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1"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7F"/>
    <a:srgbClr val="0070C0"/>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1" autoAdjust="0"/>
    <p:restoredTop sz="94660"/>
  </p:normalViewPr>
  <p:slideViewPr>
    <p:cSldViewPr snapToGrid="0">
      <p:cViewPr varScale="1">
        <p:scale>
          <a:sx n="69" d="100"/>
          <a:sy n="69" d="100"/>
        </p:scale>
        <p:origin x="512"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0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Grafdata'!$B$57</c:f>
              <c:strCache>
                <c:ptCount val="1"/>
                <c:pt idx="0">
                  <c:v>Total</c:v>
                </c:pt>
              </c:strCache>
            </c:strRef>
          </c:tx>
          <c:spPr>
            <a:ln w="28575" cap="rnd">
              <a:solidFill>
                <a:schemeClr val="accent1"/>
              </a:solidFill>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Grafdata'!$C$57:$AQ$57</c:f>
              <c:numCache>
                <c:formatCode>General</c:formatCode>
                <c:ptCount val="41"/>
                <c:pt idx="0">
                  <c:v>100</c:v>
                </c:pt>
                <c:pt idx="1">
                  <c:v>100.53759150873766</c:v>
                </c:pt>
                <c:pt idx="2">
                  <c:v>105.65581678877118</c:v>
                </c:pt>
                <c:pt idx="3">
                  <c:v>106.93514911591271</c:v>
                </c:pt>
                <c:pt idx="4">
                  <c:v>103.42517671958743</c:v>
                </c:pt>
                <c:pt idx="5">
                  <c:v>102.5876185717692</c:v>
                </c:pt>
                <c:pt idx="6">
                  <c:v>109.2702343363825</c:v>
                </c:pt>
                <c:pt idx="7">
                  <c:v>110.70218542100038</c:v>
                </c:pt>
                <c:pt idx="8">
                  <c:v>108.01183815502819</c:v>
                </c:pt>
                <c:pt idx="9">
                  <c:v>105.62259057309721</c:v>
                </c:pt>
                <c:pt idx="10">
                  <c:v>110.55444450053058</c:v>
                </c:pt>
                <c:pt idx="11">
                  <c:v>112.0971112333019</c:v>
                </c:pt>
                <c:pt idx="12">
                  <c:v>109.41841118321614</c:v>
                </c:pt>
                <c:pt idx="13">
                  <c:v>108.7123744352117</c:v>
                </c:pt>
                <c:pt idx="14">
                  <c:v>114.23084590640656</c:v>
                </c:pt>
                <c:pt idx="15">
                  <c:v>116.16924846408581</c:v>
                </c:pt>
                <c:pt idx="16">
                  <c:v>111.77636218387835</c:v>
                </c:pt>
                <c:pt idx="17">
                  <c:v>111.44260523308273</c:v>
                </c:pt>
                <c:pt idx="18">
                  <c:v>118.06069987917802</c:v>
                </c:pt>
                <c:pt idx="19">
                  <c:v>119.49195611708329</c:v>
                </c:pt>
                <c:pt idx="20">
                  <c:v>115.35460001717767</c:v>
                </c:pt>
                <c:pt idx="21">
                  <c:v>115.20429262892861</c:v>
                </c:pt>
                <c:pt idx="22">
                  <c:v>122.41889981027744</c:v>
                </c:pt>
                <c:pt idx="23">
                  <c:v>124.56315332030198</c:v>
                </c:pt>
                <c:pt idx="24">
                  <c:v>122.2392259987791</c:v>
                </c:pt>
                <c:pt idx="25">
                  <c:v>119.95014905034715</c:v>
                </c:pt>
                <c:pt idx="26">
                  <c:v>127.18840755084528</c:v>
                </c:pt>
                <c:pt idx="27">
                  <c:v>128.62555425381314</c:v>
                </c:pt>
                <c:pt idx="28">
                  <c:v>125.63369839564582</c:v>
                </c:pt>
                <c:pt idx="29">
                  <c:v>124.90619495649521</c:v>
                </c:pt>
                <c:pt idx="30">
                  <c:v>132.66962694809524</c:v>
                </c:pt>
                <c:pt idx="31">
                  <c:v>133.00558920723643</c:v>
                </c:pt>
                <c:pt idx="32">
                  <c:v>130.25423146489649</c:v>
                </c:pt>
                <c:pt idx="33">
                  <c:v>129.59611134511681</c:v>
                </c:pt>
                <c:pt idx="34">
                  <c:v>136.7796775336015</c:v>
                </c:pt>
                <c:pt idx="35">
                  <c:v>137.31363133222899</c:v>
                </c:pt>
                <c:pt idx="36">
                  <c:v>131.07768147298276</c:v>
                </c:pt>
                <c:pt idx="37">
                  <c:v>129.68141438444695</c:v>
                </c:pt>
                <c:pt idx="38">
                  <c:v>133.45499758783058</c:v>
                </c:pt>
                <c:pt idx="39">
                  <c:v>134.07808174497063</c:v>
                </c:pt>
                <c:pt idx="40">
                  <c:v>132.90489773957736</c:v>
                </c:pt>
              </c:numCache>
            </c:numRef>
          </c:val>
          <c:smooth val="0"/>
          <c:extLst>
            <c:ext xmlns:c16="http://schemas.microsoft.com/office/drawing/2014/chart" uri="{C3380CC4-5D6E-409C-BE32-E72D297353CC}">
              <c16:uniqueId val="{00000000-AFC6-489D-8826-2118020977CA}"/>
            </c:ext>
          </c:extLst>
        </c:ser>
        <c:ser>
          <c:idx val="1"/>
          <c:order val="1"/>
          <c:tx>
            <c:strRef>
              <c:f>'s4 Grafdata'!$B$58</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Grafdata'!$C$58:$AQ$58</c:f>
              <c:numCache>
                <c:formatCode>General</c:formatCode>
                <c:ptCount val="41"/>
                <c:pt idx="0">
                  <c:v>100</c:v>
                </c:pt>
                <c:pt idx="1">
                  <c:v>100.63821264848519</c:v>
                </c:pt>
                <c:pt idx="2">
                  <c:v>105.59178642526084</c:v>
                </c:pt>
                <c:pt idx="3">
                  <c:v>106.9440274384756</c:v>
                </c:pt>
                <c:pt idx="4">
                  <c:v>103.60542705921408</c:v>
                </c:pt>
                <c:pt idx="5">
                  <c:v>102.82626865911108</c:v>
                </c:pt>
                <c:pt idx="6">
                  <c:v>109.39540567409303</c:v>
                </c:pt>
                <c:pt idx="7">
                  <c:v>110.89551917216951</c:v>
                </c:pt>
                <c:pt idx="8">
                  <c:v>108.20399459541896</c:v>
                </c:pt>
                <c:pt idx="9">
                  <c:v>105.77913240276922</c:v>
                </c:pt>
                <c:pt idx="10">
                  <c:v>110.52611950699158</c:v>
                </c:pt>
                <c:pt idx="11">
                  <c:v>112.05868607375493</c:v>
                </c:pt>
                <c:pt idx="12">
                  <c:v>109.29926757650644</c:v>
                </c:pt>
                <c:pt idx="13">
                  <c:v>108.48760432442826</c:v>
                </c:pt>
                <c:pt idx="14">
                  <c:v>113.72839126546502</c:v>
                </c:pt>
                <c:pt idx="15">
                  <c:v>115.5776911972046</c:v>
                </c:pt>
                <c:pt idx="16">
                  <c:v>111.03253035627779</c:v>
                </c:pt>
                <c:pt idx="17">
                  <c:v>110.61453438476455</c:v>
                </c:pt>
                <c:pt idx="18">
                  <c:v>116.87067731725895</c:v>
                </c:pt>
                <c:pt idx="19">
                  <c:v>118.02604020981138</c:v>
                </c:pt>
                <c:pt idx="20">
                  <c:v>113.72050425921623</c:v>
                </c:pt>
                <c:pt idx="21">
                  <c:v>113.43871587532934</c:v>
                </c:pt>
                <c:pt idx="22">
                  <c:v>120.14222232520336</c:v>
                </c:pt>
                <c:pt idx="23">
                  <c:v>121.84820259137665</c:v>
                </c:pt>
                <c:pt idx="24">
                  <c:v>119.02397575407865</c:v>
                </c:pt>
                <c:pt idx="25">
                  <c:v>116.62787103187533</c:v>
                </c:pt>
                <c:pt idx="26">
                  <c:v>123.39196468387556</c:v>
                </c:pt>
                <c:pt idx="27">
                  <c:v>124.71939329337461</c:v>
                </c:pt>
                <c:pt idx="28">
                  <c:v>121.63066496398403</c:v>
                </c:pt>
                <c:pt idx="29">
                  <c:v>120.83007124514961</c:v>
                </c:pt>
                <c:pt idx="30">
                  <c:v>128.01965148232017</c:v>
                </c:pt>
                <c:pt idx="31">
                  <c:v>128.37513751775791</c:v>
                </c:pt>
                <c:pt idx="32">
                  <c:v>125.65346429607882</c:v>
                </c:pt>
                <c:pt idx="33">
                  <c:v>124.94941311929901</c:v>
                </c:pt>
                <c:pt idx="34">
                  <c:v>131.63536589498074</c:v>
                </c:pt>
                <c:pt idx="35">
                  <c:v>132.17035736516269</c:v>
                </c:pt>
                <c:pt idx="36">
                  <c:v>126.10752109292575</c:v>
                </c:pt>
                <c:pt idx="37">
                  <c:v>124.8409314149181</c:v>
                </c:pt>
                <c:pt idx="38">
                  <c:v>128.45848565512725</c:v>
                </c:pt>
                <c:pt idx="39">
                  <c:v>129.06586489926855</c:v>
                </c:pt>
                <c:pt idx="40">
                  <c:v>127.99435199341166</c:v>
                </c:pt>
              </c:numCache>
            </c:numRef>
          </c:val>
          <c:smooth val="0"/>
          <c:extLst>
            <c:ext xmlns:c16="http://schemas.microsoft.com/office/drawing/2014/chart" uri="{C3380CC4-5D6E-409C-BE32-E72D297353CC}">
              <c16:uniqueId val="{00000001-AFC6-489D-8826-2118020977CA}"/>
            </c:ext>
          </c:extLst>
        </c:ser>
        <c:ser>
          <c:idx val="2"/>
          <c:order val="2"/>
          <c:tx>
            <c:strRef>
              <c:f>'s4 Grafdata'!$B$59</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Grafdata'!$C$59:$AQ$59</c:f>
              <c:numCache>
                <c:formatCode>General</c:formatCode>
                <c:ptCount val="41"/>
                <c:pt idx="0">
                  <c:v>100</c:v>
                </c:pt>
                <c:pt idx="1">
                  <c:v>101.00484600064505</c:v>
                </c:pt>
                <c:pt idx="2">
                  <c:v>103.18945359565981</c:v>
                </c:pt>
                <c:pt idx="3">
                  <c:v>103.81353922405596</c:v>
                </c:pt>
                <c:pt idx="4">
                  <c:v>102.79115264774322</c:v>
                </c:pt>
                <c:pt idx="5">
                  <c:v>103.46511764197874</c:v>
                </c:pt>
                <c:pt idx="6">
                  <c:v>105.76380144349858</c:v>
                </c:pt>
                <c:pt idx="7">
                  <c:v>103.96867088416909</c:v>
                </c:pt>
                <c:pt idx="8">
                  <c:v>105.49047747520447</c:v>
                </c:pt>
                <c:pt idx="9">
                  <c:v>104.6543162515715</c:v>
                </c:pt>
                <c:pt idx="10">
                  <c:v>108.54588532716741</c:v>
                </c:pt>
                <c:pt idx="11">
                  <c:v>109.64551528626889</c:v>
                </c:pt>
                <c:pt idx="12">
                  <c:v>108.4153394229422</c:v>
                </c:pt>
                <c:pt idx="13">
                  <c:v>107.63354934539662</c:v>
                </c:pt>
                <c:pt idx="14">
                  <c:v>112.24045995500707</c:v>
                </c:pt>
                <c:pt idx="15">
                  <c:v>112.60950318230141</c:v>
                </c:pt>
                <c:pt idx="16">
                  <c:v>113.43813908645556</c:v>
                </c:pt>
                <c:pt idx="17">
                  <c:v>111.44260523308273</c:v>
                </c:pt>
                <c:pt idx="18">
                  <c:v>115.04487433756114</c:v>
                </c:pt>
                <c:pt idx="19">
                  <c:v>116.52711810816318</c:v>
                </c:pt>
                <c:pt idx="20">
                  <c:v>112.15510961190361</c:v>
                </c:pt>
                <c:pt idx="21">
                  <c:v>112.1771528160196</c:v>
                </c:pt>
                <c:pt idx="22">
                  <c:v>117.87476841420181</c:v>
                </c:pt>
                <c:pt idx="23">
                  <c:v>119.40754608753261</c:v>
                </c:pt>
                <c:pt idx="24">
                  <c:v>121.8633944046245</c:v>
                </c:pt>
                <c:pt idx="25">
                  <c:v>125.16117724722467</c:v>
                </c:pt>
                <c:pt idx="26">
                  <c:v>123.66069309853548</c:v>
                </c:pt>
                <c:pt idx="27">
                  <c:v>121.4172808349313</c:v>
                </c:pt>
                <c:pt idx="28">
                  <c:v>120.52286007333775</c:v>
                </c:pt>
                <c:pt idx="29">
                  <c:v>118.25060938582067</c:v>
                </c:pt>
                <c:pt idx="30">
                  <c:v>126.0604440671645</c:v>
                </c:pt>
                <c:pt idx="31">
                  <c:v>122.78167202974068</c:v>
                </c:pt>
                <c:pt idx="32">
                  <c:v>121.27762972718645</c:v>
                </c:pt>
                <c:pt idx="33">
                  <c:v>126.95329034336592</c:v>
                </c:pt>
                <c:pt idx="34">
                  <c:v>135.319024989383</c:v>
                </c:pt>
                <c:pt idx="35">
                  <c:v>130.95277929257426</c:v>
                </c:pt>
                <c:pt idx="36">
                  <c:v>125.65244114594135</c:v>
                </c:pt>
                <c:pt idx="37">
                  <c:v>127.51841884505511</c:v>
                </c:pt>
                <c:pt idx="38">
                  <c:v>131.22906131267342</c:v>
                </c:pt>
                <c:pt idx="39">
                  <c:v>133.46068459188555</c:v>
                </c:pt>
                <c:pt idx="40">
                  <c:v>134.98641532359582</c:v>
                </c:pt>
              </c:numCache>
            </c:numRef>
          </c:val>
          <c:smooth val="0"/>
          <c:extLst>
            <c:ext xmlns:c16="http://schemas.microsoft.com/office/drawing/2014/chart" uri="{C3380CC4-5D6E-409C-BE32-E72D297353CC}">
              <c16:uniqueId val="{00000002-AFC6-489D-8826-2118020977CA}"/>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Grafdata!$B$53</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Grafdata!$C$53:$AQ$53</c:f>
              <c:numCache>
                <c:formatCode>General</c:formatCode>
                <c:ptCount val="41"/>
                <c:pt idx="0">
                  <c:v>102</c:v>
                </c:pt>
                <c:pt idx="1">
                  <c:v>101.5819903529152</c:v>
                </c:pt>
                <c:pt idx="2">
                  <c:v>107.30419322876439</c:v>
                </c:pt>
                <c:pt idx="3">
                  <c:v>107.33699776661173</c:v>
                </c:pt>
                <c:pt idx="4">
                  <c:v>104.9804688804648</c:v>
                </c:pt>
                <c:pt idx="5">
                  <c:v>103.30033664337918</c:v>
                </c:pt>
                <c:pt idx="6">
                  <c:v>111.96883214276077</c:v>
                </c:pt>
                <c:pt idx="7">
                  <c:v>111.89453249708291</c:v>
                </c:pt>
                <c:pt idx="8">
                  <c:v>108.47113985450335</c:v>
                </c:pt>
                <c:pt idx="9">
                  <c:v>105.82220135492928</c:v>
                </c:pt>
                <c:pt idx="10">
                  <c:v>112.20876454757014</c:v>
                </c:pt>
                <c:pt idx="11">
                  <c:v>112.33965319029987</c:v>
                </c:pt>
                <c:pt idx="12">
                  <c:v>110.67916307654043</c:v>
                </c:pt>
                <c:pt idx="13">
                  <c:v>108.37570128404147</c:v>
                </c:pt>
                <c:pt idx="14">
                  <c:v>115.39188254192561</c:v>
                </c:pt>
                <c:pt idx="15">
                  <c:v>116.09304545399831</c:v>
                </c:pt>
                <c:pt idx="16">
                  <c:v>112.40833530059409</c:v>
                </c:pt>
                <c:pt idx="17">
                  <c:v>110.82738673424781</c:v>
                </c:pt>
                <c:pt idx="18">
                  <c:v>118.82524561734704</c:v>
                </c:pt>
                <c:pt idx="19">
                  <c:v>119.2833941723504</c:v>
                </c:pt>
                <c:pt idx="20">
                  <c:v>115.88048019387296</c:v>
                </c:pt>
                <c:pt idx="21">
                  <c:v>113.97281713264479</c:v>
                </c:pt>
                <c:pt idx="22">
                  <c:v>123.2385003533233</c:v>
                </c:pt>
                <c:pt idx="23">
                  <c:v>124.02423414501477</c:v>
                </c:pt>
                <c:pt idx="24">
                  <c:v>121.87714395114068</c:v>
                </c:pt>
                <c:pt idx="25">
                  <c:v>118.12810798524087</c:v>
                </c:pt>
                <c:pt idx="26">
                  <c:v>126.97754357620066</c:v>
                </c:pt>
                <c:pt idx="27">
                  <c:v>126.93323869524491</c:v>
                </c:pt>
                <c:pt idx="28">
                  <c:v>124.9715972842332</c:v>
                </c:pt>
                <c:pt idx="29">
                  <c:v>123.1177207406528</c:v>
                </c:pt>
                <c:pt idx="30">
                  <c:v>132.68321956867945</c:v>
                </c:pt>
                <c:pt idx="31">
                  <c:v>131.43961724442391</c:v>
                </c:pt>
                <c:pt idx="32">
                  <c:v>129.54968880870894</c:v>
                </c:pt>
                <c:pt idx="33">
                  <c:v>128.16630565337567</c:v>
                </c:pt>
                <c:pt idx="34">
                  <c:v>136.94136957996449</c:v>
                </c:pt>
                <c:pt idx="35">
                  <c:v>136.47094464453329</c:v>
                </c:pt>
                <c:pt idx="36">
                  <c:v>129.91713430839727</c:v>
                </c:pt>
                <c:pt idx="37">
                  <c:v>127.0524581582621</c:v>
                </c:pt>
                <c:pt idx="38">
                  <c:v>132.12519592305765</c:v>
                </c:pt>
                <c:pt idx="39">
                  <c:v>131.34623716402896</c:v>
                </c:pt>
                <c:pt idx="40">
                  <c:v>129.81010092974395</c:v>
                </c:pt>
              </c:numCache>
            </c:numRef>
          </c:val>
          <c:smooth val="0"/>
          <c:extLst>
            <c:ext xmlns:c16="http://schemas.microsoft.com/office/drawing/2014/chart" uri="{C3380CC4-5D6E-409C-BE32-E72D297353CC}">
              <c16:uniqueId val="{00000000-B856-42F1-9B00-025468B0DF37}"/>
            </c:ext>
          </c:extLst>
        </c:ser>
        <c:ser>
          <c:idx val="1"/>
          <c:order val="1"/>
          <c:tx>
            <c:strRef>
              <c:f>Grafdata!$B$54</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Grafdata!$C$54:$AQ$54</c:f>
              <c:numCache>
                <c:formatCode>General</c:formatCode>
                <c:ptCount val="41"/>
                <c:pt idx="0">
                  <c:v>103</c:v>
                </c:pt>
                <c:pt idx="1">
                  <c:v>106.97142423991075</c:v>
                </c:pt>
                <c:pt idx="2">
                  <c:v>110.27340335653925</c:v>
                </c:pt>
                <c:pt idx="3">
                  <c:v>107.23888764252823</c:v>
                </c:pt>
                <c:pt idx="4">
                  <c:v>102.92392674958995</c:v>
                </c:pt>
                <c:pt idx="5">
                  <c:v>102.39359345562701</c:v>
                </c:pt>
                <c:pt idx="6">
                  <c:v>112.8928707627294</c:v>
                </c:pt>
                <c:pt idx="7">
                  <c:v>110.36579927401809</c:v>
                </c:pt>
                <c:pt idx="8">
                  <c:v>104.44991138530882</c:v>
                </c:pt>
                <c:pt idx="9">
                  <c:v>102.0312192693553</c:v>
                </c:pt>
                <c:pt idx="10">
                  <c:v>108.12300606112038</c:v>
                </c:pt>
                <c:pt idx="11">
                  <c:v>106.54327646084553</c:v>
                </c:pt>
                <c:pt idx="12">
                  <c:v>103.12643498799341</c:v>
                </c:pt>
                <c:pt idx="13">
                  <c:v>102.7391283447356</c:v>
                </c:pt>
                <c:pt idx="14">
                  <c:v>108.68382763767333</c:v>
                </c:pt>
                <c:pt idx="15">
                  <c:v>107.33473400956069</c:v>
                </c:pt>
                <c:pt idx="16">
                  <c:v>102.24129592842935</c:v>
                </c:pt>
                <c:pt idx="17">
                  <c:v>102.086758116616</c:v>
                </c:pt>
                <c:pt idx="18">
                  <c:v>109.83917596560354</c:v>
                </c:pt>
                <c:pt idx="19">
                  <c:v>108.32128188180972</c:v>
                </c:pt>
                <c:pt idx="20">
                  <c:v>100.73935365407627</c:v>
                </c:pt>
                <c:pt idx="21">
                  <c:v>100.1725028181434</c:v>
                </c:pt>
                <c:pt idx="22">
                  <c:v>111.67009608669987</c:v>
                </c:pt>
                <c:pt idx="23">
                  <c:v>110.09337860852084</c:v>
                </c:pt>
                <c:pt idx="24">
                  <c:v>104.65245658565007</c:v>
                </c:pt>
                <c:pt idx="25">
                  <c:v>102.90866828993234</c:v>
                </c:pt>
                <c:pt idx="26">
                  <c:v>113.10997761246522</c:v>
                </c:pt>
                <c:pt idx="27">
                  <c:v>109.62786361428313</c:v>
                </c:pt>
                <c:pt idx="28">
                  <c:v>106.59071858749958</c:v>
                </c:pt>
                <c:pt idx="29">
                  <c:v>108.09444546645901</c:v>
                </c:pt>
                <c:pt idx="30">
                  <c:v>117.68462666098466</c:v>
                </c:pt>
                <c:pt idx="31">
                  <c:v>112.83012709595019</c:v>
                </c:pt>
                <c:pt idx="32">
                  <c:v>108.69859265295366</c:v>
                </c:pt>
                <c:pt idx="33">
                  <c:v>108.72677485165741</c:v>
                </c:pt>
                <c:pt idx="34">
                  <c:v>118.16235012811252</c:v>
                </c:pt>
                <c:pt idx="35">
                  <c:v>114.32772772178792</c:v>
                </c:pt>
                <c:pt idx="36">
                  <c:v>102.89896956772553</c:v>
                </c:pt>
                <c:pt idx="37">
                  <c:v>99.853346816479856</c:v>
                </c:pt>
                <c:pt idx="38">
                  <c:v>114.37847801710339</c:v>
                </c:pt>
                <c:pt idx="39">
                  <c:v>109.31695293325569</c:v>
                </c:pt>
                <c:pt idx="40">
                  <c:v>106.80744433307612</c:v>
                </c:pt>
              </c:numCache>
            </c:numRef>
          </c:val>
          <c:smooth val="0"/>
          <c:extLst>
            <c:ext xmlns:c16="http://schemas.microsoft.com/office/drawing/2014/chart" uri="{C3380CC4-5D6E-409C-BE32-E72D297353CC}">
              <c16:uniqueId val="{00000001-B856-42F1-9B00-025468B0DF37}"/>
            </c:ext>
          </c:extLst>
        </c:ser>
        <c:ser>
          <c:idx val="2"/>
          <c:order val="2"/>
          <c:tx>
            <c:strRef>
              <c:f>Grafdata!$B$55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Grafdata!$C$55:$AQ$55</c:f>
              <c:numCache>
                <c:formatCode>General</c:formatCode>
                <c:ptCount val="41"/>
                <c:pt idx="0">
                  <c:v>104</c:v>
                </c:pt>
                <c:pt idx="1">
                  <c:v>101.23510007732928</c:v>
                </c:pt>
                <c:pt idx="2">
                  <c:v>106.6938329056613</c:v>
                </c:pt>
                <c:pt idx="3">
                  <c:v>108.05850408163249</c:v>
                </c:pt>
                <c:pt idx="4">
                  <c:v>105.24084486408516</c:v>
                </c:pt>
                <c:pt idx="5">
                  <c:v>105.56366414079582</c:v>
                </c:pt>
                <c:pt idx="6">
                  <c:v>112.40803183888545</c:v>
                </c:pt>
                <c:pt idx="7">
                  <c:v>113.43280152995639</c:v>
                </c:pt>
                <c:pt idx="8">
                  <c:v>110.59366605177198</c:v>
                </c:pt>
                <c:pt idx="9">
                  <c:v>110.67536259065793</c:v>
                </c:pt>
                <c:pt idx="10">
                  <c:v>116.01716943375037</c:v>
                </c:pt>
                <c:pt idx="11">
                  <c:v>116.27301140717078</c:v>
                </c:pt>
                <c:pt idx="12">
                  <c:v>114.70450412156333</c:v>
                </c:pt>
                <c:pt idx="13">
                  <c:v>114.10524450166523</c:v>
                </c:pt>
                <c:pt idx="14">
                  <c:v>120.7518174368667</c:v>
                </c:pt>
                <c:pt idx="15">
                  <c:v>121.90465036180198</c:v>
                </c:pt>
                <c:pt idx="16">
                  <c:v>117.59586281870453</c:v>
                </c:pt>
                <c:pt idx="17">
                  <c:v>118.57960188947229</c:v>
                </c:pt>
                <c:pt idx="18">
                  <c:v>125.26253585241076</c:v>
                </c:pt>
                <c:pt idx="19">
                  <c:v>126.24258500192265</c:v>
                </c:pt>
                <c:pt idx="20">
                  <c:v>123.64179431932732</c:v>
                </c:pt>
                <c:pt idx="21">
                  <c:v>124.51357196709456</c:v>
                </c:pt>
                <c:pt idx="22">
                  <c:v>131.22356711575617</c:v>
                </c:pt>
                <c:pt idx="23">
                  <c:v>133.05557286372354</c:v>
                </c:pt>
                <c:pt idx="24">
                  <c:v>131.42726033865333</c:v>
                </c:pt>
                <c:pt idx="25">
                  <c:v>129.37718619433375</c:v>
                </c:pt>
                <c:pt idx="26">
                  <c:v>135.31077877853619</c:v>
                </c:pt>
                <c:pt idx="27">
                  <c:v>136.84037412954862</c:v>
                </c:pt>
                <c:pt idx="28">
                  <c:v>133.76524154747412</c:v>
                </c:pt>
                <c:pt idx="29">
                  <c:v>133.01164914131829</c:v>
                </c:pt>
                <c:pt idx="30">
                  <c:v>141.25168147320272</c:v>
                </c:pt>
                <c:pt idx="31">
                  <c:v>141.55908889565544</c:v>
                </c:pt>
                <c:pt idx="32">
                  <c:v>139.29890009535865</c:v>
                </c:pt>
                <c:pt idx="33">
                  <c:v>140.57628161375584</c:v>
                </c:pt>
                <c:pt idx="34">
                  <c:v>146.65614174862355</c:v>
                </c:pt>
                <c:pt idx="35">
                  <c:v>147.56636865176267</c:v>
                </c:pt>
                <c:pt idx="36">
                  <c:v>142.63925286795518</c:v>
                </c:pt>
                <c:pt idx="37">
                  <c:v>143.5341701812869</c:v>
                </c:pt>
                <c:pt idx="38">
                  <c:v>139.98369735945619</c:v>
                </c:pt>
                <c:pt idx="39">
                  <c:v>141.85656249181613</c:v>
                </c:pt>
                <c:pt idx="40">
                  <c:v>139.65636555150419</c:v>
                </c:pt>
              </c:numCache>
            </c:numRef>
          </c:val>
          <c:smooth val="0"/>
          <c:extLst>
            <c:ext xmlns:c16="http://schemas.microsoft.com/office/drawing/2014/chart" uri="{C3380CC4-5D6E-409C-BE32-E72D297353CC}">
              <c16:uniqueId val="{00000002-B856-42F1-9B00-025468B0DF37}"/>
            </c:ext>
          </c:extLst>
        </c:ser>
        <c:ser>
          <c:idx val="3"/>
          <c:order val="3"/>
          <c:tx>
            <c:strRef>
              <c:f>Grafdata!$B$56</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Grafdata!$C$56:$AQ$56</c:f>
              <c:numCache>
                <c:formatCode>General</c:formatCode>
                <c:ptCount val="41"/>
                <c:pt idx="0">
                  <c:v>105</c:v>
                </c:pt>
                <c:pt idx="1">
                  <c:v>89.016987174943097</c:v>
                </c:pt>
                <c:pt idx="2">
                  <c:v>101.94567679465678</c:v>
                </c:pt>
                <c:pt idx="3">
                  <c:v>104.89781399431963</c:v>
                </c:pt>
                <c:pt idx="4">
                  <c:v>109.29760925389526</c:v>
                </c:pt>
                <c:pt idx="5">
                  <c:v>97.189024931821308</c:v>
                </c:pt>
                <c:pt idx="6">
                  <c:v>107.95427854875985</c:v>
                </c:pt>
                <c:pt idx="7">
                  <c:v>110.08740603842699</c:v>
                </c:pt>
                <c:pt idx="8">
                  <c:v>110.89402290191529</c:v>
                </c:pt>
                <c:pt idx="9">
                  <c:v>97.466759559394717</c:v>
                </c:pt>
                <c:pt idx="10">
                  <c:v>108.50865924654288</c:v>
                </c:pt>
                <c:pt idx="11">
                  <c:v>112.5723134431089</c:v>
                </c:pt>
                <c:pt idx="12">
                  <c:v>115.0851841527887</c:v>
                </c:pt>
                <c:pt idx="13">
                  <c:v>101.49701284673149</c:v>
                </c:pt>
                <c:pt idx="14">
                  <c:v>112.64730032026472</c:v>
                </c:pt>
                <c:pt idx="15">
                  <c:v>116.93584517609585</c:v>
                </c:pt>
                <c:pt idx="16">
                  <c:v>119.20173571307141</c:v>
                </c:pt>
                <c:pt idx="17">
                  <c:v>104.38554676367455</c:v>
                </c:pt>
                <c:pt idx="18">
                  <c:v>117.91970041942807</c:v>
                </c:pt>
                <c:pt idx="19">
                  <c:v>121.51240341265857</c:v>
                </c:pt>
                <c:pt idx="20">
                  <c:v>125.86369499203866</c:v>
                </c:pt>
                <c:pt idx="21">
                  <c:v>110.13980421736983</c:v>
                </c:pt>
                <c:pt idx="22">
                  <c:v>123.19971755310502</c:v>
                </c:pt>
                <c:pt idx="23">
                  <c:v>126.15757052807419</c:v>
                </c:pt>
                <c:pt idx="24">
                  <c:v>130.54540334154763</c:v>
                </c:pt>
                <c:pt idx="25">
                  <c:v>115.30210319647948</c:v>
                </c:pt>
                <c:pt idx="26">
                  <c:v>131.55230463330082</c:v>
                </c:pt>
                <c:pt idx="27">
                  <c:v>134.4771797089341</c:v>
                </c:pt>
                <c:pt idx="28">
                  <c:v>139.43493445409578</c:v>
                </c:pt>
                <c:pt idx="29">
                  <c:v>124.84246741218824</c:v>
                </c:pt>
                <c:pt idx="30">
                  <c:v>139.28895759644203</c:v>
                </c:pt>
                <c:pt idx="31">
                  <c:v>141.54502416579629</c:v>
                </c:pt>
                <c:pt idx="32">
                  <c:v>146.80062961588561</c:v>
                </c:pt>
                <c:pt idx="33">
                  <c:v>131.86177970109838</c:v>
                </c:pt>
                <c:pt idx="34">
                  <c:v>148.99239752856857</c:v>
                </c:pt>
                <c:pt idx="35">
                  <c:v>152.02274425179124</c:v>
                </c:pt>
                <c:pt idx="36">
                  <c:v>151.93680062459157</c:v>
                </c:pt>
                <c:pt idx="37">
                  <c:v>135.51280818102725</c:v>
                </c:pt>
                <c:pt idx="38">
                  <c:v>148.44619313949201</c:v>
                </c:pt>
                <c:pt idx="39">
                  <c:v>148.78768341645605</c:v>
                </c:pt>
                <c:pt idx="40">
                  <c:v>152.23177512565081</c:v>
                </c:pt>
              </c:numCache>
            </c:numRef>
          </c:val>
          <c:smooth val="0"/>
          <c:extLst>
            <c:ext xmlns:c16="http://schemas.microsoft.com/office/drawing/2014/chart" uri="{C3380CC4-5D6E-409C-BE32-E72D297353CC}">
              <c16:uniqueId val="{00000003-B856-42F1-9B00-025468B0DF37}"/>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prstDash val="solid"/>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Grafdata!$B$32:$AP$32</c:f>
              <c:numCache>
                <c:formatCode>General</c:formatCode>
                <c:ptCount val="41"/>
                <c:pt idx="0">
                  <c:v>383.5</c:v>
                </c:pt>
                <c:pt idx="1">
                  <c:v>416.5</c:v>
                </c:pt>
                <c:pt idx="2">
                  <c:v>415</c:v>
                </c:pt>
                <c:pt idx="3">
                  <c:v>410.5</c:v>
                </c:pt>
                <c:pt idx="4">
                  <c:v>398</c:v>
                </c:pt>
                <c:pt idx="5">
                  <c:v>385.25</c:v>
                </c:pt>
                <c:pt idx="6">
                  <c:v>372.5</c:v>
                </c:pt>
                <c:pt idx="7">
                  <c:v>361.75</c:v>
                </c:pt>
                <c:pt idx="8">
                  <c:v>350.5</c:v>
                </c:pt>
                <c:pt idx="9">
                  <c:v>324.75</c:v>
                </c:pt>
                <c:pt idx="10">
                  <c:v>318.5</c:v>
                </c:pt>
                <c:pt idx="11">
                  <c:v>318</c:v>
                </c:pt>
                <c:pt idx="12">
                  <c:v>307.25</c:v>
                </c:pt>
                <c:pt idx="13">
                  <c:v>297.75</c:v>
                </c:pt>
                <c:pt idx="14">
                  <c:v>307.5</c:v>
                </c:pt>
                <c:pt idx="15">
                  <c:v>318.5</c:v>
                </c:pt>
                <c:pt idx="16">
                  <c:v>329.25</c:v>
                </c:pt>
                <c:pt idx="17">
                  <c:v>330.25</c:v>
                </c:pt>
                <c:pt idx="18">
                  <c:v>325</c:v>
                </c:pt>
                <c:pt idx="19">
                  <c:v>319.75</c:v>
                </c:pt>
                <c:pt idx="20">
                  <c:v>328</c:v>
                </c:pt>
                <c:pt idx="21">
                  <c:v>342.75</c:v>
                </c:pt>
                <c:pt idx="22">
                  <c:v>337.25</c:v>
                </c:pt>
                <c:pt idx="23">
                  <c:v>341.75</c:v>
                </c:pt>
                <c:pt idx="24">
                  <c:v>333.75</c:v>
                </c:pt>
                <c:pt idx="25">
                  <c:v>339.5</c:v>
                </c:pt>
                <c:pt idx="26">
                  <c:v>350.5</c:v>
                </c:pt>
                <c:pt idx="27">
                  <c:v>358</c:v>
                </c:pt>
                <c:pt idx="28">
                  <c:v>371</c:v>
                </c:pt>
                <c:pt idx="29">
                  <c:v>360</c:v>
                </c:pt>
                <c:pt idx="30">
                  <c:v>363.75</c:v>
                </c:pt>
                <c:pt idx="31">
                  <c:v>360</c:v>
                </c:pt>
                <c:pt idx="32">
                  <c:v>349.5</c:v>
                </c:pt>
                <c:pt idx="33">
                  <c:v>352.25</c:v>
                </c:pt>
                <c:pt idx="34">
                  <c:v>347.5</c:v>
                </c:pt>
                <c:pt idx="35">
                  <c:v>350.75</c:v>
                </c:pt>
                <c:pt idx="36">
                  <c:v>350.75</c:v>
                </c:pt>
                <c:pt idx="37">
                  <c:v>370.25</c:v>
                </c:pt>
                <c:pt idx="38">
                  <c:v>374</c:v>
                </c:pt>
                <c:pt idx="39">
                  <c:v>374</c:v>
                </c:pt>
                <c:pt idx="40">
                  <c:v>400.5</c:v>
                </c:pt>
              </c:numCache>
            </c:numRef>
          </c:val>
          <c:smooth val="0"/>
          <c:extLst>
            <c:ext xmlns:c16="http://schemas.microsoft.com/office/drawing/2014/chart" uri="{C3380CC4-5D6E-409C-BE32-E72D297353CC}">
              <c16:uniqueId val="{00000000-E1E2-439E-A402-5D50FABDD9EE}"/>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Grafdata!$B$34:$AP$34</c:f>
              <c:numCache>
                <c:formatCode>General</c:formatCode>
                <c:ptCount val="41"/>
                <c:pt idx="0">
                  <c:v>30.5</c:v>
                </c:pt>
                <c:pt idx="1">
                  <c:v>30.5</c:v>
                </c:pt>
                <c:pt idx="2">
                  <c:v>32.5</c:v>
                </c:pt>
                <c:pt idx="3">
                  <c:v>29.5</c:v>
                </c:pt>
                <c:pt idx="4">
                  <c:v>29</c:v>
                </c:pt>
                <c:pt idx="5">
                  <c:v>30.75</c:v>
                </c:pt>
                <c:pt idx="6">
                  <c:v>28.5</c:v>
                </c:pt>
                <c:pt idx="7">
                  <c:v>28.5</c:v>
                </c:pt>
                <c:pt idx="8">
                  <c:v>27</c:v>
                </c:pt>
                <c:pt idx="9">
                  <c:v>24.5</c:v>
                </c:pt>
                <c:pt idx="10">
                  <c:v>24.75</c:v>
                </c:pt>
                <c:pt idx="11">
                  <c:v>24.25</c:v>
                </c:pt>
                <c:pt idx="12">
                  <c:v>23.25</c:v>
                </c:pt>
                <c:pt idx="13">
                  <c:v>23.25</c:v>
                </c:pt>
                <c:pt idx="14">
                  <c:v>21.5</c:v>
                </c:pt>
                <c:pt idx="15">
                  <c:v>22.25</c:v>
                </c:pt>
                <c:pt idx="16">
                  <c:v>24.5</c:v>
                </c:pt>
                <c:pt idx="17">
                  <c:v>24.75</c:v>
                </c:pt>
                <c:pt idx="18">
                  <c:v>26.5</c:v>
                </c:pt>
                <c:pt idx="19">
                  <c:v>25</c:v>
                </c:pt>
                <c:pt idx="20">
                  <c:v>21.5</c:v>
                </c:pt>
                <c:pt idx="21">
                  <c:v>21.25</c:v>
                </c:pt>
                <c:pt idx="22">
                  <c:v>21.25</c:v>
                </c:pt>
                <c:pt idx="23">
                  <c:v>21</c:v>
                </c:pt>
                <c:pt idx="24">
                  <c:v>22.75</c:v>
                </c:pt>
                <c:pt idx="25">
                  <c:v>24</c:v>
                </c:pt>
                <c:pt idx="26">
                  <c:v>25.25</c:v>
                </c:pt>
                <c:pt idx="27">
                  <c:v>24.25</c:v>
                </c:pt>
                <c:pt idx="28">
                  <c:v>26.5</c:v>
                </c:pt>
                <c:pt idx="29">
                  <c:v>24</c:v>
                </c:pt>
                <c:pt idx="30">
                  <c:v>22.25</c:v>
                </c:pt>
                <c:pt idx="31">
                  <c:v>23.75</c:v>
                </c:pt>
                <c:pt idx="32">
                  <c:v>22.5</c:v>
                </c:pt>
                <c:pt idx="33">
                  <c:v>22.5</c:v>
                </c:pt>
                <c:pt idx="34">
                  <c:v>22.5</c:v>
                </c:pt>
                <c:pt idx="35">
                  <c:v>22</c:v>
                </c:pt>
                <c:pt idx="36">
                  <c:v>20.75</c:v>
                </c:pt>
                <c:pt idx="37">
                  <c:v>23.5</c:v>
                </c:pt>
                <c:pt idx="38">
                  <c:v>22.75</c:v>
                </c:pt>
                <c:pt idx="39">
                  <c:v>24.5</c:v>
                </c:pt>
                <c:pt idx="40">
                  <c:v>26.75</c:v>
                </c:pt>
              </c:numCache>
            </c:numRef>
          </c:val>
          <c:smooth val="0"/>
          <c:extLst>
            <c:ext xmlns:c16="http://schemas.microsoft.com/office/drawing/2014/chart" uri="{C3380CC4-5D6E-409C-BE32-E72D297353CC}">
              <c16:uniqueId val="{00000001-E1E2-439E-A402-5D50FABDD9EE}"/>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Grafdata!$B$33:$AP$33</c:f>
              <c:numCache>
                <c:formatCode>General</c:formatCode>
                <c:ptCount val="41"/>
                <c:pt idx="0">
                  <c:v>11.5</c:v>
                </c:pt>
                <c:pt idx="1">
                  <c:v>14</c:v>
                </c:pt>
                <c:pt idx="2">
                  <c:v>14</c:v>
                </c:pt>
                <c:pt idx="3">
                  <c:v>12.25</c:v>
                </c:pt>
                <c:pt idx="4">
                  <c:v>11.5</c:v>
                </c:pt>
                <c:pt idx="5">
                  <c:v>11</c:v>
                </c:pt>
                <c:pt idx="6">
                  <c:v>9.75</c:v>
                </c:pt>
                <c:pt idx="7">
                  <c:v>9.75</c:v>
                </c:pt>
                <c:pt idx="8">
                  <c:v>10.5</c:v>
                </c:pt>
                <c:pt idx="9">
                  <c:v>8.25</c:v>
                </c:pt>
                <c:pt idx="10">
                  <c:v>8.75</c:v>
                </c:pt>
                <c:pt idx="11">
                  <c:v>8.5</c:v>
                </c:pt>
                <c:pt idx="12">
                  <c:v>8.25</c:v>
                </c:pt>
                <c:pt idx="13">
                  <c:v>9.5</c:v>
                </c:pt>
                <c:pt idx="14">
                  <c:v>9.25</c:v>
                </c:pt>
                <c:pt idx="15">
                  <c:v>8.75</c:v>
                </c:pt>
                <c:pt idx="16">
                  <c:v>7.75</c:v>
                </c:pt>
                <c:pt idx="17">
                  <c:v>6</c:v>
                </c:pt>
                <c:pt idx="18">
                  <c:v>6.75</c:v>
                </c:pt>
                <c:pt idx="19">
                  <c:v>7.5</c:v>
                </c:pt>
                <c:pt idx="20">
                  <c:v>8.25</c:v>
                </c:pt>
                <c:pt idx="21">
                  <c:v>8.5</c:v>
                </c:pt>
                <c:pt idx="22">
                  <c:v>7.75</c:v>
                </c:pt>
                <c:pt idx="23">
                  <c:v>8.25</c:v>
                </c:pt>
                <c:pt idx="24">
                  <c:v>6.5</c:v>
                </c:pt>
                <c:pt idx="25">
                  <c:v>7.5</c:v>
                </c:pt>
                <c:pt idx="26">
                  <c:v>8</c:v>
                </c:pt>
                <c:pt idx="27">
                  <c:v>7.25</c:v>
                </c:pt>
                <c:pt idx="28">
                  <c:v>8.25</c:v>
                </c:pt>
                <c:pt idx="29">
                  <c:v>8.75</c:v>
                </c:pt>
                <c:pt idx="30">
                  <c:v>10</c:v>
                </c:pt>
                <c:pt idx="31">
                  <c:v>10.25</c:v>
                </c:pt>
                <c:pt idx="32">
                  <c:v>9.5</c:v>
                </c:pt>
                <c:pt idx="33">
                  <c:v>9.75</c:v>
                </c:pt>
                <c:pt idx="34">
                  <c:v>8.5</c:v>
                </c:pt>
                <c:pt idx="35">
                  <c:v>8.75</c:v>
                </c:pt>
                <c:pt idx="36">
                  <c:v>9.75</c:v>
                </c:pt>
                <c:pt idx="37">
                  <c:v>10.25</c:v>
                </c:pt>
                <c:pt idx="38">
                  <c:v>10.75</c:v>
                </c:pt>
                <c:pt idx="39">
                  <c:v>10</c:v>
                </c:pt>
                <c:pt idx="40">
                  <c:v>10.5</c:v>
                </c:pt>
              </c:numCache>
            </c:numRef>
          </c:val>
          <c:smooth val="0"/>
          <c:extLst>
            <c:ext xmlns:c16="http://schemas.microsoft.com/office/drawing/2014/chart" uri="{C3380CC4-5D6E-409C-BE32-E72D297353CC}">
              <c16:uniqueId val="{00000002-E1E2-439E-A402-5D50FABDD9E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Grafdata!$B$32:$AP$32</c:f>
              <c:numCache>
                <c:formatCode>General</c:formatCode>
                <c:ptCount val="41"/>
                <c:pt idx="0">
                  <c:v>41</c:v>
                </c:pt>
                <c:pt idx="1">
                  <c:v>44</c:v>
                </c:pt>
                <c:pt idx="2">
                  <c:v>43.5</c:v>
                </c:pt>
                <c:pt idx="3">
                  <c:v>44.75</c:v>
                </c:pt>
                <c:pt idx="4">
                  <c:v>47.75</c:v>
                </c:pt>
                <c:pt idx="5">
                  <c:v>48.75</c:v>
                </c:pt>
                <c:pt idx="6">
                  <c:v>46.75</c:v>
                </c:pt>
                <c:pt idx="7">
                  <c:v>54</c:v>
                </c:pt>
                <c:pt idx="8">
                  <c:v>54</c:v>
                </c:pt>
                <c:pt idx="9">
                  <c:v>52</c:v>
                </c:pt>
                <c:pt idx="10">
                  <c:v>52.75</c:v>
                </c:pt>
                <c:pt idx="11">
                  <c:v>44.5</c:v>
                </c:pt>
                <c:pt idx="12">
                  <c:v>40</c:v>
                </c:pt>
                <c:pt idx="13">
                  <c:v>40.75</c:v>
                </c:pt>
                <c:pt idx="14">
                  <c:v>42.25</c:v>
                </c:pt>
                <c:pt idx="15">
                  <c:v>41.5</c:v>
                </c:pt>
                <c:pt idx="16">
                  <c:v>49.25</c:v>
                </c:pt>
                <c:pt idx="17">
                  <c:v>46.75</c:v>
                </c:pt>
                <c:pt idx="18">
                  <c:v>44.25</c:v>
                </c:pt>
                <c:pt idx="19">
                  <c:v>44.5</c:v>
                </c:pt>
                <c:pt idx="20">
                  <c:v>36</c:v>
                </c:pt>
                <c:pt idx="21">
                  <c:v>33.5</c:v>
                </c:pt>
                <c:pt idx="22">
                  <c:v>31.5</c:v>
                </c:pt>
                <c:pt idx="23">
                  <c:v>29.5</c:v>
                </c:pt>
                <c:pt idx="24">
                  <c:v>31</c:v>
                </c:pt>
                <c:pt idx="25">
                  <c:v>35.5</c:v>
                </c:pt>
                <c:pt idx="26">
                  <c:v>38.5</c:v>
                </c:pt>
                <c:pt idx="27">
                  <c:v>39</c:v>
                </c:pt>
                <c:pt idx="28">
                  <c:v>40.75</c:v>
                </c:pt>
                <c:pt idx="29">
                  <c:v>38</c:v>
                </c:pt>
                <c:pt idx="30">
                  <c:v>40</c:v>
                </c:pt>
                <c:pt idx="31">
                  <c:v>41.25</c:v>
                </c:pt>
                <c:pt idx="32">
                  <c:v>41.5</c:v>
                </c:pt>
                <c:pt idx="33">
                  <c:v>45</c:v>
                </c:pt>
                <c:pt idx="34">
                  <c:v>41</c:v>
                </c:pt>
                <c:pt idx="35">
                  <c:v>40.25</c:v>
                </c:pt>
                <c:pt idx="36">
                  <c:v>38.5</c:v>
                </c:pt>
                <c:pt idx="37">
                  <c:v>38.75</c:v>
                </c:pt>
                <c:pt idx="38">
                  <c:v>41.25</c:v>
                </c:pt>
                <c:pt idx="39">
                  <c:v>41.5</c:v>
                </c:pt>
                <c:pt idx="40">
                  <c:v>43.25</c:v>
                </c:pt>
              </c:numCache>
            </c:numRef>
          </c:val>
          <c:smooth val="0"/>
          <c:extLst>
            <c:ext xmlns:c16="http://schemas.microsoft.com/office/drawing/2014/chart" uri="{C3380CC4-5D6E-409C-BE32-E72D297353CC}">
              <c16:uniqueId val="{00000000-4562-44A7-9AA4-15AA8E0042F2}"/>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Grafdata!$B$34:$AP$34</c:f>
              <c:numCache>
                <c:formatCode>General</c:formatCode>
                <c:ptCount val="41"/>
                <c:pt idx="0">
                  <c:v>3.25</c:v>
                </c:pt>
                <c:pt idx="1">
                  <c:v>3.5</c:v>
                </c:pt>
                <c:pt idx="2">
                  <c:v>4.5</c:v>
                </c:pt>
                <c:pt idx="3">
                  <c:v>4.5</c:v>
                </c:pt>
                <c:pt idx="4">
                  <c:v>4</c:v>
                </c:pt>
                <c:pt idx="5">
                  <c:v>5.25</c:v>
                </c:pt>
                <c:pt idx="6">
                  <c:v>4</c:v>
                </c:pt>
                <c:pt idx="7">
                  <c:v>6</c:v>
                </c:pt>
                <c:pt idx="8">
                  <c:v>7</c:v>
                </c:pt>
                <c:pt idx="9">
                  <c:v>7</c:v>
                </c:pt>
                <c:pt idx="10">
                  <c:v>7.25</c:v>
                </c:pt>
                <c:pt idx="11">
                  <c:v>5.75</c:v>
                </c:pt>
                <c:pt idx="12">
                  <c:v>4.25</c:v>
                </c:pt>
                <c:pt idx="13">
                  <c:v>4</c:v>
                </c:pt>
                <c:pt idx="14">
                  <c:v>4.5</c:v>
                </c:pt>
                <c:pt idx="15">
                  <c:v>4.75</c:v>
                </c:pt>
                <c:pt idx="16">
                  <c:v>4.75</c:v>
                </c:pt>
                <c:pt idx="17">
                  <c:v>3.5</c:v>
                </c:pt>
                <c:pt idx="18">
                  <c:v>3.25</c:v>
                </c:pt>
                <c:pt idx="19">
                  <c:v>2.5</c:v>
                </c:pt>
                <c:pt idx="20">
                  <c:v>2.5</c:v>
                </c:pt>
                <c:pt idx="21">
                  <c:v>2.75</c:v>
                </c:pt>
                <c:pt idx="22">
                  <c:v>2.25</c:v>
                </c:pt>
                <c:pt idx="23">
                  <c:v>2.5</c:v>
                </c:pt>
                <c:pt idx="24">
                  <c:v>2.5</c:v>
                </c:pt>
                <c:pt idx="25">
                  <c:v>2</c:v>
                </c:pt>
                <c:pt idx="26">
                  <c:v>1.75</c:v>
                </c:pt>
                <c:pt idx="27">
                  <c:v>1</c:v>
                </c:pt>
                <c:pt idx="28">
                  <c:v>1.75</c:v>
                </c:pt>
                <c:pt idx="29">
                  <c:v>2.25</c:v>
                </c:pt>
                <c:pt idx="30">
                  <c:v>3.25</c:v>
                </c:pt>
                <c:pt idx="31">
                  <c:v>3.5</c:v>
                </c:pt>
                <c:pt idx="32">
                  <c:v>2.25</c:v>
                </c:pt>
                <c:pt idx="33">
                  <c:v>2.5</c:v>
                </c:pt>
                <c:pt idx="34">
                  <c:v>2.5</c:v>
                </c:pt>
                <c:pt idx="35">
                  <c:v>2.75</c:v>
                </c:pt>
                <c:pt idx="36">
                  <c:v>3.25</c:v>
                </c:pt>
                <c:pt idx="37">
                  <c:v>3</c:v>
                </c:pt>
                <c:pt idx="38">
                  <c:v>3.25</c:v>
                </c:pt>
                <c:pt idx="39">
                  <c:v>3.5</c:v>
                </c:pt>
                <c:pt idx="40">
                  <c:v>4</c:v>
                </c:pt>
              </c:numCache>
            </c:numRef>
          </c:val>
          <c:smooth val="0"/>
          <c:extLst>
            <c:ext xmlns:c16="http://schemas.microsoft.com/office/drawing/2014/chart" uri="{C3380CC4-5D6E-409C-BE32-E72D297353CC}">
              <c16:uniqueId val="{00000001-4562-44A7-9AA4-15AA8E0042F2}"/>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Grafdata!$B$33:$AP$33</c:f>
              <c:numCache>
                <c:formatCode>General</c:formatCode>
                <c:ptCount val="41"/>
                <c:pt idx="0">
                  <c:v>1.75</c:v>
                </c:pt>
                <c:pt idx="1">
                  <c:v>1.75</c:v>
                </c:pt>
                <c:pt idx="2">
                  <c:v>3</c:v>
                </c:pt>
                <c:pt idx="3">
                  <c:v>3</c:v>
                </c:pt>
                <c:pt idx="4">
                  <c:v>2.75</c:v>
                </c:pt>
                <c:pt idx="5">
                  <c:v>2.75</c:v>
                </c:pt>
                <c:pt idx="6">
                  <c:v>1.75</c:v>
                </c:pt>
                <c:pt idx="7">
                  <c:v>2.75</c:v>
                </c:pt>
                <c:pt idx="8">
                  <c:v>2</c:v>
                </c:pt>
                <c:pt idx="9">
                  <c:v>1.75</c:v>
                </c:pt>
                <c:pt idx="10">
                  <c:v>1.75</c:v>
                </c:pt>
                <c:pt idx="11">
                  <c:v>0.5</c:v>
                </c:pt>
                <c:pt idx="12">
                  <c:v>0.75</c:v>
                </c:pt>
                <c:pt idx="13">
                  <c:v>1</c:v>
                </c:pt>
                <c:pt idx="14">
                  <c:v>0.75</c:v>
                </c:pt>
                <c:pt idx="15">
                  <c:v>0.75</c:v>
                </c:pt>
                <c:pt idx="16">
                  <c:v>0.75</c:v>
                </c:pt>
                <c:pt idx="17">
                  <c:v>0.5</c:v>
                </c:pt>
                <c:pt idx="18">
                  <c:v>0.5</c:v>
                </c:pt>
                <c:pt idx="19">
                  <c:v>1.25</c:v>
                </c:pt>
                <c:pt idx="20">
                  <c:v>1.5</c:v>
                </c:pt>
                <c:pt idx="21">
                  <c:v>1.5</c:v>
                </c:pt>
                <c:pt idx="22">
                  <c:v>1.75</c:v>
                </c:pt>
                <c:pt idx="23">
                  <c:v>1</c:v>
                </c:pt>
                <c:pt idx="24">
                  <c:v>0.75</c:v>
                </c:pt>
                <c:pt idx="25">
                  <c:v>1.75</c:v>
                </c:pt>
                <c:pt idx="26">
                  <c:v>1.5</c:v>
                </c:pt>
                <c:pt idx="27">
                  <c:v>2.25</c:v>
                </c:pt>
                <c:pt idx="28">
                  <c:v>2</c:v>
                </c:pt>
                <c:pt idx="29">
                  <c:v>1</c:v>
                </c:pt>
                <c:pt idx="30">
                  <c:v>2</c:v>
                </c:pt>
                <c:pt idx="31">
                  <c:v>1.25</c:v>
                </c:pt>
                <c:pt idx="32">
                  <c:v>1.5</c:v>
                </c:pt>
                <c:pt idx="33">
                  <c:v>1.5</c:v>
                </c:pt>
                <c:pt idx="34">
                  <c:v>0.5</c:v>
                </c:pt>
                <c:pt idx="35">
                  <c:v>0.75</c:v>
                </c:pt>
                <c:pt idx="36">
                  <c:v>1.25</c:v>
                </c:pt>
                <c:pt idx="37">
                  <c:v>1.25</c:v>
                </c:pt>
                <c:pt idx="38">
                  <c:v>1.75</c:v>
                </c:pt>
                <c:pt idx="39">
                  <c:v>1.75</c:v>
                </c:pt>
                <c:pt idx="40">
                  <c:v>1.25</c:v>
                </c:pt>
              </c:numCache>
            </c:numRef>
          </c:val>
          <c:smooth val="0"/>
          <c:extLst>
            <c:ext xmlns:c16="http://schemas.microsoft.com/office/drawing/2014/chart" uri="{C3380CC4-5D6E-409C-BE32-E72D297353CC}">
              <c16:uniqueId val="{00000002-4562-44A7-9AA4-15AA8E0042F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Grafdata!$B$14:$AP$14</c:f>
              <c:numCache>
                <c:formatCode>General</c:formatCode>
                <c:ptCount val="41"/>
                <c:pt idx="0">
                  <c:v>100</c:v>
                </c:pt>
                <c:pt idx="1">
                  <c:v>99.925055657195756</c:v>
                </c:pt>
                <c:pt idx="2">
                  <c:v>102.39601472435912</c:v>
                </c:pt>
                <c:pt idx="3">
                  <c:v>103.76925959397801</c:v>
                </c:pt>
                <c:pt idx="4">
                  <c:v>101.77221328278264</c:v>
                </c:pt>
                <c:pt idx="5">
                  <c:v>100.74503493728922</c:v>
                </c:pt>
                <c:pt idx="6">
                  <c:v>103.1145987171292</c:v>
                </c:pt>
                <c:pt idx="7">
                  <c:v>104.3798355632949</c:v>
                </c:pt>
                <c:pt idx="8">
                  <c:v>102.37838076134635</c:v>
                </c:pt>
                <c:pt idx="9">
                  <c:v>101.58264818039544</c:v>
                </c:pt>
                <c:pt idx="10">
                  <c:v>103.9588246963652</c:v>
                </c:pt>
                <c:pt idx="11">
                  <c:v>105.50179645998193</c:v>
                </c:pt>
                <c:pt idx="12">
                  <c:v>103.76925959397801</c:v>
                </c:pt>
                <c:pt idx="13">
                  <c:v>102.70460907708247</c:v>
                </c:pt>
                <c:pt idx="14">
                  <c:v>105.33206956598409</c:v>
                </c:pt>
                <c:pt idx="15">
                  <c:v>107.53631494257941</c:v>
                </c:pt>
                <c:pt idx="16">
                  <c:v>105.20201908876496</c:v>
                </c:pt>
                <c:pt idx="17">
                  <c:v>104.4790266052417</c:v>
                </c:pt>
                <c:pt idx="18">
                  <c:v>106.61053188440937</c:v>
                </c:pt>
                <c:pt idx="19">
                  <c:v>108.54365507968348</c:v>
                </c:pt>
                <c:pt idx="20">
                  <c:v>106.84638613970507</c:v>
                </c:pt>
                <c:pt idx="21">
                  <c:v>106.05506204730311</c:v>
                </c:pt>
                <c:pt idx="22">
                  <c:v>108.76848810809619</c:v>
                </c:pt>
                <c:pt idx="23">
                  <c:v>109.63034805034496</c:v>
                </c:pt>
                <c:pt idx="24">
                  <c:v>108.46871073687923</c:v>
                </c:pt>
                <c:pt idx="25">
                  <c:v>108.54585932506006</c:v>
                </c:pt>
                <c:pt idx="26">
                  <c:v>110.95950801243194</c:v>
                </c:pt>
                <c:pt idx="27">
                  <c:v>112.50027553067207</c:v>
                </c:pt>
                <c:pt idx="28">
                  <c:v>110.76773866466814</c:v>
                </c:pt>
                <c:pt idx="29">
                  <c:v>110.58919478916393</c:v>
                </c:pt>
                <c:pt idx="30">
                  <c:v>112.85956752705711</c:v>
                </c:pt>
                <c:pt idx="31">
                  <c:v>113.77432935834418</c:v>
                </c:pt>
                <c:pt idx="32">
                  <c:v>112.21592787709127</c:v>
                </c:pt>
                <c:pt idx="33">
                  <c:v>111.36949765247867</c:v>
                </c:pt>
                <c:pt idx="34">
                  <c:v>113.41944585271233</c:v>
                </c:pt>
                <c:pt idx="35">
                  <c:v>114.59210439306104</c:v>
                </c:pt>
                <c:pt idx="36">
                  <c:v>113.07558357396346</c:v>
                </c:pt>
                <c:pt idx="37">
                  <c:v>111.43562501377653</c:v>
                </c:pt>
                <c:pt idx="38">
                  <c:v>111.2614896290255</c:v>
                </c:pt>
                <c:pt idx="39">
                  <c:v>112.32173165516785</c:v>
                </c:pt>
                <c:pt idx="40">
                  <c:v>111.51056935658077</c:v>
                </c:pt>
              </c:numCache>
            </c:numRef>
          </c:val>
          <c:smooth val="0"/>
          <c:extLst>
            <c:ext xmlns:c16="http://schemas.microsoft.com/office/drawing/2014/chart" uri="{C3380CC4-5D6E-409C-BE32-E72D297353CC}">
              <c16:uniqueId val="{00000000-CBC5-449D-8F63-0E0922D4C8B3}"/>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Grafdata!$B$15:$AP$15</c:f>
              <c:numCache>
                <c:formatCode>General</c:formatCode>
                <c:ptCount val="41"/>
                <c:pt idx="0">
                  <c:v>100</c:v>
                </c:pt>
                <c:pt idx="1">
                  <c:v>100.13130379808393</c:v>
                </c:pt>
                <c:pt idx="2">
                  <c:v>102.05709283664835</c:v>
                </c:pt>
                <c:pt idx="3">
                  <c:v>103.15615425764723</c:v>
                </c:pt>
                <c:pt idx="4">
                  <c:v>101.98414628215727</c:v>
                </c:pt>
                <c:pt idx="5">
                  <c:v>101.14769245732627</c:v>
                </c:pt>
                <c:pt idx="6">
                  <c:v>102.92758838690852</c:v>
                </c:pt>
                <c:pt idx="7">
                  <c:v>104.03151291154015</c:v>
                </c:pt>
                <c:pt idx="8">
                  <c:v>103.03457666682877</c:v>
                </c:pt>
                <c:pt idx="9">
                  <c:v>102.1640811165686</c:v>
                </c:pt>
                <c:pt idx="10">
                  <c:v>104.32816223313719</c:v>
                </c:pt>
                <c:pt idx="11">
                  <c:v>105.4564022759325</c:v>
                </c:pt>
                <c:pt idx="12">
                  <c:v>104.74152604191995</c:v>
                </c:pt>
                <c:pt idx="13">
                  <c:v>103.55006565189905</c:v>
                </c:pt>
                <c:pt idx="14">
                  <c:v>105.81627194475514</c:v>
                </c:pt>
                <c:pt idx="15">
                  <c:v>107.77123960511598</c:v>
                </c:pt>
                <c:pt idx="16">
                  <c:v>106.28312989349803</c:v>
                </c:pt>
                <c:pt idx="17">
                  <c:v>105.62661090307834</c:v>
                </c:pt>
                <c:pt idx="18">
                  <c:v>107.44054855808977</c:v>
                </c:pt>
                <c:pt idx="19">
                  <c:v>108.59310411904877</c:v>
                </c:pt>
                <c:pt idx="20">
                  <c:v>107.97062685357194</c:v>
                </c:pt>
                <c:pt idx="21">
                  <c:v>107.21684579049749</c:v>
                </c:pt>
                <c:pt idx="22">
                  <c:v>110.03744589797209</c:v>
                </c:pt>
                <c:pt idx="23">
                  <c:v>110.44108349948938</c:v>
                </c:pt>
                <c:pt idx="24">
                  <c:v>109.59976657102563</c:v>
                </c:pt>
                <c:pt idx="25">
                  <c:v>109.32743276759227</c:v>
                </c:pt>
                <c:pt idx="26">
                  <c:v>111.90487769294364</c:v>
                </c:pt>
                <c:pt idx="27">
                  <c:v>113.26168360647766</c:v>
                </c:pt>
                <c:pt idx="28">
                  <c:v>112.2793366726645</c:v>
                </c:pt>
                <c:pt idx="29">
                  <c:v>112.2550211545008</c:v>
                </c:pt>
                <c:pt idx="30">
                  <c:v>114.18081019306521</c:v>
                </c:pt>
                <c:pt idx="31">
                  <c:v>115.51816369206828</c:v>
                </c:pt>
                <c:pt idx="32">
                  <c:v>114.15649467490152</c:v>
                </c:pt>
                <c:pt idx="33">
                  <c:v>113.94738121869376</c:v>
                </c:pt>
                <c:pt idx="34">
                  <c:v>115.36740747945339</c:v>
                </c:pt>
                <c:pt idx="35">
                  <c:v>116.69503477119098</c:v>
                </c:pt>
                <c:pt idx="36">
                  <c:v>115.38685989398434</c:v>
                </c:pt>
                <c:pt idx="37">
                  <c:v>114.40937606380392</c:v>
                </c:pt>
                <c:pt idx="38">
                  <c:v>113.7868987988134</c:v>
                </c:pt>
                <c:pt idx="39">
                  <c:v>114.02519087681759</c:v>
                </c:pt>
                <c:pt idx="40">
                  <c:v>113.24709429557944</c:v>
                </c:pt>
              </c:numCache>
            </c:numRef>
          </c:val>
          <c:smooth val="0"/>
          <c:extLst>
            <c:ext xmlns:c16="http://schemas.microsoft.com/office/drawing/2014/chart" uri="{C3380CC4-5D6E-409C-BE32-E72D297353CC}">
              <c16:uniqueId val="{00000001-CBC5-449D-8F63-0E0922D4C8B3}"/>
            </c:ext>
          </c:extLst>
        </c:ser>
        <c:ser>
          <c:idx val="2"/>
          <c:order val="2"/>
          <c:tx>
            <c:strRef>
              <c:f>Grafdata!$A$21</c:f>
              <c:strCache>
                <c:ptCount val="1"/>
                <c:pt idx="0">
                  <c:v>Dalarnas län</c:v>
                </c:pt>
              </c:strCache>
            </c:strRef>
          </c:tx>
          <c:spPr>
            <a:ln w="28575" cap="rnd">
              <a:solidFill>
                <a:schemeClr val="accent2"/>
              </a:solidFill>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Grafdata!$B$21:$AP$21</c:f>
              <c:numCache>
                <c:formatCode>General</c:formatCode>
                <c:ptCount val="41"/>
                <c:pt idx="0">
                  <c:v>100</c:v>
                </c:pt>
                <c:pt idx="1">
                  <c:v>99.537393986121813</c:v>
                </c:pt>
                <c:pt idx="2">
                  <c:v>102.39013107170393</c:v>
                </c:pt>
                <c:pt idx="3">
                  <c:v>103.00693909020818</c:v>
                </c:pt>
                <c:pt idx="4">
                  <c:v>100.61680801850424</c:v>
                </c:pt>
                <c:pt idx="5">
                  <c:v>99.15188897455667</c:v>
                </c:pt>
                <c:pt idx="6">
                  <c:v>103.31534309946029</c:v>
                </c:pt>
                <c:pt idx="7">
                  <c:v>106.47648419429453</c:v>
                </c:pt>
                <c:pt idx="8">
                  <c:v>102.39013107170393</c:v>
                </c:pt>
                <c:pt idx="9">
                  <c:v>100.92521202775636</c:v>
                </c:pt>
                <c:pt idx="10">
                  <c:v>101.85042405551272</c:v>
                </c:pt>
                <c:pt idx="11">
                  <c:v>102.23592906707788</c:v>
                </c:pt>
                <c:pt idx="12">
                  <c:v>100.92521202775636</c:v>
                </c:pt>
                <c:pt idx="13">
                  <c:v>101.00231303006939</c:v>
                </c:pt>
                <c:pt idx="14">
                  <c:v>101.77332305319969</c:v>
                </c:pt>
                <c:pt idx="15">
                  <c:v>103.16114109483424</c:v>
                </c:pt>
                <c:pt idx="16">
                  <c:v>98.535080956052425</c:v>
                </c:pt>
                <c:pt idx="17">
                  <c:v>100</c:v>
                </c:pt>
                <c:pt idx="18">
                  <c:v>102.62143407864302</c:v>
                </c:pt>
                <c:pt idx="19">
                  <c:v>102.54433307632999</c:v>
                </c:pt>
                <c:pt idx="20">
                  <c:v>102.85273708558211</c:v>
                </c:pt>
                <c:pt idx="21">
                  <c:v>102.69853507324596</c:v>
                </c:pt>
                <c:pt idx="22">
                  <c:v>103.85505011565151</c:v>
                </c:pt>
                <c:pt idx="23">
                  <c:v>104.31765612952968</c:v>
                </c:pt>
                <c:pt idx="24">
                  <c:v>100.30840400925211</c:v>
                </c:pt>
                <c:pt idx="25">
                  <c:v>95.836545875096377</c:v>
                </c:pt>
                <c:pt idx="26">
                  <c:v>102.85273708558211</c:v>
                </c:pt>
                <c:pt idx="27">
                  <c:v>105.93677717810331</c:v>
                </c:pt>
                <c:pt idx="28">
                  <c:v>104.24055512721665</c:v>
                </c:pt>
                <c:pt idx="29">
                  <c:v>105.6283731688512</c:v>
                </c:pt>
                <c:pt idx="30">
                  <c:v>105.24286815728604</c:v>
                </c:pt>
                <c:pt idx="31">
                  <c:v>108.32690824980725</c:v>
                </c:pt>
                <c:pt idx="32">
                  <c:v>107.40169622205089</c:v>
                </c:pt>
                <c:pt idx="33">
                  <c:v>102.08172706245182</c:v>
                </c:pt>
                <c:pt idx="34">
                  <c:v>101.07941403238242</c:v>
                </c:pt>
                <c:pt idx="35">
                  <c:v>104.8573631457209</c:v>
                </c:pt>
                <c:pt idx="36">
                  <c:v>104.31765612952968</c:v>
                </c:pt>
                <c:pt idx="37">
                  <c:v>101.69622205088666</c:v>
                </c:pt>
                <c:pt idx="38">
                  <c:v>101.69622205088666</c:v>
                </c:pt>
                <c:pt idx="39">
                  <c:v>100.4626060138782</c:v>
                </c:pt>
                <c:pt idx="40">
                  <c:v>98.457979953739397</c:v>
                </c:pt>
              </c:numCache>
            </c:numRef>
          </c:val>
          <c:smooth val="0"/>
          <c:extLst>
            <c:ext xmlns:c16="http://schemas.microsoft.com/office/drawing/2014/chart" uri="{C3380CC4-5D6E-409C-BE32-E72D297353CC}">
              <c16:uniqueId val="{00000002-CBC5-449D-8F63-0E0922D4C8B3}"/>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Grafdata!$B$21:$AP$21</c:f>
              <c:numCache>
                <c:formatCode>General</c:formatCode>
                <c:ptCount val="41"/>
                <c:pt idx="0">
                  <c:v>100</c:v>
                </c:pt>
                <c:pt idx="1">
                  <c:v>152.70801859596114</c:v>
                </c:pt>
                <c:pt idx="2">
                  <c:v>134.99368700691144</c:v>
                </c:pt>
                <c:pt idx="3">
                  <c:v>105.79992555776936</c:v>
                </c:pt>
                <c:pt idx="4">
                  <c:v>110.45110532115984</c:v>
                </c:pt>
                <c:pt idx="5">
                  <c:v>155.78788343222473</c:v>
                </c:pt>
                <c:pt idx="6">
                  <c:v>126.62039571154365</c:v>
                </c:pt>
                <c:pt idx="7">
                  <c:v>97.626606529021529</c:v>
                </c:pt>
                <c:pt idx="8">
                  <c:v>104.82341864996825</c:v>
                </c:pt>
                <c:pt idx="9">
                  <c:v>150.44628847094199</c:v>
                </c:pt>
                <c:pt idx="10">
                  <c:v>129.17478597858693</c:v>
                </c:pt>
                <c:pt idx="11">
                  <c:v>99.786161043358945</c:v>
                </c:pt>
                <c:pt idx="12">
                  <c:v>109.18120844554404</c:v>
                </c:pt>
                <c:pt idx="13">
                  <c:v>155.39596698268124</c:v>
                </c:pt>
                <c:pt idx="14">
                  <c:v>150.97979112385875</c:v>
                </c:pt>
                <c:pt idx="15">
                  <c:v>125.09724928659529</c:v>
                </c:pt>
                <c:pt idx="16">
                  <c:v>149.13187222210058</c:v>
                </c:pt>
                <c:pt idx="17">
                  <c:v>219.28272721301425</c:v>
                </c:pt>
                <c:pt idx="18">
                  <c:v>196.27423933906977</c:v>
                </c:pt>
                <c:pt idx="19">
                  <c:v>162.71101088170255</c:v>
                </c:pt>
                <c:pt idx="20">
                  <c:v>208.46451951919076</c:v>
                </c:pt>
                <c:pt idx="21">
                  <c:v>266.76957210313896</c:v>
                </c:pt>
                <c:pt idx="22">
                  <c:v>257.85110094220511</c:v>
                </c:pt>
                <c:pt idx="23">
                  <c:v>198.98043337055444</c:v>
                </c:pt>
                <c:pt idx="24">
                  <c:v>224.96077186375612</c:v>
                </c:pt>
                <c:pt idx="25">
                  <c:v>279.96409257110327</c:v>
                </c:pt>
                <c:pt idx="26">
                  <c:v>240.00467088505974</c:v>
                </c:pt>
                <c:pt idx="27">
                  <c:v>189.77222137075881</c:v>
                </c:pt>
                <c:pt idx="28">
                  <c:v>223.53104314000248</c:v>
                </c:pt>
                <c:pt idx="29">
                  <c:v>294.96493187076243</c:v>
                </c:pt>
                <c:pt idx="30">
                  <c:v>259.37059823820056</c:v>
                </c:pt>
                <c:pt idx="31">
                  <c:v>189.13800275874149</c:v>
                </c:pt>
                <c:pt idx="32">
                  <c:v>219.64982958567791</c:v>
                </c:pt>
                <c:pt idx="33">
                  <c:v>272.77092957910946</c:v>
                </c:pt>
                <c:pt idx="34">
                  <c:v>216.56193666571789</c:v>
                </c:pt>
                <c:pt idx="35">
                  <c:v>159.42314569512257</c:v>
                </c:pt>
                <c:pt idx="36">
                  <c:v>183.15635057911678</c:v>
                </c:pt>
                <c:pt idx="37">
                  <c:v>258.65317948605667</c:v>
                </c:pt>
                <c:pt idx="38">
                  <c:v>137.21089775870499</c:v>
                </c:pt>
                <c:pt idx="39">
                  <c:v>115.54674899101585</c:v>
                </c:pt>
                <c:pt idx="40">
                  <c:v>147.98020712455937</c:v>
                </c:pt>
              </c:numCache>
            </c:numRef>
          </c:val>
          <c:smooth val="0"/>
          <c:extLst>
            <c:ext xmlns:c16="http://schemas.microsoft.com/office/drawing/2014/chart" uri="{C3380CC4-5D6E-409C-BE32-E72D297353CC}">
              <c16:uniqueId val="{00000000-8D89-49B1-AACE-A7494DBFC4B1}"/>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Grafdata!$B$33:$AP$33</c:f>
              <c:numCache>
                <c:formatCode>General</c:formatCode>
                <c:ptCount val="41"/>
                <c:pt idx="0">
                  <c:v>100</c:v>
                </c:pt>
                <c:pt idx="1">
                  <c:v>168.18855618144084</c:v>
                </c:pt>
                <c:pt idx="2">
                  <c:v>119.09279573080345</c:v>
                </c:pt>
                <c:pt idx="3">
                  <c:v>117.90690779721317</c:v>
                </c:pt>
                <c:pt idx="4">
                  <c:v>86.243699970352807</c:v>
                </c:pt>
                <c:pt idx="5">
                  <c:v>147.31692855025202</c:v>
                </c:pt>
                <c:pt idx="6">
                  <c:v>119.89327008597688</c:v>
                </c:pt>
                <c:pt idx="7">
                  <c:v>108.50874592351023</c:v>
                </c:pt>
                <c:pt idx="8">
                  <c:v>96.294100207530391</c:v>
                </c:pt>
                <c:pt idx="9">
                  <c:v>185.14675363178179</c:v>
                </c:pt>
                <c:pt idx="10">
                  <c:v>138.21523865994664</c:v>
                </c:pt>
                <c:pt idx="11">
                  <c:v>102.46071746219982</c:v>
                </c:pt>
                <c:pt idx="12">
                  <c:v>105.12896531277794</c:v>
                </c:pt>
                <c:pt idx="13">
                  <c:v>154.78802253187075</c:v>
                </c:pt>
                <c:pt idx="14">
                  <c:v>155.0252001185888</c:v>
                </c:pt>
                <c:pt idx="15">
                  <c:v>137.97806107322859</c:v>
                </c:pt>
                <c:pt idx="16">
                  <c:v>149.00681885561815</c:v>
                </c:pt>
                <c:pt idx="17">
                  <c:v>199.5849392232434</c:v>
                </c:pt>
                <c:pt idx="18">
                  <c:v>174.59235102282835</c:v>
                </c:pt>
                <c:pt idx="19">
                  <c:v>159.05721909279572</c:v>
                </c:pt>
                <c:pt idx="20">
                  <c:v>212.54076489771717</c:v>
                </c:pt>
                <c:pt idx="21">
                  <c:v>212.09605692262082</c:v>
                </c:pt>
                <c:pt idx="22">
                  <c:v>218.58879335902756</c:v>
                </c:pt>
                <c:pt idx="23">
                  <c:v>177.97213163356062</c:v>
                </c:pt>
                <c:pt idx="24">
                  <c:v>189.89030536614291</c:v>
                </c:pt>
                <c:pt idx="25">
                  <c:v>272.8431663207827</c:v>
                </c:pt>
                <c:pt idx="26">
                  <c:v>207.85650756003557</c:v>
                </c:pt>
                <c:pt idx="27">
                  <c:v>197.86540171953752</c:v>
                </c:pt>
                <c:pt idx="28">
                  <c:v>203.20189742069374</c:v>
                </c:pt>
                <c:pt idx="29">
                  <c:v>272.75422472576344</c:v>
                </c:pt>
                <c:pt idx="30">
                  <c:v>197.15386895938335</c:v>
                </c:pt>
                <c:pt idx="31">
                  <c:v>198.28046249629409</c:v>
                </c:pt>
                <c:pt idx="32">
                  <c:v>185.23569522680106</c:v>
                </c:pt>
                <c:pt idx="33">
                  <c:v>255.82567447376223</c:v>
                </c:pt>
                <c:pt idx="34">
                  <c:v>213.60806403794842</c:v>
                </c:pt>
                <c:pt idx="35">
                  <c:v>177.55707085680405</c:v>
                </c:pt>
                <c:pt idx="36">
                  <c:v>186.89593833382744</c:v>
                </c:pt>
                <c:pt idx="37">
                  <c:v>266.29113548769641</c:v>
                </c:pt>
                <c:pt idx="38">
                  <c:v>140.73525051882598</c:v>
                </c:pt>
                <c:pt idx="39">
                  <c:v>134.0349836940409</c:v>
                </c:pt>
                <c:pt idx="40">
                  <c:v>147.58375333530981</c:v>
                </c:pt>
              </c:numCache>
            </c:numRef>
          </c:val>
          <c:smooth val="0"/>
          <c:extLst>
            <c:ext xmlns:c16="http://schemas.microsoft.com/office/drawing/2014/chart" uri="{C3380CC4-5D6E-409C-BE32-E72D297353CC}">
              <c16:uniqueId val="{00000001-8D89-49B1-AACE-A7494DBFC4B1}"/>
            </c:ext>
          </c:extLst>
        </c:ser>
        <c:ser>
          <c:idx val="2"/>
          <c:order val="2"/>
          <c:tx>
            <c:strRef>
              <c:f>Grafdata!$A$35</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Grafdata!$B$35:$AP$35</c:f>
              <c:numCache>
                <c:formatCode>General</c:formatCode>
                <c:ptCount val="41"/>
                <c:pt idx="0">
                  <c:v>100</c:v>
                </c:pt>
                <c:pt idx="1">
                  <c:v>165.77777777777777</c:v>
                </c:pt>
                <c:pt idx="2">
                  <c:v>117.33333333333333</c:v>
                </c:pt>
                <c:pt idx="3">
                  <c:v>116.44444444444444</c:v>
                </c:pt>
                <c:pt idx="4">
                  <c:v>105.33333333333333</c:v>
                </c:pt>
                <c:pt idx="5">
                  <c:v>316</c:v>
                </c:pt>
                <c:pt idx="6">
                  <c:v>142.22222222222223</c:v>
                </c:pt>
                <c:pt idx="7">
                  <c:v>93.777777777777771</c:v>
                </c:pt>
                <c:pt idx="8">
                  <c:v>108</c:v>
                </c:pt>
                <c:pt idx="9">
                  <c:v>401.77777777777777</c:v>
                </c:pt>
                <c:pt idx="10">
                  <c:v>136.88888888888889</c:v>
                </c:pt>
                <c:pt idx="11">
                  <c:v>107.11111111111111</c:v>
                </c:pt>
                <c:pt idx="12">
                  <c:v>121.77777777777777</c:v>
                </c:pt>
                <c:pt idx="13">
                  <c:v>244</c:v>
                </c:pt>
                <c:pt idx="14">
                  <c:v>346.66666666666669</c:v>
                </c:pt>
                <c:pt idx="15">
                  <c:v>124.88888888888889</c:v>
                </c:pt>
                <c:pt idx="16">
                  <c:v>178.22222222222223</c:v>
                </c:pt>
                <c:pt idx="17">
                  <c:v>565.33333333333337</c:v>
                </c:pt>
                <c:pt idx="18">
                  <c:v>348.44444444444446</c:v>
                </c:pt>
                <c:pt idx="19">
                  <c:v>179.55555555555554</c:v>
                </c:pt>
                <c:pt idx="20">
                  <c:v>207.55555555555554</c:v>
                </c:pt>
                <c:pt idx="21">
                  <c:v>417.77777777777777</c:v>
                </c:pt>
                <c:pt idx="22">
                  <c:v>308.88888888888891</c:v>
                </c:pt>
                <c:pt idx="23">
                  <c:v>237.33333333333334</c:v>
                </c:pt>
                <c:pt idx="24">
                  <c:v>263.11111111111109</c:v>
                </c:pt>
                <c:pt idx="25">
                  <c:v>460</c:v>
                </c:pt>
                <c:pt idx="26">
                  <c:v>303.11111111111109</c:v>
                </c:pt>
                <c:pt idx="27">
                  <c:v>252</c:v>
                </c:pt>
                <c:pt idx="28">
                  <c:v>236</c:v>
                </c:pt>
                <c:pt idx="29">
                  <c:v>332.44444444444446</c:v>
                </c:pt>
                <c:pt idx="30">
                  <c:v>225.77777777777777</c:v>
                </c:pt>
                <c:pt idx="31">
                  <c:v>296.88888888888891</c:v>
                </c:pt>
                <c:pt idx="32">
                  <c:v>232</c:v>
                </c:pt>
                <c:pt idx="33">
                  <c:v>361.33333333333331</c:v>
                </c:pt>
                <c:pt idx="34">
                  <c:v>285.77777777777777</c:v>
                </c:pt>
                <c:pt idx="35">
                  <c:v>533.77777777777783</c:v>
                </c:pt>
                <c:pt idx="36">
                  <c:v>248.44444444444446</c:v>
                </c:pt>
                <c:pt idx="37">
                  <c:v>474.22222222222223</c:v>
                </c:pt>
                <c:pt idx="38">
                  <c:v>313.77777777777777</c:v>
                </c:pt>
                <c:pt idx="39">
                  <c:v>242.22222222222223</c:v>
                </c:pt>
                <c:pt idx="40">
                  <c:v>156.88888888888889</c:v>
                </c:pt>
              </c:numCache>
            </c:numRef>
          </c:val>
          <c:smooth val="0"/>
          <c:extLst>
            <c:ext xmlns:c16="http://schemas.microsoft.com/office/drawing/2014/chart" uri="{C3380CC4-5D6E-409C-BE32-E72D297353CC}">
              <c16:uniqueId val="{00000002-8D89-49B1-AACE-A7494DBFC4B1}"/>
            </c:ext>
          </c:extLst>
        </c:ser>
        <c:ser>
          <c:idx val="3"/>
          <c:order val="3"/>
          <c:tx>
            <c:strRef>
              <c:f>Grafdata!$A$34</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Grafdata!$B$34:$AP$34</c:f>
              <c:numCache>
                <c:formatCode>General</c:formatCode>
                <c:ptCount val="41"/>
                <c:pt idx="0">
                  <c:v>100</c:v>
                </c:pt>
                <c:pt idx="1">
                  <c:v>125.80645161290323</c:v>
                </c:pt>
                <c:pt idx="2">
                  <c:v>167.74193548387098</c:v>
                </c:pt>
                <c:pt idx="3">
                  <c:v>112.90322580645162</c:v>
                </c:pt>
                <c:pt idx="4">
                  <c:v>161.29032258064515</c:v>
                </c:pt>
                <c:pt idx="5">
                  <c:v>225.80645161290323</c:v>
                </c:pt>
                <c:pt idx="6">
                  <c:v>177.41935483870967</c:v>
                </c:pt>
                <c:pt idx="7">
                  <c:v>212.90322580645162</c:v>
                </c:pt>
                <c:pt idx="8">
                  <c:v>148.38709677419354</c:v>
                </c:pt>
                <c:pt idx="9">
                  <c:v>222.58064516129033</c:v>
                </c:pt>
                <c:pt idx="10">
                  <c:v>183.87096774193549</c:v>
                </c:pt>
                <c:pt idx="11">
                  <c:v>116.12903225806451</c:v>
                </c:pt>
                <c:pt idx="12">
                  <c:v>87.096774193548384</c:v>
                </c:pt>
                <c:pt idx="13">
                  <c:v>132.25806451612902</c:v>
                </c:pt>
                <c:pt idx="14">
                  <c:v>322.58064516129031</c:v>
                </c:pt>
                <c:pt idx="15">
                  <c:v>206.45161290322579</c:v>
                </c:pt>
                <c:pt idx="16">
                  <c:v>280.64516129032256</c:v>
                </c:pt>
                <c:pt idx="17">
                  <c:v>354.83870967741933</c:v>
                </c:pt>
                <c:pt idx="18">
                  <c:v>419.35483870967744</c:v>
                </c:pt>
                <c:pt idx="19">
                  <c:v>232.25806451612902</c:v>
                </c:pt>
                <c:pt idx="20">
                  <c:v>354.83870967741933</c:v>
                </c:pt>
                <c:pt idx="21">
                  <c:v>458.06451612903226</c:v>
                </c:pt>
                <c:pt idx="22">
                  <c:v>390.32258064516128</c:v>
                </c:pt>
                <c:pt idx="23">
                  <c:v>267.74193548387098</c:v>
                </c:pt>
                <c:pt idx="24">
                  <c:v>441.93548387096774</c:v>
                </c:pt>
                <c:pt idx="25">
                  <c:v>448.38709677419354</c:v>
                </c:pt>
                <c:pt idx="26">
                  <c:v>412.90322580645159</c:v>
                </c:pt>
                <c:pt idx="27">
                  <c:v>306.45161290322579</c:v>
                </c:pt>
                <c:pt idx="28">
                  <c:v>245.16129032258064</c:v>
                </c:pt>
                <c:pt idx="29">
                  <c:v>532.25806451612902</c:v>
                </c:pt>
                <c:pt idx="30">
                  <c:v>525.80645161290317</c:v>
                </c:pt>
                <c:pt idx="31">
                  <c:v>261.29032258064518</c:v>
                </c:pt>
                <c:pt idx="32">
                  <c:v>177.41935483870967</c:v>
                </c:pt>
                <c:pt idx="33">
                  <c:v>487.09677419354841</c:v>
                </c:pt>
                <c:pt idx="34">
                  <c:v>264.51612903225805</c:v>
                </c:pt>
                <c:pt idx="35">
                  <c:v>167.74193548387098</c:v>
                </c:pt>
                <c:pt idx="36">
                  <c:v>196.7741935483871</c:v>
                </c:pt>
                <c:pt idx="37">
                  <c:v>380.64516129032256</c:v>
                </c:pt>
                <c:pt idx="38">
                  <c:v>216.12903225806451</c:v>
                </c:pt>
                <c:pt idx="39">
                  <c:v>77.41935483870968</c:v>
                </c:pt>
                <c:pt idx="40">
                  <c:v>287.09677419354841</c:v>
                </c:pt>
              </c:numCache>
            </c:numRef>
          </c:val>
          <c:smooth val="0"/>
          <c:extLst>
            <c:ext xmlns:c16="http://schemas.microsoft.com/office/drawing/2014/chart" uri="{C3380CC4-5D6E-409C-BE32-E72D297353CC}">
              <c16:uniqueId val="{00000003-8D89-49B1-AACE-A7494DBFC4B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Grafdata!$B$19:$AP$19</c:f>
              <c:numCache>
                <c:formatCode>General</c:formatCode>
                <c:ptCount val="41"/>
                <c:pt idx="0">
                  <c:v>100</c:v>
                </c:pt>
                <c:pt idx="1">
                  <c:v>76.332173594579743</c:v>
                </c:pt>
                <c:pt idx="2">
                  <c:v>101.08038820728804</c:v>
                </c:pt>
                <c:pt idx="3">
                  <c:v>92.547152536165541</c:v>
                </c:pt>
                <c:pt idx="4">
                  <c:v>155.3470060428493</c:v>
                </c:pt>
                <c:pt idx="5">
                  <c:v>151.22688152353049</c:v>
                </c:pt>
                <c:pt idx="6">
                  <c:v>127.1012635048526</c:v>
                </c:pt>
                <c:pt idx="7">
                  <c:v>139.60813037905146</c:v>
                </c:pt>
                <c:pt idx="8">
                  <c:v>236.43105658304339</c:v>
                </c:pt>
                <c:pt idx="9">
                  <c:v>157.50778245742538</c:v>
                </c:pt>
                <c:pt idx="10">
                  <c:v>142.41897088445339</c:v>
                </c:pt>
                <c:pt idx="11">
                  <c:v>105.07233107489471</c:v>
                </c:pt>
                <c:pt idx="12">
                  <c:v>132.94268449002016</c:v>
                </c:pt>
                <c:pt idx="13">
                  <c:v>119.84068851858633</c:v>
                </c:pt>
                <c:pt idx="14">
                  <c:v>115.24446072147958</c:v>
                </c:pt>
                <c:pt idx="15">
                  <c:v>93.279619117377763</c:v>
                </c:pt>
                <c:pt idx="16">
                  <c:v>102.63687969236403</c:v>
                </c:pt>
                <c:pt idx="17">
                  <c:v>153.45174876396266</c:v>
                </c:pt>
                <c:pt idx="18">
                  <c:v>82.155282915216986</c:v>
                </c:pt>
                <c:pt idx="19">
                  <c:v>70.655557590184941</c:v>
                </c:pt>
                <c:pt idx="20">
                  <c:v>88.738326313861933</c:v>
                </c:pt>
                <c:pt idx="21">
                  <c:v>96.42922541659037</c:v>
                </c:pt>
                <c:pt idx="22">
                  <c:v>82.191906244277604</c:v>
                </c:pt>
                <c:pt idx="23">
                  <c:v>69.80406518952573</c:v>
                </c:pt>
                <c:pt idx="24">
                  <c:v>104.87090276506135</c:v>
                </c:pt>
                <c:pt idx="25">
                  <c:v>85.588720014649326</c:v>
                </c:pt>
                <c:pt idx="26">
                  <c:v>70.509064273942499</c:v>
                </c:pt>
                <c:pt idx="27">
                  <c:v>77.092107672587431</c:v>
                </c:pt>
                <c:pt idx="28">
                  <c:v>83.418787767808098</c:v>
                </c:pt>
                <c:pt idx="29">
                  <c:v>76.149056949276684</c:v>
                </c:pt>
                <c:pt idx="30">
                  <c:v>87.621314777513277</c:v>
                </c:pt>
                <c:pt idx="31">
                  <c:v>64.466214978941579</c:v>
                </c:pt>
                <c:pt idx="32">
                  <c:v>99.258377586522613</c:v>
                </c:pt>
                <c:pt idx="33">
                  <c:v>145.84325215162059</c:v>
                </c:pt>
                <c:pt idx="34">
                  <c:v>110.45596044680461</c:v>
                </c:pt>
                <c:pt idx="35">
                  <c:v>76.396264420435813</c:v>
                </c:pt>
                <c:pt idx="36">
                  <c:v>125.01373374839773</c:v>
                </c:pt>
                <c:pt idx="37">
                  <c:v>447.71104193371178</c:v>
                </c:pt>
                <c:pt idx="38">
                  <c:v>427.37593847280721</c:v>
                </c:pt>
                <c:pt idx="39">
                  <c:v>123.99743636696576</c:v>
                </c:pt>
                <c:pt idx="40">
                  <c:v>131.3953488372093</c:v>
                </c:pt>
              </c:numCache>
            </c:numRef>
          </c:val>
          <c:smooth val="0"/>
          <c:extLst>
            <c:ext xmlns:c16="http://schemas.microsoft.com/office/drawing/2014/chart" uri="{C3380CC4-5D6E-409C-BE32-E72D297353CC}">
              <c16:uniqueId val="{00000000-3B9F-4BCB-A238-D635268371EC}"/>
            </c:ext>
          </c:extLst>
        </c:ser>
        <c:ser>
          <c:idx val="1"/>
          <c:order val="1"/>
          <c:tx>
            <c:strRef>
              <c:f>Grafdata!$A$31</c:f>
              <c:strCache>
                <c:ptCount val="1"/>
                <c:pt idx="0">
                  <c:v>Dalarnas län</c:v>
                </c:pt>
              </c:strCache>
            </c:strRef>
          </c:tx>
          <c:spPr>
            <a:ln w="28575" cap="rnd">
              <a:solidFill>
                <a:schemeClr val="accent2"/>
              </a:solidFill>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Grafdata!$B$31:$AP$31</c:f>
              <c:numCache>
                <c:formatCode>General</c:formatCode>
                <c:ptCount val="41"/>
                <c:pt idx="0">
                  <c:v>105</c:v>
                </c:pt>
                <c:pt idx="1">
                  <c:v>168.9655172413793</c:v>
                </c:pt>
                <c:pt idx="2">
                  <c:v>117.73399014778325</c:v>
                </c:pt>
                <c:pt idx="3">
                  <c:v>127.0935960591133</c:v>
                </c:pt>
                <c:pt idx="4">
                  <c:v>400</c:v>
                </c:pt>
                <c:pt idx="5">
                  <c:v>89.162561576354676</c:v>
                </c:pt>
                <c:pt idx="6">
                  <c:v>148.76847290640393</c:v>
                </c:pt>
                <c:pt idx="7">
                  <c:v>151.72413793103448</c:v>
                </c:pt>
                <c:pt idx="8">
                  <c:v>259.11330049261085</c:v>
                </c:pt>
                <c:pt idx="9">
                  <c:v>313.79310344827587</c:v>
                </c:pt>
                <c:pt idx="10">
                  <c:v>143.34975369458127</c:v>
                </c:pt>
                <c:pt idx="11">
                  <c:v>195.07389162561577</c:v>
                </c:pt>
                <c:pt idx="12">
                  <c:v>369.95073891625617</c:v>
                </c:pt>
                <c:pt idx="13">
                  <c:v>259.60591133004925</c:v>
                </c:pt>
                <c:pt idx="14">
                  <c:v>169.95073891625617</c:v>
                </c:pt>
                <c:pt idx="15">
                  <c:v>175.3694581280788</c:v>
                </c:pt>
                <c:pt idx="16">
                  <c:v>97.044334975369452</c:v>
                </c:pt>
                <c:pt idx="17">
                  <c:v>435.46798029556652</c:v>
                </c:pt>
                <c:pt idx="18">
                  <c:v>75.862068965517238</c:v>
                </c:pt>
                <c:pt idx="19">
                  <c:v>78.325123152709367</c:v>
                </c:pt>
                <c:pt idx="20">
                  <c:v>114.77832512315271</c:v>
                </c:pt>
                <c:pt idx="21">
                  <c:v>180.29556650246306</c:v>
                </c:pt>
                <c:pt idx="22">
                  <c:v>139.90147783251231</c:v>
                </c:pt>
                <c:pt idx="23">
                  <c:v>50.24630541871921</c:v>
                </c:pt>
                <c:pt idx="24">
                  <c:v>111.33004926108374</c:v>
                </c:pt>
                <c:pt idx="25">
                  <c:v>164.53201970443351</c:v>
                </c:pt>
                <c:pt idx="26">
                  <c:v>145.81280788177341</c:v>
                </c:pt>
                <c:pt idx="27">
                  <c:v>372.41379310344826</c:v>
                </c:pt>
                <c:pt idx="28">
                  <c:v>47.290640394088669</c:v>
                </c:pt>
                <c:pt idx="29">
                  <c:v>93.103448275862064</c:v>
                </c:pt>
                <c:pt idx="30">
                  <c:v>169.45812807881774</c:v>
                </c:pt>
                <c:pt idx="31">
                  <c:v>79.310344827586206</c:v>
                </c:pt>
                <c:pt idx="32">
                  <c:v>133.99014778325125</c:v>
                </c:pt>
                <c:pt idx="33">
                  <c:v>87.192118226600982</c:v>
                </c:pt>
                <c:pt idx="34">
                  <c:v>73.891625615763544</c:v>
                </c:pt>
                <c:pt idx="35">
                  <c:v>78.817733990147786</c:v>
                </c:pt>
                <c:pt idx="36">
                  <c:v>161.57635467980296</c:v>
                </c:pt>
                <c:pt idx="37">
                  <c:v>180.78817733990147</c:v>
                </c:pt>
                <c:pt idx="38">
                  <c:v>557.63546798029552</c:v>
                </c:pt>
                <c:pt idx="39">
                  <c:v>48.768472906403943</c:v>
                </c:pt>
                <c:pt idx="40">
                  <c:v>155.17241379310346</c:v>
                </c:pt>
              </c:numCache>
            </c:numRef>
          </c:val>
          <c:smooth val="0"/>
          <c:extLst>
            <c:ext xmlns:c16="http://schemas.microsoft.com/office/drawing/2014/chart" uri="{C3380CC4-5D6E-409C-BE32-E72D297353CC}">
              <c16:uniqueId val="{00000001-3B9F-4BCB-A238-D635268371E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Grafdata!$B$4:$AP$4</c:f>
              <c:numCache>
                <c:formatCode>General</c:formatCode>
                <c:ptCount val="41"/>
                <c:pt idx="0">
                  <c:v>5.6962523000000003</c:v>
                </c:pt>
                <c:pt idx="1">
                  <c:v>5.6342609000000001</c:v>
                </c:pt>
                <c:pt idx="2">
                  <c:v>5.1058506000000001</c:v>
                </c:pt>
                <c:pt idx="3">
                  <c:v>5.1979901999999996</c:v>
                </c:pt>
                <c:pt idx="4">
                  <c:v>5.3716065000000004</c:v>
                </c:pt>
                <c:pt idx="5">
                  <c:v>5.6471321000000003</c:v>
                </c:pt>
                <c:pt idx="6">
                  <c:v>5.2812840999999997</c:v>
                </c:pt>
                <c:pt idx="7">
                  <c:v>5.4272818000000003</c:v>
                </c:pt>
                <c:pt idx="8">
                  <c:v>5.6900012000000002</c:v>
                </c:pt>
                <c:pt idx="9">
                  <c:v>5.8598794999999999</c:v>
                </c:pt>
                <c:pt idx="10">
                  <c:v>5.4593397000000001</c:v>
                </c:pt>
                <c:pt idx="11">
                  <c:v>5.5785103999999999</c:v>
                </c:pt>
                <c:pt idx="12">
                  <c:v>5.6457477999999996</c:v>
                </c:pt>
                <c:pt idx="13">
                  <c:v>5.5976245000000002</c:v>
                </c:pt>
                <c:pt idx="14">
                  <c:v>5.0938878000000001</c:v>
                </c:pt>
                <c:pt idx="15">
                  <c:v>5.1062773000000004</c:v>
                </c:pt>
                <c:pt idx="16">
                  <c:v>5.2243864999999996</c:v>
                </c:pt>
                <c:pt idx="17">
                  <c:v>5.2929404</c:v>
                </c:pt>
                <c:pt idx="18">
                  <c:v>4.9356795</c:v>
                </c:pt>
                <c:pt idx="19">
                  <c:v>5.0270139</c:v>
                </c:pt>
                <c:pt idx="20">
                  <c:v>5.1607665000000003</c:v>
                </c:pt>
                <c:pt idx="21">
                  <c:v>5.1933197</c:v>
                </c:pt>
                <c:pt idx="22">
                  <c:v>4.8013187999999998</c:v>
                </c:pt>
                <c:pt idx="23">
                  <c:v>4.8220586000000001</c:v>
                </c:pt>
                <c:pt idx="24">
                  <c:v>4.9710428000000002</c:v>
                </c:pt>
                <c:pt idx="25">
                  <c:v>5.0919134000000001</c:v>
                </c:pt>
                <c:pt idx="26">
                  <c:v>4.8117241000000002</c:v>
                </c:pt>
                <c:pt idx="27">
                  <c:v>4.8194819000000004</c:v>
                </c:pt>
                <c:pt idx="28">
                  <c:v>4.8820189999999997</c:v>
                </c:pt>
                <c:pt idx="29">
                  <c:v>4.9013086000000001</c:v>
                </c:pt>
                <c:pt idx="30">
                  <c:v>4.5815858</c:v>
                </c:pt>
                <c:pt idx="31">
                  <c:v>4.5682245000000004</c:v>
                </c:pt>
                <c:pt idx="32">
                  <c:v>4.5652578999999998</c:v>
                </c:pt>
                <c:pt idx="33">
                  <c:v>4.6360673999999999</c:v>
                </c:pt>
                <c:pt idx="34">
                  <c:v>4.4652865000000004</c:v>
                </c:pt>
                <c:pt idx="35">
                  <c:v>4.6453017000000001</c:v>
                </c:pt>
                <c:pt idx="36">
                  <c:v>4.8557554528969531</c:v>
                </c:pt>
                <c:pt idx="37">
                  <c:v>5.0690150105641782</c:v>
                </c:pt>
                <c:pt idx="38">
                  <c:v>5.8655588453141814</c:v>
                </c:pt>
                <c:pt idx="39">
                  <c:v>6.2768198893320166</c:v>
                </c:pt>
                <c:pt idx="40">
                  <c:v>6.0307963571851229</c:v>
                </c:pt>
              </c:numCache>
            </c:numRef>
          </c:val>
          <c:smooth val="0"/>
          <c:extLst>
            <c:ext xmlns:c16="http://schemas.microsoft.com/office/drawing/2014/chart" uri="{C3380CC4-5D6E-409C-BE32-E72D297353CC}">
              <c16:uniqueId val="{00000000-BACE-4E2E-B2A3-976E63F6843A}"/>
            </c:ext>
          </c:extLst>
        </c:ser>
        <c:ser>
          <c:idx val="1"/>
          <c:order val="1"/>
          <c:tx>
            <c:strRef>
              <c:f>Grafdata!$A$16</c:f>
              <c:strCache>
                <c:ptCount val="1"/>
                <c:pt idx="0">
                  <c:v>Dalarnas län</c:v>
                </c:pt>
              </c:strCache>
            </c:strRef>
          </c:tx>
          <c:spPr>
            <a:ln w="28575" cap="rnd">
              <a:solidFill>
                <a:schemeClr val="accent2"/>
              </a:solidFill>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Grafdata!$B$16:$AP$16</c:f>
              <c:numCache>
                <c:formatCode>General</c:formatCode>
                <c:ptCount val="41"/>
                <c:pt idx="0">
                  <c:v>5.5182031</c:v>
                </c:pt>
                <c:pt idx="1">
                  <c:v>5.4577736999999997</c:v>
                </c:pt>
                <c:pt idx="2">
                  <c:v>4.5610505999999997</c:v>
                </c:pt>
                <c:pt idx="3">
                  <c:v>4.5034387999999996</c:v>
                </c:pt>
                <c:pt idx="4">
                  <c:v>4.9255458000000001</c:v>
                </c:pt>
                <c:pt idx="5">
                  <c:v>5.2353411000000003</c:v>
                </c:pt>
                <c:pt idx="6">
                  <c:v>4.6505307</c:v>
                </c:pt>
                <c:pt idx="7">
                  <c:v>4.5935696999999998</c:v>
                </c:pt>
                <c:pt idx="8">
                  <c:v>5.0920943000000003</c:v>
                </c:pt>
                <c:pt idx="9">
                  <c:v>5.4105368</c:v>
                </c:pt>
                <c:pt idx="10">
                  <c:v>4.7633643000000001</c:v>
                </c:pt>
                <c:pt idx="11">
                  <c:v>4.5964127000000001</c:v>
                </c:pt>
                <c:pt idx="12">
                  <c:v>4.9520941000000001</c:v>
                </c:pt>
                <c:pt idx="13">
                  <c:v>5.0264575999999996</c:v>
                </c:pt>
                <c:pt idx="14">
                  <c:v>4.3529898999999999</c:v>
                </c:pt>
                <c:pt idx="15">
                  <c:v>4.2087016999999998</c:v>
                </c:pt>
                <c:pt idx="16">
                  <c:v>4.5965755000000001</c:v>
                </c:pt>
                <c:pt idx="17">
                  <c:v>4.7800357</c:v>
                </c:pt>
                <c:pt idx="18">
                  <c:v>4.3116745999999999</c:v>
                </c:pt>
                <c:pt idx="19">
                  <c:v>4.3381800000000004</c:v>
                </c:pt>
                <c:pt idx="20">
                  <c:v>4.7620665000000004</c:v>
                </c:pt>
                <c:pt idx="21">
                  <c:v>5.0059380999999998</c:v>
                </c:pt>
                <c:pt idx="22">
                  <c:v>4.4392519999999998</c:v>
                </c:pt>
                <c:pt idx="23">
                  <c:v>4.3569848000000002</c:v>
                </c:pt>
                <c:pt idx="24">
                  <c:v>4.7492903999999996</c:v>
                </c:pt>
                <c:pt idx="25">
                  <c:v>4.9678313999999997</c:v>
                </c:pt>
                <c:pt idx="26">
                  <c:v>4.5049726000000003</c:v>
                </c:pt>
                <c:pt idx="27">
                  <c:v>4.4275025000000001</c:v>
                </c:pt>
                <c:pt idx="28">
                  <c:v>4.4927446</c:v>
                </c:pt>
                <c:pt idx="29">
                  <c:v>4.5348566000000003</c:v>
                </c:pt>
                <c:pt idx="30">
                  <c:v>4.0363560999999999</c:v>
                </c:pt>
                <c:pt idx="31">
                  <c:v>3.8690533999999999</c:v>
                </c:pt>
                <c:pt idx="32">
                  <c:v>3.9274491999999999</c:v>
                </c:pt>
                <c:pt idx="33">
                  <c:v>4.0462932</c:v>
                </c:pt>
                <c:pt idx="34">
                  <c:v>3.7698402999999998</c:v>
                </c:pt>
                <c:pt idx="35">
                  <c:v>3.9160512999999999</c:v>
                </c:pt>
                <c:pt idx="36">
                  <c:v>4.1337098897828337</c:v>
                </c:pt>
                <c:pt idx="37">
                  <c:v>4.38539693976408</c:v>
                </c:pt>
                <c:pt idx="38">
                  <c:v>4.9303259999967546</c:v>
                </c:pt>
                <c:pt idx="39">
                  <c:v>5.1819908419190348</c:v>
                </c:pt>
                <c:pt idx="40">
                  <c:v>5.1007689879493761</c:v>
                </c:pt>
              </c:numCache>
            </c:numRef>
          </c:val>
          <c:smooth val="0"/>
          <c:extLst>
            <c:ext xmlns:c16="http://schemas.microsoft.com/office/drawing/2014/chart" uri="{C3380CC4-5D6E-409C-BE32-E72D297353CC}">
              <c16:uniqueId val="{00000001-BACE-4E2E-B2A3-976E63F6843A}"/>
            </c:ext>
          </c:extLst>
        </c:ser>
        <c:ser>
          <c:idx val="2"/>
          <c:order val="2"/>
          <c:tx>
            <c:strRef>
              <c:f>Grafdata!$A$18</c:f>
              <c:strCache>
                <c:ptCount val="1"/>
                <c:pt idx="0">
                  <c:v>Ludvika kommun</c:v>
                </c:pt>
              </c:strCache>
            </c:strRef>
          </c:tx>
          <c:spPr>
            <a:ln w="28575" cap="rnd">
              <a:solidFill>
                <a:schemeClr val="accent3"/>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Grafdata!$B$18:$AP$18</c:f>
              <c:numCache>
                <c:formatCode>General</c:formatCode>
                <c:ptCount val="41"/>
                <c:pt idx="0">
                  <c:v>5.1528859000000002</c:v>
                </c:pt>
                <c:pt idx="1">
                  <c:v>5.3403910000000003</c:v>
                </c:pt>
                <c:pt idx="2">
                  <c:v>4.4176916999999998</c:v>
                </c:pt>
                <c:pt idx="3">
                  <c:v>4.4191919000000004</c:v>
                </c:pt>
                <c:pt idx="4">
                  <c:v>5.0460735999999997</c:v>
                </c:pt>
                <c:pt idx="5">
                  <c:v>5.1508111999999997</c:v>
                </c:pt>
                <c:pt idx="6">
                  <c:v>4.3888626999999998</c:v>
                </c:pt>
                <c:pt idx="7">
                  <c:v>4.3582982000000001</c:v>
                </c:pt>
                <c:pt idx="8">
                  <c:v>5.0904857999999997</c:v>
                </c:pt>
                <c:pt idx="9">
                  <c:v>5.5673233</c:v>
                </c:pt>
                <c:pt idx="10">
                  <c:v>5.0062667000000003</c:v>
                </c:pt>
                <c:pt idx="11">
                  <c:v>4.8119263999999999</c:v>
                </c:pt>
                <c:pt idx="12">
                  <c:v>5.0403580999999997</c:v>
                </c:pt>
                <c:pt idx="13">
                  <c:v>5.2533459999999996</c:v>
                </c:pt>
                <c:pt idx="14">
                  <c:v>4.8638953000000003</c:v>
                </c:pt>
                <c:pt idx="15">
                  <c:v>4.6412832999999996</c:v>
                </c:pt>
                <c:pt idx="16">
                  <c:v>5.1925945000000002</c:v>
                </c:pt>
                <c:pt idx="17">
                  <c:v>5.3437653000000003</c:v>
                </c:pt>
                <c:pt idx="18">
                  <c:v>5.0115328000000003</c:v>
                </c:pt>
                <c:pt idx="19">
                  <c:v>5.3676753000000001</c:v>
                </c:pt>
                <c:pt idx="20">
                  <c:v>6.1479397000000002</c:v>
                </c:pt>
                <c:pt idx="21">
                  <c:v>6.5306759999999997</c:v>
                </c:pt>
                <c:pt idx="22">
                  <c:v>5.9289632000000001</c:v>
                </c:pt>
                <c:pt idx="23">
                  <c:v>6.0244078999999999</c:v>
                </c:pt>
                <c:pt idx="24">
                  <c:v>6.5367208000000003</c:v>
                </c:pt>
                <c:pt idx="25">
                  <c:v>6.7270574999999999</c:v>
                </c:pt>
                <c:pt idx="26">
                  <c:v>6.1779101000000001</c:v>
                </c:pt>
                <c:pt idx="27">
                  <c:v>6.1384062999999998</c:v>
                </c:pt>
                <c:pt idx="28">
                  <c:v>6.0893961000000001</c:v>
                </c:pt>
                <c:pt idx="29">
                  <c:v>6.1753296999999998</c:v>
                </c:pt>
                <c:pt idx="30">
                  <c:v>5.7373235999999999</c:v>
                </c:pt>
                <c:pt idx="31">
                  <c:v>5.3639846999999996</c:v>
                </c:pt>
                <c:pt idx="32">
                  <c:v>5.4488852000000003</c:v>
                </c:pt>
                <c:pt idx="33">
                  <c:v>5.7481513</c:v>
                </c:pt>
                <c:pt idx="34">
                  <c:v>5.7013382999999997</c:v>
                </c:pt>
                <c:pt idx="35">
                  <c:v>6.0074892000000002</c:v>
                </c:pt>
                <c:pt idx="36">
                  <c:v>6.4443974778963682</c:v>
                </c:pt>
                <c:pt idx="37">
                  <c:v>6.7418319771667639</c:v>
                </c:pt>
                <c:pt idx="38">
                  <c:v>7.4226180951872989</c:v>
                </c:pt>
                <c:pt idx="39">
                  <c:v>7.8770670381085042</c:v>
                </c:pt>
                <c:pt idx="40">
                  <c:v>7.8532438478747189</c:v>
                </c:pt>
              </c:numCache>
            </c:numRef>
          </c:val>
          <c:smooth val="0"/>
          <c:extLst>
            <c:ext xmlns:c16="http://schemas.microsoft.com/office/drawing/2014/chart" uri="{C3380CC4-5D6E-409C-BE32-E72D297353CC}">
              <c16:uniqueId val="{00000002-BACE-4E2E-B2A3-976E63F6843A}"/>
            </c:ext>
          </c:extLst>
        </c:ser>
        <c:ser>
          <c:idx val="3"/>
          <c:order val="3"/>
          <c:tx>
            <c:strRef>
              <c:f>Grafdata!$A$17</c:f>
              <c:strCache>
                <c:ptCount val="1"/>
                <c:pt idx="0">
                  <c:v>Smedjebackens kommun</c:v>
                </c:pt>
              </c:strCache>
            </c:strRef>
          </c:tx>
          <c:spPr>
            <a:ln w="28575" cap="rnd">
              <a:solidFill>
                <a:schemeClr val="accent4"/>
              </a:solidFill>
              <a:prstDash val="sysDot"/>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Grafdata!$B$17:$AP$17</c:f>
              <c:numCache>
                <c:formatCode>General</c:formatCode>
                <c:ptCount val="41"/>
                <c:pt idx="0">
                  <c:v>5.304888</c:v>
                </c:pt>
                <c:pt idx="1">
                  <c:v>5.0393765000000004</c:v>
                </c:pt>
                <c:pt idx="2">
                  <c:v>4.0432591999999996</c:v>
                </c:pt>
                <c:pt idx="3">
                  <c:v>3.7554620999999999</c:v>
                </c:pt>
                <c:pt idx="4">
                  <c:v>3.9820087000000002</c:v>
                </c:pt>
                <c:pt idx="5">
                  <c:v>4.3749741999999996</c:v>
                </c:pt>
                <c:pt idx="6">
                  <c:v>3.3428371000000001</c:v>
                </c:pt>
                <c:pt idx="7">
                  <c:v>3.1154196999999999</c:v>
                </c:pt>
                <c:pt idx="8">
                  <c:v>3.5977782999999999</c:v>
                </c:pt>
                <c:pt idx="9">
                  <c:v>3.9985051999999999</c:v>
                </c:pt>
                <c:pt idx="10">
                  <c:v>3.1854521</c:v>
                </c:pt>
                <c:pt idx="11">
                  <c:v>3.1475491</c:v>
                </c:pt>
                <c:pt idx="12">
                  <c:v>3.3916667</c:v>
                </c:pt>
                <c:pt idx="13">
                  <c:v>3.6624070999999998</c:v>
                </c:pt>
                <c:pt idx="14">
                  <c:v>2.8965575000000001</c:v>
                </c:pt>
                <c:pt idx="15">
                  <c:v>2.8066658000000002</c:v>
                </c:pt>
                <c:pt idx="16">
                  <c:v>3.0291635000000001</c:v>
                </c:pt>
                <c:pt idx="17">
                  <c:v>3.0558703999999999</c:v>
                </c:pt>
                <c:pt idx="18">
                  <c:v>2.6887108</c:v>
                </c:pt>
                <c:pt idx="19">
                  <c:v>2.8213165999999998</c:v>
                </c:pt>
                <c:pt idx="20">
                  <c:v>3.1108880999999999</c:v>
                </c:pt>
                <c:pt idx="21">
                  <c:v>3.0960793999999998</c:v>
                </c:pt>
                <c:pt idx="22">
                  <c:v>2.6601314999999999</c:v>
                </c:pt>
                <c:pt idx="23">
                  <c:v>2.8335845000000002</c:v>
                </c:pt>
                <c:pt idx="24">
                  <c:v>3.0992251999999998</c:v>
                </c:pt>
                <c:pt idx="25">
                  <c:v>2.9286945000000002</c:v>
                </c:pt>
                <c:pt idx="26">
                  <c:v>2.7090695</c:v>
                </c:pt>
                <c:pt idx="27">
                  <c:v>2.6324657</c:v>
                </c:pt>
                <c:pt idx="28">
                  <c:v>3.0371674999999998</c:v>
                </c:pt>
                <c:pt idx="29">
                  <c:v>3.1370065</c:v>
                </c:pt>
                <c:pt idx="30">
                  <c:v>2.7198855000000002</c:v>
                </c:pt>
                <c:pt idx="31">
                  <c:v>2.6550167</c:v>
                </c:pt>
                <c:pt idx="32">
                  <c:v>2.8195725999999999</c:v>
                </c:pt>
                <c:pt idx="33">
                  <c:v>3.1596381999999998</c:v>
                </c:pt>
                <c:pt idx="34">
                  <c:v>2.9253960000000001</c:v>
                </c:pt>
                <c:pt idx="35">
                  <c:v>2.9807486000000001</c:v>
                </c:pt>
                <c:pt idx="36">
                  <c:v>3.3290543431750108</c:v>
                </c:pt>
                <c:pt idx="37">
                  <c:v>3.5253505933117588</c:v>
                </c:pt>
                <c:pt idx="38">
                  <c:v>3.9281705948372609</c:v>
                </c:pt>
                <c:pt idx="39">
                  <c:v>4.1240671239377074</c:v>
                </c:pt>
                <c:pt idx="40">
                  <c:v>4.1833786173286756</c:v>
                </c:pt>
              </c:numCache>
            </c:numRef>
          </c:val>
          <c:smooth val="0"/>
          <c:extLst>
            <c:ext xmlns:c16="http://schemas.microsoft.com/office/drawing/2014/chart" uri="{C3380CC4-5D6E-409C-BE32-E72D297353CC}">
              <c16:uniqueId val="{00000003-BACE-4E2E-B2A3-976E63F6843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100.13258889265335</c:v>
                </c:pt>
                <c:pt idx="2">
                  <c:v>100.33181209422266</c:v>
                </c:pt>
                <c:pt idx="3">
                  <c:v>100.59055373174434</c:v>
                </c:pt>
                <c:pt idx="4">
                  <c:v>100.71461419754725</c:v>
                </c:pt>
                <c:pt idx="5">
                  <c:v>100.84480281066361</c:v>
                </c:pt>
                <c:pt idx="6">
                  <c:v>101.0497080898979</c:v>
                </c:pt>
                <c:pt idx="7">
                  <c:v>101.32222478299242</c:v>
                </c:pt>
                <c:pt idx="8">
                  <c:v>101.49032931622833</c:v>
                </c:pt>
                <c:pt idx="9">
                  <c:v>101.67696698128738</c:v>
                </c:pt>
                <c:pt idx="10">
                  <c:v>101.9209245961742</c:v>
                </c:pt>
                <c:pt idx="11">
                  <c:v>102.22901003338087</c:v>
                </c:pt>
                <c:pt idx="12">
                  <c:v>102.43526414226648</c:v>
                </c:pt>
                <c:pt idx="13">
                  <c:v>102.66899401735635</c:v>
                </c:pt>
                <c:pt idx="14">
                  <c:v>102.95918356509483</c:v>
                </c:pt>
                <c:pt idx="15">
                  <c:v>103.32351626083179</c:v>
                </c:pt>
                <c:pt idx="16">
                  <c:v>103.52379091228677</c:v>
                </c:pt>
                <c:pt idx="17">
                  <c:v>103.7362262720154</c:v>
                </c:pt>
                <c:pt idx="18">
                  <c:v>104.01039979523279</c:v>
                </c:pt>
                <c:pt idx="19">
                  <c:v>104.38725430324452</c:v>
                </c:pt>
                <c:pt idx="20">
                  <c:v>104.62475452893452</c:v>
                </c:pt>
                <c:pt idx="21">
                  <c:v>104.88348554575029</c:v>
                </c:pt>
                <c:pt idx="22">
                  <c:v>105.21222825596325</c:v>
                </c:pt>
                <c:pt idx="23">
                  <c:v>105.72296738275006</c:v>
                </c:pt>
                <c:pt idx="24">
                  <c:v>106.15558059681995</c:v>
                </c:pt>
                <c:pt idx="25">
                  <c:v>106.46081968484117</c:v>
                </c:pt>
                <c:pt idx="26">
                  <c:v>106.77060443499438</c:v>
                </c:pt>
                <c:pt idx="27">
                  <c:v>107.20258040670932</c:v>
                </c:pt>
                <c:pt idx="28">
                  <c:v>107.48411407912639</c:v>
                </c:pt>
                <c:pt idx="29">
                  <c:v>107.72248520270148</c:v>
                </c:pt>
                <c:pt idx="30">
                  <c:v>108.02876511990246</c:v>
                </c:pt>
                <c:pt idx="31">
                  <c:v>108.40645866368153</c:v>
                </c:pt>
                <c:pt idx="32">
                  <c:v>108.65178634963152</c:v>
                </c:pt>
                <c:pt idx="33">
                  <c:v>108.91642247893648</c:v>
                </c:pt>
                <c:pt idx="34">
                  <c:v>109.19348483416299</c:v>
                </c:pt>
                <c:pt idx="35">
                  <c:v>109.53608756559613</c:v>
                </c:pt>
                <c:pt idx="36">
                  <c:v>109.68628558865794</c:v>
                </c:pt>
                <c:pt idx="37">
                  <c:v>109.85424143201102</c:v>
                </c:pt>
                <c:pt idx="38">
                  <c:v>109.94968971607666</c:v>
                </c:pt>
                <c:pt idx="39">
                  <c:v>110.17097212383318</c:v>
                </c:pt>
                <c:pt idx="40">
                  <c:v>110.23543980874233</c:v>
                </c:pt>
              </c:numCache>
            </c:numRef>
          </c:val>
          <c:smooth val="0"/>
          <c:extLst>
            <c:ext xmlns:c16="http://schemas.microsoft.com/office/drawing/2014/chart" uri="{C3380CC4-5D6E-409C-BE32-E72D297353CC}">
              <c16:uniqueId val="{00000000-A328-4DBA-838B-CABDA741E83F}"/>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Grafdata!$B$35:$AP$35</c:f>
              <c:numCache>
                <c:formatCode>General</c:formatCode>
                <c:ptCount val="41"/>
                <c:pt idx="0">
                  <c:v>100</c:v>
                </c:pt>
                <c:pt idx="1">
                  <c:v>99.900016964630552</c:v>
                </c:pt>
                <c:pt idx="2">
                  <c:v>100.06063953047678</c:v>
                </c:pt>
                <c:pt idx="3">
                  <c:v>99.991698159518066</c:v>
                </c:pt>
                <c:pt idx="4">
                  <c:v>99.826022299465436</c:v>
                </c:pt>
                <c:pt idx="5">
                  <c:v>99.767909416091854</c:v>
                </c:pt>
                <c:pt idx="6">
                  <c:v>99.885578981183698</c:v>
                </c:pt>
                <c:pt idx="7">
                  <c:v>99.825661349879269</c:v>
                </c:pt>
                <c:pt idx="8">
                  <c:v>99.822412803603726</c:v>
                </c:pt>
                <c:pt idx="9">
                  <c:v>99.852010669669767</c:v>
                </c:pt>
                <c:pt idx="10">
                  <c:v>100.02562742061816</c:v>
                </c:pt>
                <c:pt idx="11">
                  <c:v>100.03429021068628</c:v>
                </c:pt>
                <c:pt idx="12">
                  <c:v>100.10900677502373</c:v>
                </c:pt>
                <c:pt idx="13">
                  <c:v>100.20718506246233</c:v>
                </c:pt>
                <c:pt idx="14">
                  <c:v>100.44180229347367</c:v>
                </c:pt>
                <c:pt idx="15">
                  <c:v>100.5118265131909</c:v>
                </c:pt>
                <c:pt idx="16">
                  <c:v>100.66992243193393</c:v>
                </c:pt>
                <c:pt idx="17">
                  <c:v>100.74860944171928</c:v>
                </c:pt>
                <c:pt idx="18">
                  <c:v>101.01823878258924</c:v>
                </c:pt>
                <c:pt idx="19">
                  <c:v>101.24202752601545</c:v>
                </c:pt>
                <c:pt idx="20">
                  <c:v>101.43694030254794</c:v>
                </c:pt>
                <c:pt idx="21">
                  <c:v>101.55641461557065</c:v>
                </c:pt>
                <c:pt idx="22">
                  <c:v>101.89498532739933</c:v>
                </c:pt>
                <c:pt idx="23">
                  <c:v>102.22814179543543</c:v>
                </c:pt>
                <c:pt idx="24">
                  <c:v>102.70134670290601</c:v>
                </c:pt>
                <c:pt idx="25">
                  <c:v>102.84861413406389</c:v>
                </c:pt>
                <c:pt idx="26">
                  <c:v>103.07673427252416</c:v>
                </c:pt>
                <c:pt idx="27">
                  <c:v>103.13195955920837</c:v>
                </c:pt>
                <c:pt idx="28">
                  <c:v>103.29113832670991</c:v>
                </c:pt>
                <c:pt idx="29">
                  <c:v>103.37343483235696</c:v>
                </c:pt>
                <c:pt idx="30">
                  <c:v>103.63223568564179</c:v>
                </c:pt>
                <c:pt idx="31">
                  <c:v>103.60696921460979</c:v>
                </c:pt>
                <c:pt idx="32">
                  <c:v>103.66147260212166</c:v>
                </c:pt>
                <c:pt idx="33">
                  <c:v>103.7188635863229</c:v>
                </c:pt>
                <c:pt idx="34">
                  <c:v>103.90800116947666</c:v>
                </c:pt>
                <c:pt idx="35">
                  <c:v>103.89139748851278</c:v>
                </c:pt>
                <c:pt idx="36">
                  <c:v>103.94120853140441</c:v>
                </c:pt>
                <c:pt idx="37">
                  <c:v>103.87732045465209</c:v>
                </c:pt>
                <c:pt idx="38">
                  <c:v>103.88959274058192</c:v>
                </c:pt>
                <c:pt idx="39">
                  <c:v>103.88345659761701</c:v>
                </c:pt>
                <c:pt idx="40">
                  <c:v>103.83653315141474</c:v>
                </c:pt>
              </c:numCache>
            </c:numRef>
          </c:val>
          <c:smooth val="0"/>
          <c:extLst>
            <c:ext xmlns:c16="http://schemas.microsoft.com/office/drawing/2014/chart" uri="{C3380CC4-5D6E-409C-BE32-E72D297353CC}">
              <c16:uniqueId val="{00000001-A328-4DBA-838B-CABDA741E83F}"/>
            </c:ext>
          </c:extLst>
        </c:ser>
        <c:ser>
          <c:idx val="2"/>
          <c:order val="2"/>
          <c:tx>
            <c:strRef>
              <c:f>Grafdata!$A$37</c:f>
              <c:strCache>
                <c:ptCount val="1"/>
                <c:pt idx="0">
                  <c:v>Ludvika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Grafdata!$B$37:$AP$37</c:f>
              <c:numCache>
                <c:formatCode>General</c:formatCode>
                <c:ptCount val="41"/>
                <c:pt idx="0">
                  <c:v>100</c:v>
                </c:pt>
                <c:pt idx="1">
                  <c:v>99.876017047655949</c:v>
                </c:pt>
                <c:pt idx="2">
                  <c:v>99.980627663696239</c:v>
                </c:pt>
                <c:pt idx="3">
                  <c:v>99.70941495544362</c:v>
                </c:pt>
                <c:pt idx="4">
                  <c:v>99.132119333591632</c:v>
                </c:pt>
                <c:pt idx="5">
                  <c:v>99.13599380085239</c:v>
                </c:pt>
                <c:pt idx="6">
                  <c:v>99.775280898876403</c:v>
                </c:pt>
                <c:pt idx="7">
                  <c:v>99.473072452537778</c:v>
                </c:pt>
                <c:pt idx="8">
                  <c:v>99.337466098411468</c:v>
                </c:pt>
                <c:pt idx="9">
                  <c:v>99.283223556760944</c:v>
                </c:pt>
                <c:pt idx="10">
                  <c:v>99.298721425803947</c:v>
                </c:pt>
                <c:pt idx="11">
                  <c:v>99.352963967454471</c:v>
                </c:pt>
                <c:pt idx="12">
                  <c:v>99.620302208446333</c:v>
                </c:pt>
                <c:pt idx="13">
                  <c:v>100.09298721425805</c:v>
                </c:pt>
                <c:pt idx="14">
                  <c:v>100.39519566059667</c:v>
                </c:pt>
                <c:pt idx="15">
                  <c:v>100.31383184812088</c:v>
                </c:pt>
                <c:pt idx="16">
                  <c:v>100.85238279736537</c:v>
                </c:pt>
                <c:pt idx="17">
                  <c:v>101.07710189848896</c:v>
                </c:pt>
                <c:pt idx="18">
                  <c:v>101.35993800852383</c:v>
                </c:pt>
                <c:pt idx="19">
                  <c:v>101.62727624951569</c:v>
                </c:pt>
                <c:pt idx="20">
                  <c:v>102.13870592793491</c:v>
                </c:pt>
                <c:pt idx="21">
                  <c:v>102.44478884153429</c:v>
                </c:pt>
                <c:pt idx="22">
                  <c:v>102.89422704378148</c:v>
                </c:pt>
                <c:pt idx="23">
                  <c:v>103.58000774893452</c:v>
                </c:pt>
                <c:pt idx="24">
                  <c:v>104.3510267338241</c:v>
                </c:pt>
                <c:pt idx="25">
                  <c:v>104.55249903138318</c:v>
                </c:pt>
                <c:pt idx="26">
                  <c:v>104.78884153428903</c:v>
                </c:pt>
                <c:pt idx="27">
                  <c:v>104.60286710577296</c:v>
                </c:pt>
                <c:pt idx="28">
                  <c:v>104.57962030220844</c:v>
                </c:pt>
                <c:pt idx="29">
                  <c:v>104.62998837659822</c:v>
                </c:pt>
                <c:pt idx="30">
                  <c:v>104.99031383184813</c:v>
                </c:pt>
                <c:pt idx="31">
                  <c:v>104.58736923672996</c:v>
                </c:pt>
                <c:pt idx="32">
                  <c:v>104.40139480821387</c:v>
                </c:pt>
                <c:pt idx="33">
                  <c:v>104.3510267338241</c:v>
                </c:pt>
                <c:pt idx="34">
                  <c:v>104.50987989151491</c:v>
                </c:pt>
                <c:pt idx="35">
                  <c:v>104.29678419217358</c:v>
                </c:pt>
                <c:pt idx="36">
                  <c:v>104.21542037969779</c:v>
                </c:pt>
                <c:pt idx="37">
                  <c:v>103.85509492444788</c:v>
                </c:pt>
                <c:pt idx="38">
                  <c:v>103.62650135606354</c:v>
                </c:pt>
                <c:pt idx="39">
                  <c:v>103.27392483533514</c:v>
                </c:pt>
                <c:pt idx="40">
                  <c:v>103.0763270050368</c:v>
                </c:pt>
              </c:numCache>
            </c:numRef>
          </c:val>
          <c:smooth val="0"/>
          <c:extLst>
            <c:ext xmlns:c16="http://schemas.microsoft.com/office/drawing/2014/chart" uri="{C3380CC4-5D6E-409C-BE32-E72D297353CC}">
              <c16:uniqueId val="{00000002-A328-4DBA-838B-CABDA741E83F}"/>
            </c:ext>
          </c:extLst>
        </c:ser>
        <c:ser>
          <c:idx val="3"/>
          <c:order val="3"/>
          <c:tx>
            <c:strRef>
              <c:f>Grafdata!$A$36</c:f>
              <c:strCache>
                <c:ptCount val="1"/>
                <c:pt idx="0">
                  <c:v>Smedjebackens kommun</c:v>
                </c:pt>
              </c:strCache>
            </c:strRef>
          </c:tx>
          <c:spPr>
            <a:ln w="28575" cap="rnd">
              <a:solidFill>
                <a:schemeClr val="accent4"/>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Grafdata!$B$36:$AP$36</c:f>
              <c:numCache>
                <c:formatCode>General</c:formatCode>
                <c:ptCount val="41"/>
                <c:pt idx="0">
                  <c:v>100</c:v>
                </c:pt>
                <c:pt idx="1">
                  <c:v>100.03733084461037</c:v>
                </c:pt>
                <c:pt idx="2">
                  <c:v>99.832011199253387</c:v>
                </c:pt>
                <c:pt idx="3">
                  <c:v>99.542697153523093</c:v>
                </c:pt>
                <c:pt idx="4">
                  <c:v>99.505366308912741</c:v>
                </c:pt>
                <c:pt idx="5">
                  <c:v>99.430704619692023</c:v>
                </c:pt>
                <c:pt idx="6">
                  <c:v>99.486700886607565</c:v>
                </c:pt>
                <c:pt idx="7">
                  <c:v>99.216052263182448</c:v>
                </c:pt>
                <c:pt idx="8">
                  <c:v>99.393373775081656</c:v>
                </c:pt>
                <c:pt idx="9">
                  <c:v>99.608026131591231</c:v>
                </c:pt>
                <c:pt idx="10">
                  <c:v>100.10265982267849</c:v>
                </c:pt>
                <c:pt idx="11">
                  <c:v>100.11199253383108</c:v>
                </c:pt>
                <c:pt idx="12">
                  <c:v>99.776014932337844</c:v>
                </c:pt>
                <c:pt idx="13">
                  <c:v>99.598693420438636</c:v>
                </c:pt>
                <c:pt idx="14">
                  <c:v>99.878674755016334</c:v>
                </c:pt>
                <c:pt idx="15">
                  <c:v>99.832011199253387</c:v>
                </c:pt>
                <c:pt idx="16">
                  <c:v>99.972001866542229</c:v>
                </c:pt>
                <c:pt idx="17">
                  <c:v>99.89734017732151</c:v>
                </c:pt>
                <c:pt idx="18">
                  <c:v>100.41063929071396</c:v>
                </c:pt>
                <c:pt idx="19">
                  <c:v>100.5599626691554</c:v>
                </c:pt>
                <c:pt idx="20">
                  <c:v>100.69995333644424</c:v>
                </c:pt>
                <c:pt idx="21">
                  <c:v>100.53196453569763</c:v>
                </c:pt>
                <c:pt idx="22">
                  <c:v>101.03593093793747</c:v>
                </c:pt>
                <c:pt idx="23">
                  <c:v>101.39057396173588</c:v>
                </c:pt>
                <c:pt idx="24">
                  <c:v>101.81054596360242</c:v>
                </c:pt>
                <c:pt idx="25">
                  <c:v>101.28791413905739</c:v>
                </c:pt>
                <c:pt idx="26">
                  <c:v>101.25991600559962</c:v>
                </c:pt>
                <c:pt idx="27">
                  <c:v>101.25058329444704</c:v>
                </c:pt>
                <c:pt idx="28">
                  <c:v>101.67055529631358</c:v>
                </c:pt>
                <c:pt idx="29">
                  <c:v>101.51189920671955</c:v>
                </c:pt>
                <c:pt idx="30">
                  <c:v>101.92253849743351</c:v>
                </c:pt>
                <c:pt idx="31">
                  <c:v>101.53989734017732</c:v>
                </c:pt>
                <c:pt idx="32">
                  <c:v>101.69855342977135</c:v>
                </c:pt>
                <c:pt idx="33">
                  <c:v>102.08119458702753</c:v>
                </c:pt>
                <c:pt idx="34">
                  <c:v>102.04386374241717</c:v>
                </c:pt>
                <c:pt idx="35">
                  <c:v>101.69855342977135</c:v>
                </c:pt>
                <c:pt idx="36">
                  <c:v>101.67055529631358</c:v>
                </c:pt>
                <c:pt idx="37">
                  <c:v>101.44657022865142</c:v>
                </c:pt>
                <c:pt idx="38">
                  <c:v>101.37190853943071</c:v>
                </c:pt>
                <c:pt idx="39">
                  <c:v>101.52123191787214</c:v>
                </c:pt>
                <c:pt idx="40">
                  <c:v>101.29724685020999</c:v>
                </c:pt>
              </c:numCache>
            </c:numRef>
          </c:val>
          <c:smooth val="0"/>
          <c:extLst>
            <c:ext xmlns:c16="http://schemas.microsoft.com/office/drawing/2014/chart" uri="{C3380CC4-5D6E-409C-BE32-E72D297353CC}">
              <c16:uniqueId val="{00000003-A328-4DBA-838B-CABDA741E83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100.16270337922403</c:v>
                </c:pt>
                <c:pt idx="2">
                  <c:v>103.16645807259074</c:v>
                </c:pt>
                <c:pt idx="3">
                  <c:v>62.065081351689614</c:v>
                </c:pt>
                <c:pt idx="4">
                  <c:v>68.848560700876092</c:v>
                </c:pt>
                <c:pt idx="5">
                  <c:v>69.899874843554443</c:v>
                </c:pt>
                <c:pt idx="6">
                  <c:v>77.784730913642051</c:v>
                </c:pt>
                <c:pt idx="7">
                  <c:v>55.106382978723403</c:v>
                </c:pt>
                <c:pt idx="8">
                  <c:v>64.03003754693367</c:v>
                </c:pt>
                <c:pt idx="9">
                  <c:v>92.015018773466835</c:v>
                </c:pt>
                <c:pt idx="10">
                  <c:v>97.909887359199004</c:v>
                </c:pt>
                <c:pt idx="11">
                  <c:v>81.514392991239049</c:v>
                </c:pt>
                <c:pt idx="12">
                  <c:v>110.30037546933667</c:v>
                </c:pt>
                <c:pt idx="13">
                  <c:v>109.24906132665832</c:v>
                </c:pt>
                <c:pt idx="14">
                  <c:v>115.48185231539425</c:v>
                </c:pt>
                <c:pt idx="15">
                  <c:v>97.133917396745929</c:v>
                </c:pt>
                <c:pt idx="16">
                  <c:v>138.78598247809762</c:v>
                </c:pt>
                <c:pt idx="17">
                  <c:v>141.58948685857322</c:v>
                </c:pt>
                <c:pt idx="18">
                  <c:v>165.45682102628285</c:v>
                </c:pt>
                <c:pt idx="19">
                  <c:v>147.34668335419275</c:v>
                </c:pt>
                <c:pt idx="20">
                  <c:v>147.50938673341676</c:v>
                </c:pt>
                <c:pt idx="21">
                  <c:v>186.25782227784731</c:v>
                </c:pt>
                <c:pt idx="22">
                  <c:v>207.47183979974969</c:v>
                </c:pt>
                <c:pt idx="23">
                  <c:v>183.5043804755945</c:v>
                </c:pt>
                <c:pt idx="24">
                  <c:v>188.26032540675845</c:v>
                </c:pt>
                <c:pt idx="25">
                  <c:v>212.41551939924906</c:v>
                </c:pt>
                <c:pt idx="26">
                  <c:v>221.67709637046309</c:v>
                </c:pt>
                <c:pt idx="27">
                  <c:v>159.11138923654568</c:v>
                </c:pt>
                <c:pt idx="28">
                  <c:v>205.01877346683355</c:v>
                </c:pt>
                <c:pt idx="29">
                  <c:v>172.5782227784731</c:v>
                </c:pt>
                <c:pt idx="30">
                  <c:v>179.84981226533168</c:v>
                </c:pt>
                <c:pt idx="31">
                  <c:v>138.13516896120152</c:v>
                </c:pt>
                <c:pt idx="32">
                  <c:v>171.98998748435545</c:v>
                </c:pt>
                <c:pt idx="33">
                  <c:v>145.48185231539424</c:v>
                </c:pt>
                <c:pt idx="34">
                  <c:v>158.24780976220276</c:v>
                </c:pt>
                <c:pt idx="35">
                  <c:v>111.33917396745933</c:v>
                </c:pt>
                <c:pt idx="36">
                  <c:v>176.47058823529412</c:v>
                </c:pt>
                <c:pt idx="37">
                  <c:v>148.3729662077597</c:v>
                </c:pt>
                <c:pt idx="38">
                  <c:v>156.4956195244055</c:v>
                </c:pt>
                <c:pt idx="39">
                  <c:v>128.57321652065082</c:v>
                </c:pt>
                <c:pt idx="40">
                  <c:v>160.85106382978722</c:v>
                </c:pt>
              </c:numCache>
            </c:numRef>
          </c:val>
          <c:smooth val="0"/>
          <c:extLst>
            <c:ext xmlns:c16="http://schemas.microsoft.com/office/drawing/2014/chart" uri="{C3380CC4-5D6E-409C-BE32-E72D297353CC}">
              <c16:uniqueId val="{00000000-57CF-46C4-97F2-7860FE4E32F4}"/>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Grafdata!$B$35:$AP$35</c:f>
              <c:numCache>
                <c:formatCode>General</c:formatCode>
                <c:ptCount val="41"/>
                <c:pt idx="0">
                  <c:v>100</c:v>
                </c:pt>
                <c:pt idx="1">
                  <c:v>146.875</c:v>
                </c:pt>
                <c:pt idx="2">
                  <c:v>276.5625</c:v>
                </c:pt>
                <c:pt idx="3">
                  <c:v>112.5</c:v>
                </c:pt>
                <c:pt idx="4">
                  <c:v>79.6875</c:v>
                </c:pt>
                <c:pt idx="5">
                  <c:v>31.25</c:v>
                </c:pt>
                <c:pt idx="6">
                  <c:v>153.125</c:v>
                </c:pt>
                <c:pt idx="7">
                  <c:v>51.5625</c:v>
                </c:pt>
                <c:pt idx="8">
                  <c:v>250</c:v>
                </c:pt>
                <c:pt idx="9">
                  <c:v>20.3125</c:v>
                </c:pt>
                <c:pt idx="10">
                  <c:v>118.75</c:v>
                </c:pt>
                <c:pt idx="11">
                  <c:v>176.5625</c:v>
                </c:pt>
                <c:pt idx="12">
                  <c:v>204.6875</c:v>
                </c:pt>
                <c:pt idx="13">
                  <c:v>60.9375</c:v>
                </c:pt>
                <c:pt idx="14">
                  <c:v>101.5625</c:v>
                </c:pt>
                <c:pt idx="15">
                  <c:v>96.875</c:v>
                </c:pt>
                <c:pt idx="16">
                  <c:v>64.0625</c:v>
                </c:pt>
                <c:pt idx="17">
                  <c:v>120.3125</c:v>
                </c:pt>
                <c:pt idx="18">
                  <c:v>215.625</c:v>
                </c:pt>
                <c:pt idx="19">
                  <c:v>64.0625</c:v>
                </c:pt>
                <c:pt idx="20">
                  <c:v>262.5</c:v>
                </c:pt>
                <c:pt idx="21">
                  <c:v>212.5</c:v>
                </c:pt>
                <c:pt idx="22">
                  <c:v>162.5</c:v>
                </c:pt>
                <c:pt idx="23">
                  <c:v>246.875</c:v>
                </c:pt>
                <c:pt idx="24">
                  <c:v>193.75</c:v>
                </c:pt>
                <c:pt idx="25">
                  <c:v>110.9375</c:v>
                </c:pt>
                <c:pt idx="26">
                  <c:v>320.3125</c:v>
                </c:pt>
                <c:pt idx="27">
                  <c:v>134.375</c:v>
                </c:pt>
                <c:pt idx="28">
                  <c:v>304.6875</c:v>
                </c:pt>
                <c:pt idx="29">
                  <c:v>457.8125</c:v>
                </c:pt>
                <c:pt idx="30">
                  <c:v>337.5</c:v>
                </c:pt>
                <c:pt idx="31">
                  <c:v>115.625</c:v>
                </c:pt>
                <c:pt idx="32">
                  <c:v>175</c:v>
                </c:pt>
                <c:pt idx="33">
                  <c:v>207.8125</c:v>
                </c:pt>
                <c:pt idx="34">
                  <c:v>532.8125</c:v>
                </c:pt>
                <c:pt idx="35">
                  <c:v>48.4375</c:v>
                </c:pt>
                <c:pt idx="36">
                  <c:v>146.875</c:v>
                </c:pt>
                <c:pt idx="37">
                  <c:v>214.0625</c:v>
                </c:pt>
                <c:pt idx="38">
                  <c:v>182.8125</c:v>
                </c:pt>
                <c:pt idx="39">
                  <c:v>437.5</c:v>
                </c:pt>
                <c:pt idx="40">
                  <c:v>135.9375</c:v>
                </c:pt>
              </c:numCache>
            </c:numRef>
          </c:val>
          <c:smooth val="0"/>
          <c:extLst>
            <c:ext xmlns:c16="http://schemas.microsoft.com/office/drawing/2014/chart" uri="{C3380CC4-5D6E-409C-BE32-E72D297353CC}">
              <c16:uniqueId val="{00000001-57CF-46C4-97F2-7860FE4E32F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Grafdata!$B$21:$L$21</c:f>
              <c:numCache>
                <c:formatCode>General</c:formatCode>
                <c:ptCount val="11"/>
                <c:pt idx="0">
                  <c:v>100</c:v>
                </c:pt>
                <c:pt idx="1">
                  <c:v>100.45570858337342</c:v>
                </c:pt>
                <c:pt idx="2">
                  <c:v>103.31411294183779</c:v>
                </c:pt>
                <c:pt idx="3">
                  <c:v>107.97464023329645</c:v>
                </c:pt>
                <c:pt idx="4">
                  <c:v>114.96452125539973</c:v>
                </c:pt>
                <c:pt idx="5">
                  <c:v>123.41802235589148</c:v>
                </c:pt>
                <c:pt idx="6">
                  <c:v>129.35501608022159</c:v>
                </c:pt>
                <c:pt idx="7">
                  <c:v>132.18475089196954</c:v>
                </c:pt>
                <c:pt idx="8">
                  <c:v>137.85382517469287</c:v>
                </c:pt>
                <c:pt idx="9">
                  <c:v>141.84374504872596</c:v>
                </c:pt>
                <c:pt idx="10">
                  <c:v>77.452275314884787</c:v>
                </c:pt>
              </c:numCache>
            </c:numRef>
          </c:val>
          <c:smooth val="0"/>
          <c:extLst>
            <c:ext xmlns:c16="http://schemas.microsoft.com/office/drawing/2014/chart" uri="{C3380CC4-5D6E-409C-BE32-E72D297353CC}">
              <c16:uniqueId val="{00000000-0DCF-4E2B-AF56-ED41E82C9B5C}"/>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Grafdata!$B$33:$L$33</c:f>
              <c:numCache>
                <c:formatCode>General</c:formatCode>
                <c:ptCount val="11"/>
                <c:pt idx="0">
                  <c:v>100</c:v>
                </c:pt>
                <c:pt idx="1">
                  <c:v>86.739884839446106</c:v>
                </c:pt>
                <c:pt idx="2">
                  <c:v>97.413955374078739</c:v>
                </c:pt>
                <c:pt idx="3">
                  <c:v>95.608598912104412</c:v>
                </c:pt>
                <c:pt idx="4">
                  <c:v>94.354430013176369</c:v>
                </c:pt>
                <c:pt idx="5">
                  <c:v>96.089560739228432</c:v>
                </c:pt>
                <c:pt idx="6">
                  <c:v>89.557843321797975</c:v>
                </c:pt>
                <c:pt idx="7">
                  <c:v>105.06494070631163</c:v>
                </c:pt>
                <c:pt idx="8">
                  <c:v>112.58247300773689</c:v>
                </c:pt>
                <c:pt idx="9">
                  <c:v>100.64433922650333</c:v>
                </c:pt>
                <c:pt idx="10">
                  <c:v>76.732838133298586</c:v>
                </c:pt>
              </c:numCache>
            </c:numRef>
          </c:val>
          <c:smooth val="0"/>
          <c:extLst>
            <c:ext xmlns:c16="http://schemas.microsoft.com/office/drawing/2014/chart" uri="{C3380CC4-5D6E-409C-BE32-E72D297353CC}">
              <c16:uniqueId val="{00000001-0DCF-4E2B-AF56-ED41E82C9B5C}"/>
            </c:ext>
          </c:extLst>
        </c:ser>
        <c:ser>
          <c:idx val="2"/>
          <c:order val="2"/>
          <c:tx>
            <c:strRef>
              <c:f>Grafdata!$A$34</c:f>
              <c:strCache>
                <c:ptCount val="1"/>
                <c:pt idx="0">
                  <c:v>Ludvika kommun</c:v>
                </c:pt>
              </c:strCache>
            </c:strRef>
          </c:tx>
          <c:spPr>
            <a:ln w="28575" cap="rnd">
              <a:solidFill>
                <a:schemeClr val="accent3"/>
              </a:solidFill>
              <a:prstDash val="sysDot"/>
              <a:round/>
            </a:ln>
            <a:effectLst/>
          </c:spPr>
          <c:marker>
            <c:symbol val="none"/>
          </c:marker>
          <c:val>
            <c:numRef>
              <c:f>Grafdata!$B$34:$L$34</c:f>
              <c:numCache>
                <c:formatCode>General</c:formatCode>
                <c:ptCount val="11"/>
                <c:pt idx="0">
                  <c:v>100</c:v>
                </c:pt>
                <c:pt idx="1">
                  <c:v>89.665726591023372</c:v>
                </c:pt>
                <c:pt idx="2">
                  <c:v>75.289127915874161</c:v>
                </c:pt>
                <c:pt idx="3">
                  <c:v>77.514702345816659</c:v>
                </c:pt>
                <c:pt idx="4">
                  <c:v>79.926105681992084</c:v>
                </c:pt>
                <c:pt idx="5">
                  <c:v>95.712817822085213</c:v>
                </c:pt>
                <c:pt idx="6">
                  <c:v>88.480794035985227</c:v>
                </c:pt>
                <c:pt idx="7">
                  <c:v>83.465599790122653</c:v>
                </c:pt>
                <c:pt idx="8">
                  <c:v>85.791740451673547</c:v>
                </c:pt>
                <c:pt idx="9">
                  <c:v>92.188627270938539</c:v>
                </c:pt>
                <c:pt idx="10">
                  <c:v>115.95286504448963</c:v>
                </c:pt>
              </c:numCache>
            </c:numRef>
          </c:val>
          <c:smooth val="0"/>
          <c:extLst>
            <c:ext xmlns:c16="http://schemas.microsoft.com/office/drawing/2014/chart" uri="{C3380CC4-5D6E-409C-BE32-E72D297353CC}">
              <c16:uniqueId val="{00000002-0DCF-4E2B-AF56-ED41E82C9B5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2021-03-29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29/03/2021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3/29/2021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3/29/2021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3/29/2021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3/29/2021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3/29/2021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3/29/2021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3/29/2021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1.png"/><Relationship Id="rId17" Type="http://schemas.openxmlformats.org/officeDocument/2006/relationships/image" Target="../media/image22.svg"/><Relationship Id="rId2" Type="http://schemas.openxmlformats.org/officeDocument/2006/relationships/image" Target="../media/image7.jpg"/><Relationship Id="rId16" Type="http://schemas.openxmlformats.org/officeDocument/2006/relationships/image" Target="../media/image21.sv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9.png"/><Relationship Id="rId15" Type="http://schemas.openxmlformats.org/officeDocument/2006/relationships/image" Target="../media/image12.png"/><Relationship Id="rId10" Type="http://schemas.openxmlformats.org/officeDocument/2006/relationships/image" Target="../media/image10.png"/><Relationship Id="rId4" Type="http://schemas.openxmlformats.org/officeDocument/2006/relationships/image" Target="../media/image9.svg"/><Relationship Id="rId9" Type="http://schemas.openxmlformats.org/officeDocument/2006/relationships/image" Target="../media/image14.svg"/><Relationship Id="rId14" Type="http://schemas.openxmlformats.org/officeDocument/2006/relationships/image" Target="../media/image19.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4.jpg"/><Relationship Id="rId1" Type="http://schemas.openxmlformats.org/officeDocument/2006/relationships/slideLayout" Target="../slideLayouts/slideLayout1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t="9624"/>
          <a:stretch/>
        </p:blipFill>
        <p:spPr>
          <a:xfrm>
            <a:off x="0" y="0"/>
            <a:ext cx="12191999" cy="7343936"/>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Konjunkturen i Dalarna</a:t>
            </a:r>
            <a:br>
              <a:rPr lang="sv-SE" sz="3200" b="1" dirty="0">
                <a:solidFill>
                  <a:schemeClr val="bg1"/>
                </a:solidFill>
                <a:latin typeface="+mj-lt"/>
              </a:rPr>
            </a:br>
            <a:r>
              <a:rPr lang="sv-SE" sz="3200" b="1" dirty="0">
                <a:solidFill>
                  <a:schemeClr val="bg1"/>
                </a:solidFill>
                <a:latin typeface="+mj-lt"/>
              </a:rPr>
              <a:t>Dalarnas län</a:t>
            </a:r>
            <a:r>
              <a:rPr lang="sv-SE" sz="2000" dirty="0">
                <a:solidFill>
                  <a:schemeClr val="bg1"/>
                </a:solidFill>
                <a:latin typeface="+mj-lt"/>
              </a:rPr>
              <a:t>, 2020 kv4</a:t>
            </a:r>
          </a:p>
          <a:p>
            <a:endParaRPr lang="sv-SE" sz="2000" dirty="0">
              <a:solidFill>
                <a:schemeClr val="bg1"/>
              </a:solidFill>
              <a:latin typeface="+mj-lt"/>
            </a:endParaRPr>
          </a:p>
          <a:p>
            <a:r>
              <a:rPr lang="sv-SE" sz="2000" dirty="0" smtClean="0">
                <a:solidFill>
                  <a:schemeClr val="bg1"/>
                </a:solidFill>
              </a:rPr>
              <a:t>2021-03-31</a:t>
            </a:r>
            <a:endParaRPr lang="sv-SE" sz="2000" dirty="0">
              <a:solidFill>
                <a:schemeClr val="bg1"/>
              </a:solidFill>
              <a:highlight>
                <a:srgbClr val="FFFF00"/>
              </a:highlight>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BC20C71E-DC75-433C-BE84-2E590A0DAA89}"/>
              </a:ext>
            </a:extLst>
          </p:cNvPr>
          <p:cNvPicPr>
            <a:picLocks noChangeAspect="1"/>
          </p:cNvPicPr>
          <p:nvPr/>
        </p:nvPicPr>
        <p:blipFill rotWithShape="1">
          <a:blip r:embed="rId4"/>
          <a:srcRect t="43564" b="9043"/>
          <a:stretch/>
        </p:blipFill>
        <p:spPr>
          <a:xfrm>
            <a:off x="5708630" y="-11355"/>
            <a:ext cx="6483370" cy="7355291"/>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Dalarnas län och Ludvika samt Smedjebackens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3"/>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pic>
        <p:nvPicPr>
          <p:cNvPr id="6" name="Platshållare för bild 5">
            <a:extLst>
              <a:ext uri="{FF2B5EF4-FFF2-40B4-BE49-F238E27FC236}">
                <a16:creationId xmlns:a16="http://schemas.microsoft.com/office/drawing/2014/main" id="{03B765C8-C8D6-41DB-9067-0867630BBFF3}"/>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4"/>
          <a:srcRect t="2464" b="2464"/>
          <a:stretch>
            <a:fillRect/>
          </a:stretch>
        </p:blipFill>
        <p:spPr/>
      </p:pic>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F383F52-4654-4C0D-B59F-904B21975617}"/>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t="2464" b="2464"/>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50803" y="1392573"/>
            <a:ext cx="4951381" cy="4354880"/>
          </a:xfrm>
        </p:spPr>
        <p:txBody>
          <a:bodyPr/>
          <a:lstStyle/>
          <a:p>
            <a:pPr>
              <a:spcAft>
                <a:spcPts val="1000"/>
              </a:spcAft>
            </a:pPr>
            <a:r>
              <a:rPr lang="sv-SE" sz="1100" b="1" dirty="0">
                <a:effectLst/>
                <a:ea typeface="Times New Roman" panose="02020603050405020304" pitchFamily="18" charset="0"/>
                <a:cs typeface="Times New Roman" panose="02020603050405020304" pitchFamily="18" charset="0"/>
              </a:rPr>
              <a:t>Precis som första kvartalet präglas det fjärde kvartalet av följdverkningarna av Covid-19 pandemin. Effekterna av pandemin syns fortsatt främst på arbetsmarknaden med minskad sysselsättning och stigande arbetslöshet. Till skillnad från de flesta andra län i Stockholmsregionen ökar också företagskonkurserna. Ett par ljusglimtar är att nyföretagandet ökar och varslen sjunker.</a:t>
            </a:r>
            <a:r>
              <a:rPr lang="sv-SE" sz="1100" b="1" dirty="0">
                <a:ea typeface="Times New Roman" panose="02020603050405020304" pitchFamily="18" charset="0"/>
                <a:cs typeface="Times New Roman" panose="02020603050405020304" pitchFamily="18" charset="0"/>
              </a:rPr>
              <a:t/>
            </a:r>
            <a:br>
              <a:rPr lang="sv-SE" sz="1100" b="1" dirty="0">
                <a:ea typeface="Times New Roman" panose="02020603050405020304" pitchFamily="18" charset="0"/>
                <a:cs typeface="Times New Roman" panose="02020603050405020304" pitchFamily="18" charset="0"/>
              </a:rPr>
            </a:br>
            <a:r>
              <a:rPr lang="sv-SE" sz="1100" b="1" dirty="0">
                <a:ea typeface="Times New Roman" panose="02020603050405020304" pitchFamily="18" charset="0"/>
                <a:cs typeface="Times New Roman" panose="02020603050405020304" pitchFamily="18" charset="0"/>
              </a:rPr>
              <a:t/>
            </a:r>
            <a:br>
              <a:rPr lang="sv-SE" sz="1100" b="1" dirty="0">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Även detta kvartal minskade lönesumman för länet något vad gäller den privata sektorn. Samtidigt ökade den totala lönesumman för länet. </a:t>
            </a:r>
            <a:r>
              <a:rPr lang="sv-SE" sz="1100" dirty="0">
                <a:ea typeface="Times New Roman" panose="02020603050405020304" pitchFamily="18" charset="0"/>
                <a:cs typeface="Times New Roman" panose="02020603050405020304" pitchFamily="18" charset="0"/>
              </a:rPr>
              <a:t>N</a:t>
            </a:r>
            <a:r>
              <a:rPr lang="sv-SE" sz="1100" dirty="0">
                <a:effectLst/>
                <a:ea typeface="Times New Roman" panose="02020603050405020304" pitchFamily="18" charset="0"/>
                <a:cs typeface="Times New Roman" panose="02020603050405020304" pitchFamily="18" charset="0"/>
              </a:rPr>
              <a:t>yföretagandet ökade under kvartalet med 31 procent liksom antalet konkurser som ökar med 18 procent.</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I likhet med övriga delar av landet syns tydliga tecken på en ekonomisk inbromsning på arbetsmarknaden. </a:t>
            </a:r>
            <a:r>
              <a:rPr lang="sv-SE" sz="1100" dirty="0">
                <a:ea typeface="Times New Roman" panose="02020603050405020304" pitchFamily="18" charset="0"/>
                <a:cs typeface="Times New Roman" panose="02020603050405020304" pitchFamily="18" charset="0"/>
              </a:rPr>
              <a:t>Antalet sysselsatta minskade med 5,6 procent eller 7 600 personer </a:t>
            </a:r>
            <a:r>
              <a:rPr lang="sv-SE" sz="1100" dirty="0">
                <a:effectLst/>
                <a:ea typeface="Times New Roman" panose="02020603050405020304" pitchFamily="18" charset="0"/>
                <a:cs typeface="Times New Roman" panose="02020603050405020304" pitchFamily="18" charset="0"/>
              </a:rPr>
              <a:t>samtidigt som arbetslösheten steg med 1 %-enhet. Vad som är oroande är att Dalarna är uppe i en tydlig trend med stigande arbetslöshet som pågått sedan 2019. Positivt är däremot att antalet varsel minskade under perioden.</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Befolkningstillväxten för Dalarnas län följer utvecklingen för de senaste kvartalen vilket innebär att länets befolkning i stort sett är oförändrad. Därmed har länet en lägre befolkningstillväxt än övriga Stockholmsregionen och Sverige. Bostadsbyggandet </a:t>
            </a:r>
            <a:r>
              <a:rPr lang="sv-SE" sz="1100" dirty="0">
                <a:ea typeface="Times New Roman" panose="02020603050405020304" pitchFamily="18" charset="0"/>
                <a:cs typeface="Times New Roman" panose="02020603050405020304" pitchFamily="18" charset="0"/>
              </a:rPr>
              <a:t>minskade jämfört med</a:t>
            </a:r>
            <a:r>
              <a:rPr lang="sv-SE" sz="1100" dirty="0">
                <a:effectLst/>
                <a:ea typeface="Times New Roman" panose="02020603050405020304" pitchFamily="18" charset="0"/>
                <a:cs typeface="Times New Roman" panose="02020603050405020304" pitchFamily="18" charset="0"/>
              </a:rPr>
              <a:t> förra kvartalet för länet. </a:t>
            </a:r>
            <a:r>
              <a:rPr lang="sv-SE" sz="1100" dirty="0">
                <a:ea typeface="Times New Roman" panose="02020603050405020304" pitchFamily="18" charset="0"/>
                <a:cs typeface="Times New Roman" panose="02020603050405020304" pitchFamily="18" charset="0"/>
              </a:rPr>
              <a:t>D</a:t>
            </a:r>
            <a:r>
              <a:rPr lang="sv-SE" sz="1100" dirty="0">
                <a:effectLst/>
                <a:ea typeface="Times New Roman" panose="02020603050405020304" pitchFamily="18" charset="0"/>
                <a:cs typeface="Times New Roman" panose="02020603050405020304" pitchFamily="18" charset="0"/>
              </a:rPr>
              <a:t>äremot ökar bostadsbyggandet i Ludvika kommun under kvartalet. De kommersiella övernattningarna minskade men minskningen är inte lika stor som i övriga län.</a:t>
            </a:r>
          </a:p>
          <a:p>
            <a:pPr>
              <a:lnSpc>
                <a:spcPct val="107000"/>
              </a:lnSpc>
            </a:pPr>
            <a:r>
              <a:rPr lang="sv-SE" sz="1100" kern="1200" dirty="0">
                <a:solidFill>
                  <a:srgbClr val="000000"/>
                </a:solidFill>
                <a:effectLst/>
                <a:latin typeface="Futura Std Book" panose="020B0502020204020303"/>
                <a:ea typeface="Calibri" panose="020F0502020204030204" pitchFamily="34" charset="0"/>
                <a:cs typeface="Times New Roman" panose="02020603050405020304" pitchFamily="18" charset="0"/>
              </a:rPr>
              <a:t/>
            </a:r>
            <a:br>
              <a:rPr lang="sv-SE" sz="1100" kern="1200" dirty="0">
                <a:solidFill>
                  <a:srgbClr val="000000"/>
                </a:solidFill>
                <a:effectLst/>
                <a:latin typeface="Futura Std Book" panose="020B0502020204020303"/>
                <a:ea typeface="Calibri" panose="020F0502020204030204" pitchFamily="34" charset="0"/>
                <a:cs typeface="Times New Roman" panose="02020603050405020304" pitchFamily="18" charset="0"/>
              </a:rPr>
            </a:br>
            <a:r>
              <a:rPr lang="sv-SE" sz="1100" kern="1200" dirty="0">
                <a:solidFill>
                  <a:srgbClr val="000000"/>
                </a:solidFill>
                <a:effectLst/>
                <a:latin typeface="Futura Std Book" panose="020B0502020204020303"/>
                <a:ea typeface="Calibri" panose="020F0502020204030204" pitchFamily="34" charset="0"/>
                <a:cs typeface="Times New Roman" panose="02020603050405020304" pitchFamily="18" charset="0"/>
              </a:rPr>
              <a:t/>
            </a:r>
            <a:br>
              <a:rPr lang="sv-SE" sz="1100" kern="1200" dirty="0">
                <a:solidFill>
                  <a:srgbClr val="000000"/>
                </a:solidFill>
                <a:effectLst/>
                <a:latin typeface="Futura Std Book" panose="020B0502020204020303"/>
                <a:ea typeface="Calibri" panose="020F0502020204030204" pitchFamily="34" charset="0"/>
                <a:cs typeface="Times New Roman" panose="02020603050405020304" pitchFamily="18" charset="0"/>
              </a:rPr>
            </a:br>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26244" y="251671"/>
            <a:ext cx="4951381" cy="1073790"/>
          </a:xfrm>
        </p:spPr>
        <p:txBody>
          <a:bodyPr/>
          <a:lstStyle/>
          <a:p>
            <a:r>
              <a:rPr lang="sv-SE" dirty="0"/>
              <a:t/>
            </a:r>
            <a:br>
              <a:rPr lang="sv-SE" dirty="0"/>
            </a:br>
            <a:r>
              <a:rPr lang="sv-SE" dirty="0"/>
              <a:t/>
            </a:r>
            <a:br>
              <a:rPr lang="sv-SE" dirty="0"/>
            </a:br>
            <a:r>
              <a:rPr lang="sv-SE" dirty="0"/>
              <a:t>Fortsatt nedgång i spåren av Covid-19</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Dalarna, </a:t>
            </a:r>
            <a:r>
              <a:rPr lang="sv-SE" sz="2000" b="1">
                <a:latin typeface="+mj-lt"/>
                <a:ea typeface="+mj-ea"/>
                <a:cs typeface="+mj-cs"/>
              </a:rPr>
              <a:t>2020 kv4</a:t>
            </a:r>
            <a:endParaRPr lang="sv-SE" sz="2000" b="1" dirty="0">
              <a:latin typeface="+mj-lt"/>
              <a:ea typeface="+mj-ea"/>
              <a:cs typeface="+mj-cs"/>
            </a:endParaRPr>
          </a:p>
        </p:txBody>
      </p:sp>
      <p:graphicFrame>
        <p:nvGraphicFramePr>
          <p:cNvPr id="73" name="Tabell 72">
            <a:extLst>
              <a:ext uri="{FF2B5EF4-FFF2-40B4-BE49-F238E27FC236}">
                <a16:creationId xmlns:a16="http://schemas.microsoft.com/office/drawing/2014/main" id="{E17B6CE0-746D-4EA3-AA23-0D2ABCF747DE}"/>
              </a:ext>
            </a:extLst>
          </p:cNvPr>
          <p:cNvGraphicFramePr>
            <a:graphicFrameLocks noGrp="1"/>
          </p:cNvGraphicFramePr>
          <p:nvPr>
            <p:extLst>
              <p:ext uri="{D42A27DB-BD31-4B8C-83A1-F6EECF244321}">
                <p14:modId xmlns:p14="http://schemas.microsoft.com/office/powerpoint/2010/main" val="899857051"/>
              </p:ext>
            </p:extLst>
          </p:nvPr>
        </p:nvGraphicFramePr>
        <p:xfrm>
          <a:off x="555324" y="1628775"/>
          <a:ext cx="5014966" cy="3817661"/>
        </p:xfrm>
        <a:graphic>
          <a:graphicData uri="http://schemas.openxmlformats.org/drawingml/2006/table">
            <a:tbl>
              <a:tblPr bandRow="1"/>
              <a:tblGrid>
                <a:gridCol w="1152937">
                  <a:extLst>
                    <a:ext uri="{9D8B030D-6E8A-4147-A177-3AD203B41FA5}">
                      <a16:colId xmlns:a16="http://schemas.microsoft.com/office/drawing/2014/main" val="3610426340"/>
                    </a:ext>
                  </a:extLst>
                </a:gridCol>
                <a:gridCol w="570076">
                  <a:extLst>
                    <a:ext uri="{9D8B030D-6E8A-4147-A177-3AD203B41FA5}">
                      <a16:colId xmlns:a16="http://schemas.microsoft.com/office/drawing/2014/main" val="1013583586"/>
                    </a:ext>
                  </a:extLst>
                </a:gridCol>
                <a:gridCol w="547706">
                  <a:extLst>
                    <a:ext uri="{9D8B030D-6E8A-4147-A177-3AD203B41FA5}">
                      <a16:colId xmlns:a16="http://schemas.microsoft.com/office/drawing/2014/main" val="1781218869"/>
                    </a:ext>
                  </a:extLst>
                </a:gridCol>
                <a:gridCol w="190026">
                  <a:extLst>
                    <a:ext uri="{9D8B030D-6E8A-4147-A177-3AD203B41FA5}">
                      <a16:colId xmlns:a16="http://schemas.microsoft.com/office/drawing/2014/main" val="3978909767"/>
                    </a:ext>
                  </a:extLst>
                </a:gridCol>
                <a:gridCol w="570076">
                  <a:extLst>
                    <a:ext uri="{9D8B030D-6E8A-4147-A177-3AD203B41FA5}">
                      <a16:colId xmlns:a16="http://schemas.microsoft.com/office/drawing/2014/main" val="2834698736"/>
                    </a:ext>
                  </a:extLst>
                </a:gridCol>
                <a:gridCol w="475063">
                  <a:extLst>
                    <a:ext uri="{9D8B030D-6E8A-4147-A177-3AD203B41FA5}">
                      <a16:colId xmlns:a16="http://schemas.microsoft.com/office/drawing/2014/main" val="3716900473"/>
                    </a:ext>
                  </a:extLst>
                </a:gridCol>
                <a:gridCol w="326234">
                  <a:extLst>
                    <a:ext uri="{9D8B030D-6E8A-4147-A177-3AD203B41FA5}">
                      <a16:colId xmlns:a16="http://schemas.microsoft.com/office/drawing/2014/main" val="2306815657"/>
                    </a:ext>
                  </a:extLst>
                </a:gridCol>
                <a:gridCol w="433868">
                  <a:extLst>
                    <a:ext uri="{9D8B030D-6E8A-4147-A177-3AD203B41FA5}">
                      <a16:colId xmlns:a16="http://schemas.microsoft.com/office/drawing/2014/main" val="2324693470"/>
                    </a:ext>
                  </a:extLst>
                </a:gridCol>
                <a:gridCol w="475063">
                  <a:extLst>
                    <a:ext uri="{9D8B030D-6E8A-4147-A177-3AD203B41FA5}">
                      <a16:colId xmlns:a16="http://schemas.microsoft.com/office/drawing/2014/main" val="3059590423"/>
                    </a:ext>
                  </a:extLst>
                </a:gridCol>
                <a:gridCol w="273917">
                  <a:extLst>
                    <a:ext uri="{9D8B030D-6E8A-4147-A177-3AD203B41FA5}">
                      <a16:colId xmlns:a16="http://schemas.microsoft.com/office/drawing/2014/main" val="4172107803"/>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800" b="1" i="0" u="none" strike="noStrike">
                          <a:solidFill>
                            <a:srgbClr val="000000"/>
                          </a:solidFill>
                          <a:effectLst/>
                          <a:latin typeface="Futura Std Book" panose="020B0502020204020303" pitchFamily="34" charset="0"/>
                        </a:rPr>
                        <a:t>Dalarnas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Ludvika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Smedjebackens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ctr">
                    <a:lnL>
                      <a:noFill/>
                    </a:lnL>
                    <a:lnR>
                      <a:noFill/>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00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127 700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4 978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sv-SE" sz="800" b="0" i="0" u="none" strike="noStrike" dirty="0">
                        <a:solidFill>
                          <a:srgbClr val="000000"/>
                        </a:solidFill>
                        <a:effectLst/>
                        <a:latin typeface="Futura Std Book" panose="020B0502020204020303" pitchFamily="34" charset="0"/>
                      </a:endParaRPr>
                    </a:p>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 p.e.*</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1,4 p.e.*</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0,9 p.e.*</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288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000000"/>
                        </a:solidFill>
                        <a:effectLst/>
                        <a:highlight>
                          <a:srgbClr val="FF0000"/>
                        </a:highligh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318</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-24</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53</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26</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59" name="Bild 58" descr="Spela upp">
            <a:extLst>
              <a:ext uri="{FF2B5EF4-FFF2-40B4-BE49-F238E27FC236}">
                <a16:creationId xmlns:a16="http://schemas.microsoft.com/office/drawing/2014/main" id="{F22CEA7E-8D03-4EB9-92FD-09873B7F87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2817588" y="2437307"/>
            <a:ext cx="180000" cy="180000"/>
          </a:xfrm>
          <a:prstGeom prst="rect">
            <a:avLst/>
          </a:prstGeom>
        </p:spPr>
      </p:pic>
      <p:sp>
        <p:nvSpPr>
          <p:cNvPr id="42" name="textruta 6">
            <a:extLst>
              <a:ext uri="{FF2B5EF4-FFF2-40B4-BE49-F238E27FC236}">
                <a16:creationId xmlns:a16="http://schemas.microsoft.com/office/drawing/2014/main" id="{7CE0C37A-85C7-4D82-B1D5-18E815DB989F}"/>
              </a:ext>
            </a:extLst>
          </p:cNvPr>
          <p:cNvSpPr txBox="1"/>
          <p:nvPr/>
        </p:nvSpPr>
        <p:spPr>
          <a:xfrm>
            <a:off x="555324" y="5429781"/>
            <a:ext cx="2553636" cy="317671"/>
          </a:xfrm>
          <a:prstGeom prst="rect">
            <a:avLst/>
          </a:prstGeom>
          <a:noFill/>
        </p:spPr>
        <p:txBody>
          <a:bodyPr wrap="none" lIns="0" tIns="0" rIns="0" bIns="0" rtlCol="0">
            <a:no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08157" algn="l" rtl="0" fontAlgn="base">
              <a:spcBef>
                <a:spcPct val="0"/>
              </a:spcBef>
              <a:spcAft>
                <a:spcPct val="0"/>
              </a:spcAft>
              <a:defRPr kern="1200">
                <a:solidFill>
                  <a:schemeClr val="tx1"/>
                </a:solidFill>
                <a:latin typeface="Arial" charset="0"/>
                <a:ea typeface="+mn-ea"/>
                <a:cs typeface="Arial" charset="0"/>
              </a:defRPr>
            </a:lvl2pPr>
            <a:lvl3pPr marL="816314" algn="l" rtl="0" fontAlgn="base">
              <a:spcBef>
                <a:spcPct val="0"/>
              </a:spcBef>
              <a:spcAft>
                <a:spcPct val="0"/>
              </a:spcAft>
              <a:defRPr kern="1200">
                <a:solidFill>
                  <a:schemeClr val="tx1"/>
                </a:solidFill>
                <a:latin typeface="Arial" charset="0"/>
                <a:ea typeface="+mn-ea"/>
                <a:cs typeface="Arial" charset="0"/>
              </a:defRPr>
            </a:lvl3pPr>
            <a:lvl4pPr marL="1224472" algn="l" rtl="0" fontAlgn="base">
              <a:spcBef>
                <a:spcPct val="0"/>
              </a:spcBef>
              <a:spcAft>
                <a:spcPct val="0"/>
              </a:spcAft>
              <a:defRPr kern="1200">
                <a:solidFill>
                  <a:schemeClr val="tx1"/>
                </a:solidFill>
                <a:latin typeface="Arial" charset="0"/>
                <a:ea typeface="+mn-ea"/>
                <a:cs typeface="Arial" charset="0"/>
              </a:defRPr>
            </a:lvl4pPr>
            <a:lvl5pPr marL="1632629" algn="l" rtl="0" fontAlgn="base">
              <a:spcBef>
                <a:spcPct val="0"/>
              </a:spcBef>
              <a:spcAft>
                <a:spcPct val="0"/>
              </a:spcAft>
              <a:defRPr kern="1200">
                <a:solidFill>
                  <a:schemeClr val="tx1"/>
                </a:solidFill>
                <a:latin typeface="Arial" charset="0"/>
                <a:ea typeface="+mn-ea"/>
                <a:cs typeface="Arial" charset="0"/>
              </a:defRPr>
            </a:lvl5pPr>
            <a:lvl6pPr marL="2040786" algn="l" defTabSz="816314" rtl="0" eaLnBrk="1" latinLnBrk="0" hangingPunct="1">
              <a:defRPr kern="1200">
                <a:solidFill>
                  <a:schemeClr val="tx1"/>
                </a:solidFill>
                <a:latin typeface="Arial" charset="0"/>
                <a:ea typeface="+mn-ea"/>
                <a:cs typeface="Arial" charset="0"/>
              </a:defRPr>
            </a:lvl6pPr>
            <a:lvl7pPr marL="2448943" algn="l" defTabSz="816314" rtl="0" eaLnBrk="1" latinLnBrk="0" hangingPunct="1">
              <a:defRPr kern="1200">
                <a:solidFill>
                  <a:schemeClr val="tx1"/>
                </a:solidFill>
                <a:latin typeface="Arial" charset="0"/>
                <a:ea typeface="+mn-ea"/>
                <a:cs typeface="Arial" charset="0"/>
              </a:defRPr>
            </a:lvl7pPr>
            <a:lvl8pPr marL="2857100" algn="l" defTabSz="816314" rtl="0" eaLnBrk="1" latinLnBrk="0" hangingPunct="1">
              <a:defRPr kern="1200">
                <a:solidFill>
                  <a:schemeClr val="tx1"/>
                </a:solidFill>
                <a:latin typeface="Arial" charset="0"/>
                <a:ea typeface="+mn-ea"/>
                <a:cs typeface="Arial" charset="0"/>
              </a:defRPr>
            </a:lvl8pPr>
            <a:lvl9pPr marL="3265257" algn="l" defTabSz="816314" rtl="0" eaLnBrk="1" latinLnBrk="0" hangingPunct="1">
              <a:defRPr kern="1200">
                <a:solidFill>
                  <a:schemeClr val="tx1"/>
                </a:solidFill>
                <a:latin typeface="Arial" charset="0"/>
                <a:ea typeface="+mn-ea"/>
                <a:cs typeface="Arial" charset="0"/>
              </a:defRPr>
            </a:lvl9pPr>
          </a:lstStyle>
          <a:p>
            <a:pPr>
              <a:lnSpc>
                <a:spcPts val="2400"/>
              </a:lnSpc>
            </a:pPr>
            <a:r>
              <a:rPr lang="sv-SE" sz="700" dirty="0">
                <a:latin typeface="+mj-lt"/>
              </a:rPr>
              <a:t>*Förändring i arbetslösheten visas i procentenheter, ej i procent</a:t>
            </a:r>
            <a:r>
              <a:rPr lang="sv-SE" sz="700" dirty="0">
                <a:solidFill>
                  <a:schemeClr val="bg1"/>
                </a:solidFill>
                <a:latin typeface="+mj-lt"/>
              </a:rPr>
              <a:t>.</a:t>
            </a:r>
          </a:p>
        </p:txBody>
      </p:sp>
      <p:pic>
        <p:nvPicPr>
          <p:cNvPr id="43" name="Bild 42" descr="Spela upp">
            <a:extLst>
              <a:ext uri="{FF2B5EF4-FFF2-40B4-BE49-F238E27FC236}">
                <a16:creationId xmlns:a16="http://schemas.microsoft.com/office/drawing/2014/main" id="{1261AF90-C605-4DDE-B7DF-F48AE08BBD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2817588" y="2751205"/>
            <a:ext cx="180000" cy="180000"/>
          </a:xfrm>
          <a:prstGeom prst="rect">
            <a:avLst/>
          </a:prstGeom>
        </p:spPr>
      </p:pic>
      <p:pic>
        <p:nvPicPr>
          <p:cNvPr id="44" name="Bild 43" descr="Spela upp">
            <a:extLst>
              <a:ext uri="{FF2B5EF4-FFF2-40B4-BE49-F238E27FC236}">
                <a16:creationId xmlns:a16="http://schemas.microsoft.com/office/drawing/2014/main" id="{490409A3-F21F-49E2-9EA8-94840A73B4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flipV="1">
            <a:off x="2817588" y="3062985"/>
            <a:ext cx="180000" cy="180000"/>
          </a:xfrm>
          <a:prstGeom prst="rect">
            <a:avLst/>
          </a:prstGeom>
        </p:spPr>
      </p:pic>
      <p:pic>
        <p:nvPicPr>
          <p:cNvPr id="45" name="Bild 44" descr="Spela upp">
            <a:extLst>
              <a:ext uri="{FF2B5EF4-FFF2-40B4-BE49-F238E27FC236}">
                <a16:creationId xmlns:a16="http://schemas.microsoft.com/office/drawing/2014/main" id="{E44E92BB-B84C-4C02-8C14-C46D6BE6BB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flipV="1">
            <a:off x="2817588" y="3647608"/>
            <a:ext cx="180000" cy="180000"/>
          </a:xfrm>
          <a:prstGeom prst="rect">
            <a:avLst/>
          </a:prstGeom>
        </p:spPr>
      </p:pic>
      <p:pic>
        <p:nvPicPr>
          <p:cNvPr id="46" name="Bild 45" descr="Spela upp">
            <a:extLst>
              <a:ext uri="{FF2B5EF4-FFF2-40B4-BE49-F238E27FC236}">
                <a16:creationId xmlns:a16="http://schemas.microsoft.com/office/drawing/2014/main" id="{C222260C-97F3-40DE-B872-EFC6E3A2266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2817588" y="3960729"/>
            <a:ext cx="180000" cy="180000"/>
          </a:xfrm>
          <a:prstGeom prst="rect">
            <a:avLst/>
          </a:prstGeom>
        </p:spPr>
      </p:pic>
      <p:pic>
        <p:nvPicPr>
          <p:cNvPr id="47" name="Bild 46" descr="Spela upp">
            <a:extLst>
              <a:ext uri="{FF2B5EF4-FFF2-40B4-BE49-F238E27FC236}">
                <a16:creationId xmlns:a16="http://schemas.microsoft.com/office/drawing/2014/main" id="{08239E00-C012-4773-8D2E-B4B8D3606A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V="1">
            <a:off x="2817588" y="4273850"/>
            <a:ext cx="180000" cy="180000"/>
          </a:xfrm>
          <a:prstGeom prst="rect">
            <a:avLst/>
          </a:prstGeom>
        </p:spPr>
      </p:pic>
      <p:pic>
        <p:nvPicPr>
          <p:cNvPr id="48" name="Bild 47" descr="Spela upp">
            <a:extLst>
              <a:ext uri="{FF2B5EF4-FFF2-40B4-BE49-F238E27FC236}">
                <a16:creationId xmlns:a16="http://schemas.microsoft.com/office/drawing/2014/main" id="{C8F6AAA0-887A-40E6-B4D2-1A3526C008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a:off x="2817588" y="4586971"/>
            <a:ext cx="180000" cy="180000"/>
          </a:xfrm>
          <a:prstGeom prst="rect">
            <a:avLst/>
          </a:prstGeom>
        </p:spPr>
      </p:pic>
      <p:pic>
        <p:nvPicPr>
          <p:cNvPr id="49" name="Bild 48" descr="Spela upp">
            <a:extLst>
              <a:ext uri="{FF2B5EF4-FFF2-40B4-BE49-F238E27FC236}">
                <a16:creationId xmlns:a16="http://schemas.microsoft.com/office/drawing/2014/main" id="{5E78F11C-F6AE-425C-B8BC-A4890FFA75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flipH="1" flipV="1">
            <a:off x="2817588" y="4900092"/>
            <a:ext cx="180000" cy="180000"/>
          </a:xfrm>
          <a:prstGeom prst="rect">
            <a:avLst/>
          </a:prstGeom>
        </p:spPr>
      </p:pic>
      <p:pic>
        <p:nvPicPr>
          <p:cNvPr id="50" name="Bild 49" descr="Spela upp">
            <a:extLst>
              <a:ext uri="{FF2B5EF4-FFF2-40B4-BE49-F238E27FC236}">
                <a16:creationId xmlns:a16="http://schemas.microsoft.com/office/drawing/2014/main" id="{E732868F-CF4D-4822-B8D4-92694165C6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H="1">
            <a:off x="2817588" y="5213214"/>
            <a:ext cx="180000" cy="180000"/>
          </a:xfrm>
          <a:prstGeom prst="rect">
            <a:avLst/>
          </a:prstGeom>
        </p:spPr>
      </p:pic>
      <p:pic>
        <p:nvPicPr>
          <p:cNvPr id="53" name="Bild 52" descr="Spela upp">
            <a:extLst>
              <a:ext uri="{FF2B5EF4-FFF2-40B4-BE49-F238E27FC236}">
                <a16:creationId xmlns:a16="http://schemas.microsoft.com/office/drawing/2014/main" id="{BE6DBC1D-E4C0-43B6-9BB1-71A397CFE04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a:off x="4061993" y="2715302"/>
            <a:ext cx="180000" cy="180000"/>
          </a:xfrm>
          <a:prstGeom prst="rect">
            <a:avLst/>
          </a:prstGeom>
        </p:spPr>
      </p:pic>
      <p:pic>
        <p:nvPicPr>
          <p:cNvPr id="54" name="Bild 53" descr="Spela upp">
            <a:extLst>
              <a:ext uri="{FF2B5EF4-FFF2-40B4-BE49-F238E27FC236}">
                <a16:creationId xmlns:a16="http://schemas.microsoft.com/office/drawing/2014/main" id="{B8B98AD2-4637-468F-8898-3D3A18A9BD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4061993" y="3053845"/>
            <a:ext cx="180000" cy="180000"/>
          </a:xfrm>
          <a:prstGeom prst="rect">
            <a:avLst/>
          </a:prstGeom>
        </p:spPr>
      </p:pic>
      <p:pic>
        <p:nvPicPr>
          <p:cNvPr id="55" name="Bild 54" descr="Spela upp">
            <a:extLst>
              <a:ext uri="{FF2B5EF4-FFF2-40B4-BE49-F238E27FC236}">
                <a16:creationId xmlns:a16="http://schemas.microsoft.com/office/drawing/2014/main" id="{2FCCB42C-D260-445D-AC6A-F691B487510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rot="5400000">
            <a:off x="4061993" y="3647608"/>
            <a:ext cx="180000" cy="180000"/>
          </a:xfrm>
          <a:prstGeom prst="rect">
            <a:avLst/>
          </a:prstGeom>
        </p:spPr>
      </p:pic>
      <p:pic>
        <p:nvPicPr>
          <p:cNvPr id="57" name="Bild 56" descr="Spela upp">
            <a:extLst>
              <a:ext uri="{FF2B5EF4-FFF2-40B4-BE49-F238E27FC236}">
                <a16:creationId xmlns:a16="http://schemas.microsoft.com/office/drawing/2014/main" id="{7E98462E-FF52-45AB-A594-BCFF7BEF1C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V="1">
            <a:off x="4061993" y="4273850"/>
            <a:ext cx="180000" cy="180000"/>
          </a:xfrm>
          <a:prstGeom prst="rect">
            <a:avLst/>
          </a:prstGeom>
        </p:spPr>
      </p:pic>
      <p:pic>
        <p:nvPicPr>
          <p:cNvPr id="58" name="Bild 57" descr="Spela upp">
            <a:extLst>
              <a:ext uri="{FF2B5EF4-FFF2-40B4-BE49-F238E27FC236}">
                <a16:creationId xmlns:a16="http://schemas.microsoft.com/office/drawing/2014/main" id="{8653F667-800A-49A4-97E0-5DBF1B6A6F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flipV="1">
            <a:off x="4061993" y="4586971"/>
            <a:ext cx="180000" cy="180000"/>
          </a:xfrm>
          <a:prstGeom prst="rect">
            <a:avLst/>
          </a:prstGeom>
        </p:spPr>
      </p:pic>
      <p:pic>
        <p:nvPicPr>
          <p:cNvPr id="61" name="Bild 60" descr="Spela upp">
            <a:extLst>
              <a:ext uri="{FF2B5EF4-FFF2-40B4-BE49-F238E27FC236}">
                <a16:creationId xmlns:a16="http://schemas.microsoft.com/office/drawing/2014/main" id="{13725CAA-5C7C-40CE-A838-4C24E55AF7D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5400000" flipH="1">
            <a:off x="4061993" y="4900092"/>
            <a:ext cx="180000" cy="180000"/>
          </a:xfrm>
          <a:prstGeom prst="rect">
            <a:avLst/>
          </a:prstGeom>
        </p:spPr>
      </p:pic>
      <p:pic>
        <p:nvPicPr>
          <p:cNvPr id="62" name="Bild 61" descr="Spela upp">
            <a:extLst>
              <a:ext uri="{FF2B5EF4-FFF2-40B4-BE49-F238E27FC236}">
                <a16:creationId xmlns:a16="http://schemas.microsoft.com/office/drawing/2014/main" id="{F575D432-A7BC-49B9-BB7F-115E9A76036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rot="5400000" flipH="1" flipV="1">
            <a:off x="4061993" y="5213214"/>
            <a:ext cx="180000" cy="180000"/>
          </a:xfrm>
          <a:prstGeom prst="rect">
            <a:avLst/>
          </a:prstGeom>
        </p:spPr>
      </p:pic>
      <p:pic>
        <p:nvPicPr>
          <p:cNvPr id="65" name="Bild 64" descr="Spela upp">
            <a:extLst>
              <a:ext uri="{FF2B5EF4-FFF2-40B4-BE49-F238E27FC236}">
                <a16:creationId xmlns:a16="http://schemas.microsoft.com/office/drawing/2014/main" id="{C991E3B6-5414-49FD-BDF8-AB43DCBD72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5306398" y="2715302"/>
            <a:ext cx="180000" cy="180000"/>
          </a:xfrm>
          <a:prstGeom prst="rect">
            <a:avLst/>
          </a:prstGeom>
        </p:spPr>
      </p:pic>
      <p:pic>
        <p:nvPicPr>
          <p:cNvPr id="66" name="Bild 65" descr="Spela upp">
            <a:extLst>
              <a:ext uri="{FF2B5EF4-FFF2-40B4-BE49-F238E27FC236}">
                <a16:creationId xmlns:a16="http://schemas.microsoft.com/office/drawing/2014/main" id="{AEEE08F6-B9A8-427D-AC82-29AEEA08945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a:off x="5306398" y="3034619"/>
            <a:ext cx="180000" cy="180000"/>
          </a:xfrm>
          <a:prstGeom prst="rect">
            <a:avLst/>
          </a:prstGeom>
        </p:spPr>
      </p:pic>
      <p:pic>
        <p:nvPicPr>
          <p:cNvPr id="67" name="Bild 66" descr="Spela upp">
            <a:extLst>
              <a:ext uri="{FF2B5EF4-FFF2-40B4-BE49-F238E27FC236}">
                <a16:creationId xmlns:a16="http://schemas.microsoft.com/office/drawing/2014/main" id="{6F13EE50-8B37-4C74-85B8-FE26FA7B277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flipV="1">
            <a:off x="5306398" y="3654665"/>
            <a:ext cx="180000" cy="180000"/>
          </a:xfrm>
          <a:prstGeom prst="rect">
            <a:avLst/>
          </a:prstGeom>
        </p:spPr>
      </p:pic>
      <p:pic>
        <p:nvPicPr>
          <p:cNvPr id="68" name="Bild 67" descr="Spela upp">
            <a:extLst>
              <a:ext uri="{FF2B5EF4-FFF2-40B4-BE49-F238E27FC236}">
                <a16:creationId xmlns:a16="http://schemas.microsoft.com/office/drawing/2014/main" id="{443F2106-A301-4613-8BCD-D4C3F47429C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flipV="1">
            <a:off x="5306398" y="3991997"/>
            <a:ext cx="180000" cy="180000"/>
          </a:xfrm>
          <a:prstGeom prst="rect">
            <a:avLst/>
          </a:prstGeom>
        </p:spPr>
      </p:pic>
      <p:pic>
        <p:nvPicPr>
          <p:cNvPr id="69" name="Bild 68" descr="Spela upp">
            <a:extLst>
              <a:ext uri="{FF2B5EF4-FFF2-40B4-BE49-F238E27FC236}">
                <a16:creationId xmlns:a16="http://schemas.microsoft.com/office/drawing/2014/main" id="{702D5464-FCBE-4410-A2D2-524A730F4B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V="1">
            <a:off x="5306398" y="4280907"/>
            <a:ext cx="180000" cy="180000"/>
          </a:xfrm>
          <a:prstGeom prst="rect">
            <a:avLst/>
          </a:prstGeom>
        </p:spPr>
      </p:pic>
      <p:pic>
        <p:nvPicPr>
          <p:cNvPr id="70" name="Bild 69" descr="Spela upp">
            <a:extLst>
              <a:ext uri="{FF2B5EF4-FFF2-40B4-BE49-F238E27FC236}">
                <a16:creationId xmlns:a16="http://schemas.microsoft.com/office/drawing/2014/main" id="{5B8531D9-0F4D-4CA2-BC33-CF70444286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5400000">
            <a:off x="5306398" y="4594028"/>
            <a:ext cx="180000" cy="180000"/>
          </a:xfrm>
          <a:prstGeom prst="rect">
            <a:avLst/>
          </a:prstGeom>
        </p:spPr>
      </p:pic>
      <p:pic>
        <p:nvPicPr>
          <p:cNvPr id="34" name="Bild 33" descr="Spela upp">
            <a:extLst>
              <a:ext uri="{FF2B5EF4-FFF2-40B4-BE49-F238E27FC236}">
                <a16:creationId xmlns:a16="http://schemas.microsoft.com/office/drawing/2014/main" id="{1CE09235-FAA0-4E55-A710-7CB2436E0B5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flipV="1">
            <a:off x="2817588" y="3370733"/>
            <a:ext cx="180000" cy="180000"/>
          </a:xfrm>
          <a:prstGeom prst="rect">
            <a:avLst/>
          </a:prstGeom>
        </p:spPr>
      </p:pic>
      <p:pic>
        <p:nvPicPr>
          <p:cNvPr id="33" name="Bild 32" descr="Spela upp">
            <a:extLst>
              <a:ext uri="{FF2B5EF4-FFF2-40B4-BE49-F238E27FC236}">
                <a16:creationId xmlns:a16="http://schemas.microsoft.com/office/drawing/2014/main" id="{30405FF1-19C4-411B-8837-3574A3C3C8B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xmlns="" r:embed="rId17"/>
              </a:ext>
            </a:extLst>
          </a:blip>
          <a:stretch>
            <a:fillRect/>
          </a:stretch>
        </p:blipFill>
        <p:spPr>
          <a:xfrm>
            <a:off x="5306398" y="4900091"/>
            <a:ext cx="180000" cy="180000"/>
          </a:xfrm>
          <a:prstGeom prst="rect">
            <a:avLst/>
          </a:prstGeom>
        </p:spPr>
      </p:pic>
      <p:pic>
        <p:nvPicPr>
          <p:cNvPr id="36" name="Bild 35" descr="Spela upp">
            <a:extLst>
              <a:ext uri="{FF2B5EF4-FFF2-40B4-BE49-F238E27FC236}">
                <a16:creationId xmlns:a16="http://schemas.microsoft.com/office/drawing/2014/main" id="{DDB10A87-1EB2-4A98-8F96-D3DFA0E09BE8}"/>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xmlns="" r:embed="rId17"/>
              </a:ext>
            </a:extLst>
          </a:blip>
          <a:stretch>
            <a:fillRect/>
          </a:stretch>
        </p:blipFill>
        <p:spPr>
          <a:xfrm>
            <a:off x="4061993" y="3995429"/>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Dalarnas län</a:t>
            </a:r>
            <a:r>
              <a:rPr lang="sv-SE" sz="1400" dirty="0"/>
              <a:t/>
            </a:r>
            <a:br>
              <a:rPr lang="sv-SE" sz="1400" dirty="0"/>
            </a:br>
            <a:r>
              <a:rPr lang="sv-SE" sz="1200" dirty="0"/>
              <a:t>Index 100 = </a:t>
            </a:r>
            <a:r>
              <a:rPr lang="sv-SE" sz="1200"/>
              <a:t>2010 kv4</a:t>
            </a:r>
            <a:endParaRPr lang="sv-SE" sz="1400" dirty="0"/>
          </a:p>
        </p:txBody>
      </p:sp>
      <p:graphicFrame>
        <p:nvGraphicFramePr>
          <p:cNvPr id="48" name="Tabell 47">
            <a:extLst>
              <a:ext uri="{FF2B5EF4-FFF2-40B4-BE49-F238E27FC236}">
                <a16:creationId xmlns:a16="http://schemas.microsoft.com/office/drawing/2014/main" id="{ACBD6D52-AD3D-470D-99B2-6BD59B98CAC6}"/>
              </a:ext>
            </a:extLst>
          </p:cNvPr>
          <p:cNvGraphicFramePr>
            <a:graphicFrameLocks noGrp="1"/>
          </p:cNvGraphicFramePr>
          <p:nvPr>
            <p:extLst>
              <p:ext uri="{D42A27DB-BD31-4B8C-83A1-F6EECF244321}">
                <p14:modId xmlns:p14="http://schemas.microsoft.com/office/powerpoint/2010/main" val="3049212898"/>
              </p:ext>
            </p:extLst>
          </p:nvPr>
        </p:nvGraphicFramePr>
        <p:xfrm>
          <a:off x="6467220" y="1454674"/>
          <a:ext cx="4696080" cy="4212704"/>
        </p:xfrm>
        <a:graphic>
          <a:graphicData uri="http://schemas.openxmlformats.org/drawingml/2006/table">
            <a:tbl>
              <a:tblPr/>
              <a:tblGrid>
                <a:gridCol w="1528610">
                  <a:extLst>
                    <a:ext uri="{9D8B030D-6E8A-4147-A177-3AD203B41FA5}">
                      <a16:colId xmlns:a16="http://schemas.microsoft.com/office/drawing/2014/main" val="2108381207"/>
                    </a:ext>
                  </a:extLst>
                </a:gridCol>
                <a:gridCol w="786653">
                  <a:extLst>
                    <a:ext uri="{9D8B030D-6E8A-4147-A177-3AD203B41FA5}">
                      <a16:colId xmlns:a16="http://schemas.microsoft.com/office/drawing/2014/main" val="147447777"/>
                    </a:ext>
                  </a:extLst>
                </a:gridCol>
                <a:gridCol w="798572">
                  <a:extLst>
                    <a:ext uri="{9D8B030D-6E8A-4147-A177-3AD203B41FA5}">
                      <a16:colId xmlns:a16="http://schemas.microsoft.com/office/drawing/2014/main" val="2973070207"/>
                    </a:ext>
                  </a:extLst>
                </a:gridCol>
                <a:gridCol w="786653">
                  <a:extLst>
                    <a:ext uri="{9D8B030D-6E8A-4147-A177-3AD203B41FA5}">
                      <a16:colId xmlns:a16="http://schemas.microsoft.com/office/drawing/2014/main" val="49223154"/>
                    </a:ext>
                  </a:extLst>
                </a:gridCol>
                <a:gridCol w="795592">
                  <a:extLst>
                    <a:ext uri="{9D8B030D-6E8A-4147-A177-3AD203B41FA5}">
                      <a16:colId xmlns:a16="http://schemas.microsoft.com/office/drawing/2014/main" val="619478933"/>
                    </a:ext>
                  </a:extLst>
                </a:gridCol>
              </a:tblGrid>
              <a:tr h="190744">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439024642"/>
                  </a:ext>
                </a:extLst>
              </a:tr>
              <a:tr h="190744">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69446505"/>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1421124"/>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479,32</a:t>
                      </a:r>
                    </a:p>
                  </a:txBody>
                  <a:tcPr marL="6350" marR="6350" marT="635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5,29</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1,12</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20,33</a:t>
                      </a: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4315213"/>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236,26</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1,85</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0,79</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21,41</a:t>
                      </a: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29439950"/>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11,38</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0,16</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1,39</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15,21</a:t>
                      </a: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3106637"/>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5743266"/>
                  </a:ext>
                </a:extLst>
              </a:tr>
              <a:tr h="363814">
                <a:tc>
                  <a:txBody>
                    <a:bodyPr/>
                    <a:lstStyle/>
                    <a:p>
                      <a:pPr algn="l" fontAlgn="b"/>
                      <a:r>
                        <a:rPr lang="sv-SE" sz="800" b="1" i="0" u="none" strike="noStrike">
                          <a:solidFill>
                            <a:srgbClr val="000000"/>
                          </a:solidFill>
                          <a:effectLst/>
                          <a:latin typeface="Futura Std Book" panose="020B0502020204020303"/>
                        </a:rPr>
                        <a:t>Lönesumma per sysselsatt</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5001644"/>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344674884"/>
                  </a:ext>
                </a:extLst>
              </a:tr>
              <a:tr h="19936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40548201"/>
                  </a:ext>
                </a:extLst>
              </a:tr>
              <a:tr h="18978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94,75</a:t>
                      </a:r>
                    </a:p>
                  </a:txBody>
                  <a:tcPr marL="6350" marR="6350" marT="635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2,34</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2,54</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15,29</a:t>
                      </a: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7925338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101,46</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2,66</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2,69</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15,75</a:t>
                      </a: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59287528"/>
                  </a:ext>
                </a:extLst>
              </a:tr>
              <a:tr h="18978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89,13</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6,16</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7,43</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20,36</a:t>
                      </a: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5841882"/>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78569575"/>
                  </a:ext>
                </a:extLst>
              </a:tr>
              <a:tr h="363814">
                <a:tc>
                  <a:txBody>
                    <a:bodyPr/>
                    <a:lstStyle/>
                    <a:p>
                      <a:pPr algn="l" fontAlgn="b"/>
                      <a:r>
                        <a:rPr lang="sv-SE" sz="800" b="1" i="0" u="none" strike="noStrike">
                          <a:solidFill>
                            <a:srgbClr val="000000"/>
                          </a:solidFill>
                          <a:effectLst/>
                          <a:latin typeface="Futura Std Book" panose="020B0502020204020303"/>
                        </a:rPr>
                        <a:t>Lönesumma per invånare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93101"/>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02895488"/>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0687640"/>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46,18</a:t>
                      </a:r>
                    </a:p>
                  </a:txBody>
                  <a:tcPr marL="6350" marR="6350" marT="635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0,28</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0,61</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14,20</a:t>
                      </a: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471567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50,22</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0,13</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0,25</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14,39</a:t>
                      </a: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31480253"/>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39,57</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0,58</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1,50</a:t>
                      </a:r>
                    </a:p>
                  </a:txBody>
                  <a:tcPr marL="6350" marR="6350" marT="635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12,55</a:t>
                      </a:r>
                    </a:p>
                  </a:txBody>
                  <a:tcPr marL="6350" marR="6350" marT="6350"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142160"/>
                  </a:ext>
                </a:extLst>
              </a:tr>
            </a:tbl>
          </a:graphicData>
        </a:graphic>
      </p:graphicFrame>
      <p:graphicFrame>
        <p:nvGraphicFramePr>
          <p:cNvPr id="9" name="Diagram 8">
            <a:extLst>
              <a:ext uri="{FF2B5EF4-FFF2-40B4-BE49-F238E27FC236}">
                <a16:creationId xmlns:a16="http://schemas.microsoft.com/office/drawing/2014/main" id="{4FDE91E3-EF2B-4A82-B0E7-FD796D8463A3}"/>
              </a:ext>
            </a:extLst>
          </p:cNvPr>
          <p:cNvGraphicFramePr>
            <a:graphicFrameLocks/>
          </p:cNvGraphicFramePr>
          <p:nvPr>
            <p:extLst>
              <p:ext uri="{D42A27DB-BD31-4B8C-83A1-F6EECF244321}">
                <p14:modId xmlns:p14="http://schemas.microsoft.com/office/powerpoint/2010/main" val="769611298"/>
              </p:ext>
            </p:extLst>
          </p:nvPr>
        </p:nvGraphicFramePr>
        <p:xfrm>
          <a:off x="573708" y="1947117"/>
          <a:ext cx="5362574" cy="37202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Dalarnas län</a:t>
            </a:r>
            <a:r>
              <a:rPr lang="sv-SE" sz="1400" dirty="0"/>
              <a:t/>
            </a:r>
            <a:br>
              <a:rPr lang="sv-SE" sz="1400" dirty="0"/>
            </a:br>
            <a:r>
              <a:rPr lang="sv-SE" sz="1200" dirty="0"/>
              <a:t>Index 100 = </a:t>
            </a:r>
            <a:r>
              <a:rPr lang="sv-SE" sz="1200"/>
              <a:t>2010 kv4</a:t>
            </a:r>
            <a:endParaRPr lang="sv-SE" sz="1400" dirty="0"/>
          </a:p>
        </p:txBody>
      </p:sp>
      <p:graphicFrame>
        <p:nvGraphicFramePr>
          <p:cNvPr id="36" name="Tabell 35">
            <a:extLst>
              <a:ext uri="{FF2B5EF4-FFF2-40B4-BE49-F238E27FC236}">
                <a16:creationId xmlns:a16="http://schemas.microsoft.com/office/drawing/2014/main" id="{0D082BDF-C893-4C12-BA25-52FC3FE265B4}"/>
              </a:ext>
            </a:extLst>
          </p:cNvPr>
          <p:cNvGraphicFramePr>
            <a:graphicFrameLocks noGrp="1"/>
          </p:cNvGraphicFramePr>
          <p:nvPr>
            <p:extLst>
              <p:ext uri="{D42A27DB-BD31-4B8C-83A1-F6EECF244321}">
                <p14:modId xmlns:p14="http://schemas.microsoft.com/office/powerpoint/2010/main" val="1694222853"/>
              </p:ext>
            </p:extLst>
          </p:nvPr>
        </p:nvGraphicFramePr>
        <p:xfrm>
          <a:off x="6461953" y="1104900"/>
          <a:ext cx="4729921" cy="4798199"/>
        </p:xfrm>
        <a:graphic>
          <a:graphicData uri="http://schemas.openxmlformats.org/drawingml/2006/table">
            <a:tbl>
              <a:tblPr/>
              <a:tblGrid>
                <a:gridCol w="1584375">
                  <a:extLst>
                    <a:ext uri="{9D8B030D-6E8A-4147-A177-3AD203B41FA5}">
                      <a16:colId xmlns:a16="http://schemas.microsoft.com/office/drawing/2014/main" val="1139350116"/>
                    </a:ext>
                  </a:extLst>
                </a:gridCol>
                <a:gridCol w="760205">
                  <a:extLst>
                    <a:ext uri="{9D8B030D-6E8A-4147-A177-3AD203B41FA5}">
                      <a16:colId xmlns:a16="http://schemas.microsoft.com/office/drawing/2014/main" val="1051377578"/>
                    </a:ext>
                  </a:extLst>
                </a:gridCol>
                <a:gridCol w="842725">
                  <a:extLst>
                    <a:ext uri="{9D8B030D-6E8A-4147-A177-3AD203B41FA5}">
                      <a16:colId xmlns:a16="http://schemas.microsoft.com/office/drawing/2014/main" val="1948640366"/>
                    </a:ext>
                  </a:extLst>
                </a:gridCol>
                <a:gridCol w="771308">
                  <a:extLst>
                    <a:ext uri="{9D8B030D-6E8A-4147-A177-3AD203B41FA5}">
                      <a16:colId xmlns:a16="http://schemas.microsoft.com/office/drawing/2014/main" val="3366175508"/>
                    </a:ext>
                  </a:extLst>
                </a:gridCol>
                <a:gridCol w="771308">
                  <a:extLst>
                    <a:ext uri="{9D8B030D-6E8A-4147-A177-3AD203B41FA5}">
                      <a16:colId xmlns:a16="http://schemas.microsoft.com/office/drawing/2014/main" val="770962640"/>
                    </a:ext>
                  </a:extLst>
                </a:gridCol>
              </a:tblGrid>
              <a:tr h="339820">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2277183598"/>
                  </a:ext>
                </a:extLst>
              </a:tr>
              <a:tr h="334367">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3687036989"/>
                  </a:ext>
                </a:extLst>
              </a:tr>
              <a:tr h="176553">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491501015"/>
                  </a:ext>
                </a:extLst>
              </a:tr>
              <a:tr h="176553">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344,97</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-0,01</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0,00</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19,05</a:t>
                      </a:r>
                    </a:p>
                  </a:txBody>
                  <a:tcPr marL="6350" marR="6350" marT="6350" marB="0" anchor="ctr">
                    <a:lnL>
                      <a:noFill/>
                    </a:lnL>
                    <a:lnR>
                      <a:noFill/>
                    </a:lnR>
                    <a:lnT>
                      <a:noFill/>
                    </a:lnT>
                    <a:lnB>
                      <a:noFill/>
                    </a:lnB>
                  </a:tcPr>
                </a:tc>
                <a:extLst>
                  <a:ext uri="{0D108BD9-81ED-4DB2-BD59-A6C34878D82A}">
                    <a16:rowId xmlns:a16="http://schemas.microsoft.com/office/drawing/2014/main" val="2600092870"/>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66,77</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0,11</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0,17</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8,84</a:t>
                      </a:r>
                    </a:p>
                  </a:txBody>
                  <a:tcPr marL="6350" marR="6350" marT="6350" marB="0" anchor="ctr">
                    <a:lnL>
                      <a:noFill/>
                    </a:lnL>
                    <a:lnR>
                      <a:noFill/>
                    </a:lnR>
                    <a:lnT>
                      <a:noFill/>
                    </a:lnT>
                    <a:lnB>
                      <a:noFill/>
                    </a:lnB>
                  </a:tcPr>
                </a:tc>
                <a:extLst>
                  <a:ext uri="{0D108BD9-81ED-4DB2-BD59-A6C34878D82A}">
                    <a16:rowId xmlns:a16="http://schemas.microsoft.com/office/drawing/2014/main" val="1978279691"/>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238,33</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-0,68</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-0,29</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21,18</a:t>
                      </a:r>
                    </a:p>
                  </a:txBody>
                  <a:tcPr marL="6350" marR="6350" marT="6350" marB="0" anchor="ctr">
                    <a:lnL>
                      <a:noFill/>
                    </a:lnL>
                    <a:lnR>
                      <a:noFill/>
                    </a:lnR>
                    <a:lnT>
                      <a:noFill/>
                    </a:lnT>
                    <a:lnB>
                      <a:noFill/>
                    </a:lnB>
                  </a:tcPr>
                </a:tc>
                <a:extLst>
                  <a:ext uri="{0D108BD9-81ED-4DB2-BD59-A6C34878D82A}">
                    <a16:rowId xmlns:a16="http://schemas.microsoft.com/office/drawing/2014/main" val="3134984268"/>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39,87</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0,56</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1,43</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25,64</a:t>
                      </a:r>
                    </a:p>
                  </a:txBody>
                  <a:tcPr marL="6350" marR="6350" marT="6350" marB="0" anchor="ctr">
                    <a:lnL>
                      <a:noFill/>
                    </a:lnL>
                    <a:lnR>
                      <a:noFill/>
                    </a:lnR>
                    <a:lnT>
                      <a:noFill/>
                    </a:lnT>
                    <a:lnB>
                      <a:noFill/>
                    </a:lnB>
                  </a:tcPr>
                </a:tc>
                <a:extLst>
                  <a:ext uri="{0D108BD9-81ED-4DB2-BD59-A6C34878D82A}">
                    <a16:rowId xmlns:a16="http://schemas.microsoft.com/office/drawing/2014/main" val="1373267136"/>
                  </a:ext>
                </a:extLst>
              </a:tr>
              <a:tr h="20717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134,35</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5,30</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4,10</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23,72</a:t>
                      </a:r>
                    </a:p>
                  </a:txBody>
                  <a:tcPr marL="6350" marR="6350" marT="6350" marB="0" anchor="ctr">
                    <a:lnL>
                      <a:noFill/>
                    </a:lnL>
                    <a:lnR>
                      <a:noFill/>
                    </a:lnR>
                    <a:lnT>
                      <a:noFill/>
                    </a:lnT>
                    <a:lnB>
                      <a:noFill/>
                    </a:lnB>
                  </a:tcPr>
                </a:tc>
                <a:extLst>
                  <a:ext uri="{0D108BD9-81ED-4DB2-BD59-A6C34878D82A}">
                    <a16:rowId xmlns:a16="http://schemas.microsoft.com/office/drawing/2014/main" val="3741996808"/>
                  </a:ext>
                </a:extLst>
              </a:tr>
              <a:tr h="176553">
                <a:tc>
                  <a:txBody>
                    <a:bodyPr/>
                    <a:lstStyle/>
                    <a:p>
                      <a:pPr algn="l" rtl="0" fontAlgn="b"/>
                      <a:r>
                        <a:rPr lang="sv-SE" sz="800" b="1" i="0" u="none" strike="noStrike">
                          <a:solidFill>
                            <a:srgbClr val="000000"/>
                          </a:solidFill>
                          <a:effectLst/>
                          <a:latin typeface="Futura Std Book" panose="020B0502020204020303"/>
                        </a:rPr>
                        <a:t>Totalt</a:t>
                      </a:r>
                      <a:r>
                        <a:rPr lang="sv-SE" sz="800" b="0" i="0" u="none" strike="noStrike">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479,32</a:t>
                      </a:r>
                    </a:p>
                  </a:txBody>
                  <a:tcPr marL="6350" marR="6350" marT="6350"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5,29</a:t>
                      </a:r>
                    </a:p>
                  </a:txBody>
                  <a:tcPr marL="6350" marR="6350" marT="6350"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1,12</a:t>
                      </a:r>
                    </a:p>
                  </a:txBody>
                  <a:tcPr marL="6350" marR="6350" marT="6350"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20,33</a:t>
                      </a:r>
                    </a:p>
                  </a:txBody>
                  <a:tcPr marL="6350" marR="6350" marT="6350" marB="0" anchor="ctr">
                    <a:lnL>
                      <a:noFill/>
                    </a:lnL>
                    <a:lnR>
                      <a:noFill/>
                    </a:lnR>
                    <a:lnT>
                      <a:noFill/>
                    </a:lnT>
                    <a:lnB>
                      <a:noFill/>
                    </a:lnB>
                  </a:tcPr>
                </a:tc>
                <a:extLst>
                  <a:ext uri="{0D108BD9-81ED-4DB2-BD59-A6C34878D82A}">
                    <a16:rowId xmlns:a16="http://schemas.microsoft.com/office/drawing/2014/main" val="1243054732"/>
                  </a:ext>
                </a:extLst>
              </a:tr>
              <a:tr h="334367">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386352757"/>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177,07</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-0,56</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-0,31</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19,55</a:t>
                      </a:r>
                    </a:p>
                  </a:txBody>
                  <a:tcPr marL="6350" marR="6350" marT="6350" marB="0" anchor="ctr">
                    <a:lnL>
                      <a:noFill/>
                    </a:lnL>
                    <a:lnR>
                      <a:noFill/>
                    </a:lnR>
                    <a:lnT>
                      <a:noFill/>
                    </a:lnT>
                    <a:lnB>
                      <a:noFill/>
                    </a:lnB>
                  </a:tcPr>
                </a:tc>
                <a:extLst>
                  <a:ext uri="{0D108BD9-81ED-4DB2-BD59-A6C34878D82A}">
                    <a16:rowId xmlns:a16="http://schemas.microsoft.com/office/drawing/2014/main" val="4291931610"/>
                  </a:ext>
                </a:extLst>
              </a:tr>
              <a:tr h="176553">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25,79</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-0,11</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-0,44</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4,35</a:t>
                      </a:r>
                    </a:p>
                  </a:txBody>
                  <a:tcPr marL="6350" marR="6350" marT="6350" marB="0" anchor="ctr">
                    <a:lnL>
                      <a:noFill/>
                    </a:lnL>
                    <a:lnR>
                      <a:noFill/>
                    </a:lnR>
                    <a:lnT>
                      <a:noFill/>
                    </a:lnT>
                    <a:lnB>
                      <a:noFill/>
                    </a:lnB>
                  </a:tcPr>
                </a:tc>
                <a:extLst>
                  <a:ext uri="{0D108BD9-81ED-4DB2-BD59-A6C34878D82A}">
                    <a16:rowId xmlns:a16="http://schemas.microsoft.com/office/drawing/2014/main" val="2537712281"/>
                  </a:ext>
                </a:extLst>
              </a:tr>
              <a:tr h="176553">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133,08</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-0,61</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-0,45</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22,26</a:t>
                      </a:r>
                    </a:p>
                  </a:txBody>
                  <a:tcPr marL="6350" marR="6350" marT="6350" marB="0" anchor="ctr">
                    <a:lnL>
                      <a:noFill/>
                    </a:lnL>
                    <a:lnR>
                      <a:noFill/>
                    </a:lnR>
                    <a:lnT>
                      <a:noFill/>
                    </a:lnT>
                    <a:lnB>
                      <a:noFill/>
                    </a:lnB>
                  </a:tcPr>
                </a:tc>
                <a:extLst>
                  <a:ext uri="{0D108BD9-81ED-4DB2-BD59-A6C34878D82A}">
                    <a16:rowId xmlns:a16="http://schemas.microsoft.com/office/drawing/2014/main" val="3253554703"/>
                  </a:ext>
                </a:extLst>
              </a:tr>
              <a:tr h="176553">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18,21</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0,16</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0,90</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25,07</a:t>
                      </a:r>
                    </a:p>
                  </a:txBody>
                  <a:tcPr marL="6350" marR="6350" marT="6350" marB="0" anchor="ctr">
                    <a:lnL>
                      <a:noFill/>
                    </a:lnL>
                    <a:lnR>
                      <a:noFill/>
                    </a:lnR>
                    <a:lnT>
                      <a:noFill/>
                    </a:lnT>
                    <a:lnB>
                      <a:noFill/>
                    </a:lnB>
                  </a:tcPr>
                </a:tc>
                <a:extLst>
                  <a:ext uri="{0D108BD9-81ED-4DB2-BD59-A6C34878D82A}">
                    <a16:rowId xmlns:a16="http://schemas.microsoft.com/office/drawing/2014/main" val="1810237040"/>
                  </a:ext>
                </a:extLst>
              </a:tr>
              <a:tr h="175447">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59,19</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2,40</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4,23</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27,33</a:t>
                      </a:r>
                    </a:p>
                  </a:txBody>
                  <a:tcPr marL="6350" marR="6350" marT="6350" marB="0" anchor="ctr">
                    <a:lnL>
                      <a:noFill/>
                    </a:lnL>
                    <a:lnR>
                      <a:noFill/>
                    </a:lnR>
                    <a:lnT>
                      <a:noFill/>
                    </a:lnT>
                    <a:lnB>
                      <a:noFill/>
                    </a:lnB>
                  </a:tcPr>
                </a:tc>
                <a:extLst>
                  <a:ext uri="{0D108BD9-81ED-4DB2-BD59-A6C34878D82A}">
                    <a16:rowId xmlns:a16="http://schemas.microsoft.com/office/drawing/2014/main" val="1270928003"/>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236,26</a:t>
                      </a:r>
                    </a:p>
                  </a:txBody>
                  <a:tcPr marL="6350" marR="6350" marT="6350"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1,85</a:t>
                      </a:r>
                    </a:p>
                  </a:txBody>
                  <a:tcPr marL="6350" marR="6350" marT="6350"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0,79</a:t>
                      </a:r>
                    </a:p>
                  </a:txBody>
                  <a:tcPr marL="6350" marR="6350" marT="6350"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21,41</a:t>
                      </a:r>
                    </a:p>
                  </a:txBody>
                  <a:tcPr marL="6350" marR="6350" marT="6350" marB="0" anchor="ctr">
                    <a:lnL>
                      <a:noFill/>
                    </a:lnL>
                    <a:lnR>
                      <a:noFill/>
                    </a:lnR>
                    <a:lnT>
                      <a:noFill/>
                    </a:lnT>
                    <a:lnB>
                      <a:noFill/>
                    </a:lnB>
                  </a:tcPr>
                </a:tc>
                <a:extLst>
                  <a:ext uri="{0D108BD9-81ED-4DB2-BD59-A6C34878D82A}">
                    <a16:rowId xmlns:a16="http://schemas.microsoft.com/office/drawing/2014/main" val="212682581"/>
                  </a:ext>
                </a:extLst>
              </a:tr>
              <a:tr h="290126">
                <a:tc>
                  <a:txBody>
                    <a:bodyPr/>
                    <a:lstStyle/>
                    <a:p>
                      <a:pPr algn="l" rtl="0" fontAlgn="b"/>
                      <a:r>
                        <a:rPr lang="sv-SE" sz="800" b="1" i="0" u="none" strike="noStrike" dirty="0">
                          <a:solidFill>
                            <a:srgbClr val="000000"/>
                          </a:solidFill>
                          <a:effectLst/>
                          <a:latin typeface="Futura Std Book" panose="020B0502020204020303"/>
                        </a:rPr>
                        <a:t>Dalarnas län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826068918"/>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7,35</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-0,01</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-0,08</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12,02</a:t>
                      </a:r>
                    </a:p>
                  </a:txBody>
                  <a:tcPr marL="6350" marR="6350" marT="6350" marB="0" anchor="ctr">
                    <a:lnL>
                      <a:noFill/>
                    </a:lnL>
                    <a:lnR>
                      <a:noFill/>
                    </a:lnR>
                    <a:lnT>
                      <a:noFill/>
                    </a:lnT>
                    <a:lnB>
                      <a:noFill/>
                    </a:lnB>
                  </a:tcPr>
                </a:tc>
                <a:extLst>
                  <a:ext uri="{0D108BD9-81ED-4DB2-BD59-A6C34878D82A}">
                    <a16:rowId xmlns:a16="http://schemas.microsoft.com/office/drawing/2014/main" val="2220849441"/>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2,13</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0,08</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3,80</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6,02</a:t>
                      </a:r>
                    </a:p>
                  </a:txBody>
                  <a:tcPr marL="6350" marR="6350" marT="6350" marB="0" anchor="ctr">
                    <a:lnL>
                      <a:noFill/>
                    </a:lnL>
                    <a:lnR>
                      <a:noFill/>
                    </a:lnR>
                    <a:lnT>
                      <a:noFill/>
                    </a:lnT>
                    <a:lnB>
                      <a:noFill/>
                    </a:lnB>
                  </a:tcPr>
                </a:tc>
                <a:extLst>
                  <a:ext uri="{0D108BD9-81ED-4DB2-BD59-A6C34878D82A}">
                    <a16:rowId xmlns:a16="http://schemas.microsoft.com/office/drawing/2014/main" val="2596976213"/>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4,04</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-0,09</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-2,09</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12,95</a:t>
                      </a:r>
                    </a:p>
                  </a:txBody>
                  <a:tcPr marL="6350" marR="6350" marT="6350" marB="0" anchor="ctr">
                    <a:lnL>
                      <a:noFill/>
                    </a:lnL>
                    <a:lnR>
                      <a:noFill/>
                    </a:lnR>
                    <a:lnT>
                      <a:noFill/>
                    </a:lnT>
                    <a:lnB>
                      <a:noFill/>
                    </a:lnB>
                  </a:tcPr>
                </a:tc>
                <a:extLst>
                  <a:ext uri="{0D108BD9-81ED-4DB2-BD59-A6C34878D82A}">
                    <a16:rowId xmlns:a16="http://schemas.microsoft.com/office/drawing/2014/main" val="2083154827"/>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1,18</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0,00</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0,19</a:t>
                      </a:r>
                    </a:p>
                  </a:txBody>
                  <a:tcPr marL="6350" marR="6350" marT="6350"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20,95</a:t>
                      </a:r>
                    </a:p>
                  </a:txBody>
                  <a:tcPr marL="6350" marR="6350" marT="6350" marB="0" anchor="ctr">
                    <a:lnL>
                      <a:noFill/>
                    </a:lnL>
                    <a:lnR>
                      <a:noFill/>
                    </a:lnR>
                    <a:lnT>
                      <a:noFill/>
                    </a:lnT>
                    <a:lnB>
                      <a:noFill/>
                    </a:lnB>
                  </a:tcPr>
                </a:tc>
                <a:extLst>
                  <a:ext uri="{0D108BD9-81ED-4DB2-BD59-A6C34878D82A}">
                    <a16:rowId xmlns:a16="http://schemas.microsoft.com/office/drawing/2014/main" val="2272733670"/>
                  </a:ext>
                </a:extLst>
              </a:tr>
              <a:tr h="18475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4,03</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0,16</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4,20</a:t>
                      </a:r>
                    </a:p>
                  </a:txBody>
                  <a:tcPr marL="6350" marR="6350" marT="6350"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21,53</a:t>
                      </a:r>
                    </a:p>
                  </a:txBody>
                  <a:tcPr marL="6350" marR="6350" marT="6350" marB="0" anchor="ctr">
                    <a:lnL>
                      <a:noFill/>
                    </a:lnL>
                    <a:lnR>
                      <a:noFill/>
                    </a:lnR>
                    <a:lnT>
                      <a:noFill/>
                    </a:lnT>
                    <a:lnB>
                      <a:noFill/>
                    </a:lnB>
                  </a:tcPr>
                </a:tc>
                <a:extLst>
                  <a:ext uri="{0D108BD9-81ED-4DB2-BD59-A6C34878D82A}">
                    <a16:rowId xmlns:a16="http://schemas.microsoft.com/office/drawing/2014/main" val="3356123350"/>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11,38</a:t>
                      </a:r>
                    </a:p>
                  </a:txBody>
                  <a:tcPr marL="6350" marR="6350" marT="6350"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0,16</a:t>
                      </a:r>
                    </a:p>
                  </a:txBody>
                  <a:tcPr marL="6350" marR="6350" marT="6350"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1,39</a:t>
                      </a:r>
                    </a:p>
                  </a:txBody>
                  <a:tcPr marL="6350" marR="6350" marT="6350"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15,21</a:t>
                      </a:r>
                    </a:p>
                  </a:txBody>
                  <a:tcPr marL="6350" marR="6350" marT="6350" marB="0" anchor="ctr">
                    <a:lnL>
                      <a:noFill/>
                    </a:lnL>
                    <a:lnR>
                      <a:noFill/>
                    </a:lnR>
                    <a:lnT>
                      <a:noFill/>
                    </a:lnT>
                    <a:lnB>
                      <a:noFill/>
                    </a:lnB>
                  </a:tcPr>
                </a:tc>
                <a:extLst>
                  <a:ext uri="{0D108BD9-81ED-4DB2-BD59-A6C34878D82A}">
                    <a16:rowId xmlns:a16="http://schemas.microsoft.com/office/drawing/2014/main" val="549288381"/>
                  </a:ext>
                </a:extLst>
              </a:tr>
            </a:tbl>
          </a:graphicData>
        </a:graphic>
      </p:graphicFrame>
      <p:sp>
        <p:nvSpPr>
          <p:cNvPr id="8" name="Rektangel 7">
            <a:extLst>
              <a:ext uri="{FF2B5EF4-FFF2-40B4-BE49-F238E27FC236}">
                <a16:creationId xmlns:a16="http://schemas.microsoft.com/office/drawing/2014/main" id="{F0E9C705-C75B-4A93-991A-8BE170A98BF9}"/>
              </a:ext>
            </a:extLst>
          </p:cNvPr>
          <p:cNvSpPr/>
          <p:nvPr/>
        </p:nvSpPr>
        <p:spPr>
          <a:xfrm>
            <a:off x="6167438" y="6124679"/>
            <a:ext cx="3564132"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3" name="Diagram 12">
            <a:extLst>
              <a:ext uri="{FF2B5EF4-FFF2-40B4-BE49-F238E27FC236}">
                <a16:creationId xmlns:a16="http://schemas.microsoft.com/office/drawing/2014/main" id="{DA3BBE49-CDB3-4C3C-B50E-5F8EBD7E4BDA}"/>
              </a:ext>
            </a:extLst>
          </p:cNvPr>
          <p:cNvGraphicFramePr>
            <a:graphicFrameLocks/>
          </p:cNvGraphicFramePr>
          <p:nvPr>
            <p:extLst>
              <p:ext uri="{D42A27DB-BD31-4B8C-83A1-F6EECF244321}">
                <p14:modId xmlns:p14="http://schemas.microsoft.com/office/powerpoint/2010/main" val="3782916668"/>
              </p:ext>
            </p:extLst>
          </p:nvPr>
        </p:nvGraphicFramePr>
        <p:xfrm>
          <a:off x="717550" y="1943192"/>
          <a:ext cx="5307012" cy="38063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2920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9"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733853"/>
            <a:ext cx="4722408" cy="1711279"/>
          </a:xfrm>
        </p:spPr>
        <p:txBody>
          <a:bodyPr/>
          <a:lstStyle/>
          <a:p>
            <a:pPr lvl="4"/>
            <a:r>
              <a:rPr lang="sv-SE" sz="1400" dirty="0"/>
              <a:t>I likhet med övriga delar av landet och Stockholmsregionen har antalet nyregistrerade företag ökat.</a:t>
            </a:r>
          </a:p>
          <a:p>
            <a:pPr lvl="4"/>
            <a:r>
              <a:rPr lang="sv-SE" sz="1400" dirty="0"/>
              <a:t>Av länets samtliga nyregistrerade företag var </a:t>
            </a:r>
            <a:br>
              <a:rPr lang="sv-SE" sz="1400" dirty="0"/>
            </a:br>
            <a:r>
              <a:rPr lang="sv-SE" sz="1400" dirty="0"/>
              <a:t>354 av 445 aktiebolag.</a:t>
            </a:r>
          </a:p>
          <a:p>
            <a:pPr lvl="4"/>
            <a:endParaRPr lang="sv-SE" sz="1400" dirty="0"/>
          </a:p>
          <a:p>
            <a:endParaRPr lang="sv-SE" sz="16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29000"/>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6422"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9" name="Tabell 28">
            <a:extLst>
              <a:ext uri="{FF2B5EF4-FFF2-40B4-BE49-F238E27FC236}">
                <a16:creationId xmlns:a16="http://schemas.microsoft.com/office/drawing/2014/main" id="{D2E691CC-4F54-43E0-9C6C-C038162E6CB4}"/>
              </a:ext>
            </a:extLst>
          </p:cNvPr>
          <p:cNvGraphicFramePr>
            <a:graphicFrameLocks noGrp="1"/>
          </p:cNvGraphicFramePr>
          <p:nvPr>
            <p:extLst>
              <p:ext uri="{D42A27DB-BD31-4B8C-83A1-F6EECF244321}">
                <p14:modId xmlns:p14="http://schemas.microsoft.com/office/powerpoint/2010/main" val="984883352"/>
              </p:ext>
            </p:extLst>
          </p:nvPr>
        </p:nvGraphicFramePr>
        <p:xfrm>
          <a:off x="6755215" y="3705999"/>
          <a:ext cx="4722409" cy="2266432"/>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39">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algn="l" fontAlgn="b"/>
                      <a:r>
                        <a:rPr lang="sv-SE" sz="800" b="0" i="0" u="none" strike="noStrike" dirty="0">
                          <a:solidFill>
                            <a:schemeClr val="tx1"/>
                          </a:solidFill>
                          <a:effectLst/>
                          <a:latin typeface="Futura Std Book" panose="020B0502020204020303" pitchFamily="34" charset="0"/>
                        </a:rPr>
                        <a:t>Sverige</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20 692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73 464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1544414373"/>
                  </a:ext>
                </a:extLst>
              </a:tr>
              <a:tr h="337732">
                <a:tc>
                  <a:txBody>
                    <a:bodyPr/>
                    <a:lstStyle/>
                    <a:p>
                      <a:pPr algn="l" fontAlgn="b"/>
                      <a:r>
                        <a:rPr lang="sv-SE" sz="800" b="0" i="0" u="none" strike="noStrike">
                          <a:solidFill>
                            <a:schemeClr val="tx1"/>
                          </a:solidFill>
                          <a:effectLst/>
                          <a:latin typeface="Futura Std Book" panose="020B0502020204020303" pitchFamily="34" charset="0"/>
                        </a:rPr>
                        <a:t>Stockholmsregionen</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10 619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38 260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4178915708"/>
                  </a:ext>
                </a:extLst>
              </a:tr>
              <a:tr h="337732">
                <a:tc>
                  <a:txBody>
                    <a:bodyPr/>
                    <a:lstStyle/>
                    <a:p>
                      <a:pPr algn="l" fontAlgn="b"/>
                      <a:r>
                        <a:rPr lang="sv-SE" sz="800" b="1" i="0" u="none" strike="noStrike">
                          <a:solidFill>
                            <a:schemeClr val="tx1"/>
                          </a:solidFill>
                          <a:effectLst/>
                          <a:latin typeface="Futura Std Book" panose="020B0502020204020303" pitchFamily="34" charset="0"/>
                        </a:rPr>
                        <a:t>Dalarnas län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1 602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1554613420"/>
                  </a:ext>
                </a:extLst>
              </a:tr>
              <a:tr h="337732">
                <a:tc>
                  <a:txBody>
                    <a:bodyPr/>
                    <a:lstStyle/>
                    <a:p>
                      <a:pPr algn="l" fontAlgn="b"/>
                      <a:r>
                        <a:rPr lang="sv-SE" sz="800" b="1" i="0" u="none" strike="noStrike">
                          <a:solidFill>
                            <a:schemeClr val="tx1"/>
                          </a:solidFill>
                          <a:effectLst/>
                          <a:latin typeface="Futura Std Book" panose="020B0502020204020303" pitchFamily="34" charset="0"/>
                        </a:rPr>
                        <a:t>Ludvika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29</a:t>
                      </a:r>
                    </a:p>
                  </a:txBody>
                  <a:tcPr marL="9525" marR="9525" marT="9525" marB="0" anchor="ctr"/>
                </a:tc>
                <a:extLst>
                  <a:ext uri="{0D108BD9-81ED-4DB2-BD59-A6C34878D82A}">
                    <a16:rowId xmlns:a16="http://schemas.microsoft.com/office/drawing/2014/main" val="3719529238"/>
                  </a:ext>
                </a:extLst>
              </a:tr>
              <a:tr h="337732">
                <a:tc>
                  <a:txBody>
                    <a:bodyPr/>
                    <a:lstStyle/>
                    <a:p>
                      <a:pPr algn="l" fontAlgn="b"/>
                      <a:r>
                        <a:rPr lang="sv-SE" sz="800" b="1" i="0" u="none" strike="noStrike">
                          <a:solidFill>
                            <a:schemeClr val="tx1"/>
                          </a:solidFill>
                          <a:effectLst/>
                          <a:latin typeface="Futura Std Book" panose="020B0502020204020303" pitchFamily="34" charset="0"/>
                        </a:rPr>
                        <a:t>Smedjebackens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E765F77E-09A8-4B2E-82E6-C343761A7715}"/>
              </a:ext>
            </a:extLst>
          </p:cNvPr>
          <p:cNvGraphicFramePr>
            <a:graphicFrameLocks/>
          </p:cNvGraphicFramePr>
          <p:nvPr>
            <p:extLst>
              <p:ext uri="{D42A27DB-BD31-4B8C-83A1-F6EECF244321}">
                <p14:modId xmlns:p14="http://schemas.microsoft.com/office/powerpoint/2010/main" val="2308192355"/>
              </p:ext>
            </p:extLst>
          </p:nvPr>
        </p:nvGraphicFramePr>
        <p:xfrm>
          <a:off x="732410" y="1945635"/>
          <a:ext cx="5807728" cy="38113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733853"/>
            <a:ext cx="4722412" cy="1695148"/>
          </a:xfrm>
        </p:spPr>
        <p:txBody>
          <a:bodyPr/>
          <a:lstStyle/>
          <a:p>
            <a:pPr lvl="4"/>
            <a:r>
              <a:rPr lang="sv-SE" sz="1400" dirty="0"/>
              <a:t>Till skillnad från andra län detta kvartal ökar företagskonkurserna något i Dalarna.</a:t>
            </a:r>
          </a:p>
          <a:p>
            <a:pPr lvl="4"/>
            <a:r>
              <a:rPr lang="sv-SE" sz="1400" dirty="0"/>
              <a:t>Antalet konkurser ökade i branscherna Detaljhandel samt Parti - &amp; provisionshandel.</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70386" y="3441995"/>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758"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E897986A-712D-446E-8CDC-DAC557CF8E0C}"/>
              </a:ext>
            </a:extLst>
          </p:cNvPr>
          <p:cNvGraphicFramePr>
            <a:graphicFrameLocks noGrp="1"/>
          </p:cNvGraphicFramePr>
          <p:nvPr>
            <p:extLst>
              <p:ext uri="{D42A27DB-BD31-4B8C-83A1-F6EECF244321}">
                <p14:modId xmlns:p14="http://schemas.microsoft.com/office/powerpoint/2010/main" val="3076829942"/>
              </p:ext>
            </p:extLst>
          </p:nvPr>
        </p:nvGraphicFramePr>
        <p:xfrm>
          <a:off x="6770386" y="3718994"/>
          <a:ext cx="4707238" cy="2266431"/>
        </p:xfrm>
        <a:graphic>
          <a:graphicData uri="http://schemas.openxmlformats.org/drawingml/2006/table">
            <a:tbl>
              <a:tblPr bandRow="1">
                <a:tableStyleId>{2D5ABB26-0587-4C30-8999-92F81FD0307C}</a:tableStyleId>
              </a:tblPr>
              <a:tblGrid>
                <a:gridCol w="1537618">
                  <a:extLst>
                    <a:ext uri="{9D8B030D-6E8A-4147-A177-3AD203B41FA5}">
                      <a16:colId xmlns:a16="http://schemas.microsoft.com/office/drawing/2014/main" val="1678076792"/>
                    </a:ext>
                  </a:extLst>
                </a:gridCol>
                <a:gridCol w="682894">
                  <a:extLst>
                    <a:ext uri="{9D8B030D-6E8A-4147-A177-3AD203B41FA5}">
                      <a16:colId xmlns:a16="http://schemas.microsoft.com/office/drawing/2014/main" val="2601369493"/>
                    </a:ext>
                  </a:extLst>
                </a:gridCol>
                <a:gridCol w="774739">
                  <a:extLst>
                    <a:ext uri="{9D8B030D-6E8A-4147-A177-3AD203B41FA5}">
                      <a16:colId xmlns:a16="http://schemas.microsoft.com/office/drawing/2014/main" val="2395970223"/>
                    </a:ext>
                  </a:extLst>
                </a:gridCol>
                <a:gridCol w="613334">
                  <a:extLst>
                    <a:ext uri="{9D8B030D-6E8A-4147-A177-3AD203B41FA5}">
                      <a16:colId xmlns:a16="http://schemas.microsoft.com/office/drawing/2014/main" val="3235649811"/>
                    </a:ext>
                  </a:extLst>
                </a:gridCol>
                <a:gridCol w="559533">
                  <a:extLst>
                    <a:ext uri="{9D8B030D-6E8A-4147-A177-3AD203B41FA5}">
                      <a16:colId xmlns:a16="http://schemas.microsoft.com/office/drawing/2014/main" val="1050073455"/>
                    </a:ext>
                  </a:extLst>
                </a:gridCol>
                <a:gridCol w="539120">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lvl="0" algn="l" fontAlgn="b"/>
                      <a:r>
                        <a:rPr lang="sv-SE" sz="800" b="0" i="0" u="none" strike="noStrike">
                          <a:solidFill>
                            <a:schemeClr val="tx1"/>
                          </a:solidFill>
                          <a:effectLst/>
                          <a:latin typeface="Futura Std Book" panose="020B0502020204020303" pitchFamily="34" charset="0"/>
                        </a:rPr>
                        <a:t>Sverige</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1 930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7 695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a:t>
                      </a:r>
                    </a:p>
                  </a:txBody>
                  <a:tcPr marL="9525" marR="9525" marT="9525" marB="0" anchor="ctr"/>
                </a:tc>
                <a:extLst>
                  <a:ext uri="{0D108BD9-81ED-4DB2-BD59-A6C34878D82A}">
                    <a16:rowId xmlns:a16="http://schemas.microsoft.com/office/drawing/2014/main" val="1544414373"/>
                  </a:ext>
                </a:extLst>
              </a:tr>
              <a:tr h="337732">
                <a:tc>
                  <a:txBody>
                    <a:bodyPr/>
                    <a:lstStyle/>
                    <a:p>
                      <a:pPr lvl="0" algn="l" fontAlgn="b"/>
                      <a:r>
                        <a:rPr lang="sv-SE" sz="800" b="0" i="0" u="none" strike="noStrike">
                          <a:solidFill>
                            <a:schemeClr val="tx1"/>
                          </a:solidFill>
                          <a:effectLst/>
                          <a:latin typeface="Futura Std Book" panose="020B0502020204020303" pitchFamily="34" charset="0"/>
                        </a:rPr>
                        <a:t>Stockholmsregionen</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3 958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a:t>
                      </a:r>
                    </a:p>
                  </a:txBody>
                  <a:tcPr marL="9525" marR="9525" marT="9525" marB="0" anchor="ctr"/>
                </a:tc>
                <a:extLst>
                  <a:ext uri="{0D108BD9-81ED-4DB2-BD59-A6C34878D82A}">
                    <a16:rowId xmlns:a16="http://schemas.microsoft.com/office/drawing/2014/main" val="4178915708"/>
                  </a:ext>
                </a:extLst>
              </a:tr>
              <a:tr h="337732">
                <a:tc>
                  <a:txBody>
                    <a:bodyPr/>
                    <a:lstStyle/>
                    <a:p>
                      <a:pPr lvl="0" algn="l" fontAlgn="b"/>
                      <a:r>
                        <a:rPr lang="sv-SE" sz="800" b="1" i="0" u="none" strike="noStrike">
                          <a:solidFill>
                            <a:schemeClr val="tx1"/>
                          </a:solidFill>
                          <a:effectLst/>
                          <a:latin typeface="Futura Std Book" panose="020B0502020204020303" pitchFamily="34" charset="0"/>
                        </a:rPr>
                        <a:t>Dalarnas län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12</a:t>
                      </a:r>
                    </a:p>
                  </a:txBody>
                  <a:tcPr marL="9525" marR="9525" marT="9525" marB="0" anchor="ctr"/>
                </a:tc>
                <a:extLst>
                  <a:ext uri="{0D108BD9-81ED-4DB2-BD59-A6C34878D82A}">
                    <a16:rowId xmlns:a16="http://schemas.microsoft.com/office/drawing/2014/main" val="1554613420"/>
                  </a:ext>
                </a:extLst>
              </a:tr>
              <a:tr h="337732">
                <a:tc>
                  <a:txBody>
                    <a:bodyPr/>
                    <a:lstStyle/>
                    <a:p>
                      <a:pPr lvl="0" algn="l" fontAlgn="b"/>
                      <a:r>
                        <a:rPr lang="sv-SE" sz="800" b="1" i="0" u="none" strike="noStrike">
                          <a:solidFill>
                            <a:schemeClr val="tx1"/>
                          </a:solidFill>
                          <a:effectLst/>
                          <a:latin typeface="Futura Std Book" panose="020B0502020204020303" pitchFamily="34" charset="0"/>
                        </a:rPr>
                        <a:t>Ludvika kommun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23</a:t>
                      </a:r>
                    </a:p>
                  </a:txBody>
                  <a:tcPr marL="9525" marR="9525" marT="9525" marB="0" anchor="ctr"/>
                </a:tc>
                <a:extLst>
                  <a:ext uri="{0D108BD9-81ED-4DB2-BD59-A6C34878D82A}">
                    <a16:rowId xmlns:a16="http://schemas.microsoft.com/office/drawing/2014/main" val="923977588"/>
                  </a:ext>
                </a:extLst>
              </a:tr>
              <a:tr h="337732">
                <a:tc>
                  <a:txBody>
                    <a:bodyPr/>
                    <a:lstStyle/>
                    <a:p>
                      <a:pPr lvl="0" algn="l" fontAlgn="b"/>
                      <a:r>
                        <a:rPr lang="sv-SE" sz="800" b="1" i="0" u="none" strike="noStrike">
                          <a:solidFill>
                            <a:schemeClr val="tx1"/>
                          </a:solidFill>
                          <a:effectLst/>
                          <a:latin typeface="Futura Std Book" panose="020B0502020204020303" pitchFamily="34" charset="0"/>
                        </a:rPr>
                        <a:t>Smedjebackens kommun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3499475923"/>
                  </a:ext>
                </a:extLst>
              </a:tr>
            </a:tbl>
          </a:graphicData>
        </a:graphic>
      </p:graphicFrame>
      <p:graphicFrame>
        <p:nvGraphicFramePr>
          <p:cNvPr id="13" name="Diagram 12">
            <a:extLst>
              <a:ext uri="{FF2B5EF4-FFF2-40B4-BE49-F238E27FC236}">
                <a16:creationId xmlns:a16="http://schemas.microsoft.com/office/drawing/2014/main" id="{9091C626-5740-44DC-8CB0-BD5D06638183}"/>
              </a:ext>
            </a:extLst>
          </p:cNvPr>
          <p:cNvGraphicFramePr>
            <a:graphicFrameLocks/>
          </p:cNvGraphicFramePr>
          <p:nvPr>
            <p:extLst>
              <p:ext uri="{D42A27DB-BD31-4B8C-83A1-F6EECF244321}">
                <p14:modId xmlns:p14="http://schemas.microsoft.com/office/powerpoint/2010/main" val="396393741"/>
              </p:ext>
            </p:extLst>
          </p:nvPr>
        </p:nvGraphicFramePr>
        <p:xfrm>
          <a:off x="732406" y="1949296"/>
          <a:ext cx="5816440" cy="38076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2059028"/>
            <a:ext cx="4722411" cy="1376220"/>
          </a:xfrm>
        </p:spPr>
        <p:txBody>
          <a:bodyPr/>
          <a:lstStyle/>
          <a:p>
            <a:pPr lvl="4"/>
            <a:r>
              <a:rPr lang="sv-SE" sz="1400" dirty="0"/>
              <a:t>Antalet sysselsatta invånare minskade</a:t>
            </a:r>
            <a:br>
              <a:rPr lang="sv-SE" sz="1400" dirty="0"/>
            </a:br>
            <a:r>
              <a:rPr lang="sv-SE" sz="1400" dirty="0"/>
              <a:t>under kvartalet. </a:t>
            </a:r>
          </a:p>
          <a:p>
            <a:pPr lvl="4"/>
            <a:r>
              <a:rPr lang="sv-SE" sz="1400" dirty="0"/>
              <a:t>Sysselsättningen ökade som mest inom Offentlig förvaltning följt av Tillverkning och utvinning, energi och miljö.</a:t>
            </a:r>
          </a:p>
          <a:p>
            <a:pPr marL="0" lvl="4" indent="0">
              <a:buNone/>
            </a:pPr>
            <a:endParaRPr lang="sv-SE" sz="1400" dirty="0"/>
          </a:p>
          <a:p>
            <a:pPr lvl="4"/>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1494"/>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853392"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a:t>
            </a:r>
            <a:r>
              <a:rPr lang="sv-SE" sz="1200"/>
              <a:t>2010 kv4</a:t>
            </a:r>
            <a:endParaRPr lang="sv-SE" sz="1400" dirty="0"/>
          </a:p>
        </p:txBody>
      </p:sp>
      <p:graphicFrame>
        <p:nvGraphicFramePr>
          <p:cNvPr id="17" name="Tabell 16">
            <a:extLst>
              <a:ext uri="{FF2B5EF4-FFF2-40B4-BE49-F238E27FC236}">
                <a16:creationId xmlns:a16="http://schemas.microsoft.com/office/drawing/2014/main" id="{FD6A3244-A840-4C51-9244-882B3ECD87BB}"/>
              </a:ext>
            </a:extLst>
          </p:cNvPr>
          <p:cNvGraphicFramePr>
            <a:graphicFrameLocks noGrp="1"/>
          </p:cNvGraphicFramePr>
          <p:nvPr>
            <p:extLst>
              <p:ext uri="{D42A27DB-BD31-4B8C-83A1-F6EECF244321}">
                <p14:modId xmlns:p14="http://schemas.microsoft.com/office/powerpoint/2010/main" val="579819911"/>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5 058 900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-71 000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-1,4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4,4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2 328 700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-1,9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4,9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mn-lt"/>
                      </a:endParaRPr>
                    </a:p>
                  </a:txBody>
                  <a:tcPr marL="144000"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127 700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-7 600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-5,6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-4,3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759B9C41-C87A-43B6-9DAF-F4209F2D8B05}"/>
              </a:ext>
            </a:extLst>
          </p:cNvPr>
          <p:cNvGraphicFramePr>
            <a:graphicFrameLocks/>
          </p:cNvGraphicFramePr>
          <p:nvPr>
            <p:extLst>
              <p:ext uri="{D42A27DB-BD31-4B8C-83A1-F6EECF244321}">
                <p14:modId xmlns:p14="http://schemas.microsoft.com/office/powerpoint/2010/main" val="1178525927"/>
              </p:ext>
            </p:extLst>
          </p:nvPr>
        </p:nvGraphicFramePr>
        <p:xfrm>
          <a:off x="732406" y="1943259"/>
          <a:ext cx="5851274" cy="3813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496517129"/>
              </p:ext>
            </p:extLst>
          </p:nvPr>
        </p:nvGraphicFramePr>
        <p:xfrm>
          <a:off x="1882774" y="1621872"/>
          <a:ext cx="8426451" cy="4157040"/>
        </p:xfrm>
        <a:graphic>
          <a:graphicData uri="http://schemas.openxmlformats.org/drawingml/2006/table">
            <a:tbl>
              <a:tblPr firstRow="1" bandRow="1">
                <a:tableStyleId>{5C22544A-7EE6-4342-B048-85BDC9FD1C3A}</a:tableStyleId>
              </a:tblPr>
              <a:tblGrid>
                <a:gridCol w="2110136">
                  <a:extLst>
                    <a:ext uri="{9D8B030D-6E8A-4147-A177-3AD203B41FA5}">
                      <a16:colId xmlns:a16="http://schemas.microsoft.com/office/drawing/2014/main" val="452260278"/>
                    </a:ext>
                  </a:extLst>
                </a:gridCol>
                <a:gridCol w="1782988">
                  <a:extLst>
                    <a:ext uri="{9D8B030D-6E8A-4147-A177-3AD203B41FA5}">
                      <a16:colId xmlns:a16="http://schemas.microsoft.com/office/drawing/2014/main" val="1889858293"/>
                    </a:ext>
                  </a:extLst>
                </a:gridCol>
                <a:gridCol w="1652382">
                  <a:extLst>
                    <a:ext uri="{9D8B030D-6E8A-4147-A177-3AD203B41FA5}">
                      <a16:colId xmlns:a16="http://schemas.microsoft.com/office/drawing/2014/main" val="1671515360"/>
                    </a:ext>
                  </a:extLst>
                </a:gridCol>
                <a:gridCol w="1439469">
                  <a:extLst>
                    <a:ext uri="{9D8B030D-6E8A-4147-A177-3AD203B41FA5}">
                      <a16:colId xmlns:a16="http://schemas.microsoft.com/office/drawing/2014/main" val="2818758293"/>
                    </a:ext>
                  </a:extLst>
                </a:gridCol>
                <a:gridCol w="1441476">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Förändring (antal)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Dalarnas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18 700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2 800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17,6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-9,2</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7 800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-2,5</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9 400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-2 300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-19,7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-5,1</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18 000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5 400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-12,9</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12 800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14 000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4 200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42,9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64,7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22 600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-0,4</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127 400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-3,3</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127 700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-7 600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-4,3</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913894"/>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064985156"/>
              </p:ext>
            </p:extLst>
          </p:nvPr>
        </p:nvGraphicFramePr>
        <p:xfrm>
          <a:off x="1882773" y="1628775"/>
          <a:ext cx="7135392" cy="3526227"/>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484851">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a:solidFill>
                            <a:schemeClr val="bg1"/>
                          </a:solidFill>
                        </a:rPr>
                        <a:t>Förändring -1 år</a:t>
                      </a: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Dalarnas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33,9</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25 700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-16,0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31,6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27 100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-14,5</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-5,4</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-10,2</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4226078857"/>
                  </a:ext>
                </a:extLst>
              </a:tr>
              <a:tr h="217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127 400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-5,6</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a:t>Sysselsatta utomlands</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pitchFamily="34" charset="0"/>
                        </a:rPr>
                        <a:t>127 700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pitchFamily="34" charset="0"/>
                        </a:rPr>
                        <a:t>-7 600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pitchFamily="34" charset="0"/>
                        </a:rPr>
                        <a:t>-5,6</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384183"/>
            <a:ext cx="4725915" cy="2051881"/>
          </a:xfrm>
        </p:spPr>
        <p:txBody>
          <a:bodyPr/>
          <a:lstStyle/>
          <a:p>
            <a:pPr lvl="4"/>
            <a:r>
              <a:rPr lang="sv-SE" sz="1400" dirty="0"/>
              <a:t>Antalet lediga jobb minskade under kvartalet på länsnivå och har också minskat under de senaste fyra kvartalen.</a:t>
            </a:r>
          </a:p>
          <a:p>
            <a:pPr lvl="4"/>
            <a:r>
              <a:rPr lang="sv-SE" sz="1400" dirty="0"/>
              <a:t>De lediga jobben ökade som mest inom Transport och Tillverkning av verkstadsvaror.</a:t>
            </a:r>
          </a:p>
          <a:p>
            <a:pPr lvl="4"/>
            <a:r>
              <a:rPr lang="sv-SE" sz="1400" dirty="0"/>
              <a:t>De lediga jobben har minskat som mest inom Vård och omsorg och Hotell och restaurangbranschen.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43126"/>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714287"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D94B4D3E-0F87-4E4D-88E1-6936623A835D}"/>
              </a:ext>
            </a:extLst>
          </p:cNvPr>
          <p:cNvGraphicFramePr>
            <a:graphicFrameLocks noGrp="1"/>
          </p:cNvGraphicFramePr>
          <p:nvPr>
            <p:extLst>
              <p:ext uri="{D42A27DB-BD31-4B8C-83A1-F6EECF244321}">
                <p14:modId xmlns:p14="http://schemas.microsoft.com/office/powerpoint/2010/main" val="2357788667"/>
              </p:ext>
            </p:extLst>
          </p:nvPr>
        </p:nvGraphicFramePr>
        <p:xfrm>
          <a:off x="6744445" y="3720125"/>
          <a:ext cx="4725916" cy="2252311"/>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0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088">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562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202 761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903 491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9525" marR="9525" marT="9525" marB="0" anchor="ctr"/>
                </a:tc>
                <a:extLst>
                  <a:ext uri="{0D108BD9-81ED-4DB2-BD59-A6C34878D82A}">
                    <a16:rowId xmlns:a16="http://schemas.microsoft.com/office/drawing/2014/main" val="1544414373"/>
                  </a:ext>
                </a:extLst>
              </a:tr>
              <a:tr h="33562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pitchFamily="34" charset="0"/>
                        </a:rPr>
                        <a:t>101 366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426 890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-22</a:t>
                      </a:r>
                    </a:p>
                  </a:txBody>
                  <a:tcPr marL="9525" marR="9525" marT="9525" marB="0" anchor="ctr"/>
                </a:tc>
                <a:extLst>
                  <a:ext uri="{0D108BD9-81ED-4DB2-BD59-A6C34878D82A}">
                    <a16:rowId xmlns:a16="http://schemas.microsoft.com/office/drawing/2014/main" val="4178915708"/>
                  </a:ext>
                </a:extLst>
              </a:tr>
              <a:tr h="335628">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4 978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23 228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-17</a:t>
                      </a:r>
                    </a:p>
                  </a:txBody>
                  <a:tcPr marL="9525" marR="9525" marT="9525" marB="0" anchor="ctr"/>
                </a:tc>
                <a:extLst>
                  <a:ext uri="{0D108BD9-81ED-4DB2-BD59-A6C34878D82A}">
                    <a16:rowId xmlns:a16="http://schemas.microsoft.com/office/drawing/2014/main" val="1554613420"/>
                  </a:ext>
                </a:extLst>
              </a:tr>
              <a:tr h="335628">
                <a:tc>
                  <a:txBody>
                    <a:bodyPr/>
                    <a:lstStyle/>
                    <a:p>
                      <a:pPr marL="72000" algn="l" fontAlgn="b"/>
                      <a:r>
                        <a:rPr lang="sv-SE" sz="800" b="1" u="none" strike="noStrike">
                          <a:effectLst/>
                        </a:rPr>
                        <a:t>Ludvika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2 671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-17</a:t>
                      </a:r>
                    </a:p>
                  </a:txBody>
                  <a:tcPr marL="9525" marR="9525" marT="9525" marB="0" anchor="ctr"/>
                </a:tc>
                <a:extLst>
                  <a:ext uri="{0D108BD9-81ED-4DB2-BD59-A6C34878D82A}">
                    <a16:rowId xmlns:a16="http://schemas.microsoft.com/office/drawing/2014/main" val="923977588"/>
                  </a:ext>
                </a:extLst>
              </a:tr>
              <a:tr h="33562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p>
                      <a:pPr marL="72000" algn="l" fontAlgn="b"/>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298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1670725407"/>
                  </a:ext>
                </a:extLst>
              </a:tr>
            </a:tbl>
          </a:graphicData>
        </a:graphic>
      </p:graphicFrame>
      <p:graphicFrame>
        <p:nvGraphicFramePr>
          <p:cNvPr id="13" name="Diagram 12">
            <a:extLst>
              <a:ext uri="{FF2B5EF4-FFF2-40B4-BE49-F238E27FC236}">
                <a16:creationId xmlns:a16="http://schemas.microsoft.com/office/drawing/2014/main" id="{58CD44E3-7C9D-49AB-ACB3-0447DE272EA8}"/>
              </a:ext>
            </a:extLst>
          </p:cNvPr>
          <p:cNvGraphicFramePr>
            <a:graphicFrameLocks/>
          </p:cNvGraphicFramePr>
          <p:nvPr>
            <p:extLst>
              <p:ext uri="{D42A27DB-BD31-4B8C-83A1-F6EECF244321}">
                <p14:modId xmlns:p14="http://schemas.microsoft.com/office/powerpoint/2010/main" val="1108495929"/>
              </p:ext>
            </p:extLst>
          </p:nvPr>
        </p:nvGraphicFramePr>
        <p:xfrm>
          <a:off x="721638" y="1967405"/>
          <a:ext cx="5870751" cy="3789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6" y="2135924"/>
            <a:ext cx="4684939" cy="1302797"/>
          </a:xfrm>
        </p:spPr>
        <p:txBody>
          <a:bodyPr/>
          <a:lstStyle/>
          <a:p>
            <a:pPr lvl="4"/>
            <a:r>
              <a:rPr lang="sv-SE" sz="1400" dirty="0"/>
              <a:t>Varslen minskade med </a:t>
            </a:r>
            <a:r>
              <a:rPr lang="sv-SE" sz="1400"/>
              <a:t>4 procent i Dalarna  </a:t>
            </a:r>
            <a:r>
              <a:rPr lang="sv-SE" sz="1400" dirty="0"/>
              <a:t>under årets fjärde kvartal.</a:t>
            </a:r>
            <a:br>
              <a:rPr lang="sv-SE" sz="1400" dirty="0"/>
            </a:br>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721"/>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3046"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34770"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CE4BCDFE-FB34-42A8-BA35-A9143DC3B177}"/>
              </a:ext>
            </a:extLst>
          </p:cNvPr>
          <p:cNvGraphicFramePr>
            <a:graphicFrameLocks noGrp="1"/>
          </p:cNvGraphicFramePr>
          <p:nvPr>
            <p:extLst>
              <p:ext uri="{D42A27DB-BD31-4B8C-83A1-F6EECF244321}">
                <p14:modId xmlns:p14="http://schemas.microsoft.com/office/powerpoint/2010/main" val="3048223829"/>
              </p:ext>
            </p:extLst>
          </p:nvPr>
        </p:nvGraphicFramePr>
        <p:xfrm>
          <a:off x="6792686" y="3752789"/>
          <a:ext cx="4677673" cy="2219644"/>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2">
                  <a:extLst>
                    <a:ext uri="{9D8B030D-6E8A-4147-A177-3AD203B41FA5}">
                      <a16:colId xmlns:a16="http://schemas.microsoft.com/office/drawing/2014/main" val="3235649811"/>
                    </a:ext>
                  </a:extLst>
                </a:gridCol>
                <a:gridCol w="556019">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7602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98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076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14 351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123 471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147</a:t>
                      </a:r>
                    </a:p>
                  </a:txBody>
                  <a:tcPr marL="9525" marR="9525" marT="9525" marB="0" anchor="ctr"/>
                </a:tc>
                <a:extLst>
                  <a:ext uri="{0D108BD9-81ED-4DB2-BD59-A6C34878D82A}">
                    <a16:rowId xmlns:a16="http://schemas.microsoft.com/office/drawing/2014/main" val="1544414373"/>
                  </a:ext>
                </a:extLst>
              </a:tr>
              <a:tr h="33076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9 493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75 976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163</a:t>
                      </a:r>
                    </a:p>
                  </a:txBody>
                  <a:tcPr marL="9525" marR="9525" marT="9525" marB="0" anchor="ctr"/>
                </a:tc>
                <a:extLst>
                  <a:ext uri="{0D108BD9-81ED-4DB2-BD59-A6C34878D82A}">
                    <a16:rowId xmlns:a16="http://schemas.microsoft.com/office/drawing/2014/main" val="4178915708"/>
                  </a:ext>
                </a:extLst>
              </a:tr>
              <a:tr h="33076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315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1 913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135</a:t>
                      </a:r>
                    </a:p>
                  </a:txBody>
                  <a:tcPr marL="9525" marR="9525" marT="9525" marB="0" anchor="ctr"/>
                </a:tc>
                <a:extLst>
                  <a:ext uri="{0D108BD9-81ED-4DB2-BD59-A6C34878D82A}">
                    <a16:rowId xmlns:a16="http://schemas.microsoft.com/office/drawing/2014/main" val="1554613420"/>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 </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1"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1"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530</a:t>
                      </a:r>
                    </a:p>
                  </a:txBody>
                  <a:tcPr marL="9525" marR="9525" marT="9525" marB="0" anchor="ctr"/>
                </a:tc>
                <a:extLst>
                  <a:ext uri="{0D108BD9-81ED-4DB2-BD59-A6C34878D82A}">
                    <a16:rowId xmlns:a16="http://schemas.microsoft.com/office/drawing/2014/main" val="923977588"/>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 </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1"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-32</a:t>
                      </a:r>
                    </a:p>
                  </a:txBody>
                  <a:tcPr marL="9525" marR="9525" marT="9525" marB="0" anchor="ctr"/>
                </a:tc>
                <a:extLst>
                  <a:ext uri="{0D108BD9-81ED-4DB2-BD59-A6C34878D82A}">
                    <a16:rowId xmlns:a16="http://schemas.microsoft.com/office/drawing/2014/main" val="1203185260"/>
                  </a:ext>
                </a:extLst>
              </a:tr>
            </a:tbl>
          </a:graphicData>
        </a:graphic>
      </p:graphicFrame>
      <p:graphicFrame>
        <p:nvGraphicFramePr>
          <p:cNvPr id="12" name="Diagram 11">
            <a:extLst>
              <a:ext uri="{FF2B5EF4-FFF2-40B4-BE49-F238E27FC236}">
                <a16:creationId xmlns:a16="http://schemas.microsoft.com/office/drawing/2014/main" id="{BB361F81-6B32-43FA-AA36-C3C3D7CF6275}"/>
              </a:ext>
            </a:extLst>
          </p:cNvPr>
          <p:cNvGraphicFramePr>
            <a:graphicFrameLocks/>
          </p:cNvGraphicFramePr>
          <p:nvPr>
            <p:extLst>
              <p:ext uri="{D42A27DB-BD31-4B8C-83A1-F6EECF244321}">
                <p14:modId xmlns:p14="http://schemas.microsoft.com/office/powerpoint/2010/main" val="3894707133"/>
              </p:ext>
            </p:extLst>
          </p:nvPr>
        </p:nvGraphicFramePr>
        <p:xfrm>
          <a:off x="721640" y="2025497"/>
          <a:ext cx="5870750"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0" y="1975389"/>
            <a:ext cx="4667523" cy="1463344"/>
          </a:xfrm>
        </p:spPr>
        <p:txBody>
          <a:bodyPr/>
          <a:lstStyle/>
          <a:p>
            <a:pPr lvl="4"/>
            <a:r>
              <a:rPr lang="sv-SE" sz="1400" dirty="0"/>
              <a:t>Arbetslösheten är högre jämfört med samma period förra året, både på läns- och kommunnivå. </a:t>
            </a:r>
          </a:p>
          <a:p>
            <a:pPr lvl="4"/>
            <a:r>
              <a:rPr lang="sv-SE" sz="1400" dirty="0"/>
              <a:t>Säters kommun stod för länets lägsta arbetslöshet (2,8%).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8736"/>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50192" y="1233345"/>
            <a:ext cx="5445808"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06EFDE4E-31D2-4D71-8354-71C1E237BADC}"/>
              </a:ext>
            </a:extLst>
          </p:cNvPr>
          <p:cNvGraphicFramePr>
            <a:graphicFrameLocks noGrp="1"/>
          </p:cNvGraphicFramePr>
          <p:nvPr>
            <p:extLst>
              <p:ext uri="{D42A27DB-BD31-4B8C-83A1-F6EECF244321}">
                <p14:modId xmlns:p14="http://schemas.microsoft.com/office/powerpoint/2010/main" val="1517141267"/>
              </p:ext>
            </p:extLst>
          </p:nvPr>
        </p:nvGraphicFramePr>
        <p:xfrm>
          <a:off x="6810101" y="3715735"/>
          <a:ext cx="4667523" cy="2164363"/>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a:effectLst/>
                        </a:rPr>
                        <a:t>Arbetslösa i förh. till befolkningen, 15-74 år</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5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454 768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89 233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5,2</a:t>
                      </a:r>
                    </a:p>
                  </a:txBody>
                  <a:tcPr marL="9525" marR="9525" marT="9525" marB="0" anchor="ctr"/>
                </a:tc>
                <a:extLst>
                  <a:ext uri="{0D108BD9-81ED-4DB2-BD59-A6C34878D82A}">
                    <a16:rowId xmlns:a16="http://schemas.microsoft.com/office/drawing/2014/main" val="1544414373"/>
                  </a:ext>
                </a:extLst>
              </a:tr>
              <a:tr h="32052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210 868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48 678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4178915708"/>
                  </a:ext>
                </a:extLst>
              </a:tr>
              <a:tr h="320529">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10 449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1 931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5,1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4,1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4,8</a:t>
                      </a:r>
                    </a:p>
                  </a:txBody>
                  <a:tcPr marL="9525" marR="9525" marT="9525" marB="0" anchor="ctr"/>
                </a:tc>
                <a:extLst>
                  <a:ext uri="{0D108BD9-81ED-4DB2-BD59-A6C34878D82A}">
                    <a16:rowId xmlns:a16="http://schemas.microsoft.com/office/drawing/2014/main" val="1554613420"/>
                  </a:ext>
                </a:extLst>
              </a:tr>
              <a:tr h="32052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1 463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243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7,9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6,4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6,1</a:t>
                      </a:r>
                    </a:p>
                  </a:txBody>
                  <a:tcPr marL="9525" marR="9525" marT="9525" marB="0" anchor="ctr"/>
                </a:tc>
                <a:extLst>
                  <a:ext uri="{0D108BD9-81ED-4DB2-BD59-A6C34878D82A}">
                    <a16:rowId xmlns:a16="http://schemas.microsoft.com/office/drawing/2014/main" val="923977588"/>
                  </a:ext>
                </a:extLst>
              </a:tr>
              <a:tr h="320529">
                <a:tc>
                  <a:txBody>
                    <a:bodyPr/>
                    <a:lstStyle/>
                    <a:p>
                      <a:pPr marL="72000" algn="l" fontAlgn="b"/>
                      <a:r>
                        <a:rPr lang="sv-SE" sz="800" b="1" u="none" strike="noStrike">
                          <a:effectLst/>
                        </a:rPr>
                        <a:t>Smedjebackens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323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64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4,2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3,3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3,1</a:t>
                      </a:r>
                    </a:p>
                  </a:txBody>
                  <a:tcPr marL="9525" marR="9525" marT="9525" marB="0" anchor="ctr"/>
                </a:tc>
                <a:extLst>
                  <a:ext uri="{0D108BD9-81ED-4DB2-BD59-A6C34878D82A}">
                    <a16:rowId xmlns:a16="http://schemas.microsoft.com/office/drawing/2014/main" val="2316436672"/>
                  </a:ext>
                </a:extLst>
              </a:tr>
            </a:tbl>
          </a:graphicData>
        </a:graphic>
      </p:graphicFrame>
      <p:graphicFrame>
        <p:nvGraphicFramePr>
          <p:cNvPr id="13" name="Diagram 12">
            <a:extLst>
              <a:ext uri="{FF2B5EF4-FFF2-40B4-BE49-F238E27FC236}">
                <a16:creationId xmlns:a16="http://schemas.microsoft.com/office/drawing/2014/main" id="{85D31AC6-BD2D-4AFE-9D56-E6675E9BBE53}"/>
              </a:ext>
            </a:extLst>
          </p:cNvPr>
          <p:cNvGraphicFramePr>
            <a:graphicFrameLocks/>
          </p:cNvGraphicFramePr>
          <p:nvPr>
            <p:extLst>
              <p:ext uri="{D42A27DB-BD31-4B8C-83A1-F6EECF244321}">
                <p14:modId xmlns:p14="http://schemas.microsoft.com/office/powerpoint/2010/main" val="2171610368"/>
              </p:ext>
            </p:extLst>
          </p:nvPr>
        </p:nvGraphicFramePr>
        <p:xfrm>
          <a:off x="721630" y="1756565"/>
          <a:ext cx="5914301" cy="40004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467235507"/>
              </p:ext>
            </p:extLst>
          </p:nvPr>
        </p:nvGraphicFramePr>
        <p:xfrm>
          <a:off x="1882773" y="1552559"/>
          <a:ext cx="8426449" cy="4435718"/>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257558">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Förändring (antal)</a:t>
                      </a: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273655">
                <a:tc>
                  <a:txBody>
                    <a:bodyPr/>
                    <a:lstStyle/>
                    <a:p>
                      <a:pPr algn="l"/>
                      <a:r>
                        <a:rPr lang="sv-SE" sz="1200" b="1">
                          <a:solidFill>
                            <a:schemeClr val="bg1"/>
                          </a:solidFill>
                        </a:rPr>
                        <a:t>Dalarnas </a:t>
                      </a:r>
                      <a:r>
                        <a:rPr lang="sv-SE" sz="1200" b="1" dirty="0">
                          <a:solidFill>
                            <a:schemeClr val="bg1"/>
                          </a:solidFill>
                        </a:rPr>
                        <a:t>län</a:t>
                      </a:r>
                    </a:p>
                  </a:txBody>
                  <a:tcPr marL="18000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5 835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906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18,4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177071">
                <a:tc>
                  <a:txBody>
                    <a:bodyPr/>
                    <a:lstStyle/>
                    <a:p>
                      <a:pPr lvl="1"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2 208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35,3</a:t>
                      </a:r>
                    </a:p>
                  </a:txBody>
                  <a:tcPr marL="9525" marR="9525" marT="9525" marB="0" anchor="ctr"/>
                </a:tc>
                <a:extLst>
                  <a:ext uri="{0D108BD9-81ED-4DB2-BD59-A6C34878D82A}">
                    <a16:rowId xmlns:a16="http://schemas.microsoft.com/office/drawing/2014/main" val="293360832"/>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739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-28,9</a:t>
                      </a:r>
                    </a:p>
                  </a:txBody>
                  <a:tcPr marL="9525" marR="9525" marT="9525" marB="0" anchor="ctr"/>
                </a:tc>
                <a:extLst>
                  <a:ext uri="{0D108BD9-81ED-4DB2-BD59-A6C34878D82A}">
                    <a16:rowId xmlns:a16="http://schemas.microsoft.com/office/drawing/2014/main" val="1559525621"/>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4 615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1 025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9,7</a:t>
                      </a:r>
                    </a:p>
                  </a:txBody>
                  <a:tcPr marL="9525" marR="9525" marT="9525" marB="0" anchor="ctr"/>
                </a:tc>
                <a:extLst>
                  <a:ext uri="{0D108BD9-81ED-4DB2-BD59-A6C34878D82A}">
                    <a16:rowId xmlns:a16="http://schemas.microsoft.com/office/drawing/2014/main" val="1947986397"/>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811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-18,0</a:t>
                      </a:r>
                    </a:p>
                  </a:txBody>
                  <a:tcPr marL="9525" marR="9525" marT="9525" marB="0" anchor="ctr"/>
                </a:tc>
                <a:extLst>
                  <a:ext uri="{0D108BD9-81ED-4DB2-BD59-A6C34878D82A}">
                    <a16:rowId xmlns:a16="http://schemas.microsoft.com/office/drawing/2014/main" val="2325918200"/>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10 449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1 931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6,4</a:t>
                      </a:r>
                    </a:p>
                  </a:txBody>
                  <a:tcPr marL="9525" marR="9525" marT="9525" marB="0" anchor="ctr"/>
                </a:tc>
                <a:extLst>
                  <a:ext uri="{0D108BD9-81ED-4DB2-BD59-A6C34878D82A}">
                    <a16:rowId xmlns:a16="http://schemas.microsoft.com/office/drawing/2014/main" val="3944598109"/>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000" b="1" i="0" u="none" strike="noStrike" kern="1200">
                          <a:solidFill>
                            <a:srgbClr val="000000"/>
                          </a:solidFill>
                          <a:effectLst/>
                          <a:latin typeface="Futura Std Book" panose="020B0502020204020303"/>
                          <a:ea typeface="+mn-ea"/>
                          <a:cs typeface="+mn-cs"/>
                        </a:rPr>
                        <a:t>Smedjebackens kommun</a:t>
                      </a:r>
                    </a:p>
                  </a:txBody>
                  <a:tcPr marL="180000">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1394483087"/>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24,4</a:t>
                      </a:r>
                    </a:p>
                  </a:txBody>
                  <a:tcPr marL="9525" marR="9525" marT="9525" marB="0" anchor="ctr"/>
                </a:tc>
                <a:extLst>
                  <a:ext uri="{0D108BD9-81ED-4DB2-BD59-A6C34878D82A}">
                    <a16:rowId xmlns:a16="http://schemas.microsoft.com/office/drawing/2014/main" val="2775197856"/>
                  </a:ext>
                </a:extLst>
              </a:tr>
              <a:tr h="177071">
                <a:tc>
                  <a:txBody>
                    <a:bodyPr/>
                    <a:lstStyle/>
                    <a:p>
                      <a:pPr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82,9</a:t>
                      </a:r>
                    </a:p>
                  </a:txBody>
                  <a:tcPr marL="9525" marR="9525" marT="9525" marB="0" anchor="ctr"/>
                </a:tc>
                <a:extLst>
                  <a:ext uri="{0D108BD9-81ED-4DB2-BD59-A6C34878D82A}">
                    <a16:rowId xmlns:a16="http://schemas.microsoft.com/office/drawing/2014/main" val="1910890941"/>
                  </a:ext>
                </a:extLst>
              </a:tr>
              <a:tr h="177071">
                <a:tc>
                  <a:txBody>
                    <a:bodyPr/>
                    <a:lstStyle/>
                    <a:p>
                      <a:pPr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-28,1</a:t>
                      </a:r>
                    </a:p>
                  </a:txBody>
                  <a:tcPr marL="9525" marR="9525" marT="9525" marB="0" anchor="ctr"/>
                </a:tc>
                <a:extLst>
                  <a:ext uri="{0D108BD9-81ED-4DB2-BD59-A6C34878D82A}">
                    <a16:rowId xmlns:a16="http://schemas.microsoft.com/office/drawing/2014/main" val="1887028326"/>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38,5</a:t>
                      </a:r>
                    </a:p>
                  </a:txBody>
                  <a:tcPr marL="9525" marR="9525" marT="9525" marB="0" anchor="ctr"/>
                </a:tc>
                <a:extLst>
                  <a:ext uri="{0D108BD9-81ED-4DB2-BD59-A6C34878D82A}">
                    <a16:rowId xmlns:a16="http://schemas.microsoft.com/office/drawing/2014/main" val="831698495"/>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-12,9</a:t>
                      </a:r>
                    </a:p>
                  </a:txBody>
                  <a:tcPr marL="9525" marR="9525" marT="9525" marB="0" anchor="ctr"/>
                </a:tc>
                <a:extLst>
                  <a:ext uri="{0D108BD9-81ED-4DB2-BD59-A6C34878D82A}">
                    <a16:rowId xmlns:a16="http://schemas.microsoft.com/office/drawing/2014/main" val="3835035854"/>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323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30,4</a:t>
                      </a:r>
                    </a:p>
                  </a:txBody>
                  <a:tcPr marL="9525" marR="9525" marT="9525" marB="0" anchor="ctr"/>
                </a:tc>
                <a:extLst>
                  <a:ext uri="{0D108BD9-81ED-4DB2-BD59-A6C34878D82A}">
                    <a16:rowId xmlns:a16="http://schemas.microsoft.com/office/drawing/2014/main" val="2667704836"/>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000" b="1" i="0" u="none" strike="noStrike" kern="1200">
                          <a:solidFill>
                            <a:srgbClr val="000000"/>
                          </a:solidFill>
                          <a:effectLst/>
                          <a:latin typeface="Futura Std Book" panose="020B0502020204020303"/>
                          <a:ea typeface="+mn-ea"/>
                          <a:cs typeface="+mn-cs"/>
                        </a:rPr>
                        <a:t>Ludvika kommun</a:t>
                      </a:r>
                    </a:p>
                  </a:txBody>
                  <a:tcPr marL="180000">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3365030541"/>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16,2</a:t>
                      </a:r>
                    </a:p>
                  </a:txBody>
                  <a:tcPr marL="9525" marR="9525" marT="9525" marB="0" anchor="ctr"/>
                </a:tc>
                <a:extLst>
                  <a:ext uri="{0D108BD9-81ED-4DB2-BD59-A6C34878D82A}">
                    <a16:rowId xmlns:a16="http://schemas.microsoft.com/office/drawing/2014/main" val="665517753"/>
                  </a:ext>
                </a:extLst>
              </a:tr>
              <a:tr h="177071">
                <a:tc>
                  <a:txBody>
                    <a:bodyPr/>
                    <a:lstStyle/>
                    <a:p>
                      <a:pPr lvl="1"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74,4</a:t>
                      </a:r>
                    </a:p>
                  </a:txBody>
                  <a:tcPr marL="9525" marR="9525" marT="9525" marB="0" anchor="ctr"/>
                </a:tc>
                <a:extLst>
                  <a:ext uri="{0D108BD9-81ED-4DB2-BD59-A6C34878D82A}">
                    <a16:rowId xmlns:a16="http://schemas.microsoft.com/office/drawing/2014/main" val="1522524775"/>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-31,3</a:t>
                      </a:r>
                    </a:p>
                  </a:txBody>
                  <a:tcPr marL="9525" marR="9525" marT="9525" marB="0" anchor="ctr"/>
                </a:tc>
                <a:extLst>
                  <a:ext uri="{0D108BD9-81ED-4DB2-BD59-A6C34878D82A}">
                    <a16:rowId xmlns:a16="http://schemas.microsoft.com/office/drawing/2014/main" val="1238679176"/>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663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34,9</a:t>
                      </a:r>
                    </a:p>
                  </a:txBody>
                  <a:tcPr marL="9525" marR="9525" marT="9525" marB="0" anchor="ctr"/>
                </a:tc>
                <a:extLst>
                  <a:ext uri="{0D108BD9-81ED-4DB2-BD59-A6C34878D82A}">
                    <a16:rowId xmlns:a16="http://schemas.microsoft.com/office/drawing/2014/main" val="4253026277"/>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2,3</a:t>
                      </a:r>
                    </a:p>
                  </a:txBody>
                  <a:tcPr marL="9525" marR="9525" marT="9525" marB="0" anchor="ctr"/>
                </a:tc>
                <a:extLst>
                  <a:ext uri="{0D108BD9-81ED-4DB2-BD59-A6C34878D82A}">
                    <a16:rowId xmlns:a16="http://schemas.microsoft.com/office/drawing/2014/main" val="3805096232"/>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1 463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19,9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24,0</a:t>
                      </a:r>
                    </a:p>
                  </a:txBody>
                  <a:tcPr marL="9525" marR="9525" marT="9525" marB="0" anchor="ctr"/>
                </a:tc>
                <a:extLst>
                  <a:ext uri="{0D108BD9-81ED-4DB2-BD59-A6C34878D82A}">
                    <a16:rowId xmlns:a16="http://schemas.microsoft.com/office/drawing/2014/main" val="98045737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3" y="5988277"/>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063692"/>
            <a:ext cx="4725925" cy="1361026"/>
          </a:xfrm>
        </p:spPr>
        <p:txBody>
          <a:bodyPr/>
          <a:lstStyle/>
          <a:p>
            <a:pPr lvl="4"/>
            <a:r>
              <a:rPr lang="sv-SE" sz="1400" dirty="0"/>
              <a:t>Folkmängden är i stort sett oförändrad under kvartalet. </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0"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a:t>
            </a:r>
            <a:r>
              <a:rPr lang="sv-SE" sz="1200"/>
              <a:t>2010 kv4</a:t>
            </a:r>
            <a:endParaRPr lang="sv-SE" sz="1200" dirty="0"/>
          </a:p>
        </p:txBody>
      </p:sp>
      <p:graphicFrame>
        <p:nvGraphicFramePr>
          <p:cNvPr id="17" name="Tabell 16">
            <a:extLst>
              <a:ext uri="{FF2B5EF4-FFF2-40B4-BE49-F238E27FC236}">
                <a16:creationId xmlns:a16="http://schemas.microsoft.com/office/drawing/2014/main" id="{9F7CADBA-7CDD-4BB2-B762-441758633BD0}"/>
              </a:ext>
            </a:extLst>
          </p:cNvPr>
          <p:cNvGraphicFramePr>
            <a:graphicFrameLocks noGrp="1"/>
          </p:cNvGraphicFramePr>
          <p:nvPr>
            <p:extLst>
              <p:ext uri="{D42A27DB-BD31-4B8C-83A1-F6EECF244321}">
                <p14:modId xmlns:p14="http://schemas.microsoft.com/office/powerpoint/2010/main" val="586817908"/>
              </p:ext>
            </p:extLst>
          </p:nvPr>
        </p:nvGraphicFramePr>
        <p:xfrm>
          <a:off x="6744439" y="3753427"/>
          <a:ext cx="4725925" cy="21352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5034">
                <a:tc>
                  <a:txBody>
                    <a:bodyPr/>
                    <a:lstStyle/>
                    <a:p>
                      <a:pPr marL="72000" algn="l" fontAlgn="b"/>
                      <a:r>
                        <a:rPr lang="sv-SE" sz="800" b="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10 379,3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5,4 </a:t>
                      </a:r>
                    </a:p>
                  </a:txBody>
                  <a:tcPr marL="9525" marR="9525" marT="9525" marB="0" anchor="ctr"/>
                </a:tc>
                <a:extLst>
                  <a:ext uri="{0D108BD9-81ED-4DB2-BD59-A6C34878D82A}">
                    <a16:rowId xmlns:a16="http://schemas.microsoft.com/office/drawing/2014/main" val="1544414373"/>
                  </a:ext>
                </a:extLst>
              </a:tr>
              <a:tr h="305034">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4 704,9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6,1 </a:t>
                      </a:r>
                    </a:p>
                  </a:txBody>
                  <a:tcPr marL="9525" marR="9525" marT="9525" marB="0" anchor="ctr"/>
                </a:tc>
                <a:extLst>
                  <a:ext uri="{0D108BD9-81ED-4DB2-BD59-A6C34878D82A}">
                    <a16:rowId xmlns:a16="http://schemas.microsoft.com/office/drawing/2014/main" val="4178915708"/>
                  </a:ext>
                </a:extLst>
              </a:tr>
              <a:tr h="305034">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-0,1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2,4 </a:t>
                      </a:r>
                    </a:p>
                  </a:txBody>
                  <a:tcPr marL="9525" marR="9525" marT="9525" marB="0" anchor="ctr"/>
                </a:tc>
                <a:extLst>
                  <a:ext uri="{0D108BD9-81ED-4DB2-BD59-A6C34878D82A}">
                    <a16:rowId xmlns:a16="http://schemas.microsoft.com/office/drawing/2014/main" val="1554613420"/>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0,9 </a:t>
                      </a:r>
                    </a:p>
                  </a:txBody>
                  <a:tcPr marL="9525" marR="9525" marT="9525" marB="0" anchor="ctr"/>
                </a:tc>
                <a:extLst>
                  <a:ext uri="{0D108BD9-81ED-4DB2-BD59-A6C34878D82A}">
                    <a16:rowId xmlns:a16="http://schemas.microsoft.com/office/drawing/2014/main" val="923977588"/>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0,6 </a:t>
                      </a:r>
                    </a:p>
                  </a:txBody>
                  <a:tcPr marL="9525" marR="9525" marT="9525" marB="0" anchor="ctr"/>
                </a:tc>
                <a:extLst>
                  <a:ext uri="{0D108BD9-81ED-4DB2-BD59-A6C34878D82A}">
                    <a16:rowId xmlns:a16="http://schemas.microsoft.com/office/drawing/2014/main" val="1093937911"/>
                  </a:ext>
                </a:extLst>
              </a:tr>
            </a:tbl>
          </a:graphicData>
        </a:graphic>
      </p:graphicFrame>
      <p:graphicFrame>
        <p:nvGraphicFramePr>
          <p:cNvPr id="13" name="Diagram 12">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2700427811"/>
              </p:ext>
            </p:extLst>
          </p:nvPr>
        </p:nvGraphicFramePr>
        <p:xfrm>
          <a:off x="721633" y="1950884"/>
          <a:ext cx="5801087" cy="3806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768943"/>
            <a:ext cx="4725917" cy="1667590"/>
          </a:xfrm>
        </p:spPr>
        <p:txBody>
          <a:bodyPr/>
          <a:lstStyle/>
          <a:p>
            <a:pPr lvl="4"/>
            <a:r>
              <a:rPr lang="sv-SE" sz="1400" dirty="0"/>
              <a:t>På länsnivå minskade antalet påbörjade lägenheter jämfört med samma period förra året.</a:t>
            </a:r>
          </a:p>
          <a:p>
            <a:pPr lvl="4"/>
            <a:r>
              <a:rPr lang="sv-SE" sz="1400" dirty="0"/>
              <a:t>Störst del av bostadsbyggandet sker i Avesta kommun.</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0672" y="3438721"/>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588228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600E56B2-A14E-4F5B-AD0A-94D39A0FE262}"/>
              </a:ext>
            </a:extLst>
          </p:cNvPr>
          <p:cNvGraphicFramePr>
            <a:graphicFrameLocks noGrp="1"/>
          </p:cNvGraphicFramePr>
          <p:nvPr>
            <p:extLst>
              <p:ext uri="{D42A27DB-BD31-4B8C-83A1-F6EECF244321}">
                <p14:modId xmlns:p14="http://schemas.microsoft.com/office/powerpoint/2010/main" val="192233990"/>
              </p:ext>
            </p:extLst>
          </p:nvPr>
        </p:nvGraphicFramePr>
        <p:xfrm>
          <a:off x="6744445" y="3734254"/>
          <a:ext cx="4725916" cy="2145846"/>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66844">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0187">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19763">
                <a:tc>
                  <a:txBody>
                    <a:bodyPr/>
                    <a:lstStyle/>
                    <a:p>
                      <a:pPr marL="72000" algn="l" fontAlgn="b">
                        <a:spcBef>
                          <a:spcPts val="0"/>
                        </a:spcBef>
                      </a:pP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12 852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47 484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1544414373"/>
                  </a:ext>
                </a:extLst>
              </a:tr>
              <a:tr h="319763">
                <a:tc>
                  <a:txBody>
                    <a:bodyPr/>
                    <a:lstStyle/>
                    <a:p>
                      <a:pPr marL="72000" algn="l" fontAlgn="b">
                        <a:spcBef>
                          <a:spcPts val="0"/>
                        </a:spcBef>
                      </a:pP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5 503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21 642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a:t>
                      </a:r>
                    </a:p>
                  </a:txBody>
                  <a:tcPr marL="9525" marR="9525" marT="9525" marB="0" anchor="ctr"/>
                </a:tc>
                <a:extLst>
                  <a:ext uri="{0D108BD9-81ED-4DB2-BD59-A6C34878D82A}">
                    <a16:rowId xmlns:a16="http://schemas.microsoft.com/office/drawing/2014/main" val="4178915708"/>
                  </a:ext>
                </a:extLst>
              </a:tr>
              <a:tr h="319763">
                <a:tc>
                  <a:txBody>
                    <a:bodyPr/>
                    <a:lstStyle/>
                    <a:p>
                      <a:pPr marL="72000" algn="l" fontAlgn="b">
                        <a:spcBef>
                          <a:spcPts val="0"/>
                        </a:spcBef>
                      </a:pPr>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a:t>
                      </a:r>
                    </a:p>
                  </a:txBody>
                  <a:tcPr marL="9525" marR="9525" marT="9525" marB="0" anchor="ctr"/>
                </a:tc>
                <a:extLst>
                  <a:ext uri="{0D108BD9-81ED-4DB2-BD59-A6C34878D82A}">
                    <a16:rowId xmlns:a16="http://schemas.microsoft.com/office/drawing/2014/main" val="1554613420"/>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1 600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-24</a:t>
                      </a:r>
                    </a:p>
                  </a:txBody>
                  <a:tcPr marL="9525" marR="9525" marT="9525" marB="0" anchor="ctr"/>
                </a:tc>
                <a:extLst>
                  <a:ext uri="{0D108BD9-81ED-4DB2-BD59-A6C34878D82A}">
                    <a16:rowId xmlns:a16="http://schemas.microsoft.com/office/drawing/2014/main" val="923977588"/>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pitchFamily="34" charset="0"/>
                        </a:rPr>
                        <a:t>i.u</a:t>
                      </a:r>
                      <a:r>
                        <a:rPr lang="sv-SE" sz="800" b="1"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pitchFamily="34" charset="0"/>
                        </a:rPr>
                        <a:t>i.u</a:t>
                      </a:r>
                      <a:r>
                        <a:rPr lang="sv-SE" sz="800" b="1"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-71</a:t>
                      </a:r>
                    </a:p>
                  </a:txBody>
                  <a:tcPr marL="9525" marR="9525" marT="9525" marB="0" anchor="ctr"/>
                </a:tc>
                <a:extLst>
                  <a:ext uri="{0D108BD9-81ED-4DB2-BD59-A6C34878D82A}">
                    <a16:rowId xmlns:a16="http://schemas.microsoft.com/office/drawing/2014/main" val="1024077979"/>
                  </a:ext>
                </a:extLst>
              </a:tr>
            </a:tbl>
          </a:graphicData>
        </a:graphic>
      </p:graphicFrame>
      <p:graphicFrame>
        <p:nvGraphicFramePr>
          <p:cNvPr id="12" name="Diagram 11">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71915908"/>
              </p:ext>
            </p:extLst>
          </p:nvPr>
        </p:nvGraphicFramePr>
        <p:xfrm>
          <a:off x="721638" y="1949297"/>
          <a:ext cx="5853334"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25390" y="216474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5390" y="2164738"/>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461584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9992"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a:t>
            </a:r>
            <a:r>
              <a:rPr lang="sv-SE" sz="1200"/>
              <a:t>2010 kv4</a:t>
            </a:r>
            <a:endParaRPr lang="sv-SE" sz="1400" dirty="0"/>
          </a:p>
        </p:txBody>
      </p:sp>
      <p:graphicFrame>
        <p:nvGraphicFramePr>
          <p:cNvPr id="29" name="Tabell 28">
            <a:extLst>
              <a:ext uri="{FF2B5EF4-FFF2-40B4-BE49-F238E27FC236}">
                <a16:creationId xmlns:a16="http://schemas.microsoft.com/office/drawing/2014/main" id="{7DC14B16-0A56-4F2C-A49C-91CBF30C04FC}"/>
              </a:ext>
            </a:extLst>
          </p:cNvPr>
          <p:cNvGraphicFramePr>
            <a:graphicFrameLocks noGrp="1"/>
          </p:cNvGraphicFramePr>
          <p:nvPr>
            <p:extLst>
              <p:ext uri="{D42A27DB-BD31-4B8C-83A1-F6EECF244321}">
                <p14:modId xmlns:p14="http://schemas.microsoft.com/office/powerpoint/2010/main" val="402945370"/>
              </p:ext>
            </p:extLst>
          </p:nvPr>
        </p:nvGraphicFramePr>
        <p:xfrm>
          <a:off x="6763492" y="2343132"/>
          <a:ext cx="4733183" cy="2171736"/>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493854">
                  <a:extLst>
                    <a:ext uri="{9D8B030D-6E8A-4147-A177-3AD203B41FA5}">
                      <a16:colId xmlns:a16="http://schemas.microsoft.com/office/drawing/2014/main" val="3235649811"/>
                    </a:ext>
                  </a:extLst>
                </a:gridCol>
                <a:gridCol w="685478">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03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67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65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5 363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27 085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 </a:t>
                      </a:r>
                    </a:p>
                  </a:txBody>
                  <a:tcPr marL="9525" marR="9525" marT="9525" marB="0" anchor="ctr"/>
                </a:tc>
                <a:extLst>
                  <a:ext uri="{0D108BD9-81ED-4DB2-BD59-A6C34878D82A}">
                    <a16:rowId xmlns:a16="http://schemas.microsoft.com/office/drawing/2014/main" val="1544414373"/>
                  </a:ext>
                </a:extLst>
              </a:tr>
              <a:tr h="28165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2 525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a:t>
                      </a:r>
                    </a:p>
                  </a:txBody>
                  <a:tcPr marL="9525" marR="9525" marT="9525" marB="0" anchor="ctr"/>
                </a:tc>
                <a:extLst>
                  <a:ext uri="{0D108BD9-81ED-4DB2-BD59-A6C34878D82A}">
                    <a16:rowId xmlns:a16="http://schemas.microsoft.com/office/drawing/2014/main" val="4178915708"/>
                  </a:ext>
                </a:extLst>
              </a:tr>
              <a:tr h="281651">
                <a:tc>
                  <a:txBody>
                    <a:bodyPr/>
                    <a:lstStyle/>
                    <a:p>
                      <a:pPr marL="72000" algn="l" fontAlgn="b"/>
                      <a:r>
                        <a:rPr lang="sv-SE" sz="800" b="1" u="none" strike="noStrike" dirty="0">
                          <a:effectLst/>
                        </a:rPr>
                        <a:t>Dalarnas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318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1 907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-31 </a:t>
                      </a:r>
                    </a:p>
                  </a:txBody>
                  <a:tcPr marL="9525" marR="9525" marT="9525" marB="0" anchor="ctr"/>
                </a:tc>
                <a:extLst>
                  <a:ext uri="{0D108BD9-81ED-4DB2-BD59-A6C34878D82A}">
                    <a16:rowId xmlns:a16="http://schemas.microsoft.com/office/drawing/2014/main" val="1554613420"/>
                  </a:ext>
                </a:extLst>
              </a:tr>
              <a:tr h="281651">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pitchFamily="34" charset="0"/>
                        </a:rPr>
                        <a:t>15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164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-55 </a:t>
                      </a:r>
                    </a:p>
                  </a:txBody>
                  <a:tcPr marL="9525" marR="9525" marT="9525" marB="0" anchor="ctr"/>
                </a:tc>
                <a:extLst>
                  <a:ext uri="{0D108BD9-81ED-4DB2-BD59-A6C34878D82A}">
                    <a16:rowId xmlns:a16="http://schemas.microsoft.com/office/drawing/2014/main" val="1376509740"/>
                  </a:ext>
                </a:extLst>
              </a:tr>
              <a:tr h="281651">
                <a:tc>
                  <a:txBody>
                    <a:bodyPr/>
                    <a:lstStyle/>
                    <a:p>
                      <a:pPr marL="72000" algn="l" fontAlgn="b"/>
                      <a:r>
                        <a:rPr lang="sv-SE" sz="800" b="1" u="none" strike="noStrike" dirty="0">
                          <a:effectLst/>
                        </a:rPr>
                        <a:t>Ludvika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 </a:t>
                      </a:r>
                    </a:p>
                  </a:txBody>
                  <a:tcPr marL="9525" marR="9525" marT="9525" marB="0" anchor="ctr"/>
                </a:tc>
                <a:extLst>
                  <a:ext uri="{0D108BD9-81ED-4DB2-BD59-A6C34878D82A}">
                    <a16:rowId xmlns:a16="http://schemas.microsoft.com/office/drawing/2014/main" val="1926192075"/>
                  </a:ext>
                </a:extLst>
              </a:tr>
              <a:tr h="281651">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pitchFamily="34" charset="0"/>
                        </a:rPr>
                        <a:t>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-79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-79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21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-54 </a:t>
                      </a:r>
                    </a:p>
                  </a:txBody>
                  <a:tcPr marL="9525" marR="9525" marT="9525" marB="0" anchor="ctr"/>
                </a:tc>
                <a:extLst>
                  <a:ext uri="{0D108BD9-81ED-4DB2-BD59-A6C34878D82A}">
                    <a16:rowId xmlns:a16="http://schemas.microsoft.com/office/drawing/2014/main" val="2631041098"/>
                  </a:ext>
                </a:extLst>
              </a:tr>
            </a:tbl>
          </a:graphicData>
        </a:graphic>
      </p:graphicFrame>
      <p:sp>
        <p:nvSpPr>
          <p:cNvPr id="11" name="textruta 10">
            <a:extLst>
              <a:ext uri="{FF2B5EF4-FFF2-40B4-BE49-F238E27FC236}">
                <a16:creationId xmlns:a16="http://schemas.microsoft.com/office/drawing/2014/main" id="{CC922B59-3BD6-4513-972C-092D07947543}"/>
              </a:ext>
            </a:extLst>
          </p:cNvPr>
          <p:cNvSpPr txBox="1"/>
          <p:nvPr/>
        </p:nvSpPr>
        <p:spPr>
          <a:xfrm>
            <a:off x="10339128" y="4762980"/>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17ABD88F-5BE6-4BD3-B454-0FEEC39AA004}"/>
              </a:ext>
            </a:extLst>
          </p:cNvPr>
          <p:cNvGraphicFramePr>
            <a:graphicFrameLocks/>
          </p:cNvGraphicFramePr>
          <p:nvPr>
            <p:extLst>
              <p:ext uri="{D42A27DB-BD31-4B8C-83A1-F6EECF244321}">
                <p14:modId xmlns:p14="http://schemas.microsoft.com/office/powerpoint/2010/main" val="2597203191"/>
              </p:ext>
            </p:extLst>
          </p:nvPr>
        </p:nvGraphicFramePr>
        <p:xfrm>
          <a:off x="717551" y="2164737"/>
          <a:ext cx="5809991" cy="35922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F6153CBC-6FDA-4646-9773-BCD3251B40BA}"/>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013428048"/>
              </p:ext>
            </p:extLst>
          </p:nvPr>
        </p:nvGraphicFramePr>
        <p:xfrm>
          <a:off x="6167439" y="106614"/>
          <a:ext cx="5687122" cy="6022725"/>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241055">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rtl="0" fontAlgn="b"/>
                      <a:r>
                        <a:rPr lang="sv-SE" sz="1000" b="1" i="0" u="none" strike="noStrike" dirty="0">
                          <a:solidFill>
                            <a:schemeClr val="bg1"/>
                          </a:solidFill>
                          <a:effectLst/>
                          <a:latin typeface="Futura Std Book" panose="020B0502020204020303" pitchFamily="34" charset="0"/>
                        </a:rPr>
                        <a:t>Nyregistrerade företag</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algn="ctr" rtl="0" fontAlgn="b"/>
                      <a:r>
                        <a:rPr lang="sv-SE" sz="1000" b="1" i="0" u="none" strike="noStrike" dirty="0">
                          <a:solidFill>
                            <a:schemeClr val="bg1"/>
                          </a:solidFill>
                          <a:effectLst/>
                          <a:latin typeface="Futura Std Book" panose="020B0502020204020303" pitchFamily="34" charset="0"/>
                        </a:rPr>
                        <a:t>Företagskonkurser</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41055">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696100177"/>
                  </a:ext>
                </a:extLst>
              </a:tr>
              <a:tr h="207910">
                <a:tc>
                  <a:txBody>
                    <a:bodyPr/>
                    <a:lstStyle/>
                    <a:p>
                      <a:pPr algn="l" fontAlgn="b"/>
                      <a:endParaRPr lang="sv-SE" sz="8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2020 kv4</a:t>
                      </a:r>
                    </a:p>
                  </a:txBody>
                  <a:tcPr marL="9525" marR="9525" marT="9525"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2020 kv4</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07910">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445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extLst>
                  <a:ext uri="{0D108BD9-81ED-4DB2-BD59-A6C34878D82A}">
                    <a16:rowId xmlns:a16="http://schemas.microsoft.com/office/drawing/2014/main" val="293360832"/>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1559525621"/>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-27</a:t>
                      </a:r>
                    </a:p>
                  </a:txBody>
                  <a:tcPr marL="9525" marR="9525" marT="9525" marB="0" anchor="ctr"/>
                </a:tc>
                <a:extLst>
                  <a:ext uri="{0D108BD9-81ED-4DB2-BD59-A6C34878D82A}">
                    <a16:rowId xmlns:a16="http://schemas.microsoft.com/office/drawing/2014/main" val="1947986397"/>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325918200"/>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3944598109"/>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extLst>
                  <a:ext uri="{0D108BD9-81ED-4DB2-BD59-A6C34878D82A}">
                    <a16:rowId xmlns:a16="http://schemas.microsoft.com/office/drawing/2014/main" val="3208508909"/>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extLst>
                  <a:ext uri="{0D108BD9-81ED-4DB2-BD59-A6C34878D82A}">
                    <a16:rowId xmlns:a16="http://schemas.microsoft.com/office/drawing/2014/main" val="1121273573"/>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084239425"/>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200</a:t>
                      </a:r>
                    </a:p>
                  </a:txBody>
                  <a:tcPr marL="9525" marR="9525" marT="9525" marB="0" anchor="ctr"/>
                </a:tc>
                <a:extLst>
                  <a:ext uri="{0D108BD9-81ED-4DB2-BD59-A6C34878D82A}">
                    <a16:rowId xmlns:a16="http://schemas.microsoft.com/office/drawing/2014/main" val="2047465816"/>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4226078857"/>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443966492"/>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-67</a:t>
                      </a:r>
                    </a:p>
                  </a:txBody>
                  <a:tcPr marL="9525" marR="9525" marT="9525" marB="0" anchor="ctr"/>
                </a:tc>
                <a:extLst>
                  <a:ext uri="{0D108BD9-81ED-4DB2-BD59-A6C34878D82A}">
                    <a16:rowId xmlns:a16="http://schemas.microsoft.com/office/drawing/2014/main" val="3055248050"/>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884210164"/>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200777060"/>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6707990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Dalarnas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96E2B788-3681-469C-9350-51BB1FDC15A4}"/>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1185719152"/>
              </p:ext>
            </p:extLst>
          </p:nvPr>
        </p:nvGraphicFramePr>
        <p:xfrm>
          <a:off x="6167438" y="106615"/>
          <a:ext cx="5689600" cy="6167192"/>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Antal*         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4 978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315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-19</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89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46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2 092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1 211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-33</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-71</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353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-37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B47A2E46-4930-4CBF-9C3D-B598ACF891DB}"/>
              </a:ext>
            </a:extLst>
          </p:cNvPr>
          <p:cNvSpPr txBox="1"/>
          <p:nvPr/>
        </p:nvSpPr>
        <p:spPr>
          <a:xfrm>
            <a:off x="6096000" y="6273807"/>
            <a:ext cx="5830442" cy="276999"/>
          </a:xfrm>
          <a:prstGeom prst="rect">
            <a:avLst/>
          </a:prstGeom>
          <a:noFill/>
        </p:spPr>
        <p:txBody>
          <a:bodyPr wrap="none" rtlCol="0">
            <a:spAutoFit/>
          </a:bodyPr>
          <a:lstStyle/>
          <a:p>
            <a:r>
              <a:rPr lang="sv-SE" sz="600" dirty="0"/>
              <a:t>*Varsel ska anmälas till arbetsförmedlingen om du inom ett län avser att säga upp eller minska arbetstiden för minst fem anställda eller fler. Som arbets-</a:t>
            </a:r>
          </a:p>
          <a:p>
            <a:r>
              <a:rPr lang="sv-SE" sz="600" dirty="0"/>
              <a:t>givare är man inte skyldig att specificera vilken kommun ett varsel gäller. Därför summerar kommunernas siffror inte alltid till länet. </a:t>
            </a:r>
            <a:endParaRPr lang="sv-SE" sz="800" dirty="0"/>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8DD208CF-0C68-43F3-8329-EE03E88A3390}"/>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005667941"/>
              </p:ext>
            </p:extLst>
          </p:nvPr>
        </p:nvGraphicFramePr>
        <p:xfrm>
          <a:off x="6167440" y="106615"/>
          <a:ext cx="5702807" cy="6167192"/>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dirty="0">
                          <a:solidFill>
                            <a:schemeClr val="bg1"/>
                          </a:solidFill>
                        </a:rPr>
                        <a:t>.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10 449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22,7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0,8</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0,6</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0,8</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0,7</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1 763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0,6</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2 509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1,6</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0,7</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1 145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1 463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extLst>
                  <a:ext uri="{0D108BD9-81ED-4DB2-BD59-A6C34878D82A}">
                    <a16:rowId xmlns:a16="http://schemas.microsoft.com/office/drawing/2014/main" val="213600084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03986F7-A4C4-41D9-BA81-0CB121A7D0A9}"/>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56175215"/>
              </p:ext>
            </p:extLst>
          </p:nvPr>
        </p:nvGraphicFramePr>
        <p:xfrm>
          <a:off x="6167439" y="106615"/>
          <a:ext cx="5687122" cy="6167192"/>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287 676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87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Avesta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23 067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460</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Borlänge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52 394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-95</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Falun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59 528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Gagnef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10 378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Hedemora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15 462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Leksand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15 801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200</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Ludvika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26 604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70</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Malung-Sälen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10 177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Mora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20 492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150</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Orsa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6 877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Rättvik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11 047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Smedjebacken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10 854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Säter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11 161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-33</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Vansbro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6 801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Älvdalen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7 033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CFCCD982-544E-4305-B668-957D6459B193}"/>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823058106"/>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38142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05611">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318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-31</a:t>
                      </a:r>
                    </a:p>
                  </a:txBody>
                  <a:tcPr marL="9525" marR="9525" marT="9525" marB="0" anchor="ctr"/>
                </a:tc>
                <a:extLst>
                  <a:ext uri="{0D108BD9-81ED-4DB2-BD59-A6C34878D82A}">
                    <a16:rowId xmlns:a16="http://schemas.microsoft.com/office/drawing/2014/main" val="293360832"/>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-54</a:t>
                      </a:r>
                    </a:p>
                  </a:txBody>
                  <a:tcPr marL="9525" marR="9525" marT="9525" marB="0" anchor="ctr"/>
                </a:tc>
                <a:extLst>
                  <a:ext uri="{0D108BD9-81ED-4DB2-BD59-A6C34878D82A}">
                    <a16:rowId xmlns:a16="http://schemas.microsoft.com/office/drawing/2014/main" val="1559525621"/>
                  </a:ext>
                </a:extLst>
              </a:tr>
              <a:tr h="337875">
                <a:tc>
                  <a:txBody>
                    <a:bodyPr/>
                    <a:lstStyle/>
                    <a:p>
                      <a:pPr algn="l" rtl="0" fontAlgn="ctr"/>
                      <a:r>
                        <a:rPr lang="sv-SE" sz="800" b="0" i="0" u="none" strike="noStrike" dirty="0">
                          <a:solidFill>
                            <a:srgbClr val="000000"/>
                          </a:solidFill>
                          <a:effectLst/>
                          <a:latin typeface="Futura Std Book" panose="020B0502020204020303" pitchFamily="34" charset="0"/>
                        </a:rPr>
                        <a:t>Falun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-59</a:t>
                      </a:r>
                    </a:p>
                  </a:txBody>
                  <a:tcPr marL="9525" marR="9525" marT="9525" marB="0" anchor="ctr"/>
                </a:tc>
                <a:extLst>
                  <a:ext uri="{0D108BD9-81ED-4DB2-BD59-A6C34878D82A}">
                    <a16:rowId xmlns:a16="http://schemas.microsoft.com/office/drawing/2014/main" val="1947986397"/>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-68</a:t>
                      </a:r>
                    </a:p>
                  </a:txBody>
                  <a:tcPr marL="9525" marR="9525" marT="9525" marB="0" anchor="ctr"/>
                </a:tc>
                <a:extLst>
                  <a:ext uri="{0D108BD9-81ED-4DB2-BD59-A6C34878D82A}">
                    <a16:rowId xmlns:a16="http://schemas.microsoft.com/office/drawing/2014/main" val="232591820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-48</a:t>
                      </a:r>
                    </a:p>
                  </a:txBody>
                  <a:tcPr marL="9525" marR="9525" marT="9525" marB="0" anchor="ctr"/>
                </a:tc>
                <a:extLst>
                  <a:ext uri="{0D108BD9-81ED-4DB2-BD59-A6C34878D82A}">
                    <a16:rowId xmlns:a16="http://schemas.microsoft.com/office/drawing/2014/main" val="3944598109"/>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-66</a:t>
                      </a:r>
                    </a:p>
                  </a:txBody>
                  <a:tcPr marL="9525" marR="9525" marT="9525" marB="0" anchor="ctr"/>
                </a:tc>
                <a:extLst>
                  <a:ext uri="{0D108BD9-81ED-4DB2-BD59-A6C34878D82A}">
                    <a16:rowId xmlns:a16="http://schemas.microsoft.com/office/drawing/2014/main" val="3208508909"/>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08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53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26</a:t>
                      </a:r>
                    </a:p>
                  </a:txBody>
                  <a:tcPr marL="9525" marR="9525" marT="9525" marB="0" anchor="ctr"/>
                </a:tc>
                <a:extLst>
                  <a:ext uri="{0D108BD9-81ED-4DB2-BD59-A6C34878D82A}">
                    <a16:rowId xmlns:a16="http://schemas.microsoft.com/office/drawing/2014/main" val="1121273573"/>
                  </a:ext>
                </a:extLst>
              </a:tr>
              <a:tr h="337875">
                <a:tc>
                  <a:txBody>
                    <a:bodyPr/>
                    <a:lstStyle/>
                    <a:p>
                      <a:pPr algn="l" rtl="0" fontAlgn="ctr"/>
                      <a:r>
                        <a:rPr lang="sv-SE" sz="800" b="0" i="0" u="none" strike="noStrike" dirty="0">
                          <a:solidFill>
                            <a:srgbClr val="000000"/>
                          </a:solidFill>
                          <a:effectLst/>
                          <a:latin typeface="Futura Std Book" panose="020B0502020204020303" pitchFamily="34" charset="0"/>
                        </a:rPr>
                        <a:t>Malung-Sälen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-4</a:t>
                      </a:r>
                    </a:p>
                  </a:txBody>
                  <a:tcPr marL="9525" marR="9525" marT="9525" marB="0" anchor="ctr"/>
                </a:tc>
                <a:extLst>
                  <a:ext uri="{0D108BD9-81ED-4DB2-BD59-A6C34878D82A}">
                    <a16:rowId xmlns:a16="http://schemas.microsoft.com/office/drawing/2014/main" val="1084239425"/>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-64</a:t>
                      </a:r>
                    </a:p>
                  </a:txBody>
                  <a:tcPr marL="9525" marR="9525" marT="9525" marB="0" anchor="ctr"/>
                </a:tc>
                <a:extLst>
                  <a:ext uri="{0D108BD9-81ED-4DB2-BD59-A6C34878D82A}">
                    <a16:rowId xmlns:a16="http://schemas.microsoft.com/office/drawing/2014/main" val="2047465816"/>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-68</a:t>
                      </a:r>
                    </a:p>
                  </a:txBody>
                  <a:tcPr marL="9525" marR="9525" marT="9525" marB="0" anchor="ctr"/>
                </a:tc>
                <a:extLst>
                  <a:ext uri="{0D108BD9-81ED-4DB2-BD59-A6C34878D82A}">
                    <a16:rowId xmlns:a16="http://schemas.microsoft.com/office/drawing/2014/main" val="4226078857"/>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-78</a:t>
                      </a:r>
                    </a:p>
                  </a:txBody>
                  <a:tcPr marL="9525" marR="9525" marT="9525" marB="0" anchor="ctr"/>
                </a:tc>
                <a:extLst>
                  <a:ext uri="{0D108BD9-81ED-4DB2-BD59-A6C34878D82A}">
                    <a16:rowId xmlns:a16="http://schemas.microsoft.com/office/drawing/2014/main" val="2443966492"/>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08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305524805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08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884210164"/>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-66</a:t>
                      </a:r>
                    </a:p>
                  </a:txBody>
                  <a:tcPr marL="9525" marR="9525" marT="9525" marB="0" anchor="ctr"/>
                </a:tc>
                <a:extLst>
                  <a:ext uri="{0D108BD9-81ED-4DB2-BD59-A6C34878D82A}">
                    <a16:rowId xmlns:a16="http://schemas.microsoft.com/office/drawing/2014/main" val="20077706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-72</a:t>
                      </a:r>
                    </a:p>
                  </a:txBody>
                  <a:tcPr marL="9525" marR="9525" marT="9525" marB="0" anchor="ctr"/>
                </a:tc>
                <a:extLst>
                  <a:ext uri="{0D108BD9-81ED-4DB2-BD59-A6C34878D82A}">
                    <a16:rowId xmlns:a16="http://schemas.microsoft.com/office/drawing/2014/main" val="6707990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575206" y="0"/>
            <a:ext cx="5616794"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8" y="1628775"/>
            <a:ext cx="536575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525389" y="0"/>
            <a:ext cx="605261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3570</TotalTime>
  <Words>3283</Words>
  <Application>Microsoft Office PowerPoint</Application>
  <PresentationFormat>Bredbild</PresentationFormat>
  <Paragraphs>1364</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Times New Roman</vt:lpstr>
      <vt:lpstr>Wingdings</vt:lpstr>
      <vt:lpstr>Stockholm Business Region</vt:lpstr>
      <vt:lpstr>PowerPoint-presentation</vt:lpstr>
      <vt:lpstr>Om rapporten</vt:lpstr>
      <vt:lpstr>  Fortsatt nedgång i spåren av Covid-19</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505</cp:revision>
  <cp:lastPrinted>2020-06-24T11:57:20Z</cp:lastPrinted>
  <dcterms:created xsi:type="dcterms:W3CDTF">2019-04-29T08:02:07Z</dcterms:created>
  <dcterms:modified xsi:type="dcterms:W3CDTF">2021-03-29T10:07:48Z</dcterms:modified>
</cp:coreProperties>
</file>