
<file path=[Content_Types].xml><?xml version="1.0" encoding="utf-8"?>
<Types xmlns="http://schemas.openxmlformats.org/package/2006/content-types">
  <Default Extension="png" ContentType="image/png"/>
  <Default Extension="svg" ContentType="image/svg+xml"/>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charts/chart6.xml" ContentType="application/vnd.openxmlformats-officedocument.drawingml.chart+xml"/>
  <Override PartName="/ppt/charts/chart7.xml" ContentType="application/vnd.openxmlformats-officedocument.drawingml.chart+xml"/>
  <Override PartName="/ppt/charts/chart8.xml" ContentType="application/vnd.openxmlformats-officedocument.drawingml.chart+xml"/>
  <Override PartName="/ppt/charts/chart9.xml" ContentType="application/vnd.openxmlformats-officedocument.drawingml.chart+xml"/>
  <Override PartName="/ppt/charts/chart10.xml" ContentType="application/vnd.openxmlformats-officedocument.drawingml.chart+xml"/>
  <Override PartName="/ppt/charts/chart11.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Lst>
  <p:notesMasterIdLst>
    <p:notesMasterId r:id="rId25"/>
  </p:notesMasterIdLst>
  <p:handoutMasterIdLst>
    <p:handoutMasterId r:id="rId26"/>
  </p:handoutMasterIdLst>
  <p:sldIdLst>
    <p:sldId id="369" r:id="rId2"/>
    <p:sldId id="308" r:id="rId3"/>
    <p:sldId id="347" r:id="rId4"/>
    <p:sldId id="370" r:id="rId5"/>
    <p:sldId id="371" r:id="rId6"/>
    <p:sldId id="351" r:id="rId7"/>
    <p:sldId id="372" r:id="rId8"/>
    <p:sldId id="373" r:id="rId9"/>
    <p:sldId id="354" r:id="rId10"/>
    <p:sldId id="368" r:id="rId11"/>
    <p:sldId id="374" r:id="rId12"/>
    <p:sldId id="375" r:id="rId13"/>
    <p:sldId id="358" r:id="rId14"/>
    <p:sldId id="359" r:id="rId15"/>
    <p:sldId id="376" r:id="rId16"/>
    <p:sldId id="377" r:id="rId17"/>
    <p:sldId id="378" r:id="rId18"/>
    <p:sldId id="316" r:id="rId19"/>
    <p:sldId id="363" r:id="rId20"/>
    <p:sldId id="364" r:id="rId21"/>
    <p:sldId id="365" r:id="rId22"/>
    <p:sldId id="366" r:id="rId23"/>
    <p:sldId id="367" r:id="rId24"/>
  </p:sldIdLst>
  <p:sldSz cx="12192000" cy="6858000"/>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Rapport" id="{E2D09124-2141-4BB3-A39B-6EEF30579164}">
          <p14:sldIdLst>
            <p14:sldId id="369"/>
            <p14:sldId id="308"/>
            <p14:sldId id="347"/>
            <p14:sldId id="370"/>
            <p14:sldId id="371"/>
            <p14:sldId id="351"/>
            <p14:sldId id="372"/>
            <p14:sldId id="373"/>
            <p14:sldId id="354"/>
            <p14:sldId id="368"/>
            <p14:sldId id="374"/>
            <p14:sldId id="375"/>
            <p14:sldId id="358"/>
            <p14:sldId id="359"/>
            <p14:sldId id="376"/>
            <p14:sldId id="377"/>
            <p14:sldId id="378"/>
            <p14:sldId id="316"/>
            <p14:sldId id="363"/>
            <p14:sldId id="364"/>
            <p14:sldId id="365"/>
            <p14:sldId id="366"/>
            <p14:sldId id="367"/>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867F"/>
    <a:srgbClr val="FFFFFF"/>
    <a:srgbClr val="052364"/>
    <a:srgbClr val="C40064"/>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E3FDE45-AF77-4B5C-9715-49D594BDF05E}" styleName="Ljust format 1 - Dekorfärg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2D5ABB26-0587-4C30-8999-92F81FD0307C}" styleName="Inget format, inget rutnät">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025" autoAdjust="0"/>
    <p:restoredTop sz="94660"/>
  </p:normalViewPr>
  <p:slideViewPr>
    <p:cSldViewPr snapToGrid="0">
      <p:cViewPr varScale="1">
        <p:scale>
          <a:sx n="69" d="100"/>
          <a:sy n="69" d="100"/>
        </p:scale>
        <p:origin x="484" y="44"/>
      </p:cViewPr>
      <p:guideLst/>
    </p:cSldViewPr>
  </p:slideViewPr>
  <p:notesTextViewPr>
    <p:cViewPr>
      <p:scale>
        <a:sx n="3" d="2"/>
        <a:sy n="3" d="2"/>
      </p:scale>
      <p:origin x="0" y="0"/>
    </p:cViewPr>
  </p:notesTextViewPr>
  <p:sorterViewPr>
    <p:cViewPr>
      <p:scale>
        <a:sx n="78" d="100"/>
        <a:sy n="78" d="100"/>
      </p:scale>
      <p:origin x="0" y="0"/>
    </p:cViewPr>
  </p:sorterViewPr>
  <p:notesViewPr>
    <p:cSldViewPr snapToGrid="0" showGuides="1">
      <p:cViewPr varScale="1">
        <p:scale>
          <a:sx n="92" d="100"/>
          <a:sy n="92" d="100"/>
        </p:scale>
        <p:origin x="2796" y="10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oleObject" Target="file:///\\FILESERVER1\gemensam\2%20Projekt\SBA%20-%20Q42019%20fram&#229;t\4.4%20-%20Rapportexcellmallar\2020Q4\Sida%204.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1" Type="http://schemas.openxmlformats.org/officeDocument/2006/relationships/oleObject" Target="file:///\\FILESERVER1\gemensam\2%20Projekt\SBA%20-%20Q42019%20fram&#229;t\4.4%20-%20Rapportexcellmallar\2020Q4\Sida%205.xlsx"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file:///\\FILESERVER1\gemensam\2%20Projekt\SBA%20-%20Q42019%20fram&#229;t\4.4%20-%20Rapportexcellmallar\2020Q4\Sida%206.xlsx" TargetMode="External"/></Relationships>
</file>

<file path=ppt/charts/_rels/chart4.xml.rels><?xml version="1.0" encoding="UTF-8" standalone="yes"?>
<Relationships xmlns="http://schemas.openxmlformats.org/package/2006/relationships"><Relationship Id="rId1" Type="http://schemas.openxmlformats.org/officeDocument/2006/relationships/oleObject" Target="file:///\\FILESERVER1\gemensam\2%20Projekt\SBA%20-%20Q42019%20fram&#229;t\4.4%20-%20Rapportexcellmallar\2020Q4\Sida%207.xlsx" TargetMode="External"/></Relationships>
</file>

<file path=ppt/charts/_rels/chart5.xml.rels><?xml version="1.0" encoding="UTF-8" standalone="yes"?>
<Relationships xmlns="http://schemas.openxmlformats.org/package/2006/relationships"><Relationship Id="rId1" Type="http://schemas.openxmlformats.org/officeDocument/2006/relationships/oleObject" Target="file:///\\FILESERVER1\gemensam\2%20Projekt\SBA%20-%20Q42019%20fram&#229;t\4.4%20-%20Rapportexcellmallar\2020Q4\Sida%208.xlsx" TargetMode="External"/></Relationships>
</file>

<file path=ppt/charts/_rels/chart6.xml.rels><?xml version="1.0" encoding="UTF-8" standalone="yes"?>
<Relationships xmlns="http://schemas.openxmlformats.org/package/2006/relationships"><Relationship Id="rId1" Type="http://schemas.openxmlformats.org/officeDocument/2006/relationships/oleObject" Target="file:///\\FILESERVER1\gemensam\2%20Projekt\SBA%20-%20Q42019%20fram&#229;t\4.4%20-%20Rapportexcellmallar\2020Q4\Sida%2011.xlsx" TargetMode="External"/></Relationships>
</file>

<file path=ppt/charts/_rels/chart7.xml.rels><?xml version="1.0" encoding="UTF-8" standalone="yes"?>
<Relationships xmlns="http://schemas.openxmlformats.org/package/2006/relationships"><Relationship Id="rId1" Type="http://schemas.openxmlformats.org/officeDocument/2006/relationships/oleObject" Target="file:///\\FILESERVER1\gemensam\2%20Projekt\SBA%20-%20Q42019%20fram&#229;t\4.4%20-%20Rapportexcellmallar\2020Q4\Sida%2012.xlsx" TargetMode="External"/></Relationships>
</file>

<file path=ppt/charts/_rels/chart8.xml.rels><?xml version="1.0" encoding="UTF-8" standalone="yes"?>
<Relationships xmlns="http://schemas.openxmlformats.org/package/2006/relationships"><Relationship Id="rId1" Type="http://schemas.openxmlformats.org/officeDocument/2006/relationships/oleObject" Target="file:///\\FILESERVER1\gemensam\2%20Projekt\SBA%20-%20Q42019%20fram&#229;t\4.4%20-%20Rapportexcellmallar\2020Q4\Sida%2013.xlsx" TargetMode="External"/></Relationships>
</file>

<file path=ppt/charts/_rels/chart9.xml.rels><?xml version="1.0" encoding="UTF-8" standalone="yes"?>
<Relationships xmlns="http://schemas.openxmlformats.org/package/2006/relationships"><Relationship Id="rId1" Type="http://schemas.openxmlformats.org/officeDocument/2006/relationships/oleObject" Target="file:///\\FILESERVER1\gemensam\2%20Projekt\SBA%20-%20Q42019%20fram&#229;t\4.4%20-%20Rapportexcellmallar\2020Q4\Sida%2015.xlsx" TargetMode="External"/></Relationships>
</file>

<file path=ppt/charts/_rels/chart10.xml.rels><?xml version="1.0" encoding="UTF-8" standalone="yes"?>
<Relationships xmlns="http://schemas.openxmlformats.org/package/2006/relationships"><Relationship Id="rId1" Type="http://schemas.openxmlformats.org/officeDocument/2006/relationships/oleObject" Target="file:///\\FILESERVER1\gemensam\2%20Projekt\SBA%20-%20Q42019%20fram&#229;t\4.4%20-%20Rapportexcellmallar\2020Q4\Sida%2016.xlsx" TargetMode="External"/></Relationships>
</file>

<file path=ppt/charts/_rels/chart11.xml.rels><?xml version="1.0" encoding="UTF-8" standalone="yes"?>
<Relationships xmlns="http://schemas.openxmlformats.org/package/2006/relationships"><Relationship Id="rId1" Type="http://schemas.openxmlformats.org/officeDocument/2006/relationships/oleObject" Target="file:///\\FILESERVER1\gemensam\2%20Projekt\SBA%20-%20Q42019%20fram&#229;t\4.4%20-%20Rapportexcellmallar\2020Q4\Sida%2017.xlsx"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's4 Grafdata'!$B$51</c:f>
              <c:strCache>
                <c:ptCount val="1"/>
                <c:pt idx="0">
                  <c:v>Total</c:v>
                </c:pt>
              </c:strCache>
            </c:strRef>
          </c:tx>
          <c:spPr>
            <a:ln w="28575" cap="rnd">
              <a:solidFill>
                <a:schemeClr val="accent1"/>
              </a:solidFill>
              <a:round/>
            </a:ln>
            <a:effectLst/>
          </c:spPr>
          <c:marker>
            <c:symbol val="none"/>
          </c:marker>
          <c:cat>
            <c:strRef>
              <c:f>'s4 Grafdata'!$C$41:$AQ$41</c:f>
              <c:strCache>
                <c:ptCount val="38"/>
                <c:pt idx="1">
                  <c:v>2011</c:v>
                </c:pt>
                <c:pt idx="5">
                  <c:v>2012</c:v>
                </c:pt>
                <c:pt idx="9">
                  <c:v>2013</c:v>
                </c:pt>
                <c:pt idx="13">
                  <c:v>2014</c:v>
                </c:pt>
                <c:pt idx="17">
                  <c:v>2015</c:v>
                </c:pt>
                <c:pt idx="21">
                  <c:v>2016</c:v>
                </c:pt>
                <c:pt idx="25">
                  <c:v>2017</c:v>
                </c:pt>
                <c:pt idx="29">
                  <c:v>2018</c:v>
                </c:pt>
                <c:pt idx="33">
                  <c:v>2019</c:v>
                </c:pt>
                <c:pt idx="37">
                  <c:v>2020</c:v>
                </c:pt>
              </c:strCache>
            </c:strRef>
          </c:cat>
          <c:val>
            <c:numRef>
              <c:f>'s4 Grafdata'!$C$51:$AQ$51</c:f>
              <c:numCache>
                <c:formatCode>General</c:formatCode>
                <c:ptCount val="41"/>
                <c:pt idx="0">
                  <c:v>100</c:v>
                </c:pt>
                <c:pt idx="1">
                  <c:v>97.666227946638813</c:v>
                </c:pt>
                <c:pt idx="2">
                  <c:v>105.30127114941004</c:v>
                </c:pt>
                <c:pt idx="3">
                  <c:v>106.73275969106548</c:v>
                </c:pt>
                <c:pt idx="4">
                  <c:v>104.90497827303408</c:v>
                </c:pt>
                <c:pt idx="5">
                  <c:v>102.61163420164064</c:v>
                </c:pt>
                <c:pt idx="6">
                  <c:v>109.42428806222136</c:v>
                </c:pt>
                <c:pt idx="7">
                  <c:v>109.01435603447621</c:v>
                </c:pt>
                <c:pt idx="8">
                  <c:v>108.80418421734778</c:v>
                </c:pt>
                <c:pt idx="9">
                  <c:v>104.85930674060948</c:v>
                </c:pt>
                <c:pt idx="10">
                  <c:v>110.69753501447845</c:v>
                </c:pt>
                <c:pt idx="11">
                  <c:v>110.88146459466581</c:v>
                </c:pt>
                <c:pt idx="12">
                  <c:v>110.41796811849477</c:v>
                </c:pt>
                <c:pt idx="13">
                  <c:v>107.64413232282438</c:v>
                </c:pt>
                <c:pt idx="14">
                  <c:v>114.93505121723707</c:v>
                </c:pt>
                <c:pt idx="15">
                  <c:v>115.07282004570591</c:v>
                </c:pt>
                <c:pt idx="16">
                  <c:v>113.38608793493695</c:v>
                </c:pt>
                <c:pt idx="17">
                  <c:v>112.9262137295768</c:v>
                </c:pt>
                <c:pt idx="18">
                  <c:v>120.74641822633048</c:v>
                </c:pt>
                <c:pt idx="19">
                  <c:v>119.7125818866558</c:v>
                </c:pt>
                <c:pt idx="20">
                  <c:v>118.38945584640248</c:v>
                </c:pt>
                <c:pt idx="21">
                  <c:v>118.26825357793473</c:v>
                </c:pt>
                <c:pt idx="22">
                  <c:v>125.25273656946794</c:v>
                </c:pt>
                <c:pt idx="23">
                  <c:v>125.18818484660252</c:v>
                </c:pt>
                <c:pt idx="24">
                  <c:v>125.0857678957711</c:v>
                </c:pt>
                <c:pt idx="25">
                  <c:v>123.09579106459839</c:v>
                </c:pt>
                <c:pt idx="26">
                  <c:v>131.32740439559728</c:v>
                </c:pt>
                <c:pt idx="27">
                  <c:v>132.16407024675581</c:v>
                </c:pt>
                <c:pt idx="28">
                  <c:v>131.58349143559036</c:v>
                </c:pt>
                <c:pt idx="29">
                  <c:v>129.45095791175726</c:v>
                </c:pt>
                <c:pt idx="30">
                  <c:v>137.8792282040352</c:v>
                </c:pt>
                <c:pt idx="31">
                  <c:v>136.92855951231729</c:v>
                </c:pt>
                <c:pt idx="32">
                  <c:v>136.10681679338779</c:v>
                </c:pt>
                <c:pt idx="33">
                  <c:v>134.42608586308094</c:v>
                </c:pt>
                <c:pt idx="34">
                  <c:v>142.40934359522589</c:v>
                </c:pt>
                <c:pt idx="35">
                  <c:v>141.509264329053</c:v>
                </c:pt>
                <c:pt idx="36">
                  <c:v>139.01524296901312</c:v>
                </c:pt>
                <c:pt idx="37">
                  <c:v>138.06198574783866</c:v>
                </c:pt>
                <c:pt idx="38">
                  <c:v>141.4376695320839</c:v>
                </c:pt>
                <c:pt idx="39">
                  <c:v>141.09246253687414</c:v>
                </c:pt>
                <c:pt idx="40">
                  <c:v>140.81339133841681</c:v>
                </c:pt>
              </c:numCache>
            </c:numRef>
          </c:val>
          <c:smooth val="0"/>
          <c:extLst>
            <c:ext xmlns:c16="http://schemas.microsoft.com/office/drawing/2014/chart" uri="{C3380CC4-5D6E-409C-BE32-E72D297353CC}">
              <c16:uniqueId val="{00000000-1A33-4D38-A2F5-1FB5DE20D7FA}"/>
            </c:ext>
          </c:extLst>
        </c:ser>
        <c:ser>
          <c:idx val="1"/>
          <c:order val="1"/>
          <c:tx>
            <c:strRef>
              <c:f>'s4 Grafdata'!$B$52</c:f>
              <c:strCache>
                <c:ptCount val="1"/>
                <c:pt idx="0">
                  <c:v>Per invånare</c:v>
                </c:pt>
              </c:strCache>
            </c:strRef>
          </c:tx>
          <c:spPr>
            <a:ln w="28575" cap="rnd">
              <a:solidFill>
                <a:schemeClr val="accent2"/>
              </a:solidFill>
              <a:prstDash val="sysDash"/>
              <a:round/>
            </a:ln>
            <a:effectLst/>
          </c:spPr>
          <c:marker>
            <c:symbol val="none"/>
          </c:marker>
          <c:cat>
            <c:strRef>
              <c:f>'s4 Grafdata'!$C$41:$AQ$41</c:f>
              <c:strCache>
                <c:ptCount val="38"/>
                <c:pt idx="1">
                  <c:v>2011</c:v>
                </c:pt>
                <c:pt idx="5">
                  <c:v>2012</c:v>
                </c:pt>
                <c:pt idx="9">
                  <c:v>2013</c:v>
                </c:pt>
                <c:pt idx="13">
                  <c:v>2014</c:v>
                </c:pt>
                <c:pt idx="17">
                  <c:v>2015</c:v>
                </c:pt>
                <c:pt idx="21">
                  <c:v>2016</c:v>
                </c:pt>
                <c:pt idx="25">
                  <c:v>2017</c:v>
                </c:pt>
                <c:pt idx="29">
                  <c:v>2018</c:v>
                </c:pt>
                <c:pt idx="33">
                  <c:v>2019</c:v>
                </c:pt>
                <c:pt idx="37">
                  <c:v>2020</c:v>
                </c:pt>
              </c:strCache>
            </c:strRef>
          </c:cat>
          <c:val>
            <c:numRef>
              <c:f>'s4 Grafdata'!$C$52:$AQ$52</c:f>
              <c:numCache>
                <c:formatCode>General</c:formatCode>
                <c:ptCount val="41"/>
                <c:pt idx="0">
                  <c:v>100</c:v>
                </c:pt>
                <c:pt idx="1">
                  <c:v>97.640095815224868</c:v>
                </c:pt>
                <c:pt idx="2">
                  <c:v>105.24944078567876</c:v>
                </c:pt>
                <c:pt idx="3">
                  <c:v>106.3993954217855</c:v>
                </c:pt>
                <c:pt idx="4">
                  <c:v>104.40499077128528</c:v>
                </c:pt>
                <c:pt idx="5">
                  <c:v>102.08124739009308</c:v>
                </c:pt>
                <c:pt idx="6">
                  <c:v>108.71203279968621</c:v>
                </c:pt>
                <c:pt idx="7">
                  <c:v>108.07984699097932</c:v>
                </c:pt>
                <c:pt idx="8">
                  <c:v>107.69620802728016</c:v>
                </c:pt>
                <c:pt idx="9">
                  <c:v>103.64031350888806</c:v>
                </c:pt>
                <c:pt idx="10">
                  <c:v>109.20729944696185</c:v>
                </c:pt>
                <c:pt idx="11">
                  <c:v>109.08690079821375</c:v>
                </c:pt>
                <c:pt idx="12">
                  <c:v>108.41965418401092</c:v>
                </c:pt>
                <c:pt idx="13">
                  <c:v>105.44330482427959</c:v>
                </c:pt>
                <c:pt idx="14">
                  <c:v>112.37421987120868</c:v>
                </c:pt>
                <c:pt idx="15">
                  <c:v>112.16727026567338</c:v>
                </c:pt>
                <c:pt idx="16">
                  <c:v>110.26959369081167</c:v>
                </c:pt>
                <c:pt idx="17">
                  <c:v>109.53118855805603</c:v>
                </c:pt>
                <c:pt idx="18">
                  <c:v>116.91031797379148</c:v>
                </c:pt>
                <c:pt idx="19">
                  <c:v>115.41762766583946</c:v>
                </c:pt>
                <c:pt idx="20">
                  <c:v>114.00312431046613</c:v>
                </c:pt>
                <c:pt idx="21">
                  <c:v>113.65013939566164</c:v>
                </c:pt>
                <c:pt idx="22">
                  <c:v>120.1159915981507</c:v>
                </c:pt>
                <c:pt idx="23">
                  <c:v>119.40641404349037</c:v>
                </c:pt>
                <c:pt idx="24">
                  <c:v>118.84676846363151</c:v>
                </c:pt>
                <c:pt idx="25">
                  <c:v>116.64598370118324</c:v>
                </c:pt>
                <c:pt idx="26">
                  <c:v>124.1038457878615</c:v>
                </c:pt>
                <c:pt idx="27">
                  <c:v>124.28426261085978</c:v>
                </c:pt>
                <c:pt idx="28">
                  <c:v>123.36158673097482</c:v>
                </c:pt>
                <c:pt idx="29">
                  <c:v>121.08845273467369</c:v>
                </c:pt>
                <c:pt idx="30">
                  <c:v>128.69517872955484</c:v>
                </c:pt>
                <c:pt idx="31">
                  <c:v>127.28044472500493</c:v>
                </c:pt>
                <c:pt idx="32">
                  <c:v>126.19011047076965</c:v>
                </c:pt>
                <c:pt idx="33">
                  <c:v>124.28478779466303</c:v>
                </c:pt>
                <c:pt idx="34">
                  <c:v>131.42642255404334</c:v>
                </c:pt>
                <c:pt idx="35">
                  <c:v>130.2534477146375</c:v>
                </c:pt>
                <c:pt idx="36">
                  <c:v>127.80709482195682</c:v>
                </c:pt>
                <c:pt idx="37">
                  <c:v>126.85952424491381</c:v>
                </c:pt>
                <c:pt idx="38">
                  <c:v>129.96939940049214</c:v>
                </c:pt>
                <c:pt idx="39">
                  <c:v>129.32606574746094</c:v>
                </c:pt>
                <c:pt idx="40">
                  <c:v>129.1053178210021</c:v>
                </c:pt>
              </c:numCache>
            </c:numRef>
          </c:val>
          <c:smooth val="0"/>
          <c:extLst>
            <c:ext xmlns:c16="http://schemas.microsoft.com/office/drawing/2014/chart" uri="{C3380CC4-5D6E-409C-BE32-E72D297353CC}">
              <c16:uniqueId val="{00000001-1A33-4D38-A2F5-1FB5DE20D7FA}"/>
            </c:ext>
          </c:extLst>
        </c:ser>
        <c:ser>
          <c:idx val="2"/>
          <c:order val="2"/>
          <c:tx>
            <c:strRef>
              <c:f>'s4 Grafdata'!$B$53</c:f>
              <c:strCache>
                <c:ptCount val="1"/>
                <c:pt idx="0">
                  <c:v>Per sysselsatt</c:v>
                </c:pt>
              </c:strCache>
            </c:strRef>
          </c:tx>
          <c:spPr>
            <a:ln w="28575" cap="rnd">
              <a:solidFill>
                <a:schemeClr val="accent3"/>
              </a:solidFill>
              <a:prstDash val="sysDot"/>
              <a:round/>
            </a:ln>
            <a:effectLst/>
          </c:spPr>
          <c:marker>
            <c:symbol val="none"/>
          </c:marker>
          <c:cat>
            <c:strRef>
              <c:f>'s4 Grafdata'!$C$41:$AQ$41</c:f>
              <c:strCache>
                <c:ptCount val="38"/>
                <c:pt idx="1">
                  <c:v>2011</c:v>
                </c:pt>
                <c:pt idx="5">
                  <c:v>2012</c:v>
                </c:pt>
                <c:pt idx="9">
                  <c:v>2013</c:v>
                </c:pt>
                <c:pt idx="13">
                  <c:v>2014</c:v>
                </c:pt>
                <c:pt idx="17">
                  <c:v>2015</c:v>
                </c:pt>
                <c:pt idx="21">
                  <c:v>2016</c:v>
                </c:pt>
                <c:pt idx="25">
                  <c:v>2017</c:v>
                </c:pt>
                <c:pt idx="29">
                  <c:v>2018</c:v>
                </c:pt>
                <c:pt idx="33">
                  <c:v>2019</c:v>
                </c:pt>
                <c:pt idx="37">
                  <c:v>2020</c:v>
                </c:pt>
              </c:strCache>
            </c:strRef>
          </c:cat>
          <c:val>
            <c:numRef>
              <c:f>'s4 Grafdata'!$C$53:$AQ$53</c:f>
              <c:numCache>
                <c:formatCode>General</c:formatCode>
                <c:ptCount val="41"/>
                <c:pt idx="0">
                  <c:v>100</c:v>
                </c:pt>
                <c:pt idx="1">
                  <c:v>98.207958212586917</c:v>
                </c:pt>
                <c:pt idx="2">
                  <c:v>102.39640849701254</c:v>
                </c:pt>
                <c:pt idx="3">
                  <c:v>100.7017636044328</c:v>
                </c:pt>
                <c:pt idx="4">
                  <c:v>105.73821876765706</c:v>
                </c:pt>
                <c:pt idx="5">
                  <c:v>104.33827227714903</c:v>
                </c:pt>
                <c:pt idx="6">
                  <c:v>108.48392308668664</c:v>
                </c:pt>
                <c:pt idx="7">
                  <c:v>106.90820541557213</c:v>
                </c:pt>
                <c:pt idx="8">
                  <c:v>107.9534869208869</c:v>
                </c:pt>
                <c:pt idx="9">
                  <c:v>106.53839892220452</c:v>
                </c:pt>
                <c:pt idx="10">
                  <c:v>110.26308628993185</c:v>
                </c:pt>
                <c:pt idx="11">
                  <c:v>105.95525494776426</c:v>
                </c:pt>
                <c:pt idx="12">
                  <c:v>109.29828513445389</c:v>
                </c:pt>
                <c:pt idx="13">
                  <c:v>106.96977597311211</c:v>
                </c:pt>
                <c:pt idx="14">
                  <c:v>109.25286890986806</c:v>
                </c:pt>
                <c:pt idx="15">
                  <c:v>106.5116036746906</c:v>
                </c:pt>
                <c:pt idx="16">
                  <c:v>109.17067191914644</c:v>
                </c:pt>
                <c:pt idx="17">
                  <c:v>108.31698051612473</c:v>
                </c:pt>
                <c:pt idx="18">
                  <c:v>112.50161874391588</c:v>
                </c:pt>
                <c:pt idx="19">
                  <c:v>111.62032800453068</c:v>
                </c:pt>
                <c:pt idx="20">
                  <c:v>111.53394170767496</c:v>
                </c:pt>
                <c:pt idx="21">
                  <c:v>111.50253624843926</c:v>
                </c:pt>
                <c:pt idx="22">
                  <c:v>113.45162220317978</c:v>
                </c:pt>
                <c:pt idx="23">
                  <c:v>112.0337140834546</c:v>
                </c:pt>
                <c:pt idx="24">
                  <c:v>113.78769853744342</c:v>
                </c:pt>
                <c:pt idx="25">
                  <c:v>112.78596307651654</c:v>
                </c:pt>
                <c:pt idx="26">
                  <c:v>117.44501492460392</c:v>
                </c:pt>
                <c:pt idx="27">
                  <c:v>118.77918211270054</c:v>
                </c:pt>
                <c:pt idx="28">
                  <c:v>117.17856184685206</c:v>
                </c:pt>
                <c:pt idx="29">
                  <c:v>112.36201476745553</c:v>
                </c:pt>
                <c:pt idx="30">
                  <c:v>121.42174919564239</c:v>
                </c:pt>
                <c:pt idx="31">
                  <c:v>113.20022281506886</c:v>
                </c:pt>
                <c:pt idx="32">
                  <c:v>116.7813052811421</c:v>
                </c:pt>
                <c:pt idx="33">
                  <c:v>114.25767110532468</c:v>
                </c:pt>
                <c:pt idx="34">
                  <c:v>124.71874190637796</c:v>
                </c:pt>
                <c:pt idx="35">
                  <c:v>123.33465414393426</c:v>
                </c:pt>
                <c:pt idx="36">
                  <c:v>124.40785848214222</c:v>
                </c:pt>
                <c:pt idx="37">
                  <c:v>126.49867141805581</c:v>
                </c:pt>
                <c:pt idx="38">
                  <c:v>125.60140142492267</c:v>
                </c:pt>
                <c:pt idx="39">
                  <c:v>127.61677473933949</c:v>
                </c:pt>
                <c:pt idx="40">
                  <c:v>123.4914952373538</c:v>
                </c:pt>
              </c:numCache>
            </c:numRef>
          </c:val>
          <c:smooth val="0"/>
          <c:extLst>
            <c:ext xmlns:c16="http://schemas.microsoft.com/office/drawing/2014/chart" uri="{C3380CC4-5D6E-409C-BE32-E72D297353CC}">
              <c16:uniqueId val="{00000002-1A33-4D38-A2F5-1FB5DE20D7FA}"/>
            </c:ext>
          </c:extLst>
        </c:ser>
        <c:dLbls>
          <c:showLegendKey val="0"/>
          <c:showVal val="0"/>
          <c:showCatName val="0"/>
          <c:showSerName val="0"/>
          <c:showPercent val="0"/>
          <c:showBubbleSize val="0"/>
        </c:dLbls>
        <c:smooth val="0"/>
        <c:axId val="465193192"/>
        <c:axId val="465186960"/>
      </c:lineChart>
      <c:catAx>
        <c:axId val="4651931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465186960"/>
        <c:crosses val="autoZero"/>
        <c:auto val="1"/>
        <c:lblAlgn val="ctr"/>
        <c:lblOffset val="100"/>
        <c:noMultiLvlLbl val="0"/>
      </c:catAx>
      <c:valAx>
        <c:axId val="465186960"/>
        <c:scaling>
          <c:orientation val="minMax"/>
          <c:min val="6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465193192"/>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sv-SE"/>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Grafdata!$B$45</c:f>
              <c:strCache>
                <c:ptCount val="1"/>
                <c:pt idx="0">
                  <c:v>Privat sektor</c:v>
                </c:pt>
              </c:strCache>
            </c:strRef>
          </c:tx>
          <c:spPr>
            <a:ln w="28575" cap="rnd">
              <a:solidFill>
                <a:schemeClr val="accent1"/>
              </a:solidFill>
              <a:round/>
            </a:ln>
            <a:effectLst/>
          </c:spPr>
          <c:marker>
            <c:symbol val="none"/>
          </c:marker>
          <c:cat>
            <c:strRef>
              <c:f>Grafdata!$C$32:$AQ$32</c:f>
              <c:strCache>
                <c:ptCount val="38"/>
                <c:pt idx="1">
                  <c:v>2011</c:v>
                </c:pt>
                <c:pt idx="5">
                  <c:v>2012</c:v>
                </c:pt>
                <c:pt idx="9">
                  <c:v>2013</c:v>
                </c:pt>
                <c:pt idx="13">
                  <c:v>2014</c:v>
                </c:pt>
                <c:pt idx="17">
                  <c:v>2015</c:v>
                </c:pt>
                <c:pt idx="21">
                  <c:v>2016</c:v>
                </c:pt>
                <c:pt idx="25">
                  <c:v>2017</c:v>
                </c:pt>
                <c:pt idx="29">
                  <c:v>2018</c:v>
                </c:pt>
                <c:pt idx="33">
                  <c:v>2019</c:v>
                </c:pt>
                <c:pt idx="37">
                  <c:v>2020</c:v>
                </c:pt>
              </c:strCache>
            </c:strRef>
          </c:cat>
          <c:val>
            <c:numRef>
              <c:f>Grafdata!$C$45:$AQ$45</c:f>
              <c:numCache>
                <c:formatCode>General</c:formatCode>
                <c:ptCount val="41"/>
                <c:pt idx="0">
                  <c:v>100</c:v>
                </c:pt>
                <c:pt idx="1">
                  <c:v>97.893976658134292</c:v>
                </c:pt>
                <c:pt idx="2">
                  <c:v>107.54916767026218</c:v>
                </c:pt>
                <c:pt idx="3">
                  <c:v>107.23284362826374</c:v>
                </c:pt>
                <c:pt idx="4">
                  <c:v>107.1889853462568</c:v>
                </c:pt>
                <c:pt idx="5">
                  <c:v>103.76849003766732</c:v>
                </c:pt>
                <c:pt idx="6">
                  <c:v>112.28692998900941</c:v>
                </c:pt>
                <c:pt idx="7">
                  <c:v>110.32843856842319</c:v>
                </c:pt>
                <c:pt idx="8">
                  <c:v>109.2385110256029</c:v>
                </c:pt>
                <c:pt idx="9">
                  <c:v>104.70009895882873</c:v>
                </c:pt>
                <c:pt idx="10">
                  <c:v>111.76417330836479</c:v>
                </c:pt>
                <c:pt idx="11">
                  <c:v>110.40638527902597</c:v>
                </c:pt>
                <c:pt idx="12">
                  <c:v>110.61086604293898</c:v>
                </c:pt>
                <c:pt idx="13">
                  <c:v>107.01356789010393</c:v>
                </c:pt>
                <c:pt idx="14">
                  <c:v>115.25994626620273</c:v>
                </c:pt>
                <c:pt idx="15">
                  <c:v>113.91504041472972</c:v>
                </c:pt>
                <c:pt idx="16">
                  <c:v>113.94626093256811</c:v>
                </c:pt>
                <c:pt idx="17">
                  <c:v>112.46471234428606</c:v>
                </c:pt>
                <c:pt idx="18">
                  <c:v>121.5632917352214</c:v>
                </c:pt>
                <c:pt idx="19">
                  <c:v>118.58644641205908</c:v>
                </c:pt>
                <c:pt idx="20">
                  <c:v>119.13075891204132</c:v>
                </c:pt>
                <c:pt idx="21">
                  <c:v>117.77348159496958</c:v>
                </c:pt>
                <c:pt idx="22">
                  <c:v>125.72989378301436</c:v>
                </c:pt>
                <c:pt idx="23">
                  <c:v>123.72514148123751</c:v>
                </c:pt>
                <c:pt idx="24">
                  <c:v>125.18851512607783</c:v>
                </c:pt>
                <c:pt idx="25">
                  <c:v>121.781283110326</c:v>
                </c:pt>
                <c:pt idx="26">
                  <c:v>131.02826477084818</c:v>
                </c:pt>
                <c:pt idx="27">
                  <c:v>130.32941251443444</c:v>
                </c:pt>
                <c:pt idx="28">
                  <c:v>131.53011433150519</c:v>
                </c:pt>
                <c:pt idx="29">
                  <c:v>128.37443681619015</c:v>
                </c:pt>
                <c:pt idx="30">
                  <c:v>137.69096164623991</c:v>
                </c:pt>
                <c:pt idx="31">
                  <c:v>135.12675943508222</c:v>
                </c:pt>
                <c:pt idx="32">
                  <c:v>135.50920571024798</c:v>
                </c:pt>
                <c:pt idx="33">
                  <c:v>132.95998573567741</c:v>
                </c:pt>
                <c:pt idx="34">
                  <c:v>142.16581979761449</c:v>
                </c:pt>
                <c:pt idx="35">
                  <c:v>139.69315676320957</c:v>
                </c:pt>
                <c:pt idx="36">
                  <c:v>138.63746452826629</c:v>
                </c:pt>
                <c:pt idx="37">
                  <c:v>137.13773286599826</c:v>
                </c:pt>
                <c:pt idx="38">
                  <c:v>140.40438240790573</c:v>
                </c:pt>
                <c:pt idx="39">
                  <c:v>137.73909871931338</c:v>
                </c:pt>
                <c:pt idx="40">
                  <c:v>138.4857291063868</c:v>
                </c:pt>
              </c:numCache>
            </c:numRef>
          </c:val>
          <c:smooth val="0"/>
          <c:extLst>
            <c:ext xmlns:c16="http://schemas.microsoft.com/office/drawing/2014/chart" uri="{C3380CC4-5D6E-409C-BE32-E72D297353CC}">
              <c16:uniqueId val="{00000000-FB52-4F74-8F3B-5DB02DAC6A53}"/>
            </c:ext>
          </c:extLst>
        </c:ser>
        <c:ser>
          <c:idx val="1"/>
          <c:order val="1"/>
          <c:tx>
            <c:strRef>
              <c:f>Grafdata!$B$46</c:f>
              <c:strCache>
                <c:ptCount val="1"/>
                <c:pt idx="0">
                  <c:v>Industri</c:v>
                </c:pt>
              </c:strCache>
            </c:strRef>
          </c:tx>
          <c:spPr>
            <a:ln w="28575" cap="rnd">
              <a:solidFill>
                <a:schemeClr val="accent2"/>
              </a:solidFill>
              <a:prstDash val="sysDot"/>
              <a:round/>
            </a:ln>
            <a:effectLst/>
          </c:spPr>
          <c:marker>
            <c:symbol val="none"/>
          </c:marker>
          <c:cat>
            <c:strRef>
              <c:f>Grafdata!$C$32:$AQ$32</c:f>
              <c:strCache>
                <c:ptCount val="38"/>
                <c:pt idx="1">
                  <c:v>2011</c:v>
                </c:pt>
                <c:pt idx="5">
                  <c:v>2012</c:v>
                </c:pt>
                <c:pt idx="9">
                  <c:v>2013</c:v>
                </c:pt>
                <c:pt idx="13">
                  <c:v>2014</c:v>
                </c:pt>
                <c:pt idx="17">
                  <c:v>2015</c:v>
                </c:pt>
                <c:pt idx="21">
                  <c:v>2016</c:v>
                </c:pt>
                <c:pt idx="25">
                  <c:v>2017</c:v>
                </c:pt>
                <c:pt idx="29">
                  <c:v>2018</c:v>
                </c:pt>
                <c:pt idx="33">
                  <c:v>2019</c:v>
                </c:pt>
                <c:pt idx="37">
                  <c:v>2020</c:v>
                </c:pt>
              </c:strCache>
            </c:strRef>
          </c:cat>
          <c:val>
            <c:numRef>
              <c:f>Grafdata!$C$46:$AQ$46</c:f>
              <c:numCache>
                <c:formatCode>General</c:formatCode>
                <c:ptCount val="41"/>
                <c:pt idx="0">
                  <c:v>100</c:v>
                </c:pt>
                <c:pt idx="1">
                  <c:v>100.97783644691964</c:v>
                </c:pt>
                <c:pt idx="2">
                  <c:v>109.83113558557548</c:v>
                </c:pt>
                <c:pt idx="3">
                  <c:v>105.24654347613816</c:v>
                </c:pt>
                <c:pt idx="4">
                  <c:v>105.74220130649222</c:v>
                </c:pt>
                <c:pt idx="5">
                  <c:v>106.13437733908931</c:v>
                </c:pt>
                <c:pt idx="6">
                  <c:v>117.09786009451156</c:v>
                </c:pt>
                <c:pt idx="7">
                  <c:v>109.47326157830918</c:v>
                </c:pt>
                <c:pt idx="8">
                  <c:v>107.36021448050575</c:v>
                </c:pt>
                <c:pt idx="9">
                  <c:v>107.10684983986124</c:v>
                </c:pt>
                <c:pt idx="10">
                  <c:v>113.81146122460383</c:v>
                </c:pt>
                <c:pt idx="11">
                  <c:v>106.39297273005617</c:v>
                </c:pt>
                <c:pt idx="12">
                  <c:v>106.96207636846164</c:v>
                </c:pt>
                <c:pt idx="13">
                  <c:v>106.17712871673349</c:v>
                </c:pt>
                <c:pt idx="14">
                  <c:v>111.72243450405227</c:v>
                </c:pt>
                <c:pt idx="15">
                  <c:v>104.94287879455348</c:v>
                </c:pt>
                <c:pt idx="16">
                  <c:v>105.45787441760112</c:v>
                </c:pt>
                <c:pt idx="17">
                  <c:v>106.79767085110528</c:v>
                </c:pt>
                <c:pt idx="18">
                  <c:v>115.55755626834467</c:v>
                </c:pt>
                <c:pt idx="19">
                  <c:v>107.22799126478245</c:v>
                </c:pt>
                <c:pt idx="20">
                  <c:v>107.42177265027762</c:v>
                </c:pt>
                <c:pt idx="21">
                  <c:v>110.48278355482172</c:v>
                </c:pt>
                <c:pt idx="22">
                  <c:v>116.76050945012308</c:v>
                </c:pt>
                <c:pt idx="23">
                  <c:v>109.07512708267184</c:v>
                </c:pt>
                <c:pt idx="24">
                  <c:v>110.36477118762346</c:v>
                </c:pt>
                <c:pt idx="25">
                  <c:v>111.4006345614152</c:v>
                </c:pt>
                <c:pt idx="26">
                  <c:v>119.42355959935887</c:v>
                </c:pt>
                <c:pt idx="27">
                  <c:v>113.52359361884604</c:v>
                </c:pt>
                <c:pt idx="28">
                  <c:v>114.40019461687731</c:v>
                </c:pt>
                <c:pt idx="29">
                  <c:v>115.83236248262969</c:v>
                </c:pt>
                <c:pt idx="30">
                  <c:v>123.41290603389943</c:v>
                </c:pt>
                <c:pt idx="31">
                  <c:v>114.78224292789048</c:v>
                </c:pt>
                <c:pt idx="32">
                  <c:v>116.05162084232465</c:v>
                </c:pt>
                <c:pt idx="33">
                  <c:v>117.24849041301577</c:v>
                </c:pt>
                <c:pt idx="34">
                  <c:v>127.10039731453908</c:v>
                </c:pt>
                <c:pt idx="35">
                  <c:v>117.76685423504843</c:v>
                </c:pt>
                <c:pt idx="36">
                  <c:v>116.60221917467911</c:v>
                </c:pt>
                <c:pt idx="37">
                  <c:v>119.8111750374557</c:v>
                </c:pt>
                <c:pt idx="38">
                  <c:v>123.32535934664884</c:v>
                </c:pt>
                <c:pt idx="39">
                  <c:v>114.62723528011728</c:v>
                </c:pt>
                <c:pt idx="40">
                  <c:v>115.81519764102869</c:v>
                </c:pt>
              </c:numCache>
            </c:numRef>
          </c:val>
          <c:smooth val="0"/>
          <c:extLst>
            <c:ext xmlns:c16="http://schemas.microsoft.com/office/drawing/2014/chart" uri="{C3380CC4-5D6E-409C-BE32-E72D297353CC}">
              <c16:uniqueId val="{00000001-FB52-4F74-8F3B-5DB02DAC6A53}"/>
            </c:ext>
          </c:extLst>
        </c:ser>
        <c:ser>
          <c:idx val="2"/>
          <c:order val="2"/>
          <c:tx>
            <c:strRef>
              <c:f>Grafdata!$B$47</c:f>
              <c:strCache>
                <c:ptCount val="1"/>
                <c:pt idx="0">
                  <c:v>Tjänster</c:v>
                </c:pt>
              </c:strCache>
            </c:strRef>
          </c:tx>
          <c:spPr>
            <a:ln w="28575" cap="rnd">
              <a:solidFill>
                <a:schemeClr val="accent3"/>
              </a:solidFill>
              <a:prstDash val="sysDash"/>
              <a:round/>
            </a:ln>
            <a:effectLst/>
          </c:spPr>
          <c:marker>
            <c:symbol val="none"/>
          </c:marker>
          <c:cat>
            <c:strRef>
              <c:f>Grafdata!$C$32:$AQ$32</c:f>
              <c:strCache>
                <c:ptCount val="38"/>
                <c:pt idx="1">
                  <c:v>2011</c:v>
                </c:pt>
                <c:pt idx="5">
                  <c:v>2012</c:v>
                </c:pt>
                <c:pt idx="9">
                  <c:v>2013</c:v>
                </c:pt>
                <c:pt idx="13">
                  <c:v>2014</c:v>
                </c:pt>
                <c:pt idx="17">
                  <c:v>2015</c:v>
                </c:pt>
                <c:pt idx="21">
                  <c:v>2016</c:v>
                </c:pt>
                <c:pt idx="25">
                  <c:v>2017</c:v>
                </c:pt>
                <c:pt idx="29">
                  <c:v>2018</c:v>
                </c:pt>
                <c:pt idx="33">
                  <c:v>2019</c:v>
                </c:pt>
                <c:pt idx="37">
                  <c:v>2020</c:v>
                </c:pt>
              </c:strCache>
            </c:strRef>
          </c:cat>
          <c:val>
            <c:numRef>
              <c:f>Grafdata!$C$47:$AQ$47</c:f>
              <c:numCache>
                <c:formatCode>General</c:formatCode>
                <c:ptCount val="41"/>
                <c:pt idx="0">
                  <c:v>100</c:v>
                </c:pt>
                <c:pt idx="1">
                  <c:v>97.744200148035105</c:v>
                </c:pt>
                <c:pt idx="2">
                  <c:v>106.96707757816159</c:v>
                </c:pt>
                <c:pt idx="3">
                  <c:v>109.27928075783973</c:v>
                </c:pt>
                <c:pt idx="4">
                  <c:v>107.94523152060057</c:v>
                </c:pt>
                <c:pt idx="5">
                  <c:v>103.87066920409062</c:v>
                </c:pt>
                <c:pt idx="6">
                  <c:v>110.15465650173412</c:v>
                </c:pt>
                <c:pt idx="7">
                  <c:v>111.36688302320945</c:v>
                </c:pt>
                <c:pt idx="8">
                  <c:v>110.3770998680673</c:v>
                </c:pt>
                <c:pt idx="9">
                  <c:v>105.29334119249945</c:v>
                </c:pt>
                <c:pt idx="10">
                  <c:v>112.64738822217332</c:v>
                </c:pt>
                <c:pt idx="11">
                  <c:v>114.32678048489223</c:v>
                </c:pt>
                <c:pt idx="12">
                  <c:v>113.74762254881725</c:v>
                </c:pt>
                <c:pt idx="13">
                  <c:v>110.15635931017137</c:v>
                </c:pt>
                <c:pt idx="14">
                  <c:v>118.61210667826322</c:v>
                </c:pt>
                <c:pt idx="15">
                  <c:v>120.52770842684313</c:v>
                </c:pt>
                <c:pt idx="16">
                  <c:v>119.74085194008134</c:v>
                </c:pt>
                <c:pt idx="17">
                  <c:v>118.23518447976436</c:v>
                </c:pt>
                <c:pt idx="18">
                  <c:v>126.33671142675185</c:v>
                </c:pt>
                <c:pt idx="19">
                  <c:v>126.8512022236354</c:v>
                </c:pt>
                <c:pt idx="20">
                  <c:v>126.39113455894565</c:v>
                </c:pt>
                <c:pt idx="21">
                  <c:v>124.66025211009062</c:v>
                </c:pt>
                <c:pt idx="22">
                  <c:v>132.37270250733013</c:v>
                </c:pt>
                <c:pt idx="23">
                  <c:v>133.49526240045373</c:v>
                </c:pt>
                <c:pt idx="24">
                  <c:v>133.50340974510462</c:v>
                </c:pt>
                <c:pt idx="25">
                  <c:v>129.90227406899993</c:v>
                </c:pt>
                <c:pt idx="26">
                  <c:v>137.82604334789224</c:v>
                </c:pt>
                <c:pt idx="27">
                  <c:v>140.24956335894572</c:v>
                </c:pt>
                <c:pt idx="28">
                  <c:v>140.15616143187867</c:v>
                </c:pt>
                <c:pt idx="29">
                  <c:v>136.13447528557782</c:v>
                </c:pt>
                <c:pt idx="30">
                  <c:v>145.04119310601254</c:v>
                </c:pt>
                <c:pt idx="31">
                  <c:v>145.89322102756213</c:v>
                </c:pt>
                <c:pt idx="32">
                  <c:v>144.83769626909012</c:v>
                </c:pt>
                <c:pt idx="33">
                  <c:v>141.8960905568558</c:v>
                </c:pt>
                <c:pt idx="34">
                  <c:v>149.54628906014867</c:v>
                </c:pt>
                <c:pt idx="35">
                  <c:v>151.4000770779769</c:v>
                </c:pt>
                <c:pt idx="36">
                  <c:v>149.04418845983946</c:v>
                </c:pt>
                <c:pt idx="37">
                  <c:v>146.74324321160987</c:v>
                </c:pt>
                <c:pt idx="38">
                  <c:v>148.40386456766845</c:v>
                </c:pt>
                <c:pt idx="39">
                  <c:v>149.6089239685179</c:v>
                </c:pt>
                <c:pt idx="40">
                  <c:v>148.91666593250284</c:v>
                </c:pt>
              </c:numCache>
            </c:numRef>
          </c:val>
          <c:smooth val="0"/>
          <c:extLst>
            <c:ext xmlns:c16="http://schemas.microsoft.com/office/drawing/2014/chart" uri="{C3380CC4-5D6E-409C-BE32-E72D297353CC}">
              <c16:uniqueId val="{00000002-FB52-4F74-8F3B-5DB02DAC6A53}"/>
            </c:ext>
          </c:extLst>
        </c:ser>
        <c:ser>
          <c:idx val="3"/>
          <c:order val="3"/>
          <c:tx>
            <c:strRef>
              <c:f>Grafdata!$B$48</c:f>
              <c:strCache>
                <c:ptCount val="1"/>
                <c:pt idx="0">
                  <c:v>Övrigt</c:v>
                </c:pt>
              </c:strCache>
            </c:strRef>
          </c:tx>
          <c:spPr>
            <a:ln w="28575" cap="rnd">
              <a:solidFill>
                <a:schemeClr val="accent4"/>
              </a:solidFill>
              <a:prstDash val="dash"/>
              <a:round/>
            </a:ln>
            <a:effectLst/>
          </c:spPr>
          <c:marker>
            <c:symbol val="none"/>
          </c:marker>
          <c:cat>
            <c:strRef>
              <c:f>Grafdata!$C$32:$AQ$32</c:f>
              <c:strCache>
                <c:ptCount val="38"/>
                <c:pt idx="1">
                  <c:v>2011</c:v>
                </c:pt>
                <c:pt idx="5">
                  <c:v>2012</c:v>
                </c:pt>
                <c:pt idx="9">
                  <c:v>2013</c:v>
                </c:pt>
                <c:pt idx="13">
                  <c:v>2014</c:v>
                </c:pt>
                <c:pt idx="17">
                  <c:v>2015</c:v>
                </c:pt>
                <c:pt idx="21">
                  <c:v>2016</c:v>
                </c:pt>
                <c:pt idx="25">
                  <c:v>2017</c:v>
                </c:pt>
                <c:pt idx="29">
                  <c:v>2018</c:v>
                </c:pt>
                <c:pt idx="33">
                  <c:v>2019</c:v>
                </c:pt>
                <c:pt idx="37">
                  <c:v>2020</c:v>
                </c:pt>
              </c:strCache>
            </c:strRef>
          </c:cat>
          <c:val>
            <c:numRef>
              <c:f>Grafdata!$C$48:$AQ$48</c:f>
              <c:numCache>
                <c:formatCode>General</c:formatCode>
                <c:ptCount val="41"/>
                <c:pt idx="0">
                  <c:v>100</c:v>
                </c:pt>
                <c:pt idx="1">
                  <c:v>90.520338134127513</c:v>
                </c:pt>
                <c:pt idx="2">
                  <c:v>104.27064638130177</c:v>
                </c:pt>
                <c:pt idx="3">
                  <c:v>102.97109043658247</c:v>
                </c:pt>
                <c:pt idx="4">
                  <c:v>107.47829820446729</c:v>
                </c:pt>
                <c:pt idx="5">
                  <c:v>97.108371240657092</c:v>
                </c:pt>
                <c:pt idx="6">
                  <c:v>109.5575786838304</c:v>
                </c:pt>
                <c:pt idx="7">
                  <c:v>107.76633489131065</c:v>
                </c:pt>
                <c:pt idx="8">
                  <c:v>108.8895756038219</c:v>
                </c:pt>
                <c:pt idx="9">
                  <c:v>95.663828265186453</c:v>
                </c:pt>
                <c:pt idx="10">
                  <c:v>102.32806527940228</c:v>
                </c:pt>
                <c:pt idx="11">
                  <c:v>102.7866733891676</c:v>
                </c:pt>
                <c:pt idx="12">
                  <c:v>105.65879843274654</c:v>
                </c:pt>
                <c:pt idx="13">
                  <c:v>94.677961930200652</c:v>
                </c:pt>
                <c:pt idx="14">
                  <c:v>109.02142052866365</c:v>
                </c:pt>
                <c:pt idx="15">
                  <c:v>106.82345914009723</c:v>
                </c:pt>
                <c:pt idx="16">
                  <c:v>109.36982792919312</c:v>
                </c:pt>
                <c:pt idx="17">
                  <c:v>100.62056102934224</c:v>
                </c:pt>
                <c:pt idx="18">
                  <c:v>115.21251276071845</c:v>
                </c:pt>
                <c:pt idx="19">
                  <c:v>110.1016328369198</c:v>
                </c:pt>
                <c:pt idx="20">
                  <c:v>116.20413996259353</c:v>
                </c:pt>
                <c:pt idx="21">
                  <c:v>105.0173961818647</c:v>
                </c:pt>
                <c:pt idx="22">
                  <c:v>118.49176394365361</c:v>
                </c:pt>
                <c:pt idx="23">
                  <c:v>116.89282810717309</c:v>
                </c:pt>
                <c:pt idx="24">
                  <c:v>125.53540083476041</c:v>
                </c:pt>
                <c:pt idx="25">
                  <c:v>111.40339299446808</c:v>
                </c:pt>
                <c:pt idx="26">
                  <c:v>129.96662902814296</c:v>
                </c:pt>
                <c:pt idx="27">
                  <c:v>128.4422553390184</c:v>
                </c:pt>
                <c:pt idx="28">
                  <c:v>136.47087870408257</c:v>
                </c:pt>
                <c:pt idx="29">
                  <c:v>125.3177294458638</c:v>
                </c:pt>
                <c:pt idx="30">
                  <c:v>141.06845872929219</c:v>
                </c:pt>
                <c:pt idx="31">
                  <c:v>138.58407442216748</c:v>
                </c:pt>
                <c:pt idx="32">
                  <c:v>143.29184120473545</c:v>
                </c:pt>
                <c:pt idx="33">
                  <c:v>132.75846540801754</c:v>
                </c:pt>
                <c:pt idx="34">
                  <c:v>147.46292691239398</c:v>
                </c:pt>
                <c:pt idx="35">
                  <c:v>142.94160674632218</c:v>
                </c:pt>
                <c:pt idx="36">
                  <c:v>148.17924932410685</c:v>
                </c:pt>
                <c:pt idx="37">
                  <c:v>138.06655820969016</c:v>
                </c:pt>
                <c:pt idx="38">
                  <c:v>148.10747539988606</c:v>
                </c:pt>
                <c:pt idx="39">
                  <c:v>143.33555365702668</c:v>
                </c:pt>
                <c:pt idx="40">
                  <c:v>149.5772015320203</c:v>
                </c:pt>
              </c:numCache>
            </c:numRef>
          </c:val>
          <c:smooth val="0"/>
          <c:extLst>
            <c:ext xmlns:c16="http://schemas.microsoft.com/office/drawing/2014/chart" uri="{C3380CC4-5D6E-409C-BE32-E72D297353CC}">
              <c16:uniqueId val="{00000003-FB52-4F74-8F3B-5DB02DAC6A53}"/>
            </c:ext>
          </c:extLst>
        </c:ser>
        <c:dLbls>
          <c:showLegendKey val="0"/>
          <c:showVal val="0"/>
          <c:showCatName val="0"/>
          <c:showSerName val="0"/>
          <c:showPercent val="0"/>
          <c:showBubbleSize val="0"/>
        </c:dLbls>
        <c:smooth val="0"/>
        <c:axId val="734920512"/>
        <c:axId val="734924120"/>
      </c:lineChart>
      <c:catAx>
        <c:axId val="7349205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34924120"/>
        <c:crosses val="autoZero"/>
        <c:auto val="1"/>
        <c:lblAlgn val="ctr"/>
        <c:lblOffset val="100"/>
        <c:noMultiLvlLbl val="0"/>
      </c:catAx>
      <c:valAx>
        <c:axId val="734924120"/>
        <c:scaling>
          <c:orientation val="minMax"/>
          <c:max val="200"/>
          <c:min val="6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34920512"/>
        <c:crosses val="autoZero"/>
        <c:crossBetween val="between"/>
      </c:valAx>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extLst/>
  </c:chart>
  <c:txPr>
    <a:bodyPr/>
    <a:lstStyle/>
    <a:p>
      <a:pPr>
        <a:defRPr/>
      </a:pPr>
      <a:endParaRPr lang="sv-SE"/>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Grafdata!$A$28</c:f>
              <c:strCache>
                <c:ptCount val="1"/>
                <c:pt idx="0">
                  <c:v>Örebro län</c:v>
                </c:pt>
              </c:strCache>
            </c:strRef>
          </c:tx>
          <c:spPr>
            <a:ln w="28575" cap="rnd">
              <a:solidFill>
                <a:schemeClr val="accent2"/>
              </a:solidFill>
              <a:prstDash val="solid"/>
              <a:round/>
            </a:ln>
            <a:effectLst/>
          </c:spPr>
          <c:marker>
            <c:symbol val="none"/>
          </c:marker>
          <c:cat>
            <c:strRef>
              <c:f>Grafdata!$B$20:$AP$20</c:f>
              <c:strCache>
                <c:ptCount val="38"/>
                <c:pt idx="1">
                  <c:v>2011</c:v>
                </c:pt>
                <c:pt idx="5">
                  <c:v>2012</c:v>
                </c:pt>
                <c:pt idx="9">
                  <c:v>2013</c:v>
                </c:pt>
                <c:pt idx="13">
                  <c:v>2014</c:v>
                </c:pt>
                <c:pt idx="17">
                  <c:v>2015</c:v>
                </c:pt>
                <c:pt idx="21">
                  <c:v>2016</c:v>
                </c:pt>
                <c:pt idx="25">
                  <c:v>2017</c:v>
                </c:pt>
                <c:pt idx="29">
                  <c:v>2018</c:v>
                </c:pt>
                <c:pt idx="33">
                  <c:v>2019</c:v>
                </c:pt>
                <c:pt idx="37">
                  <c:v>2020</c:v>
                </c:pt>
              </c:strCache>
            </c:strRef>
          </c:cat>
          <c:val>
            <c:numRef>
              <c:f>Grafdata!$B$28:$AP$28</c:f>
              <c:numCache>
                <c:formatCode>General</c:formatCode>
                <c:ptCount val="41"/>
                <c:pt idx="0">
                  <c:v>332.5</c:v>
                </c:pt>
                <c:pt idx="1">
                  <c:v>354.75</c:v>
                </c:pt>
                <c:pt idx="2">
                  <c:v>361</c:v>
                </c:pt>
                <c:pt idx="3">
                  <c:v>366.5</c:v>
                </c:pt>
                <c:pt idx="4">
                  <c:v>364.5</c:v>
                </c:pt>
                <c:pt idx="5">
                  <c:v>361.75</c:v>
                </c:pt>
                <c:pt idx="6">
                  <c:v>350.25</c:v>
                </c:pt>
                <c:pt idx="7">
                  <c:v>361</c:v>
                </c:pt>
                <c:pt idx="8">
                  <c:v>351.5</c:v>
                </c:pt>
                <c:pt idx="9">
                  <c:v>337.75</c:v>
                </c:pt>
                <c:pt idx="10">
                  <c:v>332.75</c:v>
                </c:pt>
                <c:pt idx="11">
                  <c:v>331.5</c:v>
                </c:pt>
                <c:pt idx="12">
                  <c:v>334</c:v>
                </c:pt>
                <c:pt idx="13">
                  <c:v>325.75</c:v>
                </c:pt>
                <c:pt idx="14">
                  <c:v>329.25</c:v>
                </c:pt>
                <c:pt idx="15">
                  <c:v>328</c:v>
                </c:pt>
                <c:pt idx="16">
                  <c:v>339.5</c:v>
                </c:pt>
                <c:pt idx="17">
                  <c:v>355.25</c:v>
                </c:pt>
                <c:pt idx="18">
                  <c:v>363.5</c:v>
                </c:pt>
                <c:pt idx="19">
                  <c:v>371.75</c:v>
                </c:pt>
                <c:pt idx="20">
                  <c:v>376.25</c:v>
                </c:pt>
                <c:pt idx="21">
                  <c:v>389</c:v>
                </c:pt>
                <c:pt idx="22">
                  <c:v>400</c:v>
                </c:pt>
                <c:pt idx="23">
                  <c:v>401</c:v>
                </c:pt>
                <c:pt idx="24">
                  <c:v>411</c:v>
                </c:pt>
                <c:pt idx="25">
                  <c:v>412</c:v>
                </c:pt>
                <c:pt idx="26">
                  <c:v>412.5</c:v>
                </c:pt>
                <c:pt idx="27">
                  <c:v>414.5</c:v>
                </c:pt>
                <c:pt idx="28">
                  <c:v>411.75</c:v>
                </c:pt>
                <c:pt idx="29">
                  <c:v>385.75</c:v>
                </c:pt>
                <c:pt idx="30">
                  <c:v>376.75</c:v>
                </c:pt>
                <c:pt idx="31">
                  <c:v>375.5</c:v>
                </c:pt>
                <c:pt idx="32">
                  <c:v>368.75</c:v>
                </c:pt>
                <c:pt idx="33">
                  <c:v>391.75</c:v>
                </c:pt>
                <c:pt idx="34">
                  <c:v>375.25</c:v>
                </c:pt>
                <c:pt idx="35">
                  <c:v>374</c:v>
                </c:pt>
                <c:pt idx="36">
                  <c:v>369.75</c:v>
                </c:pt>
                <c:pt idx="37">
                  <c:v>381.75</c:v>
                </c:pt>
                <c:pt idx="38">
                  <c:v>390.75</c:v>
                </c:pt>
                <c:pt idx="39">
                  <c:v>389.75</c:v>
                </c:pt>
                <c:pt idx="40">
                  <c:v>413.75</c:v>
                </c:pt>
              </c:numCache>
            </c:numRef>
          </c:val>
          <c:smooth val="0"/>
          <c:extLst>
            <c:ext xmlns:c16="http://schemas.microsoft.com/office/drawing/2014/chart" uri="{C3380CC4-5D6E-409C-BE32-E72D297353CC}">
              <c16:uniqueId val="{00000000-D606-4F53-9AB2-AA2C4CCEAC1B}"/>
            </c:ext>
          </c:extLst>
        </c:ser>
        <c:ser>
          <c:idx val="1"/>
          <c:order val="1"/>
          <c:tx>
            <c:strRef>
              <c:f>Grafdata!$A$29</c:f>
              <c:strCache>
                <c:ptCount val="1"/>
                <c:pt idx="0">
                  <c:v>Örebro kommun</c:v>
                </c:pt>
              </c:strCache>
            </c:strRef>
          </c:tx>
          <c:spPr>
            <a:ln w="28575" cap="rnd">
              <a:solidFill>
                <a:schemeClr val="accent3"/>
              </a:solidFill>
              <a:prstDash val="sysDot"/>
              <a:round/>
            </a:ln>
            <a:effectLst/>
          </c:spPr>
          <c:marker>
            <c:symbol val="none"/>
          </c:marker>
          <c:cat>
            <c:strRef>
              <c:f>Grafdata!$B$20:$AP$20</c:f>
              <c:strCache>
                <c:ptCount val="38"/>
                <c:pt idx="1">
                  <c:v>2011</c:v>
                </c:pt>
                <c:pt idx="5">
                  <c:v>2012</c:v>
                </c:pt>
                <c:pt idx="9">
                  <c:v>2013</c:v>
                </c:pt>
                <c:pt idx="13">
                  <c:v>2014</c:v>
                </c:pt>
                <c:pt idx="17">
                  <c:v>2015</c:v>
                </c:pt>
                <c:pt idx="21">
                  <c:v>2016</c:v>
                </c:pt>
                <c:pt idx="25">
                  <c:v>2017</c:v>
                </c:pt>
                <c:pt idx="29">
                  <c:v>2018</c:v>
                </c:pt>
                <c:pt idx="33">
                  <c:v>2019</c:v>
                </c:pt>
                <c:pt idx="37">
                  <c:v>2020</c:v>
                </c:pt>
              </c:strCache>
            </c:strRef>
          </c:cat>
          <c:val>
            <c:numRef>
              <c:f>Grafdata!$B$29:$AP$29</c:f>
              <c:numCache>
                <c:formatCode>General</c:formatCode>
                <c:ptCount val="41"/>
                <c:pt idx="0">
                  <c:v>193.75</c:v>
                </c:pt>
                <c:pt idx="1">
                  <c:v>207.75</c:v>
                </c:pt>
                <c:pt idx="2">
                  <c:v>214.75</c:v>
                </c:pt>
                <c:pt idx="3">
                  <c:v>213.75</c:v>
                </c:pt>
                <c:pt idx="4">
                  <c:v>211.25</c:v>
                </c:pt>
                <c:pt idx="5">
                  <c:v>213</c:v>
                </c:pt>
                <c:pt idx="6">
                  <c:v>209.75</c:v>
                </c:pt>
                <c:pt idx="7">
                  <c:v>220</c:v>
                </c:pt>
                <c:pt idx="8">
                  <c:v>217.25</c:v>
                </c:pt>
                <c:pt idx="9">
                  <c:v>211.75</c:v>
                </c:pt>
                <c:pt idx="10">
                  <c:v>206.25</c:v>
                </c:pt>
                <c:pt idx="11">
                  <c:v>204.25</c:v>
                </c:pt>
                <c:pt idx="12">
                  <c:v>205.5</c:v>
                </c:pt>
                <c:pt idx="13">
                  <c:v>202</c:v>
                </c:pt>
                <c:pt idx="14">
                  <c:v>207</c:v>
                </c:pt>
                <c:pt idx="15">
                  <c:v>210.25</c:v>
                </c:pt>
                <c:pt idx="16">
                  <c:v>217.25</c:v>
                </c:pt>
                <c:pt idx="17">
                  <c:v>225</c:v>
                </c:pt>
                <c:pt idx="18">
                  <c:v>224.75</c:v>
                </c:pt>
                <c:pt idx="19">
                  <c:v>225</c:v>
                </c:pt>
                <c:pt idx="20">
                  <c:v>228.5</c:v>
                </c:pt>
                <c:pt idx="21">
                  <c:v>239</c:v>
                </c:pt>
                <c:pt idx="22">
                  <c:v>248.75</c:v>
                </c:pt>
                <c:pt idx="23">
                  <c:v>251</c:v>
                </c:pt>
                <c:pt idx="24">
                  <c:v>260.5</c:v>
                </c:pt>
                <c:pt idx="25">
                  <c:v>254.25</c:v>
                </c:pt>
                <c:pt idx="26">
                  <c:v>252.75</c:v>
                </c:pt>
                <c:pt idx="27">
                  <c:v>259.25</c:v>
                </c:pt>
                <c:pt idx="28">
                  <c:v>252.75</c:v>
                </c:pt>
                <c:pt idx="29">
                  <c:v>242.75</c:v>
                </c:pt>
                <c:pt idx="30">
                  <c:v>243.75</c:v>
                </c:pt>
                <c:pt idx="31">
                  <c:v>239.25</c:v>
                </c:pt>
                <c:pt idx="32">
                  <c:v>241.75</c:v>
                </c:pt>
                <c:pt idx="33">
                  <c:v>256</c:v>
                </c:pt>
                <c:pt idx="34">
                  <c:v>243.25</c:v>
                </c:pt>
                <c:pt idx="35">
                  <c:v>239.5</c:v>
                </c:pt>
                <c:pt idx="36">
                  <c:v>234.25</c:v>
                </c:pt>
                <c:pt idx="37">
                  <c:v>237</c:v>
                </c:pt>
                <c:pt idx="38">
                  <c:v>240.75</c:v>
                </c:pt>
                <c:pt idx="39">
                  <c:v>237.25</c:v>
                </c:pt>
                <c:pt idx="40">
                  <c:v>249</c:v>
                </c:pt>
              </c:numCache>
            </c:numRef>
          </c:val>
          <c:smooth val="0"/>
          <c:extLst>
            <c:ext xmlns:c16="http://schemas.microsoft.com/office/drawing/2014/chart" uri="{C3380CC4-5D6E-409C-BE32-E72D297353CC}">
              <c16:uniqueId val="{00000001-D606-4F53-9AB2-AA2C4CCEAC1B}"/>
            </c:ext>
          </c:extLst>
        </c:ser>
        <c:dLbls>
          <c:showLegendKey val="0"/>
          <c:showVal val="0"/>
          <c:showCatName val="0"/>
          <c:showSerName val="0"/>
          <c:showPercent val="0"/>
          <c:showBubbleSize val="0"/>
        </c:dLbls>
        <c:smooth val="0"/>
        <c:axId val="772784184"/>
        <c:axId val="772785824"/>
      </c:lineChart>
      <c:catAx>
        <c:axId val="772784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5824"/>
        <c:crosses val="autoZero"/>
        <c:auto val="1"/>
        <c:lblAlgn val="ctr"/>
        <c:lblOffset val="100"/>
        <c:noMultiLvlLbl val="0"/>
      </c:catAx>
      <c:valAx>
        <c:axId val="7727858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4184"/>
        <c:crosses val="autoZero"/>
        <c:crossBetween val="between"/>
      </c:valAx>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chart>
  <c:txPr>
    <a:bodyPr/>
    <a:lstStyle/>
    <a:p>
      <a:pPr>
        <a:defRPr/>
      </a:pPr>
      <a:endParaRPr lang="sv-SE"/>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Grafdata!$A$28</c:f>
              <c:strCache>
                <c:ptCount val="1"/>
                <c:pt idx="0">
                  <c:v>Örebro län</c:v>
                </c:pt>
              </c:strCache>
            </c:strRef>
          </c:tx>
          <c:spPr>
            <a:ln w="28575" cap="rnd">
              <a:solidFill>
                <a:schemeClr val="accent2"/>
              </a:solidFill>
              <a:round/>
            </a:ln>
            <a:effectLst/>
          </c:spPr>
          <c:marker>
            <c:symbol val="none"/>
          </c:marker>
          <c:cat>
            <c:strRef>
              <c:f>Grafdata!$B$20:$AP$20</c:f>
              <c:strCache>
                <c:ptCount val="38"/>
                <c:pt idx="1">
                  <c:v>2011</c:v>
                </c:pt>
                <c:pt idx="5">
                  <c:v>2012</c:v>
                </c:pt>
                <c:pt idx="9">
                  <c:v>2013</c:v>
                </c:pt>
                <c:pt idx="13">
                  <c:v>2014</c:v>
                </c:pt>
                <c:pt idx="17">
                  <c:v>2015</c:v>
                </c:pt>
                <c:pt idx="21">
                  <c:v>2016</c:v>
                </c:pt>
                <c:pt idx="25">
                  <c:v>2017</c:v>
                </c:pt>
                <c:pt idx="29">
                  <c:v>2018</c:v>
                </c:pt>
                <c:pt idx="33">
                  <c:v>2019</c:v>
                </c:pt>
                <c:pt idx="37">
                  <c:v>2020</c:v>
                </c:pt>
              </c:strCache>
            </c:strRef>
          </c:cat>
          <c:val>
            <c:numRef>
              <c:f>Grafdata!$B$28:$AP$28</c:f>
              <c:numCache>
                <c:formatCode>General</c:formatCode>
                <c:ptCount val="41"/>
                <c:pt idx="0">
                  <c:v>45.5</c:v>
                </c:pt>
                <c:pt idx="1">
                  <c:v>44.75</c:v>
                </c:pt>
                <c:pt idx="2">
                  <c:v>48.25</c:v>
                </c:pt>
                <c:pt idx="3">
                  <c:v>43.75</c:v>
                </c:pt>
                <c:pt idx="4">
                  <c:v>43.25</c:v>
                </c:pt>
                <c:pt idx="5">
                  <c:v>45</c:v>
                </c:pt>
                <c:pt idx="6">
                  <c:v>43.5</c:v>
                </c:pt>
                <c:pt idx="7">
                  <c:v>46.5</c:v>
                </c:pt>
                <c:pt idx="8">
                  <c:v>49</c:v>
                </c:pt>
                <c:pt idx="9">
                  <c:v>45</c:v>
                </c:pt>
                <c:pt idx="10">
                  <c:v>46.75</c:v>
                </c:pt>
                <c:pt idx="11">
                  <c:v>43.5</c:v>
                </c:pt>
                <c:pt idx="12">
                  <c:v>41</c:v>
                </c:pt>
                <c:pt idx="13">
                  <c:v>40.75</c:v>
                </c:pt>
                <c:pt idx="14">
                  <c:v>39.5</c:v>
                </c:pt>
                <c:pt idx="15">
                  <c:v>42.75</c:v>
                </c:pt>
                <c:pt idx="16">
                  <c:v>43.75</c:v>
                </c:pt>
                <c:pt idx="17">
                  <c:v>45.25</c:v>
                </c:pt>
                <c:pt idx="18">
                  <c:v>45</c:v>
                </c:pt>
                <c:pt idx="19">
                  <c:v>40</c:v>
                </c:pt>
                <c:pt idx="20">
                  <c:v>39.5</c:v>
                </c:pt>
                <c:pt idx="21">
                  <c:v>38.25</c:v>
                </c:pt>
                <c:pt idx="22">
                  <c:v>37.25</c:v>
                </c:pt>
                <c:pt idx="23">
                  <c:v>40.5</c:v>
                </c:pt>
                <c:pt idx="24">
                  <c:v>37.75</c:v>
                </c:pt>
                <c:pt idx="25">
                  <c:v>38.25</c:v>
                </c:pt>
                <c:pt idx="26">
                  <c:v>38</c:v>
                </c:pt>
                <c:pt idx="27">
                  <c:v>36.5</c:v>
                </c:pt>
                <c:pt idx="28">
                  <c:v>34.75</c:v>
                </c:pt>
                <c:pt idx="29">
                  <c:v>38.25</c:v>
                </c:pt>
                <c:pt idx="30">
                  <c:v>40.25</c:v>
                </c:pt>
                <c:pt idx="31">
                  <c:v>43.25</c:v>
                </c:pt>
                <c:pt idx="32">
                  <c:v>49</c:v>
                </c:pt>
                <c:pt idx="33">
                  <c:v>46.5</c:v>
                </c:pt>
                <c:pt idx="34">
                  <c:v>47.5</c:v>
                </c:pt>
                <c:pt idx="35">
                  <c:v>49.25</c:v>
                </c:pt>
                <c:pt idx="36">
                  <c:v>50.5</c:v>
                </c:pt>
                <c:pt idx="37">
                  <c:v>52</c:v>
                </c:pt>
                <c:pt idx="38">
                  <c:v>54</c:v>
                </c:pt>
                <c:pt idx="39">
                  <c:v>50.5</c:v>
                </c:pt>
                <c:pt idx="40">
                  <c:v>46.25</c:v>
                </c:pt>
              </c:numCache>
            </c:numRef>
          </c:val>
          <c:smooth val="0"/>
          <c:extLst>
            <c:ext xmlns:c16="http://schemas.microsoft.com/office/drawing/2014/chart" uri="{C3380CC4-5D6E-409C-BE32-E72D297353CC}">
              <c16:uniqueId val="{00000000-9F2C-4ED6-8064-CA15DC70AFC8}"/>
            </c:ext>
          </c:extLst>
        </c:ser>
        <c:ser>
          <c:idx val="1"/>
          <c:order val="1"/>
          <c:tx>
            <c:strRef>
              <c:f>Grafdata!$A$29</c:f>
              <c:strCache>
                <c:ptCount val="1"/>
                <c:pt idx="0">
                  <c:v>Örebro kommun</c:v>
                </c:pt>
              </c:strCache>
            </c:strRef>
          </c:tx>
          <c:spPr>
            <a:ln w="28575" cap="rnd">
              <a:solidFill>
                <a:schemeClr val="accent3"/>
              </a:solidFill>
              <a:prstDash val="sysDot"/>
              <a:round/>
            </a:ln>
            <a:effectLst/>
          </c:spPr>
          <c:marker>
            <c:symbol val="none"/>
          </c:marker>
          <c:cat>
            <c:strRef>
              <c:f>Grafdata!$B$20:$AP$20</c:f>
              <c:strCache>
                <c:ptCount val="38"/>
                <c:pt idx="1">
                  <c:v>2011</c:v>
                </c:pt>
                <c:pt idx="5">
                  <c:v>2012</c:v>
                </c:pt>
                <c:pt idx="9">
                  <c:v>2013</c:v>
                </c:pt>
                <c:pt idx="13">
                  <c:v>2014</c:v>
                </c:pt>
                <c:pt idx="17">
                  <c:v>2015</c:v>
                </c:pt>
                <c:pt idx="21">
                  <c:v>2016</c:v>
                </c:pt>
                <c:pt idx="25">
                  <c:v>2017</c:v>
                </c:pt>
                <c:pt idx="29">
                  <c:v>2018</c:v>
                </c:pt>
                <c:pt idx="33">
                  <c:v>2019</c:v>
                </c:pt>
                <c:pt idx="37">
                  <c:v>2020</c:v>
                </c:pt>
              </c:strCache>
            </c:strRef>
          </c:cat>
          <c:val>
            <c:numRef>
              <c:f>Grafdata!$B$29:$AP$29</c:f>
              <c:numCache>
                <c:formatCode>General</c:formatCode>
                <c:ptCount val="41"/>
                <c:pt idx="0">
                  <c:v>23</c:v>
                </c:pt>
                <c:pt idx="1">
                  <c:v>23.5</c:v>
                </c:pt>
                <c:pt idx="2">
                  <c:v>24.25</c:v>
                </c:pt>
                <c:pt idx="3">
                  <c:v>22.25</c:v>
                </c:pt>
                <c:pt idx="4">
                  <c:v>23.75</c:v>
                </c:pt>
                <c:pt idx="5">
                  <c:v>24</c:v>
                </c:pt>
                <c:pt idx="6">
                  <c:v>24</c:v>
                </c:pt>
                <c:pt idx="7">
                  <c:v>26.5</c:v>
                </c:pt>
                <c:pt idx="8">
                  <c:v>28</c:v>
                </c:pt>
                <c:pt idx="9">
                  <c:v>26.75</c:v>
                </c:pt>
                <c:pt idx="10">
                  <c:v>27.25</c:v>
                </c:pt>
                <c:pt idx="11">
                  <c:v>24.5</c:v>
                </c:pt>
                <c:pt idx="12">
                  <c:v>22</c:v>
                </c:pt>
                <c:pt idx="13">
                  <c:v>21</c:v>
                </c:pt>
                <c:pt idx="14">
                  <c:v>22.5</c:v>
                </c:pt>
                <c:pt idx="15">
                  <c:v>24.5</c:v>
                </c:pt>
                <c:pt idx="16">
                  <c:v>25</c:v>
                </c:pt>
                <c:pt idx="17">
                  <c:v>26.25</c:v>
                </c:pt>
                <c:pt idx="18">
                  <c:v>24.75</c:v>
                </c:pt>
                <c:pt idx="19">
                  <c:v>22.75</c:v>
                </c:pt>
                <c:pt idx="20">
                  <c:v>23.25</c:v>
                </c:pt>
                <c:pt idx="21">
                  <c:v>24.25</c:v>
                </c:pt>
                <c:pt idx="22">
                  <c:v>24.5</c:v>
                </c:pt>
                <c:pt idx="23">
                  <c:v>25.75</c:v>
                </c:pt>
                <c:pt idx="24">
                  <c:v>23.25</c:v>
                </c:pt>
                <c:pt idx="25">
                  <c:v>21.25</c:v>
                </c:pt>
                <c:pt idx="26">
                  <c:v>21</c:v>
                </c:pt>
                <c:pt idx="27">
                  <c:v>20.25</c:v>
                </c:pt>
                <c:pt idx="28">
                  <c:v>20.25</c:v>
                </c:pt>
                <c:pt idx="29">
                  <c:v>23</c:v>
                </c:pt>
                <c:pt idx="30">
                  <c:v>23.25</c:v>
                </c:pt>
                <c:pt idx="31">
                  <c:v>26</c:v>
                </c:pt>
                <c:pt idx="32">
                  <c:v>30</c:v>
                </c:pt>
                <c:pt idx="33">
                  <c:v>29.5</c:v>
                </c:pt>
                <c:pt idx="34">
                  <c:v>29.5</c:v>
                </c:pt>
                <c:pt idx="35">
                  <c:v>29.75</c:v>
                </c:pt>
                <c:pt idx="36">
                  <c:v>29</c:v>
                </c:pt>
                <c:pt idx="37">
                  <c:v>30</c:v>
                </c:pt>
                <c:pt idx="38">
                  <c:v>32.5</c:v>
                </c:pt>
                <c:pt idx="39">
                  <c:v>31.25</c:v>
                </c:pt>
                <c:pt idx="40">
                  <c:v>29.75</c:v>
                </c:pt>
              </c:numCache>
            </c:numRef>
          </c:val>
          <c:smooth val="0"/>
          <c:extLst>
            <c:ext xmlns:c16="http://schemas.microsoft.com/office/drawing/2014/chart" uri="{C3380CC4-5D6E-409C-BE32-E72D297353CC}">
              <c16:uniqueId val="{00000001-9F2C-4ED6-8064-CA15DC70AFC8}"/>
            </c:ext>
          </c:extLst>
        </c:ser>
        <c:dLbls>
          <c:showLegendKey val="0"/>
          <c:showVal val="0"/>
          <c:showCatName val="0"/>
          <c:showSerName val="0"/>
          <c:showPercent val="0"/>
          <c:showBubbleSize val="0"/>
        </c:dLbls>
        <c:smooth val="0"/>
        <c:axId val="772784184"/>
        <c:axId val="772785824"/>
      </c:lineChart>
      <c:catAx>
        <c:axId val="772784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5824"/>
        <c:crosses val="autoZero"/>
        <c:auto val="1"/>
        <c:lblAlgn val="ctr"/>
        <c:lblOffset val="100"/>
        <c:noMultiLvlLbl val="0"/>
      </c:catAx>
      <c:valAx>
        <c:axId val="7727858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4184"/>
        <c:crosses val="autoZero"/>
        <c:crossBetween val="between"/>
      </c:valAx>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chart>
  <c:txPr>
    <a:bodyPr/>
    <a:lstStyle/>
    <a:p>
      <a:pPr>
        <a:defRPr/>
      </a:pPr>
      <a:endParaRPr lang="sv-SE"/>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Grafdata!$A$14</c:f>
              <c:strCache>
                <c:ptCount val="1"/>
                <c:pt idx="0">
                  <c:v>Sverige</c:v>
                </c:pt>
              </c:strCache>
            </c:strRef>
          </c:tx>
          <c:spPr>
            <a:ln w="28575" cap="rnd">
              <a:solidFill>
                <a:schemeClr val="accent1"/>
              </a:solidFill>
              <a:prstDash val="sysDash"/>
              <a:round/>
            </a:ln>
            <a:effectLst/>
          </c:spPr>
          <c:marker>
            <c:symbol val="none"/>
          </c:marker>
          <c:cat>
            <c:strRef>
              <c:f>Grafdata!$B$13:$AP$13</c:f>
              <c:strCache>
                <c:ptCount val="38"/>
                <c:pt idx="1">
                  <c:v>2011</c:v>
                </c:pt>
                <c:pt idx="5">
                  <c:v>2012</c:v>
                </c:pt>
                <c:pt idx="9">
                  <c:v>2013</c:v>
                </c:pt>
                <c:pt idx="13">
                  <c:v>2014</c:v>
                </c:pt>
                <c:pt idx="17">
                  <c:v>2015</c:v>
                </c:pt>
                <c:pt idx="21">
                  <c:v>2016</c:v>
                </c:pt>
                <c:pt idx="25">
                  <c:v>2017</c:v>
                </c:pt>
                <c:pt idx="29">
                  <c:v>2018</c:v>
                </c:pt>
                <c:pt idx="33">
                  <c:v>2019</c:v>
                </c:pt>
                <c:pt idx="37">
                  <c:v>2020</c:v>
                </c:pt>
              </c:strCache>
            </c:strRef>
          </c:cat>
          <c:val>
            <c:numRef>
              <c:f>Grafdata!$B$14:$AP$14</c:f>
              <c:numCache>
                <c:formatCode>General</c:formatCode>
                <c:ptCount val="41"/>
                <c:pt idx="0">
                  <c:v>100</c:v>
                </c:pt>
                <c:pt idx="1">
                  <c:v>99.925055657195756</c:v>
                </c:pt>
                <c:pt idx="2">
                  <c:v>102.39601472435912</c:v>
                </c:pt>
                <c:pt idx="3">
                  <c:v>103.76925959397801</c:v>
                </c:pt>
                <c:pt idx="4">
                  <c:v>101.77221328278264</c:v>
                </c:pt>
                <c:pt idx="5">
                  <c:v>100.74503493728922</c:v>
                </c:pt>
                <c:pt idx="6">
                  <c:v>103.1145987171292</c:v>
                </c:pt>
                <c:pt idx="7">
                  <c:v>104.3798355632949</c:v>
                </c:pt>
                <c:pt idx="8">
                  <c:v>102.37838076134635</c:v>
                </c:pt>
                <c:pt idx="9">
                  <c:v>101.58264818039544</c:v>
                </c:pt>
                <c:pt idx="10">
                  <c:v>103.9588246963652</c:v>
                </c:pt>
                <c:pt idx="11">
                  <c:v>105.50179645998193</c:v>
                </c:pt>
                <c:pt idx="12">
                  <c:v>103.76925959397801</c:v>
                </c:pt>
                <c:pt idx="13">
                  <c:v>102.70460907708247</c:v>
                </c:pt>
                <c:pt idx="14">
                  <c:v>105.33206956598409</c:v>
                </c:pt>
                <c:pt idx="15">
                  <c:v>107.53631494257941</c:v>
                </c:pt>
                <c:pt idx="16">
                  <c:v>105.20201908876496</c:v>
                </c:pt>
                <c:pt idx="17">
                  <c:v>104.4790266052417</c:v>
                </c:pt>
                <c:pt idx="18">
                  <c:v>106.61053188440937</c:v>
                </c:pt>
                <c:pt idx="19">
                  <c:v>108.54365507968348</c:v>
                </c:pt>
                <c:pt idx="20">
                  <c:v>106.84638613970507</c:v>
                </c:pt>
                <c:pt idx="21">
                  <c:v>106.05506204730311</c:v>
                </c:pt>
                <c:pt idx="22">
                  <c:v>108.76848810809619</c:v>
                </c:pt>
                <c:pt idx="23">
                  <c:v>109.63034805034496</c:v>
                </c:pt>
                <c:pt idx="24">
                  <c:v>108.46871073687923</c:v>
                </c:pt>
                <c:pt idx="25">
                  <c:v>108.54585932506006</c:v>
                </c:pt>
                <c:pt idx="26">
                  <c:v>110.95950801243194</c:v>
                </c:pt>
                <c:pt idx="27">
                  <c:v>112.50027553067207</c:v>
                </c:pt>
                <c:pt idx="28">
                  <c:v>110.76773866466814</c:v>
                </c:pt>
                <c:pt idx="29">
                  <c:v>110.58919478916393</c:v>
                </c:pt>
                <c:pt idx="30">
                  <c:v>112.85956752705711</c:v>
                </c:pt>
                <c:pt idx="31">
                  <c:v>113.77432935834418</c:v>
                </c:pt>
                <c:pt idx="32">
                  <c:v>112.21592787709127</c:v>
                </c:pt>
                <c:pt idx="33">
                  <c:v>111.36949765247867</c:v>
                </c:pt>
                <c:pt idx="34">
                  <c:v>113.41944585271233</c:v>
                </c:pt>
                <c:pt idx="35">
                  <c:v>114.59210439306104</c:v>
                </c:pt>
                <c:pt idx="36">
                  <c:v>113.07558357396346</c:v>
                </c:pt>
                <c:pt idx="37">
                  <c:v>111.43562501377653</c:v>
                </c:pt>
                <c:pt idx="38">
                  <c:v>111.2614896290255</c:v>
                </c:pt>
                <c:pt idx="39">
                  <c:v>112.32173165516785</c:v>
                </c:pt>
                <c:pt idx="40">
                  <c:v>111.51056935658077</c:v>
                </c:pt>
              </c:numCache>
            </c:numRef>
          </c:val>
          <c:smooth val="0"/>
          <c:extLst>
            <c:ext xmlns:c16="http://schemas.microsoft.com/office/drawing/2014/chart" uri="{C3380CC4-5D6E-409C-BE32-E72D297353CC}">
              <c16:uniqueId val="{00000000-581F-4DF9-8582-D17568E721D8}"/>
            </c:ext>
          </c:extLst>
        </c:ser>
        <c:ser>
          <c:idx val="1"/>
          <c:order val="1"/>
          <c:tx>
            <c:strRef>
              <c:f>Grafdata!$A$15</c:f>
              <c:strCache>
                <c:ptCount val="1"/>
                <c:pt idx="0">
                  <c:v>SBA-länen</c:v>
                </c:pt>
              </c:strCache>
            </c:strRef>
          </c:tx>
          <c:spPr>
            <a:ln w="28575" cap="rnd">
              <a:solidFill>
                <a:schemeClr val="accent6"/>
              </a:solidFill>
              <a:prstDash val="sysDot"/>
              <a:round/>
            </a:ln>
            <a:effectLst/>
          </c:spPr>
          <c:marker>
            <c:symbol val="none"/>
          </c:marker>
          <c:cat>
            <c:strRef>
              <c:f>Grafdata!$B$13:$AP$13</c:f>
              <c:strCache>
                <c:ptCount val="38"/>
                <c:pt idx="1">
                  <c:v>2011</c:v>
                </c:pt>
                <c:pt idx="5">
                  <c:v>2012</c:v>
                </c:pt>
                <c:pt idx="9">
                  <c:v>2013</c:v>
                </c:pt>
                <c:pt idx="13">
                  <c:v>2014</c:v>
                </c:pt>
                <c:pt idx="17">
                  <c:v>2015</c:v>
                </c:pt>
                <c:pt idx="21">
                  <c:v>2016</c:v>
                </c:pt>
                <c:pt idx="25">
                  <c:v>2017</c:v>
                </c:pt>
                <c:pt idx="29">
                  <c:v>2018</c:v>
                </c:pt>
                <c:pt idx="33">
                  <c:v>2019</c:v>
                </c:pt>
                <c:pt idx="37">
                  <c:v>2020</c:v>
                </c:pt>
              </c:strCache>
            </c:strRef>
          </c:cat>
          <c:val>
            <c:numRef>
              <c:f>Grafdata!$B$15:$AP$15</c:f>
              <c:numCache>
                <c:formatCode>General</c:formatCode>
                <c:ptCount val="41"/>
                <c:pt idx="0">
                  <c:v>100</c:v>
                </c:pt>
                <c:pt idx="1">
                  <c:v>100.13130379808393</c:v>
                </c:pt>
                <c:pt idx="2">
                  <c:v>102.05709283664835</c:v>
                </c:pt>
                <c:pt idx="3">
                  <c:v>103.15615425764723</c:v>
                </c:pt>
                <c:pt idx="4">
                  <c:v>101.98414628215727</c:v>
                </c:pt>
                <c:pt idx="5">
                  <c:v>101.14769245732627</c:v>
                </c:pt>
                <c:pt idx="6">
                  <c:v>102.92758838690852</c:v>
                </c:pt>
                <c:pt idx="7">
                  <c:v>104.03151291154015</c:v>
                </c:pt>
                <c:pt idx="8">
                  <c:v>103.03457666682877</c:v>
                </c:pt>
                <c:pt idx="9">
                  <c:v>102.1640811165686</c:v>
                </c:pt>
                <c:pt idx="10">
                  <c:v>104.32816223313719</c:v>
                </c:pt>
                <c:pt idx="11">
                  <c:v>105.4564022759325</c:v>
                </c:pt>
                <c:pt idx="12">
                  <c:v>104.74152604191995</c:v>
                </c:pt>
                <c:pt idx="13">
                  <c:v>103.55006565189905</c:v>
                </c:pt>
                <c:pt idx="14">
                  <c:v>105.81627194475514</c:v>
                </c:pt>
                <c:pt idx="15">
                  <c:v>107.77123960511598</c:v>
                </c:pt>
                <c:pt idx="16">
                  <c:v>106.28312989349803</c:v>
                </c:pt>
                <c:pt idx="17">
                  <c:v>105.62661090307834</c:v>
                </c:pt>
                <c:pt idx="18">
                  <c:v>107.44054855808977</c:v>
                </c:pt>
                <c:pt idx="19">
                  <c:v>108.59310411904877</c:v>
                </c:pt>
                <c:pt idx="20">
                  <c:v>107.97062685357194</c:v>
                </c:pt>
                <c:pt idx="21">
                  <c:v>107.21684579049749</c:v>
                </c:pt>
                <c:pt idx="22">
                  <c:v>110.03744589797209</c:v>
                </c:pt>
                <c:pt idx="23">
                  <c:v>110.44108349948938</c:v>
                </c:pt>
                <c:pt idx="24">
                  <c:v>109.59976657102563</c:v>
                </c:pt>
                <c:pt idx="25">
                  <c:v>109.32743276759227</c:v>
                </c:pt>
                <c:pt idx="26">
                  <c:v>111.90487769294364</c:v>
                </c:pt>
                <c:pt idx="27">
                  <c:v>113.26168360647766</c:v>
                </c:pt>
                <c:pt idx="28">
                  <c:v>112.2793366726645</c:v>
                </c:pt>
                <c:pt idx="29">
                  <c:v>112.2550211545008</c:v>
                </c:pt>
                <c:pt idx="30">
                  <c:v>114.18081019306521</c:v>
                </c:pt>
                <c:pt idx="31">
                  <c:v>115.51816369206828</c:v>
                </c:pt>
                <c:pt idx="32">
                  <c:v>114.15649467490152</c:v>
                </c:pt>
                <c:pt idx="33">
                  <c:v>113.94738121869376</c:v>
                </c:pt>
                <c:pt idx="34">
                  <c:v>115.36740747945339</c:v>
                </c:pt>
                <c:pt idx="35">
                  <c:v>116.69503477119098</c:v>
                </c:pt>
                <c:pt idx="36">
                  <c:v>115.38685989398434</c:v>
                </c:pt>
                <c:pt idx="37">
                  <c:v>114.40937606380392</c:v>
                </c:pt>
                <c:pt idx="38">
                  <c:v>113.7868987988134</c:v>
                </c:pt>
                <c:pt idx="39">
                  <c:v>114.02519087681759</c:v>
                </c:pt>
                <c:pt idx="40">
                  <c:v>113.24709429557944</c:v>
                </c:pt>
              </c:numCache>
            </c:numRef>
          </c:val>
          <c:smooth val="0"/>
          <c:extLst>
            <c:ext xmlns:c16="http://schemas.microsoft.com/office/drawing/2014/chart" uri="{C3380CC4-5D6E-409C-BE32-E72D297353CC}">
              <c16:uniqueId val="{00000001-581F-4DF9-8582-D17568E721D8}"/>
            </c:ext>
          </c:extLst>
        </c:ser>
        <c:ser>
          <c:idx val="2"/>
          <c:order val="2"/>
          <c:tx>
            <c:strRef>
              <c:f>Grafdata!$A$19</c:f>
              <c:strCache>
                <c:ptCount val="1"/>
                <c:pt idx="0">
                  <c:v>Örebro län</c:v>
                </c:pt>
              </c:strCache>
            </c:strRef>
          </c:tx>
          <c:spPr>
            <a:ln w="28575" cap="rnd">
              <a:solidFill>
                <a:schemeClr val="accent2"/>
              </a:solidFill>
              <a:round/>
            </a:ln>
            <a:effectLst/>
          </c:spPr>
          <c:marker>
            <c:symbol val="none"/>
          </c:marker>
          <c:cat>
            <c:strRef>
              <c:f>Grafdata!$B$13:$AP$13</c:f>
              <c:strCache>
                <c:ptCount val="38"/>
                <c:pt idx="1">
                  <c:v>2011</c:v>
                </c:pt>
                <c:pt idx="5">
                  <c:v>2012</c:v>
                </c:pt>
                <c:pt idx="9">
                  <c:v>2013</c:v>
                </c:pt>
                <c:pt idx="13">
                  <c:v>2014</c:v>
                </c:pt>
                <c:pt idx="17">
                  <c:v>2015</c:v>
                </c:pt>
                <c:pt idx="21">
                  <c:v>2016</c:v>
                </c:pt>
                <c:pt idx="25">
                  <c:v>2017</c:v>
                </c:pt>
                <c:pt idx="29">
                  <c:v>2018</c:v>
                </c:pt>
                <c:pt idx="33">
                  <c:v>2019</c:v>
                </c:pt>
                <c:pt idx="37">
                  <c:v>2020</c:v>
                </c:pt>
              </c:strCache>
            </c:strRef>
          </c:cat>
          <c:val>
            <c:numRef>
              <c:f>Grafdata!$B$19:$AP$19</c:f>
              <c:numCache>
                <c:formatCode>General</c:formatCode>
                <c:ptCount val="41"/>
                <c:pt idx="0">
                  <c:v>100</c:v>
                </c:pt>
                <c:pt idx="1">
                  <c:v>99.448384554767529</c:v>
                </c:pt>
                <c:pt idx="2">
                  <c:v>102.83687943262412</c:v>
                </c:pt>
                <c:pt idx="3">
                  <c:v>105.98896769109535</c:v>
                </c:pt>
                <c:pt idx="4">
                  <c:v>99.211977935382194</c:v>
                </c:pt>
                <c:pt idx="5">
                  <c:v>98.3451536643026</c:v>
                </c:pt>
                <c:pt idx="6">
                  <c:v>100.86682427107959</c:v>
                </c:pt>
                <c:pt idx="7">
                  <c:v>101.97005516154452</c:v>
                </c:pt>
                <c:pt idx="8">
                  <c:v>100.78802206461781</c:v>
                </c:pt>
                <c:pt idx="9">
                  <c:v>98.423955870764388</c:v>
                </c:pt>
                <c:pt idx="10">
                  <c:v>100.39401103230891</c:v>
                </c:pt>
                <c:pt idx="11">
                  <c:v>104.64933018124508</c:v>
                </c:pt>
                <c:pt idx="12">
                  <c:v>101.02442868400315</c:v>
                </c:pt>
                <c:pt idx="13">
                  <c:v>100.63041765169424</c:v>
                </c:pt>
                <c:pt idx="14">
                  <c:v>105.20094562647755</c:v>
                </c:pt>
                <c:pt idx="15">
                  <c:v>108.03782505910165</c:v>
                </c:pt>
                <c:pt idx="16">
                  <c:v>103.86130811662727</c:v>
                </c:pt>
                <c:pt idx="17">
                  <c:v>104.25531914893617</c:v>
                </c:pt>
                <c:pt idx="18">
                  <c:v>107.32860520094563</c:v>
                </c:pt>
                <c:pt idx="19">
                  <c:v>107.24980299448384</c:v>
                </c:pt>
                <c:pt idx="20">
                  <c:v>106.14657209613871</c:v>
                </c:pt>
                <c:pt idx="21">
                  <c:v>106.06776989755713</c:v>
                </c:pt>
                <c:pt idx="22">
                  <c:v>110.40189125295508</c:v>
                </c:pt>
                <c:pt idx="23">
                  <c:v>111.74152876280536</c:v>
                </c:pt>
                <c:pt idx="24">
                  <c:v>109.9290780141844</c:v>
                </c:pt>
                <c:pt idx="25">
                  <c:v>109.14105594956659</c:v>
                </c:pt>
                <c:pt idx="26">
                  <c:v>111.82033096926713</c:v>
                </c:pt>
                <c:pt idx="27">
                  <c:v>111.26871552403468</c:v>
                </c:pt>
                <c:pt idx="28">
                  <c:v>112.29314420803783</c:v>
                </c:pt>
                <c:pt idx="29">
                  <c:v>115.20882584712372</c:v>
                </c:pt>
                <c:pt idx="30">
                  <c:v>113.55397951142632</c:v>
                </c:pt>
                <c:pt idx="31">
                  <c:v>120.96138691883372</c:v>
                </c:pt>
                <c:pt idx="32">
                  <c:v>116.548463356974</c:v>
                </c:pt>
                <c:pt idx="33">
                  <c:v>117.65169424743893</c:v>
                </c:pt>
                <c:pt idx="34">
                  <c:v>114.18439716312056</c:v>
                </c:pt>
                <c:pt idx="35">
                  <c:v>114.73601260835304</c:v>
                </c:pt>
                <c:pt idx="36">
                  <c:v>111.74152876280536</c:v>
                </c:pt>
                <c:pt idx="37">
                  <c:v>109.14105594956659</c:v>
                </c:pt>
                <c:pt idx="38">
                  <c:v>112.60835303388495</c:v>
                </c:pt>
                <c:pt idx="39">
                  <c:v>110.55949566587864</c:v>
                </c:pt>
                <c:pt idx="40">
                  <c:v>114.026792750197</c:v>
                </c:pt>
              </c:numCache>
            </c:numRef>
          </c:val>
          <c:smooth val="0"/>
          <c:extLst>
            <c:ext xmlns:c16="http://schemas.microsoft.com/office/drawing/2014/chart" uri="{C3380CC4-5D6E-409C-BE32-E72D297353CC}">
              <c16:uniqueId val="{00000002-581F-4DF9-8582-D17568E721D8}"/>
            </c:ext>
          </c:extLst>
        </c:ser>
        <c:dLbls>
          <c:showLegendKey val="0"/>
          <c:showVal val="0"/>
          <c:showCatName val="0"/>
          <c:showSerName val="0"/>
          <c:showPercent val="0"/>
          <c:showBubbleSize val="0"/>
        </c:dLbls>
        <c:smooth val="0"/>
        <c:axId val="734920512"/>
        <c:axId val="734924120"/>
      </c:lineChart>
      <c:catAx>
        <c:axId val="7349205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34924120"/>
        <c:crosses val="autoZero"/>
        <c:auto val="1"/>
        <c:lblAlgn val="ctr"/>
        <c:lblOffset val="100"/>
        <c:noMultiLvlLbl val="0"/>
      </c:catAx>
      <c:valAx>
        <c:axId val="734924120"/>
        <c:scaling>
          <c:orientation val="minMax"/>
          <c:min val="9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34920512"/>
        <c:crosses val="autoZero"/>
        <c:crossBetween val="between"/>
      </c:valAx>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extLst/>
  </c:chart>
  <c:txPr>
    <a:bodyPr/>
    <a:lstStyle/>
    <a:p>
      <a:pPr>
        <a:defRPr/>
      </a:pPr>
      <a:endParaRPr lang="sv-SE"/>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Grafdata!$A$21</c:f>
              <c:strCache>
                <c:ptCount val="1"/>
                <c:pt idx="0">
                  <c:v>Sverige</c:v>
                </c:pt>
              </c:strCache>
            </c:strRef>
          </c:tx>
          <c:spPr>
            <a:ln w="28575" cap="rnd">
              <a:solidFill>
                <a:schemeClr val="accent1"/>
              </a:solidFill>
              <a:prstDash val="sysDash"/>
              <a:round/>
            </a:ln>
            <a:effectLst/>
          </c:spPr>
          <c:marker>
            <c:symbol val="none"/>
          </c:marker>
          <c:cat>
            <c:strRef>
              <c:f>Grafdata!$B$20:$AP$20</c:f>
              <c:strCache>
                <c:ptCount val="38"/>
                <c:pt idx="1">
                  <c:v>2011</c:v>
                </c:pt>
                <c:pt idx="5">
                  <c:v>2012</c:v>
                </c:pt>
                <c:pt idx="9">
                  <c:v>2013</c:v>
                </c:pt>
                <c:pt idx="13">
                  <c:v>2014</c:v>
                </c:pt>
                <c:pt idx="17">
                  <c:v>2015</c:v>
                </c:pt>
                <c:pt idx="21">
                  <c:v>2016</c:v>
                </c:pt>
                <c:pt idx="25">
                  <c:v>2017</c:v>
                </c:pt>
                <c:pt idx="29">
                  <c:v>2018</c:v>
                </c:pt>
                <c:pt idx="33">
                  <c:v>2019</c:v>
                </c:pt>
                <c:pt idx="37">
                  <c:v>2020</c:v>
                </c:pt>
              </c:strCache>
            </c:strRef>
          </c:cat>
          <c:val>
            <c:numRef>
              <c:f>Grafdata!$B$21:$AP$21</c:f>
              <c:numCache>
                <c:formatCode>General</c:formatCode>
                <c:ptCount val="41"/>
                <c:pt idx="0">
                  <c:v>100</c:v>
                </c:pt>
                <c:pt idx="1">
                  <c:v>152.70801859596114</c:v>
                </c:pt>
                <c:pt idx="2">
                  <c:v>134.99368700691144</c:v>
                </c:pt>
                <c:pt idx="3">
                  <c:v>105.79992555776936</c:v>
                </c:pt>
                <c:pt idx="4">
                  <c:v>110.45110532115984</c:v>
                </c:pt>
                <c:pt idx="5">
                  <c:v>155.78788343222473</c:v>
                </c:pt>
                <c:pt idx="6">
                  <c:v>126.62039571154365</c:v>
                </c:pt>
                <c:pt idx="7">
                  <c:v>97.626606529021529</c:v>
                </c:pt>
                <c:pt idx="8">
                  <c:v>104.82341864996825</c:v>
                </c:pt>
                <c:pt idx="9">
                  <c:v>150.44628847094199</c:v>
                </c:pt>
                <c:pt idx="10">
                  <c:v>129.17478597858693</c:v>
                </c:pt>
                <c:pt idx="11">
                  <c:v>99.786161043358945</c:v>
                </c:pt>
                <c:pt idx="12">
                  <c:v>109.18120844554404</c:v>
                </c:pt>
                <c:pt idx="13">
                  <c:v>155.39596698268124</c:v>
                </c:pt>
                <c:pt idx="14">
                  <c:v>150.97979112385875</c:v>
                </c:pt>
                <c:pt idx="15">
                  <c:v>125.09724928659529</c:v>
                </c:pt>
                <c:pt idx="16">
                  <c:v>149.13187222210058</c:v>
                </c:pt>
                <c:pt idx="17">
                  <c:v>219.28272721301425</c:v>
                </c:pt>
                <c:pt idx="18">
                  <c:v>196.27423933906977</c:v>
                </c:pt>
                <c:pt idx="19">
                  <c:v>162.71101088170255</c:v>
                </c:pt>
                <c:pt idx="20">
                  <c:v>208.46451951919076</c:v>
                </c:pt>
                <c:pt idx="21">
                  <c:v>266.76957210313896</c:v>
                </c:pt>
                <c:pt idx="22">
                  <c:v>257.85110094220511</c:v>
                </c:pt>
                <c:pt idx="23">
                  <c:v>198.98043337055444</c:v>
                </c:pt>
                <c:pt idx="24">
                  <c:v>224.96077186375612</c:v>
                </c:pt>
                <c:pt idx="25">
                  <c:v>279.96409257110327</c:v>
                </c:pt>
                <c:pt idx="26">
                  <c:v>240.00467088505974</c:v>
                </c:pt>
                <c:pt idx="27">
                  <c:v>189.77222137075881</c:v>
                </c:pt>
                <c:pt idx="28">
                  <c:v>223.53104314000248</c:v>
                </c:pt>
                <c:pt idx="29">
                  <c:v>294.96493187076243</c:v>
                </c:pt>
                <c:pt idx="30">
                  <c:v>259.37059823820056</c:v>
                </c:pt>
                <c:pt idx="31">
                  <c:v>189.13800275874149</c:v>
                </c:pt>
                <c:pt idx="32">
                  <c:v>219.64982958567791</c:v>
                </c:pt>
                <c:pt idx="33">
                  <c:v>272.77092957910946</c:v>
                </c:pt>
                <c:pt idx="34">
                  <c:v>216.56193666571789</c:v>
                </c:pt>
                <c:pt idx="35">
                  <c:v>159.42314569512257</c:v>
                </c:pt>
                <c:pt idx="36">
                  <c:v>183.15635057911678</c:v>
                </c:pt>
                <c:pt idx="37">
                  <c:v>258.65317948605667</c:v>
                </c:pt>
                <c:pt idx="38">
                  <c:v>137.21089775870499</c:v>
                </c:pt>
                <c:pt idx="39">
                  <c:v>115.54674899101585</c:v>
                </c:pt>
                <c:pt idx="40">
                  <c:v>147.98020712455937</c:v>
                </c:pt>
              </c:numCache>
            </c:numRef>
          </c:val>
          <c:smooth val="0"/>
          <c:extLst>
            <c:ext xmlns:c16="http://schemas.microsoft.com/office/drawing/2014/chart" uri="{C3380CC4-5D6E-409C-BE32-E72D297353CC}">
              <c16:uniqueId val="{00000000-77D0-49C9-82B1-9D4974C3E3A1}"/>
            </c:ext>
          </c:extLst>
        </c:ser>
        <c:ser>
          <c:idx val="1"/>
          <c:order val="1"/>
          <c:tx>
            <c:strRef>
              <c:f>Grafdata!$A$29</c:f>
              <c:strCache>
                <c:ptCount val="1"/>
                <c:pt idx="0">
                  <c:v>Örebro län</c:v>
                </c:pt>
              </c:strCache>
            </c:strRef>
          </c:tx>
          <c:spPr>
            <a:ln w="28575" cap="rnd">
              <a:solidFill>
                <a:schemeClr val="accent2"/>
              </a:solidFill>
              <a:round/>
            </a:ln>
            <a:effectLst/>
          </c:spPr>
          <c:marker>
            <c:symbol val="none"/>
          </c:marker>
          <c:cat>
            <c:strRef>
              <c:f>Grafdata!$B$20:$AP$20</c:f>
              <c:strCache>
                <c:ptCount val="38"/>
                <c:pt idx="1">
                  <c:v>2011</c:v>
                </c:pt>
                <c:pt idx="5">
                  <c:v>2012</c:v>
                </c:pt>
                <c:pt idx="9">
                  <c:v>2013</c:v>
                </c:pt>
                <c:pt idx="13">
                  <c:v>2014</c:v>
                </c:pt>
                <c:pt idx="17">
                  <c:v>2015</c:v>
                </c:pt>
                <c:pt idx="21">
                  <c:v>2016</c:v>
                </c:pt>
                <c:pt idx="25">
                  <c:v>2017</c:v>
                </c:pt>
                <c:pt idx="29">
                  <c:v>2018</c:v>
                </c:pt>
                <c:pt idx="33">
                  <c:v>2019</c:v>
                </c:pt>
                <c:pt idx="37">
                  <c:v>2020</c:v>
                </c:pt>
              </c:strCache>
            </c:strRef>
          </c:cat>
          <c:val>
            <c:numRef>
              <c:f>Grafdata!$B$29:$AP$29</c:f>
              <c:numCache>
                <c:formatCode>General</c:formatCode>
                <c:ptCount val="41"/>
                <c:pt idx="0">
                  <c:v>100</c:v>
                </c:pt>
                <c:pt idx="1">
                  <c:v>157.78085991678225</c:v>
                </c:pt>
                <c:pt idx="2">
                  <c:v>150.26352288488212</c:v>
                </c:pt>
                <c:pt idx="3">
                  <c:v>101.08183079056866</c:v>
                </c:pt>
                <c:pt idx="4">
                  <c:v>113.84188626907074</c:v>
                </c:pt>
                <c:pt idx="5">
                  <c:v>180.38834951456312</c:v>
                </c:pt>
                <c:pt idx="6">
                  <c:v>136.97642163661581</c:v>
                </c:pt>
                <c:pt idx="7">
                  <c:v>98.723994452149796</c:v>
                </c:pt>
                <c:pt idx="8">
                  <c:v>100.52704576976421</c:v>
                </c:pt>
                <c:pt idx="9">
                  <c:v>189.40360610263522</c:v>
                </c:pt>
                <c:pt idx="10">
                  <c:v>141.0263522884882</c:v>
                </c:pt>
                <c:pt idx="11">
                  <c:v>89.986130374479885</c:v>
                </c:pt>
                <c:pt idx="12">
                  <c:v>111.53952843273231</c:v>
                </c:pt>
                <c:pt idx="13">
                  <c:v>160.94313453536753</c:v>
                </c:pt>
                <c:pt idx="14">
                  <c:v>169.20943134535366</c:v>
                </c:pt>
                <c:pt idx="15">
                  <c:v>120.91539528432732</c:v>
                </c:pt>
                <c:pt idx="16">
                  <c:v>148.82108183079058</c:v>
                </c:pt>
                <c:pt idx="17">
                  <c:v>197.78085991678225</c:v>
                </c:pt>
                <c:pt idx="18">
                  <c:v>209.81969486823857</c:v>
                </c:pt>
                <c:pt idx="19">
                  <c:v>142.52427184466021</c:v>
                </c:pt>
                <c:pt idx="20">
                  <c:v>186.4632454923717</c:v>
                </c:pt>
                <c:pt idx="21">
                  <c:v>261.71983356449374</c:v>
                </c:pt>
                <c:pt idx="22">
                  <c:v>234.45214979195561</c:v>
                </c:pt>
                <c:pt idx="23">
                  <c:v>193.12066574202495</c:v>
                </c:pt>
                <c:pt idx="24">
                  <c:v>241.0263522884882</c:v>
                </c:pt>
                <c:pt idx="25">
                  <c:v>290.92926490984746</c:v>
                </c:pt>
                <c:pt idx="26">
                  <c:v>221.35922330097088</c:v>
                </c:pt>
                <c:pt idx="27">
                  <c:v>160.22191400832179</c:v>
                </c:pt>
                <c:pt idx="28">
                  <c:v>212.59361997226074</c:v>
                </c:pt>
                <c:pt idx="29">
                  <c:v>297.9472954230236</c:v>
                </c:pt>
                <c:pt idx="30">
                  <c:v>240.61026352288488</c:v>
                </c:pt>
                <c:pt idx="31">
                  <c:v>155.70041608876559</c:v>
                </c:pt>
                <c:pt idx="32">
                  <c:v>195.86685159500692</c:v>
                </c:pt>
                <c:pt idx="33">
                  <c:v>264.21636615811371</c:v>
                </c:pt>
                <c:pt idx="34">
                  <c:v>170.70735090152567</c:v>
                </c:pt>
                <c:pt idx="35">
                  <c:v>133.39805825242718</c:v>
                </c:pt>
                <c:pt idx="36">
                  <c:v>165.10402219140084</c:v>
                </c:pt>
                <c:pt idx="37">
                  <c:v>255.67267683772539</c:v>
                </c:pt>
                <c:pt idx="38">
                  <c:v>134.67406380027739</c:v>
                </c:pt>
                <c:pt idx="39">
                  <c:v>111.98335644937586</c:v>
                </c:pt>
                <c:pt idx="40">
                  <c:v>143.21775312066575</c:v>
                </c:pt>
              </c:numCache>
            </c:numRef>
          </c:val>
          <c:smooth val="0"/>
          <c:extLst>
            <c:ext xmlns:c16="http://schemas.microsoft.com/office/drawing/2014/chart" uri="{C3380CC4-5D6E-409C-BE32-E72D297353CC}">
              <c16:uniqueId val="{00000001-77D0-49C9-82B1-9D4974C3E3A1}"/>
            </c:ext>
          </c:extLst>
        </c:ser>
        <c:ser>
          <c:idx val="2"/>
          <c:order val="2"/>
          <c:tx>
            <c:strRef>
              <c:f>Grafdata!$A$30</c:f>
              <c:strCache>
                <c:ptCount val="1"/>
                <c:pt idx="0">
                  <c:v>Örebro kommun</c:v>
                </c:pt>
              </c:strCache>
            </c:strRef>
          </c:tx>
          <c:spPr>
            <a:ln w="28575" cap="rnd">
              <a:solidFill>
                <a:schemeClr val="accent3"/>
              </a:solidFill>
              <a:prstDash val="sysDot"/>
              <a:round/>
            </a:ln>
            <a:effectLst/>
          </c:spPr>
          <c:marker>
            <c:symbol val="none"/>
          </c:marker>
          <c:cat>
            <c:strRef>
              <c:f>Grafdata!$B$20:$AP$20</c:f>
              <c:strCache>
                <c:ptCount val="38"/>
                <c:pt idx="1">
                  <c:v>2011</c:v>
                </c:pt>
                <c:pt idx="5">
                  <c:v>2012</c:v>
                </c:pt>
                <c:pt idx="9">
                  <c:v>2013</c:v>
                </c:pt>
                <c:pt idx="13">
                  <c:v>2014</c:v>
                </c:pt>
                <c:pt idx="17">
                  <c:v>2015</c:v>
                </c:pt>
                <c:pt idx="21">
                  <c:v>2016</c:v>
                </c:pt>
                <c:pt idx="25">
                  <c:v>2017</c:v>
                </c:pt>
                <c:pt idx="29">
                  <c:v>2018</c:v>
                </c:pt>
                <c:pt idx="33">
                  <c:v>2019</c:v>
                </c:pt>
                <c:pt idx="37">
                  <c:v>2020</c:v>
                </c:pt>
              </c:strCache>
            </c:strRef>
          </c:cat>
          <c:val>
            <c:numRef>
              <c:f>Grafdata!$B$30:$AP$30</c:f>
              <c:numCache>
                <c:formatCode>General</c:formatCode>
                <c:ptCount val="41"/>
                <c:pt idx="0">
                  <c:v>100</c:v>
                </c:pt>
                <c:pt idx="1">
                  <c:v>146.23474968447624</c:v>
                </c:pt>
                <c:pt idx="2">
                  <c:v>139.5456457719815</c:v>
                </c:pt>
                <c:pt idx="3">
                  <c:v>96.676482961716445</c:v>
                </c:pt>
                <c:pt idx="4">
                  <c:v>109.8022717711401</c:v>
                </c:pt>
                <c:pt idx="5">
                  <c:v>145.05679427850231</c:v>
                </c:pt>
                <c:pt idx="6">
                  <c:v>122.50736222128734</c:v>
                </c:pt>
                <c:pt idx="7">
                  <c:v>88.388725283971397</c:v>
                </c:pt>
                <c:pt idx="8">
                  <c:v>94.488851493479174</c:v>
                </c:pt>
                <c:pt idx="9">
                  <c:v>132.51998317206562</c:v>
                </c:pt>
                <c:pt idx="10">
                  <c:v>117.16449305847708</c:v>
                </c:pt>
                <c:pt idx="11">
                  <c:v>86.958350862431629</c:v>
                </c:pt>
                <c:pt idx="12">
                  <c:v>112.91543962978544</c:v>
                </c:pt>
                <c:pt idx="13">
                  <c:v>127.05090450147244</c:v>
                </c:pt>
                <c:pt idx="14">
                  <c:v>158.72949095498527</c:v>
                </c:pt>
                <c:pt idx="15">
                  <c:v>113.63062684055532</c:v>
                </c:pt>
                <c:pt idx="16">
                  <c:v>130.33235170382835</c:v>
                </c:pt>
                <c:pt idx="17">
                  <c:v>166.38620109381574</c:v>
                </c:pt>
                <c:pt idx="18">
                  <c:v>202.27177114009254</c:v>
                </c:pt>
                <c:pt idx="19">
                  <c:v>135.67522086663863</c:v>
                </c:pt>
                <c:pt idx="20">
                  <c:v>171.68700042069835</c:v>
                </c:pt>
                <c:pt idx="21">
                  <c:v>203.02902818679007</c:v>
                </c:pt>
                <c:pt idx="22">
                  <c:v>230.50063104753892</c:v>
                </c:pt>
                <c:pt idx="23">
                  <c:v>195.11989903239376</c:v>
                </c:pt>
                <c:pt idx="24">
                  <c:v>213.58855700462769</c:v>
                </c:pt>
                <c:pt idx="25">
                  <c:v>243.71055952881784</c:v>
                </c:pt>
                <c:pt idx="26">
                  <c:v>208.20361800588978</c:v>
                </c:pt>
                <c:pt idx="27">
                  <c:v>157.63567522086663</c:v>
                </c:pt>
                <c:pt idx="28">
                  <c:v>205.34286916281027</c:v>
                </c:pt>
                <c:pt idx="29">
                  <c:v>273.83256205300802</c:v>
                </c:pt>
                <c:pt idx="30">
                  <c:v>241.90155658392933</c:v>
                </c:pt>
                <c:pt idx="31">
                  <c:v>155.32183424484646</c:v>
                </c:pt>
                <c:pt idx="32">
                  <c:v>193.94194362641986</c:v>
                </c:pt>
                <c:pt idx="33">
                  <c:v>219.68868321413547</c:v>
                </c:pt>
                <c:pt idx="34">
                  <c:v>164.70340765671014</c:v>
                </c:pt>
                <c:pt idx="35">
                  <c:v>139.79806478754733</c:v>
                </c:pt>
                <c:pt idx="36">
                  <c:v>173.83256205300799</c:v>
                </c:pt>
                <c:pt idx="37">
                  <c:v>240.97602019352124</c:v>
                </c:pt>
                <c:pt idx="38">
                  <c:v>129.40681531342028</c:v>
                </c:pt>
                <c:pt idx="39">
                  <c:v>117.54312158182583</c:v>
                </c:pt>
                <c:pt idx="40">
                  <c:v>129.61716449305848</c:v>
                </c:pt>
              </c:numCache>
            </c:numRef>
          </c:val>
          <c:smooth val="0"/>
          <c:extLst>
            <c:ext xmlns:c16="http://schemas.microsoft.com/office/drawing/2014/chart" uri="{C3380CC4-5D6E-409C-BE32-E72D297353CC}">
              <c16:uniqueId val="{00000002-77D0-49C9-82B1-9D4974C3E3A1}"/>
            </c:ext>
          </c:extLst>
        </c:ser>
        <c:dLbls>
          <c:showLegendKey val="0"/>
          <c:showVal val="0"/>
          <c:showCatName val="0"/>
          <c:showSerName val="0"/>
          <c:showPercent val="0"/>
          <c:showBubbleSize val="0"/>
        </c:dLbls>
        <c:smooth val="0"/>
        <c:axId val="772784184"/>
        <c:axId val="772785824"/>
      </c:lineChart>
      <c:catAx>
        <c:axId val="772784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5824"/>
        <c:crosses val="autoZero"/>
        <c:auto val="1"/>
        <c:lblAlgn val="ctr"/>
        <c:lblOffset val="100"/>
        <c:noMultiLvlLbl val="0"/>
      </c:catAx>
      <c:valAx>
        <c:axId val="7727858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4184"/>
        <c:crosses val="autoZero"/>
        <c:crossBetween val="between"/>
      </c:valAx>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chart>
  <c:txPr>
    <a:bodyPr/>
    <a:lstStyle/>
    <a:p>
      <a:pPr>
        <a:defRPr/>
      </a:pPr>
      <a:endParaRPr lang="sv-SE"/>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Grafdata!$A$19</c:f>
              <c:strCache>
                <c:ptCount val="1"/>
                <c:pt idx="0">
                  <c:v>Sverige</c:v>
                </c:pt>
              </c:strCache>
            </c:strRef>
          </c:tx>
          <c:spPr>
            <a:ln w="28575" cap="rnd">
              <a:solidFill>
                <a:schemeClr val="accent1"/>
              </a:solidFill>
              <a:prstDash val="sysDash"/>
              <a:round/>
            </a:ln>
            <a:effectLst/>
          </c:spPr>
          <c:marker>
            <c:symbol val="none"/>
          </c:marker>
          <c:cat>
            <c:strRef>
              <c:f>Grafdata!$B$18:$AP$18</c:f>
              <c:strCache>
                <c:ptCount val="38"/>
                <c:pt idx="1">
                  <c:v>2011</c:v>
                </c:pt>
                <c:pt idx="5">
                  <c:v>2012</c:v>
                </c:pt>
                <c:pt idx="9">
                  <c:v>2013</c:v>
                </c:pt>
                <c:pt idx="13">
                  <c:v>2014</c:v>
                </c:pt>
                <c:pt idx="17">
                  <c:v>2015</c:v>
                </c:pt>
                <c:pt idx="21">
                  <c:v>2016</c:v>
                </c:pt>
                <c:pt idx="25">
                  <c:v>2017</c:v>
                </c:pt>
                <c:pt idx="29">
                  <c:v>2018</c:v>
                </c:pt>
                <c:pt idx="33">
                  <c:v>2019</c:v>
                </c:pt>
                <c:pt idx="37">
                  <c:v>2020</c:v>
                </c:pt>
              </c:strCache>
            </c:strRef>
          </c:cat>
          <c:val>
            <c:numRef>
              <c:f>Grafdata!$B$19:$AP$19</c:f>
              <c:numCache>
                <c:formatCode>General</c:formatCode>
                <c:ptCount val="41"/>
                <c:pt idx="0">
                  <c:v>100</c:v>
                </c:pt>
                <c:pt idx="1">
                  <c:v>76.332173594579743</c:v>
                </c:pt>
                <c:pt idx="2">
                  <c:v>101.08038820728804</c:v>
                </c:pt>
                <c:pt idx="3">
                  <c:v>92.547152536165541</c:v>
                </c:pt>
                <c:pt idx="4">
                  <c:v>155.3470060428493</c:v>
                </c:pt>
                <c:pt idx="5">
                  <c:v>151.22688152353049</c:v>
                </c:pt>
                <c:pt idx="6">
                  <c:v>127.1012635048526</c:v>
                </c:pt>
                <c:pt idx="7">
                  <c:v>139.60813037905146</c:v>
                </c:pt>
                <c:pt idx="8">
                  <c:v>236.43105658304339</c:v>
                </c:pt>
                <c:pt idx="9">
                  <c:v>157.50778245742538</c:v>
                </c:pt>
                <c:pt idx="10">
                  <c:v>142.41897088445339</c:v>
                </c:pt>
                <c:pt idx="11">
                  <c:v>105.07233107489471</c:v>
                </c:pt>
                <c:pt idx="12">
                  <c:v>132.94268449002016</c:v>
                </c:pt>
                <c:pt idx="13">
                  <c:v>119.84068851858633</c:v>
                </c:pt>
                <c:pt idx="14">
                  <c:v>115.24446072147958</c:v>
                </c:pt>
                <c:pt idx="15">
                  <c:v>93.279619117377763</c:v>
                </c:pt>
                <c:pt idx="16">
                  <c:v>102.63687969236403</c:v>
                </c:pt>
                <c:pt idx="17">
                  <c:v>153.45174876396266</c:v>
                </c:pt>
                <c:pt idx="18">
                  <c:v>82.155282915216986</c:v>
                </c:pt>
                <c:pt idx="19">
                  <c:v>70.655557590184941</c:v>
                </c:pt>
                <c:pt idx="20">
                  <c:v>88.738326313861933</c:v>
                </c:pt>
                <c:pt idx="21">
                  <c:v>96.42922541659037</c:v>
                </c:pt>
                <c:pt idx="22">
                  <c:v>82.191906244277604</c:v>
                </c:pt>
                <c:pt idx="23">
                  <c:v>69.80406518952573</c:v>
                </c:pt>
                <c:pt idx="24">
                  <c:v>104.87090276506135</c:v>
                </c:pt>
                <c:pt idx="25">
                  <c:v>85.588720014649326</c:v>
                </c:pt>
                <c:pt idx="26">
                  <c:v>70.509064273942499</c:v>
                </c:pt>
                <c:pt idx="27">
                  <c:v>77.092107672587431</c:v>
                </c:pt>
                <c:pt idx="28">
                  <c:v>83.418787767808098</c:v>
                </c:pt>
                <c:pt idx="29">
                  <c:v>76.149056949276684</c:v>
                </c:pt>
                <c:pt idx="30">
                  <c:v>87.621314777513277</c:v>
                </c:pt>
                <c:pt idx="31">
                  <c:v>64.466214978941579</c:v>
                </c:pt>
                <c:pt idx="32">
                  <c:v>99.258377586522613</c:v>
                </c:pt>
                <c:pt idx="33">
                  <c:v>145.84325215162059</c:v>
                </c:pt>
                <c:pt idx="34">
                  <c:v>110.45596044680461</c:v>
                </c:pt>
                <c:pt idx="35">
                  <c:v>76.396264420435813</c:v>
                </c:pt>
                <c:pt idx="36">
                  <c:v>125.01373374839773</c:v>
                </c:pt>
                <c:pt idx="37">
                  <c:v>447.71104193371178</c:v>
                </c:pt>
                <c:pt idx="38">
                  <c:v>427.37593847280721</c:v>
                </c:pt>
                <c:pt idx="39">
                  <c:v>123.99743636696576</c:v>
                </c:pt>
                <c:pt idx="40">
                  <c:v>131.3953488372093</c:v>
                </c:pt>
              </c:numCache>
            </c:numRef>
          </c:val>
          <c:smooth val="0"/>
          <c:extLst>
            <c:ext xmlns:c16="http://schemas.microsoft.com/office/drawing/2014/chart" uri="{C3380CC4-5D6E-409C-BE32-E72D297353CC}">
              <c16:uniqueId val="{00000000-C46F-4735-9308-C067259C5AB6}"/>
            </c:ext>
          </c:extLst>
        </c:ser>
        <c:ser>
          <c:idx val="1"/>
          <c:order val="1"/>
          <c:tx>
            <c:strRef>
              <c:f>Grafdata!$A$27</c:f>
              <c:strCache>
                <c:ptCount val="1"/>
                <c:pt idx="0">
                  <c:v>Örebro län</c:v>
                </c:pt>
              </c:strCache>
            </c:strRef>
          </c:tx>
          <c:spPr>
            <a:ln w="28575" cap="rnd">
              <a:solidFill>
                <a:schemeClr val="accent2"/>
              </a:solidFill>
              <a:round/>
            </a:ln>
            <a:effectLst/>
          </c:spPr>
          <c:marker>
            <c:symbol val="none"/>
          </c:marker>
          <c:cat>
            <c:strRef>
              <c:f>Grafdata!$B$18:$AP$18</c:f>
              <c:strCache>
                <c:ptCount val="38"/>
                <c:pt idx="1">
                  <c:v>2011</c:v>
                </c:pt>
                <c:pt idx="5">
                  <c:v>2012</c:v>
                </c:pt>
                <c:pt idx="9">
                  <c:v>2013</c:v>
                </c:pt>
                <c:pt idx="13">
                  <c:v>2014</c:v>
                </c:pt>
                <c:pt idx="17">
                  <c:v>2015</c:v>
                </c:pt>
                <c:pt idx="21">
                  <c:v>2016</c:v>
                </c:pt>
                <c:pt idx="25">
                  <c:v>2017</c:v>
                </c:pt>
                <c:pt idx="29">
                  <c:v>2018</c:v>
                </c:pt>
                <c:pt idx="33">
                  <c:v>2019</c:v>
                </c:pt>
                <c:pt idx="37">
                  <c:v>2020</c:v>
                </c:pt>
              </c:strCache>
            </c:strRef>
          </c:cat>
          <c:val>
            <c:numRef>
              <c:f>Grafdata!$B$27:$AP$27</c:f>
              <c:numCache>
                <c:formatCode>General</c:formatCode>
                <c:ptCount val="41"/>
                <c:pt idx="0">
                  <c:v>101</c:v>
                </c:pt>
                <c:pt idx="1">
                  <c:v>62.737642585551328</c:v>
                </c:pt>
                <c:pt idx="2">
                  <c:v>426.61596958174903</c:v>
                </c:pt>
                <c:pt idx="3">
                  <c:v>78.707224334600767</c:v>
                </c:pt>
                <c:pt idx="4">
                  <c:v>253.99239543726236</c:v>
                </c:pt>
                <c:pt idx="5">
                  <c:v>145.62737642585552</c:v>
                </c:pt>
                <c:pt idx="6">
                  <c:v>172.6235741444867</c:v>
                </c:pt>
                <c:pt idx="7">
                  <c:v>171.86311787072242</c:v>
                </c:pt>
                <c:pt idx="8">
                  <c:v>412.54752851711027</c:v>
                </c:pt>
                <c:pt idx="9">
                  <c:v>245.62737642585552</c:v>
                </c:pt>
                <c:pt idx="10">
                  <c:v>151.33079847908746</c:v>
                </c:pt>
                <c:pt idx="11">
                  <c:v>269.20152091254755</c:v>
                </c:pt>
                <c:pt idx="12">
                  <c:v>195.81749049429658</c:v>
                </c:pt>
                <c:pt idx="13">
                  <c:v>122.0532319391635</c:v>
                </c:pt>
                <c:pt idx="14">
                  <c:v>160.45627376425855</c:v>
                </c:pt>
                <c:pt idx="15">
                  <c:v>71.863117870722434</c:v>
                </c:pt>
                <c:pt idx="16">
                  <c:v>112.92775665399239</c:v>
                </c:pt>
                <c:pt idx="17">
                  <c:v>234.22053231939162</c:v>
                </c:pt>
                <c:pt idx="18">
                  <c:v>109.12547528517111</c:v>
                </c:pt>
                <c:pt idx="19">
                  <c:v>61.216730038022817</c:v>
                </c:pt>
                <c:pt idx="20">
                  <c:v>63.49809885931559</c:v>
                </c:pt>
                <c:pt idx="21">
                  <c:v>157.03422053231938</c:v>
                </c:pt>
                <c:pt idx="22">
                  <c:v>89.733840304182507</c:v>
                </c:pt>
                <c:pt idx="23">
                  <c:v>55.513307984790877</c:v>
                </c:pt>
                <c:pt idx="24">
                  <c:v>200.76045627376425</c:v>
                </c:pt>
                <c:pt idx="25">
                  <c:v>137.26235741444867</c:v>
                </c:pt>
                <c:pt idx="26">
                  <c:v>67.300380228136888</c:v>
                </c:pt>
                <c:pt idx="27">
                  <c:v>39.543726235741445</c:v>
                </c:pt>
                <c:pt idx="28">
                  <c:v>184.03041825095056</c:v>
                </c:pt>
                <c:pt idx="29">
                  <c:v>51.71102661596958</c:v>
                </c:pt>
                <c:pt idx="30">
                  <c:v>80.608365019011401</c:v>
                </c:pt>
                <c:pt idx="31">
                  <c:v>35.741444866920155</c:v>
                </c:pt>
                <c:pt idx="32">
                  <c:v>111.02661596958175</c:v>
                </c:pt>
                <c:pt idx="33">
                  <c:v>131.93916349809885</c:v>
                </c:pt>
                <c:pt idx="34">
                  <c:v>107.22433460076046</c:v>
                </c:pt>
                <c:pt idx="35">
                  <c:v>139.54372623574145</c:v>
                </c:pt>
                <c:pt idx="36">
                  <c:v>165.0190114068441</c:v>
                </c:pt>
                <c:pt idx="37">
                  <c:v>183.26996197718631</c:v>
                </c:pt>
                <c:pt idx="38">
                  <c:v>387.83269961977186</c:v>
                </c:pt>
                <c:pt idx="39">
                  <c:v>60.456273764258555</c:v>
                </c:pt>
                <c:pt idx="40">
                  <c:v>52.851711026615966</c:v>
                </c:pt>
              </c:numCache>
            </c:numRef>
          </c:val>
          <c:smooth val="0"/>
          <c:extLst>
            <c:ext xmlns:c16="http://schemas.microsoft.com/office/drawing/2014/chart" uri="{C3380CC4-5D6E-409C-BE32-E72D297353CC}">
              <c16:uniqueId val="{00000001-C46F-4735-9308-C067259C5AB6}"/>
            </c:ext>
          </c:extLst>
        </c:ser>
        <c:ser>
          <c:idx val="2"/>
          <c:order val="2"/>
          <c:tx>
            <c:strRef>
              <c:f>Grafdata!$A$28</c:f>
              <c:strCache>
                <c:ptCount val="1"/>
                <c:pt idx="0">
                  <c:v>Örebro kommun</c:v>
                </c:pt>
              </c:strCache>
            </c:strRef>
          </c:tx>
          <c:spPr>
            <a:ln w="28575" cap="rnd">
              <a:solidFill>
                <a:schemeClr val="accent3"/>
              </a:solidFill>
              <a:prstDash val="sysDot"/>
              <a:round/>
            </a:ln>
            <a:effectLst/>
          </c:spPr>
          <c:marker>
            <c:symbol val="none"/>
          </c:marker>
          <c:cat>
            <c:strRef>
              <c:f>Grafdata!$B$18:$AP$18</c:f>
              <c:strCache>
                <c:ptCount val="38"/>
                <c:pt idx="1">
                  <c:v>2011</c:v>
                </c:pt>
                <c:pt idx="5">
                  <c:v>2012</c:v>
                </c:pt>
                <c:pt idx="9">
                  <c:v>2013</c:v>
                </c:pt>
                <c:pt idx="13">
                  <c:v>2014</c:v>
                </c:pt>
                <c:pt idx="17">
                  <c:v>2015</c:v>
                </c:pt>
                <c:pt idx="21">
                  <c:v>2016</c:v>
                </c:pt>
                <c:pt idx="25">
                  <c:v>2017</c:v>
                </c:pt>
                <c:pt idx="29">
                  <c:v>2018</c:v>
                </c:pt>
                <c:pt idx="33">
                  <c:v>2019</c:v>
                </c:pt>
                <c:pt idx="37">
                  <c:v>2020</c:v>
                </c:pt>
              </c:strCache>
            </c:strRef>
          </c:cat>
          <c:val>
            <c:numRef>
              <c:f>Grafdata!$B$28:$AP$28</c:f>
              <c:numCache>
                <c:formatCode>General</c:formatCode>
                <c:ptCount val="41"/>
                <c:pt idx="0">
                  <c:v>102</c:v>
                </c:pt>
                <c:pt idx="1">
                  <c:v>243.07692307692307</c:v>
                </c:pt>
                <c:pt idx="2">
                  <c:v>1320</c:v>
                </c:pt>
                <c:pt idx="3">
                  <c:v>167.69230769230768</c:v>
                </c:pt>
                <c:pt idx="4">
                  <c:v>518.46153846153845</c:v>
                </c:pt>
                <c:pt idx="5">
                  <c:v>366.15384615384613</c:v>
                </c:pt>
                <c:pt idx="6">
                  <c:v>147.69230769230768</c:v>
                </c:pt>
                <c:pt idx="7">
                  <c:v>556.92307692307691</c:v>
                </c:pt>
                <c:pt idx="8">
                  <c:v>663.07692307692309</c:v>
                </c:pt>
                <c:pt idx="9">
                  <c:v>498.46153846153845</c:v>
                </c:pt>
                <c:pt idx="10">
                  <c:v>449.23076923076923</c:v>
                </c:pt>
                <c:pt idx="11">
                  <c:v>332.30769230769232</c:v>
                </c:pt>
                <c:pt idx="12">
                  <c:v>504.61538461538464</c:v>
                </c:pt>
                <c:pt idx="13">
                  <c:v>224.61538461538461</c:v>
                </c:pt>
                <c:pt idx="14">
                  <c:v>166.15384615384616</c:v>
                </c:pt>
                <c:pt idx="15">
                  <c:v>230.76923076923077</c:v>
                </c:pt>
                <c:pt idx="16">
                  <c:v>273.84615384615387</c:v>
                </c:pt>
                <c:pt idx="17">
                  <c:v>418.46153846153845</c:v>
                </c:pt>
                <c:pt idx="18">
                  <c:v>263.07692307692309</c:v>
                </c:pt>
                <c:pt idx="19">
                  <c:v>190.76923076923077</c:v>
                </c:pt>
                <c:pt idx="20">
                  <c:v>104.61538461538461</c:v>
                </c:pt>
                <c:pt idx="21">
                  <c:v>272.30769230769232</c:v>
                </c:pt>
                <c:pt idx="22">
                  <c:v>53.846153846153847</c:v>
                </c:pt>
                <c:pt idx="23">
                  <c:v>121.53846153846153</c:v>
                </c:pt>
                <c:pt idx="24">
                  <c:v>98.461538461538467</c:v>
                </c:pt>
                <c:pt idx="25">
                  <c:v>321.53846153846155</c:v>
                </c:pt>
                <c:pt idx="26">
                  <c:v>144.61538461538461</c:v>
                </c:pt>
                <c:pt idx="27">
                  <c:v>75.384615384615387</c:v>
                </c:pt>
                <c:pt idx="28">
                  <c:v>161.53846153846155</c:v>
                </c:pt>
                <c:pt idx="29">
                  <c:v>58.46153846153846</c:v>
                </c:pt>
                <c:pt idx="30">
                  <c:v>120</c:v>
                </c:pt>
                <c:pt idx="31">
                  <c:v>67.692307692307693</c:v>
                </c:pt>
                <c:pt idx="32">
                  <c:v>270.76923076923077</c:v>
                </c:pt>
                <c:pt idx="33">
                  <c:v>241.53846153846155</c:v>
                </c:pt>
                <c:pt idx="34">
                  <c:v>283.07692307692309</c:v>
                </c:pt>
                <c:pt idx="35">
                  <c:v>338.46153846153845</c:v>
                </c:pt>
                <c:pt idx="36">
                  <c:v>258.46153846153845</c:v>
                </c:pt>
                <c:pt idx="37">
                  <c:v>336.92307692307691</c:v>
                </c:pt>
                <c:pt idx="38">
                  <c:v>755.38461538461536</c:v>
                </c:pt>
                <c:pt idx="39">
                  <c:v>183.07692307692307</c:v>
                </c:pt>
                <c:pt idx="40">
                  <c:v>144.61538461538461</c:v>
                </c:pt>
              </c:numCache>
            </c:numRef>
          </c:val>
          <c:smooth val="0"/>
          <c:extLst>
            <c:ext xmlns:c16="http://schemas.microsoft.com/office/drawing/2014/chart" uri="{C3380CC4-5D6E-409C-BE32-E72D297353CC}">
              <c16:uniqueId val="{00000002-C46F-4735-9308-C067259C5AB6}"/>
            </c:ext>
          </c:extLst>
        </c:ser>
        <c:dLbls>
          <c:showLegendKey val="0"/>
          <c:showVal val="0"/>
          <c:showCatName val="0"/>
          <c:showSerName val="0"/>
          <c:showPercent val="0"/>
          <c:showBubbleSize val="0"/>
        </c:dLbls>
        <c:smooth val="0"/>
        <c:axId val="772784184"/>
        <c:axId val="772785824"/>
      </c:lineChart>
      <c:catAx>
        <c:axId val="772784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5824"/>
        <c:crosses val="autoZero"/>
        <c:auto val="1"/>
        <c:lblAlgn val="ctr"/>
        <c:lblOffset val="100"/>
        <c:noMultiLvlLbl val="0"/>
      </c:catAx>
      <c:valAx>
        <c:axId val="77278582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4184"/>
        <c:crosses val="autoZero"/>
        <c:crossBetween val="between"/>
      </c:valAx>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chart>
  <c:txPr>
    <a:bodyPr/>
    <a:lstStyle/>
    <a:p>
      <a:pPr>
        <a:defRPr/>
      </a:pPr>
      <a:endParaRPr lang="sv-SE"/>
    </a:p>
  </c:tx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Grafdata!$A$4</c:f>
              <c:strCache>
                <c:ptCount val="1"/>
                <c:pt idx="0">
                  <c:v>Sverige</c:v>
                </c:pt>
              </c:strCache>
            </c:strRef>
          </c:tx>
          <c:spPr>
            <a:ln w="28575" cap="rnd">
              <a:solidFill>
                <a:schemeClr val="accent1"/>
              </a:solidFill>
              <a:prstDash val="sysDash"/>
              <a:round/>
            </a:ln>
            <a:effectLst/>
          </c:spPr>
          <c:marker>
            <c:symbol val="none"/>
          </c:marker>
          <c:cat>
            <c:numRef>
              <c:f>Grafdata!$B$2:$AP$2</c:f>
              <c:numCache>
                <c:formatCode>General</c:formatCode>
                <c:ptCount val="41"/>
                <c:pt idx="1">
                  <c:v>2011</c:v>
                </c:pt>
                <c:pt idx="5">
                  <c:v>2012</c:v>
                </c:pt>
                <c:pt idx="9">
                  <c:v>2013</c:v>
                </c:pt>
                <c:pt idx="13">
                  <c:v>2014</c:v>
                </c:pt>
                <c:pt idx="17">
                  <c:v>2015</c:v>
                </c:pt>
                <c:pt idx="21">
                  <c:v>2016</c:v>
                </c:pt>
                <c:pt idx="25">
                  <c:v>2017</c:v>
                </c:pt>
                <c:pt idx="29">
                  <c:v>2018</c:v>
                </c:pt>
                <c:pt idx="33">
                  <c:v>2019</c:v>
                </c:pt>
                <c:pt idx="37">
                  <c:v>2020</c:v>
                </c:pt>
              </c:numCache>
            </c:numRef>
          </c:cat>
          <c:val>
            <c:numRef>
              <c:f>Grafdata!$B$4:$AP$4</c:f>
              <c:numCache>
                <c:formatCode>General</c:formatCode>
                <c:ptCount val="41"/>
                <c:pt idx="0">
                  <c:v>5.6962523000000003</c:v>
                </c:pt>
                <c:pt idx="1">
                  <c:v>5.6342609000000001</c:v>
                </c:pt>
                <c:pt idx="2">
                  <c:v>5.1058506000000001</c:v>
                </c:pt>
                <c:pt idx="3">
                  <c:v>5.1979901999999996</c:v>
                </c:pt>
                <c:pt idx="4">
                  <c:v>5.3716065000000004</c:v>
                </c:pt>
                <c:pt idx="5">
                  <c:v>5.6471321000000003</c:v>
                </c:pt>
                <c:pt idx="6">
                  <c:v>5.2812840999999997</c:v>
                </c:pt>
                <c:pt idx="7">
                  <c:v>5.4272818000000003</c:v>
                </c:pt>
                <c:pt idx="8">
                  <c:v>5.6900012000000002</c:v>
                </c:pt>
                <c:pt idx="9">
                  <c:v>5.8598794999999999</c:v>
                </c:pt>
                <c:pt idx="10">
                  <c:v>5.4593397000000001</c:v>
                </c:pt>
                <c:pt idx="11">
                  <c:v>5.5785103999999999</c:v>
                </c:pt>
                <c:pt idx="12">
                  <c:v>5.6457477999999996</c:v>
                </c:pt>
                <c:pt idx="13">
                  <c:v>5.5976245000000002</c:v>
                </c:pt>
                <c:pt idx="14">
                  <c:v>5.0938878000000001</c:v>
                </c:pt>
                <c:pt idx="15">
                  <c:v>5.1062773000000004</c:v>
                </c:pt>
                <c:pt idx="16">
                  <c:v>5.2243864999999996</c:v>
                </c:pt>
                <c:pt idx="17">
                  <c:v>5.2929404</c:v>
                </c:pt>
                <c:pt idx="18">
                  <c:v>4.9356795</c:v>
                </c:pt>
                <c:pt idx="19">
                  <c:v>5.0270139</c:v>
                </c:pt>
                <c:pt idx="20">
                  <c:v>5.1607665000000003</c:v>
                </c:pt>
                <c:pt idx="21">
                  <c:v>5.1933197</c:v>
                </c:pt>
                <c:pt idx="22">
                  <c:v>4.8013187999999998</c:v>
                </c:pt>
                <c:pt idx="23">
                  <c:v>4.8220586000000001</c:v>
                </c:pt>
                <c:pt idx="24">
                  <c:v>4.9710428000000002</c:v>
                </c:pt>
                <c:pt idx="25">
                  <c:v>5.0919134000000001</c:v>
                </c:pt>
                <c:pt idx="26">
                  <c:v>4.8117241000000002</c:v>
                </c:pt>
                <c:pt idx="27">
                  <c:v>4.8194819000000004</c:v>
                </c:pt>
                <c:pt idx="28">
                  <c:v>4.8820189999999997</c:v>
                </c:pt>
                <c:pt idx="29">
                  <c:v>4.9013086000000001</c:v>
                </c:pt>
                <c:pt idx="30">
                  <c:v>4.5815858</c:v>
                </c:pt>
                <c:pt idx="31">
                  <c:v>4.5682245000000004</c:v>
                </c:pt>
                <c:pt idx="32">
                  <c:v>4.5652578999999998</c:v>
                </c:pt>
                <c:pt idx="33">
                  <c:v>4.6360673999999999</c:v>
                </c:pt>
                <c:pt idx="34">
                  <c:v>4.4652865000000004</c:v>
                </c:pt>
                <c:pt idx="35">
                  <c:v>4.6453017000000001</c:v>
                </c:pt>
                <c:pt idx="36">
                  <c:v>4.8557554528969531</c:v>
                </c:pt>
                <c:pt idx="37">
                  <c:v>5.0690150105641782</c:v>
                </c:pt>
                <c:pt idx="38">
                  <c:v>5.8655588453141814</c:v>
                </c:pt>
                <c:pt idx="39">
                  <c:v>6.2768198893320166</c:v>
                </c:pt>
                <c:pt idx="40">
                  <c:v>6.0307963571851229</c:v>
                </c:pt>
              </c:numCache>
            </c:numRef>
          </c:val>
          <c:smooth val="0"/>
          <c:extLst>
            <c:ext xmlns:c16="http://schemas.microsoft.com/office/drawing/2014/chart" uri="{C3380CC4-5D6E-409C-BE32-E72D297353CC}">
              <c16:uniqueId val="{00000000-F961-4CCA-A878-30F95E120428}"/>
            </c:ext>
          </c:extLst>
        </c:ser>
        <c:ser>
          <c:idx val="1"/>
          <c:order val="1"/>
          <c:tx>
            <c:strRef>
              <c:f>Grafdata!$A$12</c:f>
              <c:strCache>
                <c:ptCount val="1"/>
                <c:pt idx="0">
                  <c:v>Örebro län</c:v>
                </c:pt>
              </c:strCache>
            </c:strRef>
          </c:tx>
          <c:spPr>
            <a:ln w="28575" cap="rnd">
              <a:solidFill>
                <a:schemeClr val="accent2"/>
              </a:solidFill>
              <a:round/>
            </a:ln>
            <a:effectLst/>
          </c:spPr>
          <c:marker>
            <c:symbol val="none"/>
          </c:marker>
          <c:cat>
            <c:numRef>
              <c:f>Grafdata!$B$2:$AP$2</c:f>
              <c:numCache>
                <c:formatCode>General</c:formatCode>
                <c:ptCount val="41"/>
                <c:pt idx="1">
                  <c:v>2011</c:v>
                </c:pt>
                <c:pt idx="5">
                  <c:v>2012</c:v>
                </c:pt>
                <c:pt idx="9">
                  <c:v>2013</c:v>
                </c:pt>
                <c:pt idx="13">
                  <c:v>2014</c:v>
                </c:pt>
                <c:pt idx="17">
                  <c:v>2015</c:v>
                </c:pt>
                <c:pt idx="21">
                  <c:v>2016</c:v>
                </c:pt>
                <c:pt idx="25">
                  <c:v>2017</c:v>
                </c:pt>
                <c:pt idx="29">
                  <c:v>2018</c:v>
                </c:pt>
                <c:pt idx="33">
                  <c:v>2019</c:v>
                </c:pt>
                <c:pt idx="37">
                  <c:v>2020</c:v>
                </c:pt>
              </c:numCache>
            </c:numRef>
          </c:cat>
          <c:val>
            <c:numRef>
              <c:f>Grafdata!$B$12:$AP$12</c:f>
              <c:numCache>
                <c:formatCode>General</c:formatCode>
                <c:ptCount val="41"/>
                <c:pt idx="0">
                  <c:v>6.3535709000000002</c:v>
                </c:pt>
                <c:pt idx="1">
                  <c:v>6.3068854999999999</c:v>
                </c:pt>
                <c:pt idx="2">
                  <c:v>5.7005176999999998</c:v>
                </c:pt>
                <c:pt idx="3">
                  <c:v>5.7902092999999999</c:v>
                </c:pt>
                <c:pt idx="4">
                  <c:v>5.9924808000000001</c:v>
                </c:pt>
                <c:pt idx="5">
                  <c:v>6.3042547000000004</c:v>
                </c:pt>
                <c:pt idx="6">
                  <c:v>5.8226214000000001</c:v>
                </c:pt>
                <c:pt idx="7">
                  <c:v>6.0116129000000003</c:v>
                </c:pt>
                <c:pt idx="8">
                  <c:v>6.4873839999999996</c:v>
                </c:pt>
                <c:pt idx="9">
                  <c:v>6.6882427</c:v>
                </c:pt>
                <c:pt idx="10">
                  <c:v>5.9905048000000001</c:v>
                </c:pt>
                <c:pt idx="11">
                  <c:v>6.0537422000000003</c:v>
                </c:pt>
                <c:pt idx="12">
                  <c:v>6.1542497999999997</c:v>
                </c:pt>
                <c:pt idx="13">
                  <c:v>6.0975190000000001</c:v>
                </c:pt>
                <c:pt idx="14">
                  <c:v>5.4159978000000004</c:v>
                </c:pt>
                <c:pt idx="15">
                  <c:v>5.3898587999999998</c:v>
                </c:pt>
                <c:pt idx="16">
                  <c:v>5.4284692999999997</c:v>
                </c:pt>
                <c:pt idx="17">
                  <c:v>5.5140719999999996</c:v>
                </c:pt>
                <c:pt idx="18">
                  <c:v>5.1657051999999997</c:v>
                </c:pt>
                <c:pt idx="19">
                  <c:v>5.2827367000000001</c:v>
                </c:pt>
                <c:pt idx="20">
                  <c:v>5.3865316999999999</c:v>
                </c:pt>
                <c:pt idx="21">
                  <c:v>5.3783104000000002</c:v>
                </c:pt>
                <c:pt idx="22">
                  <c:v>4.8923249000000002</c:v>
                </c:pt>
                <c:pt idx="23">
                  <c:v>4.9673147999999996</c:v>
                </c:pt>
                <c:pt idx="24">
                  <c:v>5.1439741999999997</c:v>
                </c:pt>
                <c:pt idx="25">
                  <c:v>5.2628193000000003</c:v>
                </c:pt>
                <c:pt idx="26">
                  <c:v>4.9352112000000004</c:v>
                </c:pt>
                <c:pt idx="27">
                  <c:v>4.8967276000000002</c:v>
                </c:pt>
                <c:pt idx="28">
                  <c:v>4.9132784999999997</c:v>
                </c:pt>
                <c:pt idx="29">
                  <c:v>4.8889475999999998</c:v>
                </c:pt>
                <c:pt idx="30">
                  <c:v>4.5476232000000003</c:v>
                </c:pt>
                <c:pt idx="31">
                  <c:v>4.6154779000000001</c:v>
                </c:pt>
                <c:pt idx="32">
                  <c:v>4.6436241000000003</c:v>
                </c:pt>
                <c:pt idx="33">
                  <c:v>4.7482462999999999</c:v>
                </c:pt>
                <c:pt idx="34">
                  <c:v>4.5582763999999996</c:v>
                </c:pt>
                <c:pt idx="35">
                  <c:v>4.8245556000000001</c:v>
                </c:pt>
                <c:pt idx="36">
                  <c:v>5.1210229959555758</c:v>
                </c:pt>
                <c:pt idx="37">
                  <c:v>5.4590499367391301</c:v>
                </c:pt>
                <c:pt idx="38">
                  <c:v>6.0810647198057985</c:v>
                </c:pt>
                <c:pt idx="39">
                  <c:v>6.5056493838825249</c:v>
                </c:pt>
                <c:pt idx="40">
                  <c:v>6.1775371378088133</c:v>
                </c:pt>
              </c:numCache>
            </c:numRef>
          </c:val>
          <c:smooth val="0"/>
          <c:extLst>
            <c:ext xmlns:c16="http://schemas.microsoft.com/office/drawing/2014/chart" uri="{C3380CC4-5D6E-409C-BE32-E72D297353CC}">
              <c16:uniqueId val="{00000001-F961-4CCA-A878-30F95E120428}"/>
            </c:ext>
          </c:extLst>
        </c:ser>
        <c:ser>
          <c:idx val="2"/>
          <c:order val="2"/>
          <c:tx>
            <c:strRef>
              <c:f>Grafdata!$A$13</c:f>
              <c:strCache>
                <c:ptCount val="1"/>
                <c:pt idx="0">
                  <c:v>Örebro kommun</c:v>
                </c:pt>
              </c:strCache>
            </c:strRef>
          </c:tx>
          <c:spPr>
            <a:ln w="28575" cap="rnd">
              <a:solidFill>
                <a:schemeClr val="accent3"/>
              </a:solidFill>
              <a:prstDash val="sysDash"/>
              <a:round/>
            </a:ln>
            <a:effectLst/>
          </c:spPr>
          <c:marker>
            <c:symbol val="none"/>
          </c:marker>
          <c:cat>
            <c:numRef>
              <c:f>Grafdata!$B$2:$AP$2</c:f>
              <c:numCache>
                <c:formatCode>General</c:formatCode>
                <c:ptCount val="41"/>
                <c:pt idx="1">
                  <c:v>2011</c:v>
                </c:pt>
                <c:pt idx="5">
                  <c:v>2012</c:v>
                </c:pt>
                <c:pt idx="9">
                  <c:v>2013</c:v>
                </c:pt>
                <c:pt idx="13">
                  <c:v>2014</c:v>
                </c:pt>
                <c:pt idx="17">
                  <c:v>2015</c:v>
                </c:pt>
                <c:pt idx="21">
                  <c:v>2016</c:v>
                </c:pt>
                <c:pt idx="25">
                  <c:v>2017</c:v>
                </c:pt>
                <c:pt idx="29">
                  <c:v>2018</c:v>
                </c:pt>
                <c:pt idx="33">
                  <c:v>2019</c:v>
                </c:pt>
                <c:pt idx="37">
                  <c:v>2020</c:v>
                </c:pt>
              </c:numCache>
            </c:numRef>
          </c:cat>
          <c:val>
            <c:numRef>
              <c:f>Grafdata!$B$13:$AP$13</c:f>
              <c:numCache>
                <c:formatCode>General</c:formatCode>
                <c:ptCount val="41"/>
                <c:pt idx="0">
                  <c:v>6.4036743999999999</c:v>
                </c:pt>
                <c:pt idx="1">
                  <c:v>6.4217708</c:v>
                </c:pt>
                <c:pt idx="2">
                  <c:v>6.0547958</c:v>
                </c:pt>
                <c:pt idx="3">
                  <c:v>6.2321961999999997</c:v>
                </c:pt>
                <c:pt idx="4">
                  <c:v>6.2194779000000002</c:v>
                </c:pt>
                <c:pt idx="5">
                  <c:v>6.5438232999999997</c:v>
                </c:pt>
                <c:pt idx="6">
                  <c:v>6.2443112999999997</c:v>
                </c:pt>
                <c:pt idx="7">
                  <c:v>6.4179348000000003</c:v>
                </c:pt>
                <c:pt idx="8">
                  <c:v>6.6188840000000004</c:v>
                </c:pt>
                <c:pt idx="9">
                  <c:v>6.6672392</c:v>
                </c:pt>
                <c:pt idx="10">
                  <c:v>6.2253885999999996</c:v>
                </c:pt>
                <c:pt idx="11">
                  <c:v>6.3967806999999999</c:v>
                </c:pt>
                <c:pt idx="12">
                  <c:v>6.4084034000000001</c:v>
                </c:pt>
                <c:pt idx="13">
                  <c:v>6.1978321000000003</c:v>
                </c:pt>
                <c:pt idx="14">
                  <c:v>5.6065635</c:v>
                </c:pt>
                <c:pt idx="15">
                  <c:v>5.5916085000000004</c:v>
                </c:pt>
                <c:pt idx="16">
                  <c:v>5.4497150999999997</c:v>
                </c:pt>
                <c:pt idx="17">
                  <c:v>5.4473944999999997</c:v>
                </c:pt>
                <c:pt idx="18">
                  <c:v>5.1330483999999998</c:v>
                </c:pt>
                <c:pt idx="19">
                  <c:v>5.2525253000000003</c:v>
                </c:pt>
                <c:pt idx="20">
                  <c:v>5.2817316999999999</c:v>
                </c:pt>
                <c:pt idx="21">
                  <c:v>5.1957484999999997</c:v>
                </c:pt>
                <c:pt idx="22">
                  <c:v>4.7884700000000002</c:v>
                </c:pt>
                <c:pt idx="23">
                  <c:v>4.8628920000000004</c:v>
                </c:pt>
                <c:pt idx="24">
                  <c:v>4.8696121000000003</c:v>
                </c:pt>
                <c:pt idx="25">
                  <c:v>4.9672558999999996</c:v>
                </c:pt>
                <c:pt idx="26">
                  <c:v>4.8464055999999998</c:v>
                </c:pt>
                <c:pt idx="27">
                  <c:v>4.8876816999999999</c:v>
                </c:pt>
                <c:pt idx="28">
                  <c:v>4.9318413999999997</c:v>
                </c:pt>
                <c:pt idx="29">
                  <c:v>5.0166506999999996</c:v>
                </c:pt>
                <c:pt idx="30">
                  <c:v>4.8434929999999996</c:v>
                </c:pt>
                <c:pt idx="31">
                  <c:v>4.9744811000000002</c:v>
                </c:pt>
                <c:pt idx="32">
                  <c:v>4.9556544000000002</c:v>
                </c:pt>
                <c:pt idx="33">
                  <c:v>5.1032916999999998</c:v>
                </c:pt>
                <c:pt idx="34">
                  <c:v>4.9434569000000002</c:v>
                </c:pt>
                <c:pt idx="35">
                  <c:v>5.2618318999999998</c:v>
                </c:pt>
                <c:pt idx="36">
                  <c:v>5.459709901981328</c:v>
                </c:pt>
                <c:pt idx="37">
                  <c:v>5.826548816559451</c:v>
                </c:pt>
                <c:pt idx="38">
                  <c:v>6.6712745852873248</c:v>
                </c:pt>
                <c:pt idx="39">
                  <c:v>7.2024842770038635</c:v>
                </c:pt>
                <c:pt idx="40">
                  <c:v>6.8194979150116257</c:v>
                </c:pt>
              </c:numCache>
            </c:numRef>
          </c:val>
          <c:smooth val="0"/>
          <c:extLst>
            <c:ext xmlns:c16="http://schemas.microsoft.com/office/drawing/2014/chart" uri="{C3380CC4-5D6E-409C-BE32-E72D297353CC}">
              <c16:uniqueId val="{00000002-F961-4CCA-A878-30F95E120428}"/>
            </c:ext>
          </c:extLst>
        </c:ser>
        <c:dLbls>
          <c:showLegendKey val="0"/>
          <c:showVal val="0"/>
          <c:showCatName val="0"/>
          <c:showSerName val="0"/>
          <c:showPercent val="0"/>
          <c:showBubbleSize val="0"/>
        </c:dLbls>
        <c:smooth val="0"/>
        <c:axId val="772784184"/>
        <c:axId val="772785824"/>
      </c:lineChart>
      <c:catAx>
        <c:axId val="772784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5824"/>
        <c:crosses val="autoZero"/>
        <c:auto val="1"/>
        <c:lblAlgn val="ctr"/>
        <c:lblOffset val="100"/>
        <c:noMultiLvlLbl val="0"/>
      </c:catAx>
      <c:valAx>
        <c:axId val="7727858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4184"/>
        <c:crosses val="autoZero"/>
        <c:crossBetween val="between"/>
      </c:valAx>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chart>
  <c:txPr>
    <a:bodyPr/>
    <a:lstStyle/>
    <a:p>
      <a:pPr>
        <a:defRPr/>
      </a:pPr>
      <a:endParaRPr lang="sv-SE"/>
    </a:p>
  </c:tx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Grafdata!$A$23</c:f>
              <c:strCache>
                <c:ptCount val="1"/>
                <c:pt idx="0">
                  <c:v>Sverige</c:v>
                </c:pt>
              </c:strCache>
            </c:strRef>
          </c:tx>
          <c:spPr>
            <a:ln w="28575" cap="rnd">
              <a:solidFill>
                <a:schemeClr val="accent1"/>
              </a:solidFill>
              <a:prstDash val="sysDash"/>
              <a:round/>
            </a:ln>
            <a:effectLst/>
          </c:spPr>
          <c:marker>
            <c:symbol val="none"/>
          </c:marker>
          <c:cat>
            <c:strRef>
              <c:f>Grafdata!$B$22:$AP$22</c:f>
              <c:strCache>
                <c:ptCount val="38"/>
                <c:pt idx="1">
                  <c:v>2011</c:v>
                </c:pt>
                <c:pt idx="5">
                  <c:v>2012</c:v>
                </c:pt>
                <c:pt idx="9">
                  <c:v>2013</c:v>
                </c:pt>
                <c:pt idx="13">
                  <c:v>2014</c:v>
                </c:pt>
                <c:pt idx="17">
                  <c:v>2015</c:v>
                </c:pt>
                <c:pt idx="21">
                  <c:v>2016</c:v>
                </c:pt>
                <c:pt idx="25">
                  <c:v>2017</c:v>
                </c:pt>
                <c:pt idx="29">
                  <c:v>2018</c:v>
                </c:pt>
                <c:pt idx="33">
                  <c:v>2019</c:v>
                </c:pt>
                <c:pt idx="37">
                  <c:v>2020</c:v>
                </c:pt>
              </c:strCache>
            </c:strRef>
          </c:cat>
          <c:val>
            <c:numRef>
              <c:f>Grafdata!$B$23:$AP$23</c:f>
              <c:numCache>
                <c:formatCode>General</c:formatCode>
                <c:ptCount val="41"/>
                <c:pt idx="0">
                  <c:v>100</c:v>
                </c:pt>
                <c:pt idx="1">
                  <c:v>100.13258889265335</c:v>
                </c:pt>
                <c:pt idx="2">
                  <c:v>100.33181209422266</c:v>
                </c:pt>
                <c:pt idx="3">
                  <c:v>100.59055373174434</c:v>
                </c:pt>
                <c:pt idx="4">
                  <c:v>100.71461419754725</c:v>
                </c:pt>
                <c:pt idx="5">
                  <c:v>100.84480281066361</c:v>
                </c:pt>
                <c:pt idx="6">
                  <c:v>101.0497080898979</c:v>
                </c:pt>
                <c:pt idx="7">
                  <c:v>101.32222478299242</c:v>
                </c:pt>
                <c:pt idx="8">
                  <c:v>101.49032931622833</c:v>
                </c:pt>
                <c:pt idx="9">
                  <c:v>101.67696698128738</c:v>
                </c:pt>
                <c:pt idx="10">
                  <c:v>101.9209245961742</c:v>
                </c:pt>
                <c:pt idx="11">
                  <c:v>102.22901003338087</c:v>
                </c:pt>
                <c:pt idx="12">
                  <c:v>102.43526414226648</c:v>
                </c:pt>
                <c:pt idx="13">
                  <c:v>102.66899401735635</c:v>
                </c:pt>
                <c:pt idx="14">
                  <c:v>102.95918356509483</c:v>
                </c:pt>
                <c:pt idx="15">
                  <c:v>103.32351626083179</c:v>
                </c:pt>
                <c:pt idx="16">
                  <c:v>103.52379091228677</c:v>
                </c:pt>
                <c:pt idx="17">
                  <c:v>103.7362262720154</c:v>
                </c:pt>
                <c:pt idx="18">
                  <c:v>104.01039979523279</c:v>
                </c:pt>
                <c:pt idx="19">
                  <c:v>104.38725430324452</c:v>
                </c:pt>
                <c:pt idx="20">
                  <c:v>104.62475452893452</c:v>
                </c:pt>
                <c:pt idx="21">
                  <c:v>104.88348554575029</c:v>
                </c:pt>
                <c:pt idx="22">
                  <c:v>105.21222825596325</c:v>
                </c:pt>
                <c:pt idx="23">
                  <c:v>105.72296738275006</c:v>
                </c:pt>
                <c:pt idx="24">
                  <c:v>106.15558059681995</c:v>
                </c:pt>
                <c:pt idx="25">
                  <c:v>106.46081968484117</c:v>
                </c:pt>
                <c:pt idx="26">
                  <c:v>106.77060443499438</c:v>
                </c:pt>
                <c:pt idx="27">
                  <c:v>107.20258040670932</c:v>
                </c:pt>
                <c:pt idx="28">
                  <c:v>107.48411407912639</c:v>
                </c:pt>
                <c:pt idx="29">
                  <c:v>107.72248520270148</c:v>
                </c:pt>
                <c:pt idx="30">
                  <c:v>108.02876511990246</c:v>
                </c:pt>
                <c:pt idx="31">
                  <c:v>108.40645866368153</c:v>
                </c:pt>
                <c:pt idx="32">
                  <c:v>108.65178634963152</c:v>
                </c:pt>
                <c:pt idx="33">
                  <c:v>108.91642247893648</c:v>
                </c:pt>
                <c:pt idx="34">
                  <c:v>109.19348483416299</c:v>
                </c:pt>
                <c:pt idx="35">
                  <c:v>109.53608756559613</c:v>
                </c:pt>
                <c:pt idx="36">
                  <c:v>109.68628558865794</c:v>
                </c:pt>
                <c:pt idx="37">
                  <c:v>109.85424143201102</c:v>
                </c:pt>
                <c:pt idx="38">
                  <c:v>109.94968971607666</c:v>
                </c:pt>
                <c:pt idx="39">
                  <c:v>110.17097212383318</c:v>
                </c:pt>
                <c:pt idx="40">
                  <c:v>110.23543980874233</c:v>
                </c:pt>
              </c:numCache>
            </c:numRef>
          </c:val>
          <c:smooth val="0"/>
          <c:extLst>
            <c:ext xmlns:c16="http://schemas.microsoft.com/office/drawing/2014/chart" uri="{C3380CC4-5D6E-409C-BE32-E72D297353CC}">
              <c16:uniqueId val="{00000000-BC05-456E-8DF0-F64FDF136AD6}"/>
            </c:ext>
          </c:extLst>
        </c:ser>
        <c:ser>
          <c:idx val="1"/>
          <c:order val="1"/>
          <c:tx>
            <c:strRef>
              <c:f>Grafdata!$A$31</c:f>
              <c:strCache>
                <c:ptCount val="1"/>
                <c:pt idx="0">
                  <c:v>Örebro län</c:v>
                </c:pt>
              </c:strCache>
            </c:strRef>
          </c:tx>
          <c:spPr>
            <a:ln w="28575" cap="rnd">
              <a:solidFill>
                <a:schemeClr val="accent2"/>
              </a:solidFill>
              <a:round/>
            </a:ln>
            <a:effectLst/>
          </c:spPr>
          <c:marker>
            <c:symbol val="none"/>
          </c:marker>
          <c:cat>
            <c:strRef>
              <c:f>Grafdata!$B$22:$AP$22</c:f>
              <c:strCache>
                <c:ptCount val="38"/>
                <c:pt idx="1">
                  <c:v>2011</c:v>
                </c:pt>
                <c:pt idx="5">
                  <c:v>2012</c:v>
                </c:pt>
                <c:pt idx="9">
                  <c:v>2013</c:v>
                </c:pt>
                <c:pt idx="13">
                  <c:v>2014</c:v>
                </c:pt>
                <c:pt idx="17">
                  <c:v>2015</c:v>
                </c:pt>
                <c:pt idx="21">
                  <c:v>2016</c:v>
                </c:pt>
                <c:pt idx="25">
                  <c:v>2017</c:v>
                </c:pt>
                <c:pt idx="29">
                  <c:v>2018</c:v>
                </c:pt>
                <c:pt idx="33">
                  <c:v>2019</c:v>
                </c:pt>
                <c:pt idx="37">
                  <c:v>2020</c:v>
                </c:pt>
              </c:strCache>
            </c:strRef>
          </c:cat>
          <c:val>
            <c:numRef>
              <c:f>Grafdata!$B$31:$AP$31</c:f>
              <c:numCache>
                <c:formatCode>General</c:formatCode>
                <c:ptCount val="41"/>
                <c:pt idx="0">
                  <c:v>100</c:v>
                </c:pt>
                <c:pt idx="1">
                  <c:v>100.02676372979339</c:v>
                </c:pt>
                <c:pt idx="2">
                  <c:v>100.04924526281982</c:v>
                </c:pt>
                <c:pt idx="3">
                  <c:v>100.31331406344788</c:v>
                </c:pt>
                <c:pt idx="4">
                  <c:v>100.47889233843628</c:v>
                </c:pt>
                <c:pt idx="5">
                  <c:v>100.51957320772223</c:v>
                </c:pt>
                <c:pt idx="6">
                  <c:v>100.65517610534204</c:v>
                </c:pt>
                <c:pt idx="7">
                  <c:v>100.86464689719159</c:v>
                </c:pt>
                <c:pt idx="8">
                  <c:v>101.02879777325768</c:v>
                </c:pt>
                <c:pt idx="9">
                  <c:v>101.17617671198659</c:v>
                </c:pt>
                <c:pt idx="10">
                  <c:v>101.36459336973201</c:v>
                </c:pt>
                <c:pt idx="11">
                  <c:v>101.64507725796668</c:v>
                </c:pt>
                <c:pt idx="12">
                  <c:v>101.84312885843771</c:v>
                </c:pt>
                <c:pt idx="13">
                  <c:v>102.08721407415338</c:v>
                </c:pt>
                <c:pt idx="14">
                  <c:v>102.278842379474</c:v>
                </c:pt>
                <c:pt idx="15">
                  <c:v>102.59037219426899</c:v>
                </c:pt>
                <c:pt idx="16">
                  <c:v>102.82624986618136</c:v>
                </c:pt>
                <c:pt idx="17">
                  <c:v>103.09959675980444</c:v>
                </c:pt>
                <c:pt idx="18">
                  <c:v>103.28123327266889</c:v>
                </c:pt>
                <c:pt idx="19">
                  <c:v>103.72122899047211</c:v>
                </c:pt>
                <c:pt idx="20">
                  <c:v>103.84755379509689</c:v>
                </c:pt>
                <c:pt idx="21">
                  <c:v>104.06344788209685</c:v>
                </c:pt>
                <c:pt idx="22">
                  <c:v>104.27648717125219</c:v>
                </c:pt>
                <c:pt idx="23">
                  <c:v>104.84209399421903</c:v>
                </c:pt>
                <c:pt idx="24">
                  <c:v>105.24961638653963</c:v>
                </c:pt>
                <c:pt idx="25">
                  <c:v>105.52938657531314</c:v>
                </c:pt>
                <c:pt idx="26">
                  <c:v>105.82057595546516</c:v>
                </c:pt>
                <c:pt idx="27">
                  <c:v>106.34014916318738</c:v>
                </c:pt>
                <c:pt idx="28">
                  <c:v>106.66488241801378</c:v>
                </c:pt>
                <c:pt idx="29">
                  <c:v>106.90611283588481</c:v>
                </c:pt>
                <c:pt idx="30">
                  <c:v>107.13628091210791</c:v>
                </c:pt>
                <c:pt idx="31">
                  <c:v>107.58020197694751</c:v>
                </c:pt>
                <c:pt idx="32">
                  <c:v>107.8585447667987</c:v>
                </c:pt>
                <c:pt idx="33">
                  <c:v>108.15972593940691</c:v>
                </c:pt>
                <c:pt idx="34">
                  <c:v>108.35670699068622</c:v>
                </c:pt>
                <c:pt idx="35">
                  <c:v>108.64147307568783</c:v>
                </c:pt>
                <c:pt idx="36">
                  <c:v>108.7695821289655</c:v>
                </c:pt>
                <c:pt idx="37">
                  <c:v>108.83060343289441</c:v>
                </c:pt>
                <c:pt idx="38">
                  <c:v>108.82382328801341</c:v>
                </c:pt>
                <c:pt idx="39">
                  <c:v>109.09824073082825</c:v>
                </c:pt>
                <c:pt idx="40">
                  <c:v>109.06862220319023</c:v>
                </c:pt>
              </c:numCache>
            </c:numRef>
          </c:val>
          <c:smooth val="0"/>
          <c:extLst>
            <c:ext xmlns:c16="http://schemas.microsoft.com/office/drawing/2014/chart" uri="{C3380CC4-5D6E-409C-BE32-E72D297353CC}">
              <c16:uniqueId val="{00000001-BC05-456E-8DF0-F64FDF136AD6}"/>
            </c:ext>
          </c:extLst>
        </c:ser>
        <c:ser>
          <c:idx val="2"/>
          <c:order val="2"/>
          <c:tx>
            <c:strRef>
              <c:f>Grafdata!$A$32</c:f>
              <c:strCache>
                <c:ptCount val="1"/>
                <c:pt idx="0">
                  <c:v>Örebro kommun</c:v>
                </c:pt>
              </c:strCache>
            </c:strRef>
          </c:tx>
          <c:spPr>
            <a:ln w="28575" cap="rnd">
              <a:solidFill>
                <a:schemeClr val="accent3"/>
              </a:solidFill>
              <a:prstDash val="sysDot"/>
              <a:round/>
            </a:ln>
            <a:effectLst/>
          </c:spPr>
          <c:marker>
            <c:symbol val="none"/>
          </c:marker>
          <c:cat>
            <c:strRef>
              <c:f>Grafdata!$B$22:$AP$22</c:f>
              <c:strCache>
                <c:ptCount val="38"/>
                <c:pt idx="1">
                  <c:v>2011</c:v>
                </c:pt>
                <c:pt idx="5">
                  <c:v>2012</c:v>
                </c:pt>
                <c:pt idx="9">
                  <c:v>2013</c:v>
                </c:pt>
                <c:pt idx="13">
                  <c:v>2014</c:v>
                </c:pt>
                <c:pt idx="17">
                  <c:v>2015</c:v>
                </c:pt>
                <c:pt idx="21">
                  <c:v>2016</c:v>
                </c:pt>
                <c:pt idx="25">
                  <c:v>2017</c:v>
                </c:pt>
                <c:pt idx="29">
                  <c:v>2018</c:v>
                </c:pt>
                <c:pt idx="33">
                  <c:v>2019</c:v>
                </c:pt>
                <c:pt idx="37">
                  <c:v>2020</c:v>
                </c:pt>
              </c:strCache>
            </c:strRef>
          </c:cat>
          <c:val>
            <c:numRef>
              <c:f>Grafdata!$B$32:$AP$32</c:f>
              <c:numCache>
                <c:formatCode>General</c:formatCode>
                <c:ptCount val="41"/>
                <c:pt idx="0">
                  <c:v>100</c:v>
                </c:pt>
                <c:pt idx="1">
                  <c:v>100.23180274619814</c:v>
                </c:pt>
                <c:pt idx="2">
                  <c:v>100.24952015355086</c:v>
                </c:pt>
                <c:pt idx="3">
                  <c:v>100.75668093902259</c:v>
                </c:pt>
                <c:pt idx="4">
                  <c:v>101.22619223386978</c:v>
                </c:pt>
                <c:pt idx="5">
                  <c:v>101.4240366159752</c:v>
                </c:pt>
                <c:pt idx="6">
                  <c:v>101.67134209360697</c:v>
                </c:pt>
                <c:pt idx="7">
                  <c:v>102.23239332644323</c:v>
                </c:pt>
                <c:pt idx="8">
                  <c:v>102.57788276982134</c:v>
                </c:pt>
                <c:pt idx="9">
                  <c:v>102.88719917318765</c:v>
                </c:pt>
                <c:pt idx="10">
                  <c:v>103.025985530784</c:v>
                </c:pt>
                <c:pt idx="11">
                  <c:v>103.56931935626753</c:v>
                </c:pt>
                <c:pt idx="12">
                  <c:v>103.79373984940204</c:v>
                </c:pt>
                <c:pt idx="13">
                  <c:v>104.20862247157832</c:v>
                </c:pt>
                <c:pt idx="14">
                  <c:v>104.37177026428466</c:v>
                </c:pt>
                <c:pt idx="15">
                  <c:v>104.94980067916728</c:v>
                </c:pt>
                <c:pt idx="16">
                  <c:v>105.28421674294995</c:v>
                </c:pt>
                <c:pt idx="17">
                  <c:v>105.63856489000443</c:v>
                </c:pt>
                <c:pt idx="18">
                  <c:v>105.81647718883804</c:v>
                </c:pt>
                <c:pt idx="19">
                  <c:v>106.33249667798611</c:v>
                </c:pt>
                <c:pt idx="20">
                  <c:v>106.45208917761701</c:v>
                </c:pt>
                <c:pt idx="21">
                  <c:v>106.86328067326149</c:v>
                </c:pt>
                <c:pt idx="22">
                  <c:v>106.99468477779418</c:v>
                </c:pt>
                <c:pt idx="23">
                  <c:v>107.72183670456224</c:v>
                </c:pt>
                <c:pt idx="24">
                  <c:v>108.24671489738668</c:v>
                </c:pt>
                <c:pt idx="25">
                  <c:v>108.83138934002658</c:v>
                </c:pt>
                <c:pt idx="26">
                  <c:v>109.31418869038831</c:v>
                </c:pt>
                <c:pt idx="27">
                  <c:v>110.2930754466263</c:v>
                </c:pt>
                <c:pt idx="28">
                  <c:v>110.94861951867711</c:v>
                </c:pt>
                <c:pt idx="29">
                  <c:v>111.43437177026428</c:v>
                </c:pt>
                <c:pt idx="30">
                  <c:v>111.74221172301786</c:v>
                </c:pt>
                <c:pt idx="31">
                  <c:v>112.67163738372952</c:v>
                </c:pt>
                <c:pt idx="32">
                  <c:v>113.21940056105123</c:v>
                </c:pt>
                <c:pt idx="33">
                  <c:v>113.79890742654658</c:v>
                </c:pt>
                <c:pt idx="34">
                  <c:v>113.99453713273292</c:v>
                </c:pt>
                <c:pt idx="35">
                  <c:v>114.68773069540823</c:v>
                </c:pt>
                <c:pt idx="36">
                  <c:v>114.93872729957182</c:v>
                </c:pt>
                <c:pt idx="37">
                  <c:v>115.15502731433634</c:v>
                </c:pt>
                <c:pt idx="38">
                  <c:v>114.99630887346818</c:v>
                </c:pt>
                <c:pt idx="39">
                  <c:v>115.48353757566809</c:v>
                </c:pt>
                <c:pt idx="40">
                  <c:v>115.44441163443082</c:v>
                </c:pt>
              </c:numCache>
            </c:numRef>
          </c:val>
          <c:smooth val="0"/>
          <c:extLst>
            <c:ext xmlns:c16="http://schemas.microsoft.com/office/drawing/2014/chart" uri="{C3380CC4-5D6E-409C-BE32-E72D297353CC}">
              <c16:uniqueId val="{00000002-BC05-456E-8DF0-F64FDF136AD6}"/>
            </c:ext>
          </c:extLst>
        </c:ser>
        <c:dLbls>
          <c:showLegendKey val="0"/>
          <c:showVal val="0"/>
          <c:showCatName val="0"/>
          <c:showSerName val="0"/>
          <c:showPercent val="0"/>
          <c:showBubbleSize val="0"/>
        </c:dLbls>
        <c:smooth val="0"/>
        <c:axId val="772784184"/>
        <c:axId val="772785824"/>
      </c:lineChart>
      <c:catAx>
        <c:axId val="772784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5824"/>
        <c:crosses val="autoZero"/>
        <c:auto val="1"/>
        <c:lblAlgn val="ctr"/>
        <c:lblOffset val="100"/>
        <c:noMultiLvlLbl val="0"/>
      </c:catAx>
      <c:valAx>
        <c:axId val="772785824"/>
        <c:scaling>
          <c:orientation val="minMax"/>
          <c:min val="9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4184"/>
        <c:crosses val="autoZero"/>
        <c:crossBetween val="between"/>
      </c:valAx>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chart>
  <c:txPr>
    <a:bodyPr/>
    <a:lstStyle/>
    <a:p>
      <a:pPr>
        <a:defRPr/>
      </a:pPr>
      <a:endParaRPr lang="sv-SE"/>
    </a:p>
  </c:txPr>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Grafdata!$A$23</c:f>
              <c:strCache>
                <c:ptCount val="1"/>
                <c:pt idx="0">
                  <c:v>Sverige</c:v>
                </c:pt>
              </c:strCache>
            </c:strRef>
          </c:tx>
          <c:spPr>
            <a:ln w="28575" cap="rnd">
              <a:solidFill>
                <a:schemeClr val="accent1"/>
              </a:solidFill>
              <a:prstDash val="sysDash"/>
              <a:round/>
            </a:ln>
            <a:effectLst/>
          </c:spPr>
          <c:marker>
            <c:symbol val="none"/>
          </c:marker>
          <c:cat>
            <c:strRef>
              <c:f>Grafdata!$B$22:$AP$22</c:f>
              <c:strCache>
                <c:ptCount val="38"/>
                <c:pt idx="1">
                  <c:v>2011</c:v>
                </c:pt>
                <c:pt idx="5">
                  <c:v>2012</c:v>
                </c:pt>
                <c:pt idx="9">
                  <c:v>2013</c:v>
                </c:pt>
                <c:pt idx="13">
                  <c:v>2014</c:v>
                </c:pt>
                <c:pt idx="17">
                  <c:v>2015</c:v>
                </c:pt>
                <c:pt idx="21">
                  <c:v>2016</c:v>
                </c:pt>
                <c:pt idx="25">
                  <c:v>2017</c:v>
                </c:pt>
                <c:pt idx="29">
                  <c:v>2018</c:v>
                </c:pt>
                <c:pt idx="33">
                  <c:v>2019</c:v>
                </c:pt>
                <c:pt idx="37">
                  <c:v>2020</c:v>
                </c:pt>
              </c:strCache>
            </c:strRef>
          </c:cat>
          <c:val>
            <c:numRef>
              <c:f>Grafdata!$B$23:$AP$23</c:f>
              <c:numCache>
                <c:formatCode>General</c:formatCode>
                <c:ptCount val="41"/>
                <c:pt idx="0">
                  <c:v>100</c:v>
                </c:pt>
                <c:pt idx="1">
                  <c:v>100.16270337922403</c:v>
                </c:pt>
                <c:pt idx="2">
                  <c:v>103.16645807259074</c:v>
                </c:pt>
                <c:pt idx="3">
                  <c:v>62.065081351689614</c:v>
                </c:pt>
                <c:pt idx="4">
                  <c:v>68.848560700876092</c:v>
                </c:pt>
                <c:pt idx="5">
                  <c:v>69.899874843554443</c:v>
                </c:pt>
                <c:pt idx="6">
                  <c:v>77.784730913642051</c:v>
                </c:pt>
                <c:pt idx="7">
                  <c:v>55.106382978723403</c:v>
                </c:pt>
                <c:pt idx="8">
                  <c:v>64.03003754693367</c:v>
                </c:pt>
                <c:pt idx="9">
                  <c:v>92.015018773466835</c:v>
                </c:pt>
                <c:pt idx="10">
                  <c:v>97.909887359199004</c:v>
                </c:pt>
                <c:pt idx="11">
                  <c:v>81.514392991239049</c:v>
                </c:pt>
                <c:pt idx="12">
                  <c:v>110.30037546933667</c:v>
                </c:pt>
                <c:pt idx="13">
                  <c:v>109.24906132665832</c:v>
                </c:pt>
                <c:pt idx="14">
                  <c:v>115.48185231539425</c:v>
                </c:pt>
                <c:pt idx="15">
                  <c:v>97.133917396745929</c:v>
                </c:pt>
                <c:pt idx="16">
                  <c:v>138.78598247809762</c:v>
                </c:pt>
                <c:pt idx="17">
                  <c:v>141.58948685857322</c:v>
                </c:pt>
                <c:pt idx="18">
                  <c:v>165.45682102628285</c:v>
                </c:pt>
                <c:pt idx="19">
                  <c:v>147.34668335419275</c:v>
                </c:pt>
                <c:pt idx="20">
                  <c:v>147.50938673341676</c:v>
                </c:pt>
                <c:pt idx="21">
                  <c:v>186.25782227784731</c:v>
                </c:pt>
                <c:pt idx="22">
                  <c:v>207.47183979974969</c:v>
                </c:pt>
                <c:pt idx="23">
                  <c:v>183.5043804755945</c:v>
                </c:pt>
                <c:pt idx="24">
                  <c:v>188.26032540675845</c:v>
                </c:pt>
                <c:pt idx="25">
                  <c:v>212.41551939924906</c:v>
                </c:pt>
                <c:pt idx="26">
                  <c:v>221.67709637046309</c:v>
                </c:pt>
                <c:pt idx="27">
                  <c:v>159.11138923654568</c:v>
                </c:pt>
                <c:pt idx="28">
                  <c:v>205.01877346683355</c:v>
                </c:pt>
                <c:pt idx="29">
                  <c:v>172.5782227784731</c:v>
                </c:pt>
                <c:pt idx="30">
                  <c:v>179.84981226533168</c:v>
                </c:pt>
                <c:pt idx="31">
                  <c:v>138.13516896120152</c:v>
                </c:pt>
                <c:pt idx="32">
                  <c:v>171.98998748435545</c:v>
                </c:pt>
                <c:pt idx="33">
                  <c:v>145.48185231539424</c:v>
                </c:pt>
                <c:pt idx="34">
                  <c:v>158.24780976220276</c:v>
                </c:pt>
                <c:pt idx="35">
                  <c:v>111.33917396745933</c:v>
                </c:pt>
                <c:pt idx="36">
                  <c:v>176.47058823529412</c:v>
                </c:pt>
                <c:pt idx="37">
                  <c:v>148.3729662077597</c:v>
                </c:pt>
                <c:pt idx="38">
                  <c:v>156.4956195244055</c:v>
                </c:pt>
                <c:pt idx="39">
                  <c:v>128.57321652065082</c:v>
                </c:pt>
                <c:pt idx="40">
                  <c:v>160.85106382978722</c:v>
                </c:pt>
              </c:numCache>
            </c:numRef>
          </c:val>
          <c:smooth val="0"/>
          <c:extLst>
            <c:ext xmlns:c16="http://schemas.microsoft.com/office/drawing/2014/chart" uri="{C3380CC4-5D6E-409C-BE32-E72D297353CC}">
              <c16:uniqueId val="{00000000-EE48-474E-A2DF-B25A87E21287}"/>
            </c:ext>
          </c:extLst>
        </c:ser>
        <c:ser>
          <c:idx val="1"/>
          <c:order val="1"/>
          <c:tx>
            <c:strRef>
              <c:f>Grafdata!$A$31</c:f>
              <c:strCache>
                <c:ptCount val="1"/>
                <c:pt idx="0">
                  <c:v>Örebro län</c:v>
                </c:pt>
              </c:strCache>
            </c:strRef>
          </c:tx>
          <c:spPr>
            <a:ln w="28575" cap="rnd">
              <a:solidFill>
                <a:schemeClr val="accent2"/>
              </a:solidFill>
              <a:round/>
            </a:ln>
            <a:effectLst/>
          </c:spPr>
          <c:marker>
            <c:symbol val="none"/>
          </c:marker>
          <c:cat>
            <c:strRef>
              <c:f>Grafdata!$B$22:$AP$22</c:f>
              <c:strCache>
                <c:ptCount val="38"/>
                <c:pt idx="1">
                  <c:v>2011</c:v>
                </c:pt>
                <c:pt idx="5">
                  <c:v>2012</c:v>
                </c:pt>
                <c:pt idx="9">
                  <c:v>2013</c:v>
                </c:pt>
                <c:pt idx="13">
                  <c:v>2014</c:v>
                </c:pt>
                <c:pt idx="17">
                  <c:v>2015</c:v>
                </c:pt>
                <c:pt idx="21">
                  <c:v>2016</c:v>
                </c:pt>
                <c:pt idx="25">
                  <c:v>2017</c:v>
                </c:pt>
                <c:pt idx="29">
                  <c:v>2018</c:v>
                </c:pt>
                <c:pt idx="33">
                  <c:v>2019</c:v>
                </c:pt>
                <c:pt idx="37">
                  <c:v>2020</c:v>
                </c:pt>
              </c:strCache>
            </c:strRef>
          </c:cat>
          <c:val>
            <c:numRef>
              <c:f>Grafdata!$B$31:$AP$31</c:f>
              <c:numCache>
                <c:formatCode>General</c:formatCode>
                <c:ptCount val="41"/>
                <c:pt idx="0">
                  <c:v>100</c:v>
                </c:pt>
                <c:pt idx="1">
                  <c:v>53.980099502487562</c:v>
                </c:pt>
                <c:pt idx="2">
                  <c:v>51.243781094527364</c:v>
                </c:pt>
                <c:pt idx="3">
                  <c:v>33.333333333333336</c:v>
                </c:pt>
                <c:pt idx="4">
                  <c:v>23.880597014925375</c:v>
                </c:pt>
                <c:pt idx="5">
                  <c:v>4.7263681592039797</c:v>
                </c:pt>
                <c:pt idx="6">
                  <c:v>14.676616915422885</c:v>
                </c:pt>
                <c:pt idx="7">
                  <c:v>12.437810945273633</c:v>
                </c:pt>
                <c:pt idx="8">
                  <c:v>16.666666666666668</c:v>
                </c:pt>
                <c:pt idx="9">
                  <c:v>83.333333333333329</c:v>
                </c:pt>
                <c:pt idx="10">
                  <c:v>34.5771144278607</c:v>
                </c:pt>
                <c:pt idx="11">
                  <c:v>47.512437810945272</c:v>
                </c:pt>
                <c:pt idx="12">
                  <c:v>106.46766169154229</c:v>
                </c:pt>
                <c:pt idx="13">
                  <c:v>73.880597014925371</c:v>
                </c:pt>
                <c:pt idx="14">
                  <c:v>29.850746268656717</c:v>
                </c:pt>
                <c:pt idx="15">
                  <c:v>56.218905472636813</c:v>
                </c:pt>
                <c:pt idx="16">
                  <c:v>94.278606965174134</c:v>
                </c:pt>
                <c:pt idx="17">
                  <c:v>237.31343283582089</c:v>
                </c:pt>
                <c:pt idx="18">
                  <c:v>192.28855721393035</c:v>
                </c:pt>
                <c:pt idx="19">
                  <c:v>135.5721393034826</c:v>
                </c:pt>
                <c:pt idx="20">
                  <c:v>171.64179104477611</c:v>
                </c:pt>
                <c:pt idx="21">
                  <c:v>204.47761194029852</c:v>
                </c:pt>
                <c:pt idx="22">
                  <c:v>148.25870646766168</c:v>
                </c:pt>
                <c:pt idx="23">
                  <c:v>163.18407960199005</c:v>
                </c:pt>
                <c:pt idx="24">
                  <c:v>209.20398009950247</c:v>
                </c:pt>
                <c:pt idx="25">
                  <c:v>181.84079601990049</c:v>
                </c:pt>
                <c:pt idx="26">
                  <c:v>136.81592039800995</c:v>
                </c:pt>
                <c:pt idx="27">
                  <c:v>53.731343283582092</c:v>
                </c:pt>
                <c:pt idx="28">
                  <c:v>123.38308457711443</c:v>
                </c:pt>
                <c:pt idx="29">
                  <c:v>70.646766169154233</c:v>
                </c:pt>
                <c:pt idx="30">
                  <c:v>25.621890547263682</c:v>
                </c:pt>
                <c:pt idx="31">
                  <c:v>64.179104477611943</c:v>
                </c:pt>
                <c:pt idx="32">
                  <c:v>104.4776119402985</c:v>
                </c:pt>
                <c:pt idx="33">
                  <c:v>24.875621890547265</c:v>
                </c:pt>
                <c:pt idx="34">
                  <c:v>138.3084577114428</c:v>
                </c:pt>
                <c:pt idx="35">
                  <c:v>56.46766169154229</c:v>
                </c:pt>
                <c:pt idx="36">
                  <c:v>53.233830845771145</c:v>
                </c:pt>
                <c:pt idx="37">
                  <c:v>102.23880597014926</c:v>
                </c:pt>
                <c:pt idx="38">
                  <c:v>141.044776119403</c:v>
                </c:pt>
                <c:pt idx="39">
                  <c:v>118.40796019900498</c:v>
                </c:pt>
                <c:pt idx="40">
                  <c:v>60.945273631840799</c:v>
                </c:pt>
              </c:numCache>
            </c:numRef>
          </c:val>
          <c:smooth val="0"/>
          <c:extLst>
            <c:ext xmlns:c16="http://schemas.microsoft.com/office/drawing/2014/chart" uri="{C3380CC4-5D6E-409C-BE32-E72D297353CC}">
              <c16:uniqueId val="{00000001-EE48-474E-A2DF-B25A87E21287}"/>
            </c:ext>
          </c:extLst>
        </c:ser>
        <c:ser>
          <c:idx val="2"/>
          <c:order val="2"/>
          <c:tx>
            <c:strRef>
              <c:f>Grafdata!$A$32</c:f>
              <c:strCache>
                <c:ptCount val="1"/>
                <c:pt idx="0">
                  <c:v>Örebro kommun</c:v>
                </c:pt>
              </c:strCache>
            </c:strRef>
          </c:tx>
          <c:spPr>
            <a:ln w="28575" cap="rnd">
              <a:solidFill>
                <a:schemeClr val="accent3"/>
              </a:solidFill>
              <a:prstDash val="sysDot"/>
              <a:round/>
            </a:ln>
            <a:effectLst/>
          </c:spPr>
          <c:marker>
            <c:symbol val="none"/>
          </c:marker>
          <c:cat>
            <c:strRef>
              <c:f>Grafdata!$B$22:$AP$22</c:f>
              <c:strCache>
                <c:ptCount val="38"/>
                <c:pt idx="1">
                  <c:v>2011</c:v>
                </c:pt>
                <c:pt idx="5">
                  <c:v>2012</c:v>
                </c:pt>
                <c:pt idx="9">
                  <c:v>2013</c:v>
                </c:pt>
                <c:pt idx="13">
                  <c:v>2014</c:v>
                </c:pt>
                <c:pt idx="17">
                  <c:v>2015</c:v>
                </c:pt>
                <c:pt idx="21">
                  <c:v>2016</c:v>
                </c:pt>
                <c:pt idx="25">
                  <c:v>2017</c:v>
                </c:pt>
                <c:pt idx="29">
                  <c:v>2018</c:v>
                </c:pt>
                <c:pt idx="33">
                  <c:v>2019</c:v>
                </c:pt>
                <c:pt idx="37">
                  <c:v>2020</c:v>
                </c:pt>
              </c:strCache>
            </c:strRef>
          </c:cat>
          <c:val>
            <c:numRef>
              <c:f>Grafdata!$B$32:$AP$32</c:f>
              <c:numCache>
                <c:formatCode>General</c:formatCode>
                <c:ptCount val="41"/>
                <c:pt idx="0">
                  <c:v>100</c:v>
                </c:pt>
                <c:pt idx="1">
                  <c:v>47.97687861271676</c:v>
                </c:pt>
                <c:pt idx="2">
                  <c:v>45.086705202312139</c:v>
                </c:pt>
                <c:pt idx="3">
                  <c:v>35.260115606936417</c:v>
                </c:pt>
                <c:pt idx="4">
                  <c:v>12.716763005780347</c:v>
                </c:pt>
                <c:pt idx="5">
                  <c:v>2.3121387283236996</c:v>
                </c:pt>
                <c:pt idx="6">
                  <c:v>8.3815028901734099</c:v>
                </c:pt>
                <c:pt idx="7">
                  <c:v>8.6705202312138727</c:v>
                </c:pt>
                <c:pt idx="8">
                  <c:v>14.16184971098266</c:v>
                </c:pt>
                <c:pt idx="9">
                  <c:v>73.121387283236999</c:v>
                </c:pt>
                <c:pt idx="10">
                  <c:v>28.323699421965319</c:v>
                </c:pt>
                <c:pt idx="11">
                  <c:v>45.086705202312139</c:v>
                </c:pt>
                <c:pt idx="12">
                  <c:v>106.93641618497109</c:v>
                </c:pt>
                <c:pt idx="13">
                  <c:v>73.988439306358387</c:v>
                </c:pt>
                <c:pt idx="14">
                  <c:v>25.722543352601157</c:v>
                </c:pt>
                <c:pt idx="15">
                  <c:v>52.02312138728324</c:v>
                </c:pt>
                <c:pt idx="16">
                  <c:v>91.329479768786129</c:v>
                </c:pt>
                <c:pt idx="17">
                  <c:v>250</c:v>
                </c:pt>
                <c:pt idx="18">
                  <c:v>194.79768786127167</c:v>
                </c:pt>
                <c:pt idx="19">
                  <c:v>135.26011560693641</c:v>
                </c:pt>
                <c:pt idx="20">
                  <c:v>181.79190751445086</c:v>
                </c:pt>
                <c:pt idx="21">
                  <c:v>213.29479768786126</c:v>
                </c:pt>
                <c:pt idx="22">
                  <c:v>153.757225433526</c:v>
                </c:pt>
                <c:pt idx="23">
                  <c:v>169.07514450867052</c:v>
                </c:pt>
                <c:pt idx="24">
                  <c:v>209.82658959537574</c:v>
                </c:pt>
                <c:pt idx="25">
                  <c:v>184.10404624277456</c:v>
                </c:pt>
                <c:pt idx="26">
                  <c:v>123.41040462427746</c:v>
                </c:pt>
                <c:pt idx="27">
                  <c:v>28.901734104046241</c:v>
                </c:pt>
                <c:pt idx="28">
                  <c:v>73.121387283236999</c:v>
                </c:pt>
                <c:pt idx="29">
                  <c:v>62.716763005780344</c:v>
                </c:pt>
                <c:pt idx="30">
                  <c:v>19.364161849710982</c:v>
                </c:pt>
                <c:pt idx="31">
                  <c:v>56.647398843930638</c:v>
                </c:pt>
                <c:pt idx="32">
                  <c:v>100.86705202312139</c:v>
                </c:pt>
                <c:pt idx="33">
                  <c:v>20.23121387283237</c:v>
                </c:pt>
                <c:pt idx="34">
                  <c:v>117.34104046242774</c:v>
                </c:pt>
                <c:pt idx="35">
                  <c:v>41.618497109826592</c:v>
                </c:pt>
                <c:pt idx="36">
                  <c:v>29.76878612716763</c:v>
                </c:pt>
                <c:pt idx="37">
                  <c:v>51.734104046242777</c:v>
                </c:pt>
                <c:pt idx="38">
                  <c:v>158.38150289017341</c:v>
                </c:pt>
                <c:pt idx="39">
                  <c:v>121.67630057803468</c:v>
                </c:pt>
                <c:pt idx="40">
                  <c:v>47.398843930635842</c:v>
                </c:pt>
              </c:numCache>
            </c:numRef>
          </c:val>
          <c:smooth val="0"/>
          <c:extLst>
            <c:ext xmlns:c16="http://schemas.microsoft.com/office/drawing/2014/chart" uri="{C3380CC4-5D6E-409C-BE32-E72D297353CC}">
              <c16:uniqueId val="{00000002-EE48-474E-A2DF-B25A87E21287}"/>
            </c:ext>
          </c:extLst>
        </c:ser>
        <c:dLbls>
          <c:showLegendKey val="0"/>
          <c:showVal val="0"/>
          <c:showCatName val="0"/>
          <c:showSerName val="0"/>
          <c:showPercent val="0"/>
          <c:showBubbleSize val="0"/>
        </c:dLbls>
        <c:smooth val="0"/>
        <c:axId val="772784184"/>
        <c:axId val="772785824"/>
      </c:lineChart>
      <c:catAx>
        <c:axId val="772784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5824"/>
        <c:crosses val="autoZero"/>
        <c:auto val="1"/>
        <c:lblAlgn val="ctr"/>
        <c:lblOffset val="100"/>
        <c:noMultiLvlLbl val="0"/>
      </c:catAx>
      <c:valAx>
        <c:axId val="772785824"/>
        <c:scaling>
          <c:orientation val="minMax"/>
          <c:min val="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4184"/>
        <c:crosses val="autoZero"/>
        <c:crossBetween val="between"/>
      </c:valAx>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chart>
  <c:txPr>
    <a:bodyPr/>
    <a:lstStyle/>
    <a:p>
      <a:pPr>
        <a:defRPr/>
      </a:pPr>
      <a:endParaRPr lang="sv-SE"/>
    </a:p>
  </c:txPr>
  <c:externalData r:id="rId1">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Grafdata!$A$21</c:f>
              <c:strCache>
                <c:ptCount val="1"/>
                <c:pt idx="0">
                  <c:v>Sverige</c:v>
                </c:pt>
              </c:strCache>
            </c:strRef>
          </c:tx>
          <c:spPr>
            <a:ln w="28575" cap="rnd">
              <a:solidFill>
                <a:schemeClr val="accent1"/>
              </a:solidFill>
              <a:prstDash val="sysDash"/>
              <a:round/>
            </a:ln>
            <a:effectLst/>
          </c:spPr>
          <c:marker>
            <c:symbol val="none"/>
          </c:marker>
          <c:cat>
            <c:numRef>
              <c:f>Grafdata!$B$20:$L$20</c:f>
              <c:numCache>
                <c:formatCode>General</c:formatCode>
                <c:ptCount val="11"/>
                <c:pt idx="0">
                  <c:v>2010</c:v>
                </c:pt>
                <c:pt idx="1">
                  <c:v>2011</c:v>
                </c:pt>
                <c:pt idx="2">
                  <c:v>2012</c:v>
                </c:pt>
                <c:pt idx="3">
                  <c:v>2013</c:v>
                </c:pt>
                <c:pt idx="4">
                  <c:v>2014</c:v>
                </c:pt>
                <c:pt idx="5">
                  <c:v>2015</c:v>
                </c:pt>
                <c:pt idx="6">
                  <c:v>2016</c:v>
                </c:pt>
                <c:pt idx="7">
                  <c:v>2017</c:v>
                </c:pt>
                <c:pt idx="8">
                  <c:v>2018</c:v>
                </c:pt>
                <c:pt idx="9">
                  <c:v>2019</c:v>
                </c:pt>
                <c:pt idx="10">
                  <c:v>2020</c:v>
                </c:pt>
              </c:numCache>
            </c:numRef>
          </c:cat>
          <c:val>
            <c:numRef>
              <c:f>Grafdata!$B$21:$L$21</c:f>
              <c:numCache>
                <c:formatCode>General</c:formatCode>
                <c:ptCount val="11"/>
                <c:pt idx="0">
                  <c:v>100</c:v>
                </c:pt>
                <c:pt idx="1">
                  <c:v>100.45570858337342</c:v>
                </c:pt>
                <c:pt idx="2">
                  <c:v>103.31411294183779</c:v>
                </c:pt>
                <c:pt idx="3">
                  <c:v>107.97464023329645</c:v>
                </c:pt>
                <c:pt idx="4">
                  <c:v>114.96452125539973</c:v>
                </c:pt>
                <c:pt idx="5">
                  <c:v>123.41802235589148</c:v>
                </c:pt>
                <c:pt idx="6">
                  <c:v>129.35501608022159</c:v>
                </c:pt>
                <c:pt idx="7">
                  <c:v>132.18475089196954</c:v>
                </c:pt>
                <c:pt idx="8">
                  <c:v>137.85382517469287</c:v>
                </c:pt>
                <c:pt idx="9">
                  <c:v>141.84374504872596</c:v>
                </c:pt>
                <c:pt idx="10">
                  <c:v>77.452275314884787</c:v>
                </c:pt>
              </c:numCache>
            </c:numRef>
          </c:val>
          <c:smooth val="0"/>
          <c:extLst>
            <c:ext xmlns:c16="http://schemas.microsoft.com/office/drawing/2014/chart" uri="{C3380CC4-5D6E-409C-BE32-E72D297353CC}">
              <c16:uniqueId val="{00000000-FDD9-4A18-B249-5AE456FE1B31}"/>
            </c:ext>
          </c:extLst>
        </c:ser>
        <c:ser>
          <c:idx val="1"/>
          <c:order val="1"/>
          <c:tx>
            <c:strRef>
              <c:f>Grafdata!$A$29</c:f>
              <c:strCache>
                <c:ptCount val="1"/>
                <c:pt idx="0">
                  <c:v>Örebro län</c:v>
                </c:pt>
              </c:strCache>
            </c:strRef>
          </c:tx>
          <c:spPr>
            <a:ln w="28575" cap="rnd">
              <a:solidFill>
                <a:schemeClr val="accent2"/>
              </a:solidFill>
              <a:round/>
            </a:ln>
            <a:effectLst/>
          </c:spPr>
          <c:marker>
            <c:symbol val="none"/>
          </c:marker>
          <c:cat>
            <c:numRef>
              <c:f>Grafdata!$B$20:$L$20</c:f>
              <c:numCache>
                <c:formatCode>General</c:formatCode>
                <c:ptCount val="11"/>
                <c:pt idx="0">
                  <c:v>2010</c:v>
                </c:pt>
                <c:pt idx="1">
                  <c:v>2011</c:v>
                </c:pt>
                <c:pt idx="2">
                  <c:v>2012</c:v>
                </c:pt>
                <c:pt idx="3">
                  <c:v>2013</c:v>
                </c:pt>
                <c:pt idx="4">
                  <c:v>2014</c:v>
                </c:pt>
                <c:pt idx="5">
                  <c:v>2015</c:v>
                </c:pt>
                <c:pt idx="6">
                  <c:v>2016</c:v>
                </c:pt>
                <c:pt idx="7">
                  <c:v>2017</c:v>
                </c:pt>
                <c:pt idx="8">
                  <c:v>2018</c:v>
                </c:pt>
                <c:pt idx="9">
                  <c:v>2019</c:v>
                </c:pt>
                <c:pt idx="10">
                  <c:v>2020</c:v>
                </c:pt>
              </c:numCache>
            </c:numRef>
          </c:cat>
          <c:val>
            <c:numRef>
              <c:f>Grafdata!$B$29:$L$29</c:f>
              <c:numCache>
                <c:formatCode>General</c:formatCode>
                <c:ptCount val="11"/>
                <c:pt idx="0">
                  <c:v>100</c:v>
                </c:pt>
                <c:pt idx="1">
                  <c:v>102.21859912717767</c:v>
                </c:pt>
                <c:pt idx="2">
                  <c:v>100.79411371989571</c:v>
                </c:pt>
                <c:pt idx="3">
                  <c:v>104.34724554980077</c:v>
                </c:pt>
                <c:pt idx="4">
                  <c:v>101.36264292290069</c:v>
                </c:pt>
                <c:pt idx="5">
                  <c:v>116.87175414801436</c:v>
                </c:pt>
                <c:pt idx="6">
                  <c:v>131.64016107156158</c:v>
                </c:pt>
                <c:pt idx="7">
                  <c:v>127.52552759369487</c:v>
                </c:pt>
                <c:pt idx="8">
                  <c:v>147.75434478590554</c:v>
                </c:pt>
                <c:pt idx="9">
                  <c:v>135.13847797212873</c:v>
                </c:pt>
                <c:pt idx="10">
                  <c:v>76.2054013788063</c:v>
                </c:pt>
              </c:numCache>
            </c:numRef>
          </c:val>
          <c:smooth val="0"/>
          <c:extLst>
            <c:ext xmlns:c16="http://schemas.microsoft.com/office/drawing/2014/chart" uri="{C3380CC4-5D6E-409C-BE32-E72D297353CC}">
              <c16:uniqueId val="{00000001-FDD9-4A18-B249-5AE456FE1B31}"/>
            </c:ext>
          </c:extLst>
        </c:ser>
        <c:ser>
          <c:idx val="2"/>
          <c:order val="2"/>
          <c:tx>
            <c:strRef>
              <c:f>Grafdata!$A$30</c:f>
              <c:strCache>
                <c:ptCount val="1"/>
                <c:pt idx="0">
                  <c:v>Örebro kommun</c:v>
                </c:pt>
              </c:strCache>
            </c:strRef>
          </c:tx>
          <c:spPr>
            <a:ln w="28575" cap="rnd">
              <a:solidFill>
                <a:schemeClr val="accent3"/>
              </a:solidFill>
              <a:prstDash val="sysDot"/>
              <a:round/>
            </a:ln>
            <a:effectLst/>
          </c:spPr>
          <c:marker>
            <c:symbol val="none"/>
          </c:marker>
          <c:cat>
            <c:numRef>
              <c:f>Grafdata!$B$20:$L$20</c:f>
              <c:numCache>
                <c:formatCode>General</c:formatCode>
                <c:ptCount val="11"/>
                <c:pt idx="0">
                  <c:v>2010</c:v>
                </c:pt>
                <c:pt idx="1">
                  <c:v>2011</c:v>
                </c:pt>
                <c:pt idx="2">
                  <c:v>2012</c:v>
                </c:pt>
                <c:pt idx="3">
                  <c:v>2013</c:v>
                </c:pt>
                <c:pt idx="4">
                  <c:v>2014</c:v>
                </c:pt>
                <c:pt idx="5">
                  <c:v>2015</c:v>
                </c:pt>
                <c:pt idx="6">
                  <c:v>2016</c:v>
                </c:pt>
                <c:pt idx="7">
                  <c:v>2017</c:v>
                </c:pt>
                <c:pt idx="8">
                  <c:v>2018</c:v>
                </c:pt>
                <c:pt idx="9">
                  <c:v>2019</c:v>
                </c:pt>
                <c:pt idx="10">
                  <c:v>2020</c:v>
                </c:pt>
              </c:numCache>
            </c:numRef>
          </c:cat>
          <c:val>
            <c:numRef>
              <c:f>Grafdata!$B$30:$L$30</c:f>
              <c:numCache>
                <c:formatCode>General</c:formatCode>
                <c:ptCount val="11"/>
                <c:pt idx="0">
                  <c:v>100</c:v>
                </c:pt>
                <c:pt idx="1">
                  <c:v>106.40855032220884</c:v>
                </c:pt>
                <c:pt idx="2">
                  <c:v>100.86131922250746</c:v>
                </c:pt>
                <c:pt idx="3">
                  <c:v>106.44836799916173</c:v>
                </c:pt>
                <c:pt idx="4">
                  <c:v>99.147063446324722</c:v>
                </c:pt>
                <c:pt idx="5">
                  <c:v>115.43249332006077</c:v>
                </c:pt>
                <c:pt idx="6">
                  <c:v>135.71645622675121</c:v>
                </c:pt>
                <c:pt idx="7">
                  <c:v>133.43322680358358</c:v>
                </c:pt>
                <c:pt idx="8">
                  <c:v>142.51270498244878</c:v>
                </c:pt>
                <c:pt idx="9">
                  <c:v>140.97029391732593</c:v>
                </c:pt>
                <c:pt idx="10">
                  <c:v>75.407345313564207</c:v>
                </c:pt>
              </c:numCache>
            </c:numRef>
          </c:val>
          <c:smooth val="0"/>
          <c:extLst>
            <c:ext xmlns:c16="http://schemas.microsoft.com/office/drawing/2014/chart" uri="{C3380CC4-5D6E-409C-BE32-E72D297353CC}">
              <c16:uniqueId val="{00000002-FDD9-4A18-B249-5AE456FE1B31}"/>
            </c:ext>
          </c:extLst>
        </c:ser>
        <c:dLbls>
          <c:showLegendKey val="0"/>
          <c:showVal val="0"/>
          <c:showCatName val="0"/>
          <c:showSerName val="0"/>
          <c:showPercent val="0"/>
          <c:showBubbleSize val="0"/>
        </c:dLbls>
        <c:smooth val="0"/>
        <c:axId val="772784184"/>
        <c:axId val="772785824"/>
      </c:lineChart>
      <c:catAx>
        <c:axId val="772784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5824"/>
        <c:crosses val="autoZero"/>
        <c:auto val="1"/>
        <c:lblAlgn val="ctr"/>
        <c:lblOffset val="100"/>
        <c:noMultiLvlLbl val="0"/>
      </c:catAx>
      <c:valAx>
        <c:axId val="772785824"/>
        <c:scaling>
          <c:orientation val="minMax"/>
          <c:min val="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4184"/>
        <c:crosses val="autoZero"/>
        <c:crossBetween val="between"/>
      </c:valAx>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chart>
  <c:txPr>
    <a:bodyPr/>
    <a:lstStyle/>
    <a:p>
      <a:pPr>
        <a:defRPr/>
      </a:pPr>
      <a:endParaRPr lang="sv-SE"/>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sv-SE" dirty="0"/>
          </a:p>
        </p:txBody>
      </p:sp>
      <p:sp>
        <p:nvSpPr>
          <p:cNvPr id="3" name="Platshållare för datum 2"/>
          <p:cNvSpPr>
            <a:spLocks noGrp="1"/>
          </p:cNvSpPr>
          <p:nvPr>
            <p:ph type="dt" sz="quarter" idx="1"/>
          </p:nvPr>
        </p:nvSpPr>
        <p:spPr>
          <a:xfrm>
            <a:off x="3850443" y="0"/>
            <a:ext cx="2945659" cy="498056"/>
          </a:xfrm>
          <a:prstGeom prst="rect">
            <a:avLst/>
          </a:prstGeom>
        </p:spPr>
        <p:txBody>
          <a:bodyPr vert="horz" lIns="91440" tIns="45720" rIns="91440" bIns="45720" rtlCol="0"/>
          <a:lstStyle>
            <a:lvl1pPr algn="r">
              <a:defRPr sz="1200"/>
            </a:lvl1pPr>
          </a:lstStyle>
          <a:p>
            <a:fld id="{424198A5-9F51-4395-A9D1-A450078D54B5}" type="datetimeFigureOut">
              <a:rPr lang="sv-SE" smtClean="0"/>
              <a:t>2021-03-29</a:t>
            </a:fld>
            <a:endParaRPr lang="sv-SE"/>
          </a:p>
        </p:txBody>
      </p:sp>
      <p:sp>
        <p:nvSpPr>
          <p:cNvPr id="4" name="Platshållare för sidfot 3"/>
          <p:cNvSpPr>
            <a:spLocks noGrp="1"/>
          </p:cNvSpPr>
          <p:nvPr>
            <p:ph type="ftr" sz="quarter" idx="2"/>
          </p:nvPr>
        </p:nvSpPr>
        <p:spPr>
          <a:xfrm>
            <a:off x="0" y="9428584"/>
            <a:ext cx="2945659" cy="498055"/>
          </a:xfrm>
          <a:prstGeom prst="rect">
            <a:avLst/>
          </a:prstGeom>
        </p:spPr>
        <p:txBody>
          <a:bodyPr vert="horz" lIns="91440" tIns="45720" rIns="91440" bIns="45720" rtlCol="0" anchor="b"/>
          <a:lstStyle>
            <a:lvl1pPr algn="l">
              <a:defRPr sz="1200"/>
            </a:lvl1pPr>
          </a:lstStyle>
          <a:p>
            <a:endParaRPr lang="sv-SE"/>
          </a:p>
        </p:txBody>
      </p:sp>
      <p:sp>
        <p:nvSpPr>
          <p:cNvPr id="5" name="Platshållare för bildnummer 4"/>
          <p:cNvSpPr>
            <a:spLocks noGrp="1"/>
          </p:cNvSpPr>
          <p:nvPr>
            <p:ph type="sldNum" sz="quarter" idx="3"/>
          </p:nvPr>
        </p:nvSpPr>
        <p:spPr>
          <a:xfrm>
            <a:off x="3850443" y="9428584"/>
            <a:ext cx="2945659" cy="498055"/>
          </a:xfrm>
          <a:prstGeom prst="rect">
            <a:avLst/>
          </a:prstGeom>
        </p:spPr>
        <p:txBody>
          <a:bodyPr vert="horz" lIns="91440" tIns="45720" rIns="91440" bIns="45720" rtlCol="0" anchor="b"/>
          <a:lstStyle>
            <a:lvl1pPr algn="r">
              <a:defRPr sz="1200"/>
            </a:lvl1pPr>
          </a:lstStyle>
          <a:p>
            <a:fld id="{4B746FB2-947D-4403-805A-8A78101255B7}" type="slidenum">
              <a:rPr lang="sv-SE" smtClean="0"/>
              <a:t>‹#›</a:t>
            </a:fld>
            <a:endParaRPr lang="sv-SE"/>
          </a:p>
        </p:txBody>
      </p:sp>
    </p:spTree>
    <p:extLst>
      <p:ext uri="{BB962C8B-B14F-4D97-AF65-F5344CB8AC3E}">
        <p14:creationId xmlns:p14="http://schemas.microsoft.com/office/powerpoint/2010/main" val="18474278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en-GB" dirty="0"/>
          </a:p>
        </p:txBody>
      </p:sp>
      <p:sp>
        <p:nvSpPr>
          <p:cNvPr id="3" name="Date Placeholder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29142CCA-F011-46CA-B4AE-D8CB4AFC968E}" type="datetimeFigureOut">
              <a:rPr lang="en-GB" smtClean="0"/>
              <a:t>29/03/2021</a:t>
            </a:fld>
            <a:endParaRPr lang="en-GB" dirty="0"/>
          </a:p>
        </p:txBody>
      </p:sp>
      <p:sp>
        <p:nvSpPr>
          <p:cNvPr id="4" name="Slide Image Placeholder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en-GB" dirty="0"/>
          </a:p>
        </p:txBody>
      </p:sp>
      <p:sp>
        <p:nvSpPr>
          <p:cNvPr id="5" name="Notes Placeholder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en-GB" dirty="0"/>
          </a:p>
        </p:txBody>
      </p:sp>
      <p:sp>
        <p:nvSpPr>
          <p:cNvPr id="7" name="Slide Number Placeholder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0241C740-7330-441A-80F0-A683365F9479}" type="slidenum">
              <a:rPr lang="en-GB" smtClean="0"/>
              <a:t>‹#›</a:t>
            </a:fld>
            <a:endParaRPr lang="en-GB" dirty="0"/>
          </a:p>
        </p:txBody>
      </p:sp>
    </p:spTree>
    <p:extLst>
      <p:ext uri="{BB962C8B-B14F-4D97-AF65-F5344CB8AC3E}">
        <p14:creationId xmlns:p14="http://schemas.microsoft.com/office/powerpoint/2010/main" val="33017173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en-US" dirty="0"/>
          </a:p>
        </p:txBody>
      </p:sp>
      <p:sp>
        <p:nvSpPr>
          <p:cNvPr id="4" name="Platshållare för bildnummer 3"/>
          <p:cNvSpPr>
            <a:spLocks noGrp="1"/>
          </p:cNvSpPr>
          <p:nvPr>
            <p:ph type="sldNum" sz="quarter" idx="5"/>
          </p:nvPr>
        </p:nvSpPr>
        <p:spPr/>
        <p:txBody>
          <a:bodyPr/>
          <a:lstStyle/>
          <a:p>
            <a:fld id="{0241C740-7330-441A-80F0-A683365F9479}" type="slidenum">
              <a:rPr lang="en-US" smtClean="0"/>
              <a:t>2</a:t>
            </a:fld>
            <a:endParaRPr lang="en-US" dirty="0"/>
          </a:p>
        </p:txBody>
      </p:sp>
    </p:spTree>
    <p:extLst>
      <p:ext uri="{BB962C8B-B14F-4D97-AF65-F5344CB8AC3E}">
        <p14:creationId xmlns:p14="http://schemas.microsoft.com/office/powerpoint/2010/main" val="378214637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3.jp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 Blue">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882774" y="1808163"/>
            <a:ext cx="8426451" cy="2072175"/>
          </a:xfrm>
        </p:spPr>
        <p:txBody>
          <a:bodyPr anchor="b"/>
          <a:lstStyle>
            <a:lvl1pPr algn="l">
              <a:defRPr sz="6000">
                <a:solidFill>
                  <a:schemeClr val="bg1"/>
                </a:solidFill>
              </a:defRPr>
            </a:lvl1pPr>
          </a:lstStyle>
          <a:p>
            <a:r>
              <a:rPr lang="en-US" noProof="0" dirty="0"/>
              <a:t>Click to edit Master </a:t>
            </a:r>
            <a:r>
              <a:rPr lang="en-US" noProof="0"/>
              <a:t>title style</a:t>
            </a:r>
            <a:endParaRPr lang="en-US" noProof="0" dirty="0"/>
          </a:p>
        </p:txBody>
      </p:sp>
      <p:sp>
        <p:nvSpPr>
          <p:cNvPr id="3" name="Subtitle 2"/>
          <p:cNvSpPr>
            <a:spLocks noGrp="1"/>
          </p:cNvSpPr>
          <p:nvPr>
            <p:ph type="subTitle" idx="1" hasCustomPrompt="1"/>
          </p:nvPr>
        </p:nvSpPr>
        <p:spPr>
          <a:xfrm>
            <a:off x="1882774" y="3974122"/>
            <a:ext cx="8426451" cy="1283677"/>
          </a:xfrm>
        </p:spPr>
        <p:txBody>
          <a:bodyPr/>
          <a:lstStyle>
            <a:lvl1pPr marL="0" indent="0" algn="l">
              <a:buNone/>
              <a:defRPr sz="2800">
                <a:solidFill>
                  <a:schemeClr val="bg1"/>
                </a:solidFill>
                <a:latin typeface="Futura Std Book" panose="020B0502020204020303"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a:t>
            </a:r>
            <a:r>
              <a:rPr lang="en-US"/>
              <a:t>subtitle style</a:t>
            </a:r>
            <a:endParaRPr lang="en-US" dirty="0"/>
          </a:p>
        </p:txBody>
      </p:sp>
      <p:sp>
        <p:nvSpPr>
          <p:cNvPr id="7" name="Text Placeholder 5">
            <a:extLst>
              <a:ext uri="{FF2B5EF4-FFF2-40B4-BE49-F238E27FC236}">
                <a16:creationId xmlns:a16="http://schemas.microsoft.com/office/drawing/2014/main" id="{E7C98A5A-7BCD-421C-A388-7040FF5BD544}"/>
              </a:ext>
            </a:extLst>
          </p:cNvPr>
          <p:cNvSpPr>
            <a:spLocks noGrp="1" noChangeAspect="1"/>
          </p:cNvSpPr>
          <p:nvPr>
            <p:ph type="body" sz="quarter" idx="14" hasCustomPrompt="1"/>
          </p:nvPr>
        </p:nvSpPr>
        <p:spPr>
          <a:xfrm>
            <a:off x="10310161" y="6152490"/>
            <a:ext cx="1544400" cy="379113"/>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
        <p:nvSpPr>
          <p:cNvPr id="6" name="textruta 3">
            <a:extLst>
              <a:ext uri="{FF2B5EF4-FFF2-40B4-BE49-F238E27FC236}">
                <a16:creationId xmlns:a16="http://schemas.microsoft.com/office/drawing/2014/main" id="{D6992F92-5969-411B-954B-8A2E3E431F86}"/>
              </a:ext>
            </a:extLst>
          </p:cNvPr>
          <p:cNvSpPr txBox="1"/>
          <p:nvPr userDrawn="1"/>
        </p:nvSpPr>
        <p:spPr>
          <a:xfrm>
            <a:off x="-1" y="-299801"/>
            <a:ext cx="121920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fill with picture </a:t>
            </a:r>
            <a:r>
              <a:rPr lang="en-US" sz="1200" kern="1200" dirty="0">
                <a:solidFill>
                  <a:schemeClr val="tx1"/>
                </a:solidFill>
                <a:latin typeface="+mn-lt"/>
                <a:ea typeface="+mn-ea"/>
                <a:cs typeface="+mn-cs"/>
              </a:rPr>
              <a:t>or change color</a:t>
            </a:r>
            <a:endParaRPr lang="en-US" sz="1200" dirty="0">
              <a:latin typeface="+mj-lt"/>
            </a:endParaRPr>
          </a:p>
        </p:txBody>
      </p:sp>
    </p:spTree>
    <p:extLst>
      <p:ext uri="{BB962C8B-B14F-4D97-AF65-F5344CB8AC3E}">
        <p14:creationId xmlns:p14="http://schemas.microsoft.com/office/powerpoint/2010/main" val="33726771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itle" preserve="1">
  <p:cSld name="Title Slide – Whit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882774" y="1808163"/>
            <a:ext cx="8426452" cy="2072175"/>
          </a:xfrm>
        </p:spPr>
        <p:txBody>
          <a:bodyPr anchor="b"/>
          <a:lstStyle>
            <a:lvl1pPr algn="l">
              <a:defRPr sz="6000">
                <a:solidFill>
                  <a:schemeClr val="tx1"/>
                </a:solidFill>
              </a:defRPr>
            </a:lvl1pPr>
          </a:lstStyle>
          <a:p>
            <a:r>
              <a:rPr lang="en-US" noProof="0" dirty="0"/>
              <a:t>Click to edit Master title style</a:t>
            </a:r>
          </a:p>
        </p:txBody>
      </p:sp>
      <p:sp>
        <p:nvSpPr>
          <p:cNvPr id="3" name="Subtitle 2"/>
          <p:cNvSpPr>
            <a:spLocks noGrp="1"/>
          </p:cNvSpPr>
          <p:nvPr>
            <p:ph type="subTitle" idx="1" hasCustomPrompt="1"/>
          </p:nvPr>
        </p:nvSpPr>
        <p:spPr>
          <a:xfrm>
            <a:off x="1882774" y="3974122"/>
            <a:ext cx="8426452" cy="1283677"/>
          </a:xfrm>
        </p:spPr>
        <p:txBody>
          <a:bodyPr/>
          <a:lstStyle>
            <a:lvl1pPr marL="0" indent="0" algn="l">
              <a:buNone/>
              <a:defRPr sz="2800">
                <a:solidFill>
                  <a:schemeClr val="tx1"/>
                </a:solidFill>
                <a:latin typeface="Futura Std Book" panose="020B0502020204020303"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pic>
        <p:nvPicPr>
          <p:cNvPr id="5" name="Bildobjekt 4">
            <a:extLst>
              <a:ext uri="{FF2B5EF4-FFF2-40B4-BE49-F238E27FC236}">
                <a16:creationId xmlns:a16="http://schemas.microsoft.com/office/drawing/2014/main" id="{FA437823-05E9-4468-B206-93FA8BF968D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310161" y="6152490"/>
            <a:ext cx="1544400" cy="378542"/>
          </a:xfrm>
          <a:prstGeom prst="rect">
            <a:avLst/>
          </a:prstGeom>
        </p:spPr>
      </p:pic>
      <p:sp>
        <p:nvSpPr>
          <p:cNvPr id="6" name="textruta 3">
            <a:extLst>
              <a:ext uri="{FF2B5EF4-FFF2-40B4-BE49-F238E27FC236}">
                <a16:creationId xmlns:a16="http://schemas.microsoft.com/office/drawing/2014/main" id="{08C98C77-6E94-481B-9660-1D4BDB7F9E5B}"/>
              </a:ext>
            </a:extLst>
          </p:cNvPr>
          <p:cNvSpPr txBox="1"/>
          <p:nvPr userDrawn="1"/>
        </p:nvSpPr>
        <p:spPr>
          <a:xfrm>
            <a:off x="-1" y="-299801"/>
            <a:ext cx="121920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fill with picture </a:t>
            </a:r>
            <a:r>
              <a:rPr lang="en-US" sz="1200" kern="1200" dirty="0">
                <a:solidFill>
                  <a:schemeClr val="tx1"/>
                </a:solidFill>
                <a:latin typeface="+mn-lt"/>
                <a:ea typeface="+mn-ea"/>
                <a:cs typeface="+mn-cs"/>
              </a:rPr>
              <a:t>or change color</a:t>
            </a:r>
            <a:endParaRPr lang="en-US" sz="1200" dirty="0">
              <a:latin typeface="+mj-lt"/>
            </a:endParaRPr>
          </a:p>
        </p:txBody>
      </p:sp>
    </p:spTree>
    <p:extLst>
      <p:ext uri="{BB962C8B-B14F-4D97-AF65-F5344CB8AC3E}">
        <p14:creationId xmlns:p14="http://schemas.microsoft.com/office/powerpoint/2010/main" val="5786188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itle Slide – Pink">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882774" y="1808163"/>
            <a:ext cx="8426452" cy="2072175"/>
          </a:xfrm>
        </p:spPr>
        <p:txBody>
          <a:bodyPr anchor="b"/>
          <a:lstStyle>
            <a:lvl1pPr algn="l">
              <a:defRPr sz="6000">
                <a:solidFill>
                  <a:schemeClr val="bg1"/>
                </a:solidFill>
              </a:defRPr>
            </a:lvl1pPr>
          </a:lstStyle>
          <a:p>
            <a:r>
              <a:rPr lang="en-US" noProof="0" dirty="0"/>
              <a:t>Click to edit Master title style</a:t>
            </a:r>
          </a:p>
        </p:txBody>
      </p:sp>
      <p:sp>
        <p:nvSpPr>
          <p:cNvPr id="3" name="Subtitle 2"/>
          <p:cNvSpPr>
            <a:spLocks noGrp="1"/>
          </p:cNvSpPr>
          <p:nvPr>
            <p:ph type="subTitle" idx="1" hasCustomPrompt="1"/>
          </p:nvPr>
        </p:nvSpPr>
        <p:spPr>
          <a:xfrm>
            <a:off x="1882774" y="3974122"/>
            <a:ext cx="8426452" cy="1283677"/>
          </a:xfrm>
        </p:spPr>
        <p:txBody>
          <a:bodyPr/>
          <a:lstStyle>
            <a:lvl1pPr marL="0" indent="0" algn="l">
              <a:buNone/>
              <a:defRPr sz="2800">
                <a:solidFill>
                  <a:schemeClr val="bg1"/>
                </a:solidFill>
                <a:latin typeface="Futura Std Book" panose="020B0502020204020303"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6" name="Text Placeholder 5">
            <a:extLst>
              <a:ext uri="{FF2B5EF4-FFF2-40B4-BE49-F238E27FC236}">
                <a16:creationId xmlns:a16="http://schemas.microsoft.com/office/drawing/2014/main" id="{BAFF53CB-3A20-4001-AB2A-716EFA975400}"/>
              </a:ext>
            </a:extLst>
          </p:cNvPr>
          <p:cNvSpPr>
            <a:spLocks noGrp="1" noChangeAspect="1"/>
          </p:cNvSpPr>
          <p:nvPr>
            <p:ph type="body" sz="quarter" idx="14" hasCustomPrompt="1"/>
          </p:nvPr>
        </p:nvSpPr>
        <p:spPr>
          <a:xfrm>
            <a:off x="10310161" y="6152490"/>
            <a:ext cx="1544400" cy="379113"/>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
        <p:nvSpPr>
          <p:cNvPr id="7" name="textruta 3">
            <a:extLst>
              <a:ext uri="{FF2B5EF4-FFF2-40B4-BE49-F238E27FC236}">
                <a16:creationId xmlns:a16="http://schemas.microsoft.com/office/drawing/2014/main" id="{F56E23AE-002D-4DEB-AEF1-557C861066DF}"/>
              </a:ext>
            </a:extLst>
          </p:cNvPr>
          <p:cNvSpPr txBox="1"/>
          <p:nvPr userDrawn="1"/>
        </p:nvSpPr>
        <p:spPr>
          <a:xfrm>
            <a:off x="-1" y="-299801"/>
            <a:ext cx="121920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fill with picture </a:t>
            </a:r>
            <a:r>
              <a:rPr lang="en-US" sz="1200" kern="1200" dirty="0">
                <a:solidFill>
                  <a:schemeClr val="tx1"/>
                </a:solidFill>
                <a:latin typeface="+mn-lt"/>
                <a:ea typeface="+mn-ea"/>
                <a:cs typeface="+mn-cs"/>
              </a:rPr>
              <a:t>or change color</a:t>
            </a:r>
            <a:endParaRPr lang="en-US" sz="1200" dirty="0">
              <a:latin typeface="+mj-lt"/>
            </a:endParaRPr>
          </a:p>
        </p:txBody>
      </p:sp>
    </p:spTree>
    <p:extLst>
      <p:ext uri="{BB962C8B-B14F-4D97-AF65-F5344CB8AC3E}">
        <p14:creationId xmlns:p14="http://schemas.microsoft.com/office/powerpoint/2010/main" val="16758688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Content – White">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p:txBody>
          <a:bodyPr/>
          <a:lstStyle/>
          <a:p>
            <a:pPr lvl="0"/>
            <a:r>
              <a:rPr lang="en-US" noProof="0" dirty="0"/>
              <a:t>Edit Master text styles</a:t>
            </a:r>
          </a:p>
          <a:p>
            <a:pPr lvl="1"/>
            <a:r>
              <a:rPr lang="en-US" noProof="0" dirty="0"/>
              <a:t>Second level</a:t>
            </a:r>
          </a:p>
          <a:p>
            <a:pPr lvl="2"/>
            <a:r>
              <a:rPr lang="en-US" noProof="0" dirty="0"/>
              <a:t>Third level</a:t>
            </a:r>
          </a:p>
          <a:p>
            <a:pPr lvl="3"/>
            <a:r>
              <a:rPr lang="en-US" noProof="0" dirty="0"/>
              <a:t>Fourth level</a:t>
            </a:r>
          </a:p>
          <a:p>
            <a:pPr lvl="4"/>
            <a:r>
              <a:rPr lang="en-US" noProof="0"/>
              <a:t>Fifth level</a:t>
            </a:r>
            <a:endParaRPr lang="en-US" noProof="0" dirty="0"/>
          </a:p>
        </p:txBody>
      </p:sp>
      <p:sp>
        <p:nvSpPr>
          <p:cNvPr id="4" name="Date Placeholder 3"/>
          <p:cNvSpPr>
            <a:spLocks noGrp="1"/>
          </p:cNvSpPr>
          <p:nvPr>
            <p:ph type="dt" sz="half" idx="10"/>
          </p:nvPr>
        </p:nvSpPr>
        <p:spPr/>
        <p:txBody>
          <a:bodyPr/>
          <a:lstStyle/>
          <a:p>
            <a:fld id="{C0B651FB-F249-4DFD-8C6B-22C3D08DF8BB}" type="datetime1">
              <a:rPr lang="en-US" smtClean="0"/>
              <a:t>3/29/2021</a:t>
            </a:fld>
            <a:endParaRPr lang="en-US" dirty="0"/>
          </a:p>
        </p:txBody>
      </p:sp>
      <p:sp>
        <p:nvSpPr>
          <p:cNvPr id="5" name="Footer Placeholder 4"/>
          <p:cNvSpPr>
            <a:spLocks noGrp="1"/>
          </p:cNvSpPr>
          <p:nvPr>
            <p:ph type="ftr" sz="quarter" idx="11"/>
          </p:nvPr>
        </p:nvSpPr>
        <p:spPr/>
        <p:txBody>
          <a:bodyPr/>
          <a:lstStyle/>
          <a:p>
            <a:r>
              <a:rPr lang="en-US"/>
              <a:t>Stockholm – The Capital of Scandinavia</a:t>
            </a:r>
            <a:endParaRPr lang="en-US" dirty="0"/>
          </a:p>
        </p:txBody>
      </p:sp>
      <p:sp>
        <p:nvSpPr>
          <p:cNvPr id="6" name="Slide Number Placeholder 5"/>
          <p:cNvSpPr>
            <a:spLocks noGrp="1"/>
          </p:cNvSpPr>
          <p:nvPr>
            <p:ph type="sldNum" sz="quarter" idx="12"/>
          </p:nvPr>
        </p:nvSpPr>
        <p:spPr/>
        <p:txBody>
          <a:bodyPr/>
          <a:lstStyle/>
          <a:p>
            <a:fld id="{0B1617BE-BA58-4B59-88D5-A8C7B239E913}" type="slidenum">
              <a:rPr lang="en-US" smtClean="0"/>
              <a:t>‹#›</a:t>
            </a:fld>
            <a:endParaRPr lang="en-US" dirty="0"/>
          </a:p>
        </p:txBody>
      </p:sp>
      <p:sp>
        <p:nvSpPr>
          <p:cNvPr id="2" name="Title 1">
            <a:extLst>
              <a:ext uri="{FF2B5EF4-FFF2-40B4-BE49-F238E27FC236}">
                <a16:creationId xmlns:a16="http://schemas.microsoft.com/office/drawing/2014/main" id="{24933570-62A5-4479-AA84-BDAB17DE5ACD}"/>
              </a:ext>
            </a:extLst>
          </p:cNvPr>
          <p:cNvSpPr>
            <a:spLocks noGrp="1"/>
          </p:cNvSpPr>
          <p:nvPr>
            <p:ph type="title" hasCustomPrompt="1"/>
          </p:nvPr>
        </p:nvSpPr>
        <p:spPr/>
        <p:txBody>
          <a:bodyPr/>
          <a:lstStyle/>
          <a:p>
            <a:r>
              <a:rPr lang="en-US" dirty="0"/>
              <a:t>Click to edit Master </a:t>
            </a:r>
            <a:r>
              <a:rPr lang="en-US"/>
              <a:t>title style</a:t>
            </a:r>
            <a:endParaRPr lang="en-US" dirty="0"/>
          </a:p>
        </p:txBody>
      </p:sp>
    </p:spTree>
    <p:extLst>
      <p:ext uri="{BB962C8B-B14F-4D97-AF65-F5344CB8AC3E}">
        <p14:creationId xmlns:p14="http://schemas.microsoft.com/office/powerpoint/2010/main" val="9050459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Section Header – Blue">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882772" y="2002631"/>
            <a:ext cx="8426452" cy="2304449"/>
          </a:xfrm>
        </p:spPr>
        <p:txBody>
          <a:bodyPr anchor="t" anchorCtr="0"/>
          <a:lstStyle>
            <a:lvl1pPr>
              <a:defRPr sz="4800">
                <a:solidFill>
                  <a:schemeClr val="bg1"/>
                </a:solidFill>
              </a:defRPr>
            </a:lvl1pPr>
          </a:lstStyle>
          <a:p>
            <a:r>
              <a:rPr lang="en-US" dirty="0"/>
              <a:t>Click to edit Master title style</a:t>
            </a:r>
          </a:p>
        </p:txBody>
      </p:sp>
      <p:sp>
        <p:nvSpPr>
          <p:cNvPr id="4" name="Date Placeholder 3"/>
          <p:cNvSpPr>
            <a:spLocks noGrp="1"/>
          </p:cNvSpPr>
          <p:nvPr>
            <p:ph type="dt" sz="half" idx="10"/>
          </p:nvPr>
        </p:nvSpPr>
        <p:spPr/>
        <p:txBody>
          <a:bodyPr/>
          <a:lstStyle>
            <a:lvl1pPr>
              <a:defRPr>
                <a:solidFill>
                  <a:schemeClr val="bg1"/>
                </a:solidFill>
              </a:defRPr>
            </a:lvl1pPr>
          </a:lstStyle>
          <a:p>
            <a:fld id="{07DDF7BE-A49D-45C5-B9F4-70A602BBC59A}" type="datetime1">
              <a:rPr lang="en-US" smtClean="0"/>
              <a:t>3/29/2021</a:t>
            </a:fld>
            <a:endParaRPr lang="en-US" dirty="0"/>
          </a:p>
        </p:txBody>
      </p:sp>
      <p:sp>
        <p:nvSpPr>
          <p:cNvPr id="5" name="Footer Placeholder 4"/>
          <p:cNvSpPr>
            <a:spLocks noGrp="1"/>
          </p:cNvSpPr>
          <p:nvPr>
            <p:ph type="ftr" sz="quarter" idx="11"/>
          </p:nvPr>
        </p:nvSpPr>
        <p:spPr/>
        <p:txBody>
          <a:bodyPr/>
          <a:lstStyle>
            <a:lvl1pPr>
              <a:defRPr>
                <a:solidFill>
                  <a:schemeClr val="bg1"/>
                </a:solidFill>
              </a:defRPr>
            </a:lvl1pPr>
          </a:lstStyle>
          <a:p>
            <a:r>
              <a:rPr lang="en-US"/>
              <a:t>Stockholm – The Capital of Scandinavia</a:t>
            </a:r>
            <a:endParaRPr lang="en-US" dirty="0"/>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0B1617BE-BA58-4B59-88D5-A8C7B239E913}" type="slidenum">
              <a:rPr lang="en-US" smtClean="0"/>
              <a:pPr/>
              <a:t>‹#›</a:t>
            </a:fld>
            <a:endParaRPr lang="en-US" dirty="0"/>
          </a:p>
        </p:txBody>
      </p:sp>
      <p:sp>
        <p:nvSpPr>
          <p:cNvPr id="11" name="Text Placeholder 5"/>
          <p:cNvSpPr>
            <a:spLocks noGrp="1" noChangeAspect="1"/>
          </p:cNvSpPr>
          <p:nvPr>
            <p:ph type="body" sz="quarter" idx="13" hasCustomPrompt="1"/>
          </p:nvPr>
        </p:nvSpPr>
        <p:spPr>
          <a:xfrm>
            <a:off x="337439" y="330829"/>
            <a:ext cx="1545336" cy="379341"/>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
        <p:nvSpPr>
          <p:cNvPr id="9" name="textruta 3">
            <a:extLst>
              <a:ext uri="{FF2B5EF4-FFF2-40B4-BE49-F238E27FC236}">
                <a16:creationId xmlns:a16="http://schemas.microsoft.com/office/drawing/2014/main" id="{33087D7D-7678-4F7E-9B5E-CB2D4939FDD2}"/>
              </a:ext>
            </a:extLst>
          </p:cNvPr>
          <p:cNvSpPr txBox="1"/>
          <p:nvPr userDrawn="1"/>
        </p:nvSpPr>
        <p:spPr>
          <a:xfrm>
            <a:off x="0" y="-308552"/>
            <a:ext cx="121920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fill with picture </a:t>
            </a:r>
            <a:r>
              <a:rPr lang="en-US" sz="1200" kern="1200" dirty="0">
                <a:solidFill>
                  <a:schemeClr val="tx1"/>
                </a:solidFill>
                <a:latin typeface="+mn-lt"/>
                <a:ea typeface="+mn-ea"/>
                <a:cs typeface="+mn-cs"/>
              </a:rPr>
              <a:t>or change color</a:t>
            </a:r>
            <a:endParaRPr lang="en-US" sz="1200" dirty="0">
              <a:latin typeface="+mj-lt"/>
            </a:endParaRPr>
          </a:p>
        </p:txBody>
      </p:sp>
    </p:spTree>
    <p:extLst>
      <p:ext uri="{BB962C8B-B14F-4D97-AF65-F5344CB8AC3E}">
        <p14:creationId xmlns:p14="http://schemas.microsoft.com/office/powerpoint/2010/main" val="31198920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Section Header – Whit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882771" y="2002631"/>
            <a:ext cx="8426452" cy="2304449"/>
          </a:xfrm>
        </p:spPr>
        <p:txBody>
          <a:bodyPr anchor="t" anchorCtr="0"/>
          <a:lstStyle>
            <a:lvl1pPr>
              <a:defRPr sz="4800"/>
            </a:lvl1pPr>
          </a:lstStyle>
          <a:p>
            <a:r>
              <a:rPr lang="en-US" noProof="0"/>
              <a:t>Click</a:t>
            </a:r>
            <a:r>
              <a:rPr lang="en-US"/>
              <a:t> to edit Master title style</a:t>
            </a:r>
            <a:endParaRPr lang="en-US" dirty="0"/>
          </a:p>
        </p:txBody>
      </p:sp>
      <p:sp>
        <p:nvSpPr>
          <p:cNvPr id="4" name="Date Placeholder 3"/>
          <p:cNvSpPr>
            <a:spLocks noGrp="1"/>
          </p:cNvSpPr>
          <p:nvPr>
            <p:ph type="dt" sz="half" idx="10"/>
          </p:nvPr>
        </p:nvSpPr>
        <p:spPr/>
        <p:txBody>
          <a:bodyPr/>
          <a:lstStyle/>
          <a:p>
            <a:fld id="{F94C7E1F-992A-4EE1-A2AA-130820D5E180}" type="datetime1">
              <a:rPr lang="en-US" smtClean="0"/>
              <a:t>3/29/2021</a:t>
            </a:fld>
            <a:endParaRPr lang="en-US" dirty="0"/>
          </a:p>
        </p:txBody>
      </p:sp>
      <p:sp>
        <p:nvSpPr>
          <p:cNvPr id="5" name="Footer Placeholder 4"/>
          <p:cNvSpPr>
            <a:spLocks noGrp="1"/>
          </p:cNvSpPr>
          <p:nvPr>
            <p:ph type="ftr" sz="quarter" idx="11"/>
          </p:nvPr>
        </p:nvSpPr>
        <p:spPr/>
        <p:txBody>
          <a:bodyPr/>
          <a:lstStyle/>
          <a:p>
            <a:r>
              <a:rPr lang="en-US"/>
              <a:t>Stockholm – The Capital of Scandinavia</a:t>
            </a:r>
            <a:endParaRPr lang="en-US" dirty="0"/>
          </a:p>
        </p:txBody>
      </p:sp>
      <p:sp>
        <p:nvSpPr>
          <p:cNvPr id="6" name="Slide Number Placeholder 5"/>
          <p:cNvSpPr>
            <a:spLocks noGrp="1"/>
          </p:cNvSpPr>
          <p:nvPr>
            <p:ph type="sldNum" sz="quarter" idx="12"/>
          </p:nvPr>
        </p:nvSpPr>
        <p:spPr/>
        <p:txBody>
          <a:bodyPr/>
          <a:lstStyle/>
          <a:p>
            <a:fld id="{0B1617BE-BA58-4B59-88D5-A8C7B239E913}" type="slidenum">
              <a:rPr lang="en-US" smtClean="0"/>
              <a:t>‹#›</a:t>
            </a:fld>
            <a:endParaRPr lang="en-US" dirty="0"/>
          </a:p>
        </p:txBody>
      </p:sp>
      <p:sp>
        <p:nvSpPr>
          <p:cNvPr id="8" name="Text Placeholder 5">
            <a:extLst>
              <a:ext uri="{FF2B5EF4-FFF2-40B4-BE49-F238E27FC236}">
                <a16:creationId xmlns:a16="http://schemas.microsoft.com/office/drawing/2014/main" id="{E3B159D7-EB37-4CE2-BDDB-438035FEC757}"/>
              </a:ext>
            </a:extLst>
          </p:cNvPr>
          <p:cNvSpPr>
            <a:spLocks noGrp="1" noChangeAspect="1"/>
          </p:cNvSpPr>
          <p:nvPr>
            <p:ph type="body" sz="quarter" idx="13" hasCustomPrompt="1"/>
          </p:nvPr>
        </p:nvSpPr>
        <p:spPr>
          <a:xfrm>
            <a:off x="337439" y="330830"/>
            <a:ext cx="1545336" cy="379341"/>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
        <p:nvSpPr>
          <p:cNvPr id="7" name="textruta 3">
            <a:extLst>
              <a:ext uri="{FF2B5EF4-FFF2-40B4-BE49-F238E27FC236}">
                <a16:creationId xmlns:a16="http://schemas.microsoft.com/office/drawing/2014/main" id="{3C5EA1A0-2885-46AD-83A2-8133DBA105DA}"/>
              </a:ext>
            </a:extLst>
          </p:cNvPr>
          <p:cNvSpPr txBox="1"/>
          <p:nvPr userDrawn="1"/>
        </p:nvSpPr>
        <p:spPr>
          <a:xfrm>
            <a:off x="0" y="-308552"/>
            <a:ext cx="121920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fill with picture </a:t>
            </a:r>
            <a:r>
              <a:rPr lang="en-US" sz="1200" kern="1200" dirty="0">
                <a:solidFill>
                  <a:schemeClr val="tx1"/>
                </a:solidFill>
                <a:latin typeface="+mn-lt"/>
                <a:ea typeface="+mn-ea"/>
                <a:cs typeface="+mn-cs"/>
              </a:rPr>
              <a:t>or change color</a:t>
            </a:r>
            <a:endParaRPr lang="en-US" sz="1200" dirty="0">
              <a:latin typeface="+mj-lt"/>
            </a:endParaRPr>
          </a:p>
        </p:txBody>
      </p:sp>
    </p:spTree>
    <p:extLst>
      <p:ext uri="{BB962C8B-B14F-4D97-AF65-F5344CB8AC3E}">
        <p14:creationId xmlns:p14="http://schemas.microsoft.com/office/powerpoint/2010/main" val="38892829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Section Header – Pink">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882772" y="2002631"/>
            <a:ext cx="8426452" cy="2304449"/>
          </a:xfrm>
        </p:spPr>
        <p:txBody>
          <a:bodyPr anchor="t" anchorCtr="0"/>
          <a:lstStyle>
            <a:lvl1pPr>
              <a:defRPr sz="4800">
                <a:solidFill>
                  <a:schemeClr val="bg1"/>
                </a:solidFill>
              </a:defRPr>
            </a:lvl1pPr>
          </a:lstStyle>
          <a:p>
            <a:r>
              <a:rPr lang="en-US" dirty="0"/>
              <a:t>Click to edit Master title style</a:t>
            </a:r>
          </a:p>
        </p:txBody>
      </p:sp>
      <p:sp>
        <p:nvSpPr>
          <p:cNvPr id="4" name="Date Placeholder 3"/>
          <p:cNvSpPr>
            <a:spLocks noGrp="1"/>
          </p:cNvSpPr>
          <p:nvPr>
            <p:ph type="dt" sz="half" idx="10"/>
          </p:nvPr>
        </p:nvSpPr>
        <p:spPr/>
        <p:txBody>
          <a:bodyPr/>
          <a:lstStyle>
            <a:lvl1pPr>
              <a:defRPr>
                <a:solidFill>
                  <a:schemeClr val="bg1"/>
                </a:solidFill>
              </a:defRPr>
            </a:lvl1pPr>
          </a:lstStyle>
          <a:p>
            <a:fld id="{07DDF7BE-A49D-45C5-B9F4-70A602BBC59A}" type="datetime1">
              <a:rPr lang="en-US" smtClean="0"/>
              <a:t>3/29/2021</a:t>
            </a:fld>
            <a:endParaRPr lang="en-US" dirty="0"/>
          </a:p>
        </p:txBody>
      </p:sp>
      <p:sp>
        <p:nvSpPr>
          <p:cNvPr id="5" name="Footer Placeholder 4"/>
          <p:cNvSpPr>
            <a:spLocks noGrp="1"/>
          </p:cNvSpPr>
          <p:nvPr>
            <p:ph type="ftr" sz="quarter" idx="11"/>
          </p:nvPr>
        </p:nvSpPr>
        <p:spPr/>
        <p:txBody>
          <a:bodyPr/>
          <a:lstStyle>
            <a:lvl1pPr>
              <a:defRPr>
                <a:solidFill>
                  <a:schemeClr val="bg1"/>
                </a:solidFill>
              </a:defRPr>
            </a:lvl1pPr>
          </a:lstStyle>
          <a:p>
            <a:r>
              <a:rPr lang="en-US"/>
              <a:t>Stockholm – The Capital of Scandinavia</a:t>
            </a:r>
            <a:endParaRPr lang="en-US" dirty="0"/>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0B1617BE-BA58-4B59-88D5-A8C7B239E913}" type="slidenum">
              <a:rPr lang="en-US" smtClean="0"/>
              <a:pPr/>
              <a:t>‹#›</a:t>
            </a:fld>
            <a:endParaRPr lang="en-US" dirty="0"/>
          </a:p>
        </p:txBody>
      </p:sp>
      <p:sp>
        <p:nvSpPr>
          <p:cNvPr id="11" name="Text Placeholder 5"/>
          <p:cNvSpPr>
            <a:spLocks noGrp="1" noChangeAspect="1"/>
          </p:cNvSpPr>
          <p:nvPr>
            <p:ph type="body" sz="quarter" idx="13" hasCustomPrompt="1"/>
          </p:nvPr>
        </p:nvSpPr>
        <p:spPr>
          <a:xfrm>
            <a:off x="337439" y="330829"/>
            <a:ext cx="1545336" cy="379341"/>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
        <p:nvSpPr>
          <p:cNvPr id="9" name="textruta 3">
            <a:extLst>
              <a:ext uri="{FF2B5EF4-FFF2-40B4-BE49-F238E27FC236}">
                <a16:creationId xmlns:a16="http://schemas.microsoft.com/office/drawing/2014/main" id="{33087D7D-7678-4F7E-9B5E-CB2D4939FDD2}"/>
              </a:ext>
            </a:extLst>
          </p:cNvPr>
          <p:cNvSpPr txBox="1"/>
          <p:nvPr userDrawn="1"/>
        </p:nvSpPr>
        <p:spPr>
          <a:xfrm>
            <a:off x="0" y="-308552"/>
            <a:ext cx="121920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fill with picture or change color</a:t>
            </a:r>
          </a:p>
        </p:txBody>
      </p:sp>
    </p:spTree>
    <p:extLst>
      <p:ext uri="{BB962C8B-B14F-4D97-AF65-F5344CB8AC3E}">
        <p14:creationId xmlns:p14="http://schemas.microsoft.com/office/powerpoint/2010/main" val="16918418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Obj" preserve="1">
  <p:cSld name="Två delar">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a:t>
            </a:r>
            <a:r>
              <a:rPr lang="en-US"/>
              <a:t>title style</a:t>
            </a:r>
            <a:endParaRPr lang="en-US" dirty="0"/>
          </a:p>
        </p:txBody>
      </p:sp>
      <p:sp>
        <p:nvSpPr>
          <p:cNvPr id="3" name="Content Placeholder 2"/>
          <p:cNvSpPr>
            <a:spLocks noGrp="1"/>
          </p:cNvSpPr>
          <p:nvPr>
            <p:ph sz="half" idx="1" hasCustomPrompt="1"/>
          </p:nvPr>
        </p:nvSpPr>
        <p:spPr>
          <a:xfrm>
            <a:off x="1882774" y="1628775"/>
            <a:ext cx="4137026" cy="4250915"/>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a:t>Fifth level</a:t>
            </a:r>
            <a:endParaRPr lang="en-US" dirty="0"/>
          </a:p>
        </p:txBody>
      </p:sp>
      <p:sp>
        <p:nvSpPr>
          <p:cNvPr id="4" name="Content Placeholder 3"/>
          <p:cNvSpPr>
            <a:spLocks noGrp="1"/>
          </p:cNvSpPr>
          <p:nvPr>
            <p:ph sz="half" idx="2" hasCustomPrompt="1"/>
          </p:nvPr>
        </p:nvSpPr>
        <p:spPr>
          <a:xfrm>
            <a:off x="6172200" y="1628775"/>
            <a:ext cx="4137025" cy="4250915"/>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7EECDC1D-8FDB-42DB-94E9-5BAA0A0F6D47}"/>
              </a:ext>
            </a:extLst>
          </p:cNvPr>
          <p:cNvSpPr>
            <a:spLocks noGrp="1"/>
          </p:cNvSpPr>
          <p:nvPr>
            <p:ph type="dt" sz="half" idx="10"/>
          </p:nvPr>
        </p:nvSpPr>
        <p:spPr/>
        <p:txBody>
          <a:bodyPr/>
          <a:lstStyle/>
          <a:p>
            <a:fld id="{05668059-E414-4B4A-803F-F9221CB545D9}" type="datetime1">
              <a:rPr lang="en-US" smtClean="0"/>
              <a:t>3/29/2021</a:t>
            </a:fld>
            <a:endParaRPr lang="en-US" dirty="0"/>
          </a:p>
        </p:txBody>
      </p:sp>
      <p:sp>
        <p:nvSpPr>
          <p:cNvPr id="6" name="Footer Placeholder 5">
            <a:extLst>
              <a:ext uri="{FF2B5EF4-FFF2-40B4-BE49-F238E27FC236}">
                <a16:creationId xmlns:a16="http://schemas.microsoft.com/office/drawing/2014/main" id="{C73E3E0F-389E-4C9C-8426-EEFB93D0328D}"/>
              </a:ext>
            </a:extLst>
          </p:cNvPr>
          <p:cNvSpPr>
            <a:spLocks noGrp="1"/>
          </p:cNvSpPr>
          <p:nvPr>
            <p:ph type="ftr" sz="quarter" idx="11"/>
          </p:nvPr>
        </p:nvSpPr>
        <p:spPr/>
        <p:txBody>
          <a:bodyPr/>
          <a:lstStyle/>
          <a:p>
            <a:r>
              <a:rPr lang="en-US"/>
              <a:t>Stockholm – The Capital of Scandinavia</a:t>
            </a:r>
            <a:endParaRPr lang="en-US" dirty="0"/>
          </a:p>
        </p:txBody>
      </p:sp>
      <p:sp>
        <p:nvSpPr>
          <p:cNvPr id="7" name="Slide Number Placeholder 6">
            <a:extLst>
              <a:ext uri="{FF2B5EF4-FFF2-40B4-BE49-F238E27FC236}">
                <a16:creationId xmlns:a16="http://schemas.microsoft.com/office/drawing/2014/main" id="{BC7FD08B-5434-476C-816B-BF16F6697F6D}"/>
              </a:ext>
            </a:extLst>
          </p:cNvPr>
          <p:cNvSpPr>
            <a:spLocks noGrp="1"/>
          </p:cNvSpPr>
          <p:nvPr>
            <p:ph type="sldNum" sz="quarter" idx="12"/>
          </p:nvPr>
        </p:nvSpPr>
        <p:spPr/>
        <p:txBody>
          <a:bodyPr/>
          <a:lstStyle/>
          <a:p>
            <a:fld id="{0B1617BE-BA58-4B59-88D5-A8C7B239E913}" type="slidenum">
              <a:rPr lang="en-US" smtClean="0"/>
              <a:pPr/>
              <a:t>‹#›</a:t>
            </a:fld>
            <a:endParaRPr lang="en-US" dirty="0"/>
          </a:p>
        </p:txBody>
      </p:sp>
    </p:spTree>
    <p:extLst>
      <p:ext uri="{BB962C8B-B14F-4D97-AF65-F5344CB8AC3E}">
        <p14:creationId xmlns:p14="http://schemas.microsoft.com/office/powerpoint/2010/main" val="13863378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 preserve="1">
  <p:cSld name="Two Content + Box">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3" name="Content Placeholder 2"/>
          <p:cNvSpPr>
            <a:spLocks noGrp="1"/>
          </p:cNvSpPr>
          <p:nvPr>
            <p:ph sz="half" idx="1" hasCustomPrompt="1"/>
          </p:nvPr>
        </p:nvSpPr>
        <p:spPr>
          <a:xfrm>
            <a:off x="1882774" y="1628775"/>
            <a:ext cx="5893899" cy="4250916"/>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a:t>Fifth level</a:t>
            </a:r>
            <a:endParaRPr lang="en-US" dirty="0"/>
          </a:p>
        </p:txBody>
      </p:sp>
      <p:sp>
        <p:nvSpPr>
          <p:cNvPr id="4" name="Content Placeholder 3"/>
          <p:cNvSpPr>
            <a:spLocks noGrp="1"/>
          </p:cNvSpPr>
          <p:nvPr>
            <p:ph sz="half" idx="2" hasCustomPrompt="1"/>
          </p:nvPr>
        </p:nvSpPr>
        <p:spPr>
          <a:xfrm>
            <a:off x="7938089" y="1628775"/>
            <a:ext cx="3916472" cy="4251600"/>
          </a:xfrm>
          <a:solidFill>
            <a:schemeClr val="accent2"/>
          </a:solidFill>
        </p:spPr>
        <p:txBody>
          <a:bodyPr lIns="144000" tIns="144000" rIns="144000" bIns="144000"/>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p:txBody>
          <a:bodyPr/>
          <a:lstStyle/>
          <a:p>
            <a:fld id="{3170747B-206C-46CF-831B-A2BD37E9ED09}" type="datetime1">
              <a:rPr lang="en-US" smtClean="0"/>
              <a:t>3/29/2021</a:t>
            </a:fld>
            <a:endParaRPr lang="en-US" dirty="0"/>
          </a:p>
        </p:txBody>
      </p:sp>
      <p:sp>
        <p:nvSpPr>
          <p:cNvPr id="6" name="Footer Placeholder 5"/>
          <p:cNvSpPr>
            <a:spLocks noGrp="1"/>
          </p:cNvSpPr>
          <p:nvPr>
            <p:ph type="ftr" sz="quarter" idx="11"/>
          </p:nvPr>
        </p:nvSpPr>
        <p:spPr/>
        <p:txBody>
          <a:bodyPr/>
          <a:lstStyle/>
          <a:p>
            <a:r>
              <a:rPr lang="en-US"/>
              <a:t>Stockholm – The Capital of Scandinavia</a:t>
            </a:r>
            <a:endParaRPr lang="en-US" dirty="0"/>
          </a:p>
        </p:txBody>
      </p:sp>
      <p:sp>
        <p:nvSpPr>
          <p:cNvPr id="7" name="Slide Number Placeholder 6"/>
          <p:cNvSpPr>
            <a:spLocks noGrp="1"/>
          </p:cNvSpPr>
          <p:nvPr>
            <p:ph type="sldNum" sz="quarter" idx="12"/>
          </p:nvPr>
        </p:nvSpPr>
        <p:spPr/>
        <p:txBody>
          <a:bodyPr/>
          <a:lstStyle/>
          <a:p>
            <a:fld id="{0B1617BE-BA58-4B59-88D5-A8C7B239E913}" type="slidenum">
              <a:rPr lang="en-US" smtClean="0"/>
              <a:t>‹#›</a:t>
            </a:fld>
            <a:endParaRPr lang="en-US" dirty="0"/>
          </a:p>
        </p:txBody>
      </p:sp>
    </p:spTree>
    <p:extLst>
      <p:ext uri="{BB962C8B-B14F-4D97-AF65-F5344CB8AC3E}">
        <p14:creationId xmlns:p14="http://schemas.microsoft.com/office/powerpoint/2010/main" val="21537337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wo content, subtitles">
    <p:spTree>
      <p:nvGrpSpPr>
        <p:cNvPr id="1" name=""/>
        <p:cNvGrpSpPr/>
        <p:nvPr/>
      </p:nvGrpSpPr>
      <p:grpSpPr>
        <a:xfrm>
          <a:off x="0" y="0"/>
          <a:ext cx="0" cy="0"/>
          <a:chOff x="0" y="0"/>
          <a:chExt cx="0" cy="0"/>
        </a:xfrm>
      </p:grpSpPr>
      <p:sp>
        <p:nvSpPr>
          <p:cNvPr id="3" name="Text Placeholder 2"/>
          <p:cNvSpPr>
            <a:spLocks noGrp="1"/>
          </p:cNvSpPr>
          <p:nvPr>
            <p:ph type="body" idx="1" hasCustomPrompt="1"/>
          </p:nvPr>
        </p:nvSpPr>
        <p:spPr>
          <a:xfrm>
            <a:off x="1882775" y="1640329"/>
            <a:ext cx="4137025" cy="516477"/>
          </a:xfrm>
        </p:spPr>
        <p:txBody>
          <a:bodyPr anchor="t"/>
          <a:lstStyle>
            <a:lvl1pPr marL="0" indent="0">
              <a:buNone/>
              <a:defRPr sz="2000" b="1">
                <a:latin typeface="Futura Std Book" panose="020B0502020204020303"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4" name="Content Placeholder 3"/>
          <p:cNvSpPr>
            <a:spLocks noGrp="1"/>
          </p:cNvSpPr>
          <p:nvPr>
            <p:ph sz="half" idx="2" hasCustomPrompt="1"/>
          </p:nvPr>
        </p:nvSpPr>
        <p:spPr>
          <a:xfrm>
            <a:off x="1882775" y="2340281"/>
            <a:ext cx="4137024" cy="3490248"/>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a:t>Fifth level</a:t>
            </a:r>
            <a:endParaRPr lang="en-US" dirty="0"/>
          </a:p>
        </p:txBody>
      </p:sp>
      <p:sp>
        <p:nvSpPr>
          <p:cNvPr id="5" name="Text Placeholder 4"/>
          <p:cNvSpPr>
            <a:spLocks noGrp="1"/>
          </p:cNvSpPr>
          <p:nvPr>
            <p:ph type="body" sz="quarter" idx="3" hasCustomPrompt="1"/>
          </p:nvPr>
        </p:nvSpPr>
        <p:spPr>
          <a:xfrm>
            <a:off x="6172200" y="1640329"/>
            <a:ext cx="4137025" cy="516477"/>
          </a:xfrm>
        </p:spPr>
        <p:txBody>
          <a:bodyPr anchor="t"/>
          <a:lstStyle>
            <a:lvl1pPr marL="0" indent="0">
              <a:buNone/>
              <a:defRPr sz="2000" b="1">
                <a:latin typeface="Futura Std Book" panose="020B0502020204020303"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6" name="Content Placeholder 5"/>
          <p:cNvSpPr>
            <a:spLocks noGrp="1"/>
          </p:cNvSpPr>
          <p:nvPr>
            <p:ph sz="quarter" idx="4" hasCustomPrompt="1"/>
          </p:nvPr>
        </p:nvSpPr>
        <p:spPr>
          <a:xfrm>
            <a:off x="6172200" y="2340281"/>
            <a:ext cx="4137024" cy="3490248"/>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F26C3B6-65F2-46A0-A0ED-778F3FE52B05}" type="datetime1">
              <a:rPr lang="en-US" smtClean="0"/>
              <a:t>3/29/2021</a:t>
            </a:fld>
            <a:endParaRPr lang="en-US" dirty="0"/>
          </a:p>
        </p:txBody>
      </p:sp>
      <p:sp>
        <p:nvSpPr>
          <p:cNvPr id="8" name="Footer Placeholder 7"/>
          <p:cNvSpPr>
            <a:spLocks noGrp="1"/>
          </p:cNvSpPr>
          <p:nvPr>
            <p:ph type="ftr" sz="quarter" idx="11"/>
          </p:nvPr>
        </p:nvSpPr>
        <p:spPr/>
        <p:txBody>
          <a:bodyPr/>
          <a:lstStyle/>
          <a:p>
            <a:r>
              <a:rPr lang="en-US"/>
              <a:t>Stockholm – The Capital of Scandinavia</a:t>
            </a:r>
            <a:endParaRPr lang="en-US" dirty="0"/>
          </a:p>
        </p:txBody>
      </p:sp>
      <p:sp>
        <p:nvSpPr>
          <p:cNvPr id="9" name="Slide Number Placeholder 8"/>
          <p:cNvSpPr>
            <a:spLocks noGrp="1"/>
          </p:cNvSpPr>
          <p:nvPr>
            <p:ph type="sldNum" sz="quarter" idx="12"/>
          </p:nvPr>
        </p:nvSpPr>
        <p:spPr/>
        <p:txBody>
          <a:bodyPr/>
          <a:lstStyle/>
          <a:p>
            <a:fld id="{0B1617BE-BA58-4B59-88D5-A8C7B239E913}" type="slidenum">
              <a:rPr lang="en-US" smtClean="0"/>
              <a:t>‹#›</a:t>
            </a:fld>
            <a:endParaRPr lang="en-US" dirty="0"/>
          </a:p>
        </p:txBody>
      </p:sp>
      <p:sp>
        <p:nvSpPr>
          <p:cNvPr id="10" name="Title 9">
            <a:extLst>
              <a:ext uri="{FF2B5EF4-FFF2-40B4-BE49-F238E27FC236}">
                <a16:creationId xmlns:a16="http://schemas.microsoft.com/office/drawing/2014/main" id="{B0A398B2-4A8D-4EDB-B284-2B3255E405C2}"/>
              </a:ext>
            </a:extLst>
          </p:cNvPr>
          <p:cNvSpPr>
            <a:spLocks noGrp="1"/>
          </p:cNvSpPr>
          <p:nvPr>
            <p:ph type="title" hasCustomPrompt="1"/>
          </p:nvPr>
        </p:nvSpPr>
        <p:spPr/>
        <p:txBody>
          <a:bodyPr/>
          <a:lstStyle/>
          <a:p>
            <a:r>
              <a:rPr lang="en-US" dirty="0"/>
              <a:t>Click to edit Master </a:t>
            </a:r>
            <a:r>
              <a:rPr lang="en-US"/>
              <a:t>title style</a:t>
            </a:r>
            <a:endParaRPr lang="en-US" dirty="0"/>
          </a:p>
        </p:txBody>
      </p:sp>
    </p:spTree>
    <p:extLst>
      <p:ext uri="{BB962C8B-B14F-4D97-AF65-F5344CB8AC3E}">
        <p14:creationId xmlns:p14="http://schemas.microsoft.com/office/powerpoint/2010/main" val="38179988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Content and picture right">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D3C82396-10D6-4649-BEE6-6EA7ED5E71CE}"/>
              </a:ext>
            </a:extLst>
          </p:cNvPr>
          <p:cNvSpPr>
            <a:spLocks noGrp="1"/>
          </p:cNvSpPr>
          <p:nvPr>
            <p:ph type="pic" sz="quarter" idx="13" hasCustomPrompt="1"/>
          </p:nvPr>
        </p:nvSpPr>
        <p:spPr>
          <a:xfrm>
            <a:off x="6164960" y="0"/>
            <a:ext cx="6027040" cy="6858000"/>
          </a:xfrm>
          <a:noFill/>
        </p:spPr>
        <p:txBody>
          <a:bodyPr lIns="36000" tIns="36000" rIns="36000" bIns="36000"/>
          <a:lstStyle>
            <a:lvl1pPr marL="0" indent="0" algn="ctr">
              <a:buNone/>
              <a:defRPr sz="1200"/>
            </a:lvl1pPr>
          </a:lstStyle>
          <a:p>
            <a:r>
              <a:rPr lang="en-US" dirty="0"/>
              <a:t>Click icon to add picture</a:t>
            </a:r>
          </a:p>
        </p:txBody>
      </p:sp>
      <p:sp>
        <p:nvSpPr>
          <p:cNvPr id="3" name="Content Placeholder 2"/>
          <p:cNvSpPr>
            <a:spLocks noGrp="1"/>
          </p:cNvSpPr>
          <p:nvPr>
            <p:ph sz="half" idx="1" hasCustomPrompt="1"/>
          </p:nvPr>
        </p:nvSpPr>
        <p:spPr>
          <a:xfrm>
            <a:off x="730249" y="1628775"/>
            <a:ext cx="4951381" cy="3995277"/>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F2FA1375-9856-43E1-B64F-22738AF44705}" type="datetime1">
              <a:rPr lang="en-US" smtClean="0"/>
              <a:t>3/29/2021</a:t>
            </a:fld>
            <a:endParaRPr lang="en-US" dirty="0"/>
          </a:p>
        </p:txBody>
      </p:sp>
      <p:sp>
        <p:nvSpPr>
          <p:cNvPr id="6" name="Footer Placeholder 5"/>
          <p:cNvSpPr>
            <a:spLocks noGrp="1"/>
          </p:cNvSpPr>
          <p:nvPr>
            <p:ph type="ftr" sz="quarter" idx="11"/>
          </p:nvPr>
        </p:nvSpPr>
        <p:spPr>
          <a:xfrm>
            <a:off x="6641003" y="6282587"/>
            <a:ext cx="3696797" cy="252000"/>
          </a:xfrm>
        </p:spPr>
        <p:txBody>
          <a:bodyPr/>
          <a:lstStyle/>
          <a:p>
            <a:r>
              <a:rPr lang="en-US"/>
              <a:t>Stockholm – The Capital of Scandinavia</a:t>
            </a:r>
            <a:endParaRPr lang="en-US" dirty="0"/>
          </a:p>
        </p:txBody>
      </p:sp>
      <p:sp>
        <p:nvSpPr>
          <p:cNvPr id="7" name="Slide Number Placeholder 6"/>
          <p:cNvSpPr>
            <a:spLocks noGrp="1"/>
          </p:cNvSpPr>
          <p:nvPr>
            <p:ph type="sldNum" sz="quarter" idx="12"/>
          </p:nvPr>
        </p:nvSpPr>
        <p:spPr/>
        <p:txBody>
          <a:bodyPr/>
          <a:lstStyle/>
          <a:p>
            <a:fld id="{0B1617BE-BA58-4B59-88D5-A8C7B239E913}" type="slidenum">
              <a:rPr lang="en-US" smtClean="0"/>
              <a:t>‹#›</a:t>
            </a:fld>
            <a:endParaRPr lang="en-US" dirty="0"/>
          </a:p>
        </p:txBody>
      </p:sp>
      <p:sp>
        <p:nvSpPr>
          <p:cNvPr id="4" name="Title 3">
            <a:extLst>
              <a:ext uri="{FF2B5EF4-FFF2-40B4-BE49-F238E27FC236}">
                <a16:creationId xmlns:a16="http://schemas.microsoft.com/office/drawing/2014/main" id="{C32BEAF3-2FAB-4124-A633-4AB21F68452B}"/>
              </a:ext>
            </a:extLst>
          </p:cNvPr>
          <p:cNvSpPr>
            <a:spLocks noGrp="1"/>
          </p:cNvSpPr>
          <p:nvPr>
            <p:ph type="title" hasCustomPrompt="1"/>
          </p:nvPr>
        </p:nvSpPr>
        <p:spPr>
          <a:xfrm>
            <a:off x="730249" y="342899"/>
            <a:ext cx="4951380" cy="1113955"/>
          </a:xfrm>
        </p:spPr>
        <p:txBody>
          <a:bodyPr/>
          <a:lstStyle/>
          <a:p>
            <a:r>
              <a:rPr lang="en-US" dirty="0"/>
              <a:t>Click to edit Master title style</a:t>
            </a:r>
          </a:p>
        </p:txBody>
      </p:sp>
      <p:pic>
        <p:nvPicPr>
          <p:cNvPr id="8" name="Bildobjekt 7">
            <a:extLst>
              <a:ext uri="{FF2B5EF4-FFF2-40B4-BE49-F238E27FC236}">
                <a16:creationId xmlns:a16="http://schemas.microsoft.com/office/drawing/2014/main" id="{44383A4D-713F-426E-A17D-16867474EFE2}"/>
              </a:ext>
            </a:extLst>
          </p:cNvPr>
          <p:cNvPicPr>
            <a:picLocks noChangeAspect="1"/>
          </p:cNvPicPr>
          <p:nvPr userDrawn="1"/>
        </p:nvPicPr>
        <p:blipFill>
          <a:blip r:embed="rId2" cstate="screen">
            <a:lum bright="100000"/>
            <a:extLst>
              <a:ext uri="{28A0092B-C50C-407E-A947-70E740481C1C}">
                <a14:useLocalDpi xmlns:a14="http://schemas.microsoft.com/office/drawing/2010/main"/>
              </a:ext>
            </a:extLst>
          </a:blip>
          <a:stretch>
            <a:fillRect/>
          </a:stretch>
        </p:blipFill>
        <p:spPr>
          <a:xfrm>
            <a:off x="338374" y="6153061"/>
            <a:ext cx="1544400" cy="378542"/>
          </a:xfrm>
          <a:prstGeom prst="rect">
            <a:avLst/>
          </a:prstGeom>
        </p:spPr>
      </p:pic>
    </p:spTree>
    <p:extLst>
      <p:ext uri="{BB962C8B-B14F-4D97-AF65-F5344CB8AC3E}">
        <p14:creationId xmlns:p14="http://schemas.microsoft.com/office/powerpoint/2010/main" val="132601493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Content and picture left">
    <p:spTree>
      <p:nvGrpSpPr>
        <p:cNvPr id="1" name=""/>
        <p:cNvGrpSpPr/>
        <p:nvPr/>
      </p:nvGrpSpPr>
      <p:grpSpPr>
        <a:xfrm>
          <a:off x="0" y="0"/>
          <a:ext cx="0" cy="0"/>
          <a:chOff x="0" y="0"/>
          <a:chExt cx="0" cy="0"/>
        </a:xfrm>
      </p:grpSpPr>
      <p:sp>
        <p:nvSpPr>
          <p:cNvPr id="3" name="Content Placeholder 2"/>
          <p:cNvSpPr>
            <a:spLocks noGrp="1"/>
          </p:cNvSpPr>
          <p:nvPr>
            <p:ph sz="half" idx="1" hasCustomPrompt="1"/>
          </p:nvPr>
        </p:nvSpPr>
        <p:spPr>
          <a:xfrm>
            <a:off x="6515133" y="1628775"/>
            <a:ext cx="4951381" cy="3995277"/>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3D6164BA-C3D4-45C7-9145-3ED20F0F0FA8}" type="datetime1">
              <a:rPr lang="en-US" smtClean="0"/>
              <a:t>3/29/2021</a:t>
            </a:fld>
            <a:endParaRPr lang="en-US" dirty="0"/>
          </a:p>
        </p:txBody>
      </p:sp>
      <p:sp>
        <p:nvSpPr>
          <p:cNvPr id="6" name="Footer Placeholder 5"/>
          <p:cNvSpPr>
            <a:spLocks noGrp="1"/>
          </p:cNvSpPr>
          <p:nvPr>
            <p:ph type="ftr" sz="quarter" idx="11"/>
          </p:nvPr>
        </p:nvSpPr>
        <p:spPr>
          <a:xfrm>
            <a:off x="6627474" y="6279602"/>
            <a:ext cx="3696797" cy="252000"/>
          </a:xfrm>
        </p:spPr>
        <p:txBody>
          <a:bodyPr/>
          <a:lstStyle/>
          <a:p>
            <a:r>
              <a:rPr lang="en-US"/>
              <a:t>Stockholm – The Capital of Scandinavia</a:t>
            </a:r>
            <a:endParaRPr lang="en-US" dirty="0"/>
          </a:p>
        </p:txBody>
      </p:sp>
      <p:sp>
        <p:nvSpPr>
          <p:cNvPr id="7" name="Slide Number Placeholder 6"/>
          <p:cNvSpPr>
            <a:spLocks noGrp="1"/>
          </p:cNvSpPr>
          <p:nvPr>
            <p:ph type="sldNum" sz="quarter" idx="12"/>
          </p:nvPr>
        </p:nvSpPr>
        <p:spPr/>
        <p:txBody>
          <a:bodyPr/>
          <a:lstStyle/>
          <a:p>
            <a:fld id="{0B1617BE-BA58-4B59-88D5-A8C7B239E913}" type="slidenum">
              <a:rPr lang="en-US" smtClean="0"/>
              <a:t>‹#›</a:t>
            </a:fld>
            <a:endParaRPr lang="en-US" dirty="0"/>
          </a:p>
        </p:txBody>
      </p:sp>
      <p:sp>
        <p:nvSpPr>
          <p:cNvPr id="8" name="Picture Placeholder 8"/>
          <p:cNvSpPr>
            <a:spLocks noGrp="1"/>
          </p:cNvSpPr>
          <p:nvPr>
            <p:ph type="pic" sz="quarter" idx="13" hasCustomPrompt="1"/>
          </p:nvPr>
        </p:nvSpPr>
        <p:spPr>
          <a:xfrm>
            <a:off x="0" y="0"/>
            <a:ext cx="6024563" cy="6858000"/>
          </a:xfrm>
          <a:noFill/>
        </p:spPr>
        <p:txBody>
          <a:bodyPr lIns="36000" tIns="36000" rIns="36000" bIns="36000"/>
          <a:lstStyle>
            <a:lvl1pPr marL="0" indent="0">
              <a:buNone/>
              <a:defRPr/>
            </a:lvl1pPr>
          </a:lstStyle>
          <a:p>
            <a:r>
              <a:rPr lang="en-US" dirty="0"/>
              <a:t>Click icon to add picture</a:t>
            </a:r>
          </a:p>
        </p:txBody>
      </p:sp>
      <p:sp>
        <p:nvSpPr>
          <p:cNvPr id="4" name="Title 3">
            <a:extLst>
              <a:ext uri="{FF2B5EF4-FFF2-40B4-BE49-F238E27FC236}">
                <a16:creationId xmlns:a16="http://schemas.microsoft.com/office/drawing/2014/main" id="{C5D7110B-A7EB-4ECB-9B2B-0A816F9BF284}"/>
              </a:ext>
            </a:extLst>
          </p:cNvPr>
          <p:cNvSpPr>
            <a:spLocks noGrp="1"/>
          </p:cNvSpPr>
          <p:nvPr>
            <p:ph type="title" hasCustomPrompt="1"/>
          </p:nvPr>
        </p:nvSpPr>
        <p:spPr>
          <a:xfrm>
            <a:off x="6526244" y="333375"/>
            <a:ext cx="4951381" cy="1113955"/>
          </a:xfrm>
        </p:spPr>
        <p:txBody>
          <a:bodyPr/>
          <a:lstStyle/>
          <a:p>
            <a:r>
              <a:rPr lang="en-US" dirty="0"/>
              <a:t>Click to edit Master title style</a:t>
            </a:r>
          </a:p>
        </p:txBody>
      </p:sp>
      <p:sp>
        <p:nvSpPr>
          <p:cNvPr id="9" name="Text Placeholder 5">
            <a:extLst>
              <a:ext uri="{FF2B5EF4-FFF2-40B4-BE49-F238E27FC236}">
                <a16:creationId xmlns:a16="http://schemas.microsoft.com/office/drawing/2014/main" id="{3F01EEE0-782A-45A6-BBAF-0859BEC834A4}"/>
              </a:ext>
            </a:extLst>
          </p:cNvPr>
          <p:cNvSpPr>
            <a:spLocks noGrp="1" noChangeAspect="1"/>
          </p:cNvSpPr>
          <p:nvPr>
            <p:ph type="body" sz="quarter" idx="14" hasCustomPrompt="1"/>
          </p:nvPr>
        </p:nvSpPr>
        <p:spPr>
          <a:xfrm>
            <a:off x="337439" y="6152489"/>
            <a:ext cx="1544400" cy="379113"/>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8546942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Quot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613E99BA-A178-4890-B95A-C5C55C67D76D}"/>
              </a:ext>
            </a:extLst>
          </p:cNvPr>
          <p:cNvSpPr/>
          <p:nvPr userDrawn="1"/>
        </p:nvSpPr>
        <p:spPr>
          <a:xfrm>
            <a:off x="0" y="0"/>
            <a:ext cx="12192000" cy="6858000"/>
          </a:xfrm>
          <a:prstGeom prst="rect">
            <a:avLst/>
          </a:prstGeom>
          <a:solidFill>
            <a:schemeClr val="tx1">
              <a:alpha val="4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4" name="Text Placeholder 5">
            <a:extLst>
              <a:ext uri="{FF2B5EF4-FFF2-40B4-BE49-F238E27FC236}">
                <a16:creationId xmlns:a16="http://schemas.microsoft.com/office/drawing/2014/main" id="{2FEBAAC9-09BA-4BAD-B3BB-628F3CD85071}"/>
              </a:ext>
            </a:extLst>
          </p:cNvPr>
          <p:cNvSpPr>
            <a:spLocks noGrp="1" noChangeAspect="1"/>
          </p:cNvSpPr>
          <p:nvPr>
            <p:ph type="body" sz="quarter" idx="14" hasCustomPrompt="1"/>
          </p:nvPr>
        </p:nvSpPr>
        <p:spPr>
          <a:xfrm>
            <a:off x="10310161" y="6152490"/>
            <a:ext cx="1544400" cy="379111"/>
          </a:xfrm>
          <a:blipFill>
            <a:blip r:embed="rId3"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
        <p:nvSpPr>
          <p:cNvPr id="5" name="Platshållare för text 4">
            <a:extLst>
              <a:ext uri="{FF2B5EF4-FFF2-40B4-BE49-F238E27FC236}">
                <a16:creationId xmlns:a16="http://schemas.microsoft.com/office/drawing/2014/main" id="{7F0EC390-3F45-408A-A32B-EBD8E8BAB9A9}"/>
              </a:ext>
            </a:extLst>
          </p:cNvPr>
          <p:cNvSpPr>
            <a:spLocks noGrp="1"/>
          </p:cNvSpPr>
          <p:nvPr>
            <p:ph type="body" sz="quarter" idx="15" hasCustomPrompt="1"/>
          </p:nvPr>
        </p:nvSpPr>
        <p:spPr>
          <a:xfrm>
            <a:off x="1882775" y="1632347"/>
            <a:ext cx="8426450" cy="3593306"/>
          </a:xfrm>
          <a:ln w="69850">
            <a:solidFill>
              <a:schemeClr val="bg1"/>
            </a:solidFill>
          </a:ln>
        </p:spPr>
        <p:txBody>
          <a:bodyPr lIns="540000" tIns="540000" rIns="540000" bIns="540000" anchor="ctr"/>
          <a:lstStyle>
            <a:lvl1pPr algn="ctr">
              <a:spcBef>
                <a:spcPts val="0"/>
              </a:spcBef>
              <a:spcAft>
                <a:spcPts val="1200"/>
              </a:spcAft>
              <a:defRPr sz="2400" b="1" cap="all" baseline="0">
                <a:solidFill>
                  <a:schemeClr val="bg1"/>
                </a:solidFill>
              </a:defRPr>
            </a:lvl1pPr>
            <a:lvl2pPr marL="0" indent="0" algn="ctr">
              <a:spcBef>
                <a:spcPts val="600"/>
              </a:spcBef>
              <a:spcAft>
                <a:spcPts val="0"/>
              </a:spcAft>
              <a:buNone/>
              <a:defRPr sz="1400">
                <a:solidFill>
                  <a:schemeClr val="bg1"/>
                </a:solidFill>
              </a:defRPr>
            </a:lvl2pPr>
            <a:lvl3pPr marL="0" indent="0" algn="ctr">
              <a:spcBef>
                <a:spcPts val="1800"/>
              </a:spcBef>
              <a:buNone/>
              <a:defRPr sz="800">
                <a:solidFill>
                  <a:schemeClr val="bg1"/>
                </a:solidFill>
              </a:defRPr>
            </a:lvl3pPr>
            <a:lvl4pPr algn="ctr">
              <a:defRPr>
                <a:solidFill>
                  <a:schemeClr val="bg1"/>
                </a:solidFill>
              </a:defRPr>
            </a:lvl4pPr>
            <a:lvl5pPr algn="ctr">
              <a:defRPr>
                <a:solidFill>
                  <a:schemeClr val="bg1"/>
                </a:solidFill>
              </a:defRPr>
            </a:lvl5pPr>
          </a:lstStyle>
          <a:p>
            <a:pPr lvl="0"/>
            <a:r>
              <a:rPr lang="sv-SE" dirty="0"/>
              <a:t>REDIGERA FORMAT FÖR BAKGRUNDSTEXT</a:t>
            </a:r>
          </a:p>
          <a:p>
            <a:pPr lvl="1"/>
            <a:r>
              <a:rPr lang="sv-SE" dirty="0"/>
              <a:t>Nivå två</a:t>
            </a:r>
          </a:p>
          <a:p>
            <a:pPr lvl="2"/>
            <a:r>
              <a:rPr lang="sv-SE" dirty="0"/>
              <a:t>Nivå tre</a:t>
            </a:r>
          </a:p>
        </p:txBody>
      </p:sp>
      <p:sp>
        <p:nvSpPr>
          <p:cNvPr id="7" name="textruta 3">
            <a:extLst>
              <a:ext uri="{FF2B5EF4-FFF2-40B4-BE49-F238E27FC236}">
                <a16:creationId xmlns:a16="http://schemas.microsoft.com/office/drawing/2014/main" id="{356153CF-8DF9-43CD-89DB-557BD920E077}"/>
              </a:ext>
            </a:extLst>
          </p:cNvPr>
          <p:cNvSpPr txBox="1"/>
          <p:nvPr userDrawn="1"/>
        </p:nvSpPr>
        <p:spPr>
          <a:xfrm>
            <a:off x="0" y="-308552"/>
            <a:ext cx="67056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fill with picture </a:t>
            </a:r>
            <a:r>
              <a:rPr lang="en-US" sz="1200" kern="1200" dirty="0">
                <a:solidFill>
                  <a:schemeClr val="tx1"/>
                </a:solidFill>
                <a:latin typeface="+mn-lt"/>
                <a:ea typeface="+mn-ea"/>
                <a:cs typeface="+mn-cs"/>
              </a:rPr>
              <a:t>or change color</a:t>
            </a:r>
            <a:endParaRPr lang="en-US" sz="1200" dirty="0">
              <a:latin typeface="+mj-lt"/>
            </a:endParaRPr>
          </a:p>
        </p:txBody>
      </p:sp>
      <p:sp>
        <p:nvSpPr>
          <p:cNvPr id="8" name="Rectangle 81">
            <a:extLst>
              <a:ext uri="{FF2B5EF4-FFF2-40B4-BE49-F238E27FC236}">
                <a16:creationId xmlns:a16="http://schemas.microsoft.com/office/drawing/2014/main" id="{C8C78D9D-DECE-46CA-8895-8EC4D093CF7E}"/>
              </a:ext>
            </a:extLst>
          </p:cNvPr>
          <p:cNvSpPr/>
          <p:nvPr userDrawn="1"/>
        </p:nvSpPr>
        <p:spPr>
          <a:xfrm>
            <a:off x="8685226" y="-540485"/>
            <a:ext cx="3175175" cy="494643"/>
          </a:xfrm>
          <a:prstGeom prst="rect">
            <a:avLst/>
          </a:prstGeom>
          <a:noFill/>
        </p:spPr>
        <p:txBody>
          <a:bodyPr wrap="square" lIns="0" tIns="0" rIns="0" bIns="32659" rtlCol="0">
            <a:spAutoFit/>
          </a:bodyPr>
          <a:lstStyle/>
          <a:p>
            <a:r>
              <a:rPr lang="en-US" sz="1000" b="1" dirty="0"/>
              <a:t>Quote Slide - </a:t>
            </a:r>
            <a:r>
              <a:rPr lang="en-US" sz="1000" dirty="0"/>
              <a:t>Keep the text to a maximum of 3 rows and body text to a maximum of 2 rows.  </a:t>
            </a:r>
          </a:p>
          <a:p>
            <a:r>
              <a:rPr lang="en-US" sz="1000" dirty="0"/>
              <a:t>To insert body text press Tab or Increase List Level. </a:t>
            </a:r>
          </a:p>
        </p:txBody>
      </p:sp>
      <p:pic>
        <p:nvPicPr>
          <p:cNvPr id="9" name="Picture 9">
            <a:extLst>
              <a:ext uri="{FF2B5EF4-FFF2-40B4-BE49-F238E27FC236}">
                <a16:creationId xmlns:a16="http://schemas.microsoft.com/office/drawing/2014/main" id="{D1727756-5EF6-4E8A-805C-F0F0ACFE27DC}"/>
              </a:ext>
            </a:extLst>
          </p:cNvPr>
          <p:cNvPicPr>
            <a:picLocks noChangeAspect="1"/>
          </p:cNvPicPr>
          <p:nvPr userDrawn="1"/>
        </p:nvPicPr>
        <p:blipFill rotWithShape="1">
          <a:blip r:embed="rId4"/>
          <a:srcRect l="24551" t="27004" r="58760" b="42166"/>
          <a:stretch/>
        </p:blipFill>
        <p:spPr>
          <a:xfrm>
            <a:off x="11796901" y="-368377"/>
            <a:ext cx="366986" cy="262079"/>
          </a:xfrm>
          <a:prstGeom prst="rect">
            <a:avLst/>
          </a:prstGeom>
          <a:ln w="9525">
            <a:solidFill>
              <a:schemeClr val="tx2"/>
            </a:solidFill>
          </a:ln>
        </p:spPr>
      </p:pic>
    </p:spTree>
    <p:extLst>
      <p:ext uri="{BB962C8B-B14F-4D97-AF65-F5344CB8AC3E}">
        <p14:creationId xmlns:p14="http://schemas.microsoft.com/office/powerpoint/2010/main" val="339128947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Picture and large logo White">
    <p:bg>
      <p:bgPr>
        <a:solidFill>
          <a:schemeClr val="accent1"/>
        </a:solidFill>
        <a:effectLst/>
      </p:bgPr>
    </p:bg>
    <p:spTree>
      <p:nvGrpSpPr>
        <p:cNvPr id="1" name=""/>
        <p:cNvGrpSpPr/>
        <p:nvPr/>
      </p:nvGrpSpPr>
      <p:grpSpPr>
        <a:xfrm>
          <a:off x="0" y="0"/>
          <a:ext cx="0" cy="0"/>
          <a:chOff x="0" y="0"/>
          <a:chExt cx="0" cy="0"/>
        </a:xfrm>
      </p:grpSpPr>
      <p:sp>
        <p:nvSpPr>
          <p:cNvPr id="7" name="Picture Placeholder 8">
            <a:extLst>
              <a:ext uri="{FF2B5EF4-FFF2-40B4-BE49-F238E27FC236}">
                <a16:creationId xmlns:a16="http://schemas.microsoft.com/office/drawing/2014/main" id="{D1C585ED-4271-4292-B6A9-0051F505F743}"/>
              </a:ext>
            </a:extLst>
          </p:cNvPr>
          <p:cNvSpPr>
            <a:spLocks noGrp="1"/>
          </p:cNvSpPr>
          <p:nvPr>
            <p:ph type="pic" sz="quarter" idx="13" hasCustomPrompt="1"/>
          </p:nvPr>
        </p:nvSpPr>
        <p:spPr>
          <a:xfrm>
            <a:off x="0" y="0"/>
            <a:ext cx="12192000" cy="6858000"/>
          </a:xfrm>
          <a:solidFill>
            <a:schemeClr val="accent1"/>
          </a:solidFill>
        </p:spPr>
        <p:txBody>
          <a:bodyPr lIns="36000" tIns="36000" rIns="36000" bIns="36000" anchor="t" anchorCtr="0"/>
          <a:lstStyle>
            <a:lvl1pPr marL="0" indent="0" algn="ctr">
              <a:buNone/>
              <a:defRPr sz="1200">
                <a:solidFill>
                  <a:schemeClr val="bg1"/>
                </a:solidFill>
              </a:defRPr>
            </a:lvl1pPr>
          </a:lstStyle>
          <a:p>
            <a:r>
              <a:rPr lang="en-US" dirty="0"/>
              <a:t>Click icon to add picture</a:t>
            </a:r>
          </a:p>
        </p:txBody>
      </p:sp>
      <p:sp>
        <p:nvSpPr>
          <p:cNvPr id="6" name="Text Placeholder 5"/>
          <p:cNvSpPr>
            <a:spLocks noGrp="1" noChangeAspect="1"/>
          </p:cNvSpPr>
          <p:nvPr>
            <p:ph type="body" sz="quarter" idx="11" hasCustomPrompt="1"/>
          </p:nvPr>
        </p:nvSpPr>
        <p:spPr>
          <a:xfrm>
            <a:off x="693738" y="685837"/>
            <a:ext cx="3182400" cy="781200"/>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318957140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Picture and large logo Black">
    <p:spTree>
      <p:nvGrpSpPr>
        <p:cNvPr id="1" name=""/>
        <p:cNvGrpSpPr/>
        <p:nvPr/>
      </p:nvGrpSpPr>
      <p:grpSpPr>
        <a:xfrm>
          <a:off x="0" y="0"/>
          <a:ext cx="0" cy="0"/>
          <a:chOff x="0" y="0"/>
          <a:chExt cx="0" cy="0"/>
        </a:xfrm>
      </p:grpSpPr>
      <p:sp>
        <p:nvSpPr>
          <p:cNvPr id="7" name="Picture Placeholder 8">
            <a:extLst>
              <a:ext uri="{FF2B5EF4-FFF2-40B4-BE49-F238E27FC236}">
                <a16:creationId xmlns:a16="http://schemas.microsoft.com/office/drawing/2014/main" id="{D1C585ED-4271-4292-B6A9-0051F505F743}"/>
              </a:ext>
            </a:extLst>
          </p:cNvPr>
          <p:cNvSpPr>
            <a:spLocks noGrp="1"/>
          </p:cNvSpPr>
          <p:nvPr>
            <p:ph type="pic" sz="quarter" idx="13" hasCustomPrompt="1"/>
          </p:nvPr>
        </p:nvSpPr>
        <p:spPr>
          <a:xfrm>
            <a:off x="0" y="0"/>
            <a:ext cx="12192000" cy="6858000"/>
          </a:xfrm>
          <a:noFill/>
        </p:spPr>
        <p:txBody>
          <a:bodyPr lIns="36000" tIns="36000" rIns="36000" bIns="36000" anchor="t" anchorCtr="0"/>
          <a:lstStyle>
            <a:lvl1pPr marL="0" indent="0" algn="ctr">
              <a:buNone/>
              <a:defRPr sz="1200">
                <a:solidFill>
                  <a:schemeClr val="bg1"/>
                </a:solidFill>
              </a:defRPr>
            </a:lvl1pPr>
          </a:lstStyle>
          <a:p>
            <a:r>
              <a:rPr lang="en-US" dirty="0"/>
              <a:t>Click icon to add picture</a:t>
            </a:r>
          </a:p>
        </p:txBody>
      </p:sp>
      <p:sp>
        <p:nvSpPr>
          <p:cNvPr id="4" name="Text Placeholder 5">
            <a:extLst>
              <a:ext uri="{FF2B5EF4-FFF2-40B4-BE49-F238E27FC236}">
                <a16:creationId xmlns:a16="http://schemas.microsoft.com/office/drawing/2014/main" id="{7FFC9DB0-05E3-4C79-B91F-8C6606C84710}"/>
              </a:ext>
            </a:extLst>
          </p:cNvPr>
          <p:cNvSpPr>
            <a:spLocks noGrp="1" noChangeAspect="1"/>
          </p:cNvSpPr>
          <p:nvPr>
            <p:ph type="body" sz="quarter" idx="14" hasCustomPrompt="1"/>
          </p:nvPr>
        </p:nvSpPr>
        <p:spPr>
          <a:xfrm>
            <a:off x="693738" y="685836"/>
            <a:ext cx="3182400" cy="781202"/>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274519666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Picture full slide White logo left">
    <p:spTree>
      <p:nvGrpSpPr>
        <p:cNvPr id="1" name=""/>
        <p:cNvGrpSpPr/>
        <p:nvPr/>
      </p:nvGrpSpPr>
      <p:grpSpPr>
        <a:xfrm>
          <a:off x="0" y="0"/>
          <a:ext cx="0" cy="0"/>
          <a:chOff x="0" y="0"/>
          <a:chExt cx="0" cy="0"/>
        </a:xfrm>
      </p:grpSpPr>
      <p:sp>
        <p:nvSpPr>
          <p:cNvPr id="8" name="Picture Placeholder 8"/>
          <p:cNvSpPr>
            <a:spLocks noGrp="1"/>
          </p:cNvSpPr>
          <p:nvPr>
            <p:ph type="pic" sz="quarter" idx="13" hasCustomPrompt="1"/>
          </p:nvPr>
        </p:nvSpPr>
        <p:spPr>
          <a:xfrm>
            <a:off x="0" y="0"/>
            <a:ext cx="12192000" cy="6858000"/>
          </a:xfrm>
          <a:solidFill>
            <a:schemeClr val="accent1"/>
          </a:solidFill>
        </p:spPr>
        <p:txBody>
          <a:bodyPr lIns="36000" tIns="36000" rIns="36000" bIns="36000" anchor="t" anchorCtr="0"/>
          <a:lstStyle>
            <a:lvl1pPr marL="0" indent="0" algn="ctr">
              <a:buNone/>
              <a:defRPr sz="1200">
                <a:solidFill>
                  <a:schemeClr val="bg1"/>
                </a:solidFill>
              </a:defRPr>
            </a:lvl1pPr>
          </a:lstStyle>
          <a:p>
            <a:r>
              <a:rPr lang="en-US" dirty="0"/>
              <a:t>Click icon to add picture</a:t>
            </a:r>
          </a:p>
        </p:txBody>
      </p:sp>
      <p:sp>
        <p:nvSpPr>
          <p:cNvPr id="9" name="Text Placeholder 5">
            <a:extLst>
              <a:ext uri="{FF2B5EF4-FFF2-40B4-BE49-F238E27FC236}">
                <a16:creationId xmlns:a16="http://schemas.microsoft.com/office/drawing/2014/main" id="{3F01EEE0-782A-45A6-BBAF-0859BEC834A4}"/>
              </a:ext>
            </a:extLst>
          </p:cNvPr>
          <p:cNvSpPr>
            <a:spLocks noGrp="1" noChangeAspect="1"/>
          </p:cNvSpPr>
          <p:nvPr>
            <p:ph type="body" sz="quarter" idx="14" hasCustomPrompt="1"/>
          </p:nvPr>
        </p:nvSpPr>
        <p:spPr>
          <a:xfrm>
            <a:off x="342076" y="6135988"/>
            <a:ext cx="1544400" cy="379113"/>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43852194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Picture full slide White logo right">
    <p:spTree>
      <p:nvGrpSpPr>
        <p:cNvPr id="1" name=""/>
        <p:cNvGrpSpPr/>
        <p:nvPr/>
      </p:nvGrpSpPr>
      <p:grpSpPr>
        <a:xfrm>
          <a:off x="0" y="0"/>
          <a:ext cx="0" cy="0"/>
          <a:chOff x="0" y="0"/>
          <a:chExt cx="0" cy="0"/>
        </a:xfrm>
      </p:grpSpPr>
      <p:sp>
        <p:nvSpPr>
          <p:cNvPr id="8" name="Picture Placeholder 8"/>
          <p:cNvSpPr>
            <a:spLocks noGrp="1"/>
          </p:cNvSpPr>
          <p:nvPr>
            <p:ph type="pic" sz="quarter" idx="13" hasCustomPrompt="1"/>
          </p:nvPr>
        </p:nvSpPr>
        <p:spPr>
          <a:xfrm>
            <a:off x="0" y="0"/>
            <a:ext cx="12192000" cy="6858000"/>
          </a:xfrm>
          <a:solidFill>
            <a:schemeClr val="accent1"/>
          </a:solidFill>
        </p:spPr>
        <p:txBody>
          <a:bodyPr lIns="36000" tIns="36000" rIns="36000" bIns="36000" anchor="t" anchorCtr="0"/>
          <a:lstStyle>
            <a:lvl1pPr marL="0" indent="0" algn="ctr">
              <a:buNone/>
              <a:defRPr sz="1200">
                <a:solidFill>
                  <a:schemeClr val="bg1"/>
                </a:solidFill>
              </a:defRPr>
            </a:lvl1pPr>
          </a:lstStyle>
          <a:p>
            <a:r>
              <a:rPr lang="en-US" dirty="0"/>
              <a:t>Click icon to add picture</a:t>
            </a:r>
          </a:p>
        </p:txBody>
      </p:sp>
      <p:sp>
        <p:nvSpPr>
          <p:cNvPr id="9" name="Text Placeholder 5">
            <a:extLst>
              <a:ext uri="{FF2B5EF4-FFF2-40B4-BE49-F238E27FC236}">
                <a16:creationId xmlns:a16="http://schemas.microsoft.com/office/drawing/2014/main" id="{3F01EEE0-782A-45A6-BBAF-0859BEC834A4}"/>
              </a:ext>
            </a:extLst>
          </p:cNvPr>
          <p:cNvSpPr>
            <a:spLocks noGrp="1" noChangeAspect="1"/>
          </p:cNvSpPr>
          <p:nvPr>
            <p:ph type="body" sz="quarter" idx="14" hasCustomPrompt="1"/>
          </p:nvPr>
        </p:nvSpPr>
        <p:spPr>
          <a:xfrm>
            <a:off x="10310161" y="6152490"/>
            <a:ext cx="1544400" cy="379113"/>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230807432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Picture full slide Black logo left">
    <p:spTree>
      <p:nvGrpSpPr>
        <p:cNvPr id="1" name=""/>
        <p:cNvGrpSpPr/>
        <p:nvPr/>
      </p:nvGrpSpPr>
      <p:grpSpPr>
        <a:xfrm>
          <a:off x="0" y="0"/>
          <a:ext cx="0" cy="0"/>
          <a:chOff x="0" y="0"/>
          <a:chExt cx="0" cy="0"/>
        </a:xfrm>
      </p:grpSpPr>
      <p:sp>
        <p:nvSpPr>
          <p:cNvPr id="8" name="Picture Placeholder 8"/>
          <p:cNvSpPr>
            <a:spLocks noGrp="1"/>
          </p:cNvSpPr>
          <p:nvPr>
            <p:ph type="pic" sz="quarter" idx="13" hasCustomPrompt="1"/>
          </p:nvPr>
        </p:nvSpPr>
        <p:spPr>
          <a:xfrm>
            <a:off x="0" y="0"/>
            <a:ext cx="12192000" cy="6858000"/>
          </a:xfrm>
          <a:noFill/>
        </p:spPr>
        <p:txBody>
          <a:bodyPr lIns="36000" tIns="36000" rIns="36000" bIns="36000" anchor="t" anchorCtr="0"/>
          <a:lstStyle>
            <a:lvl1pPr marL="0" indent="0" algn="ctr">
              <a:buNone/>
              <a:defRPr sz="1200"/>
            </a:lvl1pPr>
          </a:lstStyle>
          <a:p>
            <a:r>
              <a:rPr lang="en-US" dirty="0"/>
              <a:t>Click icon to add picture</a:t>
            </a:r>
          </a:p>
        </p:txBody>
      </p:sp>
      <p:sp>
        <p:nvSpPr>
          <p:cNvPr id="5" name="Date Placeholder 4"/>
          <p:cNvSpPr>
            <a:spLocks noGrp="1"/>
          </p:cNvSpPr>
          <p:nvPr>
            <p:ph type="dt" sz="half" idx="10"/>
          </p:nvPr>
        </p:nvSpPr>
        <p:spPr/>
        <p:txBody>
          <a:bodyPr/>
          <a:lstStyle>
            <a:lvl1pPr>
              <a:defRPr>
                <a:solidFill>
                  <a:schemeClr val="tx1"/>
                </a:solidFill>
              </a:defRPr>
            </a:lvl1pPr>
          </a:lstStyle>
          <a:p>
            <a:fld id="{067D24D2-37F8-44AE-B517-5FD12A2F2930}" type="datetime1">
              <a:rPr lang="en-US" smtClean="0"/>
              <a:pPr/>
              <a:t>3/29/2021</a:t>
            </a:fld>
            <a:endParaRPr lang="en-US" dirty="0"/>
          </a:p>
        </p:txBody>
      </p:sp>
      <p:sp>
        <p:nvSpPr>
          <p:cNvPr id="6" name="Footer Placeholder 5"/>
          <p:cNvSpPr>
            <a:spLocks noGrp="1"/>
          </p:cNvSpPr>
          <p:nvPr>
            <p:ph type="ftr" sz="quarter" idx="11"/>
          </p:nvPr>
        </p:nvSpPr>
        <p:spPr/>
        <p:txBody>
          <a:bodyPr/>
          <a:lstStyle>
            <a:lvl1pPr>
              <a:defRPr>
                <a:solidFill>
                  <a:schemeClr val="tx1"/>
                </a:solidFill>
              </a:defRPr>
            </a:lvl1pPr>
          </a:lstStyle>
          <a:p>
            <a:r>
              <a:rPr lang="en-US"/>
              <a:t>Stockholm – The Capital of Scandinavia</a:t>
            </a:r>
            <a:endParaRPr lang="en-US" dirty="0"/>
          </a:p>
        </p:txBody>
      </p:sp>
      <p:sp>
        <p:nvSpPr>
          <p:cNvPr id="7" name="Slide Number Placeholder 6"/>
          <p:cNvSpPr>
            <a:spLocks noGrp="1"/>
          </p:cNvSpPr>
          <p:nvPr>
            <p:ph type="sldNum" sz="quarter" idx="12"/>
          </p:nvPr>
        </p:nvSpPr>
        <p:spPr/>
        <p:txBody>
          <a:bodyPr/>
          <a:lstStyle>
            <a:lvl1pPr>
              <a:defRPr>
                <a:solidFill>
                  <a:schemeClr val="tx1"/>
                </a:solidFill>
              </a:defRPr>
            </a:lvl1pPr>
          </a:lstStyle>
          <a:p>
            <a:fld id="{0B1617BE-BA58-4B59-88D5-A8C7B239E913}" type="slidenum">
              <a:rPr lang="en-US" smtClean="0"/>
              <a:pPr/>
              <a:t>‹#›</a:t>
            </a:fld>
            <a:endParaRPr lang="en-US" dirty="0"/>
          </a:p>
        </p:txBody>
      </p:sp>
      <p:sp>
        <p:nvSpPr>
          <p:cNvPr id="10" name="Text Placeholder 5">
            <a:extLst>
              <a:ext uri="{FF2B5EF4-FFF2-40B4-BE49-F238E27FC236}">
                <a16:creationId xmlns:a16="http://schemas.microsoft.com/office/drawing/2014/main" id="{A327259E-9C8F-4656-8156-8483C37FEE64}"/>
              </a:ext>
            </a:extLst>
          </p:cNvPr>
          <p:cNvSpPr>
            <a:spLocks noGrp="1" noChangeAspect="1"/>
          </p:cNvSpPr>
          <p:nvPr>
            <p:ph type="body" sz="quarter" idx="14" hasCustomPrompt="1"/>
          </p:nvPr>
        </p:nvSpPr>
        <p:spPr>
          <a:xfrm>
            <a:off x="337439" y="6152490"/>
            <a:ext cx="1544400" cy="379113"/>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371667483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Picture full slide Black logo right">
    <p:spTree>
      <p:nvGrpSpPr>
        <p:cNvPr id="1" name=""/>
        <p:cNvGrpSpPr/>
        <p:nvPr/>
      </p:nvGrpSpPr>
      <p:grpSpPr>
        <a:xfrm>
          <a:off x="0" y="0"/>
          <a:ext cx="0" cy="0"/>
          <a:chOff x="0" y="0"/>
          <a:chExt cx="0" cy="0"/>
        </a:xfrm>
      </p:grpSpPr>
      <p:sp>
        <p:nvSpPr>
          <p:cNvPr id="8" name="Picture Placeholder 8"/>
          <p:cNvSpPr>
            <a:spLocks noGrp="1"/>
          </p:cNvSpPr>
          <p:nvPr>
            <p:ph type="pic" sz="quarter" idx="13" hasCustomPrompt="1"/>
          </p:nvPr>
        </p:nvSpPr>
        <p:spPr>
          <a:xfrm>
            <a:off x="0" y="0"/>
            <a:ext cx="12192000" cy="6858000"/>
          </a:xfrm>
          <a:noFill/>
        </p:spPr>
        <p:txBody>
          <a:bodyPr lIns="36000" tIns="36000" rIns="36000" bIns="36000" anchor="t" anchorCtr="0"/>
          <a:lstStyle>
            <a:lvl1pPr marL="0" indent="0" algn="ctr">
              <a:buNone/>
              <a:defRPr sz="1200"/>
            </a:lvl1pPr>
          </a:lstStyle>
          <a:p>
            <a:r>
              <a:rPr lang="en-US" dirty="0"/>
              <a:t>Click icon to add picture</a:t>
            </a:r>
          </a:p>
        </p:txBody>
      </p:sp>
      <p:sp>
        <p:nvSpPr>
          <p:cNvPr id="10" name="Text Placeholder 5">
            <a:extLst>
              <a:ext uri="{FF2B5EF4-FFF2-40B4-BE49-F238E27FC236}">
                <a16:creationId xmlns:a16="http://schemas.microsoft.com/office/drawing/2014/main" id="{A327259E-9C8F-4656-8156-8483C37FEE64}"/>
              </a:ext>
            </a:extLst>
          </p:cNvPr>
          <p:cNvSpPr>
            <a:spLocks noGrp="1" noChangeAspect="1"/>
          </p:cNvSpPr>
          <p:nvPr>
            <p:ph type="body" sz="quarter" idx="14" hasCustomPrompt="1"/>
          </p:nvPr>
        </p:nvSpPr>
        <p:spPr>
          <a:xfrm>
            <a:off x="10310161" y="6152490"/>
            <a:ext cx="1544400" cy="379113"/>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301929653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Tom">
    <p:spTree>
      <p:nvGrpSpPr>
        <p:cNvPr id="1" name=""/>
        <p:cNvGrpSpPr/>
        <p:nvPr/>
      </p:nvGrpSpPr>
      <p:grpSpPr>
        <a:xfrm>
          <a:off x="0" y="0"/>
          <a:ext cx="0" cy="0"/>
          <a:chOff x="0" y="0"/>
          <a:chExt cx="0" cy="0"/>
        </a:xfrm>
      </p:grpSpPr>
    </p:spTree>
    <p:extLst>
      <p:ext uri="{BB962C8B-B14F-4D97-AF65-F5344CB8AC3E}">
        <p14:creationId xmlns:p14="http://schemas.microsoft.com/office/powerpoint/2010/main" val="174571385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Logo – Blue">
    <p:bg>
      <p:bgPr>
        <a:solidFill>
          <a:schemeClr val="accent1"/>
        </a:solidFill>
        <a:effectLst/>
      </p:bgPr>
    </p:bg>
    <p:spTree>
      <p:nvGrpSpPr>
        <p:cNvPr id="1" name=""/>
        <p:cNvGrpSpPr/>
        <p:nvPr/>
      </p:nvGrpSpPr>
      <p:grpSpPr>
        <a:xfrm>
          <a:off x="0" y="0"/>
          <a:ext cx="0" cy="0"/>
          <a:chOff x="0" y="0"/>
          <a:chExt cx="0" cy="0"/>
        </a:xfrm>
      </p:grpSpPr>
      <p:sp>
        <p:nvSpPr>
          <p:cNvPr id="3" name="Text Placeholder 5"/>
          <p:cNvSpPr>
            <a:spLocks noGrp="1" noChangeAspect="1"/>
          </p:cNvSpPr>
          <p:nvPr>
            <p:ph type="body" sz="quarter" idx="13" hasCustomPrompt="1"/>
          </p:nvPr>
        </p:nvSpPr>
        <p:spPr>
          <a:xfrm>
            <a:off x="3123567" y="2698749"/>
            <a:ext cx="5944865" cy="1459314"/>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
        <p:nvSpPr>
          <p:cNvPr id="5" name="textruta 3">
            <a:extLst>
              <a:ext uri="{FF2B5EF4-FFF2-40B4-BE49-F238E27FC236}">
                <a16:creationId xmlns:a16="http://schemas.microsoft.com/office/drawing/2014/main" id="{0CEA7B61-A963-4F91-86B0-0A4B0A88AE54}"/>
              </a:ext>
            </a:extLst>
          </p:cNvPr>
          <p:cNvSpPr txBox="1"/>
          <p:nvPr userDrawn="1"/>
        </p:nvSpPr>
        <p:spPr>
          <a:xfrm>
            <a:off x="0" y="-308552"/>
            <a:ext cx="121920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change background color</a:t>
            </a:r>
          </a:p>
        </p:txBody>
      </p:sp>
    </p:spTree>
    <p:extLst>
      <p:ext uri="{BB962C8B-B14F-4D97-AF65-F5344CB8AC3E}">
        <p14:creationId xmlns:p14="http://schemas.microsoft.com/office/powerpoint/2010/main" val="348054488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Logo – White">
    <p:spTree>
      <p:nvGrpSpPr>
        <p:cNvPr id="1" name=""/>
        <p:cNvGrpSpPr/>
        <p:nvPr/>
      </p:nvGrpSpPr>
      <p:grpSpPr>
        <a:xfrm>
          <a:off x="0" y="0"/>
          <a:ext cx="0" cy="0"/>
          <a:chOff x="0" y="0"/>
          <a:chExt cx="0" cy="0"/>
        </a:xfrm>
      </p:grpSpPr>
      <p:sp>
        <p:nvSpPr>
          <p:cNvPr id="5" name="textruta 3">
            <a:extLst>
              <a:ext uri="{FF2B5EF4-FFF2-40B4-BE49-F238E27FC236}">
                <a16:creationId xmlns:a16="http://schemas.microsoft.com/office/drawing/2014/main" id="{0CEA7B61-A963-4F91-86B0-0A4B0A88AE54}"/>
              </a:ext>
            </a:extLst>
          </p:cNvPr>
          <p:cNvSpPr txBox="1"/>
          <p:nvPr userDrawn="1"/>
        </p:nvSpPr>
        <p:spPr>
          <a:xfrm>
            <a:off x="0" y="-308552"/>
            <a:ext cx="12192000" cy="276999"/>
          </a:xfrm>
          <a:prstGeom prst="rect">
            <a:avLst/>
          </a:prstGeom>
          <a:solidFill>
            <a:schemeClr val="bg1"/>
          </a:solidFill>
        </p:spPr>
        <p:txBody>
          <a:bodyPr wrap="square" rtlCol="0">
            <a:spAutoFit/>
          </a:bodyPr>
          <a:lstStyle/>
          <a:p>
            <a:r>
              <a:rPr lang="en-US" sz="1200">
                <a:latin typeface="+mj-lt"/>
              </a:rPr>
              <a:t>Right click on the background and choose Format Background to change background color</a:t>
            </a:r>
            <a:endParaRPr lang="en-US" sz="1200" dirty="0">
              <a:latin typeface="+mj-lt"/>
            </a:endParaRPr>
          </a:p>
        </p:txBody>
      </p:sp>
      <p:sp>
        <p:nvSpPr>
          <p:cNvPr id="4" name="Text Placeholder 5">
            <a:extLst>
              <a:ext uri="{FF2B5EF4-FFF2-40B4-BE49-F238E27FC236}">
                <a16:creationId xmlns:a16="http://schemas.microsoft.com/office/drawing/2014/main" id="{D957EFD0-8D8B-4B6E-A843-C8FB32239363}"/>
              </a:ext>
            </a:extLst>
          </p:cNvPr>
          <p:cNvSpPr>
            <a:spLocks noGrp="1" noChangeAspect="1"/>
          </p:cNvSpPr>
          <p:nvPr>
            <p:ph type="body" sz="quarter" idx="11" hasCustomPrompt="1"/>
          </p:nvPr>
        </p:nvSpPr>
        <p:spPr>
          <a:xfrm>
            <a:off x="3123567" y="2698749"/>
            <a:ext cx="5944865" cy="1459316"/>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3829073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image" Target="../media/image1.emf"/><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882774" y="342899"/>
            <a:ext cx="8426449" cy="1113955"/>
          </a:xfrm>
          <a:prstGeom prst="rect">
            <a:avLst/>
          </a:prstGeom>
        </p:spPr>
        <p:txBody>
          <a:bodyPr vert="horz" lIns="0" tIns="0" rIns="0" bIns="0" rtlCol="0" anchor="b" anchorCtr="0">
            <a:noAutofit/>
          </a:bodyPr>
          <a:lstStyle/>
          <a:p>
            <a:r>
              <a:rPr lang="sv-SE" noProof="0"/>
              <a:t>Klicka här för att ändra format</a:t>
            </a:r>
            <a:endParaRPr lang="en-US" dirty="0"/>
          </a:p>
        </p:txBody>
      </p:sp>
      <p:sp>
        <p:nvSpPr>
          <p:cNvPr id="3" name="Text Placeholder 2"/>
          <p:cNvSpPr>
            <a:spLocks noGrp="1"/>
          </p:cNvSpPr>
          <p:nvPr>
            <p:ph type="body" idx="1"/>
          </p:nvPr>
        </p:nvSpPr>
        <p:spPr>
          <a:xfrm>
            <a:off x="1882774" y="1628775"/>
            <a:ext cx="8426450" cy="4083767"/>
          </a:xfrm>
          <a:prstGeom prst="rect">
            <a:avLst/>
          </a:prstGeom>
        </p:spPr>
        <p:txBody>
          <a:bodyPr vert="horz" lIns="0" tIns="0" rIns="0" bIns="0" rtlCol="0">
            <a:noAutofit/>
          </a:bodyPr>
          <a:lstStyle/>
          <a:p>
            <a:pPr lvl="0"/>
            <a:r>
              <a:rPr lang="en-US" dirty="0"/>
              <a:t>Edit Master </a:t>
            </a:r>
            <a:r>
              <a:rPr lang="en-US" noProof="0" dirty="0"/>
              <a:t>text</a:t>
            </a:r>
            <a:r>
              <a:rPr lang="en-US" dirty="0"/>
              <a: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0337800" y="6279603"/>
            <a:ext cx="1070506" cy="252000"/>
          </a:xfrm>
          <a:prstGeom prst="rect">
            <a:avLst/>
          </a:prstGeom>
        </p:spPr>
        <p:txBody>
          <a:bodyPr vert="horz" lIns="0" tIns="0" rIns="0" bIns="0" rtlCol="0" anchor="b" anchorCtr="0"/>
          <a:lstStyle>
            <a:lvl1pPr algn="r">
              <a:defRPr sz="900">
                <a:solidFill>
                  <a:schemeClr val="tx1"/>
                </a:solidFill>
                <a:latin typeface="Futura Std Book" panose="020B0502020204020303" pitchFamily="34" charset="0"/>
              </a:defRPr>
            </a:lvl1pPr>
          </a:lstStyle>
          <a:p>
            <a:fld id="{58259EB8-5A42-4C32-9FF7-906656555CB5}" type="datetime1">
              <a:rPr lang="en-US" smtClean="0"/>
              <a:t>3/29/2021</a:t>
            </a:fld>
            <a:endParaRPr lang="en-US" dirty="0"/>
          </a:p>
        </p:txBody>
      </p:sp>
      <p:sp>
        <p:nvSpPr>
          <p:cNvPr id="5" name="Footer Placeholder 4"/>
          <p:cNvSpPr>
            <a:spLocks noGrp="1"/>
          </p:cNvSpPr>
          <p:nvPr>
            <p:ph type="ftr" sz="quarter" idx="3"/>
          </p:nvPr>
        </p:nvSpPr>
        <p:spPr>
          <a:xfrm>
            <a:off x="2576052" y="6279603"/>
            <a:ext cx="7729472" cy="235498"/>
          </a:xfrm>
          <a:prstGeom prst="rect">
            <a:avLst/>
          </a:prstGeom>
        </p:spPr>
        <p:txBody>
          <a:bodyPr vert="horz" lIns="0" tIns="0" rIns="0" bIns="0" rtlCol="0" anchor="b" anchorCtr="0"/>
          <a:lstStyle>
            <a:lvl1pPr algn="r">
              <a:defRPr sz="900">
                <a:solidFill>
                  <a:schemeClr val="tx1"/>
                </a:solidFill>
                <a:latin typeface="Futura Std Book" panose="020B0502020204020303" pitchFamily="34" charset="0"/>
              </a:defRPr>
            </a:lvl1pPr>
          </a:lstStyle>
          <a:p>
            <a:r>
              <a:rPr lang="en-US"/>
              <a:t>Stockholm – The Capital of Scandinavia</a:t>
            </a:r>
            <a:endParaRPr lang="en-US" dirty="0"/>
          </a:p>
        </p:txBody>
      </p:sp>
      <p:sp>
        <p:nvSpPr>
          <p:cNvPr id="6" name="Slide Number Placeholder 5"/>
          <p:cNvSpPr>
            <a:spLocks noGrp="1"/>
          </p:cNvSpPr>
          <p:nvPr>
            <p:ph type="sldNum" sz="quarter" idx="4"/>
          </p:nvPr>
        </p:nvSpPr>
        <p:spPr>
          <a:xfrm>
            <a:off x="11440583" y="6279603"/>
            <a:ext cx="413978" cy="252000"/>
          </a:xfrm>
          <a:prstGeom prst="rect">
            <a:avLst/>
          </a:prstGeom>
        </p:spPr>
        <p:txBody>
          <a:bodyPr vert="horz" lIns="0" tIns="0" rIns="0" bIns="0" rtlCol="0" anchor="b" anchorCtr="0"/>
          <a:lstStyle>
            <a:lvl1pPr algn="r">
              <a:defRPr sz="900">
                <a:solidFill>
                  <a:schemeClr val="tx1"/>
                </a:solidFill>
                <a:latin typeface="Futura Std Book" panose="020B0502020204020303" pitchFamily="34" charset="0"/>
              </a:defRPr>
            </a:lvl1pPr>
          </a:lstStyle>
          <a:p>
            <a:fld id="{0B1617BE-BA58-4B59-88D5-A8C7B239E913}" type="slidenum">
              <a:rPr lang="en-US" smtClean="0"/>
              <a:pPr/>
              <a:t>‹#›</a:t>
            </a:fld>
            <a:endParaRPr lang="en-US" dirty="0"/>
          </a:p>
        </p:txBody>
      </p:sp>
      <p:pic>
        <p:nvPicPr>
          <p:cNvPr id="10" name="Bildobjekt 9">
            <a:extLst>
              <a:ext uri="{FF2B5EF4-FFF2-40B4-BE49-F238E27FC236}">
                <a16:creationId xmlns:a16="http://schemas.microsoft.com/office/drawing/2014/main" id="{FAD42CFA-F57F-4561-BF8C-9CEC01BC3422}"/>
              </a:ext>
            </a:extLst>
          </p:cNvPr>
          <p:cNvPicPr>
            <a:picLocks noChangeAspect="1"/>
          </p:cNvPicPr>
          <p:nvPr userDrawn="1"/>
        </p:nvPicPr>
        <p:blipFill>
          <a:blip r:embed="rId24" cstate="screen">
            <a:extLst>
              <a:ext uri="{28A0092B-C50C-407E-A947-70E740481C1C}">
                <a14:useLocalDpi xmlns:a14="http://schemas.microsoft.com/office/drawing/2010/main"/>
              </a:ext>
            </a:extLst>
          </a:blip>
          <a:stretch>
            <a:fillRect/>
          </a:stretch>
        </p:blipFill>
        <p:spPr>
          <a:xfrm>
            <a:off x="338374" y="6153061"/>
            <a:ext cx="1544400" cy="378542"/>
          </a:xfrm>
          <a:prstGeom prst="rect">
            <a:avLst/>
          </a:prstGeom>
        </p:spPr>
      </p:pic>
    </p:spTree>
    <p:extLst>
      <p:ext uri="{BB962C8B-B14F-4D97-AF65-F5344CB8AC3E}">
        <p14:creationId xmlns:p14="http://schemas.microsoft.com/office/powerpoint/2010/main" val="2847329068"/>
      </p:ext>
    </p:extLst>
  </p:cSld>
  <p:clrMap bg1="lt1" tx1="dk1" bg2="lt2" tx2="dk2" accent1="accent1" accent2="accent2" accent3="accent3" accent4="accent4" accent5="accent5" accent6="accent6" hlink="hlink" folHlink="folHlink"/>
  <p:sldLayoutIdLst>
    <p:sldLayoutId id="2147483649" r:id="rId1"/>
    <p:sldLayoutId id="2147483662" r:id="rId2"/>
    <p:sldLayoutId id="2147483682" r:id="rId3"/>
    <p:sldLayoutId id="2147483650" r:id="rId4"/>
    <p:sldLayoutId id="2147483663" r:id="rId5"/>
    <p:sldLayoutId id="2147483651" r:id="rId6"/>
    <p:sldLayoutId id="2147483681" r:id="rId7"/>
    <p:sldLayoutId id="2147483652" r:id="rId8"/>
    <p:sldLayoutId id="2147483673" r:id="rId9"/>
    <p:sldLayoutId id="2147483653" r:id="rId10"/>
    <p:sldLayoutId id="2147483665" r:id="rId11"/>
    <p:sldLayoutId id="2147483666" r:id="rId12"/>
    <p:sldLayoutId id="2147483680" r:id="rId13"/>
    <p:sldLayoutId id="2147483677" r:id="rId14"/>
    <p:sldLayoutId id="2147483683" r:id="rId15"/>
    <p:sldLayoutId id="2147483674" r:id="rId16"/>
    <p:sldLayoutId id="2147483678" r:id="rId17"/>
    <p:sldLayoutId id="2147483676" r:id="rId18"/>
    <p:sldLayoutId id="2147483679" r:id="rId19"/>
    <p:sldLayoutId id="2147483655" r:id="rId20"/>
    <p:sldLayoutId id="2147483667" r:id="rId21"/>
    <p:sldLayoutId id="2147483675" r:id="rId22"/>
  </p:sldLayoutIdLst>
  <p:hf sldNum="0" hdr="0" ftr="0" dt="0"/>
  <p:txStyles>
    <p:titleStyle>
      <a:lvl1pPr algn="l" defTabSz="914400" rtl="0" eaLnBrk="1" latinLnBrk="0" hangingPunct="1">
        <a:lnSpc>
          <a:spcPct val="100000"/>
        </a:lnSpc>
        <a:spcBef>
          <a:spcPct val="0"/>
        </a:spcBef>
        <a:buNone/>
        <a:defRPr sz="3200" b="1" kern="1200">
          <a:solidFill>
            <a:schemeClr val="tx1"/>
          </a:solidFill>
          <a:latin typeface="+mj-lt"/>
          <a:ea typeface="+mj-ea"/>
          <a:cs typeface="+mj-cs"/>
        </a:defRPr>
      </a:lvl1pPr>
    </p:titleStyle>
    <p:bodyStyle>
      <a:lvl1pPr marL="0" indent="0" algn="l" defTabSz="914400" rtl="0" eaLnBrk="1" latinLnBrk="0" hangingPunct="1">
        <a:lnSpc>
          <a:spcPct val="100000"/>
        </a:lnSpc>
        <a:spcBef>
          <a:spcPts val="1000"/>
        </a:spcBef>
        <a:buFont typeface="Arial" panose="020B0604020202020204" pitchFamily="34" charset="0"/>
        <a:buNone/>
        <a:defRPr sz="2000" kern="1200">
          <a:solidFill>
            <a:schemeClr val="tx1"/>
          </a:solidFill>
          <a:latin typeface="+mn-lt"/>
          <a:ea typeface="+mn-ea"/>
          <a:cs typeface="+mn-cs"/>
        </a:defRPr>
      </a:lvl1pPr>
      <a:lvl2pPr marL="177800" indent="-177800" algn="l" defTabSz="914400" rtl="0" eaLnBrk="1" latinLnBrk="0" hangingPunct="1">
        <a:lnSpc>
          <a:spcPct val="100000"/>
        </a:lnSpc>
        <a:spcBef>
          <a:spcPts val="500"/>
        </a:spcBef>
        <a:buFont typeface="Arial" panose="020B0604020202020204" pitchFamily="34" charset="0"/>
        <a:buChar char="•"/>
        <a:defRPr sz="2000" kern="1200">
          <a:solidFill>
            <a:schemeClr val="tx1"/>
          </a:solidFill>
          <a:latin typeface="+mn-lt"/>
          <a:ea typeface="+mn-ea"/>
          <a:cs typeface="+mn-cs"/>
        </a:defRPr>
      </a:lvl2pPr>
      <a:lvl3pPr marL="358775" indent="-180975" algn="l" defTabSz="914400" rtl="0" eaLnBrk="1" latinLnBrk="0" hangingPunct="1">
        <a:lnSpc>
          <a:spcPct val="100000"/>
        </a:lnSpc>
        <a:spcBef>
          <a:spcPts val="500"/>
        </a:spcBef>
        <a:buFont typeface="Garamond" panose="02020404030301010803" pitchFamily="18" charset="0"/>
        <a:buChar char="–"/>
        <a:defRPr sz="2000" kern="1200">
          <a:solidFill>
            <a:schemeClr val="tx1"/>
          </a:solidFill>
          <a:latin typeface="+mn-lt"/>
          <a:ea typeface="+mn-ea"/>
          <a:cs typeface="+mn-cs"/>
        </a:defRPr>
      </a:lvl3pPr>
      <a:lvl4pPr marL="0" indent="0" algn="l" defTabSz="914400" rtl="0" eaLnBrk="1" latinLnBrk="0" hangingPunct="1">
        <a:lnSpc>
          <a:spcPct val="100000"/>
        </a:lnSpc>
        <a:spcBef>
          <a:spcPts val="500"/>
        </a:spcBef>
        <a:buFont typeface="Arial" panose="020B0604020202020204" pitchFamily="34" charset="0"/>
        <a:buNone/>
        <a:defRPr sz="1600" kern="1200">
          <a:solidFill>
            <a:schemeClr val="tx1"/>
          </a:solidFill>
          <a:latin typeface="+mn-lt"/>
          <a:ea typeface="+mn-ea"/>
          <a:cs typeface="+mn-cs"/>
        </a:defRPr>
      </a:lvl4pPr>
      <a:lvl5pPr marL="179388" indent="-179388" algn="l" defTabSz="914400" rtl="0" eaLnBrk="1" latinLnBrk="0" hangingPunct="1">
        <a:lnSpc>
          <a:spcPct val="10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840" userDrawn="1">
          <p15:clr>
            <a:srgbClr val="F26B43"/>
          </p15:clr>
        </p15:guide>
        <p15:guide id="2" orient="horz" pos="913" userDrawn="1">
          <p15:clr>
            <a:srgbClr val="F26B43"/>
          </p15:clr>
        </p15:guide>
        <p15:guide id="3" orient="horz" pos="210" userDrawn="1">
          <p15:clr>
            <a:srgbClr val="F26B43"/>
          </p15:clr>
        </p15:guide>
        <p15:guide id="4" orient="horz" pos="3861" userDrawn="1">
          <p15:clr>
            <a:srgbClr val="F26B43"/>
          </p15:clr>
        </p15:guide>
        <p15:guide id="5" orient="horz" pos="3952" userDrawn="1">
          <p15:clr>
            <a:srgbClr val="F26B43"/>
          </p15:clr>
        </p15:guide>
        <p15:guide id="6" orient="horz" pos="4110" userDrawn="1">
          <p15:clr>
            <a:srgbClr val="F26B43"/>
          </p15:clr>
        </p15:guide>
        <p15:guide id="7" pos="211" userDrawn="1">
          <p15:clr>
            <a:srgbClr val="F26B43"/>
          </p15:clr>
        </p15:guide>
        <p15:guide id="8" pos="7469" userDrawn="1">
          <p15:clr>
            <a:srgbClr val="F26B43"/>
          </p15:clr>
        </p15:guide>
        <p15:guide id="9" orient="horz" pos="640" userDrawn="1">
          <p15:clr>
            <a:srgbClr val="F26B43"/>
          </p15:clr>
        </p15:guide>
        <p15:guide id="10" pos="1186" userDrawn="1">
          <p15:clr>
            <a:srgbClr val="F26B43"/>
          </p15:clr>
        </p15:guide>
        <p15:guide id="11" pos="6494" userDrawn="1">
          <p15:clr>
            <a:srgbClr val="F26B43"/>
          </p15:clr>
        </p15:guide>
        <p15:guide id="12" orient="horz" pos="2160" userDrawn="1">
          <p15:clr>
            <a:srgbClr val="F26B43"/>
          </p15:clr>
        </p15:guide>
        <p15:guide id="13" orient="horz" pos="1026" userDrawn="1">
          <p15:clr>
            <a:srgbClr val="F26B43"/>
          </p15:clr>
        </p15:guide>
        <p15:guide id="14" orient="horz" pos="428" userDrawn="1">
          <p15:clr>
            <a:srgbClr val="F26B43"/>
          </p15:clr>
        </p15:guide>
        <p15:guide id="15" pos="3795" userDrawn="1">
          <p15:clr>
            <a:srgbClr val="F26B43"/>
          </p15:clr>
        </p15:guide>
        <p15:guide id="16" pos="3885" userDrawn="1">
          <p15:clr>
            <a:srgbClr val="F26B43"/>
          </p15:clr>
        </p15:guide>
        <p15:guide id="17" pos="452" userDrawn="1">
          <p15:clr>
            <a:srgbClr val="F26B43"/>
          </p15:clr>
        </p15:guide>
        <p15:guide id="18" pos="7230"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5.jpg"/><Relationship Id="rId1" Type="http://schemas.openxmlformats.org/officeDocument/2006/relationships/slideLayout" Target="../slideLayouts/slideLayout20.xml"/></Relationships>
</file>

<file path=ppt/slides/_rels/slide2.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xml"/><Relationship Id="rId1" Type="http://schemas.openxmlformats.org/officeDocument/2006/relationships/slideLayout" Target="../slideLayouts/slideLayout12.xml"/><Relationship Id="rId4" Type="http://schemas.openxmlformats.org/officeDocument/2006/relationships/hyperlink" Target="http://stockholmbusinessalliance.se/hitta-material/konjunkturrapporter/" TargetMode="External"/></Relationships>
</file>

<file path=ppt/slides/_rels/slide3.xml.rels><?xml version="1.0" encoding="UTF-8" standalone="yes"?>
<Relationships xmlns="http://schemas.openxmlformats.org/package/2006/relationships"><Relationship Id="rId8" Type="http://schemas.openxmlformats.org/officeDocument/2006/relationships/image" Target="../media/image12.svg"/><Relationship Id="rId13" Type="http://schemas.openxmlformats.org/officeDocument/2006/relationships/image" Target="../media/image17.svg"/><Relationship Id="rId3" Type="http://schemas.openxmlformats.org/officeDocument/2006/relationships/image" Target="../media/image7.png"/><Relationship Id="rId7" Type="http://schemas.openxmlformats.org/officeDocument/2006/relationships/image" Target="../media/image9.png"/><Relationship Id="rId12" Type="http://schemas.openxmlformats.org/officeDocument/2006/relationships/image" Target="../media/image16.svg"/><Relationship Id="rId2" Type="http://schemas.openxmlformats.org/officeDocument/2006/relationships/image" Target="../media/image6.jpg"/><Relationship Id="rId1" Type="http://schemas.openxmlformats.org/officeDocument/2006/relationships/slideLayout" Target="../slideLayouts/slideLayout12.xml"/><Relationship Id="rId6" Type="http://schemas.openxmlformats.org/officeDocument/2006/relationships/image" Target="../media/image10.svg"/><Relationship Id="rId11" Type="http://schemas.openxmlformats.org/officeDocument/2006/relationships/image" Target="../media/image15.svg"/><Relationship Id="rId5" Type="http://schemas.openxmlformats.org/officeDocument/2006/relationships/image" Target="../media/image8.png"/><Relationship Id="rId10" Type="http://schemas.openxmlformats.org/officeDocument/2006/relationships/image" Target="../media/image14.svg"/><Relationship Id="rId4" Type="http://schemas.openxmlformats.org/officeDocument/2006/relationships/image" Target="../media/image8.svg"/><Relationship Id="rId9" Type="http://schemas.openxmlformats.org/officeDocument/2006/relationships/image" Target="../media/image13.svg"/></Relationships>
</file>

<file path=ppt/slides/_rels/slide4.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9.xml"/></Relationships>
</file>

<file path=ppt/slides/_rels/slide16.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9.xml"/></Relationships>
</file>

<file path=ppt/slides/_rels/slide18.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3" Type="http://schemas.openxmlformats.org/officeDocument/2006/relationships/hyperlink" Target="http://stockholmbusinessalliance.se/hittamaterial/konjunkturrapporter/" TargetMode="External"/><Relationship Id="rId2" Type="http://schemas.openxmlformats.org/officeDocument/2006/relationships/image" Target="../media/image11.jpg"/><Relationship Id="rId1" Type="http://schemas.openxmlformats.org/officeDocument/2006/relationships/slideLayout" Target="../slideLayouts/slideLayout11.xml"/><Relationship Id="rId4" Type="http://schemas.openxmlformats.org/officeDocument/2006/relationships/image" Target="../media/image12.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
        <p:nvSpPr>
          <p:cNvPr id="3" name="textruta 2">
            <a:extLst>
              <a:ext uri="{FF2B5EF4-FFF2-40B4-BE49-F238E27FC236}">
                <a16:creationId xmlns:a16="http://schemas.microsoft.com/office/drawing/2014/main" id="{45DC991A-0CE0-41C6-B5E2-A1BB8299CB27}"/>
              </a:ext>
            </a:extLst>
          </p:cNvPr>
          <p:cNvSpPr txBox="1"/>
          <p:nvPr/>
        </p:nvSpPr>
        <p:spPr>
          <a:xfrm>
            <a:off x="1" y="4248971"/>
            <a:ext cx="5473700" cy="2617417"/>
          </a:xfrm>
          <a:prstGeom prst="rect">
            <a:avLst/>
          </a:prstGeom>
          <a:solidFill>
            <a:schemeClr val="accent4">
              <a:alpha val="50196"/>
            </a:schemeClr>
          </a:solidFill>
        </p:spPr>
        <p:txBody>
          <a:bodyPr wrap="square" lIns="432000" rtlCol="0" anchor="ctr">
            <a:noAutofit/>
          </a:bodyPr>
          <a:lstStyle/>
          <a:p>
            <a:r>
              <a:rPr lang="sv-SE" sz="3200" b="1" dirty="0">
                <a:solidFill>
                  <a:schemeClr val="bg1"/>
                </a:solidFill>
                <a:latin typeface="+mj-lt"/>
              </a:rPr>
              <a:t>Örebrokonjunkturen</a:t>
            </a:r>
            <a:r>
              <a:rPr lang="sv-SE" sz="3200" dirty="0">
                <a:solidFill>
                  <a:schemeClr val="bg1"/>
                </a:solidFill>
                <a:latin typeface="+mj-lt"/>
              </a:rPr>
              <a:t> </a:t>
            </a:r>
          </a:p>
          <a:p>
            <a:r>
              <a:rPr lang="sv-SE" sz="2000" dirty="0">
                <a:solidFill>
                  <a:schemeClr val="bg1"/>
                </a:solidFill>
                <a:latin typeface="+mj-lt"/>
              </a:rPr>
              <a:t>Örebro län, 2020 kv4</a:t>
            </a:r>
          </a:p>
          <a:p>
            <a:endParaRPr lang="sv-SE" sz="2000" dirty="0">
              <a:solidFill>
                <a:schemeClr val="bg1"/>
              </a:solidFill>
              <a:latin typeface="+mj-lt"/>
            </a:endParaRPr>
          </a:p>
          <a:p>
            <a:r>
              <a:rPr lang="sv-SE" sz="2000">
                <a:solidFill>
                  <a:schemeClr val="bg1"/>
                </a:solidFill>
              </a:rPr>
              <a:t>2021-03-31</a:t>
            </a:r>
          </a:p>
          <a:p>
            <a:r>
              <a:rPr lang="sv-SE" sz="2000" smtClean="0">
                <a:solidFill>
                  <a:schemeClr val="bg1"/>
                </a:solidFill>
                <a:latin typeface="+mj-lt"/>
              </a:rPr>
              <a:t>Stockholm </a:t>
            </a:r>
            <a:r>
              <a:rPr lang="sv-SE" sz="2000" dirty="0">
                <a:solidFill>
                  <a:schemeClr val="bg1"/>
                </a:solidFill>
                <a:latin typeface="+mj-lt"/>
              </a:rPr>
              <a:t>Business Region</a:t>
            </a:r>
          </a:p>
        </p:txBody>
      </p:sp>
      <p:sp>
        <p:nvSpPr>
          <p:cNvPr id="5" name="Text Placeholder 5">
            <a:extLst>
              <a:ext uri="{FF2B5EF4-FFF2-40B4-BE49-F238E27FC236}">
                <a16:creationId xmlns:a16="http://schemas.microsoft.com/office/drawing/2014/main" id="{A8A177CB-7B08-4787-8ABC-81789830F7AA}"/>
              </a:ext>
            </a:extLst>
          </p:cNvPr>
          <p:cNvSpPr txBox="1">
            <a:spLocks noChangeAspect="1"/>
          </p:cNvSpPr>
          <p:nvPr/>
        </p:nvSpPr>
        <p:spPr>
          <a:xfrm>
            <a:off x="693738" y="685837"/>
            <a:ext cx="3182400" cy="781200"/>
          </a:xfrm>
          <a:prstGeom prst="rect">
            <a:avLst/>
          </a:prstGeom>
          <a:blipFill>
            <a:blip r:embed="rId3" cstate="screen">
              <a:extLst>
                <a:ext uri="{28A0092B-C50C-407E-A947-70E740481C1C}">
                  <a14:useLocalDpi xmlns:a14="http://schemas.microsoft.com/office/drawing/2010/main"/>
                </a:ext>
              </a:extLst>
            </a:blip>
            <a:stretch>
              <a:fillRect/>
            </a:stretch>
          </a:blipFill>
        </p:spPr>
        <p:txBody>
          <a:bodyPr/>
          <a:lstStyle>
            <a:lvl1pPr marL="0" indent="0" algn="l" defTabSz="914400" rtl="0" eaLnBrk="1" latinLnBrk="0" hangingPunct="1">
              <a:lnSpc>
                <a:spcPct val="100000"/>
              </a:lnSpc>
              <a:spcBef>
                <a:spcPts val="1000"/>
              </a:spcBef>
              <a:buFont typeface="Arial" panose="020B0604020202020204" pitchFamily="34" charset="0"/>
              <a:buNone/>
              <a:defRPr sz="2000" kern="1200">
                <a:solidFill>
                  <a:schemeClr val="tx1"/>
                </a:solidFill>
                <a:latin typeface="+mn-lt"/>
                <a:ea typeface="+mn-ea"/>
                <a:cs typeface="+mn-cs"/>
              </a:defRPr>
            </a:lvl1pPr>
            <a:lvl2pPr marL="180000" indent="0" algn="l" defTabSz="914400" rtl="0" eaLnBrk="1" latinLnBrk="0" hangingPunct="1">
              <a:lnSpc>
                <a:spcPct val="100000"/>
              </a:lnSpc>
              <a:spcBef>
                <a:spcPts val="500"/>
              </a:spcBef>
              <a:buFont typeface="Arial" panose="020B0604020202020204" pitchFamily="34" charset="0"/>
              <a:buNone/>
              <a:defRPr sz="2000" kern="1200">
                <a:solidFill>
                  <a:schemeClr val="tx1"/>
                </a:solidFill>
                <a:latin typeface="+mn-lt"/>
                <a:ea typeface="+mn-ea"/>
                <a:cs typeface="+mn-cs"/>
              </a:defRPr>
            </a:lvl2pPr>
            <a:lvl3pPr marL="360000" indent="0" algn="l" defTabSz="914400" rtl="0" eaLnBrk="1" latinLnBrk="0" hangingPunct="1">
              <a:lnSpc>
                <a:spcPct val="100000"/>
              </a:lnSpc>
              <a:spcBef>
                <a:spcPts val="500"/>
              </a:spcBef>
              <a:buFont typeface="Garamond" panose="02020404030301010803" pitchFamily="18" charset="0"/>
              <a:buNone/>
              <a:defRPr sz="2000" kern="1200">
                <a:solidFill>
                  <a:schemeClr val="tx1"/>
                </a:solidFill>
                <a:latin typeface="+mn-lt"/>
                <a:ea typeface="+mn-ea"/>
                <a:cs typeface="+mn-cs"/>
              </a:defRPr>
            </a:lvl3pPr>
            <a:lvl4pPr marL="540000" indent="0" algn="l" defTabSz="914400" rtl="0" eaLnBrk="1" latinLnBrk="0" hangingPunct="1">
              <a:lnSpc>
                <a:spcPct val="100000"/>
              </a:lnSpc>
              <a:spcBef>
                <a:spcPts val="500"/>
              </a:spcBef>
              <a:buFont typeface="Arial" panose="020B0604020202020204" pitchFamily="34" charset="0"/>
              <a:buNone/>
              <a:defRPr sz="1600" kern="1200">
                <a:solidFill>
                  <a:schemeClr val="tx1"/>
                </a:solidFill>
                <a:latin typeface="+mn-lt"/>
                <a:ea typeface="+mn-ea"/>
                <a:cs typeface="+mn-cs"/>
              </a:defRPr>
            </a:lvl4pPr>
            <a:lvl5pPr marL="720000" indent="0" algn="l" defTabSz="914400" rtl="0" eaLnBrk="1" latinLnBrk="0" hangingPunct="1">
              <a:lnSpc>
                <a:spcPct val="100000"/>
              </a:lnSpc>
              <a:spcBef>
                <a:spcPts val="500"/>
              </a:spcBef>
              <a:buFont typeface="Arial" panose="020B0604020202020204" pitchFamily="34" charset="0"/>
              <a:buNone/>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t>  </a:t>
            </a:r>
            <a:endParaRPr lang="en-US" dirty="0"/>
          </a:p>
        </p:txBody>
      </p:sp>
    </p:spTree>
    <p:extLst>
      <p:ext uri="{BB962C8B-B14F-4D97-AF65-F5344CB8AC3E}">
        <p14:creationId xmlns:p14="http://schemas.microsoft.com/office/powerpoint/2010/main" val="245635363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latshållare för bild 5" descr="En bild som visar utomhus, väg, träd, byggnad&#10;&#10;Automatiskt genererad beskrivning">
            <a:extLst>
              <a:ext uri="{FF2B5EF4-FFF2-40B4-BE49-F238E27FC236}">
                <a16:creationId xmlns:a16="http://schemas.microsoft.com/office/drawing/2014/main" id="{B1522071-2A08-4A96-8581-0652C3F01A91}"/>
              </a:ext>
            </a:extLst>
          </p:cNvPr>
          <p:cNvPicPr>
            <a:picLocks noGrp="1" noChangeAspect="1"/>
          </p:cNvPicPr>
          <p:nvPr>
            <p:ph type="pic" sz="quarter" idx="13"/>
          </p:nvPr>
        </p:nvPicPr>
        <p:blipFill>
          <a:blip r:embed="rId3"/>
          <a:srcRect t="2468" b="2468"/>
          <a:stretch>
            <a:fillRect/>
          </a:stretch>
        </p:blipFill>
        <p:spPr/>
      </p:pic>
      <p:sp>
        <p:nvSpPr>
          <p:cNvPr id="9" name="Platshållare för innehåll 8">
            <a:extLst>
              <a:ext uri="{FF2B5EF4-FFF2-40B4-BE49-F238E27FC236}">
                <a16:creationId xmlns:a16="http://schemas.microsoft.com/office/drawing/2014/main" id="{F1F827C4-3106-42A7-B524-F8FC580C0E36}"/>
              </a:ext>
            </a:extLst>
          </p:cNvPr>
          <p:cNvSpPr>
            <a:spLocks noGrp="1"/>
          </p:cNvSpPr>
          <p:nvPr>
            <p:ph sz="half" idx="1"/>
          </p:nvPr>
        </p:nvSpPr>
        <p:spPr>
          <a:xfrm>
            <a:off x="6515133" y="1495425"/>
            <a:ext cx="4951381" cy="5029200"/>
          </a:xfrm>
        </p:spPr>
        <p:txBody>
          <a:bodyPr/>
          <a:lstStyle/>
          <a:p>
            <a:r>
              <a:rPr lang="sv-SE" sz="1100" dirty="0"/>
              <a:t>Rapporten är utgiven av Stockholm Business Region och publiceras fyra gånger per år. Rapporten omfattar Örebro län och kommun. </a:t>
            </a:r>
          </a:p>
          <a:p>
            <a:r>
              <a:rPr lang="sv-SE" sz="1100" dirty="0"/>
              <a:t>Statistiken bygger på uppgifter från Statistiska centralbyrån, Arbetsförmedlingen och Bolagsverket. </a:t>
            </a:r>
          </a:p>
          <a:p>
            <a:r>
              <a:rPr lang="sv-SE" sz="1100" dirty="0"/>
              <a:t>I rapporten jämförs främst utvecklingen med samma kvartal föregående år, exempelvis kvartal 1 jämförs med kvartal 1 tidigare år osv. För vissa indikatorer presenteras även totala rullande 12-värden där de fyra senaste kvartalen summeras för att få mer stabilitet i trenden. Dessa jämförs då med föregående fyra kvartal. Diagrammen som visar absoluta värden är säsongrensande för att visa trenden. Övriga diagram har indexerade värden som visar procentuella förändringen från startåret med värde 100, motsvarande kvartal för 10 år sedan.</a:t>
            </a:r>
          </a:p>
          <a:p>
            <a:r>
              <a:rPr lang="sv-SE" sz="1100" dirty="0"/>
              <a:t>Stockholmsregionen omfattar Stockholms län, Uppsala län, Södermanlands län, Östergötlands län, Örebro län, Västmanlands län, Gävleborgs län och Dalarnas län.</a:t>
            </a:r>
          </a:p>
          <a:p>
            <a:r>
              <a:rPr lang="sv-SE" sz="1100" dirty="0"/>
              <a:t>Läs samtliga konjunkturrapporter som tas fram inom ramen för partnerskapet Stockholm Business Alliance här: </a:t>
            </a:r>
            <a:r>
              <a:rPr lang="sv-SE" sz="1100" u="sng" dirty="0">
                <a:hlinkClick r:id="rId4"/>
              </a:rPr>
              <a:t>http://stockholmbusinessalliance.se/hitta-material/konjunkturrapporter/</a:t>
            </a:r>
            <a:r>
              <a:rPr lang="sv-SE" sz="1100" dirty="0"/>
              <a:t> </a:t>
            </a:r>
          </a:p>
          <a:p>
            <a:endParaRPr lang="sv-SE" sz="1100" dirty="0"/>
          </a:p>
          <a:p>
            <a:r>
              <a:rPr lang="sv-SE" sz="1100" dirty="0"/>
              <a:t>Frågor kan ställas till Stefan Frid på </a:t>
            </a:r>
            <a:r>
              <a:rPr lang="sv-SE" sz="1100" dirty="0" err="1"/>
              <a:t>Invest</a:t>
            </a:r>
            <a:r>
              <a:rPr lang="sv-SE" sz="1100" dirty="0"/>
              <a:t> Stockholm. </a:t>
            </a:r>
            <a:br>
              <a:rPr lang="sv-SE" sz="1100" dirty="0"/>
            </a:br>
            <a:r>
              <a:rPr lang="sv-SE" sz="1100" dirty="0"/>
              <a:t>Ansvarig utgivare: Staffan Ingvarsson, VD Stockholm Business Region.</a:t>
            </a:r>
            <a:endParaRPr lang="en-US" sz="1100" dirty="0"/>
          </a:p>
        </p:txBody>
      </p:sp>
      <p:sp>
        <p:nvSpPr>
          <p:cNvPr id="8" name="Rubrik 7">
            <a:extLst>
              <a:ext uri="{FF2B5EF4-FFF2-40B4-BE49-F238E27FC236}">
                <a16:creationId xmlns:a16="http://schemas.microsoft.com/office/drawing/2014/main" id="{D0BB0A45-356C-4EF6-B3CF-1A12EF48F661}"/>
              </a:ext>
            </a:extLst>
          </p:cNvPr>
          <p:cNvSpPr>
            <a:spLocks noGrp="1"/>
          </p:cNvSpPr>
          <p:nvPr>
            <p:ph type="title"/>
          </p:nvPr>
        </p:nvSpPr>
        <p:spPr/>
        <p:txBody>
          <a:bodyPr/>
          <a:lstStyle/>
          <a:p>
            <a:r>
              <a:rPr lang="en-US"/>
              <a:t>Om rapporten</a:t>
            </a:r>
            <a:endParaRPr lang="en-US" dirty="0"/>
          </a:p>
        </p:txBody>
      </p:sp>
      <p:sp>
        <p:nvSpPr>
          <p:cNvPr id="10" name="Platshållare för text 9">
            <a:extLst>
              <a:ext uri="{FF2B5EF4-FFF2-40B4-BE49-F238E27FC236}">
                <a16:creationId xmlns:a16="http://schemas.microsoft.com/office/drawing/2014/main" id="{7A6F38D0-3263-46C2-98E7-6AB776B804B5}"/>
              </a:ext>
            </a:extLst>
          </p:cNvPr>
          <p:cNvSpPr>
            <a:spLocks noGrp="1"/>
          </p:cNvSpPr>
          <p:nvPr>
            <p:ph type="body" sz="quarter" idx="14"/>
          </p:nvPr>
        </p:nvSpPr>
        <p:spPr/>
        <p:txBody>
          <a:bodyPr/>
          <a:lstStyle/>
          <a:p>
            <a:endParaRPr lang="en-US" dirty="0"/>
          </a:p>
        </p:txBody>
      </p:sp>
    </p:spTree>
    <p:extLst>
      <p:ext uri="{BB962C8B-B14F-4D97-AF65-F5344CB8AC3E}">
        <p14:creationId xmlns:p14="http://schemas.microsoft.com/office/powerpoint/2010/main" val="292707597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latshållare för bild 8" descr="En bild som visar utomhus, väg, träd, byggnad&#10;&#10;Automatiskt genererad beskrivning">
            <a:extLst>
              <a:ext uri="{FF2B5EF4-FFF2-40B4-BE49-F238E27FC236}">
                <a16:creationId xmlns:a16="http://schemas.microsoft.com/office/drawing/2014/main" id="{6CB7CA6F-28EC-49C0-864A-15BEE0B2AB6F}"/>
              </a:ext>
            </a:extLst>
          </p:cNvPr>
          <p:cNvPicPr>
            <a:picLocks noGrp="1" noChangeAspect="1"/>
          </p:cNvPicPr>
          <p:nvPr>
            <p:ph type="pic" sz="quarter" idx="13"/>
          </p:nvPr>
        </p:nvPicPr>
        <p:blipFill>
          <a:blip r:embed="rId2"/>
          <a:srcRect t="2468" b="2468"/>
          <a:stretch>
            <a:fillRect/>
          </a:stretch>
        </p:blipFill>
        <p:spPr/>
      </p:pic>
      <p:sp>
        <p:nvSpPr>
          <p:cNvPr id="2" name="Platshållare för innehåll 1">
            <a:extLst>
              <a:ext uri="{FF2B5EF4-FFF2-40B4-BE49-F238E27FC236}">
                <a16:creationId xmlns:a16="http://schemas.microsoft.com/office/drawing/2014/main" id="{D1F8F9E8-EABC-4D65-941B-F81F9B6A1FCA}"/>
              </a:ext>
            </a:extLst>
          </p:cNvPr>
          <p:cNvSpPr>
            <a:spLocks noGrp="1"/>
          </p:cNvSpPr>
          <p:nvPr>
            <p:ph sz="half" idx="1"/>
          </p:nvPr>
        </p:nvSpPr>
        <p:spPr>
          <a:xfrm>
            <a:off x="6492208" y="907234"/>
            <a:ext cx="5081631" cy="3995277"/>
          </a:xfrm>
        </p:spPr>
        <p:txBody>
          <a:bodyPr/>
          <a:lstStyle/>
          <a:p>
            <a:pPr>
              <a:lnSpc>
                <a:spcPct val="115000"/>
              </a:lnSpc>
            </a:pPr>
            <a:r>
              <a:rPr lang="sv-SE" sz="1100" b="1" dirty="0">
                <a:effectLst/>
                <a:ea typeface="Times New Roman" panose="02020603050405020304" pitchFamily="18" charset="0"/>
                <a:cs typeface="Times New Roman" panose="02020603050405020304" pitchFamily="18" charset="0"/>
              </a:rPr>
              <a:t>Nyckeltalen för Örebro län visar på en delvis försvagad konjunktur. Vissa </a:t>
            </a:r>
            <a:r>
              <a:rPr lang="sv-SE" sz="1100" b="1" dirty="0">
                <a:ea typeface="Times New Roman" panose="02020603050405020304" pitchFamily="18" charset="0"/>
                <a:cs typeface="Times New Roman" panose="02020603050405020304" pitchFamily="18" charset="0"/>
              </a:rPr>
              <a:t>indikatorer visar på en negativ trend i länet medan andra pekar åt det motsatta. </a:t>
            </a:r>
            <a:r>
              <a:rPr lang="sv-SE" sz="1100" b="1" dirty="0" smtClean="0">
                <a:ea typeface="Times New Roman" panose="02020603050405020304" pitchFamily="18" charset="0"/>
                <a:cs typeface="Times New Roman" panose="02020603050405020304" pitchFamily="18" charset="0"/>
              </a:rPr>
              <a:t>Företagandet ökar men ekonomin backar, om än marginellt. Sysselsättningen ökar men även arbetslösheten. Och varslen minskar men så även de lediga jobben. </a:t>
            </a:r>
          </a:p>
          <a:p>
            <a:pPr>
              <a:lnSpc>
                <a:spcPct val="115000"/>
              </a:lnSpc>
            </a:pPr>
            <a:r>
              <a:rPr lang="sv-SE" sz="1100" b="1" dirty="0">
                <a:ea typeface="Times New Roman" panose="02020603050405020304" pitchFamily="18" charset="0"/>
                <a:cs typeface="Times New Roman" panose="02020603050405020304" pitchFamily="18" charset="0"/>
              </a:rPr>
              <a:t>			                                                                                                                         </a:t>
            </a:r>
            <a:br>
              <a:rPr lang="sv-SE" sz="1100" b="1" dirty="0">
                <a:ea typeface="Times New Roman" panose="02020603050405020304" pitchFamily="18" charset="0"/>
                <a:cs typeface="Times New Roman" panose="02020603050405020304" pitchFamily="18" charset="0"/>
              </a:rPr>
            </a:br>
            <a:r>
              <a:rPr lang="sv-SE" sz="1100" dirty="0">
                <a:effectLst/>
                <a:ea typeface="Times New Roman" panose="02020603050405020304" pitchFamily="18" charset="0"/>
                <a:cs typeface="Times New Roman" panose="02020603050405020304" pitchFamily="18" charset="0"/>
              </a:rPr>
              <a:t>Lönesumman för privat sektor sjönk med 0,1 procent medan lönesumman för Örebro län total ökade med 0,17 procent. Positivt är att företagskonkurserna minskade med 31 procent vilket är en starkare utveckling än för Stockholmsregionen och övriga landet. Antalet nya företag i länet ökade med 25 procent under kvartalet och ligger på liknande nivå som övriga landet.</a:t>
            </a:r>
            <a:br>
              <a:rPr lang="sv-SE" sz="1100" dirty="0">
                <a:effectLst/>
                <a:ea typeface="Times New Roman" panose="02020603050405020304" pitchFamily="18" charset="0"/>
                <a:cs typeface="Times New Roman" panose="02020603050405020304" pitchFamily="18" charset="0"/>
              </a:rPr>
            </a:br>
            <a:r>
              <a:rPr lang="sv-SE" sz="1100" dirty="0">
                <a:effectLst/>
                <a:ea typeface="Times New Roman" panose="02020603050405020304" pitchFamily="18" charset="0"/>
                <a:cs typeface="Times New Roman" panose="02020603050405020304" pitchFamily="18" charset="0"/>
              </a:rPr>
              <a:t/>
            </a:r>
            <a:br>
              <a:rPr lang="sv-SE" sz="1100" dirty="0">
                <a:effectLst/>
                <a:ea typeface="Times New Roman" panose="02020603050405020304" pitchFamily="18" charset="0"/>
                <a:cs typeface="Times New Roman" panose="02020603050405020304" pitchFamily="18" charset="0"/>
              </a:rPr>
            </a:br>
            <a:r>
              <a:rPr lang="sv-SE" sz="1100" dirty="0">
                <a:effectLst/>
                <a:ea typeface="Times New Roman" panose="02020603050405020304" pitchFamily="18" charset="0"/>
                <a:cs typeface="Times New Roman" panose="02020603050405020304" pitchFamily="18" charset="0"/>
              </a:rPr>
              <a:t>Arbetsmarknade</a:t>
            </a:r>
            <a:r>
              <a:rPr lang="sv-SE" sz="1100" dirty="0">
                <a:ea typeface="Times New Roman" panose="02020603050405020304" pitchFamily="18" charset="0"/>
                <a:cs typeface="Times New Roman" panose="02020603050405020304" pitchFamily="18" charset="0"/>
              </a:rPr>
              <a:t>n stärktes något under det fjärde kvartalet jämfört med det förra. Sysselsättningen i länet ökade med 2 procent eller 2 900 personer. Antalet varslade minskade med 68 procent. Däremot ökade arbetslösheten med 1,1 procentenheter och antal lediga jobb minskade med 13 procent i länet.</a:t>
            </a:r>
            <a:br>
              <a:rPr lang="sv-SE" sz="1100" dirty="0">
                <a:ea typeface="Times New Roman" panose="02020603050405020304" pitchFamily="18" charset="0"/>
                <a:cs typeface="Times New Roman" panose="02020603050405020304" pitchFamily="18" charset="0"/>
              </a:rPr>
            </a:br>
            <a:r>
              <a:rPr lang="sv-SE" sz="1100" dirty="0">
                <a:ea typeface="Times New Roman" panose="02020603050405020304" pitchFamily="18" charset="0"/>
                <a:cs typeface="Times New Roman" panose="02020603050405020304" pitchFamily="18" charset="0"/>
              </a:rPr>
              <a:t>	</a:t>
            </a:r>
            <a:r>
              <a:rPr lang="sv-SE" sz="1100" dirty="0">
                <a:effectLst/>
                <a:ea typeface="Times New Roman" panose="02020603050405020304" pitchFamily="18" charset="0"/>
                <a:cs typeface="Times New Roman" panose="02020603050405020304" pitchFamily="18" charset="0"/>
              </a:rPr>
              <a:t/>
            </a:r>
            <a:br>
              <a:rPr lang="sv-SE" sz="1100" dirty="0">
                <a:effectLst/>
                <a:ea typeface="Times New Roman" panose="02020603050405020304" pitchFamily="18" charset="0"/>
                <a:cs typeface="Times New Roman" panose="02020603050405020304" pitchFamily="18" charset="0"/>
              </a:rPr>
            </a:br>
            <a:r>
              <a:rPr lang="sv-SE" sz="1100" dirty="0">
                <a:effectLst/>
                <a:ea typeface="Times New Roman" panose="02020603050405020304" pitchFamily="18" charset="0"/>
                <a:cs typeface="Times New Roman" panose="02020603050405020304" pitchFamily="18" charset="0"/>
              </a:rPr>
              <a:t>Antalet invånare ökade med 0,3 procent på länsnivå, vilket är något lägre än genomsnittet för hela landet. Däremot var befolkningsökningen något större i Örebro kommun. Antalet påbörjade lägenheter minskar under kvartalet både i Örebro län och kommun. Antalet kommersiella övernattningar fortsätter sin sjunkande trend och minskade med 44 procent i länet under kvartalet.</a:t>
            </a:r>
          </a:p>
          <a:p>
            <a:r>
              <a:rPr lang="sv-SE" sz="1100" dirty="0"/>
              <a:t>Staffan Ingvarsson</a:t>
            </a:r>
            <a:br>
              <a:rPr lang="sv-SE" sz="1100" dirty="0"/>
            </a:br>
            <a:r>
              <a:rPr lang="sv-SE" sz="1100" dirty="0"/>
              <a:t>VD Stockholm Business Region</a:t>
            </a:r>
          </a:p>
          <a:p>
            <a:endParaRPr lang="sv-SE" dirty="0"/>
          </a:p>
        </p:txBody>
      </p:sp>
      <p:sp>
        <p:nvSpPr>
          <p:cNvPr id="4" name="Rubrik 3">
            <a:extLst>
              <a:ext uri="{FF2B5EF4-FFF2-40B4-BE49-F238E27FC236}">
                <a16:creationId xmlns:a16="http://schemas.microsoft.com/office/drawing/2014/main" id="{93EB36B5-4A72-4230-BF50-BF5AF08FBDCB}"/>
              </a:ext>
            </a:extLst>
          </p:cNvPr>
          <p:cNvSpPr>
            <a:spLocks noGrp="1"/>
          </p:cNvSpPr>
          <p:nvPr>
            <p:ph type="title"/>
          </p:nvPr>
        </p:nvSpPr>
        <p:spPr>
          <a:xfrm>
            <a:off x="6512137" y="-203138"/>
            <a:ext cx="4951381" cy="1113955"/>
          </a:xfrm>
        </p:spPr>
        <p:txBody>
          <a:bodyPr/>
          <a:lstStyle/>
          <a:p>
            <a:r>
              <a:rPr lang="sv-SE" sz="2800" dirty="0"/>
              <a:t>Försvagad konjunktur för Örebro län</a:t>
            </a:r>
          </a:p>
        </p:txBody>
      </p:sp>
      <p:sp>
        <p:nvSpPr>
          <p:cNvPr id="13" name="Platshållare för text 12">
            <a:extLst>
              <a:ext uri="{FF2B5EF4-FFF2-40B4-BE49-F238E27FC236}">
                <a16:creationId xmlns:a16="http://schemas.microsoft.com/office/drawing/2014/main" id="{08C2CC2A-24E6-4A09-93DC-BB09A5E1AF0C}"/>
              </a:ext>
            </a:extLst>
          </p:cNvPr>
          <p:cNvSpPr>
            <a:spLocks noGrp="1"/>
          </p:cNvSpPr>
          <p:nvPr>
            <p:ph type="body" sz="quarter" idx="14"/>
          </p:nvPr>
        </p:nvSpPr>
        <p:spPr/>
        <p:txBody>
          <a:bodyPr/>
          <a:lstStyle/>
          <a:p>
            <a:endParaRPr lang="sv-SE"/>
          </a:p>
        </p:txBody>
      </p:sp>
      <p:sp>
        <p:nvSpPr>
          <p:cNvPr id="3" name="textruta 2">
            <a:extLst>
              <a:ext uri="{FF2B5EF4-FFF2-40B4-BE49-F238E27FC236}">
                <a16:creationId xmlns:a16="http://schemas.microsoft.com/office/drawing/2014/main" id="{8FDA5FA1-75C1-4499-A907-6FA66F947740}"/>
              </a:ext>
            </a:extLst>
          </p:cNvPr>
          <p:cNvSpPr txBox="1"/>
          <p:nvPr/>
        </p:nvSpPr>
        <p:spPr>
          <a:xfrm>
            <a:off x="334963" y="1095375"/>
            <a:ext cx="5390537" cy="4730716"/>
          </a:xfrm>
          <a:prstGeom prst="rect">
            <a:avLst/>
          </a:prstGeom>
          <a:solidFill>
            <a:srgbClr val="FFFFFF">
              <a:alpha val="69804"/>
            </a:srgbClr>
          </a:solidFill>
        </p:spPr>
        <p:txBody>
          <a:bodyPr wrap="square" lIns="216000" tIns="216000" rtlCol="0">
            <a:noAutofit/>
          </a:bodyPr>
          <a:lstStyle/>
          <a:p>
            <a:r>
              <a:rPr lang="sv-SE" sz="2000" b="1" dirty="0">
                <a:latin typeface="+mj-lt"/>
                <a:ea typeface="+mj-ea"/>
                <a:cs typeface="+mj-cs"/>
              </a:rPr>
              <a:t>Konjunkturläget i Örebro, </a:t>
            </a:r>
            <a:r>
              <a:rPr lang="sv-SE" sz="2000" b="1">
                <a:latin typeface="+mj-lt"/>
                <a:ea typeface="+mj-ea"/>
                <a:cs typeface="+mj-cs"/>
              </a:rPr>
              <a:t>2020 kv4</a:t>
            </a:r>
            <a:endParaRPr lang="sv-SE" sz="2000" b="1" dirty="0">
              <a:latin typeface="+mj-lt"/>
              <a:ea typeface="+mj-ea"/>
              <a:cs typeface="+mj-cs"/>
            </a:endParaRPr>
          </a:p>
        </p:txBody>
      </p:sp>
      <p:sp>
        <p:nvSpPr>
          <p:cNvPr id="20" name="textruta 19">
            <a:extLst>
              <a:ext uri="{FF2B5EF4-FFF2-40B4-BE49-F238E27FC236}">
                <a16:creationId xmlns:a16="http://schemas.microsoft.com/office/drawing/2014/main" id="{7639E258-AF04-43C4-8A3B-454C3E512DD0}"/>
              </a:ext>
            </a:extLst>
          </p:cNvPr>
          <p:cNvSpPr txBox="1"/>
          <p:nvPr/>
        </p:nvSpPr>
        <p:spPr>
          <a:xfrm>
            <a:off x="515920" y="5484220"/>
            <a:ext cx="2731838" cy="200055"/>
          </a:xfrm>
          <a:prstGeom prst="rect">
            <a:avLst/>
          </a:prstGeom>
          <a:noFill/>
        </p:spPr>
        <p:txBody>
          <a:bodyPr wrap="none" rtlCol="0">
            <a:spAutoFit/>
          </a:bodyPr>
          <a:lstStyle/>
          <a:p>
            <a:r>
              <a:rPr lang="sv-SE" sz="700" dirty="0">
                <a:latin typeface="Arial" panose="020B0604020202020204" pitchFamily="34" charset="0"/>
                <a:cs typeface="Arial" panose="020B0604020202020204" pitchFamily="34" charset="0"/>
              </a:rPr>
              <a:t>* Förändring i arbetslösheten visas i procentenheter, ej i procent</a:t>
            </a:r>
          </a:p>
        </p:txBody>
      </p:sp>
      <p:graphicFrame>
        <p:nvGraphicFramePr>
          <p:cNvPr id="56" name="Tabell 55">
            <a:extLst>
              <a:ext uri="{FF2B5EF4-FFF2-40B4-BE49-F238E27FC236}">
                <a16:creationId xmlns:a16="http://schemas.microsoft.com/office/drawing/2014/main" id="{D64EFD05-09B5-4F38-BEDF-3F0BBA874482}"/>
              </a:ext>
            </a:extLst>
          </p:cNvPr>
          <p:cNvGraphicFramePr>
            <a:graphicFrameLocks noGrp="1"/>
          </p:cNvGraphicFramePr>
          <p:nvPr>
            <p:extLst>
              <p:ext uri="{D42A27DB-BD31-4B8C-83A1-F6EECF244321}">
                <p14:modId xmlns:p14="http://schemas.microsoft.com/office/powerpoint/2010/main" val="2732236372"/>
              </p:ext>
            </p:extLst>
          </p:nvPr>
        </p:nvGraphicFramePr>
        <p:xfrm>
          <a:off x="595236" y="1628775"/>
          <a:ext cx="4869990" cy="3792277"/>
        </p:xfrm>
        <a:graphic>
          <a:graphicData uri="http://schemas.openxmlformats.org/drawingml/2006/table">
            <a:tbl>
              <a:tblPr bandRow="1"/>
              <a:tblGrid>
                <a:gridCol w="1519190">
                  <a:extLst>
                    <a:ext uri="{9D8B030D-6E8A-4147-A177-3AD203B41FA5}">
                      <a16:colId xmlns:a16="http://schemas.microsoft.com/office/drawing/2014/main" val="3610426340"/>
                    </a:ext>
                  </a:extLst>
                </a:gridCol>
                <a:gridCol w="751172">
                  <a:extLst>
                    <a:ext uri="{9D8B030D-6E8A-4147-A177-3AD203B41FA5}">
                      <a16:colId xmlns:a16="http://schemas.microsoft.com/office/drawing/2014/main" val="1013583586"/>
                    </a:ext>
                  </a:extLst>
                </a:gridCol>
                <a:gridCol w="721696">
                  <a:extLst>
                    <a:ext uri="{9D8B030D-6E8A-4147-A177-3AD203B41FA5}">
                      <a16:colId xmlns:a16="http://schemas.microsoft.com/office/drawing/2014/main" val="1781218869"/>
                    </a:ext>
                  </a:extLst>
                </a:gridCol>
                <a:gridCol w="250392">
                  <a:extLst>
                    <a:ext uri="{9D8B030D-6E8A-4147-A177-3AD203B41FA5}">
                      <a16:colId xmlns:a16="http://schemas.microsoft.com/office/drawing/2014/main" val="3978909767"/>
                    </a:ext>
                  </a:extLst>
                </a:gridCol>
                <a:gridCol w="751172">
                  <a:extLst>
                    <a:ext uri="{9D8B030D-6E8A-4147-A177-3AD203B41FA5}">
                      <a16:colId xmlns:a16="http://schemas.microsoft.com/office/drawing/2014/main" val="2834698736"/>
                    </a:ext>
                  </a:extLst>
                </a:gridCol>
                <a:gridCol w="625976">
                  <a:extLst>
                    <a:ext uri="{9D8B030D-6E8A-4147-A177-3AD203B41FA5}">
                      <a16:colId xmlns:a16="http://schemas.microsoft.com/office/drawing/2014/main" val="3716900473"/>
                    </a:ext>
                  </a:extLst>
                </a:gridCol>
                <a:gridCol w="250392">
                  <a:extLst>
                    <a:ext uri="{9D8B030D-6E8A-4147-A177-3AD203B41FA5}">
                      <a16:colId xmlns:a16="http://schemas.microsoft.com/office/drawing/2014/main" val="2306815657"/>
                    </a:ext>
                  </a:extLst>
                </a:gridCol>
              </a:tblGrid>
              <a:tr h="227982">
                <a:tc>
                  <a:txBody>
                    <a:bodyPr/>
                    <a:lstStyle/>
                    <a:p>
                      <a:pPr algn="l" fontAlgn="b"/>
                      <a:r>
                        <a:rPr lang="sv-SE" sz="700" b="0" i="0" u="none" strike="noStrike" dirty="0">
                          <a:solidFill>
                            <a:srgbClr val="000000"/>
                          </a:solidFill>
                          <a:effectLst/>
                          <a:latin typeface="Arial" panose="020B0604020202020204" pitchFamily="34" charset="0"/>
                        </a:rPr>
                        <a:t> </a:t>
                      </a:r>
                    </a:p>
                  </a:txBody>
                  <a:tcPr marL="8764" marR="8764" marT="8764" marB="0" anchor="b">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gridSpan="3">
                  <a:txBody>
                    <a:bodyPr/>
                    <a:lstStyle/>
                    <a:p>
                      <a:pPr algn="ctr"/>
                      <a:r>
                        <a:rPr lang="sv-SE" sz="800" b="1" dirty="0">
                          <a:latin typeface="+mj-lt"/>
                          <a:cs typeface="Arial" panose="020B0604020202020204" pitchFamily="34" charset="0"/>
                        </a:rPr>
                        <a:t>Örebro län</a:t>
                      </a: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sv-SE"/>
                    </a:p>
                  </a:txBody>
                  <a:tcPr/>
                </a:tc>
                <a:tc hMerge="1">
                  <a:txBody>
                    <a:bodyPr/>
                    <a:lstStyle/>
                    <a:p>
                      <a:endParaRPr lang="sv-SE"/>
                    </a:p>
                  </a:txBody>
                  <a:tcPr/>
                </a:tc>
                <a:tc gridSpan="3">
                  <a:txBody>
                    <a:bodyPr/>
                    <a:lstStyle/>
                    <a:p>
                      <a:pPr algn="ctr"/>
                      <a:r>
                        <a:rPr lang="sv-SE" sz="800" b="1" dirty="0">
                          <a:latin typeface="+mj-lt"/>
                          <a:cs typeface="Arial" panose="020B0604020202020204" pitchFamily="34" charset="0"/>
                        </a:rPr>
                        <a:t>Örebro kommun</a:t>
                      </a:r>
                    </a:p>
                  </a:txBody>
                  <a:tcPr marL="9525" marR="9525" marT="9525" marB="0" anchor="b">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sv-SE"/>
                    </a:p>
                  </a:txBody>
                  <a:tcPr/>
                </a:tc>
                <a:tc hMerge="1">
                  <a:txBody>
                    <a:bodyPr/>
                    <a:lstStyle/>
                    <a:p>
                      <a:endParaRPr lang="sv-SE"/>
                    </a:p>
                  </a:txBody>
                  <a:tcPr/>
                </a:tc>
                <a:extLst>
                  <a:ext uri="{0D108BD9-81ED-4DB2-BD59-A6C34878D82A}">
                    <a16:rowId xmlns:a16="http://schemas.microsoft.com/office/drawing/2014/main" val="2540125105"/>
                  </a:ext>
                </a:extLst>
              </a:tr>
              <a:tr h="268623">
                <a:tc rowSpan="2">
                  <a:txBody>
                    <a:bodyPr/>
                    <a:lstStyle/>
                    <a:p>
                      <a:pPr algn="l" rtl="0" fontAlgn="b"/>
                      <a:r>
                        <a:rPr lang="sv-SE" sz="800" b="1" i="0" u="none" strike="noStrike" dirty="0">
                          <a:solidFill>
                            <a:srgbClr val="000000"/>
                          </a:solidFill>
                          <a:effectLst/>
                          <a:latin typeface="Futura Std Book" panose="020B0502020204020303" pitchFamily="34" charset="0"/>
                        </a:rPr>
                        <a:t>Nyckeltal</a:t>
                      </a:r>
                    </a:p>
                  </a:txBody>
                  <a:tcPr marL="8764" marR="8764" marT="8764" marB="0" anchor="b">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rowSpan="2">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sv-SE" sz="800" b="0" i="0" u="none" strike="noStrike" dirty="0">
                          <a:solidFill>
                            <a:srgbClr val="000000"/>
                          </a:solidFill>
                          <a:effectLst/>
                          <a:latin typeface="Futura Std Book" panose="020B0502020204020303" pitchFamily="34" charset="0"/>
                        </a:rPr>
                        <a:t>Värde </a:t>
                      </a:r>
                      <a:r>
                        <a:rPr lang="sv-SE" sz="800" b="0" kern="1200">
                          <a:solidFill>
                            <a:schemeClr val="tx1"/>
                          </a:solidFill>
                          <a:latin typeface="+mn-lt"/>
                          <a:ea typeface="+mn-ea"/>
                          <a:cs typeface="+mn-cs"/>
                        </a:rPr>
                        <a:t>2020 kv4</a:t>
                      </a:r>
                      <a:endParaRPr lang="sv-SE" sz="800" b="0" i="0" u="none" strike="noStrike" dirty="0">
                        <a:solidFill>
                          <a:srgbClr val="000000"/>
                        </a:solidFill>
                        <a:effectLst/>
                        <a:latin typeface="Futura Std Book" panose="020B0502020204020303" pitchFamily="34" charset="0"/>
                      </a:endParaRPr>
                    </a:p>
                    <a:p>
                      <a:pPr algn="ctr" rtl="0" fontAlgn="b"/>
                      <a:endParaRPr lang="sv-SE" sz="800" b="0" i="0" u="none" strike="noStrike" dirty="0">
                        <a:solidFill>
                          <a:srgbClr val="000000"/>
                        </a:solidFill>
                        <a:effectLst/>
                        <a:latin typeface="Futura Std Book" panose="020B0502020204020303" pitchFamily="34" charset="0"/>
                      </a:endParaRP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gridSpan="2">
                  <a:txBody>
                    <a:bodyPr/>
                    <a:lstStyle/>
                    <a:p>
                      <a:pPr algn="ctr" rtl="0" fontAlgn="b"/>
                      <a:r>
                        <a:rPr lang="sv-SE" sz="800" b="0" i="0" u="none" strike="noStrike">
                          <a:solidFill>
                            <a:srgbClr val="000000"/>
                          </a:solidFill>
                          <a:effectLst/>
                          <a:latin typeface="Futura Std Book" panose="020B0502020204020303" pitchFamily="34" charset="0"/>
                        </a:rPr>
                        <a:t>Förändring (%)</a:t>
                      </a: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sv-SE"/>
                    </a:p>
                  </a:txBody>
                  <a:tcPr/>
                </a:tc>
                <a:tc rowSpan="2">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sv-SE" sz="800" b="0" i="0" u="none" strike="noStrike" dirty="0">
                          <a:solidFill>
                            <a:srgbClr val="000000"/>
                          </a:solidFill>
                          <a:effectLst/>
                          <a:latin typeface="Futura Std Book" panose="020B0502020204020303" pitchFamily="34" charset="0"/>
                        </a:rPr>
                        <a:t>Värde </a:t>
                      </a:r>
                      <a:r>
                        <a:rPr lang="sv-SE" sz="800" b="0" i="0" u="none" strike="noStrike">
                          <a:solidFill>
                            <a:srgbClr val="000000"/>
                          </a:solidFill>
                          <a:effectLst/>
                          <a:latin typeface="Futura Std Book" panose="020B0502020204020303" pitchFamily="34" charset="0"/>
                        </a:rPr>
                        <a:t>2020 kv4</a:t>
                      </a:r>
                      <a:endParaRPr lang="sv-SE" sz="800" b="0" i="0" u="none" strike="noStrike" dirty="0">
                        <a:solidFill>
                          <a:srgbClr val="000000"/>
                        </a:solidFill>
                        <a:effectLst/>
                        <a:latin typeface="Futura Std Book" panose="020B0502020204020303" pitchFamily="34" charset="0"/>
                      </a:endParaRPr>
                    </a:p>
                    <a:p>
                      <a:pPr algn="ctr" rtl="0" fontAlgn="b"/>
                      <a:endParaRPr lang="sv-SE" sz="800" b="0" i="0" u="none" strike="noStrike" dirty="0">
                        <a:solidFill>
                          <a:srgbClr val="000000"/>
                        </a:solidFill>
                        <a:effectLst/>
                        <a:latin typeface="Futura Std Book" panose="020B0502020204020303" pitchFamily="34" charset="0"/>
                      </a:endParaRP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gridSpan="2">
                  <a:txBody>
                    <a:bodyPr/>
                    <a:lstStyle/>
                    <a:p>
                      <a:pPr algn="ctr" rtl="0" fontAlgn="b"/>
                      <a:r>
                        <a:rPr lang="sv-SE" sz="800" b="0" i="0" u="none" strike="noStrike">
                          <a:solidFill>
                            <a:srgbClr val="000000"/>
                          </a:solidFill>
                          <a:effectLst/>
                          <a:latin typeface="Futura Std Book" panose="020B0502020204020303" pitchFamily="34" charset="0"/>
                        </a:rPr>
                        <a:t>Förändring (%)</a:t>
                      </a:r>
                    </a:p>
                  </a:txBody>
                  <a:tcPr marL="9525" marR="9525" marT="9525" marB="0" anchor="b">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sv-SE"/>
                    </a:p>
                  </a:txBody>
                  <a:tcPr/>
                </a:tc>
                <a:extLst>
                  <a:ext uri="{0D108BD9-81ED-4DB2-BD59-A6C34878D82A}">
                    <a16:rowId xmlns:a16="http://schemas.microsoft.com/office/drawing/2014/main" val="2263608711"/>
                  </a:ext>
                </a:extLst>
              </a:tr>
              <a:tr h="227982">
                <a:tc vMerge="1">
                  <a:txBody>
                    <a:bodyPr/>
                    <a:lstStyle/>
                    <a:p>
                      <a:endParaRPr lang="sv-SE"/>
                    </a:p>
                  </a:txBody>
                  <a:tcPr/>
                </a:tc>
                <a:tc vMerge="1">
                  <a:txBody>
                    <a:bodyPr/>
                    <a:lstStyle/>
                    <a:p>
                      <a:endParaRPr lang="sv-SE"/>
                    </a:p>
                  </a:txBody>
                  <a:tcPr/>
                </a:tc>
                <a:tc gridSpan="2">
                  <a:txBody>
                    <a:bodyPr/>
                    <a:lstStyle/>
                    <a:p>
                      <a:pPr algn="ctr" rtl="0" fontAlgn="b"/>
                      <a:r>
                        <a:rPr lang="sv-SE" sz="800" b="0" i="0" u="none" strike="noStrike" dirty="0">
                          <a:solidFill>
                            <a:srgbClr val="000000"/>
                          </a:solidFill>
                          <a:effectLst/>
                          <a:latin typeface="Futura Std Book" panose="020B0502020204020303" pitchFamily="34" charset="0"/>
                        </a:rPr>
                        <a:t>-1 år</a:t>
                      </a: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sv-SE"/>
                    </a:p>
                  </a:txBody>
                  <a:tcPr/>
                </a:tc>
                <a:tc vMerge="1">
                  <a:txBody>
                    <a:bodyPr/>
                    <a:lstStyle/>
                    <a:p>
                      <a:endParaRPr lang="sv-SE"/>
                    </a:p>
                  </a:txBody>
                  <a:tcPr/>
                </a:tc>
                <a:tc gridSpan="2">
                  <a:txBody>
                    <a:bodyPr/>
                    <a:lstStyle/>
                    <a:p>
                      <a:pPr algn="ctr" rtl="0" fontAlgn="b"/>
                      <a:r>
                        <a:rPr lang="sv-SE" sz="800" b="0" i="0" u="none" strike="noStrike">
                          <a:solidFill>
                            <a:srgbClr val="000000"/>
                          </a:solidFill>
                          <a:effectLst/>
                          <a:latin typeface="Futura Std Book" panose="020B0502020204020303" pitchFamily="34" charset="0"/>
                        </a:rPr>
                        <a:t>-1 år</a:t>
                      </a:r>
                    </a:p>
                  </a:txBody>
                  <a:tcPr marL="9525" marR="9525" marT="9525" marB="0" anchor="b">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sv-SE"/>
                    </a:p>
                  </a:txBody>
                  <a:tcPr/>
                </a:tc>
                <a:extLst>
                  <a:ext uri="{0D108BD9-81ED-4DB2-BD59-A6C34878D82A}">
                    <a16:rowId xmlns:a16="http://schemas.microsoft.com/office/drawing/2014/main" val="2843191210"/>
                  </a:ext>
                </a:extLst>
              </a:tr>
              <a:tr h="306769">
                <a:tc>
                  <a:txBody>
                    <a:bodyPr/>
                    <a:lstStyle/>
                    <a:p>
                      <a:pPr algn="l" rtl="0" fontAlgn="b"/>
                      <a:r>
                        <a:rPr lang="sv-SE" sz="800" b="0" i="0" u="none" strike="noStrike" dirty="0">
                          <a:solidFill>
                            <a:srgbClr val="000000"/>
                          </a:solidFill>
                          <a:effectLst/>
                          <a:latin typeface="Futura Std Book" panose="020B0502020204020303" pitchFamily="34" charset="0"/>
                        </a:rPr>
                        <a:t>Lönesumma privat sektor (mdkr)</a:t>
                      </a:r>
                    </a:p>
                  </a:txBody>
                  <a:tcPr marL="8764" marR="8764" marT="8764" marB="0"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pitchFamily="34" charset="0"/>
                        </a:rPr>
                        <a:t>9</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dirty="0">
                          <a:solidFill>
                            <a:srgbClr val="000000"/>
                          </a:solidFill>
                          <a:effectLst/>
                          <a:latin typeface="Futura Std Book" panose="020B0502020204020303" pitchFamily="34" charset="0"/>
                        </a:rPr>
                        <a:t>-0,1</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pitchFamily="34" charset="0"/>
                        </a:rPr>
                        <a:t>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pitchFamily="34" charset="0"/>
                        </a:rPr>
                        <a:t>-</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pitchFamily="34" charset="0"/>
                        </a:rPr>
                        <a:t>-</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endParaRPr lang="sv-SE" sz="1100" b="0" i="0" u="none" strike="noStrike">
                        <a:solidFill>
                          <a:srgbClr val="000000"/>
                        </a:solidFill>
                        <a:effectLst/>
                        <a:latin typeface="Calibri" panose="020F0502020204030204" pitchFamily="34" charset="0"/>
                      </a:endParaRPr>
                    </a:p>
                  </a:txBody>
                  <a:tcPr marL="9525" marR="9525" marT="9525" marB="0" anchor="b">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590705908"/>
                  </a:ext>
                </a:extLst>
              </a:tr>
              <a:tr h="306769">
                <a:tc>
                  <a:txBody>
                    <a:bodyPr/>
                    <a:lstStyle/>
                    <a:p>
                      <a:pPr algn="l" rtl="0" fontAlgn="b"/>
                      <a:r>
                        <a:rPr lang="sv-SE" sz="800" b="0" i="0" u="none" strike="noStrike" dirty="0">
                          <a:solidFill>
                            <a:srgbClr val="000000"/>
                          </a:solidFill>
                          <a:effectLst/>
                          <a:latin typeface="Futura Std Book" panose="020B0502020204020303" pitchFamily="34" charset="0"/>
                        </a:rPr>
                        <a:t>Nya företag</a:t>
                      </a:r>
                    </a:p>
                  </a:txBody>
                  <a:tcPr marL="8764" marR="8764" marT="8764" marB="0"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pitchFamily="34" charset="0"/>
                        </a:rPr>
                        <a:t>482</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pitchFamily="34" charset="0"/>
                        </a:rPr>
                        <a:t>25</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pitchFamily="34" charset="0"/>
                        </a:rPr>
                        <a:t>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dirty="0">
                          <a:solidFill>
                            <a:srgbClr val="000000"/>
                          </a:solidFill>
                          <a:effectLst/>
                          <a:latin typeface="Futura Std Book" panose="020B0502020204020303" pitchFamily="34" charset="0"/>
                        </a:rPr>
                        <a:t>299</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pitchFamily="34" charset="0"/>
                        </a:rPr>
                        <a:t>19</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endParaRPr lang="sv-SE" sz="1100" b="0" i="0" u="none" strike="noStrike">
                        <a:solidFill>
                          <a:srgbClr val="000000"/>
                        </a:solidFill>
                        <a:effectLst/>
                        <a:latin typeface="Calibri" panose="020F0502020204030204" pitchFamily="34" charset="0"/>
                      </a:endParaRPr>
                    </a:p>
                  </a:txBody>
                  <a:tcPr marL="9525" marR="9525" marT="9525" marB="0" anchor="b">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591471799"/>
                  </a:ext>
                </a:extLst>
              </a:tr>
              <a:tr h="306769">
                <a:tc>
                  <a:txBody>
                    <a:bodyPr/>
                    <a:lstStyle/>
                    <a:p>
                      <a:pPr algn="l" rtl="0" fontAlgn="b"/>
                      <a:r>
                        <a:rPr lang="sv-SE" sz="800" b="0" i="0" u="none" strike="noStrike" dirty="0">
                          <a:solidFill>
                            <a:srgbClr val="000000"/>
                          </a:solidFill>
                          <a:effectLst/>
                          <a:latin typeface="Futura Std Book" panose="020B0502020204020303" pitchFamily="34" charset="0"/>
                        </a:rPr>
                        <a:t>Företagskonkurser</a:t>
                      </a:r>
                    </a:p>
                  </a:txBody>
                  <a:tcPr marL="8764" marR="8764" marT="8764" marB="0"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pitchFamily="34" charset="0"/>
                        </a:rPr>
                        <a:t>37</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pitchFamily="34" charset="0"/>
                        </a:rPr>
                        <a:t>-31</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pitchFamily="34" charset="0"/>
                        </a:rPr>
                        <a:t>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pitchFamily="34" charset="0"/>
                        </a:rPr>
                        <a:t>23</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pitchFamily="34" charset="0"/>
                        </a:rPr>
                        <a:t>-21</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endParaRPr lang="sv-SE" sz="1100" b="0" i="0" u="none" strike="noStrike">
                        <a:solidFill>
                          <a:srgbClr val="000000"/>
                        </a:solidFill>
                        <a:effectLst/>
                        <a:latin typeface="Calibri" panose="020F0502020204030204" pitchFamily="34" charset="0"/>
                      </a:endParaRPr>
                    </a:p>
                  </a:txBody>
                  <a:tcPr marL="9525" marR="9525" marT="9525" marB="0" anchor="b">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31849901"/>
                  </a:ext>
                </a:extLst>
              </a:tr>
              <a:tr h="306769">
                <a:tc>
                  <a:txBody>
                    <a:bodyPr/>
                    <a:lstStyle/>
                    <a:p>
                      <a:pPr algn="l" rtl="0" fontAlgn="b"/>
                      <a:r>
                        <a:rPr lang="sv-SE" sz="800" b="0" i="0" u="none" strike="noStrike" dirty="0">
                          <a:solidFill>
                            <a:srgbClr val="000000"/>
                          </a:solidFill>
                          <a:effectLst/>
                          <a:latin typeface="Futura Std Book" panose="020B0502020204020303" pitchFamily="34" charset="0"/>
                        </a:rPr>
                        <a:t>Sysselsatta</a:t>
                      </a:r>
                    </a:p>
                  </a:txBody>
                  <a:tcPr marL="8764" marR="8764" marT="8764" marB="0"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pitchFamily="34" charset="0"/>
                        </a:rPr>
                        <a:t>144 700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pitchFamily="34" charset="0"/>
                        </a:rPr>
                        <a:t>2</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pitchFamily="34" charset="0"/>
                        </a:rPr>
                        <a:t>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pitchFamily="34" charset="0"/>
                        </a:rPr>
                        <a:t>-</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pitchFamily="34" charset="0"/>
                        </a:rPr>
                        <a:t>-</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endParaRPr lang="sv-SE" sz="1100" b="0" i="0" u="none" strike="noStrike">
                        <a:solidFill>
                          <a:srgbClr val="000000"/>
                        </a:solidFill>
                        <a:effectLst/>
                        <a:latin typeface="Calibri" panose="020F0502020204030204" pitchFamily="34" charset="0"/>
                      </a:endParaRPr>
                    </a:p>
                  </a:txBody>
                  <a:tcPr marL="9525" marR="9525" marT="9525" marB="0" anchor="b">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957585936"/>
                  </a:ext>
                </a:extLst>
              </a:tr>
              <a:tr h="306769">
                <a:tc>
                  <a:txBody>
                    <a:bodyPr/>
                    <a:lstStyle/>
                    <a:p>
                      <a:pPr algn="l" rtl="0" fontAlgn="b"/>
                      <a:r>
                        <a:rPr lang="sv-SE" sz="800" b="0" i="0" u="none" strike="noStrike" dirty="0">
                          <a:solidFill>
                            <a:srgbClr val="000000"/>
                          </a:solidFill>
                          <a:effectLst/>
                          <a:latin typeface="Futura Std Book" panose="020B0502020204020303" pitchFamily="34" charset="0"/>
                        </a:rPr>
                        <a:t>Nyanmälda platser</a:t>
                      </a:r>
                    </a:p>
                  </a:txBody>
                  <a:tcPr marL="8764" marR="8764" marT="8764" marB="0"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pitchFamily="34" charset="0"/>
                        </a:rPr>
                        <a:t>5 163</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dirty="0">
                          <a:solidFill>
                            <a:srgbClr val="000000"/>
                          </a:solidFill>
                          <a:effectLst/>
                          <a:latin typeface="Futura Std Book" panose="020B0502020204020303" pitchFamily="34" charset="0"/>
                        </a:rPr>
                        <a:t>-13</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pitchFamily="34" charset="0"/>
                        </a:rPr>
                        <a:t>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pitchFamily="34" charset="0"/>
                        </a:rPr>
                        <a:t>3 081</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pitchFamily="34" charset="0"/>
                        </a:rPr>
                        <a:t>-25</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endParaRPr lang="sv-SE" sz="1100" b="0" i="0" u="none" strike="noStrike">
                        <a:solidFill>
                          <a:srgbClr val="000000"/>
                        </a:solidFill>
                        <a:effectLst/>
                        <a:latin typeface="Calibri" panose="020F0502020204030204" pitchFamily="34" charset="0"/>
                      </a:endParaRPr>
                    </a:p>
                  </a:txBody>
                  <a:tcPr marL="9525" marR="9525" marT="9525" marB="0" anchor="b">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952742132"/>
                  </a:ext>
                </a:extLst>
              </a:tr>
              <a:tr h="306769">
                <a:tc>
                  <a:txBody>
                    <a:bodyPr/>
                    <a:lstStyle/>
                    <a:p>
                      <a:pPr algn="l" rtl="0" fontAlgn="b"/>
                      <a:r>
                        <a:rPr lang="sv-SE" sz="800" b="0" i="0" u="none" strike="noStrike" dirty="0">
                          <a:solidFill>
                            <a:srgbClr val="000000"/>
                          </a:solidFill>
                          <a:effectLst/>
                          <a:latin typeface="Futura Std Book" panose="020B0502020204020303" pitchFamily="34" charset="0"/>
                        </a:rPr>
                        <a:t>Varsel</a:t>
                      </a:r>
                    </a:p>
                  </a:txBody>
                  <a:tcPr marL="8764" marR="8764" marT="8764" marB="0"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pitchFamily="34" charset="0"/>
                        </a:rPr>
                        <a:t>139</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pitchFamily="34" charset="0"/>
                        </a:rPr>
                        <a:t>-68</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pitchFamily="34" charset="0"/>
                        </a:rPr>
                        <a:t>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pitchFamily="34" charset="0"/>
                        </a:rPr>
                        <a:t>94</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pitchFamily="34" charset="0"/>
                        </a:rPr>
                        <a:t>-44</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endParaRPr lang="sv-SE" sz="1100" b="0" i="0" u="none" strike="noStrike">
                        <a:solidFill>
                          <a:srgbClr val="000000"/>
                        </a:solidFill>
                        <a:effectLst/>
                        <a:latin typeface="Calibri" panose="020F0502020204030204" pitchFamily="34" charset="0"/>
                      </a:endParaRPr>
                    </a:p>
                  </a:txBody>
                  <a:tcPr marL="9525" marR="9525" marT="9525" marB="0" anchor="b">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447772568"/>
                  </a:ext>
                </a:extLst>
              </a:tr>
              <a:tr h="306769">
                <a:tc>
                  <a:txBody>
                    <a:bodyPr/>
                    <a:lstStyle/>
                    <a:p>
                      <a:pPr algn="l" rtl="0" fontAlgn="b"/>
                      <a:r>
                        <a:rPr lang="sv-SE" sz="800" b="0" i="0" u="none" strike="noStrike" dirty="0">
                          <a:solidFill>
                            <a:srgbClr val="000000"/>
                          </a:solidFill>
                          <a:effectLst/>
                          <a:latin typeface="Futura Std Book" panose="020B0502020204020303" pitchFamily="34" charset="0"/>
                        </a:rPr>
                        <a:t>Arbetslöshet (%)</a:t>
                      </a:r>
                    </a:p>
                  </a:txBody>
                  <a:tcPr marL="8764" marR="8764" marT="8764" marB="0"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pitchFamily="34" charset="0"/>
                        </a:rPr>
                        <a:t>6,2</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pitchFamily="34" charset="0"/>
                        </a:rPr>
                        <a:t>1,1 p.e.*</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pitchFamily="34" charset="0"/>
                        </a:rPr>
                        <a:t>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pitchFamily="34" charset="0"/>
                        </a:rPr>
                        <a:t>6,8</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dirty="0">
                          <a:solidFill>
                            <a:srgbClr val="000000"/>
                          </a:solidFill>
                          <a:effectLst/>
                          <a:latin typeface="Futura Std Book" panose="020B0502020204020303" pitchFamily="34" charset="0"/>
                        </a:rPr>
                        <a:t>1,36 p.e.*</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endParaRPr lang="sv-SE" sz="1100" b="0" i="0" u="none" strike="noStrike">
                        <a:solidFill>
                          <a:srgbClr val="000000"/>
                        </a:solidFill>
                        <a:effectLst/>
                        <a:latin typeface="Calibri" panose="020F0502020204030204" pitchFamily="34" charset="0"/>
                      </a:endParaRPr>
                    </a:p>
                  </a:txBody>
                  <a:tcPr marL="9525" marR="9525" marT="9525" marB="0" anchor="b">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273836921"/>
                  </a:ext>
                </a:extLst>
              </a:tr>
              <a:tr h="306769">
                <a:tc>
                  <a:txBody>
                    <a:bodyPr/>
                    <a:lstStyle/>
                    <a:p>
                      <a:pPr algn="l" rtl="0" fontAlgn="b"/>
                      <a:r>
                        <a:rPr lang="sv-SE" sz="800" b="0" i="0" u="none" strike="noStrike" dirty="0">
                          <a:solidFill>
                            <a:srgbClr val="000000"/>
                          </a:solidFill>
                          <a:effectLst/>
                          <a:latin typeface="Futura Std Book" panose="020B0502020204020303" pitchFamily="34" charset="0"/>
                        </a:rPr>
                        <a:t>Befolkning (tusental)</a:t>
                      </a:r>
                    </a:p>
                  </a:txBody>
                  <a:tcPr marL="8764" marR="8764" marT="8764" marB="0"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pitchFamily="34" charset="0"/>
                        </a:rPr>
                        <a:t>306</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pitchFamily="34" charset="0"/>
                        </a:rPr>
                        <a:t>0,3</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pitchFamily="34" charset="0"/>
                        </a:rPr>
                        <a:t>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pitchFamily="34" charset="0"/>
                        </a:rPr>
                        <a:t>156</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pitchFamily="34" charset="0"/>
                        </a:rPr>
                        <a:t>0,4</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endParaRPr lang="sv-SE" sz="1100" b="0" i="0" u="none" strike="noStrike">
                        <a:solidFill>
                          <a:srgbClr val="000000"/>
                        </a:solidFill>
                        <a:effectLst/>
                        <a:latin typeface="Calibri" panose="020F0502020204030204" pitchFamily="34" charset="0"/>
                      </a:endParaRPr>
                    </a:p>
                  </a:txBody>
                  <a:tcPr marL="9525" marR="9525" marT="9525" marB="0" anchor="b">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864447011"/>
                  </a:ext>
                </a:extLst>
              </a:tr>
              <a:tr h="306769">
                <a:tc>
                  <a:txBody>
                    <a:bodyPr/>
                    <a:lstStyle/>
                    <a:p>
                      <a:pPr algn="l" rtl="0" fontAlgn="b"/>
                      <a:r>
                        <a:rPr lang="sv-SE" sz="800" b="0" i="0" u="none" strike="noStrike" dirty="0">
                          <a:solidFill>
                            <a:srgbClr val="000000"/>
                          </a:solidFill>
                          <a:effectLst/>
                          <a:latin typeface="Futura Std Book" panose="020B0502020204020303" pitchFamily="34" charset="0"/>
                        </a:rPr>
                        <a:t>Påbörjade lägenheter</a:t>
                      </a:r>
                    </a:p>
                  </a:txBody>
                  <a:tcPr marL="8764" marR="8764" marT="8764" marB="0"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pitchFamily="34" charset="0"/>
                        </a:rPr>
                        <a:t>245</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pitchFamily="34" charset="0"/>
                        </a:rPr>
                        <a:t>14</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pitchFamily="34" charset="0"/>
                        </a:rPr>
                        <a:t>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pitchFamily="34" charset="0"/>
                        </a:rPr>
                        <a:t>164</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pitchFamily="34" charset="0"/>
                        </a:rPr>
                        <a:t>59</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endParaRPr lang="sv-SE" sz="1100" b="0" i="0" u="none" strike="noStrike">
                        <a:solidFill>
                          <a:srgbClr val="000000"/>
                        </a:solidFill>
                        <a:effectLst/>
                        <a:latin typeface="Calibri" panose="020F0502020204030204" pitchFamily="34" charset="0"/>
                      </a:endParaRPr>
                    </a:p>
                  </a:txBody>
                  <a:tcPr marL="9525" marR="9525" marT="9525" marB="0" anchor="b">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32936979"/>
                  </a:ext>
                </a:extLst>
              </a:tr>
              <a:tr h="306769">
                <a:tc>
                  <a:txBody>
                    <a:bodyPr/>
                    <a:lstStyle/>
                    <a:p>
                      <a:pPr algn="l" rtl="0" fontAlgn="b"/>
                      <a:r>
                        <a:rPr lang="sv-SE" sz="800" b="0" i="0" u="none" strike="noStrike" dirty="0">
                          <a:solidFill>
                            <a:srgbClr val="000000"/>
                          </a:solidFill>
                          <a:effectLst/>
                          <a:latin typeface="Futura Std Book" panose="020B0502020204020303" pitchFamily="34" charset="0"/>
                        </a:rPr>
                        <a:t>Kommersiella övernattningar (tusental)</a:t>
                      </a:r>
                    </a:p>
                  </a:txBody>
                  <a:tcPr marL="8764" marR="8764" marT="8764" marB="0"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pitchFamily="34" charset="0"/>
                        </a:rPr>
                        <a:t>108</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pitchFamily="34" charset="0"/>
                        </a:rPr>
                        <a:t>-44</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pitchFamily="34" charset="0"/>
                        </a:rPr>
                        <a:t>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pitchFamily="34" charset="0"/>
                        </a:rPr>
                        <a:t>72</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pitchFamily="34" charset="0"/>
                        </a:rPr>
                        <a:t>-47</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endParaRPr lang="sv-SE" sz="1100" b="0" i="0" u="none" strike="noStrike" dirty="0">
                        <a:solidFill>
                          <a:srgbClr val="000000"/>
                        </a:solidFill>
                        <a:effectLst/>
                        <a:latin typeface="Calibri" panose="020F0502020204030204" pitchFamily="34" charset="0"/>
                      </a:endParaRPr>
                    </a:p>
                  </a:txBody>
                  <a:tcPr marL="9525" marR="9525" marT="9525" marB="0" anchor="b">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extLst>
                  <a:ext uri="{0D108BD9-81ED-4DB2-BD59-A6C34878D82A}">
                    <a16:rowId xmlns:a16="http://schemas.microsoft.com/office/drawing/2014/main" val="4222382660"/>
                  </a:ext>
                </a:extLst>
              </a:tr>
            </a:tbl>
          </a:graphicData>
        </a:graphic>
      </p:graphicFrame>
      <p:pic>
        <p:nvPicPr>
          <p:cNvPr id="10" name="Bild 9" descr="Spela upp">
            <a:extLst>
              <a:ext uri="{FF2B5EF4-FFF2-40B4-BE49-F238E27FC236}">
                <a16:creationId xmlns:a16="http://schemas.microsoft.com/office/drawing/2014/main" id="{AD724967-8311-4C95-A6D2-2C32ADD87D5A}"/>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 xmlns:asvg="http://schemas.microsoft.com/office/drawing/2016/SVG/main" r:embed="rId4"/>
              </a:ext>
            </a:extLst>
          </a:blip>
          <a:stretch>
            <a:fillRect/>
          </a:stretch>
        </p:blipFill>
        <p:spPr>
          <a:xfrm rot="5400000">
            <a:off x="3610764" y="2459114"/>
            <a:ext cx="180000" cy="180000"/>
          </a:xfrm>
          <a:prstGeom prst="rect">
            <a:avLst/>
          </a:prstGeom>
        </p:spPr>
      </p:pic>
      <p:pic>
        <p:nvPicPr>
          <p:cNvPr id="14" name="Bild 13" descr="Spela upp">
            <a:extLst>
              <a:ext uri="{FF2B5EF4-FFF2-40B4-BE49-F238E27FC236}">
                <a16:creationId xmlns:a16="http://schemas.microsoft.com/office/drawing/2014/main" id="{2D930473-EEB9-46DD-B269-C149C6B06A23}"/>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 xmlns:asvg="http://schemas.microsoft.com/office/drawing/2016/SVG/main" r:embed="rId6"/>
              </a:ext>
            </a:extLst>
          </a:blip>
          <a:stretch>
            <a:fillRect/>
          </a:stretch>
        </p:blipFill>
        <p:spPr>
          <a:xfrm rot="16200000" flipV="1">
            <a:off x="3610765" y="2752789"/>
            <a:ext cx="180000" cy="180000"/>
          </a:xfrm>
          <a:prstGeom prst="rect">
            <a:avLst/>
          </a:prstGeom>
        </p:spPr>
      </p:pic>
      <p:pic>
        <p:nvPicPr>
          <p:cNvPr id="15" name="Bild 14" descr="Spela upp">
            <a:extLst>
              <a:ext uri="{FF2B5EF4-FFF2-40B4-BE49-F238E27FC236}">
                <a16:creationId xmlns:a16="http://schemas.microsoft.com/office/drawing/2014/main" id="{439A5065-6943-497F-92C1-9D7615AC4280}"/>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 xmlns:asvg="http://schemas.microsoft.com/office/drawing/2016/SVG/main" r:embed="rId8"/>
              </a:ext>
            </a:extLst>
          </a:blip>
          <a:stretch>
            <a:fillRect/>
          </a:stretch>
        </p:blipFill>
        <p:spPr>
          <a:xfrm rot="5400000">
            <a:off x="3610764" y="3054853"/>
            <a:ext cx="180000" cy="180000"/>
          </a:xfrm>
          <a:prstGeom prst="rect">
            <a:avLst/>
          </a:prstGeom>
        </p:spPr>
      </p:pic>
      <p:pic>
        <p:nvPicPr>
          <p:cNvPr id="16" name="Bild 15" descr="Spela upp">
            <a:extLst>
              <a:ext uri="{FF2B5EF4-FFF2-40B4-BE49-F238E27FC236}">
                <a16:creationId xmlns:a16="http://schemas.microsoft.com/office/drawing/2014/main" id="{7B7F0DEC-2475-46C1-ACE6-16EE0702BAF2}"/>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 xmlns:asvg="http://schemas.microsoft.com/office/drawing/2016/SVG/main" r:embed="rId9"/>
              </a:ext>
            </a:extLst>
          </a:blip>
          <a:stretch>
            <a:fillRect/>
          </a:stretch>
        </p:blipFill>
        <p:spPr>
          <a:xfrm rot="16200000" flipV="1">
            <a:off x="3603697" y="3356917"/>
            <a:ext cx="180000" cy="180000"/>
          </a:xfrm>
          <a:prstGeom prst="rect">
            <a:avLst/>
          </a:prstGeom>
        </p:spPr>
      </p:pic>
      <p:pic>
        <p:nvPicPr>
          <p:cNvPr id="17" name="Bild 16" descr="Spela upp">
            <a:extLst>
              <a:ext uri="{FF2B5EF4-FFF2-40B4-BE49-F238E27FC236}">
                <a16:creationId xmlns:a16="http://schemas.microsoft.com/office/drawing/2014/main" id="{27B3E46F-DCAB-4554-8E5B-20537A12831B}"/>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 xmlns:asvg="http://schemas.microsoft.com/office/drawing/2016/SVG/main" r:embed="rId10"/>
              </a:ext>
            </a:extLst>
          </a:blip>
          <a:stretch>
            <a:fillRect/>
          </a:stretch>
        </p:blipFill>
        <p:spPr>
          <a:xfrm rot="5400000" flipV="1">
            <a:off x="3603697" y="3658981"/>
            <a:ext cx="180000" cy="180000"/>
          </a:xfrm>
          <a:prstGeom prst="rect">
            <a:avLst/>
          </a:prstGeom>
        </p:spPr>
      </p:pic>
      <p:pic>
        <p:nvPicPr>
          <p:cNvPr id="18" name="Bild 17" descr="Spela upp">
            <a:extLst>
              <a:ext uri="{FF2B5EF4-FFF2-40B4-BE49-F238E27FC236}">
                <a16:creationId xmlns:a16="http://schemas.microsoft.com/office/drawing/2014/main" id="{9231B48D-402C-4E26-A36A-61AFDBB16EF3}"/>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 xmlns:asvg="http://schemas.microsoft.com/office/drawing/2016/SVG/main" r:embed="rId8"/>
              </a:ext>
            </a:extLst>
          </a:blip>
          <a:stretch>
            <a:fillRect/>
          </a:stretch>
        </p:blipFill>
        <p:spPr>
          <a:xfrm rot="5400000">
            <a:off x="3610764" y="3961045"/>
            <a:ext cx="180000" cy="180000"/>
          </a:xfrm>
          <a:prstGeom prst="rect">
            <a:avLst/>
          </a:prstGeom>
        </p:spPr>
      </p:pic>
      <p:pic>
        <p:nvPicPr>
          <p:cNvPr id="19" name="Bild 18" descr="Spela upp">
            <a:extLst>
              <a:ext uri="{FF2B5EF4-FFF2-40B4-BE49-F238E27FC236}">
                <a16:creationId xmlns:a16="http://schemas.microsoft.com/office/drawing/2014/main" id="{131CB75C-EB48-4402-8B79-E09DEBE4B59E}"/>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 xmlns:asvg="http://schemas.microsoft.com/office/drawing/2016/SVG/main" r:embed="rId11"/>
              </a:ext>
            </a:extLst>
          </a:blip>
          <a:stretch>
            <a:fillRect/>
          </a:stretch>
        </p:blipFill>
        <p:spPr>
          <a:xfrm rot="16200000">
            <a:off x="3610764" y="4263109"/>
            <a:ext cx="180000" cy="180000"/>
          </a:xfrm>
          <a:prstGeom prst="rect">
            <a:avLst/>
          </a:prstGeom>
        </p:spPr>
      </p:pic>
      <p:pic>
        <p:nvPicPr>
          <p:cNvPr id="21" name="Bild 20" descr="Spela upp">
            <a:extLst>
              <a:ext uri="{FF2B5EF4-FFF2-40B4-BE49-F238E27FC236}">
                <a16:creationId xmlns:a16="http://schemas.microsoft.com/office/drawing/2014/main" id="{8F2AF943-42AD-4E1D-84BB-06AE9AF24C39}"/>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 xmlns:asvg="http://schemas.microsoft.com/office/drawing/2016/SVG/main" r:embed="rId12"/>
              </a:ext>
            </a:extLst>
          </a:blip>
          <a:stretch>
            <a:fillRect/>
          </a:stretch>
        </p:blipFill>
        <p:spPr>
          <a:xfrm rot="16200000">
            <a:off x="3610764" y="4565173"/>
            <a:ext cx="180000" cy="180000"/>
          </a:xfrm>
          <a:prstGeom prst="rect">
            <a:avLst/>
          </a:prstGeom>
        </p:spPr>
      </p:pic>
      <p:pic>
        <p:nvPicPr>
          <p:cNvPr id="22" name="Bild 21" descr="Spela upp">
            <a:extLst>
              <a:ext uri="{FF2B5EF4-FFF2-40B4-BE49-F238E27FC236}">
                <a16:creationId xmlns:a16="http://schemas.microsoft.com/office/drawing/2014/main" id="{F660EFC1-EBED-49D6-B306-89BD9468E3BC}"/>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 xmlns:asvg="http://schemas.microsoft.com/office/drawing/2016/SVG/main" r:embed="rId13"/>
              </a:ext>
            </a:extLst>
          </a:blip>
          <a:stretch>
            <a:fillRect/>
          </a:stretch>
        </p:blipFill>
        <p:spPr>
          <a:xfrm rot="16200000" flipV="1">
            <a:off x="3610764" y="4867237"/>
            <a:ext cx="180000" cy="180000"/>
          </a:xfrm>
          <a:prstGeom prst="rect">
            <a:avLst/>
          </a:prstGeom>
        </p:spPr>
      </p:pic>
      <p:pic>
        <p:nvPicPr>
          <p:cNvPr id="23" name="Bild 22" descr="Spela upp">
            <a:extLst>
              <a:ext uri="{FF2B5EF4-FFF2-40B4-BE49-F238E27FC236}">
                <a16:creationId xmlns:a16="http://schemas.microsoft.com/office/drawing/2014/main" id="{F1E6E53C-5EBC-4004-B688-497473E3E999}"/>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 xmlns:asvg="http://schemas.microsoft.com/office/drawing/2016/SVG/main" r:embed="rId11"/>
              </a:ext>
            </a:extLst>
          </a:blip>
          <a:stretch>
            <a:fillRect/>
          </a:stretch>
        </p:blipFill>
        <p:spPr>
          <a:xfrm rot="5400000">
            <a:off x="3610764" y="5169301"/>
            <a:ext cx="180000" cy="180000"/>
          </a:xfrm>
          <a:prstGeom prst="rect">
            <a:avLst/>
          </a:prstGeom>
        </p:spPr>
      </p:pic>
      <p:pic>
        <p:nvPicPr>
          <p:cNvPr id="25" name="Bild 24" descr="Spela upp">
            <a:extLst>
              <a:ext uri="{FF2B5EF4-FFF2-40B4-BE49-F238E27FC236}">
                <a16:creationId xmlns:a16="http://schemas.microsoft.com/office/drawing/2014/main" id="{397664AF-DA4F-4CB5-AAB4-B3BE1F1BDF2F}"/>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 xmlns:asvg="http://schemas.microsoft.com/office/drawing/2016/SVG/main" r:embed="rId6"/>
              </a:ext>
            </a:extLst>
          </a:blip>
          <a:stretch>
            <a:fillRect/>
          </a:stretch>
        </p:blipFill>
        <p:spPr>
          <a:xfrm rot="16200000" flipV="1">
            <a:off x="5240802" y="2752789"/>
            <a:ext cx="180000" cy="180000"/>
          </a:xfrm>
          <a:prstGeom prst="rect">
            <a:avLst/>
          </a:prstGeom>
        </p:spPr>
      </p:pic>
      <p:pic>
        <p:nvPicPr>
          <p:cNvPr id="26" name="Bild 25" descr="Spela upp">
            <a:extLst>
              <a:ext uri="{FF2B5EF4-FFF2-40B4-BE49-F238E27FC236}">
                <a16:creationId xmlns:a16="http://schemas.microsoft.com/office/drawing/2014/main" id="{D0C063CC-6C00-4C69-9F39-5EDDD461BA70}"/>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 xmlns:asvg="http://schemas.microsoft.com/office/drawing/2016/SVG/main" r:embed="rId8"/>
              </a:ext>
            </a:extLst>
          </a:blip>
          <a:stretch>
            <a:fillRect/>
          </a:stretch>
        </p:blipFill>
        <p:spPr>
          <a:xfrm rot="5400000" flipV="1">
            <a:off x="5240801" y="3054853"/>
            <a:ext cx="180000" cy="180000"/>
          </a:xfrm>
          <a:prstGeom prst="rect">
            <a:avLst/>
          </a:prstGeom>
        </p:spPr>
      </p:pic>
      <p:pic>
        <p:nvPicPr>
          <p:cNvPr id="29" name="Bild 28" descr="Spela upp">
            <a:extLst>
              <a:ext uri="{FF2B5EF4-FFF2-40B4-BE49-F238E27FC236}">
                <a16:creationId xmlns:a16="http://schemas.microsoft.com/office/drawing/2014/main" id="{7AF57F5F-8455-47A1-833E-2B632EBEB94B}"/>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 xmlns:asvg="http://schemas.microsoft.com/office/drawing/2016/SVG/main" r:embed="rId8"/>
              </a:ext>
            </a:extLst>
          </a:blip>
          <a:stretch>
            <a:fillRect/>
          </a:stretch>
        </p:blipFill>
        <p:spPr>
          <a:xfrm rot="5400000">
            <a:off x="5240801" y="3961045"/>
            <a:ext cx="180000" cy="180000"/>
          </a:xfrm>
          <a:prstGeom prst="rect">
            <a:avLst/>
          </a:prstGeom>
        </p:spPr>
      </p:pic>
      <p:pic>
        <p:nvPicPr>
          <p:cNvPr id="30" name="Bild 29" descr="Spela upp">
            <a:extLst>
              <a:ext uri="{FF2B5EF4-FFF2-40B4-BE49-F238E27FC236}">
                <a16:creationId xmlns:a16="http://schemas.microsoft.com/office/drawing/2014/main" id="{1B17DDE4-2B77-4D6E-83A9-651C8AD161F8}"/>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 xmlns:asvg="http://schemas.microsoft.com/office/drawing/2016/SVG/main" r:embed="rId10"/>
              </a:ext>
            </a:extLst>
          </a:blip>
          <a:stretch>
            <a:fillRect/>
          </a:stretch>
        </p:blipFill>
        <p:spPr>
          <a:xfrm rot="16200000">
            <a:off x="5240801" y="4263109"/>
            <a:ext cx="180000" cy="180000"/>
          </a:xfrm>
          <a:prstGeom prst="rect">
            <a:avLst/>
          </a:prstGeom>
        </p:spPr>
      </p:pic>
      <p:pic>
        <p:nvPicPr>
          <p:cNvPr id="31" name="Bild 30" descr="Spela upp">
            <a:extLst>
              <a:ext uri="{FF2B5EF4-FFF2-40B4-BE49-F238E27FC236}">
                <a16:creationId xmlns:a16="http://schemas.microsoft.com/office/drawing/2014/main" id="{9DC8B3BE-622D-4DB4-8246-AD134D559F64}"/>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 xmlns:asvg="http://schemas.microsoft.com/office/drawing/2016/SVG/main" r:embed="rId12"/>
              </a:ext>
            </a:extLst>
          </a:blip>
          <a:stretch>
            <a:fillRect/>
          </a:stretch>
        </p:blipFill>
        <p:spPr>
          <a:xfrm rot="16200000">
            <a:off x="5240801" y="4565173"/>
            <a:ext cx="180000" cy="180000"/>
          </a:xfrm>
          <a:prstGeom prst="rect">
            <a:avLst/>
          </a:prstGeom>
        </p:spPr>
      </p:pic>
      <p:pic>
        <p:nvPicPr>
          <p:cNvPr id="32" name="Bild 31" descr="Spela upp">
            <a:extLst>
              <a:ext uri="{FF2B5EF4-FFF2-40B4-BE49-F238E27FC236}">
                <a16:creationId xmlns:a16="http://schemas.microsoft.com/office/drawing/2014/main" id="{861E190E-B908-4216-91B0-882FA2B7354C}"/>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 xmlns:asvg="http://schemas.microsoft.com/office/drawing/2016/SVG/main" r:embed="rId13"/>
              </a:ext>
            </a:extLst>
          </a:blip>
          <a:stretch>
            <a:fillRect/>
          </a:stretch>
        </p:blipFill>
        <p:spPr>
          <a:xfrm rot="16200000" flipV="1">
            <a:off x="5240801" y="4867237"/>
            <a:ext cx="180000" cy="180000"/>
          </a:xfrm>
          <a:prstGeom prst="rect">
            <a:avLst/>
          </a:prstGeom>
        </p:spPr>
      </p:pic>
      <p:pic>
        <p:nvPicPr>
          <p:cNvPr id="33" name="Bild 32" descr="Spela upp">
            <a:extLst>
              <a:ext uri="{FF2B5EF4-FFF2-40B4-BE49-F238E27FC236}">
                <a16:creationId xmlns:a16="http://schemas.microsoft.com/office/drawing/2014/main" id="{63A82AD0-8315-43D4-A756-48C3DEEDB791}"/>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 xmlns:asvg="http://schemas.microsoft.com/office/drawing/2016/SVG/main" r:embed="rId11"/>
              </a:ext>
            </a:extLst>
          </a:blip>
          <a:stretch>
            <a:fillRect/>
          </a:stretch>
        </p:blipFill>
        <p:spPr>
          <a:xfrm rot="5400000">
            <a:off x="5240801" y="5169301"/>
            <a:ext cx="180000" cy="180000"/>
          </a:xfrm>
          <a:prstGeom prst="rect">
            <a:avLst/>
          </a:prstGeom>
        </p:spPr>
      </p:pic>
      <p:pic>
        <p:nvPicPr>
          <p:cNvPr id="27" name="Bild 26" descr="Spela upp">
            <a:extLst>
              <a:ext uri="{FF2B5EF4-FFF2-40B4-BE49-F238E27FC236}">
                <a16:creationId xmlns:a16="http://schemas.microsoft.com/office/drawing/2014/main" id="{C8B3A394-7F15-4DDE-9964-071425B52619}"/>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 xmlns:asvg="http://schemas.microsoft.com/office/drawing/2016/SVG/main" r:embed="rId10"/>
              </a:ext>
            </a:extLst>
          </a:blip>
          <a:stretch>
            <a:fillRect/>
          </a:stretch>
        </p:blipFill>
        <p:spPr>
          <a:xfrm rot="5400000" flipV="1">
            <a:off x="5240801" y="3658981"/>
            <a:ext cx="180000" cy="180000"/>
          </a:xfrm>
          <a:prstGeom prst="rect">
            <a:avLst/>
          </a:prstGeom>
        </p:spPr>
      </p:pic>
    </p:spTree>
    <p:extLst>
      <p:ext uri="{BB962C8B-B14F-4D97-AF65-F5344CB8AC3E}">
        <p14:creationId xmlns:p14="http://schemas.microsoft.com/office/powerpoint/2010/main" val="27166958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Rektangel 45">
            <a:extLst>
              <a:ext uri="{FF2B5EF4-FFF2-40B4-BE49-F238E27FC236}">
                <a16:creationId xmlns:a16="http://schemas.microsoft.com/office/drawing/2014/main" id="{054E43AC-2679-46B6-A33A-FA05DD8F5F0E}"/>
              </a:ext>
            </a:extLst>
          </p:cNvPr>
          <p:cNvSpPr/>
          <p:nvPr/>
        </p:nvSpPr>
        <p:spPr>
          <a:xfrm>
            <a:off x="6167439" y="1010194"/>
            <a:ext cx="5310185" cy="5049292"/>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17550" y="342899"/>
            <a:ext cx="8426449" cy="1113955"/>
          </a:xfrm>
        </p:spPr>
        <p:txBody>
          <a:bodyPr/>
          <a:lstStyle/>
          <a:p>
            <a:r>
              <a:rPr lang="sv-SE" dirty="0"/>
              <a:t>Lönesumma</a:t>
            </a:r>
            <a:endParaRPr lang="sv-SE" b="0" dirty="0"/>
          </a:p>
        </p:txBody>
      </p:sp>
      <p:sp>
        <p:nvSpPr>
          <p:cNvPr id="3" name="textruta 2">
            <a:extLst>
              <a:ext uri="{FF2B5EF4-FFF2-40B4-BE49-F238E27FC236}">
                <a16:creationId xmlns:a16="http://schemas.microsoft.com/office/drawing/2014/main" id="{9798359B-6E44-404C-A1D1-E11B135A38C7}"/>
              </a:ext>
            </a:extLst>
          </p:cNvPr>
          <p:cNvSpPr txBox="1"/>
          <p:nvPr/>
        </p:nvSpPr>
        <p:spPr>
          <a:xfrm>
            <a:off x="717550" y="5756989"/>
            <a:ext cx="4031465" cy="338554"/>
          </a:xfrm>
          <a:prstGeom prst="rect">
            <a:avLst/>
          </a:prstGeom>
          <a:noFill/>
        </p:spPr>
        <p:txBody>
          <a:bodyPr wrap="square" rtlCol="0">
            <a:spAutoFit/>
          </a:bodyPr>
          <a:lstStyle/>
          <a:p>
            <a:r>
              <a:rPr lang="sv-SE" sz="800" dirty="0"/>
              <a:t>Källa: Statistiska centralbyrån (Lönesummor nattbefolkning, arbetsgivaravgifter och preliminär A-skatt, LAPS) </a:t>
            </a:r>
          </a:p>
        </p:txBody>
      </p:sp>
      <p:sp>
        <p:nvSpPr>
          <p:cNvPr id="47" name="textruta 46">
            <a:extLst>
              <a:ext uri="{FF2B5EF4-FFF2-40B4-BE49-F238E27FC236}">
                <a16:creationId xmlns:a16="http://schemas.microsoft.com/office/drawing/2014/main" id="{F0D5978A-B46A-429E-B36C-D780549CB1C3}"/>
              </a:ext>
            </a:extLst>
          </p:cNvPr>
          <p:cNvSpPr txBox="1"/>
          <p:nvPr/>
        </p:nvSpPr>
        <p:spPr>
          <a:xfrm>
            <a:off x="717550" y="1454674"/>
            <a:ext cx="5306047" cy="492443"/>
          </a:xfrm>
          <a:prstGeom prst="rect">
            <a:avLst/>
          </a:prstGeom>
          <a:noFill/>
        </p:spPr>
        <p:txBody>
          <a:bodyPr wrap="square" rtlCol="0">
            <a:spAutoFit/>
          </a:bodyPr>
          <a:lstStyle/>
          <a:p>
            <a:r>
              <a:rPr lang="sv-SE" sz="1400" b="1" dirty="0"/>
              <a:t>Lönesumma, Örebro län</a:t>
            </a:r>
            <a:r>
              <a:rPr lang="sv-SE" sz="1400" dirty="0"/>
              <a:t/>
            </a:r>
            <a:br>
              <a:rPr lang="sv-SE" sz="1400" dirty="0"/>
            </a:br>
            <a:r>
              <a:rPr lang="sv-SE" sz="1200" dirty="0"/>
              <a:t>Index 100 = </a:t>
            </a:r>
            <a:r>
              <a:rPr lang="sv-SE" sz="1200"/>
              <a:t>2010 kv4</a:t>
            </a:r>
            <a:endParaRPr lang="sv-SE" sz="1400" dirty="0"/>
          </a:p>
        </p:txBody>
      </p:sp>
      <p:graphicFrame>
        <p:nvGraphicFramePr>
          <p:cNvPr id="48" name="Tabell 47">
            <a:extLst>
              <a:ext uri="{FF2B5EF4-FFF2-40B4-BE49-F238E27FC236}">
                <a16:creationId xmlns:a16="http://schemas.microsoft.com/office/drawing/2014/main" id="{654294F6-3AE4-42DE-AC2C-916575EB50B0}"/>
              </a:ext>
            </a:extLst>
          </p:cNvPr>
          <p:cNvGraphicFramePr>
            <a:graphicFrameLocks noGrp="1"/>
          </p:cNvGraphicFramePr>
          <p:nvPr>
            <p:extLst>
              <p:ext uri="{D42A27DB-BD31-4B8C-83A1-F6EECF244321}">
                <p14:modId xmlns:p14="http://schemas.microsoft.com/office/powerpoint/2010/main" val="425638943"/>
              </p:ext>
            </p:extLst>
          </p:nvPr>
        </p:nvGraphicFramePr>
        <p:xfrm>
          <a:off x="6530438" y="1320697"/>
          <a:ext cx="4623337" cy="4436295"/>
        </p:xfrm>
        <a:graphic>
          <a:graphicData uri="http://schemas.openxmlformats.org/drawingml/2006/table">
            <a:tbl>
              <a:tblPr/>
              <a:tblGrid>
                <a:gridCol w="1315855">
                  <a:extLst>
                    <a:ext uri="{9D8B030D-6E8A-4147-A177-3AD203B41FA5}">
                      <a16:colId xmlns:a16="http://schemas.microsoft.com/office/drawing/2014/main" val="1311396759"/>
                    </a:ext>
                  </a:extLst>
                </a:gridCol>
                <a:gridCol w="817059">
                  <a:extLst>
                    <a:ext uri="{9D8B030D-6E8A-4147-A177-3AD203B41FA5}">
                      <a16:colId xmlns:a16="http://schemas.microsoft.com/office/drawing/2014/main" val="428049390"/>
                    </a:ext>
                  </a:extLst>
                </a:gridCol>
                <a:gridCol w="821725">
                  <a:extLst>
                    <a:ext uri="{9D8B030D-6E8A-4147-A177-3AD203B41FA5}">
                      <a16:colId xmlns:a16="http://schemas.microsoft.com/office/drawing/2014/main" val="889262940"/>
                    </a:ext>
                  </a:extLst>
                </a:gridCol>
                <a:gridCol w="594784">
                  <a:extLst>
                    <a:ext uri="{9D8B030D-6E8A-4147-A177-3AD203B41FA5}">
                      <a16:colId xmlns:a16="http://schemas.microsoft.com/office/drawing/2014/main" val="4131271703"/>
                    </a:ext>
                  </a:extLst>
                </a:gridCol>
                <a:gridCol w="1073914">
                  <a:extLst>
                    <a:ext uri="{9D8B030D-6E8A-4147-A177-3AD203B41FA5}">
                      <a16:colId xmlns:a16="http://schemas.microsoft.com/office/drawing/2014/main" val="2646471855"/>
                    </a:ext>
                  </a:extLst>
                </a:gridCol>
              </a:tblGrid>
              <a:tr h="199840">
                <a:tc>
                  <a:txBody>
                    <a:bodyPr/>
                    <a:lstStyle/>
                    <a:p>
                      <a:pPr marL="0" marR="0" lvl="0" indent="0" algn="l" defTabSz="816314" rtl="0" eaLnBrk="1" fontAlgn="b" latinLnBrk="0" hangingPunct="1">
                        <a:lnSpc>
                          <a:spcPct val="100000"/>
                        </a:lnSpc>
                        <a:spcBef>
                          <a:spcPts val="0"/>
                        </a:spcBef>
                        <a:spcAft>
                          <a:spcPts val="0"/>
                        </a:spcAft>
                        <a:buClrTx/>
                        <a:buSzTx/>
                        <a:buFontTx/>
                        <a:buNone/>
                        <a:tabLst/>
                        <a:defRPr/>
                      </a:pPr>
                      <a:r>
                        <a:rPr lang="sv-SE" sz="800" b="1" i="0" u="none" strike="noStrike" dirty="0">
                          <a:solidFill>
                            <a:srgbClr val="000000"/>
                          </a:solidFill>
                          <a:effectLst/>
                          <a:latin typeface="+mn-lt"/>
                        </a:rPr>
                        <a:t>Lönesumma, total</a:t>
                      </a:r>
                    </a:p>
                  </a:txBody>
                  <a:tcPr marL="6851" marR="6851" marT="6851"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gridSpan="2">
                  <a:txBody>
                    <a:bodyPr/>
                    <a:lstStyle/>
                    <a:p>
                      <a:pPr algn="ctr" fontAlgn="b"/>
                      <a:endParaRPr lang="sv-SE" sz="800" b="0" i="0" u="none" strike="noStrike" dirty="0">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hMerge="1">
                  <a:txBody>
                    <a:bodyPr/>
                    <a:lstStyle/>
                    <a:p>
                      <a:endParaRPr lang="sv-SE"/>
                    </a:p>
                  </a:txBody>
                  <a:tcPr/>
                </a:tc>
                <a:extLst>
                  <a:ext uri="{0D108BD9-81ED-4DB2-BD59-A6C34878D82A}">
                    <a16:rowId xmlns:a16="http://schemas.microsoft.com/office/drawing/2014/main" val="1535953199"/>
                  </a:ext>
                </a:extLst>
              </a:tr>
              <a:tr h="199840">
                <a:tc>
                  <a:txBody>
                    <a:bodyPr/>
                    <a:lstStyle/>
                    <a:p>
                      <a:pPr algn="l" fontAlgn="b"/>
                      <a:endParaRPr lang="sv-SE" sz="800" b="0" i="0" u="none" strike="noStrike" dirty="0">
                        <a:solidFill>
                          <a:srgbClr val="000000"/>
                        </a:solidFill>
                        <a:effectLst/>
                        <a:latin typeface="Futura Std Book" panose="020B0502020204020303"/>
                      </a:endParaRPr>
                    </a:p>
                  </a:txBody>
                  <a:tcPr marL="6851" marR="6851" marT="6851"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2020 kv4</a:t>
                      </a:r>
                    </a:p>
                  </a:txBody>
                  <a:tcPr marL="9525" marR="9525" marT="9525" marB="0" anchor="b">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Förändring</a:t>
                      </a:r>
                    </a:p>
                  </a:txBody>
                  <a:tcPr marL="9525" marR="9525" marT="9525" marB="0" anchor="b">
                    <a:lnL>
                      <a:noFill/>
                    </a:lnL>
                    <a:lnR>
                      <a:noFill/>
                    </a:lnR>
                    <a:lnT>
                      <a:noFill/>
                    </a:lnT>
                    <a:lnB>
                      <a:noFill/>
                    </a:lnB>
                    <a:lnTlToBr w="12700" cmpd="sng">
                      <a:noFill/>
                      <a:prstDash val="solid"/>
                    </a:lnTlToBr>
                    <a:lnBlToTr w="12700" cmpd="sng">
                      <a:noFill/>
                      <a:prstDash val="solid"/>
                    </a:lnBlToTr>
                  </a:tcPr>
                </a:tc>
                <a:tc gridSpan="2">
                  <a:txBody>
                    <a:bodyPr/>
                    <a:lstStyle/>
                    <a:p>
                      <a:pPr algn="ctr" rtl="0" fontAlgn="b"/>
                      <a:r>
                        <a:rPr lang="sv-SE" sz="700" b="0" i="0" u="none" strike="noStrike">
                          <a:solidFill>
                            <a:srgbClr val="000000"/>
                          </a:solidFill>
                          <a:effectLst/>
                          <a:latin typeface="Futura Std Book" panose="020B0502020204020303" pitchFamily="34" charset="0"/>
                        </a:rPr>
                        <a:t>Förändring (%) </a:t>
                      </a:r>
                    </a:p>
                  </a:txBody>
                  <a:tcPr marL="9525" marR="9525" marT="9525" marB="0" anchor="b">
                    <a:lnL>
                      <a:noFill/>
                    </a:lnL>
                    <a:lnR>
                      <a:noFill/>
                    </a:lnR>
                    <a:lnT>
                      <a:noFill/>
                    </a:lnT>
                    <a:lnB>
                      <a:noFill/>
                    </a:lnB>
                    <a:lnTlToBr w="12700" cmpd="sng">
                      <a:noFill/>
                      <a:prstDash val="solid"/>
                    </a:lnTlToBr>
                    <a:lnBlToTr w="12700" cmpd="sng">
                      <a:noFill/>
                      <a:prstDash val="solid"/>
                    </a:lnBlToTr>
                  </a:tcPr>
                </a:tc>
                <a:tc hMerge="1">
                  <a:txBody>
                    <a:bodyPr/>
                    <a:lstStyle/>
                    <a:p>
                      <a:endParaRPr lang="sv-SE"/>
                    </a:p>
                  </a:txBody>
                  <a:tcPr/>
                </a:tc>
                <a:extLst>
                  <a:ext uri="{0D108BD9-81ED-4DB2-BD59-A6C34878D82A}">
                    <a16:rowId xmlns:a16="http://schemas.microsoft.com/office/drawing/2014/main" val="2611160279"/>
                  </a:ext>
                </a:extLst>
              </a:tr>
              <a:tr h="208981">
                <a:tc>
                  <a:txBody>
                    <a:bodyPr/>
                    <a:lstStyle/>
                    <a:p>
                      <a:pPr algn="l" fontAlgn="b"/>
                      <a:endParaRPr lang="sv-SE" sz="800" b="0" i="0" u="none" strike="noStrike" dirty="0">
                        <a:solidFill>
                          <a:srgbClr val="000000"/>
                        </a:solidFill>
                        <a:effectLst/>
                        <a:latin typeface="Futura Std Book" panose="020B0502020204020303"/>
                      </a:endParaRPr>
                    </a:p>
                  </a:txBody>
                  <a:tcPr marL="6851" marR="6851" marT="6851"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mdkr</a:t>
                      </a:r>
                    </a:p>
                  </a:txBody>
                  <a:tcPr marL="9525" marR="9525" marT="9525" marB="0" anchor="b">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-1 år (mdkr)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-1 år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-5 år </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491872038"/>
                  </a:ext>
                </a:extLst>
              </a:tr>
              <a:tr h="199840">
                <a:tc>
                  <a:txBody>
                    <a:bodyPr/>
                    <a:lstStyle/>
                    <a:p>
                      <a:pPr algn="l" fontAlgn="b"/>
                      <a:r>
                        <a:rPr lang="sv-SE" sz="800" b="0" i="0" u="none" strike="noStrike" dirty="0">
                          <a:solidFill>
                            <a:srgbClr val="000000"/>
                          </a:solidFill>
                          <a:effectLst/>
                          <a:latin typeface="Futura Std Book" panose="020B0502020204020303"/>
                        </a:rPr>
                        <a:t>Sverige</a:t>
                      </a:r>
                    </a:p>
                  </a:txBody>
                  <a:tcPr marL="6851" marR="6851" marT="6851"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dirty="0">
                          <a:solidFill>
                            <a:srgbClr val="000000"/>
                          </a:solidFill>
                          <a:effectLst/>
                          <a:latin typeface="Futura Std Book" panose="020B0502020204020303"/>
                        </a:rPr>
                        <a:t>479,32</a:t>
                      </a:r>
                    </a:p>
                  </a:txBody>
                  <a:tcPr marL="9525" marR="9525" marT="9525" marB="0" anchor="ct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5,29</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1,12</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20,33</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799404363"/>
                  </a:ext>
                </a:extLst>
              </a:tr>
              <a:tr h="208981">
                <a:tc>
                  <a:txBody>
                    <a:bodyPr/>
                    <a:lstStyle/>
                    <a:p>
                      <a:pPr algn="l" fontAlgn="b"/>
                      <a:r>
                        <a:rPr lang="sv-SE" sz="800" b="0" i="0" u="none" strike="noStrike" dirty="0">
                          <a:solidFill>
                            <a:srgbClr val="000000"/>
                          </a:solidFill>
                          <a:effectLst/>
                          <a:latin typeface="Futura Std Book" panose="020B0502020204020303"/>
                        </a:rPr>
                        <a:t>Stockholmsregionen</a:t>
                      </a:r>
                    </a:p>
                  </a:txBody>
                  <a:tcPr marL="6851" marR="6851" marT="6851"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236,26</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1,85</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0,79</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21,41</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954283367"/>
                  </a:ext>
                </a:extLst>
              </a:tr>
              <a:tr h="199840">
                <a:tc>
                  <a:txBody>
                    <a:bodyPr/>
                    <a:lstStyle/>
                    <a:p>
                      <a:pPr algn="l" fontAlgn="b"/>
                      <a:r>
                        <a:rPr lang="sv-SE" sz="800" b="1" i="0" u="none" strike="noStrike" dirty="0">
                          <a:solidFill>
                            <a:srgbClr val="000000"/>
                          </a:solidFill>
                          <a:effectLst/>
                          <a:latin typeface="Futura Std Book" panose="020B0502020204020303"/>
                        </a:rPr>
                        <a:t>Örebro län</a:t>
                      </a:r>
                    </a:p>
                  </a:txBody>
                  <a:tcPr marL="6851" marR="6851" marT="6851"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a:solidFill>
                            <a:srgbClr val="000000"/>
                          </a:solidFill>
                          <a:effectLst/>
                          <a:latin typeface="Futura Std Book" panose="020B0502020204020303"/>
                        </a:rPr>
                        <a:t>13,03</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a:solidFill>
                            <a:srgbClr val="000000"/>
                          </a:solidFill>
                          <a:effectLst/>
                          <a:latin typeface="Futura Std Book" panose="020B0502020204020303"/>
                        </a:rPr>
                        <a:t>0,17</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a:solidFill>
                            <a:srgbClr val="000000"/>
                          </a:solidFill>
                          <a:effectLst/>
                          <a:latin typeface="Futura Std Book" panose="020B0502020204020303"/>
                        </a:rPr>
                        <a:t>1,29</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dirty="0">
                          <a:solidFill>
                            <a:srgbClr val="000000"/>
                          </a:solidFill>
                          <a:effectLst/>
                          <a:latin typeface="Futura Std Book" panose="020B0502020204020303"/>
                        </a:rPr>
                        <a:t>18,94</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597447219"/>
                  </a:ext>
                </a:extLst>
              </a:tr>
              <a:tr h="208981">
                <a:tc>
                  <a:txBody>
                    <a:bodyPr/>
                    <a:lstStyle/>
                    <a:p>
                      <a:pPr algn="l" fontAlgn="b"/>
                      <a:endParaRPr lang="sv-SE" sz="800" b="1" i="0" u="none" strike="noStrike">
                        <a:solidFill>
                          <a:srgbClr val="000000"/>
                        </a:solidFill>
                        <a:effectLst/>
                        <a:latin typeface="Futura Std Book" panose="020B0502020204020303"/>
                      </a:endParaRPr>
                    </a:p>
                  </a:txBody>
                  <a:tcPr marL="6851" marR="6851" marT="6851"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dirty="0">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184467379"/>
                  </a:ext>
                </a:extLst>
              </a:tr>
              <a:tr h="382370">
                <a:tc>
                  <a:txBody>
                    <a:bodyPr/>
                    <a:lstStyle/>
                    <a:p>
                      <a:pPr algn="l" fontAlgn="b"/>
                      <a:r>
                        <a:rPr lang="sv-SE" sz="800" b="1" i="0" u="none" strike="noStrike">
                          <a:solidFill>
                            <a:srgbClr val="000000"/>
                          </a:solidFill>
                          <a:effectLst/>
                          <a:latin typeface="Futura Std Book" panose="020B0502020204020303"/>
                        </a:rPr>
                        <a:t>Lönesumma per sysselsatt</a:t>
                      </a:r>
                    </a:p>
                  </a:txBody>
                  <a:tcPr marL="6851" marR="6851" marT="6851"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endParaRPr lang="sv-SE" sz="800" b="0" i="0" u="none" strike="noStrike" dirty="0">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4253904471"/>
                  </a:ext>
                </a:extLst>
              </a:tr>
              <a:tr h="199840">
                <a:tc>
                  <a:txBody>
                    <a:bodyPr/>
                    <a:lstStyle/>
                    <a:p>
                      <a:pPr algn="l" fontAlgn="b"/>
                      <a:endParaRPr lang="sv-SE" sz="800" b="0" i="0" u="none" strike="noStrike">
                        <a:solidFill>
                          <a:srgbClr val="000000"/>
                        </a:solidFill>
                        <a:effectLst/>
                        <a:latin typeface="Futura Std Book" panose="020B0502020204020303"/>
                      </a:endParaRPr>
                    </a:p>
                  </a:txBody>
                  <a:tcPr marL="6851" marR="6851" marT="6851"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2020 kv4</a:t>
                      </a:r>
                    </a:p>
                  </a:txBody>
                  <a:tcPr marL="9525" marR="9525" marT="9525" marB="0" anchor="b">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Förändring</a:t>
                      </a:r>
                    </a:p>
                  </a:txBody>
                  <a:tcPr marL="9525" marR="9525" marT="9525" marB="0" anchor="b">
                    <a:lnL>
                      <a:noFill/>
                    </a:lnL>
                    <a:lnR>
                      <a:noFill/>
                    </a:lnR>
                    <a:lnT>
                      <a:noFill/>
                    </a:lnT>
                    <a:lnB>
                      <a:noFill/>
                    </a:lnB>
                    <a:lnTlToBr w="12700" cmpd="sng">
                      <a:noFill/>
                      <a:prstDash val="solid"/>
                    </a:lnTlToBr>
                    <a:lnBlToTr w="12700" cmpd="sng">
                      <a:noFill/>
                      <a:prstDash val="solid"/>
                    </a:lnBlToTr>
                  </a:tcPr>
                </a:tc>
                <a:tc gridSpan="2">
                  <a:txBody>
                    <a:bodyPr/>
                    <a:lstStyle/>
                    <a:p>
                      <a:pPr algn="ctr" rtl="0" fontAlgn="b"/>
                      <a:r>
                        <a:rPr lang="sv-SE" sz="700" b="0" i="0" u="none" strike="noStrike">
                          <a:solidFill>
                            <a:srgbClr val="000000"/>
                          </a:solidFill>
                          <a:effectLst/>
                          <a:latin typeface="Futura Std Book" panose="020B0502020204020303" pitchFamily="34" charset="0"/>
                        </a:rPr>
                        <a:t>Förändring (%) </a:t>
                      </a:r>
                    </a:p>
                  </a:txBody>
                  <a:tcPr marL="9525" marR="9525" marT="9525" marB="0" anchor="b">
                    <a:lnL>
                      <a:noFill/>
                    </a:lnL>
                    <a:lnR>
                      <a:noFill/>
                    </a:lnR>
                    <a:lnT>
                      <a:noFill/>
                    </a:lnT>
                    <a:lnB>
                      <a:noFill/>
                    </a:lnB>
                    <a:lnTlToBr w="12700" cmpd="sng">
                      <a:noFill/>
                      <a:prstDash val="solid"/>
                    </a:lnTlToBr>
                    <a:lnBlToTr w="12700" cmpd="sng">
                      <a:noFill/>
                      <a:prstDash val="solid"/>
                    </a:lnBlToTr>
                  </a:tcPr>
                </a:tc>
                <a:tc hMerge="1">
                  <a:txBody>
                    <a:bodyPr/>
                    <a:lstStyle/>
                    <a:p>
                      <a:endParaRPr lang="sv-SE"/>
                    </a:p>
                  </a:txBody>
                  <a:tcPr/>
                </a:tc>
                <a:extLst>
                  <a:ext uri="{0D108BD9-81ED-4DB2-BD59-A6C34878D82A}">
                    <a16:rowId xmlns:a16="http://schemas.microsoft.com/office/drawing/2014/main" val="1668527578"/>
                  </a:ext>
                </a:extLst>
              </a:tr>
              <a:tr h="208981">
                <a:tc>
                  <a:txBody>
                    <a:bodyPr/>
                    <a:lstStyle/>
                    <a:p>
                      <a:pPr algn="l" fontAlgn="b"/>
                      <a:endParaRPr lang="sv-SE" sz="800" b="0" i="0" u="none" strike="noStrike">
                        <a:solidFill>
                          <a:srgbClr val="000000"/>
                        </a:solidFill>
                        <a:effectLst/>
                        <a:latin typeface="Futura Std Book" panose="020B0502020204020303"/>
                      </a:endParaRPr>
                    </a:p>
                  </a:txBody>
                  <a:tcPr marL="6851" marR="6851" marT="6851"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tkr</a:t>
                      </a:r>
                    </a:p>
                  </a:txBody>
                  <a:tcPr marL="9525" marR="9525" marT="9525" marB="0" anchor="b">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-1 år (tkr)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-1 år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-5 år </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657835691"/>
                  </a:ext>
                </a:extLst>
              </a:tr>
              <a:tr h="199840">
                <a:tc>
                  <a:txBody>
                    <a:bodyPr/>
                    <a:lstStyle/>
                    <a:p>
                      <a:pPr algn="l" fontAlgn="b"/>
                      <a:r>
                        <a:rPr lang="sv-SE" sz="800" b="0" i="0" u="none" strike="noStrike">
                          <a:solidFill>
                            <a:srgbClr val="000000"/>
                          </a:solidFill>
                          <a:effectLst/>
                          <a:latin typeface="Futura Std Book" panose="020B0502020204020303"/>
                        </a:rPr>
                        <a:t>Sverige</a:t>
                      </a:r>
                    </a:p>
                  </a:txBody>
                  <a:tcPr marL="6851" marR="6851" marT="6851"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dirty="0">
                          <a:solidFill>
                            <a:srgbClr val="000000"/>
                          </a:solidFill>
                          <a:effectLst/>
                          <a:latin typeface="Futura Std Book" panose="020B0502020204020303"/>
                        </a:rPr>
                        <a:t>94,75</a:t>
                      </a:r>
                    </a:p>
                  </a:txBody>
                  <a:tcPr marL="9525" marR="9525" marT="9525" marB="0" anchor="ct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2,34</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2,54</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15,29</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525677870"/>
                  </a:ext>
                </a:extLst>
              </a:tr>
              <a:tr h="199840">
                <a:tc>
                  <a:txBody>
                    <a:bodyPr/>
                    <a:lstStyle/>
                    <a:p>
                      <a:pPr algn="l" fontAlgn="b"/>
                      <a:r>
                        <a:rPr lang="sv-SE" sz="800" b="0" i="0" u="none" strike="noStrike">
                          <a:solidFill>
                            <a:srgbClr val="000000"/>
                          </a:solidFill>
                          <a:effectLst/>
                          <a:latin typeface="Futura Std Book" panose="020B0502020204020303"/>
                        </a:rPr>
                        <a:t>Stockholmsregionen</a:t>
                      </a:r>
                    </a:p>
                  </a:txBody>
                  <a:tcPr marL="6851" marR="6851" marT="6851"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101,46</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2,66</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2,69</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15,75</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284845877"/>
                  </a:ext>
                </a:extLst>
              </a:tr>
              <a:tr h="199840">
                <a:tc>
                  <a:txBody>
                    <a:bodyPr/>
                    <a:lstStyle/>
                    <a:p>
                      <a:pPr algn="l" fontAlgn="b"/>
                      <a:r>
                        <a:rPr lang="sv-SE" sz="800" b="1" i="0" u="none" strike="noStrike" dirty="0">
                          <a:solidFill>
                            <a:srgbClr val="000000"/>
                          </a:solidFill>
                          <a:effectLst/>
                          <a:latin typeface="Futura Std Book" panose="020B0502020204020303"/>
                        </a:rPr>
                        <a:t>Örebro län</a:t>
                      </a:r>
                    </a:p>
                  </a:txBody>
                  <a:tcPr marL="6851" marR="6851" marT="6851"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a:solidFill>
                            <a:srgbClr val="000000"/>
                          </a:solidFill>
                          <a:effectLst/>
                          <a:latin typeface="Futura Std Book" panose="020B0502020204020303"/>
                        </a:rPr>
                        <a:t>90,05</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a:solidFill>
                            <a:srgbClr val="000000"/>
                          </a:solidFill>
                          <a:effectLst/>
                          <a:latin typeface="Futura Std Book" panose="020B0502020204020303"/>
                        </a:rPr>
                        <a:t>-0,67</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a:solidFill>
                            <a:srgbClr val="000000"/>
                          </a:solidFill>
                          <a:effectLst/>
                          <a:latin typeface="Futura Std Book" panose="020B0502020204020303"/>
                        </a:rPr>
                        <a:t>-0,74</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dirty="0">
                          <a:solidFill>
                            <a:srgbClr val="000000"/>
                          </a:solidFill>
                          <a:effectLst/>
                          <a:latin typeface="Futura Std Book" panose="020B0502020204020303"/>
                        </a:rPr>
                        <a:t>10,72</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584914921"/>
                  </a:ext>
                </a:extLst>
              </a:tr>
              <a:tr h="199840">
                <a:tc>
                  <a:txBody>
                    <a:bodyPr/>
                    <a:lstStyle/>
                    <a:p>
                      <a:pPr algn="l" fontAlgn="b"/>
                      <a:endParaRPr lang="sv-SE" sz="800" b="1" i="0" u="none" strike="noStrike">
                        <a:solidFill>
                          <a:srgbClr val="000000"/>
                        </a:solidFill>
                        <a:effectLst/>
                        <a:latin typeface="Futura Std Book" panose="020B0502020204020303"/>
                      </a:endParaRPr>
                    </a:p>
                  </a:txBody>
                  <a:tcPr marL="6851" marR="6851" marT="6851"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762918256"/>
                  </a:ext>
                </a:extLst>
              </a:tr>
              <a:tr h="382370">
                <a:tc>
                  <a:txBody>
                    <a:bodyPr/>
                    <a:lstStyle/>
                    <a:p>
                      <a:pPr algn="l" fontAlgn="b"/>
                      <a:r>
                        <a:rPr lang="sv-SE" sz="800" b="1" i="0" u="none" strike="noStrike">
                          <a:solidFill>
                            <a:srgbClr val="000000"/>
                          </a:solidFill>
                          <a:effectLst/>
                          <a:latin typeface="Futura Std Book" panose="020B0502020204020303"/>
                        </a:rPr>
                        <a:t>Lönesumma per invånare</a:t>
                      </a:r>
                    </a:p>
                  </a:txBody>
                  <a:tcPr marL="6851" marR="6851" marT="6851"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413264804"/>
                  </a:ext>
                </a:extLst>
              </a:tr>
              <a:tr h="208981">
                <a:tc>
                  <a:txBody>
                    <a:bodyPr/>
                    <a:lstStyle/>
                    <a:p>
                      <a:pPr algn="l" fontAlgn="b"/>
                      <a:endParaRPr lang="sv-SE" sz="800" b="0" i="0" u="none" strike="noStrike">
                        <a:solidFill>
                          <a:srgbClr val="000000"/>
                        </a:solidFill>
                        <a:effectLst/>
                        <a:latin typeface="Futura Std Book" panose="020B0502020204020303"/>
                      </a:endParaRPr>
                    </a:p>
                  </a:txBody>
                  <a:tcPr marL="6851" marR="6851" marT="6851"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dirty="0">
                          <a:solidFill>
                            <a:srgbClr val="000000"/>
                          </a:solidFill>
                          <a:effectLst/>
                          <a:latin typeface="Futura Std Book" panose="020B0502020204020303" pitchFamily="34" charset="0"/>
                        </a:rPr>
                        <a:t>2020 kv4</a:t>
                      </a:r>
                    </a:p>
                  </a:txBody>
                  <a:tcPr marL="9525" marR="9525" marT="9525" marB="0" anchor="b">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Förändring</a:t>
                      </a:r>
                    </a:p>
                  </a:txBody>
                  <a:tcPr marL="9525" marR="9525" marT="9525" marB="0" anchor="b">
                    <a:lnL>
                      <a:noFill/>
                    </a:lnL>
                    <a:lnR>
                      <a:noFill/>
                    </a:lnR>
                    <a:lnT>
                      <a:noFill/>
                    </a:lnT>
                    <a:lnB>
                      <a:noFill/>
                    </a:lnB>
                    <a:lnTlToBr w="12700" cmpd="sng">
                      <a:noFill/>
                      <a:prstDash val="solid"/>
                    </a:lnTlToBr>
                    <a:lnBlToTr w="12700" cmpd="sng">
                      <a:noFill/>
                      <a:prstDash val="solid"/>
                    </a:lnBlToTr>
                  </a:tcPr>
                </a:tc>
                <a:tc gridSpan="2">
                  <a:txBody>
                    <a:bodyPr/>
                    <a:lstStyle/>
                    <a:p>
                      <a:pPr algn="ctr" rtl="0" fontAlgn="b"/>
                      <a:r>
                        <a:rPr lang="sv-SE" sz="700" b="0" i="0" u="none" strike="noStrike">
                          <a:solidFill>
                            <a:srgbClr val="000000"/>
                          </a:solidFill>
                          <a:effectLst/>
                          <a:latin typeface="Futura Std Book" panose="020B0502020204020303" pitchFamily="34" charset="0"/>
                        </a:rPr>
                        <a:t>Förändring (%) </a:t>
                      </a:r>
                    </a:p>
                  </a:txBody>
                  <a:tcPr marL="9525" marR="9525" marT="9525" marB="0" anchor="b">
                    <a:lnL>
                      <a:noFill/>
                    </a:lnL>
                    <a:lnR>
                      <a:noFill/>
                    </a:lnR>
                    <a:lnT>
                      <a:noFill/>
                    </a:lnT>
                    <a:lnB>
                      <a:noFill/>
                    </a:lnB>
                    <a:lnTlToBr w="12700" cmpd="sng">
                      <a:noFill/>
                      <a:prstDash val="solid"/>
                    </a:lnTlToBr>
                    <a:lnBlToTr w="12700" cmpd="sng">
                      <a:noFill/>
                      <a:prstDash val="solid"/>
                    </a:lnBlToTr>
                  </a:tcPr>
                </a:tc>
                <a:tc hMerge="1">
                  <a:txBody>
                    <a:bodyPr/>
                    <a:lstStyle/>
                    <a:p>
                      <a:endParaRPr lang="sv-SE"/>
                    </a:p>
                  </a:txBody>
                  <a:tcPr/>
                </a:tc>
                <a:extLst>
                  <a:ext uri="{0D108BD9-81ED-4DB2-BD59-A6C34878D82A}">
                    <a16:rowId xmlns:a16="http://schemas.microsoft.com/office/drawing/2014/main" val="551983432"/>
                  </a:ext>
                </a:extLst>
              </a:tr>
              <a:tr h="219429">
                <a:tc>
                  <a:txBody>
                    <a:bodyPr/>
                    <a:lstStyle/>
                    <a:p>
                      <a:pPr algn="l" fontAlgn="b"/>
                      <a:endParaRPr lang="sv-SE" sz="800" b="0" i="0" u="none" strike="noStrike">
                        <a:solidFill>
                          <a:srgbClr val="000000"/>
                        </a:solidFill>
                        <a:effectLst/>
                        <a:latin typeface="Futura Std Book" panose="020B0502020204020303"/>
                      </a:endParaRPr>
                    </a:p>
                  </a:txBody>
                  <a:tcPr marL="6851" marR="6851" marT="6851"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dirty="0">
                          <a:solidFill>
                            <a:srgbClr val="000000"/>
                          </a:solidFill>
                          <a:effectLst/>
                          <a:latin typeface="Futura Std Book" panose="020B0502020204020303" pitchFamily="34" charset="0"/>
                        </a:rPr>
                        <a:t>tkr</a:t>
                      </a:r>
                    </a:p>
                  </a:txBody>
                  <a:tcPr marL="9525" marR="9525" marT="9525" marB="0" anchor="b">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-1 år (tkr)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-1 år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-5 år </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410245845"/>
                  </a:ext>
                </a:extLst>
              </a:tr>
              <a:tr h="199840">
                <a:tc>
                  <a:txBody>
                    <a:bodyPr/>
                    <a:lstStyle/>
                    <a:p>
                      <a:pPr algn="l" fontAlgn="b"/>
                      <a:r>
                        <a:rPr lang="sv-SE" sz="800" b="0" i="0" u="none" strike="noStrike">
                          <a:solidFill>
                            <a:srgbClr val="000000"/>
                          </a:solidFill>
                          <a:effectLst/>
                          <a:latin typeface="Futura Std Book" panose="020B0502020204020303"/>
                        </a:rPr>
                        <a:t>Sverige</a:t>
                      </a:r>
                    </a:p>
                  </a:txBody>
                  <a:tcPr marL="6851" marR="6851" marT="6851"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dirty="0">
                          <a:solidFill>
                            <a:srgbClr val="000000"/>
                          </a:solidFill>
                          <a:effectLst/>
                          <a:latin typeface="Futura Std Book" panose="020B0502020204020303"/>
                        </a:rPr>
                        <a:t>46,18</a:t>
                      </a:r>
                    </a:p>
                  </a:txBody>
                  <a:tcPr marL="9525" marR="9525" marT="9525" marB="0" anchor="ct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0,28</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0,61</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14,20</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944957948"/>
                  </a:ext>
                </a:extLst>
              </a:tr>
              <a:tr h="208981">
                <a:tc>
                  <a:txBody>
                    <a:bodyPr/>
                    <a:lstStyle/>
                    <a:p>
                      <a:pPr algn="l" fontAlgn="b"/>
                      <a:r>
                        <a:rPr lang="sv-SE" sz="800" b="0" i="0" u="none" strike="noStrike">
                          <a:solidFill>
                            <a:srgbClr val="000000"/>
                          </a:solidFill>
                          <a:effectLst/>
                          <a:latin typeface="Futura Std Book" panose="020B0502020204020303"/>
                        </a:rPr>
                        <a:t>Stockholmsregionen</a:t>
                      </a:r>
                    </a:p>
                  </a:txBody>
                  <a:tcPr marL="6851" marR="6851" marT="6851"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50,22</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0,13</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0,25</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14,39</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466369749"/>
                  </a:ext>
                </a:extLst>
              </a:tr>
              <a:tr h="199840">
                <a:tc>
                  <a:txBody>
                    <a:bodyPr/>
                    <a:lstStyle/>
                    <a:p>
                      <a:pPr algn="l" fontAlgn="b"/>
                      <a:r>
                        <a:rPr lang="sv-SE" sz="800" b="1" i="0" u="none" strike="noStrike" dirty="0">
                          <a:solidFill>
                            <a:srgbClr val="000000"/>
                          </a:solidFill>
                          <a:effectLst/>
                          <a:latin typeface="Futura Std Book" panose="020B0502020204020303"/>
                        </a:rPr>
                        <a:t>Örebro län</a:t>
                      </a:r>
                    </a:p>
                  </a:txBody>
                  <a:tcPr marL="6851" marR="6851" marT="6851"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a:solidFill>
                            <a:srgbClr val="000000"/>
                          </a:solidFill>
                          <a:effectLst/>
                          <a:latin typeface="Futura Std Book" panose="020B0502020204020303"/>
                        </a:rPr>
                        <a:t>42,63</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a:solidFill>
                            <a:srgbClr val="000000"/>
                          </a:solidFill>
                          <a:effectLst/>
                          <a:latin typeface="Futura Std Book" panose="020B0502020204020303"/>
                        </a:rPr>
                        <a:t>0,43</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a:solidFill>
                            <a:srgbClr val="000000"/>
                          </a:solidFill>
                          <a:effectLst/>
                          <a:latin typeface="Futura Std Book" panose="020B0502020204020303"/>
                        </a:rPr>
                        <a:t>1,02</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dirty="0">
                          <a:solidFill>
                            <a:srgbClr val="000000"/>
                          </a:solidFill>
                          <a:effectLst/>
                          <a:latin typeface="Futura Std Book" panose="020B0502020204020303"/>
                        </a:rPr>
                        <a:t>13,25</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100990334"/>
                  </a:ext>
                </a:extLst>
              </a:tr>
            </a:tbl>
          </a:graphicData>
        </a:graphic>
      </p:graphicFrame>
      <p:graphicFrame>
        <p:nvGraphicFramePr>
          <p:cNvPr id="9" name="Diagram 8">
            <a:extLst>
              <a:ext uri="{FF2B5EF4-FFF2-40B4-BE49-F238E27FC236}">
                <a16:creationId xmlns:a16="http://schemas.microsoft.com/office/drawing/2014/main" id="{2E025F0B-D494-479E-A032-75B2E0CB398A}"/>
              </a:ext>
            </a:extLst>
          </p:cNvPr>
          <p:cNvGraphicFramePr>
            <a:graphicFrameLocks/>
          </p:cNvGraphicFramePr>
          <p:nvPr>
            <p:extLst>
              <p:ext uri="{D42A27DB-BD31-4B8C-83A1-F6EECF244321}">
                <p14:modId xmlns:p14="http://schemas.microsoft.com/office/powerpoint/2010/main" val="1501403650"/>
              </p:ext>
            </p:extLst>
          </p:nvPr>
        </p:nvGraphicFramePr>
        <p:xfrm>
          <a:off x="714376" y="1947117"/>
          <a:ext cx="5306047" cy="3809872"/>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86400911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ubrik 5">
            <a:extLst>
              <a:ext uri="{FF2B5EF4-FFF2-40B4-BE49-F238E27FC236}">
                <a16:creationId xmlns:a16="http://schemas.microsoft.com/office/drawing/2014/main" id="{91ACDB6A-7CD6-4A8B-B8D3-405B91A5B37F}"/>
              </a:ext>
            </a:extLst>
          </p:cNvPr>
          <p:cNvSpPr>
            <a:spLocks noGrp="1"/>
          </p:cNvSpPr>
          <p:nvPr>
            <p:ph type="title"/>
          </p:nvPr>
        </p:nvSpPr>
        <p:spPr>
          <a:xfrm>
            <a:off x="717550" y="339576"/>
            <a:ext cx="8426449" cy="1113955"/>
          </a:xfrm>
        </p:spPr>
        <p:txBody>
          <a:bodyPr/>
          <a:lstStyle/>
          <a:p>
            <a:r>
              <a:rPr lang="sv-SE" dirty="0"/>
              <a:t>Lönesumma efter sektor</a:t>
            </a:r>
          </a:p>
        </p:txBody>
      </p:sp>
      <p:sp>
        <p:nvSpPr>
          <p:cNvPr id="9" name="textruta 8">
            <a:extLst>
              <a:ext uri="{FF2B5EF4-FFF2-40B4-BE49-F238E27FC236}">
                <a16:creationId xmlns:a16="http://schemas.microsoft.com/office/drawing/2014/main" id="{6C5ABB88-2DCC-4FEB-B7BF-E357241F858A}"/>
              </a:ext>
            </a:extLst>
          </p:cNvPr>
          <p:cNvSpPr txBox="1"/>
          <p:nvPr/>
        </p:nvSpPr>
        <p:spPr>
          <a:xfrm>
            <a:off x="717550" y="5749523"/>
            <a:ext cx="4031465" cy="338554"/>
          </a:xfrm>
          <a:prstGeom prst="rect">
            <a:avLst/>
          </a:prstGeom>
          <a:noFill/>
        </p:spPr>
        <p:txBody>
          <a:bodyPr wrap="square" rtlCol="0">
            <a:spAutoFit/>
          </a:bodyPr>
          <a:lstStyle/>
          <a:p>
            <a:r>
              <a:rPr lang="sv-SE" sz="800" dirty="0"/>
              <a:t>Källa: Statistiska centralbyrån (Lönesummor nattbefolkning, arbetsgivaravgifter och preliminär A-skatt, LAPS) </a:t>
            </a:r>
          </a:p>
        </p:txBody>
      </p:sp>
      <p:sp>
        <p:nvSpPr>
          <p:cNvPr id="11" name="Rektangel 10">
            <a:extLst>
              <a:ext uri="{FF2B5EF4-FFF2-40B4-BE49-F238E27FC236}">
                <a16:creationId xmlns:a16="http://schemas.microsoft.com/office/drawing/2014/main" id="{AD96E257-3E57-4C3F-A13C-E78E67C4357C}"/>
              </a:ext>
            </a:extLst>
          </p:cNvPr>
          <p:cNvSpPr/>
          <p:nvPr/>
        </p:nvSpPr>
        <p:spPr>
          <a:xfrm>
            <a:off x="6167438" y="1016000"/>
            <a:ext cx="5307011" cy="5113337"/>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35" name="textruta 34">
            <a:extLst>
              <a:ext uri="{FF2B5EF4-FFF2-40B4-BE49-F238E27FC236}">
                <a16:creationId xmlns:a16="http://schemas.microsoft.com/office/drawing/2014/main" id="{7BEAC0AA-359B-4125-9E83-5111F610F497}"/>
              </a:ext>
            </a:extLst>
          </p:cNvPr>
          <p:cNvSpPr txBox="1"/>
          <p:nvPr/>
        </p:nvSpPr>
        <p:spPr>
          <a:xfrm>
            <a:off x="717549" y="1450749"/>
            <a:ext cx="5307013" cy="492443"/>
          </a:xfrm>
          <a:prstGeom prst="rect">
            <a:avLst/>
          </a:prstGeom>
          <a:noFill/>
        </p:spPr>
        <p:txBody>
          <a:bodyPr wrap="square" rtlCol="0">
            <a:spAutoFit/>
          </a:bodyPr>
          <a:lstStyle/>
          <a:p>
            <a:r>
              <a:rPr lang="sv-SE" sz="1400" b="1" dirty="0"/>
              <a:t>Lönesumma i privat sektor efter näringsgren, Örebro län</a:t>
            </a:r>
            <a:r>
              <a:rPr lang="sv-SE" sz="1400" dirty="0"/>
              <a:t/>
            </a:r>
            <a:br>
              <a:rPr lang="sv-SE" sz="1400" dirty="0"/>
            </a:br>
            <a:r>
              <a:rPr lang="sv-SE" sz="1200" dirty="0"/>
              <a:t>Index 100 = </a:t>
            </a:r>
            <a:r>
              <a:rPr lang="sv-SE" sz="1200"/>
              <a:t>2010 kv4</a:t>
            </a:r>
            <a:endParaRPr lang="sv-SE" sz="1400" dirty="0"/>
          </a:p>
        </p:txBody>
      </p:sp>
      <p:graphicFrame>
        <p:nvGraphicFramePr>
          <p:cNvPr id="36" name="Tabell 35">
            <a:extLst>
              <a:ext uri="{FF2B5EF4-FFF2-40B4-BE49-F238E27FC236}">
                <a16:creationId xmlns:a16="http://schemas.microsoft.com/office/drawing/2014/main" id="{E2DA5AC0-5A2D-44CE-83E3-EC9A0988E8E7}"/>
              </a:ext>
            </a:extLst>
          </p:cNvPr>
          <p:cNvGraphicFramePr>
            <a:graphicFrameLocks noGrp="1"/>
          </p:cNvGraphicFramePr>
          <p:nvPr>
            <p:extLst>
              <p:ext uri="{D42A27DB-BD31-4B8C-83A1-F6EECF244321}">
                <p14:modId xmlns:p14="http://schemas.microsoft.com/office/powerpoint/2010/main" val="771247096"/>
              </p:ext>
            </p:extLst>
          </p:nvPr>
        </p:nvGraphicFramePr>
        <p:xfrm>
          <a:off x="6538154" y="1248570"/>
          <a:ext cx="4587045" cy="4748803"/>
        </p:xfrm>
        <a:graphic>
          <a:graphicData uri="http://schemas.openxmlformats.org/drawingml/2006/table">
            <a:tbl>
              <a:tblPr/>
              <a:tblGrid>
                <a:gridCol w="1545908">
                  <a:extLst>
                    <a:ext uri="{9D8B030D-6E8A-4147-A177-3AD203B41FA5}">
                      <a16:colId xmlns:a16="http://schemas.microsoft.com/office/drawing/2014/main" val="2078436596"/>
                    </a:ext>
                  </a:extLst>
                </a:gridCol>
                <a:gridCol w="685913">
                  <a:extLst>
                    <a:ext uri="{9D8B030D-6E8A-4147-A177-3AD203B41FA5}">
                      <a16:colId xmlns:a16="http://schemas.microsoft.com/office/drawing/2014/main" val="3277061348"/>
                    </a:ext>
                  </a:extLst>
                </a:gridCol>
                <a:gridCol w="832084">
                  <a:extLst>
                    <a:ext uri="{9D8B030D-6E8A-4147-A177-3AD203B41FA5}">
                      <a16:colId xmlns:a16="http://schemas.microsoft.com/office/drawing/2014/main" val="906424603"/>
                    </a:ext>
                  </a:extLst>
                </a:gridCol>
                <a:gridCol w="761570">
                  <a:extLst>
                    <a:ext uri="{9D8B030D-6E8A-4147-A177-3AD203B41FA5}">
                      <a16:colId xmlns:a16="http://schemas.microsoft.com/office/drawing/2014/main" val="3971810850"/>
                    </a:ext>
                  </a:extLst>
                </a:gridCol>
                <a:gridCol w="761570">
                  <a:extLst>
                    <a:ext uri="{9D8B030D-6E8A-4147-A177-3AD203B41FA5}">
                      <a16:colId xmlns:a16="http://schemas.microsoft.com/office/drawing/2014/main" val="2979490840"/>
                    </a:ext>
                  </a:extLst>
                </a:gridCol>
              </a:tblGrid>
              <a:tr h="284448">
                <a:tc>
                  <a:txBody>
                    <a:bodyPr/>
                    <a:lstStyle/>
                    <a:p>
                      <a:pPr algn="l" fontAlgn="b"/>
                      <a:r>
                        <a:rPr lang="sv-SE" sz="1050" b="1" i="0" u="none" strike="noStrike" dirty="0">
                          <a:solidFill>
                            <a:srgbClr val="000000"/>
                          </a:solidFill>
                          <a:effectLst/>
                          <a:latin typeface="Futura Std Book" panose="020B0502020204020303"/>
                        </a:rPr>
                        <a:t>Lönesumma efter sektor</a:t>
                      </a:r>
                    </a:p>
                  </a:txBody>
                  <a:tcPr marL="5478" marR="5478" marT="5478"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800" b="0" i="0" u="none" strike="noStrike">
                          <a:solidFill>
                            <a:srgbClr val="000000"/>
                          </a:solidFill>
                          <a:effectLst/>
                          <a:latin typeface="Futura Std Book" panose="020B0502020204020303" pitchFamily="34" charset="0"/>
                        </a:rPr>
                        <a:t>2020 kv4</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800" b="0" i="0" u="none" strike="noStrike">
                          <a:solidFill>
                            <a:srgbClr val="000000"/>
                          </a:solidFill>
                          <a:effectLst/>
                          <a:latin typeface="Futura Std Book" panose="020B0502020204020303" pitchFamily="34" charset="0"/>
                        </a:rPr>
                        <a:t>Förändring</a:t>
                      </a:r>
                    </a:p>
                  </a:txBody>
                  <a:tcPr marL="9525" marR="9525" marT="9525" marB="0" anchor="b">
                    <a:lnL>
                      <a:noFill/>
                    </a:lnL>
                    <a:lnR>
                      <a:noFill/>
                    </a:lnR>
                    <a:lnT>
                      <a:noFill/>
                    </a:lnT>
                    <a:lnB>
                      <a:noFill/>
                    </a:lnB>
                    <a:lnTlToBr w="12700" cmpd="sng">
                      <a:noFill/>
                      <a:prstDash val="solid"/>
                    </a:lnTlToBr>
                    <a:lnBlToTr w="12700" cmpd="sng">
                      <a:noFill/>
                      <a:prstDash val="solid"/>
                    </a:lnBlToTr>
                  </a:tcPr>
                </a:tc>
                <a:tc gridSpan="2">
                  <a:txBody>
                    <a:bodyPr/>
                    <a:lstStyle/>
                    <a:p>
                      <a:pPr algn="ctr" rtl="0" fontAlgn="b"/>
                      <a:r>
                        <a:rPr lang="sv-SE" sz="800" b="0" i="0" u="none" strike="noStrike">
                          <a:solidFill>
                            <a:srgbClr val="000000"/>
                          </a:solidFill>
                          <a:effectLst/>
                          <a:latin typeface="Futura Std Book" panose="020B0502020204020303" pitchFamily="34" charset="0"/>
                        </a:rPr>
                        <a:t>Förändring (%)</a:t>
                      </a:r>
                    </a:p>
                  </a:txBody>
                  <a:tcPr marL="9525" marR="9525" marT="9525" marB="0" anchor="b">
                    <a:lnL>
                      <a:noFill/>
                    </a:lnL>
                    <a:lnR>
                      <a:noFill/>
                    </a:lnR>
                    <a:lnT>
                      <a:noFill/>
                    </a:lnT>
                    <a:lnB>
                      <a:noFill/>
                    </a:lnB>
                    <a:lnTlToBr w="12700" cmpd="sng">
                      <a:noFill/>
                      <a:prstDash val="solid"/>
                    </a:lnTlToBr>
                    <a:lnBlToTr w="12700" cmpd="sng">
                      <a:noFill/>
                      <a:prstDash val="solid"/>
                    </a:lnBlToTr>
                  </a:tcPr>
                </a:tc>
                <a:tc hMerge="1">
                  <a:txBody>
                    <a:bodyPr/>
                    <a:lstStyle/>
                    <a:p>
                      <a:endParaRPr lang="sv-SE"/>
                    </a:p>
                  </a:txBody>
                  <a:tcPr/>
                </a:tc>
                <a:extLst>
                  <a:ext uri="{0D108BD9-81ED-4DB2-BD59-A6C34878D82A}">
                    <a16:rowId xmlns:a16="http://schemas.microsoft.com/office/drawing/2014/main" val="220960632"/>
                  </a:ext>
                </a:extLst>
              </a:tr>
              <a:tr h="320911">
                <a:tc>
                  <a:txBody>
                    <a:bodyPr/>
                    <a:lstStyle/>
                    <a:p>
                      <a:pPr algn="l" fontAlgn="b"/>
                      <a:endParaRPr lang="sv-SE" sz="800" b="0" i="0" u="none" strike="noStrike" dirty="0">
                        <a:solidFill>
                          <a:srgbClr val="000000"/>
                        </a:solidFill>
                        <a:effectLst/>
                        <a:latin typeface="Futura Std Book" panose="020B0502020204020303"/>
                      </a:endParaRPr>
                    </a:p>
                  </a:txBody>
                  <a:tcPr marL="5478" marR="5478" marT="5478"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800" b="0" i="0" u="none" strike="noStrike">
                          <a:solidFill>
                            <a:srgbClr val="000000"/>
                          </a:solidFill>
                          <a:effectLst/>
                          <a:latin typeface="Futura Std Book" panose="020B0502020204020303" pitchFamily="34" charset="0"/>
                        </a:rPr>
                        <a:t>mdkr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800" b="0" i="0" u="none" strike="noStrike">
                          <a:solidFill>
                            <a:srgbClr val="000000"/>
                          </a:solidFill>
                          <a:effectLst/>
                          <a:latin typeface="Futura Std Book" panose="020B0502020204020303" pitchFamily="34" charset="0"/>
                        </a:rPr>
                        <a:t>-1 år (mdkr)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800" b="0" i="0" u="none" strike="noStrike">
                          <a:solidFill>
                            <a:srgbClr val="000000"/>
                          </a:solidFill>
                          <a:effectLst/>
                          <a:latin typeface="Futura Std Book" panose="020B0502020204020303" pitchFamily="34" charset="0"/>
                        </a:rPr>
                        <a:t>-1 år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800" b="0" i="0" u="none" strike="noStrike">
                          <a:solidFill>
                            <a:srgbClr val="000000"/>
                          </a:solidFill>
                          <a:effectLst/>
                          <a:latin typeface="Futura Std Book" panose="020B0502020204020303" pitchFamily="34" charset="0"/>
                        </a:rPr>
                        <a:t>-5 år</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895124912"/>
                  </a:ext>
                </a:extLst>
              </a:tr>
              <a:tr h="174340">
                <a:tc>
                  <a:txBody>
                    <a:bodyPr/>
                    <a:lstStyle/>
                    <a:p>
                      <a:pPr algn="l" rtl="0" fontAlgn="b"/>
                      <a:r>
                        <a:rPr lang="sv-SE" sz="800" b="1" i="0" u="none" strike="noStrike" dirty="0">
                          <a:solidFill>
                            <a:srgbClr val="000000"/>
                          </a:solidFill>
                          <a:effectLst/>
                          <a:latin typeface="Futura Std Book" panose="020B0502020204020303"/>
                        </a:rPr>
                        <a:t>Sverige</a:t>
                      </a:r>
                    </a:p>
                  </a:txBody>
                  <a:tcPr marL="5478" marR="5478" marT="5478"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1800" b="0" i="0" u="none" strike="noStrike">
                        <a:solidFill>
                          <a:srgbClr val="000000"/>
                        </a:solidFill>
                        <a:effectLst/>
                        <a:latin typeface="Arial" panose="020B0604020202020204"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1800" b="0" i="0" u="none" strike="noStrike">
                        <a:solidFill>
                          <a:srgbClr val="000000"/>
                        </a:solidFill>
                        <a:effectLst/>
                        <a:latin typeface="Arial" panose="020B0604020202020204"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1800" b="0" i="0" u="none" strike="noStrike">
                        <a:solidFill>
                          <a:srgbClr val="000000"/>
                        </a:solidFill>
                        <a:effectLst/>
                        <a:latin typeface="Arial" panose="020B0604020202020204"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1800" b="0" i="0" u="none" strike="noStrike">
                        <a:solidFill>
                          <a:srgbClr val="000000"/>
                        </a:solidFill>
                        <a:effectLst/>
                        <a:latin typeface="Arial" panose="020B0604020202020204"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400290775"/>
                  </a:ext>
                </a:extLst>
              </a:tr>
              <a:tr h="183515">
                <a:tc>
                  <a:txBody>
                    <a:bodyPr/>
                    <a:lstStyle/>
                    <a:p>
                      <a:pPr algn="l" rtl="0" fontAlgn="b"/>
                      <a:r>
                        <a:rPr lang="sv-SE" sz="800" b="0" i="0" u="none" strike="noStrike" dirty="0">
                          <a:solidFill>
                            <a:srgbClr val="000000"/>
                          </a:solidFill>
                          <a:effectLst/>
                          <a:latin typeface="Futura Std Book" panose="020B0502020204020303"/>
                        </a:rPr>
                        <a:t>Privat sektor</a:t>
                      </a:r>
                    </a:p>
                  </a:txBody>
                  <a:tcPr marL="5478" marR="5478" marT="5478"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dirty="0">
                          <a:solidFill>
                            <a:srgbClr val="000000"/>
                          </a:solidFill>
                          <a:effectLst/>
                          <a:latin typeface="Futura Std Book" panose="020B0502020204020303"/>
                        </a:rPr>
                        <a:t>344,97</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-0,01</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0,00</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19,05</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870874203"/>
                  </a:ext>
                </a:extLst>
              </a:tr>
              <a:tr h="183515">
                <a:tc>
                  <a:txBody>
                    <a:bodyPr/>
                    <a:lstStyle/>
                    <a:p>
                      <a:pPr algn="l" rtl="0" fontAlgn="b"/>
                      <a:r>
                        <a:rPr lang="sv-SE" sz="800" b="0" i="1" u="none" strike="noStrike" dirty="0">
                          <a:solidFill>
                            <a:srgbClr val="000000"/>
                          </a:solidFill>
                          <a:effectLst/>
                          <a:latin typeface="Futura Std Book" panose="020B0502020204020303"/>
                        </a:rPr>
                        <a:t>Industri</a:t>
                      </a:r>
                    </a:p>
                  </a:txBody>
                  <a:tcPr marL="5478" marR="5478" marT="5478"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66,77</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0,11</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0,17</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8,84</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985811665"/>
                  </a:ext>
                </a:extLst>
              </a:tr>
              <a:tr h="174340">
                <a:tc>
                  <a:txBody>
                    <a:bodyPr/>
                    <a:lstStyle/>
                    <a:p>
                      <a:pPr algn="l" rtl="0" fontAlgn="b"/>
                      <a:r>
                        <a:rPr lang="sv-SE" sz="800" b="0" i="1" u="none" strike="noStrike">
                          <a:solidFill>
                            <a:srgbClr val="000000"/>
                          </a:solidFill>
                          <a:effectLst/>
                          <a:latin typeface="Futura Std Book" panose="020B0502020204020303"/>
                        </a:rPr>
                        <a:t>Tjänster</a:t>
                      </a:r>
                    </a:p>
                  </a:txBody>
                  <a:tcPr marL="5478" marR="5478" marT="5478"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238,33</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-0,68</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-0,29</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21,18</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299341975"/>
                  </a:ext>
                </a:extLst>
              </a:tr>
              <a:tr h="174340">
                <a:tc>
                  <a:txBody>
                    <a:bodyPr/>
                    <a:lstStyle/>
                    <a:p>
                      <a:pPr algn="l" rtl="0" fontAlgn="b"/>
                      <a:r>
                        <a:rPr lang="sv-SE" sz="800" b="0" i="1" u="none" strike="noStrike" dirty="0">
                          <a:solidFill>
                            <a:srgbClr val="000000"/>
                          </a:solidFill>
                          <a:effectLst/>
                          <a:latin typeface="Futura Std Book" panose="020B0502020204020303"/>
                        </a:rPr>
                        <a:t>Övrigt*</a:t>
                      </a:r>
                    </a:p>
                  </a:txBody>
                  <a:tcPr marL="5478" marR="5478" marT="5478"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39,87</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0,56</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1,43</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25,64</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757154681"/>
                  </a:ext>
                </a:extLst>
              </a:tr>
              <a:tr h="174340">
                <a:tc>
                  <a:txBody>
                    <a:bodyPr/>
                    <a:lstStyle/>
                    <a:p>
                      <a:pPr algn="l" rtl="0" fontAlgn="b"/>
                      <a:r>
                        <a:rPr lang="sv-SE" sz="800" b="0" i="0" u="none" strike="noStrike">
                          <a:solidFill>
                            <a:srgbClr val="000000"/>
                          </a:solidFill>
                          <a:effectLst/>
                          <a:latin typeface="Futura Std Book" panose="020B0502020204020303"/>
                        </a:rPr>
                        <a:t>Offentlig sektor</a:t>
                      </a:r>
                    </a:p>
                  </a:txBody>
                  <a:tcPr marL="5478" marR="5478" marT="5478"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134,35</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5,30</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4,10</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23,72</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970694488"/>
                  </a:ext>
                </a:extLst>
              </a:tr>
              <a:tr h="174340">
                <a:tc>
                  <a:txBody>
                    <a:bodyPr/>
                    <a:lstStyle/>
                    <a:p>
                      <a:pPr algn="l" rtl="0" fontAlgn="b"/>
                      <a:r>
                        <a:rPr lang="sv-SE" sz="800" b="1" i="0" u="none" strike="noStrike" dirty="0">
                          <a:solidFill>
                            <a:srgbClr val="000000"/>
                          </a:solidFill>
                          <a:effectLst/>
                          <a:latin typeface="Futura Std Book" panose="020B0502020204020303"/>
                        </a:rPr>
                        <a:t>Totalt </a:t>
                      </a:r>
                    </a:p>
                  </a:txBody>
                  <a:tcPr marL="5478" marR="5478" marT="5478"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a:solidFill>
                            <a:srgbClr val="000000"/>
                          </a:solidFill>
                          <a:effectLst/>
                          <a:latin typeface="Futura Std Book" panose="020B0502020204020303"/>
                        </a:rPr>
                        <a:t>479,32</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a:solidFill>
                            <a:srgbClr val="000000"/>
                          </a:solidFill>
                          <a:effectLst/>
                          <a:latin typeface="Futura Std Book" panose="020B0502020204020303"/>
                        </a:rPr>
                        <a:t>5,29</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a:solidFill>
                            <a:srgbClr val="000000"/>
                          </a:solidFill>
                          <a:effectLst/>
                          <a:latin typeface="Futura Std Book" panose="020B0502020204020303"/>
                        </a:rPr>
                        <a:t>1,12</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dirty="0">
                          <a:solidFill>
                            <a:srgbClr val="000000"/>
                          </a:solidFill>
                          <a:effectLst/>
                          <a:latin typeface="Futura Std Book" panose="020B0502020204020303"/>
                        </a:rPr>
                        <a:t>20,33</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016400235"/>
                  </a:ext>
                </a:extLst>
              </a:tr>
              <a:tr h="320911">
                <a:tc>
                  <a:txBody>
                    <a:bodyPr/>
                    <a:lstStyle/>
                    <a:p>
                      <a:pPr algn="l" rtl="0" fontAlgn="b"/>
                      <a:r>
                        <a:rPr lang="sv-SE" sz="800" b="1" i="0" u="none" strike="noStrike" dirty="0">
                          <a:solidFill>
                            <a:srgbClr val="000000"/>
                          </a:solidFill>
                          <a:effectLst/>
                          <a:latin typeface="Futura Std Book" panose="020B0502020204020303"/>
                        </a:rPr>
                        <a:t>Stockholmsregionen</a:t>
                      </a:r>
                    </a:p>
                  </a:txBody>
                  <a:tcPr marL="5478" marR="5478" marT="5478" marB="0" anchor="b">
                    <a:lnL>
                      <a:noFill/>
                    </a:lnL>
                    <a:lnR>
                      <a:noFill/>
                    </a:lnR>
                    <a:lnT>
                      <a:noFill/>
                    </a:lnT>
                    <a:lnB>
                      <a:noFill/>
                    </a:lnB>
                    <a:lnTlToBr w="12700" cmpd="sng">
                      <a:noFill/>
                      <a:prstDash val="solid"/>
                    </a:lnTlToBr>
                    <a:lnBlToTr w="12700" cmpd="sng">
                      <a:noFill/>
                      <a:prstDash val="solid"/>
                    </a:lnBlToTr>
                  </a:tcPr>
                </a:tc>
                <a:tc>
                  <a:txBody>
                    <a:bodyPr/>
                    <a:lstStyle/>
                    <a:p>
                      <a:pPr algn="l" fontAlgn="ctr"/>
                      <a:endParaRPr lang="sv-SE" sz="1800" b="0" i="0" u="none" strike="noStrike">
                        <a:solidFill>
                          <a:srgbClr val="000000"/>
                        </a:solidFill>
                        <a:effectLst/>
                        <a:latin typeface="Arial" panose="020B060402020202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l" fontAlgn="ctr"/>
                      <a:endParaRPr lang="sv-SE" sz="1800" b="0" i="0" u="none" strike="noStrike">
                        <a:solidFill>
                          <a:srgbClr val="000000"/>
                        </a:solidFill>
                        <a:effectLst/>
                        <a:latin typeface="Arial" panose="020B060402020202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l" fontAlgn="ctr"/>
                      <a:endParaRPr lang="sv-SE" sz="1800" b="0" i="0" u="none" strike="noStrike">
                        <a:solidFill>
                          <a:srgbClr val="000000"/>
                        </a:solidFill>
                        <a:effectLst/>
                        <a:latin typeface="Arial" panose="020B060402020202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l" fontAlgn="ctr"/>
                      <a:endParaRPr lang="sv-SE" sz="1800" b="0" i="0" u="none" strike="noStrike">
                        <a:solidFill>
                          <a:srgbClr val="000000"/>
                        </a:solidFill>
                        <a:effectLst/>
                        <a:latin typeface="Arial" panose="020B060402020202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918518249"/>
                  </a:ext>
                </a:extLst>
              </a:tr>
              <a:tr h="174340">
                <a:tc>
                  <a:txBody>
                    <a:bodyPr/>
                    <a:lstStyle/>
                    <a:p>
                      <a:pPr algn="l" rtl="0" fontAlgn="b"/>
                      <a:r>
                        <a:rPr lang="sv-SE" sz="800" b="0" i="0" u="none" strike="noStrike">
                          <a:solidFill>
                            <a:srgbClr val="000000"/>
                          </a:solidFill>
                          <a:effectLst/>
                          <a:latin typeface="Futura Std Book" panose="020B0502020204020303"/>
                        </a:rPr>
                        <a:t>Privat sektor</a:t>
                      </a:r>
                    </a:p>
                  </a:txBody>
                  <a:tcPr marL="5478" marR="5478" marT="5478"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dirty="0">
                          <a:solidFill>
                            <a:srgbClr val="000000"/>
                          </a:solidFill>
                          <a:effectLst/>
                          <a:latin typeface="Futura Std Book" panose="020B0502020204020303"/>
                        </a:rPr>
                        <a:t>177,07</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-0,56</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-0,31</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19,55</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222343189"/>
                  </a:ext>
                </a:extLst>
              </a:tr>
              <a:tr h="174340">
                <a:tc>
                  <a:txBody>
                    <a:bodyPr/>
                    <a:lstStyle/>
                    <a:p>
                      <a:pPr algn="l" rtl="0" fontAlgn="b"/>
                      <a:r>
                        <a:rPr lang="sv-SE" sz="800" b="0" i="1" u="none" strike="noStrike">
                          <a:solidFill>
                            <a:srgbClr val="000000"/>
                          </a:solidFill>
                          <a:effectLst/>
                          <a:latin typeface="Futura Std Book" panose="020B0502020204020303"/>
                        </a:rPr>
                        <a:t>Industri</a:t>
                      </a:r>
                    </a:p>
                  </a:txBody>
                  <a:tcPr marL="5478" marR="5478" marT="5478"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25,79</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-0,11</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-0,44</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4,35</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014152847"/>
                  </a:ext>
                </a:extLst>
              </a:tr>
              <a:tr h="174340">
                <a:tc>
                  <a:txBody>
                    <a:bodyPr/>
                    <a:lstStyle/>
                    <a:p>
                      <a:pPr algn="l" rtl="0" fontAlgn="b"/>
                      <a:r>
                        <a:rPr lang="sv-SE" sz="800" b="0" i="1" u="none" strike="noStrike">
                          <a:solidFill>
                            <a:srgbClr val="000000"/>
                          </a:solidFill>
                          <a:effectLst/>
                          <a:latin typeface="Futura Std Book" panose="020B0502020204020303"/>
                        </a:rPr>
                        <a:t>Tjänster</a:t>
                      </a:r>
                    </a:p>
                  </a:txBody>
                  <a:tcPr marL="5478" marR="5478" marT="5478"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133,08</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-0,61</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-0,45</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22,26</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4004837346"/>
                  </a:ext>
                </a:extLst>
              </a:tr>
              <a:tr h="174340">
                <a:tc>
                  <a:txBody>
                    <a:bodyPr/>
                    <a:lstStyle/>
                    <a:p>
                      <a:pPr algn="l" rtl="0" fontAlgn="b"/>
                      <a:r>
                        <a:rPr lang="sv-SE" sz="800" b="0" i="1" u="none" strike="noStrike">
                          <a:solidFill>
                            <a:srgbClr val="000000"/>
                          </a:solidFill>
                          <a:effectLst/>
                          <a:latin typeface="Futura Std Book" panose="020B0502020204020303"/>
                        </a:rPr>
                        <a:t>Övrigt*</a:t>
                      </a:r>
                    </a:p>
                  </a:txBody>
                  <a:tcPr marL="5478" marR="5478" marT="5478"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18,21</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0,16</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0,90</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25,07</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520052913"/>
                  </a:ext>
                </a:extLst>
              </a:tr>
              <a:tr h="174340">
                <a:tc>
                  <a:txBody>
                    <a:bodyPr/>
                    <a:lstStyle/>
                    <a:p>
                      <a:pPr algn="l" rtl="0" fontAlgn="b"/>
                      <a:r>
                        <a:rPr lang="sv-SE" sz="800" b="0" i="0" u="none" strike="noStrike">
                          <a:solidFill>
                            <a:srgbClr val="000000"/>
                          </a:solidFill>
                          <a:effectLst/>
                          <a:latin typeface="Futura Std Book" panose="020B0502020204020303"/>
                        </a:rPr>
                        <a:t>Offentlig sektor**</a:t>
                      </a:r>
                    </a:p>
                  </a:txBody>
                  <a:tcPr marL="5478" marR="5478" marT="5478"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59,19</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2,40</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4,23</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27,33</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688256886"/>
                  </a:ext>
                </a:extLst>
              </a:tr>
              <a:tr h="183515">
                <a:tc>
                  <a:txBody>
                    <a:bodyPr/>
                    <a:lstStyle/>
                    <a:p>
                      <a:pPr algn="l" rtl="0" fontAlgn="b"/>
                      <a:r>
                        <a:rPr lang="sv-SE" sz="800" b="1" i="0" u="none" strike="noStrike" dirty="0">
                          <a:solidFill>
                            <a:srgbClr val="000000"/>
                          </a:solidFill>
                          <a:effectLst/>
                          <a:latin typeface="Futura Std Book" panose="020B0502020204020303"/>
                        </a:rPr>
                        <a:t>Totalt </a:t>
                      </a:r>
                    </a:p>
                  </a:txBody>
                  <a:tcPr marL="5478" marR="5478" marT="5478"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a:solidFill>
                            <a:srgbClr val="000000"/>
                          </a:solidFill>
                          <a:effectLst/>
                          <a:latin typeface="Futura Std Book" panose="020B0502020204020303"/>
                        </a:rPr>
                        <a:t>236,26</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a:solidFill>
                            <a:srgbClr val="000000"/>
                          </a:solidFill>
                          <a:effectLst/>
                          <a:latin typeface="Futura Std Book" panose="020B0502020204020303"/>
                        </a:rPr>
                        <a:t>1,85</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a:solidFill>
                            <a:srgbClr val="000000"/>
                          </a:solidFill>
                          <a:effectLst/>
                          <a:latin typeface="Futura Std Book" panose="020B0502020204020303"/>
                        </a:rPr>
                        <a:t>0,79</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dirty="0">
                          <a:solidFill>
                            <a:srgbClr val="000000"/>
                          </a:solidFill>
                          <a:effectLst/>
                          <a:latin typeface="Futura Std Book" panose="020B0502020204020303"/>
                        </a:rPr>
                        <a:t>21,41</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603393739"/>
                  </a:ext>
                </a:extLst>
              </a:tr>
              <a:tr h="327172">
                <a:tc>
                  <a:txBody>
                    <a:bodyPr/>
                    <a:lstStyle/>
                    <a:p>
                      <a:pPr algn="l" rtl="0" fontAlgn="b"/>
                      <a:r>
                        <a:rPr lang="sv-SE" sz="800" b="1" i="0" u="none" strike="noStrike" dirty="0">
                          <a:solidFill>
                            <a:srgbClr val="000000"/>
                          </a:solidFill>
                          <a:effectLst/>
                          <a:latin typeface="Futura Std Book" panose="020B0502020204020303"/>
                        </a:rPr>
                        <a:t>Örebro län</a:t>
                      </a:r>
                    </a:p>
                  </a:txBody>
                  <a:tcPr marL="5478" marR="5478" marT="5478" marB="0" anchor="b">
                    <a:lnL>
                      <a:noFill/>
                    </a:lnL>
                    <a:lnR>
                      <a:noFill/>
                    </a:lnR>
                    <a:lnT>
                      <a:noFill/>
                    </a:lnT>
                    <a:lnB>
                      <a:noFill/>
                    </a:lnB>
                    <a:lnTlToBr w="12700" cmpd="sng">
                      <a:noFill/>
                      <a:prstDash val="solid"/>
                    </a:lnTlToBr>
                    <a:lnBlToTr w="12700" cmpd="sng">
                      <a:noFill/>
                      <a:prstDash val="solid"/>
                    </a:lnBlToTr>
                  </a:tcPr>
                </a:tc>
                <a:tc>
                  <a:txBody>
                    <a:bodyPr/>
                    <a:lstStyle/>
                    <a:p>
                      <a:pPr algn="l" fontAlgn="ctr"/>
                      <a:endParaRPr lang="sv-SE" sz="1800" b="0" i="0" u="none" strike="noStrike">
                        <a:solidFill>
                          <a:srgbClr val="000000"/>
                        </a:solidFill>
                        <a:effectLst/>
                        <a:latin typeface="Arial" panose="020B060402020202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l" fontAlgn="ctr"/>
                      <a:endParaRPr lang="sv-SE" sz="1800" b="0" i="0" u="none" strike="noStrike" dirty="0">
                        <a:solidFill>
                          <a:srgbClr val="000000"/>
                        </a:solidFill>
                        <a:effectLst/>
                        <a:latin typeface="Arial" panose="020B060402020202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l" fontAlgn="ctr"/>
                      <a:endParaRPr lang="sv-SE" sz="1800" b="0" i="0" u="none" strike="noStrike">
                        <a:solidFill>
                          <a:srgbClr val="000000"/>
                        </a:solidFill>
                        <a:effectLst/>
                        <a:latin typeface="Arial" panose="020B060402020202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l" fontAlgn="ctr"/>
                      <a:endParaRPr lang="sv-SE" sz="1800" b="0" i="0" u="none" strike="noStrike">
                        <a:solidFill>
                          <a:srgbClr val="000000"/>
                        </a:solidFill>
                        <a:effectLst/>
                        <a:latin typeface="Arial" panose="020B060402020202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481254768"/>
                  </a:ext>
                </a:extLst>
              </a:tr>
              <a:tr h="179141">
                <a:tc>
                  <a:txBody>
                    <a:bodyPr/>
                    <a:lstStyle/>
                    <a:p>
                      <a:pPr algn="l" rtl="0" fontAlgn="b"/>
                      <a:r>
                        <a:rPr lang="sv-SE" sz="800" b="0" i="0" u="none" strike="noStrike">
                          <a:solidFill>
                            <a:srgbClr val="000000"/>
                          </a:solidFill>
                          <a:effectLst/>
                          <a:latin typeface="Futura Std Book" panose="020B0502020204020303"/>
                        </a:rPr>
                        <a:t>Privat sektor</a:t>
                      </a:r>
                    </a:p>
                  </a:txBody>
                  <a:tcPr marL="5478" marR="5478" marT="5478"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dirty="0">
                          <a:solidFill>
                            <a:srgbClr val="000000"/>
                          </a:solidFill>
                          <a:effectLst/>
                          <a:latin typeface="Futura Std Book" panose="020B0502020204020303"/>
                        </a:rPr>
                        <a:t>8,56</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-0,01</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-0,11</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16,25</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901665617"/>
                  </a:ext>
                </a:extLst>
              </a:tr>
              <a:tr h="174340">
                <a:tc>
                  <a:txBody>
                    <a:bodyPr/>
                    <a:lstStyle/>
                    <a:p>
                      <a:pPr algn="l" rtl="0" fontAlgn="b"/>
                      <a:r>
                        <a:rPr lang="sv-SE" sz="800" b="0" i="1" u="none" strike="noStrike">
                          <a:solidFill>
                            <a:srgbClr val="000000"/>
                          </a:solidFill>
                          <a:effectLst/>
                          <a:latin typeface="Futura Std Book" panose="020B0502020204020303"/>
                        </a:rPr>
                        <a:t>Industri</a:t>
                      </a:r>
                    </a:p>
                  </a:txBody>
                  <a:tcPr marL="5478" marR="5478" marT="5478"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2,27</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-0,02</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-0,67</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7,81</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033472335"/>
                  </a:ext>
                </a:extLst>
              </a:tr>
              <a:tr h="174340">
                <a:tc>
                  <a:txBody>
                    <a:bodyPr/>
                    <a:lstStyle/>
                    <a:p>
                      <a:pPr algn="l" rtl="0" fontAlgn="b"/>
                      <a:r>
                        <a:rPr lang="sv-SE" sz="800" b="0" i="1" u="none" strike="noStrike" dirty="0">
                          <a:solidFill>
                            <a:srgbClr val="000000"/>
                          </a:solidFill>
                          <a:effectLst/>
                          <a:latin typeface="Futura Std Book" panose="020B0502020204020303"/>
                        </a:rPr>
                        <a:t>Tjänster</a:t>
                      </a:r>
                    </a:p>
                  </a:txBody>
                  <a:tcPr marL="5478" marR="5478" marT="5478"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5,17</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0,00</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-0,09</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17,82</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700629944"/>
                  </a:ext>
                </a:extLst>
              </a:tr>
              <a:tr h="174340">
                <a:tc>
                  <a:txBody>
                    <a:bodyPr/>
                    <a:lstStyle/>
                    <a:p>
                      <a:pPr algn="l" rtl="0" fontAlgn="b"/>
                      <a:r>
                        <a:rPr lang="sv-SE" sz="800" b="0" i="1" u="none" strike="noStrike">
                          <a:solidFill>
                            <a:srgbClr val="000000"/>
                          </a:solidFill>
                          <a:effectLst/>
                          <a:latin typeface="Futura Std Book" panose="020B0502020204020303"/>
                        </a:rPr>
                        <a:t>Övrigt*</a:t>
                      </a:r>
                    </a:p>
                  </a:txBody>
                  <a:tcPr marL="5478" marR="5478" marT="5478"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1,12</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0,01</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0,94</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28,72</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52307114"/>
                  </a:ext>
                </a:extLst>
              </a:tr>
              <a:tr h="174340">
                <a:tc>
                  <a:txBody>
                    <a:bodyPr/>
                    <a:lstStyle/>
                    <a:p>
                      <a:pPr algn="l" rtl="0" fontAlgn="b"/>
                      <a:r>
                        <a:rPr lang="sv-SE" sz="800" b="0" i="0" u="none" strike="noStrike" dirty="0">
                          <a:solidFill>
                            <a:srgbClr val="000000"/>
                          </a:solidFill>
                          <a:effectLst/>
                          <a:latin typeface="Futura Std Book" panose="020B0502020204020303"/>
                        </a:rPr>
                        <a:t>Offentlig sektor**</a:t>
                      </a:r>
                    </a:p>
                  </a:txBody>
                  <a:tcPr marL="5478" marR="5478" marT="5478"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4,47</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0,18</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4,10</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24,47</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507945776"/>
                  </a:ext>
                </a:extLst>
              </a:tr>
              <a:tr h="174340">
                <a:tc>
                  <a:txBody>
                    <a:bodyPr/>
                    <a:lstStyle/>
                    <a:p>
                      <a:pPr algn="l" rtl="0" fontAlgn="b"/>
                      <a:r>
                        <a:rPr lang="sv-SE" sz="800" b="1" i="0" u="none" strike="noStrike">
                          <a:solidFill>
                            <a:srgbClr val="000000"/>
                          </a:solidFill>
                          <a:effectLst/>
                          <a:latin typeface="Futura Std Book" panose="020B0502020204020303"/>
                        </a:rPr>
                        <a:t>Totalt </a:t>
                      </a:r>
                    </a:p>
                  </a:txBody>
                  <a:tcPr marL="5478" marR="5478" marT="5478"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a:solidFill>
                            <a:srgbClr val="000000"/>
                          </a:solidFill>
                          <a:effectLst/>
                          <a:latin typeface="Futura Std Book" panose="020B0502020204020303"/>
                        </a:rPr>
                        <a:t>13,03</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a:solidFill>
                            <a:srgbClr val="000000"/>
                          </a:solidFill>
                          <a:effectLst/>
                          <a:latin typeface="Futura Std Book" panose="020B0502020204020303"/>
                        </a:rPr>
                        <a:t>0,17</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a:solidFill>
                            <a:srgbClr val="000000"/>
                          </a:solidFill>
                          <a:effectLst/>
                          <a:latin typeface="Futura Std Book" panose="020B0502020204020303"/>
                        </a:rPr>
                        <a:t>1,29</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dirty="0">
                          <a:solidFill>
                            <a:srgbClr val="000000"/>
                          </a:solidFill>
                          <a:effectLst/>
                          <a:latin typeface="Futura Std Book" panose="020B0502020204020303"/>
                        </a:rPr>
                        <a:t>18,94</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4068365172"/>
                  </a:ext>
                </a:extLst>
              </a:tr>
            </a:tbl>
          </a:graphicData>
        </a:graphic>
      </p:graphicFrame>
      <p:sp>
        <p:nvSpPr>
          <p:cNvPr id="10" name="Rektangel 9">
            <a:extLst>
              <a:ext uri="{FF2B5EF4-FFF2-40B4-BE49-F238E27FC236}">
                <a16:creationId xmlns:a16="http://schemas.microsoft.com/office/drawing/2014/main" id="{7AE5B7B6-6595-4501-8693-87232A44E5CB}"/>
              </a:ext>
            </a:extLst>
          </p:cNvPr>
          <p:cNvSpPr/>
          <p:nvPr/>
        </p:nvSpPr>
        <p:spPr>
          <a:xfrm>
            <a:off x="6119073" y="6129337"/>
            <a:ext cx="3564132" cy="738664"/>
          </a:xfrm>
          <a:prstGeom prst="rect">
            <a:avLst/>
          </a:prstGeom>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sv-SE" sz="700" dirty="0"/>
              <a:t>*I övrigt ingår jordbruk, skogsbruk och fiske, byggverksamhet samt okänd näringsgren</a:t>
            </a:r>
            <a:br>
              <a:rPr lang="sv-SE" sz="700" dirty="0"/>
            </a:br>
            <a:endParaRPr lang="sv-SE" sz="700" dirty="0"/>
          </a:p>
          <a:p>
            <a:r>
              <a:rPr lang="sv-SE" sz="700" dirty="0"/>
              <a:t>**fr.o.m. kv3 2019 redovisar Försvarsmakten samtliga anställda i Stockholm vilket påverkar lönesummorna för statlig och därmed också offentlig sektor. Detta innebär att statistiken ej är jämförbar med tidigare kvartal.</a:t>
            </a:r>
          </a:p>
        </p:txBody>
      </p:sp>
      <p:graphicFrame>
        <p:nvGraphicFramePr>
          <p:cNvPr id="13" name="Diagram 12">
            <a:extLst>
              <a:ext uri="{FF2B5EF4-FFF2-40B4-BE49-F238E27FC236}">
                <a16:creationId xmlns:a16="http://schemas.microsoft.com/office/drawing/2014/main" id="{83A4545F-F2CD-4038-BC51-E4C186262C13}"/>
              </a:ext>
            </a:extLst>
          </p:cNvPr>
          <p:cNvGraphicFramePr>
            <a:graphicFrameLocks/>
          </p:cNvGraphicFramePr>
          <p:nvPr>
            <p:extLst>
              <p:ext uri="{D42A27DB-BD31-4B8C-83A1-F6EECF244321}">
                <p14:modId xmlns:p14="http://schemas.microsoft.com/office/powerpoint/2010/main" val="3354616245"/>
              </p:ext>
            </p:extLst>
          </p:nvPr>
        </p:nvGraphicFramePr>
        <p:xfrm>
          <a:off x="717548" y="1943192"/>
          <a:ext cx="5307011" cy="3806331"/>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420110268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32409" y="342899"/>
            <a:ext cx="8426449" cy="1113955"/>
          </a:xfrm>
        </p:spPr>
        <p:txBody>
          <a:bodyPr/>
          <a:lstStyle/>
          <a:p>
            <a:r>
              <a:rPr lang="sv-SE" dirty="0"/>
              <a:t>Nyföretagande</a:t>
            </a:r>
          </a:p>
        </p:txBody>
      </p:sp>
      <p:sp>
        <p:nvSpPr>
          <p:cNvPr id="8" name="textruta 7">
            <a:extLst>
              <a:ext uri="{FF2B5EF4-FFF2-40B4-BE49-F238E27FC236}">
                <a16:creationId xmlns:a16="http://schemas.microsoft.com/office/drawing/2014/main" id="{B79D6868-AEFB-4F6E-A0E9-CF7AB0F1BC33}"/>
              </a:ext>
            </a:extLst>
          </p:cNvPr>
          <p:cNvSpPr txBox="1"/>
          <p:nvPr/>
        </p:nvSpPr>
        <p:spPr>
          <a:xfrm>
            <a:off x="732409" y="5756989"/>
            <a:ext cx="1149674" cy="215444"/>
          </a:xfrm>
          <a:prstGeom prst="rect">
            <a:avLst/>
          </a:prstGeom>
          <a:noFill/>
        </p:spPr>
        <p:txBody>
          <a:bodyPr wrap="none" rtlCol="0">
            <a:spAutoFit/>
          </a:bodyPr>
          <a:lstStyle/>
          <a:p>
            <a:r>
              <a:rPr lang="sv-SE" sz="800" dirty="0"/>
              <a:t>Källa: Bolagsverket </a:t>
            </a:r>
          </a:p>
        </p:txBody>
      </p:sp>
      <p:sp>
        <p:nvSpPr>
          <p:cNvPr id="10" name="Rektangel 9">
            <a:extLst>
              <a:ext uri="{FF2B5EF4-FFF2-40B4-BE49-F238E27FC236}">
                <a16:creationId xmlns:a16="http://schemas.microsoft.com/office/drawing/2014/main" id="{5172B7A3-1950-454E-A840-C9FF0842E69C}"/>
              </a:ext>
            </a:extLst>
          </p:cNvPr>
          <p:cNvSpPr/>
          <p:nvPr/>
        </p:nvSpPr>
        <p:spPr>
          <a:xfrm>
            <a:off x="6755218" y="3429000"/>
            <a:ext cx="4722408" cy="2543433"/>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1" name="Platshållare för innehåll 3">
            <a:extLst>
              <a:ext uri="{FF2B5EF4-FFF2-40B4-BE49-F238E27FC236}">
                <a16:creationId xmlns:a16="http://schemas.microsoft.com/office/drawing/2014/main" id="{85924509-F5D5-4A53-BD50-0F194E9EB15E}"/>
              </a:ext>
            </a:extLst>
          </p:cNvPr>
          <p:cNvSpPr>
            <a:spLocks noGrp="1"/>
          </p:cNvSpPr>
          <p:nvPr>
            <p:ph sz="half" idx="2"/>
          </p:nvPr>
        </p:nvSpPr>
        <p:spPr>
          <a:xfrm>
            <a:off x="6755217" y="2130805"/>
            <a:ext cx="4722408" cy="1312464"/>
          </a:xfrm>
        </p:spPr>
        <p:txBody>
          <a:bodyPr/>
          <a:lstStyle/>
          <a:p>
            <a:pPr lvl="4"/>
            <a:r>
              <a:rPr lang="sv-SE" sz="1400" dirty="0"/>
              <a:t>Nyföretagandet ökade med 25 procent i länet och 19 procent i Örebro kommun under fjärde kvartalet.</a:t>
            </a:r>
          </a:p>
          <a:p>
            <a:pPr lvl="4"/>
            <a:r>
              <a:rPr lang="sv-SE" sz="1400" dirty="0"/>
              <a:t>408 av 482 nystartade företag är aktiebolag</a:t>
            </a:r>
          </a:p>
          <a:p>
            <a:endParaRPr lang="sv-SE" dirty="0"/>
          </a:p>
        </p:txBody>
      </p:sp>
      <p:sp>
        <p:nvSpPr>
          <p:cNvPr id="27" name="textruta 26">
            <a:extLst>
              <a:ext uri="{FF2B5EF4-FFF2-40B4-BE49-F238E27FC236}">
                <a16:creationId xmlns:a16="http://schemas.microsoft.com/office/drawing/2014/main" id="{6945BE6D-16A8-4FB0-B582-95C86CA8F41F}"/>
              </a:ext>
            </a:extLst>
          </p:cNvPr>
          <p:cNvSpPr txBox="1"/>
          <p:nvPr/>
        </p:nvSpPr>
        <p:spPr>
          <a:xfrm>
            <a:off x="6755217" y="3443269"/>
            <a:ext cx="1864613" cy="276999"/>
          </a:xfrm>
          <a:prstGeom prst="rect">
            <a:avLst/>
          </a:prstGeom>
          <a:noFill/>
        </p:spPr>
        <p:txBody>
          <a:bodyPr wrap="none" rtlCol="0">
            <a:spAutoFit/>
          </a:bodyPr>
          <a:lstStyle/>
          <a:p>
            <a:r>
              <a:rPr lang="sv-SE" sz="1200" b="1" dirty="0">
                <a:latin typeface="+mj-lt"/>
                <a:cs typeface="Arial" panose="020B0604020202020204" pitchFamily="34" charset="0"/>
              </a:rPr>
              <a:t>Nyregistrerade företag</a:t>
            </a:r>
          </a:p>
        </p:txBody>
      </p:sp>
      <p:sp>
        <p:nvSpPr>
          <p:cNvPr id="37" name="textruta 36">
            <a:extLst>
              <a:ext uri="{FF2B5EF4-FFF2-40B4-BE49-F238E27FC236}">
                <a16:creationId xmlns:a16="http://schemas.microsoft.com/office/drawing/2014/main" id="{AA5C7BA9-BFDC-48E1-9434-68AD052BEC58}"/>
              </a:ext>
            </a:extLst>
          </p:cNvPr>
          <p:cNvSpPr txBox="1"/>
          <p:nvPr/>
        </p:nvSpPr>
        <p:spPr>
          <a:xfrm>
            <a:off x="10309225" y="5987082"/>
            <a:ext cx="1181734" cy="184666"/>
          </a:xfrm>
          <a:prstGeom prst="rect">
            <a:avLst/>
          </a:prstGeom>
          <a:noFill/>
        </p:spPr>
        <p:txBody>
          <a:bodyPr wrap="none" rtlCol="0">
            <a:spAutoFit/>
          </a:bodyPr>
          <a:lstStyle/>
          <a:p>
            <a:r>
              <a:rPr lang="sv-SE" sz="600" dirty="0"/>
              <a:t>* De fyra senaste kvartalen</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732409" y="1453192"/>
            <a:ext cx="3773790" cy="492443"/>
          </a:xfrm>
          <a:prstGeom prst="rect">
            <a:avLst/>
          </a:prstGeom>
          <a:noFill/>
        </p:spPr>
        <p:txBody>
          <a:bodyPr wrap="none" rtlCol="0">
            <a:spAutoFit/>
          </a:bodyPr>
          <a:lstStyle/>
          <a:p>
            <a:r>
              <a:rPr lang="sv-SE" sz="1400" b="1" dirty="0"/>
              <a:t>Nyregistrerade företag</a:t>
            </a:r>
            <a:r>
              <a:rPr lang="sv-SE" sz="1400" dirty="0"/>
              <a:t/>
            </a:r>
            <a:br>
              <a:rPr lang="sv-SE" sz="1400" dirty="0"/>
            </a:br>
            <a:r>
              <a:rPr lang="sv-SE" sz="1200" dirty="0"/>
              <a:t>Säsongsrensade värden (glidande medelvärde)</a:t>
            </a:r>
            <a:endParaRPr lang="sv-SE" sz="1400" dirty="0"/>
          </a:p>
        </p:txBody>
      </p:sp>
      <p:graphicFrame>
        <p:nvGraphicFramePr>
          <p:cNvPr id="3" name="Tabell 2">
            <a:extLst>
              <a:ext uri="{FF2B5EF4-FFF2-40B4-BE49-F238E27FC236}">
                <a16:creationId xmlns:a16="http://schemas.microsoft.com/office/drawing/2014/main" id="{248F4D77-9F90-40F0-AFDA-4E93E089F6CA}"/>
              </a:ext>
            </a:extLst>
          </p:cNvPr>
          <p:cNvGraphicFramePr>
            <a:graphicFrameLocks noGrp="1"/>
          </p:cNvGraphicFramePr>
          <p:nvPr>
            <p:extLst>
              <p:ext uri="{D42A27DB-BD31-4B8C-83A1-F6EECF244321}">
                <p14:modId xmlns:p14="http://schemas.microsoft.com/office/powerpoint/2010/main" val="594412107"/>
              </p:ext>
            </p:extLst>
          </p:nvPr>
        </p:nvGraphicFramePr>
        <p:xfrm>
          <a:off x="6755217" y="3720267"/>
          <a:ext cx="4722408" cy="2252167"/>
        </p:xfrm>
        <a:graphic>
          <a:graphicData uri="http://schemas.openxmlformats.org/drawingml/2006/table">
            <a:tbl>
              <a:tblPr bandRow="1">
                <a:tableStyleId>{2D5ABB26-0587-4C30-8999-92F81FD0307C}</a:tableStyleId>
              </a:tblPr>
              <a:tblGrid>
                <a:gridCol w="1542572">
                  <a:extLst>
                    <a:ext uri="{9D8B030D-6E8A-4147-A177-3AD203B41FA5}">
                      <a16:colId xmlns:a16="http://schemas.microsoft.com/office/drawing/2014/main" val="1182284860"/>
                    </a:ext>
                  </a:extLst>
                </a:gridCol>
                <a:gridCol w="685095">
                  <a:extLst>
                    <a:ext uri="{9D8B030D-6E8A-4147-A177-3AD203B41FA5}">
                      <a16:colId xmlns:a16="http://schemas.microsoft.com/office/drawing/2014/main" val="1315458953"/>
                    </a:ext>
                  </a:extLst>
                </a:gridCol>
                <a:gridCol w="777235">
                  <a:extLst>
                    <a:ext uri="{9D8B030D-6E8A-4147-A177-3AD203B41FA5}">
                      <a16:colId xmlns:a16="http://schemas.microsoft.com/office/drawing/2014/main" val="4043114926"/>
                    </a:ext>
                  </a:extLst>
                </a:gridCol>
                <a:gridCol w="615311">
                  <a:extLst>
                    <a:ext uri="{9D8B030D-6E8A-4147-A177-3AD203B41FA5}">
                      <a16:colId xmlns:a16="http://schemas.microsoft.com/office/drawing/2014/main" val="3099988716"/>
                    </a:ext>
                  </a:extLst>
                </a:gridCol>
                <a:gridCol w="561337">
                  <a:extLst>
                    <a:ext uri="{9D8B030D-6E8A-4147-A177-3AD203B41FA5}">
                      <a16:colId xmlns:a16="http://schemas.microsoft.com/office/drawing/2014/main" val="1400772856"/>
                    </a:ext>
                  </a:extLst>
                </a:gridCol>
                <a:gridCol w="540858">
                  <a:extLst>
                    <a:ext uri="{9D8B030D-6E8A-4147-A177-3AD203B41FA5}">
                      <a16:colId xmlns:a16="http://schemas.microsoft.com/office/drawing/2014/main" val="69212751"/>
                    </a:ext>
                  </a:extLst>
                </a:gridCol>
              </a:tblGrid>
              <a:tr h="329107">
                <a:tc>
                  <a:txBody>
                    <a:bodyPr/>
                    <a:lstStyle/>
                    <a:p>
                      <a:pPr marL="72000" algn="l" fontAlgn="b"/>
                      <a:endParaRPr lang="sv-SE" sz="800" b="0" i="0" u="none" strike="noStrike" dirty="0">
                        <a:solidFill>
                          <a:srgbClr val="000000"/>
                        </a:solidFill>
                        <a:effectLst/>
                        <a:latin typeface="Futura Std Book" panose="020B0502020204020303"/>
                      </a:endParaRPr>
                    </a:p>
                  </a:txBody>
                  <a:tcPr marL="0" marR="0" marT="0" marB="0" anchor="b"/>
                </a:tc>
                <a:tc>
                  <a:txBody>
                    <a:bodyPr/>
                    <a:lstStyle/>
                    <a:p>
                      <a:pPr algn="ctr" fontAlgn="b"/>
                      <a:r>
                        <a:rPr lang="sv-SE" sz="800" b="0" i="0" u="none" strike="noStrike">
                          <a:solidFill>
                            <a:srgbClr val="000000"/>
                          </a:solidFill>
                          <a:effectLst/>
                          <a:latin typeface="Futura Std Book" panose="020B0502020204020303" pitchFamily="34" charset="0"/>
                        </a:rPr>
                        <a:t>Antal</a:t>
                      </a:r>
                    </a:p>
                  </a:txBody>
                  <a:tcPr marL="9525" marR="9525" marT="9525" marB="0" anchor="b"/>
                </a:tc>
                <a:tc gridSpan="2">
                  <a:txBody>
                    <a:bodyPr/>
                    <a:lstStyle/>
                    <a:p>
                      <a:pPr algn="ctr" fontAlgn="b"/>
                      <a:r>
                        <a:rPr lang="sv-SE" sz="800" b="0" i="0" u="none" strike="noStrike">
                          <a:solidFill>
                            <a:srgbClr val="000000"/>
                          </a:solidFill>
                          <a:effectLst/>
                          <a:latin typeface="Futura Std Book" panose="020B0502020204020303" pitchFamily="34" charset="0"/>
                        </a:rPr>
                        <a:t>Förändring (%) </a:t>
                      </a:r>
                    </a:p>
                  </a:txBody>
                  <a:tcPr marL="9525" marR="9525" marT="9525" marB="0" anchor="b"/>
                </a:tc>
                <a:tc hMerge="1">
                  <a:txBody>
                    <a:bodyPr/>
                    <a:lstStyle/>
                    <a:p>
                      <a:endParaRPr lang="sv-SE"/>
                    </a:p>
                  </a:txBody>
                  <a:tcP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gridSpan="2">
                  <a:txBody>
                    <a:bodyPr/>
                    <a:lstStyle/>
                    <a:p>
                      <a:pPr algn="ctr" fontAlgn="b"/>
                      <a:r>
                        <a:rPr lang="sv-SE" sz="800" b="0" i="0" u="none" strike="noStrike">
                          <a:solidFill>
                            <a:srgbClr val="000000"/>
                          </a:solidFill>
                          <a:effectLst/>
                          <a:latin typeface="Futura Std Book" panose="020B0502020204020303" pitchFamily="34" charset="0"/>
                        </a:rPr>
                        <a:t>R12*</a:t>
                      </a:r>
                    </a:p>
                  </a:txBody>
                  <a:tcPr marL="9525" marR="9525" marT="9525" marB="0" anchor="b"/>
                </a:tc>
                <a:tc hMerge="1">
                  <a:txBody>
                    <a:bodyPr/>
                    <a:lstStyle/>
                    <a:p>
                      <a:endParaRPr lang="sv-SE"/>
                    </a:p>
                  </a:txBody>
                  <a:tcPr/>
                </a:tc>
                <a:extLst>
                  <a:ext uri="{0D108BD9-81ED-4DB2-BD59-A6C34878D82A}">
                    <a16:rowId xmlns:a16="http://schemas.microsoft.com/office/drawing/2014/main" val="3422795235"/>
                  </a:ext>
                </a:extLst>
              </a:tr>
              <a:tr h="345564">
                <a:tc>
                  <a:txBody>
                    <a:bodyPr/>
                    <a:lstStyle/>
                    <a:p>
                      <a:pPr marL="72000" algn="l" fontAlgn="b"/>
                      <a:endParaRPr lang="sv-SE" sz="800" b="0" i="0" u="none" strike="noStrike" dirty="0">
                        <a:solidFill>
                          <a:srgbClr val="000000"/>
                        </a:solidFill>
                        <a:effectLst/>
                        <a:latin typeface="Futura Std Book" panose="020B0502020204020303"/>
                      </a:endParaRPr>
                    </a:p>
                  </a:txBody>
                  <a:tcPr marL="0" marR="0" marT="0" marB="0" anchor="b"/>
                </a:tc>
                <a:tc>
                  <a:txBody>
                    <a:bodyPr/>
                    <a:lstStyle/>
                    <a:p>
                      <a:pPr algn="ctr" fontAlgn="b"/>
                      <a:r>
                        <a:rPr lang="sv-SE" sz="800" b="0" i="0" u="none" strike="noStrike">
                          <a:solidFill>
                            <a:srgbClr val="000000"/>
                          </a:solidFill>
                          <a:effectLst/>
                          <a:latin typeface="Futura Std Book" panose="020B0502020204020303" pitchFamily="34" charset="0"/>
                        </a:rPr>
                        <a:t>2020 kv4</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-1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- 5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Antal</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Utv., %</a:t>
                      </a:r>
                    </a:p>
                  </a:txBody>
                  <a:tcPr marL="9525" marR="9525" marT="9525" marB="0" anchor="b"/>
                </a:tc>
                <a:extLst>
                  <a:ext uri="{0D108BD9-81ED-4DB2-BD59-A6C34878D82A}">
                    <a16:rowId xmlns:a16="http://schemas.microsoft.com/office/drawing/2014/main" val="1999076808"/>
                  </a:ext>
                </a:extLst>
              </a:tr>
              <a:tr h="394374">
                <a:tc>
                  <a:txBody>
                    <a:bodyPr/>
                    <a:lstStyle/>
                    <a:p>
                      <a:pPr marL="72000" algn="l" fontAlgn="b"/>
                      <a:r>
                        <a:rPr lang="sv-SE" sz="800" u="none" strike="noStrike" dirty="0">
                          <a:effectLst/>
                        </a:rPr>
                        <a:t>Sverige</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pitchFamily="34" charset="0"/>
                        </a:rPr>
                        <a:t>20 692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28</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13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73 464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14</a:t>
                      </a:r>
                    </a:p>
                  </a:txBody>
                  <a:tcPr marL="9525" marR="9525" marT="9525" marB="0" anchor="ctr"/>
                </a:tc>
                <a:extLst>
                  <a:ext uri="{0D108BD9-81ED-4DB2-BD59-A6C34878D82A}">
                    <a16:rowId xmlns:a16="http://schemas.microsoft.com/office/drawing/2014/main" val="2126920098"/>
                  </a:ext>
                </a:extLst>
              </a:tr>
              <a:tr h="394374">
                <a:tc>
                  <a:txBody>
                    <a:bodyPr/>
                    <a:lstStyle/>
                    <a:p>
                      <a:pPr marL="72000" algn="l" fontAlgn="b"/>
                      <a:r>
                        <a:rPr lang="sv-SE" sz="800" u="none" strike="noStrike" dirty="0">
                          <a:effectLst/>
                        </a:rPr>
                        <a:t>Stockholmsregionen</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pitchFamily="34" charset="0"/>
                        </a:rPr>
                        <a:t>10 619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24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38 260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13</a:t>
                      </a:r>
                    </a:p>
                  </a:txBody>
                  <a:tcPr marL="9525" marR="9525" marT="9525" marB="0" anchor="ctr"/>
                </a:tc>
                <a:extLst>
                  <a:ext uri="{0D108BD9-81ED-4DB2-BD59-A6C34878D82A}">
                    <a16:rowId xmlns:a16="http://schemas.microsoft.com/office/drawing/2014/main" val="3931673820"/>
                  </a:ext>
                </a:extLst>
              </a:tr>
              <a:tr h="394374">
                <a:tc>
                  <a:txBody>
                    <a:bodyPr/>
                    <a:lstStyle/>
                    <a:p>
                      <a:pPr marL="72000" algn="l" fontAlgn="b"/>
                      <a:r>
                        <a:rPr lang="sv-SE" sz="800" b="1" u="none" strike="noStrike" dirty="0">
                          <a:effectLst/>
                        </a:rPr>
                        <a:t>Örebro län</a:t>
                      </a:r>
                      <a:endParaRPr lang="sv-SE" sz="800" b="1" i="0" u="none" strike="noStrike" dirty="0">
                        <a:solidFill>
                          <a:srgbClr val="000000"/>
                        </a:solidFill>
                        <a:effectLst/>
                        <a:latin typeface="Futura Std Book" panose="020B0502020204020303"/>
                      </a:endParaRP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pitchFamily="34" charset="0"/>
                        </a:rPr>
                        <a:t>482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pitchFamily="34" charset="0"/>
                        </a:rPr>
                        <a:t>25</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pitchFamily="34" charset="0"/>
                        </a:rPr>
                        <a:t>20</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pitchFamily="34" charset="0"/>
                        </a:rPr>
                        <a:t>1 655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pitchFamily="34" charset="0"/>
                        </a:rPr>
                        <a:t>12</a:t>
                      </a:r>
                    </a:p>
                  </a:txBody>
                  <a:tcPr marL="9525" marR="9525" marT="9525" marB="0" anchor="ctr"/>
                </a:tc>
                <a:extLst>
                  <a:ext uri="{0D108BD9-81ED-4DB2-BD59-A6C34878D82A}">
                    <a16:rowId xmlns:a16="http://schemas.microsoft.com/office/drawing/2014/main" val="1614106418"/>
                  </a:ext>
                </a:extLst>
              </a:tr>
              <a:tr h="394374">
                <a:tc>
                  <a:txBody>
                    <a:bodyPr/>
                    <a:lstStyle/>
                    <a:p>
                      <a:pPr marL="72000" algn="l" fontAlgn="b"/>
                      <a:r>
                        <a:rPr lang="sv-SE" sz="800" b="1" u="none" strike="noStrike" dirty="0">
                          <a:effectLst/>
                        </a:rPr>
                        <a:t>Örebro kommun</a:t>
                      </a:r>
                      <a:endParaRPr lang="sv-SE" sz="800" b="1" i="0" u="none" strike="noStrike" dirty="0">
                        <a:solidFill>
                          <a:srgbClr val="000000"/>
                        </a:solidFill>
                        <a:effectLst/>
                        <a:latin typeface="Futura Std Book" panose="020B0502020204020303"/>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pitchFamily="34" charset="0"/>
                        </a:rPr>
                        <a:t>299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pitchFamily="34" charset="0"/>
                        </a:rPr>
                        <a:t>19</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pitchFamily="34" charset="0"/>
                        </a:rPr>
                        <a:t>19</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pitchFamily="34" charset="0"/>
                        </a:rPr>
                        <a:t>996 </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pitchFamily="34" charset="0"/>
                        </a:rPr>
                        <a:t>6</a:t>
                      </a:r>
                    </a:p>
                  </a:txBody>
                  <a:tcPr marL="9525" marR="9525" marT="9525" marB="0" anchor="ctr"/>
                </a:tc>
                <a:extLst>
                  <a:ext uri="{0D108BD9-81ED-4DB2-BD59-A6C34878D82A}">
                    <a16:rowId xmlns:a16="http://schemas.microsoft.com/office/drawing/2014/main" val="219049857"/>
                  </a:ext>
                </a:extLst>
              </a:tr>
            </a:tbl>
          </a:graphicData>
        </a:graphic>
      </p:graphicFrame>
      <p:graphicFrame>
        <p:nvGraphicFramePr>
          <p:cNvPr id="13" name="Diagram 12">
            <a:extLst>
              <a:ext uri="{FF2B5EF4-FFF2-40B4-BE49-F238E27FC236}">
                <a16:creationId xmlns:a16="http://schemas.microsoft.com/office/drawing/2014/main" id="{4DEE4905-CD63-4C01-99B9-93D63C3CAD4E}"/>
              </a:ext>
            </a:extLst>
          </p:cNvPr>
          <p:cNvGraphicFramePr>
            <a:graphicFrameLocks/>
          </p:cNvGraphicFramePr>
          <p:nvPr>
            <p:extLst>
              <p:ext uri="{D42A27DB-BD31-4B8C-83A1-F6EECF244321}">
                <p14:modId xmlns:p14="http://schemas.microsoft.com/office/powerpoint/2010/main" val="3239139863"/>
              </p:ext>
            </p:extLst>
          </p:nvPr>
        </p:nvGraphicFramePr>
        <p:xfrm>
          <a:off x="732410" y="1945635"/>
          <a:ext cx="5929648" cy="388910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63122980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32405" y="342899"/>
            <a:ext cx="8426449" cy="1113955"/>
          </a:xfrm>
        </p:spPr>
        <p:txBody>
          <a:bodyPr/>
          <a:lstStyle/>
          <a:p>
            <a:r>
              <a:rPr lang="sv-SE" dirty="0"/>
              <a:t>Företagskonkurser</a:t>
            </a:r>
          </a:p>
        </p:txBody>
      </p:sp>
      <p:sp>
        <p:nvSpPr>
          <p:cNvPr id="8" name="textruta 7">
            <a:extLst>
              <a:ext uri="{FF2B5EF4-FFF2-40B4-BE49-F238E27FC236}">
                <a16:creationId xmlns:a16="http://schemas.microsoft.com/office/drawing/2014/main" id="{B79D6868-AEFB-4F6E-A0E9-CF7AB0F1BC33}"/>
              </a:ext>
            </a:extLst>
          </p:cNvPr>
          <p:cNvSpPr txBox="1"/>
          <p:nvPr/>
        </p:nvSpPr>
        <p:spPr>
          <a:xfrm>
            <a:off x="732405" y="5756989"/>
            <a:ext cx="3350597" cy="215444"/>
          </a:xfrm>
          <a:prstGeom prst="rect">
            <a:avLst/>
          </a:prstGeom>
          <a:noFill/>
        </p:spPr>
        <p:txBody>
          <a:bodyPr wrap="none" rtlCol="0">
            <a:spAutoFit/>
          </a:bodyPr>
          <a:lstStyle/>
          <a:p>
            <a:r>
              <a:rPr lang="sv-SE" sz="800" dirty="0"/>
              <a:t>Källa: Statistiska centralbyrån (Konkurser och offentliga ackord) </a:t>
            </a:r>
          </a:p>
        </p:txBody>
      </p:sp>
      <p:sp>
        <p:nvSpPr>
          <p:cNvPr id="10" name="Rektangel 9">
            <a:extLst>
              <a:ext uri="{FF2B5EF4-FFF2-40B4-BE49-F238E27FC236}">
                <a16:creationId xmlns:a16="http://schemas.microsoft.com/office/drawing/2014/main" id="{5172B7A3-1950-454E-A840-C9FF0842E69C}"/>
              </a:ext>
            </a:extLst>
          </p:cNvPr>
          <p:cNvSpPr/>
          <p:nvPr/>
        </p:nvSpPr>
        <p:spPr>
          <a:xfrm>
            <a:off x="6755215" y="3429000"/>
            <a:ext cx="4722412" cy="2543433"/>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1" name="Platshållare för innehåll 3">
            <a:extLst>
              <a:ext uri="{FF2B5EF4-FFF2-40B4-BE49-F238E27FC236}">
                <a16:creationId xmlns:a16="http://schemas.microsoft.com/office/drawing/2014/main" id="{85924509-F5D5-4A53-BD50-0F194E9EB15E}"/>
              </a:ext>
            </a:extLst>
          </p:cNvPr>
          <p:cNvSpPr>
            <a:spLocks noGrp="1"/>
          </p:cNvSpPr>
          <p:nvPr>
            <p:ph sz="half" idx="2"/>
          </p:nvPr>
        </p:nvSpPr>
        <p:spPr>
          <a:xfrm>
            <a:off x="6755217" y="1853966"/>
            <a:ext cx="4722408" cy="1590161"/>
          </a:xfrm>
        </p:spPr>
        <p:txBody>
          <a:bodyPr/>
          <a:lstStyle/>
          <a:p>
            <a:pPr lvl="4"/>
            <a:r>
              <a:rPr lang="sv-SE" sz="1400" dirty="0"/>
              <a:t>Konkurserna minskade med 31 procent i länet och 21 procent i Örebro kommun under fjärde kvartalet. </a:t>
            </a:r>
          </a:p>
          <a:p>
            <a:pPr lvl="4"/>
            <a:r>
              <a:rPr lang="sv-SE" sz="1400" dirty="0"/>
              <a:t>Antalet konkurser minskade som mest i branschen Enheter för vård &amp; omsorg, socialtjänst. </a:t>
            </a:r>
          </a:p>
        </p:txBody>
      </p:sp>
      <p:sp>
        <p:nvSpPr>
          <p:cNvPr id="27" name="textruta 26">
            <a:extLst>
              <a:ext uri="{FF2B5EF4-FFF2-40B4-BE49-F238E27FC236}">
                <a16:creationId xmlns:a16="http://schemas.microsoft.com/office/drawing/2014/main" id="{6945BE6D-16A8-4FB0-B582-95C86CA8F41F}"/>
              </a:ext>
            </a:extLst>
          </p:cNvPr>
          <p:cNvSpPr txBox="1"/>
          <p:nvPr/>
        </p:nvSpPr>
        <p:spPr>
          <a:xfrm>
            <a:off x="6755213" y="3429000"/>
            <a:ext cx="1547218" cy="276999"/>
          </a:xfrm>
          <a:prstGeom prst="rect">
            <a:avLst/>
          </a:prstGeom>
          <a:noFill/>
        </p:spPr>
        <p:txBody>
          <a:bodyPr wrap="none" rtlCol="0">
            <a:spAutoFit/>
          </a:bodyPr>
          <a:lstStyle/>
          <a:p>
            <a:r>
              <a:rPr lang="sv-SE" sz="1200" b="1" dirty="0">
                <a:latin typeface="+mj-lt"/>
                <a:cs typeface="Arial" panose="020B0604020202020204" pitchFamily="34" charset="0"/>
              </a:rPr>
              <a:t>Företagskonkurser</a:t>
            </a:r>
          </a:p>
        </p:txBody>
      </p:sp>
      <p:sp>
        <p:nvSpPr>
          <p:cNvPr id="37" name="textruta 36">
            <a:extLst>
              <a:ext uri="{FF2B5EF4-FFF2-40B4-BE49-F238E27FC236}">
                <a16:creationId xmlns:a16="http://schemas.microsoft.com/office/drawing/2014/main" id="{AA5C7BA9-BFDC-48E1-9434-68AD052BEC58}"/>
              </a:ext>
            </a:extLst>
          </p:cNvPr>
          <p:cNvSpPr txBox="1"/>
          <p:nvPr/>
        </p:nvSpPr>
        <p:spPr>
          <a:xfrm>
            <a:off x="10309225" y="5975464"/>
            <a:ext cx="1181734" cy="184666"/>
          </a:xfrm>
          <a:prstGeom prst="rect">
            <a:avLst/>
          </a:prstGeom>
          <a:noFill/>
        </p:spPr>
        <p:txBody>
          <a:bodyPr wrap="none" rtlCol="0">
            <a:spAutoFit/>
          </a:bodyPr>
          <a:lstStyle/>
          <a:p>
            <a:r>
              <a:rPr lang="sv-SE" sz="600" dirty="0"/>
              <a:t>* De fyra senaste kvartalen</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714374" y="1456854"/>
            <a:ext cx="5292158" cy="492443"/>
          </a:xfrm>
          <a:prstGeom prst="rect">
            <a:avLst/>
          </a:prstGeom>
          <a:noFill/>
        </p:spPr>
        <p:txBody>
          <a:bodyPr wrap="square" rtlCol="0">
            <a:spAutoFit/>
          </a:bodyPr>
          <a:lstStyle/>
          <a:p>
            <a:r>
              <a:rPr lang="sv-SE" sz="1400" b="1" dirty="0"/>
              <a:t>Företagskonkurser</a:t>
            </a:r>
            <a:r>
              <a:rPr lang="sv-SE" sz="1400" dirty="0"/>
              <a:t/>
            </a:r>
            <a:br>
              <a:rPr lang="sv-SE" sz="1400" dirty="0"/>
            </a:br>
            <a:r>
              <a:rPr lang="sv-SE" sz="1200" dirty="0"/>
              <a:t>Säsongsrensade värden (glidande medelvärde)</a:t>
            </a:r>
            <a:endParaRPr lang="sv-SE" sz="1400" dirty="0"/>
          </a:p>
        </p:txBody>
      </p:sp>
      <p:graphicFrame>
        <p:nvGraphicFramePr>
          <p:cNvPr id="3" name="Tabell 2">
            <a:extLst>
              <a:ext uri="{FF2B5EF4-FFF2-40B4-BE49-F238E27FC236}">
                <a16:creationId xmlns:a16="http://schemas.microsoft.com/office/drawing/2014/main" id="{A9EC6445-8F0D-4563-9F29-EAAA38E8C7B5}"/>
              </a:ext>
            </a:extLst>
          </p:cNvPr>
          <p:cNvGraphicFramePr>
            <a:graphicFrameLocks noGrp="1"/>
          </p:cNvGraphicFramePr>
          <p:nvPr>
            <p:extLst>
              <p:ext uri="{D42A27DB-BD31-4B8C-83A1-F6EECF244321}">
                <p14:modId xmlns:p14="http://schemas.microsoft.com/office/powerpoint/2010/main" val="768213805"/>
              </p:ext>
            </p:extLst>
          </p:nvPr>
        </p:nvGraphicFramePr>
        <p:xfrm>
          <a:off x="6741883" y="3715523"/>
          <a:ext cx="4735742" cy="2256907"/>
        </p:xfrm>
        <a:graphic>
          <a:graphicData uri="http://schemas.openxmlformats.org/drawingml/2006/table">
            <a:tbl>
              <a:tblPr bandRow="1">
                <a:tableStyleId>{2D5ABB26-0587-4C30-8999-92F81FD0307C}</a:tableStyleId>
              </a:tblPr>
              <a:tblGrid>
                <a:gridCol w="1546928">
                  <a:extLst>
                    <a:ext uri="{9D8B030D-6E8A-4147-A177-3AD203B41FA5}">
                      <a16:colId xmlns:a16="http://schemas.microsoft.com/office/drawing/2014/main" val="4238794910"/>
                    </a:ext>
                  </a:extLst>
                </a:gridCol>
                <a:gridCol w="687029">
                  <a:extLst>
                    <a:ext uri="{9D8B030D-6E8A-4147-A177-3AD203B41FA5}">
                      <a16:colId xmlns:a16="http://schemas.microsoft.com/office/drawing/2014/main" val="2795690834"/>
                    </a:ext>
                  </a:extLst>
                </a:gridCol>
                <a:gridCol w="779430">
                  <a:extLst>
                    <a:ext uri="{9D8B030D-6E8A-4147-A177-3AD203B41FA5}">
                      <a16:colId xmlns:a16="http://schemas.microsoft.com/office/drawing/2014/main" val="2949547527"/>
                    </a:ext>
                  </a:extLst>
                </a:gridCol>
                <a:gridCol w="617048">
                  <a:extLst>
                    <a:ext uri="{9D8B030D-6E8A-4147-A177-3AD203B41FA5}">
                      <a16:colId xmlns:a16="http://schemas.microsoft.com/office/drawing/2014/main" val="3188753277"/>
                    </a:ext>
                  </a:extLst>
                </a:gridCol>
                <a:gridCol w="562922">
                  <a:extLst>
                    <a:ext uri="{9D8B030D-6E8A-4147-A177-3AD203B41FA5}">
                      <a16:colId xmlns:a16="http://schemas.microsoft.com/office/drawing/2014/main" val="1821272914"/>
                    </a:ext>
                  </a:extLst>
                </a:gridCol>
                <a:gridCol w="542385">
                  <a:extLst>
                    <a:ext uri="{9D8B030D-6E8A-4147-A177-3AD203B41FA5}">
                      <a16:colId xmlns:a16="http://schemas.microsoft.com/office/drawing/2014/main" val="136692746"/>
                    </a:ext>
                  </a:extLst>
                </a:gridCol>
              </a:tblGrid>
              <a:tr h="329800">
                <a:tc>
                  <a:txBody>
                    <a:bodyPr/>
                    <a:lstStyle/>
                    <a:p>
                      <a:pPr marL="72000" algn="l" fontAlgn="b"/>
                      <a:endParaRPr lang="sv-SE" sz="800" b="0" i="0" u="none" strike="noStrike" dirty="0">
                        <a:solidFill>
                          <a:srgbClr val="000000"/>
                        </a:solidFill>
                        <a:effectLst/>
                        <a:latin typeface="Futura Std Book" panose="020B0502020204020303"/>
                      </a:endParaRPr>
                    </a:p>
                  </a:txBody>
                  <a:tcPr marL="0" marR="0" marT="0" marB="0" anchor="b"/>
                </a:tc>
                <a:tc>
                  <a:txBody>
                    <a:bodyPr/>
                    <a:lstStyle/>
                    <a:p>
                      <a:pPr algn="ctr" fontAlgn="b"/>
                      <a:r>
                        <a:rPr lang="sv-SE" sz="800" b="0" i="0" u="none" strike="noStrike">
                          <a:solidFill>
                            <a:srgbClr val="000000"/>
                          </a:solidFill>
                          <a:effectLst/>
                          <a:latin typeface="Futura Std Book" panose="020B0502020204020303" pitchFamily="34" charset="0"/>
                        </a:rPr>
                        <a:t>Antal</a:t>
                      </a:r>
                    </a:p>
                  </a:txBody>
                  <a:tcPr marL="9525" marR="9525" marT="9525" marB="0" anchor="b"/>
                </a:tc>
                <a:tc gridSpan="2">
                  <a:txBody>
                    <a:bodyPr/>
                    <a:lstStyle/>
                    <a:p>
                      <a:pPr algn="ctr" fontAlgn="b"/>
                      <a:r>
                        <a:rPr lang="sv-SE" sz="800" b="0" i="0" u="none" strike="noStrike">
                          <a:solidFill>
                            <a:srgbClr val="000000"/>
                          </a:solidFill>
                          <a:effectLst/>
                          <a:latin typeface="Futura Std Book" panose="020B0502020204020303" pitchFamily="34" charset="0"/>
                        </a:rPr>
                        <a:t>Förändring (%) </a:t>
                      </a:r>
                    </a:p>
                  </a:txBody>
                  <a:tcPr marL="9525" marR="9525" marT="9525" marB="0" anchor="b"/>
                </a:tc>
                <a:tc hMerge="1">
                  <a:txBody>
                    <a:bodyPr/>
                    <a:lstStyle/>
                    <a:p>
                      <a:endParaRPr lang="sv-SE"/>
                    </a:p>
                  </a:txBody>
                  <a:tcP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gridSpan="2">
                  <a:txBody>
                    <a:bodyPr/>
                    <a:lstStyle/>
                    <a:p>
                      <a:pPr algn="ctr" fontAlgn="b"/>
                      <a:r>
                        <a:rPr lang="sv-SE" sz="800" b="0" i="0" u="none" strike="noStrike">
                          <a:solidFill>
                            <a:srgbClr val="000000"/>
                          </a:solidFill>
                          <a:effectLst/>
                          <a:latin typeface="Futura Std Book" panose="020B0502020204020303" pitchFamily="34" charset="0"/>
                        </a:rPr>
                        <a:t>R12*</a:t>
                      </a:r>
                    </a:p>
                  </a:txBody>
                  <a:tcPr marL="9525" marR="9525" marT="9525" marB="0" anchor="b"/>
                </a:tc>
                <a:tc hMerge="1">
                  <a:txBody>
                    <a:bodyPr/>
                    <a:lstStyle/>
                    <a:p>
                      <a:endParaRPr lang="sv-SE"/>
                    </a:p>
                  </a:txBody>
                  <a:tcPr/>
                </a:tc>
                <a:extLst>
                  <a:ext uri="{0D108BD9-81ED-4DB2-BD59-A6C34878D82A}">
                    <a16:rowId xmlns:a16="http://schemas.microsoft.com/office/drawing/2014/main" val="1020004663"/>
                  </a:ext>
                </a:extLst>
              </a:tr>
              <a:tr h="346291">
                <a:tc>
                  <a:txBody>
                    <a:bodyPr/>
                    <a:lstStyle/>
                    <a:p>
                      <a:pPr marL="72000" algn="l" fontAlgn="b"/>
                      <a:endParaRPr lang="sv-SE" sz="800" b="0" i="0" u="none" strike="noStrike" dirty="0">
                        <a:solidFill>
                          <a:srgbClr val="000000"/>
                        </a:solidFill>
                        <a:effectLst/>
                        <a:latin typeface="Futura Std Book" panose="020B0502020204020303"/>
                      </a:endParaRPr>
                    </a:p>
                  </a:txBody>
                  <a:tcPr marL="0" marR="0" marT="0" marB="0" anchor="b"/>
                </a:tc>
                <a:tc>
                  <a:txBody>
                    <a:bodyPr/>
                    <a:lstStyle/>
                    <a:p>
                      <a:pPr algn="ctr" fontAlgn="b"/>
                      <a:r>
                        <a:rPr lang="sv-SE" sz="800" b="0" i="0" u="none" strike="noStrike">
                          <a:solidFill>
                            <a:srgbClr val="000000"/>
                          </a:solidFill>
                          <a:effectLst/>
                          <a:latin typeface="Futura Std Book" panose="020B0502020204020303" pitchFamily="34" charset="0"/>
                        </a:rPr>
                        <a:t>2020 kv4</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-1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- 5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Antal</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Utv., %</a:t>
                      </a:r>
                    </a:p>
                  </a:txBody>
                  <a:tcPr marL="9525" marR="9525" marT="9525" marB="0" anchor="b"/>
                </a:tc>
                <a:extLst>
                  <a:ext uri="{0D108BD9-81ED-4DB2-BD59-A6C34878D82A}">
                    <a16:rowId xmlns:a16="http://schemas.microsoft.com/office/drawing/2014/main" val="236407042"/>
                  </a:ext>
                </a:extLst>
              </a:tr>
              <a:tr h="395204">
                <a:tc>
                  <a:txBody>
                    <a:bodyPr/>
                    <a:lstStyle/>
                    <a:p>
                      <a:pPr marL="72000" algn="l" fontAlgn="b"/>
                      <a:r>
                        <a:rPr lang="sv-SE" sz="800" u="none" strike="noStrike" dirty="0">
                          <a:effectLst/>
                        </a:rPr>
                        <a:t>Sverige</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pitchFamily="34" charset="0"/>
                        </a:rPr>
                        <a:t>1 930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-7</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15</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7 695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-1</a:t>
                      </a:r>
                    </a:p>
                  </a:txBody>
                  <a:tcPr marL="9525" marR="9525" marT="9525" marB="0" anchor="ctr"/>
                </a:tc>
                <a:extLst>
                  <a:ext uri="{0D108BD9-81ED-4DB2-BD59-A6C34878D82A}">
                    <a16:rowId xmlns:a16="http://schemas.microsoft.com/office/drawing/2014/main" val="2175618191"/>
                  </a:ext>
                </a:extLst>
              </a:tr>
              <a:tr h="395204">
                <a:tc>
                  <a:txBody>
                    <a:bodyPr/>
                    <a:lstStyle/>
                    <a:p>
                      <a:pPr marL="72000" algn="l" fontAlgn="b"/>
                      <a:r>
                        <a:rPr lang="sv-SE" sz="800" u="none" strike="noStrike" dirty="0">
                          <a:effectLst/>
                        </a:rPr>
                        <a:t>Stockholmsregionen</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pitchFamily="34" charset="0"/>
                        </a:rPr>
                        <a:t>951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-12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17</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3 958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-4</a:t>
                      </a:r>
                    </a:p>
                  </a:txBody>
                  <a:tcPr marL="9525" marR="9525" marT="9525" marB="0" anchor="ctr"/>
                </a:tc>
                <a:extLst>
                  <a:ext uri="{0D108BD9-81ED-4DB2-BD59-A6C34878D82A}">
                    <a16:rowId xmlns:a16="http://schemas.microsoft.com/office/drawing/2014/main" val="1196897080"/>
                  </a:ext>
                </a:extLst>
              </a:tr>
              <a:tr h="395204">
                <a:tc>
                  <a:txBody>
                    <a:bodyPr/>
                    <a:lstStyle/>
                    <a:p>
                      <a:pPr marL="72000" algn="l" fontAlgn="b"/>
                      <a:r>
                        <a:rPr lang="sv-SE" sz="800" b="1" u="none" strike="noStrike" dirty="0">
                          <a:effectLst/>
                        </a:rPr>
                        <a:t>Örebro län</a:t>
                      </a:r>
                      <a:endParaRPr lang="sv-SE" sz="800" b="1" i="0" u="none" strike="noStrike" dirty="0">
                        <a:solidFill>
                          <a:srgbClr val="000000"/>
                        </a:solidFill>
                        <a:effectLst/>
                        <a:latin typeface="Futura Std Book" panose="020B0502020204020303"/>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pitchFamily="34" charset="0"/>
                        </a:rPr>
                        <a:t>37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pitchFamily="34" charset="0"/>
                        </a:rPr>
                        <a:t>-31</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pitchFamily="34" charset="0"/>
                        </a:rPr>
                        <a:t>-16</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pitchFamily="34" charset="0"/>
                        </a:rPr>
                        <a:t>185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pitchFamily="34" charset="0"/>
                        </a:rPr>
                        <a:t>-8</a:t>
                      </a:r>
                    </a:p>
                  </a:txBody>
                  <a:tcPr marL="9525" marR="9525" marT="9525" marB="0" anchor="ctr"/>
                </a:tc>
                <a:extLst>
                  <a:ext uri="{0D108BD9-81ED-4DB2-BD59-A6C34878D82A}">
                    <a16:rowId xmlns:a16="http://schemas.microsoft.com/office/drawing/2014/main" val="1236040965"/>
                  </a:ext>
                </a:extLst>
              </a:tr>
              <a:tr h="395204">
                <a:tc>
                  <a:txBody>
                    <a:bodyPr/>
                    <a:lstStyle/>
                    <a:p>
                      <a:pPr marL="72000" algn="l" fontAlgn="b"/>
                      <a:r>
                        <a:rPr lang="sv-SE" sz="800" b="1" u="none" strike="noStrike" dirty="0">
                          <a:effectLst/>
                        </a:rPr>
                        <a:t>Örebro kommun</a:t>
                      </a:r>
                      <a:endParaRPr lang="sv-SE" sz="800" b="1" i="0" u="none" strike="noStrike" dirty="0">
                        <a:solidFill>
                          <a:srgbClr val="000000"/>
                        </a:solidFill>
                        <a:effectLst/>
                        <a:latin typeface="Futura Std Book" panose="020B0502020204020303"/>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pitchFamily="34" charset="0"/>
                        </a:rPr>
                        <a:t>23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pitchFamily="34" charset="0"/>
                        </a:rPr>
                        <a:t>-21</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pitchFamily="34" charset="0"/>
                        </a:rPr>
                        <a:t>-12</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pitchFamily="34" charset="0"/>
                        </a:rPr>
                        <a:t>119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pitchFamily="34" charset="0"/>
                        </a:rPr>
                        <a:t>3</a:t>
                      </a:r>
                    </a:p>
                  </a:txBody>
                  <a:tcPr marL="9525" marR="9525" marT="9525" marB="0" anchor="ctr"/>
                </a:tc>
                <a:extLst>
                  <a:ext uri="{0D108BD9-81ED-4DB2-BD59-A6C34878D82A}">
                    <a16:rowId xmlns:a16="http://schemas.microsoft.com/office/drawing/2014/main" val="2321603924"/>
                  </a:ext>
                </a:extLst>
              </a:tr>
            </a:tbl>
          </a:graphicData>
        </a:graphic>
      </p:graphicFrame>
      <p:graphicFrame>
        <p:nvGraphicFramePr>
          <p:cNvPr id="13" name="Diagram 12">
            <a:extLst>
              <a:ext uri="{FF2B5EF4-FFF2-40B4-BE49-F238E27FC236}">
                <a16:creationId xmlns:a16="http://schemas.microsoft.com/office/drawing/2014/main" id="{710213D2-10C4-4681-83A4-CA8E8E2E9F7B}"/>
              </a:ext>
            </a:extLst>
          </p:cNvPr>
          <p:cNvGraphicFramePr>
            <a:graphicFrameLocks/>
          </p:cNvGraphicFramePr>
          <p:nvPr>
            <p:extLst>
              <p:ext uri="{D42A27DB-BD31-4B8C-83A1-F6EECF244321}">
                <p14:modId xmlns:p14="http://schemas.microsoft.com/office/powerpoint/2010/main" val="3684658789"/>
              </p:ext>
            </p:extLst>
          </p:nvPr>
        </p:nvGraphicFramePr>
        <p:xfrm>
          <a:off x="732406" y="1958820"/>
          <a:ext cx="5825148" cy="3798169"/>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1858800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32406" y="342899"/>
            <a:ext cx="8426449" cy="1113955"/>
          </a:xfrm>
        </p:spPr>
        <p:txBody>
          <a:bodyPr/>
          <a:lstStyle/>
          <a:p>
            <a:r>
              <a:rPr lang="sv-SE" dirty="0"/>
              <a:t>Sysselsättning </a:t>
            </a:r>
          </a:p>
        </p:txBody>
      </p:sp>
      <p:sp>
        <p:nvSpPr>
          <p:cNvPr id="8" name="textruta 7">
            <a:extLst>
              <a:ext uri="{FF2B5EF4-FFF2-40B4-BE49-F238E27FC236}">
                <a16:creationId xmlns:a16="http://schemas.microsoft.com/office/drawing/2014/main" id="{B79D6868-AEFB-4F6E-A0E9-CF7AB0F1BC33}"/>
              </a:ext>
            </a:extLst>
          </p:cNvPr>
          <p:cNvSpPr txBox="1"/>
          <p:nvPr/>
        </p:nvSpPr>
        <p:spPr>
          <a:xfrm>
            <a:off x="732406" y="5756989"/>
            <a:ext cx="3541354" cy="215444"/>
          </a:xfrm>
          <a:prstGeom prst="rect">
            <a:avLst/>
          </a:prstGeom>
          <a:noFill/>
        </p:spPr>
        <p:txBody>
          <a:bodyPr wrap="none" rtlCol="0">
            <a:spAutoFit/>
          </a:bodyPr>
          <a:lstStyle/>
          <a:p>
            <a:r>
              <a:rPr lang="sv-SE" sz="800" dirty="0"/>
              <a:t>Källa: Statistiska centralbyrån (Arbetskraftsundersökningarna, AKU) </a:t>
            </a:r>
          </a:p>
        </p:txBody>
      </p:sp>
      <p:sp>
        <p:nvSpPr>
          <p:cNvPr id="10" name="Rektangel 9">
            <a:extLst>
              <a:ext uri="{FF2B5EF4-FFF2-40B4-BE49-F238E27FC236}">
                <a16:creationId xmlns:a16="http://schemas.microsoft.com/office/drawing/2014/main" id="{5172B7A3-1950-454E-A840-C9FF0842E69C}"/>
              </a:ext>
            </a:extLst>
          </p:cNvPr>
          <p:cNvSpPr/>
          <p:nvPr/>
        </p:nvSpPr>
        <p:spPr>
          <a:xfrm>
            <a:off x="6755215" y="3429001"/>
            <a:ext cx="4722411" cy="2543432"/>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1" name="Platshållare för innehåll 3">
            <a:extLst>
              <a:ext uri="{FF2B5EF4-FFF2-40B4-BE49-F238E27FC236}">
                <a16:creationId xmlns:a16="http://schemas.microsoft.com/office/drawing/2014/main" id="{85924509-F5D5-4A53-BD50-0F194E9EB15E}"/>
              </a:ext>
            </a:extLst>
          </p:cNvPr>
          <p:cNvSpPr>
            <a:spLocks noGrp="1"/>
          </p:cNvSpPr>
          <p:nvPr>
            <p:ph sz="half" idx="2"/>
          </p:nvPr>
        </p:nvSpPr>
        <p:spPr>
          <a:xfrm>
            <a:off x="6755212" y="2038525"/>
            <a:ext cx="4722411" cy="1381591"/>
          </a:xfrm>
        </p:spPr>
        <p:txBody>
          <a:bodyPr/>
          <a:lstStyle/>
          <a:p>
            <a:pPr lvl="4"/>
            <a:r>
              <a:rPr lang="sv-SE" sz="1400" dirty="0"/>
              <a:t>Sysselsättningen ökar med 2 procent eller 2 900 personer för Örebro </a:t>
            </a:r>
            <a:r>
              <a:rPr lang="sv-SE" sz="1400" dirty="0" smtClean="0"/>
              <a:t>län</a:t>
            </a:r>
            <a:r>
              <a:rPr lang="sv-SE" sz="1400" dirty="0" smtClean="0"/>
              <a:t>, i Stockholmsregionen och Sverige minskade sysselsättningen.</a:t>
            </a:r>
            <a:endParaRPr lang="sv-SE" sz="1400" dirty="0"/>
          </a:p>
          <a:p>
            <a:pPr lvl="4"/>
            <a:r>
              <a:rPr lang="sv-SE" sz="1400" dirty="0"/>
              <a:t>Störst är minskningen inom Utbildning och Personliga och kulturella tjänster.  </a:t>
            </a:r>
          </a:p>
        </p:txBody>
      </p:sp>
      <p:sp>
        <p:nvSpPr>
          <p:cNvPr id="27" name="textruta 26">
            <a:extLst>
              <a:ext uri="{FF2B5EF4-FFF2-40B4-BE49-F238E27FC236}">
                <a16:creationId xmlns:a16="http://schemas.microsoft.com/office/drawing/2014/main" id="{6945BE6D-16A8-4FB0-B582-95C86CA8F41F}"/>
              </a:ext>
            </a:extLst>
          </p:cNvPr>
          <p:cNvSpPr txBox="1"/>
          <p:nvPr/>
        </p:nvSpPr>
        <p:spPr>
          <a:xfrm>
            <a:off x="6755214" y="3446771"/>
            <a:ext cx="1208985" cy="276999"/>
          </a:xfrm>
          <a:prstGeom prst="rect">
            <a:avLst/>
          </a:prstGeom>
          <a:noFill/>
        </p:spPr>
        <p:txBody>
          <a:bodyPr wrap="none" rtlCol="0">
            <a:spAutoFit/>
          </a:bodyPr>
          <a:lstStyle/>
          <a:p>
            <a:r>
              <a:rPr lang="sv-SE" sz="1200" b="1" dirty="0">
                <a:latin typeface="+mj-lt"/>
                <a:cs typeface="Arial" panose="020B0604020202020204" pitchFamily="34" charset="0"/>
              </a:rPr>
              <a:t>Sysselsättning</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717550" y="1450817"/>
            <a:ext cx="1853392" cy="492443"/>
          </a:xfrm>
          <a:prstGeom prst="rect">
            <a:avLst/>
          </a:prstGeom>
          <a:noFill/>
        </p:spPr>
        <p:txBody>
          <a:bodyPr wrap="none" rtlCol="0">
            <a:spAutoFit/>
          </a:bodyPr>
          <a:lstStyle/>
          <a:p>
            <a:r>
              <a:rPr lang="sv-SE" sz="1400" b="1" dirty="0"/>
              <a:t>Sysselsatta invånare</a:t>
            </a:r>
            <a:r>
              <a:rPr lang="sv-SE" sz="1400" dirty="0"/>
              <a:t/>
            </a:r>
            <a:br>
              <a:rPr lang="sv-SE" sz="1400" dirty="0"/>
            </a:br>
            <a:r>
              <a:rPr lang="sv-SE" sz="1200" dirty="0"/>
              <a:t>Index 100 = </a:t>
            </a:r>
            <a:r>
              <a:rPr lang="sv-SE" sz="1200"/>
              <a:t>2010 kv4</a:t>
            </a:r>
          </a:p>
        </p:txBody>
      </p:sp>
      <p:graphicFrame>
        <p:nvGraphicFramePr>
          <p:cNvPr id="17" name="Tabell 16">
            <a:extLst>
              <a:ext uri="{FF2B5EF4-FFF2-40B4-BE49-F238E27FC236}">
                <a16:creationId xmlns:a16="http://schemas.microsoft.com/office/drawing/2014/main" id="{049C9FB7-EC95-4417-80B3-7E9D4F0732B8}"/>
              </a:ext>
            </a:extLst>
          </p:cNvPr>
          <p:cNvGraphicFramePr>
            <a:graphicFrameLocks noGrp="1"/>
          </p:cNvGraphicFramePr>
          <p:nvPr>
            <p:extLst>
              <p:ext uri="{D42A27DB-BD31-4B8C-83A1-F6EECF244321}">
                <p14:modId xmlns:p14="http://schemas.microsoft.com/office/powerpoint/2010/main" val="2970032768"/>
              </p:ext>
            </p:extLst>
          </p:nvPr>
        </p:nvGraphicFramePr>
        <p:xfrm>
          <a:off x="6755213" y="3726940"/>
          <a:ext cx="4722411" cy="2263263"/>
        </p:xfrm>
        <a:graphic>
          <a:graphicData uri="http://schemas.openxmlformats.org/drawingml/2006/table">
            <a:tbl>
              <a:tblPr bandRow="1">
                <a:tableStyleId>{2D5ABB26-0587-4C30-8999-92F81FD0307C}</a:tableStyleId>
              </a:tblPr>
              <a:tblGrid>
                <a:gridCol w="1742095">
                  <a:extLst>
                    <a:ext uri="{9D8B030D-6E8A-4147-A177-3AD203B41FA5}">
                      <a16:colId xmlns:a16="http://schemas.microsoft.com/office/drawing/2014/main" val="1678076792"/>
                    </a:ext>
                  </a:extLst>
                </a:gridCol>
                <a:gridCol w="773707">
                  <a:extLst>
                    <a:ext uri="{9D8B030D-6E8A-4147-A177-3AD203B41FA5}">
                      <a16:colId xmlns:a16="http://schemas.microsoft.com/office/drawing/2014/main" val="2601369493"/>
                    </a:ext>
                  </a:extLst>
                </a:gridCol>
                <a:gridCol w="1028685">
                  <a:extLst>
                    <a:ext uri="{9D8B030D-6E8A-4147-A177-3AD203B41FA5}">
                      <a16:colId xmlns:a16="http://schemas.microsoft.com/office/drawing/2014/main" val="2395970223"/>
                    </a:ext>
                  </a:extLst>
                </a:gridCol>
                <a:gridCol w="543981">
                  <a:extLst>
                    <a:ext uri="{9D8B030D-6E8A-4147-A177-3AD203B41FA5}">
                      <a16:colId xmlns:a16="http://schemas.microsoft.com/office/drawing/2014/main" val="3235649811"/>
                    </a:ext>
                  </a:extLst>
                </a:gridCol>
                <a:gridCol w="633943">
                  <a:extLst>
                    <a:ext uri="{9D8B030D-6E8A-4147-A177-3AD203B41FA5}">
                      <a16:colId xmlns:a16="http://schemas.microsoft.com/office/drawing/2014/main" val="1050073455"/>
                    </a:ext>
                  </a:extLst>
                </a:gridCol>
              </a:tblGrid>
              <a:tr h="417288">
                <a:tc>
                  <a:txBody>
                    <a:bodyPr/>
                    <a:lstStyle/>
                    <a:p>
                      <a:pPr marL="72000" algn="l" fontAlgn="b"/>
                      <a:endParaRPr lang="sv-SE" sz="800" b="0" i="0" u="none" strike="noStrike" dirty="0">
                        <a:solidFill>
                          <a:srgbClr val="000000"/>
                        </a:solidFill>
                        <a:effectLst/>
                        <a:latin typeface="Futura Std Book" panose="020B0502020204020303"/>
                      </a:endParaRPr>
                    </a:p>
                  </a:txBody>
                  <a:tcPr marL="0" marR="0" marT="0" marB="0" anchor="b"/>
                </a:tc>
                <a:tc>
                  <a:txBody>
                    <a:bodyPr/>
                    <a:lstStyle/>
                    <a:p>
                      <a:pPr algn="ctr" fontAlgn="b"/>
                      <a:r>
                        <a:rPr lang="sv-SE" sz="800" b="0" i="0" u="none" strike="noStrike">
                          <a:solidFill>
                            <a:srgbClr val="000000"/>
                          </a:solidFill>
                          <a:effectLst/>
                          <a:latin typeface="Futura Std Book" panose="020B0502020204020303" pitchFamily="34" charset="0"/>
                        </a:rPr>
                        <a:t>Antal</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Förändring -1 år</a:t>
                      </a:r>
                    </a:p>
                  </a:txBody>
                  <a:tcPr marL="9525" marR="9525" marT="9525" marB="0" anchor="b"/>
                </a:tc>
                <a:tc gridSpan="2">
                  <a:txBody>
                    <a:bodyPr/>
                    <a:lstStyle/>
                    <a:p>
                      <a:pPr algn="ctr" fontAlgn="b"/>
                      <a:r>
                        <a:rPr lang="sv-SE" sz="800" b="0" i="0" u="none" strike="noStrike">
                          <a:solidFill>
                            <a:srgbClr val="000000"/>
                          </a:solidFill>
                          <a:effectLst/>
                          <a:latin typeface="Futura Std Book" panose="020B0502020204020303" pitchFamily="34" charset="0"/>
                        </a:rPr>
                        <a:t>Förändring (%) </a:t>
                      </a:r>
                    </a:p>
                  </a:txBody>
                  <a:tcPr marL="9525" marR="9525" marT="9525" marB="0" anchor="b"/>
                </a:tc>
                <a:tc hMerge="1">
                  <a:txBody>
                    <a:bodyPr/>
                    <a:lstStyle/>
                    <a:p>
                      <a:endParaRPr lang="sv-SE"/>
                    </a:p>
                  </a:txBody>
                  <a:tcP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198386554"/>
                  </a:ext>
                </a:extLst>
              </a:tr>
              <a:tr h="417288">
                <a:tc>
                  <a:txBody>
                    <a:bodyPr/>
                    <a:lstStyle/>
                    <a:p>
                      <a:pPr marL="72000" algn="l" fontAlgn="b"/>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b"/>
                      <a:r>
                        <a:rPr lang="sv-SE" sz="800" b="0" i="0" u="none" strike="noStrike">
                          <a:solidFill>
                            <a:srgbClr val="000000"/>
                          </a:solidFill>
                          <a:effectLst/>
                          <a:latin typeface="Futura Std Book" panose="020B0502020204020303" pitchFamily="34" charset="0"/>
                        </a:rPr>
                        <a:t>2020 kv 4</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-1 år (antal)</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-1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- 5 år</a:t>
                      </a:r>
                    </a:p>
                  </a:txBody>
                  <a:tcPr marL="9525" marR="9525" marT="9525" marB="0" anchor="b"/>
                </a:tc>
                <a:extLst>
                  <a:ext uri="{0D108BD9-81ED-4DB2-BD59-A6C34878D82A}">
                    <a16:rowId xmlns:a16="http://schemas.microsoft.com/office/drawing/2014/main" val="1194244375"/>
                  </a:ext>
                </a:extLst>
              </a:tr>
              <a:tr h="476229">
                <a:tc>
                  <a:txBody>
                    <a:bodyPr/>
                    <a:lstStyle/>
                    <a:p>
                      <a:pPr marL="72000" algn="l" fontAlgn="b"/>
                      <a:r>
                        <a:rPr lang="sv-SE" sz="800" u="none" strike="noStrike" dirty="0">
                          <a:effectLst/>
                        </a:rPr>
                        <a:t>Sverige</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700" b="0" i="0" u="none" strike="noStrike">
                          <a:solidFill>
                            <a:srgbClr val="000000"/>
                          </a:solidFill>
                          <a:effectLst/>
                          <a:latin typeface="Futura Std Book" panose="020B0502020204020303" pitchFamily="34" charset="0"/>
                        </a:rPr>
                        <a:t>5 058 900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pitchFamily="34" charset="0"/>
                        </a:rPr>
                        <a:t>-71 000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pitchFamily="34" charset="0"/>
                        </a:rPr>
                        <a:t>-1,4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pitchFamily="34" charset="0"/>
                        </a:rPr>
                        <a:t>4,4 </a:t>
                      </a:r>
                    </a:p>
                  </a:txBody>
                  <a:tcPr marL="9525" marR="9525" marT="9525" marB="0" anchor="ctr"/>
                </a:tc>
                <a:extLst>
                  <a:ext uri="{0D108BD9-81ED-4DB2-BD59-A6C34878D82A}">
                    <a16:rowId xmlns:a16="http://schemas.microsoft.com/office/drawing/2014/main" val="1544414373"/>
                  </a:ext>
                </a:extLst>
              </a:tr>
              <a:tr h="476229">
                <a:tc>
                  <a:txBody>
                    <a:bodyPr/>
                    <a:lstStyle/>
                    <a:p>
                      <a:pPr marL="72000" algn="l" fontAlgn="b"/>
                      <a:r>
                        <a:rPr lang="sv-SE" sz="800" b="0" u="none" strike="noStrike" dirty="0">
                          <a:effectLst/>
                        </a:rPr>
                        <a:t>Stockholmsregionen</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700" b="0" i="0" u="none" strike="noStrike">
                          <a:solidFill>
                            <a:srgbClr val="000000"/>
                          </a:solidFill>
                          <a:effectLst/>
                          <a:latin typeface="Futura Std Book" panose="020B0502020204020303" pitchFamily="34" charset="0"/>
                        </a:rPr>
                        <a:t>2 328 700 </a:t>
                      </a:r>
                    </a:p>
                  </a:txBody>
                  <a:tcPr marL="9525" marR="9525" marT="9525" marB="0" anchor="ctr"/>
                </a:tc>
                <a:tc>
                  <a:txBody>
                    <a:bodyPr/>
                    <a:lstStyle/>
                    <a:p>
                      <a:pPr algn="ctr" fontAlgn="ctr"/>
                      <a:r>
                        <a:rPr lang="sv-SE" sz="700" b="0" i="0" u="none" strike="noStrike" dirty="0">
                          <a:solidFill>
                            <a:srgbClr val="000000"/>
                          </a:solidFill>
                          <a:effectLst/>
                          <a:latin typeface="Futura Std Book" panose="020B0502020204020303" pitchFamily="34" charset="0"/>
                        </a:rPr>
                        <a:t>-44 000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pitchFamily="34" charset="0"/>
                        </a:rPr>
                        <a:t>-1,9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pitchFamily="34" charset="0"/>
                        </a:rPr>
                        <a:t>4,9 </a:t>
                      </a:r>
                    </a:p>
                  </a:txBody>
                  <a:tcPr marL="9525" marR="9525" marT="9525" marB="0" anchor="ctr"/>
                </a:tc>
                <a:extLst>
                  <a:ext uri="{0D108BD9-81ED-4DB2-BD59-A6C34878D82A}">
                    <a16:rowId xmlns:a16="http://schemas.microsoft.com/office/drawing/2014/main" val="4178915708"/>
                  </a:ext>
                </a:extLst>
              </a:tr>
              <a:tr h="476229">
                <a:tc>
                  <a:txBody>
                    <a:bodyPr/>
                    <a:lstStyle/>
                    <a:p>
                      <a:pPr marL="72000" algn="l" fontAlgn="b"/>
                      <a:r>
                        <a:rPr lang="sv-SE" sz="800" b="1" u="none" strike="noStrike" dirty="0">
                          <a:effectLst/>
                        </a:rPr>
                        <a:t>Örebro län</a:t>
                      </a:r>
                      <a:endParaRPr lang="sv-SE" sz="800" b="1" i="0" u="none" strike="noStrike" dirty="0">
                        <a:solidFill>
                          <a:srgbClr val="000000"/>
                        </a:solidFill>
                        <a:effectLst/>
                        <a:latin typeface="+mn-lt"/>
                      </a:endParaRP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pitchFamily="34" charset="0"/>
                        </a:rPr>
                        <a:t>144 700 </a:t>
                      </a:r>
                    </a:p>
                  </a:txBody>
                  <a:tcPr marL="9525" marR="9525" marT="9525" marB="0" anchor="ctr"/>
                </a:tc>
                <a:tc>
                  <a:txBody>
                    <a:bodyPr/>
                    <a:lstStyle/>
                    <a:p>
                      <a:pPr algn="ctr" fontAlgn="ctr"/>
                      <a:r>
                        <a:rPr lang="sv-SE" sz="700" b="1" i="0" u="none" strike="noStrike" dirty="0">
                          <a:solidFill>
                            <a:srgbClr val="000000"/>
                          </a:solidFill>
                          <a:effectLst/>
                          <a:latin typeface="Futura Std Book" panose="020B0502020204020303" pitchFamily="34" charset="0"/>
                        </a:rPr>
                        <a:t>2 900 </a:t>
                      </a: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pitchFamily="34" charset="0"/>
                        </a:rPr>
                        <a:t>2,0 </a:t>
                      </a:r>
                    </a:p>
                  </a:txBody>
                  <a:tcPr marL="9525" marR="9525" marT="9525" marB="0" anchor="ctr"/>
                </a:tc>
                <a:tc>
                  <a:txBody>
                    <a:bodyPr/>
                    <a:lstStyle/>
                    <a:p>
                      <a:pPr algn="ctr" fontAlgn="ctr"/>
                      <a:r>
                        <a:rPr lang="sv-SE" sz="700" b="1" i="0" u="none" strike="noStrike" dirty="0">
                          <a:solidFill>
                            <a:srgbClr val="000000"/>
                          </a:solidFill>
                          <a:effectLst/>
                          <a:latin typeface="Futura Std Book" panose="020B0502020204020303" pitchFamily="34" charset="0"/>
                        </a:rPr>
                        <a:t>7,4 </a:t>
                      </a:r>
                    </a:p>
                  </a:txBody>
                  <a:tcPr marL="9525" marR="9525" marT="9525" marB="0" anchor="ctr"/>
                </a:tc>
                <a:extLst>
                  <a:ext uri="{0D108BD9-81ED-4DB2-BD59-A6C34878D82A}">
                    <a16:rowId xmlns:a16="http://schemas.microsoft.com/office/drawing/2014/main" val="1554613420"/>
                  </a:ext>
                </a:extLst>
              </a:tr>
            </a:tbl>
          </a:graphicData>
        </a:graphic>
      </p:graphicFrame>
      <p:graphicFrame>
        <p:nvGraphicFramePr>
          <p:cNvPr id="13" name="Diagram 12">
            <a:extLst>
              <a:ext uri="{FF2B5EF4-FFF2-40B4-BE49-F238E27FC236}">
                <a16:creationId xmlns:a16="http://schemas.microsoft.com/office/drawing/2014/main" id="{2F848833-B509-414F-B961-E453A45AD1CB}"/>
              </a:ext>
            </a:extLst>
          </p:cNvPr>
          <p:cNvGraphicFramePr>
            <a:graphicFrameLocks/>
          </p:cNvGraphicFramePr>
          <p:nvPr>
            <p:extLst>
              <p:ext uri="{D42A27DB-BD31-4B8C-83A1-F6EECF244321}">
                <p14:modId xmlns:p14="http://schemas.microsoft.com/office/powerpoint/2010/main" val="3673303178"/>
              </p:ext>
            </p:extLst>
          </p:nvPr>
        </p:nvGraphicFramePr>
        <p:xfrm>
          <a:off x="732406" y="1943259"/>
          <a:ext cx="5790314" cy="381373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23831800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ubrik 2">
            <a:extLst>
              <a:ext uri="{FF2B5EF4-FFF2-40B4-BE49-F238E27FC236}">
                <a16:creationId xmlns:a16="http://schemas.microsoft.com/office/drawing/2014/main" id="{2CD0751C-4FF8-45CE-BACD-DDE0FA873C1D}"/>
              </a:ext>
            </a:extLst>
          </p:cNvPr>
          <p:cNvSpPr>
            <a:spLocks noGrp="1"/>
          </p:cNvSpPr>
          <p:nvPr>
            <p:ph type="title"/>
          </p:nvPr>
        </p:nvSpPr>
        <p:spPr/>
        <p:txBody>
          <a:bodyPr/>
          <a:lstStyle/>
          <a:p>
            <a:r>
              <a:rPr lang="sv-SE" dirty="0"/>
              <a:t>Sysselsättning efter bransch</a:t>
            </a:r>
          </a:p>
        </p:txBody>
      </p:sp>
      <p:graphicFrame>
        <p:nvGraphicFramePr>
          <p:cNvPr id="6" name="Platshållare för innehåll 4">
            <a:extLst>
              <a:ext uri="{FF2B5EF4-FFF2-40B4-BE49-F238E27FC236}">
                <a16:creationId xmlns:a16="http://schemas.microsoft.com/office/drawing/2014/main" id="{DFBFA55F-03E7-4044-9A75-66E68F711984}"/>
              </a:ext>
            </a:extLst>
          </p:cNvPr>
          <p:cNvGraphicFramePr>
            <a:graphicFrameLocks noGrp="1"/>
          </p:cNvGraphicFramePr>
          <p:nvPr>
            <p:ph idx="1"/>
            <p:extLst>
              <p:ext uri="{D42A27DB-BD31-4B8C-83A1-F6EECF244321}">
                <p14:modId xmlns:p14="http://schemas.microsoft.com/office/powerpoint/2010/main" val="3320004600"/>
              </p:ext>
            </p:extLst>
          </p:nvPr>
        </p:nvGraphicFramePr>
        <p:xfrm>
          <a:off x="1882774" y="1621872"/>
          <a:ext cx="8426450" cy="4157040"/>
        </p:xfrm>
        <a:graphic>
          <a:graphicData uri="http://schemas.openxmlformats.org/drawingml/2006/table">
            <a:tbl>
              <a:tblPr firstRow="1" bandRow="1">
                <a:tableStyleId>{5C22544A-7EE6-4342-B048-85BDC9FD1C3A}</a:tableStyleId>
              </a:tblPr>
              <a:tblGrid>
                <a:gridCol w="2135553">
                  <a:extLst>
                    <a:ext uri="{9D8B030D-6E8A-4147-A177-3AD203B41FA5}">
                      <a16:colId xmlns:a16="http://schemas.microsoft.com/office/drawing/2014/main" val="452260278"/>
                    </a:ext>
                  </a:extLst>
                </a:gridCol>
                <a:gridCol w="1702965">
                  <a:extLst>
                    <a:ext uri="{9D8B030D-6E8A-4147-A177-3AD203B41FA5}">
                      <a16:colId xmlns:a16="http://schemas.microsoft.com/office/drawing/2014/main" val="1889858293"/>
                    </a:ext>
                  </a:extLst>
                </a:gridCol>
                <a:gridCol w="1672285">
                  <a:extLst>
                    <a:ext uri="{9D8B030D-6E8A-4147-A177-3AD203B41FA5}">
                      <a16:colId xmlns:a16="http://schemas.microsoft.com/office/drawing/2014/main" val="1671515360"/>
                    </a:ext>
                  </a:extLst>
                </a:gridCol>
                <a:gridCol w="1456808">
                  <a:extLst>
                    <a:ext uri="{9D8B030D-6E8A-4147-A177-3AD203B41FA5}">
                      <a16:colId xmlns:a16="http://schemas.microsoft.com/office/drawing/2014/main" val="2818758293"/>
                    </a:ext>
                  </a:extLst>
                </a:gridCol>
                <a:gridCol w="1458839">
                  <a:extLst>
                    <a:ext uri="{9D8B030D-6E8A-4147-A177-3AD203B41FA5}">
                      <a16:colId xmlns:a16="http://schemas.microsoft.com/office/drawing/2014/main" val="1452816917"/>
                    </a:ext>
                  </a:extLst>
                </a:gridCol>
              </a:tblGrid>
              <a:tr h="0">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gridSpan="2">
                  <a:txBody>
                    <a:bodyPr/>
                    <a:lstStyle/>
                    <a:p>
                      <a:pPr algn="r"/>
                      <a:r>
                        <a:rPr lang="sv-SE" sz="1000" b="0" dirty="0">
                          <a:solidFill>
                            <a:schemeClr val="bg1"/>
                          </a:solidFill>
                        </a:rPr>
                        <a:t>Antal  </a:t>
                      </a:r>
                      <a:r>
                        <a:rPr lang="sv-SE" sz="1000" dirty="0">
                          <a:solidFill>
                            <a:schemeClr val="bg1"/>
                          </a:solidFill>
                        </a:rPr>
                        <a:t>                               </a:t>
                      </a:r>
                      <a:r>
                        <a:rPr lang="sv-SE" sz="1000" b="0" dirty="0">
                          <a:solidFill>
                            <a:schemeClr val="bg1"/>
                          </a:solidFill>
                        </a:rPr>
                        <a:t>Förändring (antal)</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hMerge="1">
                  <a:txBody>
                    <a:bodyPr/>
                    <a:lstStyle/>
                    <a:p>
                      <a:pPr algn="l"/>
                      <a:endParaRPr lang="sv-SE" sz="1000" dirty="0">
                        <a:solidFill>
                          <a:schemeClr val="bg1"/>
                        </a:solidFill>
                      </a:endParaRPr>
                    </a:p>
                  </a:txBody>
                  <a:tcPr>
                    <a:lnL w="12700" cap="flat" cmpd="sng" algn="ctr">
                      <a:noFill/>
                      <a:prstDash val="solid"/>
                      <a:round/>
                      <a:headEnd type="none" w="med" len="med"/>
                      <a:tailEnd type="none" w="med" len="med"/>
                    </a:lnL>
                    <a:lnR w="12700" cmpd="sng">
                      <a:noFill/>
                    </a:lnR>
                    <a:lnT w="38100" cmpd="sng">
                      <a:noFill/>
                    </a:lnT>
                    <a:lnB w="12700" cmpd="sng">
                      <a:noFill/>
                    </a:lnB>
                    <a:lnTlToBr w="12700" cmpd="sng">
                      <a:noFill/>
                      <a:prstDash val="solid"/>
                    </a:lnTlToBr>
                    <a:lnBlToTr w="12700" cmpd="sng">
                      <a:noFill/>
                      <a:prstDash val="solid"/>
                    </a:lnBlToTr>
                    <a:solidFill>
                      <a:srgbClr val="052364"/>
                    </a:solidFill>
                  </a:tcPr>
                </a:tc>
                <a:tc gridSpan="2">
                  <a:txBody>
                    <a:bodyPr/>
                    <a:lstStyle/>
                    <a:p>
                      <a:pPr algn="ctr"/>
                      <a:r>
                        <a:rPr lang="sv-SE" sz="1000" b="0" dirty="0">
                          <a:solidFill>
                            <a:schemeClr val="bg1"/>
                          </a:solidFill>
                        </a:rPr>
                        <a:t>Förändring (%)</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hMerge="1">
                  <a:txBody>
                    <a:bodyPr/>
                    <a:lstStyle/>
                    <a:p>
                      <a:endParaRPr lang="sv-SE"/>
                    </a:p>
                  </a:txBody>
                  <a:tcPr/>
                </a:tc>
                <a:extLst>
                  <a:ext uri="{0D108BD9-81ED-4DB2-BD59-A6C34878D82A}">
                    <a16:rowId xmlns:a16="http://schemas.microsoft.com/office/drawing/2014/main" val="2696100177"/>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000" b="1" dirty="0">
                          <a:solidFill>
                            <a:schemeClr val="bg1"/>
                          </a:solidFill>
                        </a:rPr>
                        <a:t>Örebro län</a:t>
                      </a: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1" i="0" u="none" strike="noStrike">
                          <a:solidFill>
                            <a:srgbClr val="FFFFFF"/>
                          </a:solidFill>
                          <a:effectLst/>
                          <a:latin typeface="Futura Std Book" panose="020B0502020204020303" pitchFamily="34" charset="0"/>
                        </a:rPr>
                        <a:t>2020 kv4</a:t>
                      </a: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1"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1" i="0" u="none" strike="noStrike" dirty="0">
                          <a:solidFill>
                            <a:srgbClr val="FFFFFF"/>
                          </a:solidFill>
                          <a:effectLst/>
                          <a:latin typeface="Futura Std Book" panose="020B0502020204020303" pitchFamily="34" charset="0"/>
                        </a:rPr>
                        <a:t>-1 år </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1" i="0" u="none" strike="noStrike">
                          <a:solidFill>
                            <a:srgbClr val="FFFFFF"/>
                          </a:solidFill>
                          <a:effectLst/>
                          <a:latin typeface="Futura Std Book" panose="020B0502020204020303" pitchFamily="34" charset="0"/>
                        </a:rPr>
                        <a:t>-5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3081617630"/>
                  </a:ext>
                </a:extLst>
              </a:tr>
              <a:tr h="0">
                <a:tc>
                  <a:txBody>
                    <a:bodyPr/>
                    <a:lstStyle/>
                    <a:p>
                      <a:pPr algn="l" fontAlgn="t">
                        <a:spcAft>
                          <a:spcPts val="500"/>
                        </a:spcAft>
                      </a:pPr>
                      <a:r>
                        <a:rPr lang="sv-SE" sz="800" b="0" dirty="0"/>
                        <a:t>Jordbruk, skogsbruk och fiske</a:t>
                      </a:r>
                    </a:p>
                  </a:txBody>
                  <a:tcP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3745687708"/>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err="1"/>
                        <a:t>Tillverkn</a:t>
                      </a:r>
                      <a:r>
                        <a:rPr lang="sv-SE" sz="800" dirty="0"/>
                        <a:t>. och utvinning, energi och miljö</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pitchFamily="34" charset="0"/>
                        </a:rPr>
                        <a:t>24 300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7 400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43,8</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18,0</a:t>
                      </a:r>
                    </a:p>
                  </a:txBody>
                  <a:tcPr marL="9525" marR="9525" marT="9525" marB="0" anchor="ctr"/>
                </a:tc>
                <a:extLst>
                  <a:ext uri="{0D108BD9-81ED-4DB2-BD59-A6C34878D82A}">
                    <a16:rowId xmlns:a16="http://schemas.microsoft.com/office/drawing/2014/main" val="293360832"/>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err="1"/>
                        <a:t>Tillverkn</a:t>
                      </a:r>
                      <a:r>
                        <a:rPr lang="sv-SE" sz="800" dirty="0"/>
                        <a:t>. av verkstadsvaror </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pitchFamily="34" charset="0"/>
                        </a:rPr>
                        <a:t>11 200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3 700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49,3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14,3</a:t>
                      </a:r>
                    </a:p>
                  </a:txBody>
                  <a:tcPr marL="9525" marR="9525" marT="9525" marB="0" anchor="ctr"/>
                </a:tc>
                <a:extLst>
                  <a:ext uri="{0D108BD9-81ED-4DB2-BD59-A6C34878D82A}">
                    <a16:rowId xmlns:a16="http://schemas.microsoft.com/office/drawing/2014/main" val="1559525621"/>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Byggverksamhet</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pitchFamily="34" charset="0"/>
                        </a:rPr>
                        <a:t>12 200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900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8,0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32,6</a:t>
                      </a:r>
                    </a:p>
                  </a:txBody>
                  <a:tcPr marL="9525" marR="9525" marT="9525" marB="0" anchor="ctr"/>
                </a:tc>
                <a:extLst>
                  <a:ext uri="{0D108BD9-81ED-4DB2-BD59-A6C34878D82A}">
                    <a16:rowId xmlns:a16="http://schemas.microsoft.com/office/drawing/2014/main" val="1947986397"/>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Handel</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pitchFamily="34" charset="0"/>
                        </a:rPr>
                        <a:t>16 300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-500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-3,0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16,4</a:t>
                      </a:r>
                    </a:p>
                  </a:txBody>
                  <a:tcPr marL="9525" marR="9525" marT="9525" marB="0" anchor="ctr"/>
                </a:tc>
                <a:extLst>
                  <a:ext uri="{0D108BD9-81ED-4DB2-BD59-A6C34878D82A}">
                    <a16:rowId xmlns:a16="http://schemas.microsoft.com/office/drawing/2014/main" val="2325918200"/>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Transport</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pitchFamily="34" charset="0"/>
                        </a:rPr>
                        <a:t>8 200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1 000</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pitchFamily="34" charset="0"/>
                        </a:rPr>
                        <a:t>13,9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-5,7</a:t>
                      </a:r>
                    </a:p>
                  </a:txBody>
                  <a:tcPr marL="9525" marR="9525" marT="9525" marB="0" anchor="ctr"/>
                </a:tc>
                <a:extLst>
                  <a:ext uri="{0D108BD9-81ED-4DB2-BD59-A6C34878D82A}">
                    <a16:rowId xmlns:a16="http://schemas.microsoft.com/office/drawing/2014/main" val="3944598109"/>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Hotell och restauranger</a:t>
                      </a:r>
                    </a:p>
                  </a:txBody>
                  <a:tcPr>
                    <a:lnL w="12700" cmpd="sng">
                      <a:noFill/>
                    </a:ln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extLst>
                  <a:ext uri="{0D108BD9-81ED-4DB2-BD59-A6C34878D82A}">
                    <a16:rowId xmlns:a16="http://schemas.microsoft.com/office/drawing/2014/main" val="3208508909"/>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Information och kommunikation</a:t>
                      </a:r>
                    </a:p>
                  </a:txBody>
                  <a:tcPr>
                    <a:lnL w="12700" cmpd="sng">
                      <a:noFill/>
                    </a:ln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extLst>
                  <a:ext uri="{0D108BD9-81ED-4DB2-BD59-A6C34878D82A}">
                    <a16:rowId xmlns:a16="http://schemas.microsoft.com/office/drawing/2014/main" val="1121273573"/>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Personliga och kulturella tjänster</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pitchFamily="34" charset="0"/>
                        </a:rPr>
                        <a:t>6 800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-1 900</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pitchFamily="34" charset="0"/>
                        </a:rPr>
                        <a:t>-21,8</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4,6</a:t>
                      </a:r>
                    </a:p>
                  </a:txBody>
                  <a:tcPr marL="9525" marR="9525" marT="9525" marB="0" anchor="ctr"/>
                </a:tc>
                <a:extLst>
                  <a:ext uri="{0D108BD9-81ED-4DB2-BD59-A6C34878D82A}">
                    <a16:rowId xmlns:a16="http://schemas.microsoft.com/office/drawing/2014/main" val="1084239425"/>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Finansiell verksamhet, företagstjänster</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pitchFamily="34" charset="0"/>
                        </a:rPr>
                        <a:t>13 000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-2 800</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pitchFamily="34" charset="0"/>
                        </a:rPr>
                        <a:t>-17,7</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-13,9</a:t>
                      </a:r>
                    </a:p>
                  </a:txBody>
                  <a:tcPr marL="9525" marR="9525" marT="9525" marB="0" anchor="ctr"/>
                </a:tc>
                <a:extLst>
                  <a:ext uri="{0D108BD9-81ED-4DB2-BD59-A6C34878D82A}">
                    <a16:rowId xmlns:a16="http://schemas.microsoft.com/office/drawing/2014/main" val="2047465816"/>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Offentlig förvaltning</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pitchFamily="34" charset="0"/>
                        </a:rPr>
                        <a:t>12 500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1 600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14,7</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27,6</a:t>
                      </a:r>
                    </a:p>
                  </a:txBody>
                  <a:tcPr marL="9525" marR="9525" marT="9525" marB="0" anchor="ctr"/>
                </a:tc>
                <a:extLst>
                  <a:ext uri="{0D108BD9-81ED-4DB2-BD59-A6C34878D82A}">
                    <a16:rowId xmlns:a16="http://schemas.microsoft.com/office/drawing/2014/main" val="4226078857"/>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Utbildning</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pitchFamily="34" charset="0"/>
                        </a:rPr>
                        <a:t>14 500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-4 900</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pitchFamily="34" charset="0"/>
                        </a:rPr>
                        <a:t>-25,3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5,1</a:t>
                      </a:r>
                    </a:p>
                  </a:txBody>
                  <a:tcPr marL="9525" marR="9525" marT="9525" marB="0" anchor="ctr"/>
                </a:tc>
                <a:extLst>
                  <a:ext uri="{0D108BD9-81ED-4DB2-BD59-A6C34878D82A}">
                    <a16:rowId xmlns:a16="http://schemas.microsoft.com/office/drawing/2014/main" val="2443966492"/>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Vård och omsorg</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pitchFamily="34" charset="0"/>
                        </a:rPr>
                        <a:t>27 300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2 600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10,5</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13,8</a:t>
                      </a:r>
                    </a:p>
                  </a:txBody>
                  <a:tcPr marL="9525" marR="9525" marT="9525" marB="0" anchor="ctr"/>
                </a:tc>
                <a:extLst>
                  <a:ext uri="{0D108BD9-81ED-4DB2-BD59-A6C34878D82A}">
                    <a16:rowId xmlns:a16="http://schemas.microsoft.com/office/drawing/2014/main" val="3055248050"/>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Uppgift saknas</a:t>
                      </a:r>
                    </a:p>
                  </a:txBody>
                  <a:tcPr>
                    <a:lnL w="12700" cmpd="sng">
                      <a:noFill/>
                    </a:ln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tc>
                  <a:txBody>
                    <a:bodyPr/>
                    <a:lstStyle/>
                    <a:p>
                      <a:pPr algn="ctr" fontAlgn="ctr"/>
                      <a:r>
                        <a:rPr lang="sv-SE" sz="800" b="0" i="0" u="none" strike="noStrike" dirty="0" err="1">
                          <a:solidFill>
                            <a:srgbClr val="000000"/>
                          </a:solidFill>
                          <a:effectLst/>
                          <a:latin typeface="Futura Std Book" panose="020B0502020204020303" pitchFamily="34" charset="0"/>
                        </a:rPr>
                        <a:t>i.u</a:t>
                      </a:r>
                      <a:r>
                        <a:rPr lang="sv-SE" sz="800" b="0" i="0" u="none" strike="noStrike" dirty="0">
                          <a:solidFill>
                            <a:srgbClr val="000000"/>
                          </a:solidFill>
                          <a:effectLst/>
                          <a:latin typeface="Futura Std Book" panose="020B0502020204020303" pitchFamily="34" charset="0"/>
                        </a:rPr>
                        <a:t>.</a:t>
                      </a:r>
                    </a:p>
                  </a:txBody>
                  <a:tcPr marL="9525" marR="9525" marT="9525" marB="0" anchor="ctr"/>
                </a:tc>
                <a:tc>
                  <a:txBody>
                    <a:bodyPr/>
                    <a:lstStyle/>
                    <a:p>
                      <a:pPr algn="ctr" fontAlgn="ctr"/>
                      <a:r>
                        <a:rPr lang="sv-SE" sz="800" b="0" i="0" u="none" strike="noStrike" dirty="0" err="1">
                          <a:solidFill>
                            <a:srgbClr val="000000"/>
                          </a:solidFill>
                          <a:effectLst/>
                          <a:latin typeface="Futura Std Book" panose="020B0502020204020303" pitchFamily="34" charset="0"/>
                        </a:rPr>
                        <a:t>i.u</a:t>
                      </a:r>
                      <a:r>
                        <a:rPr lang="sv-SE" sz="800" b="0" i="0" u="none" strike="noStrike" dirty="0">
                          <a:solidFill>
                            <a:srgbClr val="000000"/>
                          </a:solidFill>
                          <a:effectLst/>
                          <a:latin typeface="Futura Std Book" panose="020B0502020204020303" pitchFamily="34" charset="0"/>
                        </a:rPr>
                        <a:t>.</a:t>
                      </a:r>
                    </a:p>
                  </a:txBody>
                  <a:tcPr marL="9525" marR="9525" marT="9525" marB="0" anchor="ctr"/>
                </a:tc>
                <a:extLst>
                  <a:ext uri="{0D108BD9-81ED-4DB2-BD59-A6C34878D82A}">
                    <a16:rowId xmlns:a16="http://schemas.microsoft.com/office/drawing/2014/main" val="2884210164"/>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Sysselsatta i Sverige</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pitchFamily="34" charset="0"/>
                        </a:rPr>
                        <a:t>144 400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3 200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2,3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7,8</a:t>
                      </a:r>
                    </a:p>
                  </a:txBody>
                  <a:tcPr marL="9525" marR="9525" marT="9525" marB="0" anchor="ctr"/>
                </a:tc>
                <a:extLst>
                  <a:ext uri="{0D108BD9-81ED-4DB2-BD59-A6C34878D82A}">
                    <a16:rowId xmlns:a16="http://schemas.microsoft.com/office/drawing/2014/main" val="2561171434"/>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Sysselsatta utomlands</a:t>
                      </a:r>
                    </a:p>
                  </a:txBody>
                  <a:tcPr>
                    <a:lnL w="12700" cmpd="sng">
                      <a:noFill/>
                    </a:ln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tc>
                  <a:txBody>
                    <a:bodyPr/>
                    <a:lstStyle/>
                    <a:p>
                      <a:pPr algn="ctr" fontAlgn="ctr"/>
                      <a:r>
                        <a:rPr lang="sv-SE" sz="800" b="0" i="0" u="none" strike="noStrike" dirty="0" err="1">
                          <a:solidFill>
                            <a:srgbClr val="000000"/>
                          </a:solidFill>
                          <a:effectLst/>
                          <a:latin typeface="Futura Std Book" panose="020B0502020204020303" pitchFamily="34" charset="0"/>
                        </a:rPr>
                        <a:t>i.u</a:t>
                      </a:r>
                      <a:r>
                        <a:rPr lang="sv-SE" sz="800" b="0" i="0" u="none" strike="noStrike" dirty="0">
                          <a:solidFill>
                            <a:srgbClr val="000000"/>
                          </a:solidFill>
                          <a:effectLst/>
                          <a:latin typeface="Futura Std Book" panose="020B0502020204020303" pitchFamily="34" charset="0"/>
                        </a:rPr>
                        <a:t>.</a:t>
                      </a:r>
                    </a:p>
                  </a:txBody>
                  <a:tcPr marL="9525" marR="9525" marT="9525" marB="0" anchor="ctr"/>
                </a:tc>
                <a:tc>
                  <a:txBody>
                    <a:bodyPr/>
                    <a:lstStyle/>
                    <a:p>
                      <a:pPr algn="ctr" fontAlgn="ctr"/>
                      <a:r>
                        <a:rPr lang="sv-SE" sz="800" b="0" i="0" u="none" strike="noStrike" dirty="0" err="1">
                          <a:solidFill>
                            <a:srgbClr val="000000"/>
                          </a:solidFill>
                          <a:effectLst/>
                          <a:latin typeface="Futura Std Book" panose="020B0502020204020303" pitchFamily="34" charset="0"/>
                        </a:rPr>
                        <a:t>i.u</a:t>
                      </a:r>
                      <a:r>
                        <a:rPr lang="sv-SE" sz="800" b="0" i="0" u="none" strike="noStrike" dirty="0">
                          <a:solidFill>
                            <a:srgbClr val="000000"/>
                          </a:solidFill>
                          <a:effectLst/>
                          <a:latin typeface="Futura Std Book" panose="020B0502020204020303" pitchFamily="34" charset="0"/>
                        </a:rPr>
                        <a:t>.</a:t>
                      </a:r>
                    </a:p>
                  </a:txBody>
                  <a:tcPr marL="9525" marR="9525" marT="9525" marB="0" anchor="ctr"/>
                </a:tc>
                <a:extLst>
                  <a:ext uri="{0D108BD9-81ED-4DB2-BD59-A6C34878D82A}">
                    <a16:rowId xmlns:a16="http://schemas.microsoft.com/office/drawing/2014/main" val="219391046"/>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1" dirty="0"/>
                        <a:t>Total</a:t>
                      </a:r>
                    </a:p>
                  </a:txBody>
                  <a:tcPr>
                    <a:lnL w="12700" cmpd="sng">
                      <a:noFill/>
                    </a:lnL>
                  </a:tcPr>
                </a:tc>
                <a:tc>
                  <a:txBody>
                    <a:bodyPr/>
                    <a:lstStyle/>
                    <a:p>
                      <a:pPr algn="ctr" fontAlgn="ctr"/>
                      <a:r>
                        <a:rPr lang="sv-SE" sz="800" b="1" i="0" u="none" strike="noStrike">
                          <a:solidFill>
                            <a:srgbClr val="000000"/>
                          </a:solidFill>
                          <a:effectLst/>
                          <a:latin typeface="Futura Std Book" panose="020B0502020204020303" pitchFamily="34" charset="0"/>
                        </a:rPr>
                        <a:t>144 700</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pitchFamily="34" charset="0"/>
                        </a:rPr>
                        <a:t>2 900</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pitchFamily="34" charset="0"/>
                        </a:rPr>
                        <a:t>2,0</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pitchFamily="34" charset="0"/>
                        </a:rPr>
                        <a:t>7,4</a:t>
                      </a:r>
                    </a:p>
                  </a:txBody>
                  <a:tcPr marL="9525" marR="9525" marT="9525" marB="0" anchor="ctr"/>
                </a:tc>
                <a:extLst>
                  <a:ext uri="{0D108BD9-81ED-4DB2-BD59-A6C34878D82A}">
                    <a16:rowId xmlns:a16="http://schemas.microsoft.com/office/drawing/2014/main" val="1325546280"/>
                  </a:ext>
                </a:extLst>
              </a:tr>
            </a:tbl>
          </a:graphicData>
        </a:graphic>
      </p:graphicFrame>
      <p:sp>
        <p:nvSpPr>
          <p:cNvPr id="4" name="textruta 3">
            <a:extLst>
              <a:ext uri="{FF2B5EF4-FFF2-40B4-BE49-F238E27FC236}">
                <a16:creationId xmlns:a16="http://schemas.microsoft.com/office/drawing/2014/main" id="{E2A516BB-0D10-45CD-BDB3-49F93ADE33A2}"/>
              </a:ext>
            </a:extLst>
          </p:cNvPr>
          <p:cNvSpPr txBox="1"/>
          <p:nvPr/>
        </p:nvSpPr>
        <p:spPr>
          <a:xfrm>
            <a:off x="1882774" y="5836208"/>
            <a:ext cx="3474028" cy="215444"/>
          </a:xfrm>
          <a:prstGeom prst="rect">
            <a:avLst/>
          </a:prstGeom>
          <a:noFill/>
        </p:spPr>
        <p:txBody>
          <a:bodyPr wrap="none" rtlCol="0">
            <a:spAutoFit/>
          </a:bodyPr>
          <a:lstStyle/>
          <a:p>
            <a:r>
              <a:rPr lang="sv-SE" sz="800" dirty="0"/>
              <a:t>Källa: Statistiska centralbyrån (Arbetskraftsundersökningarna, AKU)</a:t>
            </a:r>
          </a:p>
        </p:txBody>
      </p:sp>
    </p:spTree>
    <p:extLst>
      <p:ext uri="{BB962C8B-B14F-4D97-AF65-F5344CB8AC3E}">
        <p14:creationId xmlns:p14="http://schemas.microsoft.com/office/powerpoint/2010/main" val="39663275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ubrik 2">
            <a:extLst>
              <a:ext uri="{FF2B5EF4-FFF2-40B4-BE49-F238E27FC236}">
                <a16:creationId xmlns:a16="http://schemas.microsoft.com/office/drawing/2014/main" id="{2CD0751C-4FF8-45CE-BACD-DDE0FA873C1D}"/>
              </a:ext>
            </a:extLst>
          </p:cNvPr>
          <p:cNvSpPr>
            <a:spLocks noGrp="1"/>
          </p:cNvSpPr>
          <p:nvPr>
            <p:ph type="title"/>
          </p:nvPr>
        </p:nvSpPr>
        <p:spPr/>
        <p:txBody>
          <a:bodyPr/>
          <a:lstStyle/>
          <a:p>
            <a:r>
              <a:rPr lang="sv-SE" dirty="0"/>
              <a:t>Sysselsättning efter yrke</a:t>
            </a:r>
          </a:p>
        </p:txBody>
      </p:sp>
      <p:graphicFrame>
        <p:nvGraphicFramePr>
          <p:cNvPr id="6" name="Platshållare för innehåll 4">
            <a:extLst>
              <a:ext uri="{FF2B5EF4-FFF2-40B4-BE49-F238E27FC236}">
                <a16:creationId xmlns:a16="http://schemas.microsoft.com/office/drawing/2014/main" id="{DFBFA55F-03E7-4044-9A75-66E68F711984}"/>
              </a:ext>
            </a:extLst>
          </p:cNvPr>
          <p:cNvGraphicFramePr>
            <a:graphicFrameLocks noGrp="1"/>
          </p:cNvGraphicFramePr>
          <p:nvPr>
            <p:ph idx="1"/>
            <p:extLst>
              <p:ext uri="{D42A27DB-BD31-4B8C-83A1-F6EECF244321}">
                <p14:modId xmlns:p14="http://schemas.microsoft.com/office/powerpoint/2010/main" val="1213594003"/>
              </p:ext>
            </p:extLst>
          </p:nvPr>
        </p:nvGraphicFramePr>
        <p:xfrm>
          <a:off x="1882773" y="1628775"/>
          <a:ext cx="7206093" cy="3524280"/>
        </p:xfrm>
        <a:graphic>
          <a:graphicData uri="http://schemas.openxmlformats.org/drawingml/2006/table">
            <a:tbl>
              <a:tblPr firstRow="1" bandRow="1">
                <a:tableStyleId>{5C22544A-7EE6-4342-B048-85BDC9FD1C3A}</a:tableStyleId>
              </a:tblPr>
              <a:tblGrid>
                <a:gridCol w="3075121">
                  <a:extLst>
                    <a:ext uri="{9D8B030D-6E8A-4147-A177-3AD203B41FA5}">
                      <a16:colId xmlns:a16="http://schemas.microsoft.com/office/drawing/2014/main" val="452260278"/>
                    </a:ext>
                  </a:extLst>
                </a:gridCol>
                <a:gridCol w="1392572">
                  <a:extLst>
                    <a:ext uri="{9D8B030D-6E8A-4147-A177-3AD203B41FA5}">
                      <a16:colId xmlns:a16="http://schemas.microsoft.com/office/drawing/2014/main" val="1889858293"/>
                    </a:ext>
                  </a:extLst>
                </a:gridCol>
                <a:gridCol w="1555552">
                  <a:extLst>
                    <a:ext uri="{9D8B030D-6E8A-4147-A177-3AD203B41FA5}">
                      <a16:colId xmlns:a16="http://schemas.microsoft.com/office/drawing/2014/main" val="1671515360"/>
                    </a:ext>
                  </a:extLst>
                </a:gridCol>
                <a:gridCol w="1182848">
                  <a:extLst>
                    <a:ext uri="{9D8B030D-6E8A-4147-A177-3AD203B41FA5}">
                      <a16:colId xmlns:a16="http://schemas.microsoft.com/office/drawing/2014/main" val="2818758293"/>
                    </a:ext>
                  </a:extLst>
                </a:gridCol>
              </a:tblGrid>
              <a:tr h="0">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a:solidFill>
                            <a:schemeClr val="bg1"/>
                          </a:solidFill>
                        </a:rPr>
                        <a:t>Antal</a:t>
                      </a: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gridSpan="2">
                  <a:txBody>
                    <a:bodyPr/>
                    <a:lstStyle/>
                    <a:p>
                      <a:pPr algn="ctr"/>
                      <a:r>
                        <a:rPr lang="sv-SE" sz="1000">
                          <a:solidFill>
                            <a:schemeClr val="bg1"/>
                          </a:solidFill>
                        </a:rPr>
                        <a:t>Förändring -1år</a:t>
                      </a: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hMerge="1">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2696100177"/>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100" b="1" dirty="0">
                          <a:solidFill>
                            <a:schemeClr val="bg1"/>
                          </a:solidFill>
                        </a:rPr>
                        <a:t>Örebro län</a:t>
                      </a: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1" i="0" u="none" strike="noStrike">
                          <a:solidFill>
                            <a:srgbClr val="FFFFFF"/>
                          </a:solidFill>
                          <a:effectLst/>
                          <a:latin typeface="Futura Std Book" panose="020B0502020204020303" pitchFamily="34" charset="0"/>
                        </a:rPr>
                        <a:t>2020 kv4</a:t>
                      </a: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1" i="0" u="none" strike="noStrike" dirty="0">
                          <a:solidFill>
                            <a:srgbClr val="FFFFFF"/>
                          </a:solidFill>
                          <a:effectLst/>
                          <a:latin typeface="Futura Std Book" panose="020B0502020204020303" pitchFamily="34" charset="0"/>
                        </a:rPr>
                        <a:t>-1 år (Antal)</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1" i="0" u="none" strike="noStrike" dirty="0">
                          <a:solidFill>
                            <a:srgbClr val="FFFFFF"/>
                          </a:solidFill>
                          <a:effectLst/>
                          <a:latin typeface="Futura Std Book" panose="020B0502020204020303" pitchFamily="34" charset="0"/>
                        </a:rPr>
                        <a:t>-1 år (%)</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3081617630"/>
                  </a:ext>
                </a:extLst>
              </a:tr>
              <a:tr h="0">
                <a:tc>
                  <a:txBody>
                    <a:bodyPr/>
                    <a:lstStyle/>
                    <a:p>
                      <a:pPr algn="l" fontAlgn="t">
                        <a:spcAft>
                          <a:spcPts val="500"/>
                        </a:spcAft>
                      </a:pPr>
                      <a:r>
                        <a:rPr lang="sv-SE" sz="800" b="0" dirty="0"/>
                        <a:t>Militärt arbete</a:t>
                      </a:r>
                    </a:p>
                  </a:txBody>
                  <a:tcP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3745687708"/>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Chefsyrken</a:t>
                      </a:r>
                    </a:p>
                  </a:txBody>
                  <a:tcPr>
                    <a:lnL w="12700" cmpd="sng">
                      <a:noFill/>
                    </a:lnL>
                  </a:tcPr>
                </a:tc>
                <a:tc>
                  <a:txBody>
                    <a:bodyPr/>
                    <a:lstStyle/>
                    <a:p>
                      <a:pPr algn="ctr" rtl="0" fontAlgn="ctr"/>
                      <a:r>
                        <a:rPr lang="sv-SE" sz="800" b="0" i="0" u="none" strike="noStrike">
                          <a:solidFill>
                            <a:srgbClr val="000000"/>
                          </a:solidFill>
                          <a:effectLst/>
                          <a:latin typeface="Futura Std Book" panose="020B0502020204020303" pitchFamily="34" charset="0"/>
                        </a:rPr>
                        <a:t>7 300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-900</a:t>
                      </a:r>
                    </a:p>
                  </a:txBody>
                  <a:tcPr marL="9525" marR="9525" marT="9525" marB="0" anchor="ctr"/>
                </a:tc>
                <a:tc>
                  <a:txBody>
                    <a:bodyPr/>
                    <a:lstStyle/>
                    <a:p>
                      <a:pPr algn="ctr" rtl="0" fontAlgn="ctr"/>
                      <a:r>
                        <a:rPr lang="sv-SE" sz="800" b="0" i="0" u="none" strike="noStrike" dirty="0">
                          <a:solidFill>
                            <a:srgbClr val="000000"/>
                          </a:solidFill>
                          <a:effectLst/>
                          <a:latin typeface="Futura Std Book" panose="020B0502020204020303" pitchFamily="34" charset="0"/>
                        </a:rPr>
                        <a:t>-11,0</a:t>
                      </a:r>
                    </a:p>
                  </a:txBody>
                  <a:tcPr marL="9525" marR="9525" marT="9525" marB="0" anchor="ctr"/>
                </a:tc>
                <a:extLst>
                  <a:ext uri="{0D108BD9-81ED-4DB2-BD59-A6C34878D82A}">
                    <a16:rowId xmlns:a16="http://schemas.microsoft.com/office/drawing/2014/main" val="293360832"/>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Yrken med krav på fördjupad högskolekompetens</a:t>
                      </a:r>
                    </a:p>
                  </a:txBody>
                  <a:tcPr>
                    <a:lnL w="12700" cmpd="sng">
                      <a:noFill/>
                    </a:lnL>
                  </a:tcPr>
                </a:tc>
                <a:tc>
                  <a:txBody>
                    <a:bodyPr/>
                    <a:lstStyle/>
                    <a:p>
                      <a:pPr algn="ctr" rtl="0" fontAlgn="ctr"/>
                      <a:r>
                        <a:rPr lang="sv-SE" sz="800" b="0" i="0" u="none" strike="noStrike">
                          <a:solidFill>
                            <a:srgbClr val="000000"/>
                          </a:solidFill>
                          <a:effectLst/>
                          <a:latin typeface="Futura Std Book" panose="020B0502020204020303" pitchFamily="34" charset="0"/>
                        </a:rPr>
                        <a:t>37 600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4 800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14,6</a:t>
                      </a:r>
                    </a:p>
                  </a:txBody>
                  <a:tcPr marL="9525" marR="9525" marT="9525" marB="0" anchor="ctr"/>
                </a:tc>
                <a:extLst>
                  <a:ext uri="{0D108BD9-81ED-4DB2-BD59-A6C34878D82A}">
                    <a16:rowId xmlns:a16="http://schemas.microsoft.com/office/drawing/2014/main" val="1559525621"/>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Yrken med krav på högskolekompetens eller motsvarande</a:t>
                      </a:r>
                    </a:p>
                  </a:txBody>
                  <a:tcPr>
                    <a:lnL w="12700" cmpd="sng">
                      <a:noFill/>
                    </a:lnL>
                  </a:tcPr>
                </a:tc>
                <a:tc>
                  <a:txBody>
                    <a:bodyPr/>
                    <a:lstStyle/>
                    <a:p>
                      <a:pPr algn="ctr" rtl="0" fontAlgn="ctr"/>
                      <a:r>
                        <a:rPr lang="sv-SE" sz="800" b="0" i="0" u="none" strike="noStrike">
                          <a:solidFill>
                            <a:srgbClr val="000000"/>
                          </a:solidFill>
                          <a:effectLst/>
                          <a:latin typeface="Futura Std Book" panose="020B0502020204020303" pitchFamily="34" charset="0"/>
                        </a:rPr>
                        <a:t>24 000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-2 300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-8,7</a:t>
                      </a:r>
                    </a:p>
                  </a:txBody>
                  <a:tcPr marL="9525" marR="9525" marT="9525" marB="0" anchor="ctr"/>
                </a:tc>
                <a:extLst>
                  <a:ext uri="{0D108BD9-81ED-4DB2-BD59-A6C34878D82A}">
                    <a16:rowId xmlns:a16="http://schemas.microsoft.com/office/drawing/2014/main" val="1947986397"/>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Yrken inom administration och kundtjänst</a:t>
                      </a:r>
                    </a:p>
                  </a:txBody>
                  <a:tcPr>
                    <a:lnL w="12700" cmpd="sng">
                      <a:noFill/>
                    </a:lnL>
                  </a:tcPr>
                </a:tc>
                <a:tc>
                  <a:txBody>
                    <a:bodyPr/>
                    <a:lstStyle/>
                    <a:p>
                      <a:pPr algn="ctr" rtl="0" fontAlgn="ctr"/>
                      <a:r>
                        <a:rPr lang="sv-SE" sz="800" b="0" i="0" u="none" strike="noStrike">
                          <a:solidFill>
                            <a:srgbClr val="000000"/>
                          </a:solidFill>
                          <a:effectLst/>
                          <a:latin typeface="Futura Std Book" panose="020B0502020204020303" pitchFamily="34" charset="0"/>
                        </a:rPr>
                        <a:t>11 600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-3 200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-21,6</a:t>
                      </a:r>
                    </a:p>
                  </a:txBody>
                  <a:tcPr marL="9525" marR="9525" marT="9525" marB="0" anchor="ctr"/>
                </a:tc>
                <a:extLst>
                  <a:ext uri="{0D108BD9-81ED-4DB2-BD59-A6C34878D82A}">
                    <a16:rowId xmlns:a16="http://schemas.microsoft.com/office/drawing/2014/main" val="2325918200"/>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Service-, omsorgs- och försäljningsarbete</a:t>
                      </a:r>
                    </a:p>
                  </a:txBody>
                  <a:tcPr>
                    <a:lnL w="12700" cmpd="sng">
                      <a:noFill/>
                    </a:lnL>
                  </a:tcPr>
                </a:tc>
                <a:tc>
                  <a:txBody>
                    <a:bodyPr/>
                    <a:lstStyle/>
                    <a:p>
                      <a:pPr algn="ctr" rtl="0" fontAlgn="ctr"/>
                      <a:r>
                        <a:rPr lang="sv-SE" sz="800" b="0" i="0" u="none" strike="noStrike">
                          <a:solidFill>
                            <a:srgbClr val="000000"/>
                          </a:solidFill>
                          <a:effectLst/>
                          <a:latin typeface="Futura Std Book" panose="020B0502020204020303" pitchFamily="34" charset="0"/>
                        </a:rPr>
                        <a:t>26 500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500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1,9</a:t>
                      </a:r>
                    </a:p>
                  </a:txBody>
                  <a:tcPr marL="9525" marR="9525" marT="9525" marB="0" anchor="ctr"/>
                </a:tc>
                <a:extLst>
                  <a:ext uri="{0D108BD9-81ED-4DB2-BD59-A6C34878D82A}">
                    <a16:rowId xmlns:a16="http://schemas.microsoft.com/office/drawing/2014/main" val="3944598109"/>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Yrken inom lantbruk, trädgård, skogsbruk och fiske</a:t>
                      </a:r>
                    </a:p>
                  </a:txBody>
                  <a:tcPr>
                    <a:lnL w="12700" cmpd="sng">
                      <a:noFill/>
                    </a:ln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extLst>
                  <a:ext uri="{0D108BD9-81ED-4DB2-BD59-A6C34878D82A}">
                    <a16:rowId xmlns:a16="http://schemas.microsoft.com/office/drawing/2014/main" val="3208508909"/>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Yrken inom byggverksamhet och tillverkning</a:t>
                      </a:r>
                    </a:p>
                  </a:txBody>
                  <a:tcPr>
                    <a:lnL w="12700" cmpd="sng">
                      <a:noFill/>
                    </a:lnL>
                  </a:tcPr>
                </a:tc>
                <a:tc>
                  <a:txBody>
                    <a:bodyPr/>
                    <a:lstStyle/>
                    <a:p>
                      <a:pPr algn="ctr" rtl="0" fontAlgn="ctr"/>
                      <a:r>
                        <a:rPr lang="sv-SE" sz="800" b="0" i="0" u="none" strike="noStrike">
                          <a:solidFill>
                            <a:srgbClr val="000000"/>
                          </a:solidFill>
                          <a:effectLst/>
                          <a:latin typeface="Futura Std Book" panose="020B0502020204020303" pitchFamily="34" charset="0"/>
                        </a:rPr>
                        <a:t>15 200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3 100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25,6</a:t>
                      </a:r>
                    </a:p>
                  </a:txBody>
                  <a:tcPr marL="9525" marR="9525" marT="9525" marB="0" anchor="ctr"/>
                </a:tc>
                <a:extLst>
                  <a:ext uri="{0D108BD9-81ED-4DB2-BD59-A6C34878D82A}">
                    <a16:rowId xmlns:a16="http://schemas.microsoft.com/office/drawing/2014/main" val="1121273573"/>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Yrken inom maskinell tillverkning och transport med mera</a:t>
                      </a:r>
                    </a:p>
                  </a:txBody>
                  <a:tcPr>
                    <a:lnL w="12700" cmpd="sng">
                      <a:noFill/>
                    </a:lnL>
                  </a:tcPr>
                </a:tc>
                <a:tc>
                  <a:txBody>
                    <a:bodyPr/>
                    <a:lstStyle/>
                    <a:p>
                      <a:pPr algn="ctr" rtl="0" fontAlgn="ctr"/>
                      <a:r>
                        <a:rPr lang="sv-SE" sz="800" b="0" i="0" u="none" strike="noStrike">
                          <a:solidFill>
                            <a:srgbClr val="000000"/>
                          </a:solidFill>
                          <a:effectLst/>
                          <a:latin typeface="Futura Std Book" panose="020B0502020204020303" pitchFamily="34" charset="0"/>
                        </a:rPr>
                        <a:t>11 100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1 200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12,1</a:t>
                      </a:r>
                    </a:p>
                  </a:txBody>
                  <a:tcPr marL="9525" marR="9525" marT="9525" marB="0" anchor="ctr"/>
                </a:tc>
                <a:extLst>
                  <a:ext uri="{0D108BD9-81ED-4DB2-BD59-A6C34878D82A}">
                    <a16:rowId xmlns:a16="http://schemas.microsoft.com/office/drawing/2014/main" val="1084239425"/>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Yrken med krav på kortare utbildning eller introduktion</a:t>
                      </a:r>
                    </a:p>
                  </a:txBody>
                  <a:tcPr>
                    <a:lnL w="12700" cmpd="sng">
                      <a:noFill/>
                    </a:lnL>
                  </a:tcPr>
                </a:tc>
                <a:tc>
                  <a:txBody>
                    <a:bodyPr/>
                    <a:lstStyle/>
                    <a:p>
                      <a:pPr algn="ctr" rtl="0" fontAlgn="ctr"/>
                      <a:r>
                        <a:rPr lang="sv-SE" sz="800" b="0" i="0" u="none" strike="noStrike">
                          <a:solidFill>
                            <a:srgbClr val="000000"/>
                          </a:solidFill>
                          <a:effectLst/>
                          <a:latin typeface="Futura Std Book" panose="020B0502020204020303" pitchFamily="34" charset="0"/>
                        </a:rPr>
                        <a:t>7 700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-300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-3,8</a:t>
                      </a:r>
                    </a:p>
                  </a:txBody>
                  <a:tcPr marL="9525" marR="9525" marT="9525" marB="0" anchor="ctr"/>
                </a:tc>
                <a:extLst>
                  <a:ext uri="{0D108BD9-81ED-4DB2-BD59-A6C34878D82A}">
                    <a16:rowId xmlns:a16="http://schemas.microsoft.com/office/drawing/2014/main" val="2047465816"/>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Uppgift saknas</a:t>
                      </a:r>
                    </a:p>
                  </a:txBody>
                  <a:tcPr>
                    <a:lnL w="12700" cmpd="sng">
                      <a:noFill/>
                    </a:ln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extLst>
                  <a:ext uri="{0D108BD9-81ED-4DB2-BD59-A6C34878D82A}">
                    <a16:rowId xmlns:a16="http://schemas.microsoft.com/office/drawing/2014/main" val="4226078857"/>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Sysselsatta i Sverige</a:t>
                      </a:r>
                    </a:p>
                  </a:txBody>
                  <a:tcPr>
                    <a:lnL w="12700" cmpd="sng">
                      <a:noFill/>
                    </a:lnL>
                  </a:tcPr>
                </a:tc>
                <a:tc>
                  <a:txBody>
                    <a:bodyPr/>
                    <a:lstStyle/>
                    <a:p>
                      <a:pPr algn="ctr" rtl="0" fontAlgn="ctr"/>
                      <a:r>
                        <a:rPr lang="sv-SE" sz="800" b="0" i="0" u="none" strike="noStrike">
                          <a:solidFill>
                            <a:srgbClr val="000000"/>
                          </a:solidFill>
                          <a:effectLst/>
                          <a:latin typeface="Futura Std Book" panose="020B0502020204020303" pitchFamily="34" charset="0"/>
                        </a:rPr>
                        <a:t>144 400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3 200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2,3</a:t>
                      </a:r>
                    </a:p>
                  </a:txBody>
                  <a:tcPr marL="9525" marR="9525" marT="9525" marB="0" anchor="ctr"/>
                </a:tc>
                <a:extLst>
                  <a:ext uri="{0D108BD9-81ED-4DB2-BD59-A6C34878D82A}">
                    <a16:rowId xmlns:a16="http://schemas.microsoft.com/office/drawing/2014/main" val="2443966492"/>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Sysselsatta utomlands</a:t>
                      </a:r>
                    </a:p>
                  </a:txBody>
                  <a:tcPr>
                    <a:lnL w="12700" cmpd="sng">
                      <a:noFill/>
                    </a:ln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extLst>
                  <a:ext uri="{0D108BD9-81ED-4DB2-BD59-A6C34878D82A}">
                    <a16:rowId xmlns:a16="http://schemas.microsoft.com/office/drawing/2014/main" val="3055248050"/>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1" dirty="0"/>
                        <a:t>Total</a:t>
                      </a:r>
                    </a:p>
                  </a:txBody>
                  <a:tcPr>
                    <a:lnL w="12700" cmpd="sng">
                      <a:noFill/>
                    </a:lnL>
                  </a:tcPr>
                </a:tc>
                <a:tc>
                  <a:txBody>
                    <a:bodyPr/>
                    <a:lstStyle/>
                    <a:p>
                      <a:pPr algn="ctr" rtl="0" fontAlgn="ctr"/>
                      <a:r>
                        <a:rPr lang="sv-SE" sz="800" b="1" i="0" u="none" strike="noStrike">
                          <a:solidFill>
                            <a:srgbClr val="000000"/>
                          </a:solidFill>
                          <a:effectLst/>
                          <a:latin typeface="Futura Std Book" panose="020B0502020204020303" pitchFamily="34" charset="0"/>
                        </a:rPr>
                        <a:t>144 700</a:t>
                      </a:r>
                    </a:p>
                  </a:txBody>
                  <a:tcPr marL="9525" marR="9525" marT="9525" marB="0" anchor="ctr"/>
                </a:tc>
                <a:tc>
                  <a:txBody>
                    <a:bodyPr/>
                    <a:lstStyle/>
                    <a:p>
                      <a:pPr algn="ctr" rtl="0" fontAlgn="ctr"/>
                      <a:r>
                        <a:rPr lang="sv-SE" sz="800" b="1" i="0" u="none" strike="noStrike">
                          <a:solidFill>
                            <a:srgbClr val="000000"/>
                          </a:solidFill>
                          <a:effectLst/>
                          <a:latin typeface="Futura Std Book" panose="020B0502020204020303" pitchFamily="34" charset="0"/>
                        </a:rPr>
                        <a:t>2 900</a:t>
                      </a:r>
                    </a:p>
                  </a:txBody>
                  <a:tcPr marL="9525" marR="9525" marT="9525" marB="0" anchor="ctr"/>
                </a:tc>
                <a:tc>
                  <a:txBody>
                    <a:bodyPr/>
                    <a:lstStyle/>
                    <a:p>
                      <a:pPr algn="ctr" rtl="0" fontAlgn="ctr"/>
                      <a:r>
                        <a:rPr lang="sv-SE" sz="800" b="1" i="0" u="none" strike="noStrike" dirty="0">
                          <a:solidFill>
                            <a:srgbClr val="000000"/>
                          </a:solidFill>
                          <a:effectLst/>
                          <a:latin typeface="Futura Std Book" panose="020B0502020204020303" pitchFamily="34" charset="0"/>
                        </a:rPr>
                        <a:t>2,0</a:t>
                      </a:r>
                    </a:p>
                  </a:txBody>
                  <a:tcPr marL="9525" marR="9525" marT="9525" marB="0" anchor="ctr"/>
                </a:tc>
                <a:extLst>
                  <a:ext uri="{0D108BD9-81ED-4DB2-BD59-A6C34878D82A}">
                    <a16:rowId xmlns:a16="http://schemas.microsoft.com/office/drawing/2014/main" val="2884210164"/>
                  </a:ext>
                </a:extLst>
              </a:tr>
            </a:tbl>
          </a:graphicData>
        </a:graphic>
      </p:graphicFrame>
      <p:sp>
        <p:nvSpPr>
          <p:cNvPr id="4" name="textruta 3">
            <a:extLst>
              <a:ext uri="{FF2B5EF4-FFF2-40B4-BE49-F238E27FC236}">
                <a16:creationId xmlns:a16="http://schemas.microsoft.com/office/drawing/2014/main" id="{4F037521-850E-4FAC-9772-69E7898F459E}"/>
              </a:ext>
            </a:extLst>
          </p:cNvPr>
          <p:cNvSpPr txBox="1"/>
          <p:nvPr/>
        </p:nvSpPr>
        <p:spPr>
          <a:xfrm>
            <a:off x="1882773" y="5153055"/>
            <a:ext cx="3474028" cy="215444"/>
          </a:xfrm>
          <a:prstGeom prst="rect">
            <a:avLst/>
          </a:prstGeom>
          <a:noFill/>
        </p:spPr>
        <p:txBody>
          <a:bodyPr wrap="none" rtlCol="0">
            <a:spAutoFit/>
          </a:bodyPr>
          <a:lstStyle/>
          <a:p>
            <a:r>
              <a:rPr lang="sv-SE" sz="800" dirty="0"/>
              <a:t>Källa: Statistiska centralbyrån (Arbetskraftsundersökningarna, AKU)</a:t>
            </a:r>
          </a:p>
        </p:txBody>
      </p:sp>
    </p:spTree>
    <p:extLst>
      <p:ext uri="{BB962C8B-B14F-4D97-AF65-F5344CB8AC3E}">
        <p14:creationId xmlns:p14="http://schemas.microsoft.com/office/powerpoint/2010/main" val="264086123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21638" y="342899"/>
            <a:ext cx="8426449" cy="1113955"/>
          </a:xfrm>
        </p:spPr>
        <p:txBody>
          <a:bodyPr/>
          <a:lstStyle/>
          <a:p>
            <a:r>
              <a:rPr lang="sv-SE" dirty="0"/>
              <a:t>Lediga jobb</a:t>
            </a:r>
          </a:p>
        </p:txBody>
      </p:sp>
      <p:sp>
        <p:nvSpPr>
          <p:cNvPr id="8" name="textruta 7">
            <a:extLst>
              <a:ext uri="{FF2B5EF4-FFF2-40B4-BE49-F238E27FC236}">
                <a16:creationId xmlns:a16="http://schemas.microsoft.com/office/drawing/2014/main" id="{B79D6868-AEFB-4F6E-A0E9-CF7AB0F1BC33}"/>
              </a:ext>
            </a:extLst>
          </p:cNvPr>
          <p:cNvSpPr txBox="1"/>
          <p:nvPr/>
        </p:nvSpPr>
        <p:spPr>
          <a:xfrm>
            <a:off x="721638" y="5756989"/>
            <a:ext cx="1500732" cy="215444"/>
          </a:xfrm>
          <a:prstGeom prst="rect">
            <a:avLst/>
          </a:prstGeom>
          <a:noFill/>
        </p:spPr>
        <p:txBody>
          <a:bodyPr wrap="none" rtlCol="0">
            <a:spAutoFit/>
          </a:bodyPr>
          <a:lstStyle/>
          <a:p>
            <a:r>
              <a:rPr lang="sv-SE" sz="800" dirty="0"/>
              <a:t>Källa: Arbetsförmedlingen </a:t>
            </a:r>
          </a:p>
        </p:txBody>
      </p:sp>
      <p:sp>
        <p:nvSpPr>
          <p:cNvPr id="10" name="Rektangel 9">
            <a:extLst>
              <a:ext uri="{FF2B5EF4-FFF2-40B4-BE49-F238E27FC236}">
                <a16:creationId xmlns:a16="http://schemas.microsoft.com/office/drawing/2014/main" id="{5172B7A3-1950-454E-A840-C9FF0842E69C}"/>
              </a:ext>
            </a:extLst>
          </p:cNvPr>
          <p:cNvSpPr/>
          <p:nvPr/>
        </p:nvSpPr>
        <p:spPr>
          <a:xfrm>
            <a:off x="6744446" y="3429000"/>
            <a:ext cx="4725915" cy="2543432"/>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1" name="Platshållare för innehåll 3">
            <a:extLst>
              <a:ext uri="{FF2B5EF4-FFF2-40B4-BE49-F238E27FC236}">
                <a16:creationId xmlns:a16="http://schemas.microsoft.com/office/drawing/2014/main" id="{85924509-F5D5-4A53-BD50-0F194E9EB15E}"/>
              </a:ext>
            </a:extLst>
          </p:cNvPr>
          <p:cNvSpPr>
            <a:spLocks noGrp="1"/>
          </p:cNvSpPr>
          <p:nvPr>
            <p:ph sz="half" idx="2"/>
          </p:nvPr>
        </p:nvSpPr>
        <p:spPr>
          <a:xfrm>
            <a:off x="6744445" y="2038525"/>
            <a:ext cx="4725915" cy="1390473"/>
          </a:xfrm>
        </p:spPr>
        <p:txBody>
          <a:bodyPr/>
          <a:lstStyle/>
          <a:p>
            <a:pPr lvl="4"/>
            <a:r>
              <a:rPr lang="sv-SE" sz="1400" dirty="0"/>
              <a:t>Antalet lediga jobb minskade med 23 procent i länet och 25 procent i Örebro kommun under fjärde kvartalet. </a:t>
            </a:r>
          </a:p>
          <a:p>
            <a:pPr lvl="4"/>
            <a:r>
              <a:rPr lang="sv-SE" sz="1400" dirty="0"/>
              <a:t>Störst är minskningen inom Offentlig förvaltning, Transport och Utbildning.</a:t>
            </a:r>
          </a:p>
        </p:txBody>
      </p:sp>
      <p:sp>
        <p:nvSpPr>
          <p:cNvPr id="27" name="textruta 26">
            <a:extLst>
              <a:ext uri="{FF2B5EF4-FFF2-40B4-BE49-F238E27FC236}">
                <a16:creationId xmlns:a16="http://schemas.microsoft.com/office/drawing/2014/main" id="{6945BE6D-16A8-4FB0-B582-95C86CA8F41F}"/>
              </a:ext>
            </a:extLst>
          </p:cNvPr>
          <p:cNvSpPr txBox="1"/>
          <p:nvPr/>
        </p:nvSpPr>
        <p:spPr>
          <a:xfrm>
            <a:off x="6744446" y="3428999"/>
            <a:ext cx="1072730" cy="276999"/>
          </a:xfrm>
          <a:prstGeom prst="rect">
            <a:avLst/>
          </a:prstGeom>
          <a:noFill/>
        </p:spPr>
        <p:txBody>
          <a:bodyPr wrap="none" rtlCol="0">
            <a:spAutoFit/>
          </a:bodyPr>
          <a:lstStyle/>
          <a:p>
            <a:r>
              <a:rPr lang="sv-SE" sz="1200" b="1" dirty="0">
                <a:latin typeface="+mj-lt"/>
                <a:cs typeface="Arial" panose="020B0604020202020204" pitchFamily="34" charset="0"/>
              </a:rPr>
              <a:t>Lediga jobb</a:t>
            </a:r>
          </a:p>
        </p:txBody>
      </p:sp>
      <p:sp>
        <p:nvSpPr>
          <p:cNvPr id="37" name="textruta 36">
            <a:extLst>
              <a:ext uri="{FF2B5EF4-FFF2-40B4-BE49-F238E27FC236}">
                <a16:creationId xmlns:a16="http://schemas.microsoft.com/office/drawing/2014/main" id="{AA5C7BA9-BFDC-48E1-9434-68AD052BEC58}"/>
              </a:ext>
            </a:extLst>
          </p:cNvPr>
          <p:cNvSpPr txBox="1"/>
          <p:nvPr/>
        </p:nvSpPr>
        <p:spPr>
          <a:xfrm>
            <a:off x="10309225" y="5972432"/>
            <a:ext cx="1181734" cy="184666"/>
          </a:xfrm>
          <a:prstGeom prst="rect">
            <a:avLst/>
          </a:prstGeom>
          <a:noFill/>
        </p:spPr>
        <p:txBody>
          <a:bodyPr wrap="none" rtlCol="0">
            <a:spAutoFit/>
          </a:bodyPr>
          <a:lstStyle/>
          <a:p>
            <a:r>
              <a:rPr lang="sv-SE" sz="600" dirty="0"/>
              <a:t>* De fyra senaste kvartalen</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701038" y="1453623"/>
            <a:ext cx="3714287" cy="492443"/>
          </a:xfrm>
          <a:prstGeom prst="rect">
            <a:avLst/>
          </a:prstGeom>
          <a:noFill/>
        </p:spPr>
        <p:txBody>
          <a:bodyPr wrap="none" rtlCol="0">
            <a:spAutoFit/>
          </a:bodyPr>
          <a:lstStyle/>
          <a:p>
            <a:r>
              <a:rPr lang="sv-SE" sz="1400" b="1" dirty="0"/>
              <a:t>Nyanmälda platser på Arbetsförmedlingen</a:t>
            </a:r>
            <a:r>
              <a:rPr lang="sv-SE" sz="1400" dirty="0"/>
              <a:t/>
            </a:r>
            <a:br>
              <a:rPr lang="sv-SE" sz="1400" dirty="0"/>
            </a:br>
            <a:r>
              <a:rPr lang="sv-SE" sz="1200" dirty="0"/>
              <a:t>Index 100 = </a:t>
            </a:r>
            <a:r>
              <a:rPr lang="sv-SE" sz="1200"/>
              <a:t>2010 kv4</a:t>
            </a:r>
            <a:endParaRPr lang="sv-SE" sz="1400" dirty="0"/>
          </a:p>
        </p:txBody>
      </p:sp>
      <p:graphicFrame>
        <p:nvGraphicFramePr>
          <p:cNvPr id="3" name="Tabell 2">
            <a:extLst>
              <a:ext uri="{FF2B5EF4-FFF2-40B4-BE49-F238E27FC236}">
                <a16:creationId xmlns:a16="http://schemas.microsoft.com/office/drawing/2014/main" id="{3577BCDC-77E7-44DA-9B67-489610E6F77E}"/>
              </a:ext>
            </a:extLst>
          </p:cNvPr>
          <p:cNvGraphicFramePr>
            <a:graphicFrameLocks noGrp="1"/>
          </p:cNvGraphicFramePr>
          <p:nvPr>
            <p:extLst>
              <p:ext uri="{D42A27DB-BD31-4B8C-83A1-F6EECF244321}">
                <p14:modId xmlns:p14="http://schemas.microsoft.com/office/powerpoint/2010/main" val="879047440"/>
              </p:ext>
            </p:extLst>
          </p:nvPr>
        </p:nvGraphicFramePr>
        <p:xfrm>
          <a:off x="6744445" y="3730568"/>
          <a:ext cx="4725916" cy="2241863"/>
        </p:xfrm>
        <a:graphic>
          <a:graphicData uri="http://schemas.openxmlformats.org/drawingml/2006/table">
            <a:tbl>
              <a:tblPr bandRow="1">
                <a:tableStyleId>{2D5ABB26-0587-4C30-8999-92F81FD0307C}</a:tableStyleId>
              </a:tblPr>
              <a:tblGrid>
                <a:gridCol w="1543718">
                  <a:extLst>
                    <a:ext uri="{9D8B030D-6E8A-4147-A177-3AD203B41FA5}">
                      <a16:colId xmlns:a16="http://schemas.microsoft.com/office/drawing/2014/main" val="946917809"/>
                    </a:ext>
                  </a:extLst>
                </a:gridCol>
                <a:gridCol w="685604">
                  <a:extLst>
                    <a:ext uri="{9D8B030D-6E8A-4147-A177-3AD203B41FA5}">
                      <a16:colId xmlns:a16="http://schemas.microsoft.com/office/drawing/2014/main" val="633988030"/>
                    </a:ext>
                  </a:extLst>
                </a:gridCol>
                <a:gridCol w="623387">
                  <a:extLst>
                    <a:ext uri="{9D8B030D-6E8A-4147-A177-3AD203B41FA5}">
                      <a16:colId xmlns:a16="http://schemas.microsoft.com/office/drawing/2014/main" val="3917778827"/>
                    </a:ext>
                  </a:extLst>
                </a:gridCol>
                <a:gridCol w="614869">
                  <a:extLst>
                    <a:ext uri="{9D8B030D-6E8A-4147-A177-3AD203B41FA5}">
                      <a16:colId xmlns:a16="http://schemas.microsoft.com/office/drawing/2014/main" val="1219547459"/>
                    </a:ext>
                  </a:extLst>
                </a:gridCol>
                <a:gridCol w="717079">
                  <a:extLst>
                    <a:ext uri="{9D8B030D-6E8A-4147-A177-3AD203B41FA5}">
                      <a16:colId xmlns:a16="http://schemas.microsoft.com/office/drawing/2014/main" val="1214491405"/>
                    </a:ext>
                  </a:extLst>
                </a:gridCol>
                <a:gridCol w="541259">
                  <a:extLst>
                    <a:ext uri="{9D8B030D-6E8A-4147-A177-3AD203B41FA5}">
                      <a16:colId xmlns:a16="http://schemas.microsoft.com/office/drawing/2014/main" val="4265015680"/>
                    </a:ext>
                  </a:extLst>
                </a:gridCol>
              </a:tblGrid>
              <a:tr h="327601">
                <a:tc>
                  <a:txBody>
                    <a:bodyPr/>
                    <a:lstStyle/>
                    <a:p>
                      <a:pPr marL="72000" algn="l" fontAlgn="b"/>
                      <a:endParaRPr lang="sv-SE" sz="800" b="0" i="0" u="none" strike="noStrike" dirty="0">
                        <a:solidFill>
                          <a:srgbClr val="000000"/>
                        </a:solidFill>
                        <a:effectLst/>
                        <a:latin typeface="Futura Std Book" panose="020B0502020204020303"/>
                      </a:endParaRP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Antal</a:t>
                      </a:r>
                    </a:p>
                  </a:txBody>
                  <a:tcPr marL="9525" marR="9525" marT="9525" marB="0" anchor="b"/>
                </a:tc>
                <a:tc gridSpan="2">
                  <a:txBody>
                    <a:bodyPr/>
                    <a:lstStyle/>
                    <a:p>
                      <a:pPr algn="ctr" rtl="0" fontAlgn="b"/>
                      <a:r>
                        <a:rPr lang="sv-SE" sz="800" b="0" i="0" u="none" strike="noStrike">
                          <a:solidFill>
                            <a:srgbClr val="000000"/>
                          </a:solidFill>
                          <a:effectLst/>
                          <a:latin typeface="Futura Std Book" panose="020B0502020204020303" pitchFamily="34" charset="0"/>
                        </a:rPr>
                        <a:t>Förändring (%) </a:t>
                      </a:r>
                    </a:p>
                  </a:txBody>
                  <a:tcPr marL="9525" marR="9525" marT="9525" marB="0" anchor="b"/>
                </a:tc>
                <a:tc hMerge="1">
                  <a:txBody>
                    <a:bodyPr/>
                    <a:lstStyle/>
                    <a:p>
                      <a:endParaRPr lang="sv-SE"/>
                    </a:p>
                  </a:txBody>
                  <a:tcP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gridSpan="2">
                  <a:txBody>
                    <a:bodyPr/>
                    <a:lstStyle/>
                    <a:p>
                      <a:pPr algn="ctr" rtl="0" fontAlgn="b"/>
                      <a:r>
                        <a:rPr lang="sv-SE" sz="800" b="0" i="0" u="none" strike="noStrike">
                          <a:solidFill>
                            <a:srgbClr val="000000"/>
                          </a:solidFill>
                          <a:effectLst/>
                          <a:latin typeface="Futura Std Book" panose="020B0502020204020303" pitchFamily="34" charset="0"/>
                        </a:rPr>
                        <a:t>R12*</a:t>
                      </a:r>
                    </a:p>
                  </a:txBody>
                  <a:tcPr marL="9525" marR="9525" marT="9525" marB="0" anchor="b"/>
                </a:tc>
                <a:tc hMerge="1">
                  <a:txBody>
                    <a:bodyPr/>
                    <a:lstStyle/>
                    <a:p>
                      <a:endParaRPr lang="sv-SE"/>
                    </a:p>
                  </a:txBody>
                  <a:tcPr/>
                </a:tc>
                <a:extLst>
                  <a:ext uri="{0D108BD9-81ED-4DB2-BD59-A6C34878D82A}">
                    <a16:rowId xmlns:a16="http://schemas.microsoft.com/office/drawing/2014/main" val="2015361747"/>
                  </a:ext>
                </a:extLst>
              </a:tr>
              <a:tr h="343982">
                <a:tc>
                  <a:txBody>
                    <a:bodyPr/>
                    <a:lstStyle/>
                    <a:p>
                      <a:pPr marL="72000" algn="l" fontAlgn="b"/>
                      <a:endParaRPr lang="sv-SE" sz="800" b="0" i="0" u="none" strike="noStrike" dirty="0">
                        <a:solidFill>
                          <a:srgbClr val="000000"/>
                        </a:solidFill>
                        <a:effectLst/>
                        <a:latin typeface="Futura Std Book" panose="020B0502020204020303"/>
                      </a:endParaRP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2020 kv4</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-1 år</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- 5 år</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Antal</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Utv., %</a:t>
                      </a:r>
                    </a:p>
                  </a:txBody>
                  <a:tcPr marL="9525" marR="9525" marT="9525" marB="0" anchor="b"/>
                </a:tc>
                <a:extLst>
                  <a:ext uri="{0D108BD9-81ED-4DB2-BD59-A6C34878D82A}">
                    <a16:rowId xmlns:a16="http://schemas.microsoft.com/office/drawing/2014/main" val="4082022121"/>
                  </a:ext>
                </a:extLst>
              </a:tr>
              <a:tr h="392570">
                <a:tc>
                  <a:txBody>
                    <a:bodyPr/>
                    <a:lstStyle/>
                    <a:p>
                      <a:pPr marL="72000" algn="l" fontAlgn="b"/>
                      <a:r>
                        <a:rPr lang="sv-SE" sz="800" u="none" strike="noStrike" dirty="0">
                          <a:effectLst/>
                        </a:rPr>
                        <a:t>Sverige</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pitchFamily="34" charset="0"/>
                        </a:rPr>
                        <a:t>202 761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-19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-29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903 491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-21</a:t>
                      </a:r>
                    </a:p>
                  </a:txBody>
                  <a:tcPr marL="9525" marR="9525" marT="9525" marB="0" anchor="ctr"/>
                </a:tc>
                <a:extLst>
                  <a:ext uri="{0D108BD9-81ED-4DB2-BD59-A6C34878D82A}">
                    <a16:rowId xmlns:a16="http://schemas.microsoft.com/office/drawing/2014/main" val="3683022561"/>
                  </a:ext>
                </a:extLst>
              </a:tr>
              <a:tr h="392570">
                <a:tc>
                  <a:txBody>
                    <a:bodyPr/>
                    <a:lstStyle/>
                    <a:p>
                      <a:pPr marL="72000" algn="l" fontAlgn="b"/>
                      <a:r>
                        <a:rPr lang="sv-SE" sz="800" u="none" strike="noStrike" dirty="0">
                          <a:effectLst/>
                        </a:rPr>
                        <a:t>Stockholmsregionen</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pitchFamily="34" charset="0"/>
                        </a:rPr>
                        <a:t>101 366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-18</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-26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426 890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-22</a:t>
                      </a:r>
                    </a:p>
                  </a:txBody>
                  <a:tcPr marL="9525" marR="9525" marT="9525" marB="0" anchor="ctr"/>
                </a:tc>
                <a:extLst>
                  <a:ext uri="{0D108BD9-81ED-4DB2-BD59-A6C34878D82A}">
                    <a16:rowId xmlns:a16="http://schemas.microsoft.com/office/drawing/2014/main" val="642789433"/>
                  </a:ext>
                </a:extLst>
              </a:tr>
              <a:tr h="392570">
                <a:tc>
                  <a:txBody>
                    <a:bodyPr/>
                    <a:lstStyle/>
                    <a:p>
                      <a:pPr marL="72000" algn="l" fontAlgn="b"/>
                      <a:r>
                        <a:rPr lang="sv-SE" sz="800" b="1" u="none" strike="noStrike" dirty="0">
                          <a:effectLst/>
                        </a:rPr>
                        <a:t>Örebro län</a:t>
                      </a:r>
                      <a:endParaRPr lang="sv-SE" sz="800" b="1" i="0" u="none" strike="noStrike" dirty="0">
                        <a:solidFill>
                          <a:srgbClr val="000000"/>
                        </a:solidFill>
                        <a:effectLst/>
                        <a:latin typeface="+mn-lt"/>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pitchFamily="34" charset="0"/>
                        </a:rPr>
                        <a:t>5 163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pitchFamily="34" charset="0"/>
                        </a:rPr>
                        <a:t>-13</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pitchFamily="34" charset="0"/>
                        </a:rPr>
                        <a:t>-23</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23 272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pitchFamily="34" charset="0"/>
                        </a:rPr>
                        <a:t>-12</a:t>
                      </a:r>
                    </a:p>
                  </a:txBody>
                  <a:tcPr marL="9525" marR="9525" marT="9525" marB="0" anchor="ctr"/>
                </a:tc>
                <a:extLst>
                  <a:ext uri="{0D108BD9-81ED-4DB2-BD59-A6C34878D82A}">
                    <a16:rowId xmlns:a16="http://schemas.microsoft.com/office/drawing/2014/main" val="780627562"/>
                  </a:ext>
                </a:extLst>
              </a:tr>
              <a:tr h="392570">
                <a:tc>
                  <a:txBody>
                    <a:bodyPr/>
                    <a:lstStyle/>
                    <a:p>
                      <a:pPr marL="72000" algn="l" fontAlgn="b"/>
                      <a:r>
                        <a:rPr lang="sv-SE" sz="800" b="1" u="none" strike="noStrike" dirty="0">
                          <a:effectLst/>
                        </a:rPr>
                        <a:t>Örebro kommun</a:t>
                      </a:r>
                      <a:endParaRPr lang="sv-SE" sz="800" b="1" i="0" u="none" strike="noStrike" dirty="0">
                        <a:solidFill>
                          <a:srgbClr val="000000"/>
                        </a:solidFill>
                        <a:effectLst/>
                        <a:latin typeface="+mn-lt"/>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pitchFamily="34" charset="0"/>
                        </a:rPr>
                        <a:t>3 081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pitchFamily="34" charset="0"/>
                        </a:rPr>
                        <a:t>-25</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pitchFamily="34" charset="0"/>
                        </a:rPr>
                        <a:t>-25</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pitchFamily="34" charset="0"/>
                        </a:rPr>
                        <a:t>14 679 </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pitchFamily="34" charset="0"/>
                        </a:rPr>
                        <a:t>-12</a:t>
                      </a:r>
                    </a:p>
                  </a:txBody>
                  <a:tcPr marL="9525" marR="9525" marT="9525" marB="0" anchor="ctr"/>
                </a:tc>
                <a:extLst>
                  <a:ext uri="{0D108BD9-81ED-4DB2-BD59-A6C34878D82A}">
                    <a16:rowId xmlns:a16="http://schemas.microsoft.com/office/drawing/2014/main" val="1712473604"/>
                  </a:ext>
                </a:extLst>
              </a:tr>
            </a:tbl>
          </a:graphicData>
        </a:graphic>
      </p:graphicFrame>
      <p:graphicFrame>
        <p:nvGraphicFramePr>
          <p:cNvPr id="13" name="Diagram 12">
            <a:extLst>
              <a:ext uri="{FF2B5EF4-FFF2-40B4-BE49-F238E27FC236}">
                <a16:creationId xmlns:a16="http://schemas.microsoft.com/office/drawing/2014/main" id="{EC295826-170C-4D7B-9DC3-F674F9AA51EF}"/>
              </a:ext>
            </a:extLst>
          </p:cNvPr>
          <p:cNvGraphicFramePr>
            <a:graphicFrameLocks/>
          </p:cNvGraphicFramePr>
          <p:nvPr>
            <p:extLst>
              <p:ext uri="{D42A27DB-BD31-4B8C-83A1-F6EECF244321}">
                <p14:modId xmlns:p14="http://schemas.microsoft.com/office/powerpoint/2010/main" val="2825535180"/>
              </p:ext>
            </p:extLst>
          </p:nvPr>
        </p:nvGraphicFramePr>
        <p:xfrm>
          <a:off x="721639" y="1946065"/>
          <a:ext cx="5862042" cy="3810924"/>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9124352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21639" y="342899"/>
            <a:ext cx="8426449" cy="1113955"/>
          </a:xfrm>
        </p:spPr>
        <p:txBody>
          <a:bodyPr/>
          <a:lstStyle/>
          <a:p>
            <a:r>
              <a:rPr lang="sv-SE" dirty="0"/>
              <a:t>Varslade personer</a:t>
            </a:r>
          </a:p>
        </p:txBody>
      </p:sp>
      <p:sp>
        <p:nvSpPr>
          <p:cNvPr id="8" name="textruta 7">
            <a:extLst>
              <a:ext uri="{FF2B5EF4-FFF2-40B4-BE49-F238E27FC236}">
                <a16:creationId xmlns:a16="http://schemas.microsoft.com/office/drawing/2014/main" id="{B79D6868-AEFB-4F6E-A0E9-CF7AB0F1BC33}"/>
              </a:ext>
            </a:extLst>
          </p:cNvPr>
          <p:cNvSpPr txBox="1"/>
          <p:nvPr/>
        </p:nvSpPr>
        <p:spPr>
          <a:xfrm>
            <a:off x="721639" y="5756989"/>
            <a:ext cx="1500732" cy="215444"/>
          </a:xfrm>
          <a:prstGeom prst="rect">
            <a:avLst/>
          </a:prstGeom>
          <a:noFill/>
        </p:spPr>
        <p:txBody>
          <a:bodyPr wrap="none" rtlCol="0">
            <a:spAutoFit/>
          </a:bodyPr>
          <a:lstStyle/>
          <a:p>
            <a:r>
              <a:rPr lang="sv-SE" sz="800" dirty="0"/>
              <a:t>Källa: Arbetsförmedlingen </a:t>
            </a:r>
          </a:p>
        </p:txBody>
      </p:sp>
      <p:sp>
        <p:nvSpPr>
          <p:cNvPr id="10" name="Rektangel 9">
            <a:extLst>
              <a:ext uri="{FF2B5EF4-FFF2-40B4-BE49-F238E27FC236}">
                <a16:creationId xmlns:a16="http://schemas.microsoft.com/office/drawing/2014/main" id="{5172B7A3-1950-454E-A840-C9FF0842E69C}"/>
              </a:ext>
            </a:extLst>
          </p:cNvPr>
          <p:cNvSpPr/>
          <p:nvPr/>
        </p:nvSpPr>
        <p:spPr>
          <a:xfrm>
            <a:off x="6792687" y="3429001"/>
            <a:ext cx="4684939" cy="2543432"/>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1" name="Platshållare för innehåll 3">
            <a:extLst>
              <a:ext uri="{FF2B5EF4-FFF2-40B4-BE49-F238E27FC236}">
                <a16:creationId xmlns:a16="http://schemas.microsoft.com/office/drawing/2014/main" id="{85924509-F5D5-4A53-BD50-0F194E9EB15E}"/>
              </a:ext>
            </a:extLst>
          </p:cNvPr>
          <p:cNvSpPr>
            <a:spLocks noGrp="1"/>
          </p:cNvSpPr>
          <p:nvPr>
            <p:ph sz="half" idx="2"/>
          </p:nvPr>
        </p:nvSpPr>
        <p:spPr>
          <a:xfrm>
            <a:off x="6795007" y="2025496"/>
            <a:ext cx="4684939" cy="1413497"/>
          </a:xfrm>
        </p:spPr>
        <p:txBody>
          <a:bodyPr/>
          <a:lstStyle/>
          <a:p>
            <a:pPr lvl="4"/>
            <a:r>
              <a:rPr lang="sv-SE" sz="1400" dirty="0"/>
              <a:t>Antalet varslade personer minskade med 68 procent i länet och 44 procent i Örebro kommun under det fjärde kvartalet.</a:t>
            </a:r>
          </a:p>
          <a:p>
            <a:pPr lvl="4"/>
            <a:r>
              <a:rPr lang="sv-SE" sz="1400" dirty="0"/>
              <a:t>I Stockholmsregionen och Sverige ökade däremot antalet varslade personer.</a:t>
            </a:r>
          </a:p>
        </p:txBody>
      </p:sp>
      <p:sp>
        <p:nvSpPr>
          <p:cNvPr id="27" name="textruta 26">
            <a:extLst>
              <a:ext uri="{FF2B5EF4-FFF2-40B4-BE49-F238E27FC236}">
                <a16:creationId xmlns:a16="http://schemas.microsoft.com/office/drawing/2014/main" id="{6945BE6D-16A8-4FB0-B582-95C86CA8F41F}"/>
              </a:ext>
            </a:extLst>
          </p:cNvPr>
          <p:cNvSpPr txBox="1"/>
          <p:nvPr/>
        </p:nvSpPr>
        <p:spPr>
          <a:xfrm>
            <a:off x="6792686" y="3438993"/>
            <a:ext cx="1544012" cy="276999"/>
          </a:xfrm>
          <a:prstGeom prst="rect">
            <a:avLst/>
          </a:prstGeom>
          <a:noFill/>
        </p:spPr>
        <p:txBody>
          <a:bodyPr wrap="none" rtlCol="0">
            <a:spAutoFit/>
          </a:bodyPr>
          <a:lstStyle/>
          <a:p>
            <a:r>
              <a:rPr lang="sv-SE" sz="1200" b="1" dirty="0">
                <a:latin typeface="+mj-lt"/>
                <a:cs typeface="Arial" panose="020B0604020202020204" pitchFamily="34" charset="0"/>
              </a:rPr>
              <a:t>Varslade personer</a:t>
            </a:r>
          </a:p>
        </p:txBody>
      </p:sp>
      <p:sp>
        <p:nvSpPr>
          <p:cNvPr id="37" name="textruta 36">
            <a:extLst>
              <a:ext uri="{FF2B5EF4-FFF2-40B4-BE49-F238E27FC236}">
                <a16:creationId xmlns:a16="http://schemas.microsoft.com/office/drawing/2014/main" id="{AA5C7BA9-BFDC-48E1-9434-68AD052BEC58}"/>
              </a:ext>
            </a:extLst>
          </p:cNvPr>
          <p:cNvSpPr txBox="1"/>
          <p:nvPr/>
        </p:nvSpPr>
        <p:spPr>
          <a:xfrm>
            <a:off x="10309225" y="5977331"/>
            <a:ext cx="1181734" cy="184666"/>
          </a:xfrm>
          <a:prstGeom prst="rect">
            <a:avLst/>
          </a:prstGeom>
          <a:noFill/>
        </p:spPr>
        <p:txBody>
          <a:bodyPr wrap="none" rtlCol="0">
            <a:spAutoFit/>
          </a:bodyPr>
          <a:lstStyle/>
          <a:p>
            <a:r>
              <a:rPr lang="sv-SE" sz="600" dirty="0"/>
              <a:t>* De fyra senaste kvartalen</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721639" y="1533054"/>
            <a:ext cx="1734770" cy="492443"/>
          </a:xfrm>
          <a:prstGeom prst="rect">
            <a:avLst/>
          </a:prstGeom>
          <a:noFill/>
        </p:spPr>
        <p:txBody>
          <a:bodyPr wrap="none" rtlCol="0">
            <a:spAutoFit/>
          </a:bodyPr>
          <a:lstStyle/>
          <a:p>
            <a:r>
              <a:rPr lang="sv-SE" sz="1400" b="1" dirty="0"/>
              <a:t>Varslade personer</a:t>
            </a:r>
            <a:r>
              <a:rPr lang="sv-SE" sz="1400" dirty="0"/>
              <a:t/>
            </a:r>
            <a:br>
              <a:rPr lang="sv-SE" sz="1400" dirty="0"/>
            </a:br>
            <a:r>
              <a:rPr lang="sv-SE" sz="1200" dirty="0"/>
              <a:t>Index 100 = </a:t>
            </a:r>
            <a:r>
              <a:rPr lang="sv-SE" sz="1200"/>
              <a:t>2010 kv4</a:t>
            </a:r>
            <a:endParaRPr lang="sv-SE" sz="1400" dirty="0"/>
          </a:p>
        </p:txBody>
      </p:sp>
      <p:graphicFrame>
        <p:nvGraphicFramePr>
          <p:cNvPr id="4" name="Tabell 3">
            <a:extLst>
              <a:ext uri="{FF2B5EF4-FFF2-40B4-BE49-F238E27FC236}">
                <a16:creationId xmlns:a16="http://schemas.microsoft.com/office/drawing/2014/main" id="{31F33649-1C46-476D-81D3-DB335D37E875}"/>
              </a:ext>
            </a:extLst>
          </p:cNvPr>
          <p:cNvGraphicFramePr>
            <a:graphicFrameLocks noGrp="1"/>
          </p:cNvGraphicFramePr>
          <p:nvPr>
            <p:extLst>
              <p:ext uri="{D42A27DB-BD31-4B8C-83A1-F6EECF244321}">
                <p14:modId xmlns:p14="http://schemas.microsoft.com/office/powerpoint/2010/main" val="921921950"/>
              </p:ext>
            </p:extLst>
          </p:nvPr>
        </p:nvGraphicFramePr>
        <p:xfrm>
          <a:off x="6792685" y="3715991"/>
          <a:ext cx="4684938" cy="2256440"/>
        </p:xfrm>
        <a:graphic>
          <a:graphicData uri="http://schemas.openxmlformats.org/drawingml/2006/table">
            <a:tbl>
              <a:tblPr bandRow="1">
                <a:tableStyleId>{2D5ABB26-0587-4C30-8999-92F81FD0307C}</a:tableStyleId>
              </a:tblPr>
              <a:tblGrid>
                <a:gridCol w="1530333">
                  <a:extLst>
                    <a:ext uri="{9D8B030D-6E8A-4147-A177-3AD203B41FA5}">
                      <a16:colId xmlns:a16="http://schemas.microsoft.com/office/drawing/2014/main" val="951638345"/>
                    </a:ext>
                  </a:extLst>
                </a:gridCol>
                <a:gridCol w="679659">
                  <a:extLst>
                    <a:ext uri="{9D8B030D-6E8A-4147-A177-3AD203B41FA5}">
                      <a16:colId xmlns:a16="http://schemas.microsoft.com/office/drawing/2014/main" val="2541195228"/>
                    </a:ext>
                  </a:extLst>
                </a:gridCol>
                <a:gridCol w="771068">
                  <a:extLst>
                    <a:ext uri="{9D8B030D-6E8A-4147-A177-3AD203B41FA5}">
                      <a16:colId xmlns:a16="http://schemas.microsoft.com/office/drawing/2014/main" val="1048573995"/>
                    </a:ext>
                  </a:extLst>
                </a:gridCol>
                <a:gridCol w="610429">
                  <a:extLst>
                    <a:ext uri="{9D8B030D-6E8A-4147-A177-3AD203B41FA5}">
                      <a16:colId xmlns:a16="http://schemas.microsoft.com/office/drawing/2014/main" val="4246354366"/>
                    </a:ext>
                  </a:extLst>
                </a:gridCol>
                <a:gridCol w="556883">
                  <a:extLst>
                    <a:ext uri="{9D8B030D-6E8A-4147-A177-3AD203B41FA5}">
                      <a16:colId xmlns:a16="http://schemas.microsoft.com/office/drawing/2014/main" val="4122409015"/>
                    </a:ext>
                  </a:extLst>
                </a:gridCol>
                <a:gridCol w="536566">
                  <a:extLst>
                    <a:ext uri="{9D8B030D-6E8A-4147-A177-3AD203B41FA5}">
                      <a16:colId xmlns:a16="http://schemas.microsoft.com/office/drawing/2014/main" val="1136582006"/>
                    </a:ext>
                  </a:extLst>
                </a:gridCol>
              </a:tblGrid>
              <a:tr h="329732">
                <a:tc>
                  <a:txBody>
                    <a:bodyPr/>
                    <a:lstStyle/>
                    <a:p>
                      <a:pPr marL="72000" algn="l" fontAlgn="b"/>
                      <a:endParaRPr lang="sv-SE" sz="800" b="0" i="0" u="none" strike="noStrike" dirty="0">
                        <a:solidFill>
                          <a:srgbClr val="000000"/>
                        </a:solidFill>
                        <a:effectLst/>
                        <a:latin typeface="Futura Std Book" panose="020B0502020204020303"/>
                      </a:endParaRP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Antal</a:t>
                      </a:r>
                    </a:p>
                  </a:txBody>
                  <a:tcPr marL="9525" marR="9525" marT="9525" marB="0" anchor="b"/>
                </a:tc>
                <a:tc gridSpan="2">
                  <a:txBody>
                    <a:bodyPr/>
                    <a:lstStyle/>
                    <a:p>
                      <a:pPr algn="ctr" rtl="0" fontAlgn="b"/>
                      <a:r>
                        <a:rPr lang="sv-SE" sz="800" b="0" i="0" u="none" strike="noStrike">
                          <a:solidFill>
                            <a:srgbClr val="000000"/>
                          </a:solidFill>
                          <a:effectLst/>
                          <a:latin typeface="Futura Std Book" panose="020B0502020204020303" pitchFamily="34" charset="0"/>
                        </a:rPr>
                        <a:t>Förändring (%) </a:t>
                      </a:r>
                    </a:p>
                  </a:txBody>
                  <a:tcPr marL="9525" marR="9525" marT="9525" marB="0" anchor="b"/>
                </a:tc>
                <a:tc hMerge="1">
                  <a:txBody>
                    <a:bodyPr/>
                    <a:lstStyle/>
                    <a:p>
                      <a:endParaRPr lang="sv-SE"/>
                    </a:p>
                  </a:txBody>
                  <a:tcP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gridSpan="2">
                  <a:txBody>
                    <a:bodyPr/>
                    <a:lstStyle/>
                    <a:p>
                      <a:pPr algn="ctr" rtl="0" fontAlgn="b"/>
                      <a:r>
                        <a:rPr lang="sv-SE" sz="800" b="0" i="0" u="none" strike="noStrike">
                          <a:solidFill>
                            <a:srgbClr val="000000"/>
                          </a:solidFill>
                          <a:effectLst/>
                          <a:latin typeface="Futura Std Book" panose="020B0502020204020303" pitchFamily="34" charset="0"/>
                        </a:rPr>
                        <a:t>R12*</a:t>
                      </a:r>
                    </a:p>
                  </a:txBody>
                  <a:tcPr marL="9525" marR="9525" marT="9525" marB="0" anchor="b"/>
                </a:tc>
                <a:tc hMerge="1">
                  <a:txBody>
                    <a:bodyPr/>
                    <a:lstStyle/>
                    <a:p>
                      <a:endParaRPr lang="sv-SE"/>
                    </a:p>
                  </a:txBody>
                  <a:tcPr/>
                </a:tc>
                <a:extLst>
                  <a:ext uri="{0D108BD9-81ED-4DB2-BD59-A6C34878D82A}">
                    <a16:rowId xmlns:a16="http://schemas.microsoft.com/office/drawing/2014/main" val="4054689746"/>
                  </a:ext>
                </a:extLst>
              </a:tr>
              <a:tr h="346220">
                <a:tc>
                  <a:txBody>
                    <a:bodyPr/>
                    <a:lstStyle/>
                    <a:p>
                      <a:pPr marL="72000" algn="l" fontAlgn="b"/>
                      <a:endParaRPr lang="sv-SE" sz="800" b="0" i="0" u="none" strike="noStrike" dirty="0">
                        <a:solidFill>
                          <a:srgbClr val="000000"/>
                        </a:solidFill>
                        <a:effectLst/>
                        <a:latin typeface="Futura Std Book" panose="020B0502020204020303"/>
                      </a:endParaRP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2020 kv4</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-1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- 5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Antal</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Utv., %</a:t>
                      </a:r>
                    </a:p>
                  </a:txBody>
                  <a:tcPr marL="9525" marR="9525" marT="9525" marB="0" anchor="b"/>
                </a:tc>
                <a:extLst>
                  <a:ext uri="{0D108BD9-81ED-4DB2-BD59-A6C34878D82A}">
                    <a16:rowId xmlns:a16="http://schemas.microsoft.com/office/drawing/2014/main" val="435684400"/>
                  </a:ext>
                </a:extLst>
              </a:tr>
              <a:tr h="395122">
                <a:tc>
                  <a:txBody>
                    <a:bodyPr/>
                    <a:lstStyle/>
                    <a:p>
                      <a:pPr marL="72000" algn="l" fontAlgn="b"/>
                      <a:r>
                        <a:rPr lang="sv-SE" sz="800" u="none" strike="noStrike" dirty="0">
                          <a:effectLst/>
                        </a:rPr>
                        <a:t>Sverige</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pitchFamily="34" charset="0"/>
                        </a:rPr>
                        <a:t>14 351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5</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48</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123 471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147</a:t>
                      </a:r>
                    </a:p>
                  </a:txBody>
                  <a:tcPr marL="9525" marR="9525" marT="9525" marB="0" anchor="ctr"/>
                </a:tc>
                <a:extLst>
                  <a:ext uri="{0D108BD9-81ED-4DB2-BD59-A6C34878D82A}">
                    <a16:rowId xmlns:a16="http://schemas.microsoft.com/office/drawing/2014/main" val="4007412646"/>
                  </a:ext>
                </a:extLst>
              </a:tr>
              <a:tr h="395122">
                <a:tc>
                  <a:txBody>
                    <a:bodyPr/>
                    <a:lstStyle/>
                    <a:p>
                      <a:pPr marL="72000" algn="l" fontAlgn="b"/>
                      <a:r>
                        <a:rPr lang="sv-SE" sz="800" u="none" strike="noStrike" dirty="0">
                          <a:effectLst/>
                        </a:rPr>
                        <a:t>Stockholmsregionen</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pitchFamily="34" charset="0"/>
                        </a:rPr>
                        <a:t>9 493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13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89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75 976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163</a:t>
                      </a:r>
                    </a:p>
                  </a:txBody>
                  <a:tcPr marL="9525" marR="9525" marT="9525" marB="0" anchor="ctr"/>
                </a:tc>
                <a:extLst>
                  <a:ext uri="{0D108BD9-81ED-4DB2-BD59-A6C34878D82A}">
                    <a16:rowId xmlns:a16="http://schemas.microsoft.com/office/drawing/2014/main" val="2016572303"/>
                  </a:ext>
                </a:extLst>
              </a:tr>
              <a:tr h="395122">
                <a:tc>
                  <a:txBody>
                    <a:bodyPr/>
                    <a:lstStyle/>
                    <a:p>
                      <a:pPr marL="72000" algn="l" fontAlgn="b"/>
                      <a:r>
                        <a:rPr lang="sv-SE" sz="800" b="1" u="none" strike="noStrike" dirty="0">
                          <a:effectLst/>
                        </a:rPr>
                        <a:t>Örebro län</a:t>
                      </a:r>
                      <a:endParaRPr lang="sv-SE" sz="800" b="1" i="0" u="none" strike="noStrike" dirty="0">
                        <a:solidFill>
                          <a:srgbClr val="000000"/>
                        </a:solidFill>
                        <a:effectLst/>
                        <a:latin typeface="Futura Std Book" panose="020B0502020204020303"/>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pitchFamily="34" charset="0"/>
                        </a:rPr>
                        <a:t>139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pitchFamily="34" charset="0"/>
                        </a:rPr>
                        <a:t>-68</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pitchFamily="34" charset="0"/>
                        </a:rPr>
                        <a:t>-17</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1 800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pitchFamily="34" charset="0"/>
                        </a:rPr>
                        <a:t>26</a:t>
                      </a:r>
                    </a:p>
                  </a:txBody>
                  <a:tcPr marL="9525" marR="9525" marT="9525" marB="0" anchor="ctr"/>
                </a:tc>
                <a:extLst>
                  <a:ext uri="{0D108BD9-81ED-4DB2-BD59-A6C34878D82A}">
                    <a16:rowId xmlns:a16="http://schemas.microsoft.com/office/drawing/2014/main" val="78260162"/>
                  </a:ext>
                </a:extLst>
              </a:tr>
              <a:tr h="395122">
                <a:tc>
                  <a:txBody>
                    <a:bodyPr/>
                    <a:lstStyle/>
                    <a:p>
                      <a:pPr marL="72000" algn="l" fontAlgn="b"/>
                      <a:r>
                        <a:rPr lang="sv-SE" sz="800" b="1" u="none" strike="noStrike" dirty="0">
                          <a:effectLst/>
                        </a:rPr>
                        <a:t>Örebro kommun</a:t>
                      </a:r>
                      <a:endParaRPr lang="sv-SE" sz="800" b="1" i="0" u="none" strike="noStrike" dirty="0">
                        <a:solidFill>
                          <a:srgbClr val="000000"/>
                        </a:solidFill>
                        <a:effectLst/>
                        <a:latin typeface="Futura Std Book" panose="020B0502020204020303"/>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pitchFamily="34" charset="0"/>
                        </a:rPr>
                        <a:t>94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pitchFamily="34" charset="0"/>
                        </a:rPr>
                        <a:t>-44</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pitchFamily="34" charset="0"/>
                        </a:rPr>
                        <a:t>38</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pitchFamily="34" charset="0"/>
                        </a:rPr>
                        <a:t>923 </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pitchFamily="34" charset="0"/>
                        </a:rPr>
                        <a:t>27</a:t>
                      </a:r>
                    </a:p>
                  </a:txBody>
                  <a:tcPr marL="9525" marR="9525" marT="9525" marB="0" anchor="ctr"/>
                </a:tc>
                <a:extLst>
                  <a:ext uri="{0D108BD9-81ED-4DB2-BD59-A6C34878D82A}">
                    <a16:rowId xmlns:a16="http://schemas.microsoft.com/office/drawing/2014/main" val="2943726347"/>
                  </a:ext>
                </a:extLst>
              </a:tr>
            </a:tbl>
          </a:graphicData>
        </a:graphic>
      </p:graphicFrame>
      <p:graphicFrame>
        <p:nvGraphicFramePr>
          <p:cNvPr id="13" name="Diagram 12">
            <a:extLst>
              <a:ext uri="{FF2B5EF4-FFF2-40B4-BE49-F238E27FC236}">
                <a16:creationId xmlns:a16="http://schemas.microsoft.com/office/drawing/2014/main" id="{89C10059-E3CC-4FDB-848F-F02280618530}"/>
              </a:ext>
            </a:extLst>
          </p:cNvPr>
          <p:cNvGraphicFramePr>
            <a:graphicFrameLocks/>
          </p:cNvGraphicFramePr>
          <p:nvPr>
            <p:extLst>
              <p:ext uri="{D42A27DB-BD31-4B8C-83A1-F6EECF244321}">
                <p14:modId xmlns:p14="http://schemas.microsoft.com/office/powerpoint/2010/main" val="2199489408"/>
              </p:ext>
            </p:extLst>
          </p:nvPr>
        </p:nvGraphicFramePr>
        <p:xfrm>
          <a:off x="721639" y="2025497"/>
          <a:ext cx="5923001" cy="3731492"/>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65465476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21630" y="342899"/>
            <a:ext cx="8426449" cy="1113955"/>
          </a:xfrm>
        </p:spPr>
        <p:txBody>
          <a:bodyPr/>
          <a:lstStyle/>
          <a:p>
            <a:r>
              <a:rPr lang="sv-SE" dirty="0"/>
              <a:t>Arbetslöshet</a:t>
            </a:r>
          </a:p>
        </p:txBody>
      </p:sp>
      <p:sp>
        <p:nvSpPr>
          <p:cNvPr id="8" name="textruta 7">
            <a:extLst>
              <a:ext uri="{FF2B5EF4-FFF2-40B4-BE49-F238E27FC236}">
                <a16:creationId xmlns:a16="http://schemas.microsoft.com/office/drawing/2014/main" id="{CD2ACD43-3A01-4617-AD46-8B798494D895}"/>
              </a:ext>
            </a:extLst>
          </p:cNvPr>
          <p:cNvSpPr txBox="1"/>
          <p:nvPr/>
        </p:nvSpPr>
        <p:spPr>
          <a:xfrm>
            <a:off x="721630" y="5518666"/>
            <a:ext cx="2866490" cy="215444"/>
          </a:xfrm>
          <a:prstGeom prst="rect">
            <a:avLst/>
          </a:prstGeom>
          <a:noFill/>
        </p:spPr>
        <p:txBody>
          <a:bodyPr wrap="none" rtlCol="0">
            <a:spAutoFit/>
          </a:bodyPr>
          <a:lstStyle/>
          <a:p>
            <a:r>
              <a:rPr lang="sv-SE" sz="800" dirty="0"/>
              <a:t>Källa: Arbetsförmedlingen och Statistiska centralbyrån</a:t>
            </a:r>
          </a:p>
        </p:txBody>
      </p:sp>
      <p:sp>
        <p:nvSpPr>
          <p:cNvPr id="9" name="Rektangel 8">
            <a:extLst>
              <a:ext uri="{FF2B5EF4-FFF2-40B4-BE49-F238E27FC236}">
                <a16:creationId xmlns:a16="http://schemas.microsoft.com/office/drawing/2014/main" id="{1D7A9D34-7147-43AF-B6BC-177834550829}"/>
              </a:ext>
            </a:extLst>
          </p:cNvPr>
          <p:cNvSpPr/>
          <p:nvPr/>
        </p:nvSpPr>
        <p:spPr>
          <a:xfrm>
            <a:off x="6810103" y="3429000"/>
            <a:ext cx="4667523" cy="2451101"/>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0" name="Platshållare för innehåll 3">
            <a:extLst>
              <a:ext uri="{FF2B5EF4-FFF2-40B4-BE49-F238E27FC236}">
                <a16:creationId xmlns:a16="http://schemas.microsoft.com/office/drawing/2014/main" id="{65F7B4B2-65FA-4963-9D5C-4FA5AA3BCA81}"/>
              </a:ext>
            </a:extLst>
          </p:cNvPr>
          <p:cNvSpPr>
            <a:spLocks noGrp="1"/>
          </p:cNvSpPr>
          <p:nvPr>
            <p:ph sz="half" idx="2"/>
          </p:nvPr>
        </p:nvSpPr>
        <p:spPr>
          <a:xfrm>
            <a:off x="6814317" y="2088859"/>
            <a:ext cx="4667523" cy="1329858"/>
          </a:xfrm>
        </p:spPr>
        <p:txBody>
          <a:bodyPr/>
          <a:lstStyle/>
          <a:p>
            <a:pPr lvl="4"/>
            <a:r>
              <a:rPr lang="sv-SE" sz="1400" dirty="0"/>
              <a:t>Arbetslösheten stiger med 1,1%-enheter och stannar på 6,2 procent för länet. </a:t>
            </a:r>
          </a:p>
          <a:p>
            <a:pPr lvl="4"/>
            <a:r>
              <a:rPr lang="sv-SE" sz="1400" dirty="0"/>
              <a:t>Lekebergs och Askersunds kommun stod för länets lägsta arbetslöshet (båda på  4%). </a:t>
            </a:r>
          </a:p>
          <a:p>
            <a:endParaRPr lang="sv-SE" dirty="0"/>
          </a:p>
        </p:txBody>
      </p:sp>
      <p:sp>
        <p:nvSpPr>
          <p:cNvPr id="11" name="textruta 10">
            <a:extLst>
              <a:ext uri="{FF2B5EF4-FFF2-40B4-BE49-F238E27FC236}">
                <a16:creationId xmlns:a16="http://schemas.microsoft.com/office/drawing/2014/main" id="{319CC01C-D60B-4393-9844-C417DB841EB4}"/>
              </a:ext>
            </a:extLst>
          </p:cNvPr>
          <p:cNvSpPr txBox="1"/>
          <p:nvPr/>
        </p:nvSpPr>
        <p:spPr>
          <a:xfrm>
            <a:off x="6810102" y="3439284"/>
            <a:ext cx="1099981" cy="276999"/>
          </a:xfrm>
          <a:prstGeom prst="rect">
            <a:avLst/>
          </a:prstGeom>
          <a:noFill/>
        </p:spPr>
        <p:txBody>
          <a:bodyPr wrap="none" rtlCol="0">
            <a:spAutoFit/>
          </a:bodyPr>
          <a:lstStyle/>
          <a:p>
            <a:r>
              <a:rPr lang="sv-SE" sz="1200" b="1" dirty="0">
                <a:latin typeface="+mj-lt"/>
                <a:cs typeface="Arial" panose="020B0604020202020204" pitchFamily="34" charset="0"/>
              </a:rPr>
              <a:t>Arbetslöshet</a:t>
            </a:r>
          </a:p>
        </p:txBody>
      </p:sp>
      <p:sp>
        <p:nvSpPr>
          <p:cNvPr id="19" name="textruta 18">
            <a:extLst>
              <a:ext uri="{FF2B5EF4-FFF2-40B4-BE49-F238E27FC236}">
                <a16:creationId xmlns:a16="http://schemas.microsoft.com/office/drawing/2014/main" id="{F8AD249B-55F6-456D-B812-30BDBAF78D80}"/>
              </a:ext>
            </a:extLst>
          </p:cNvPr>
          <p:cNvSpPr txBox="1"/>
          <p:nvPr/>
        </p:nvSpPr>
        <p:spPr>
          <a:xfrm>
            <a:off x="645429" y="1251924"/>
            <a:ext cx="5221971" cy="523220"/>
          </a:xfrm>
          <a:prstGeom prst="rect">
            <a:avLst/>
          </a:prstGeom>
          <a:noFill/>
        </p:spPr>
        <p:txBody>
          <a:bodyPr wrap="square" rtlCol="0">
            <a:spAutoFit/>
          </a:bodyPr>
          <a:lstStyle/>
          <a:p>
            <a:r>
              <a:rPr lang="sv-SE" sz="1400" dirty="0"/>
              <a:t/>
            </a:r>
            <a:br>
              <a:rPr lang="sv-SE" sz="1400" dirty="0"/>
            </a:br>
            <a:r>
              <a:rPr lang="sv-SE" sz="1400" b="1" dirty="0"/>
              <a:t>Arbetslöshet i förhållande till befolkningen (%), 15-74 år</a:t>
            </a:r>
            <a:endParaRPr lang="sv-SE" sz="1400" dirty="0"/>
          </a:p>
        </p:txBody>
      </p:sp>
      <p:graphicFrame>
        <p:nvGraphicFramePr>
          <p:cNvPr id="4" name="Tabell 3">
            <a:extLst>
              <a:ext uri="{FF2B5EF4-FFF2-40B4-BE49-F238E27FC236}">
                <a16:creationId xmlns:a16="http://schemas.microsoft.com/office/drawing/2014/main" id="{3D77BC62-9E3E-4012-AA31-B44860DFBF2C}"/>
              </a:ext>
            </a:extLst>
          </p:cNvPr>
          <p:cNvGraphicFramePr>
            <a:graphicFrameLocks noGrp="1"/>
          </p:cNvGraphicFramePr>
          <p:nvPr>
            <p:extLst>
              <p:ext uri="{D42A27DB-BD31-4B8C-83A1-F6EECF244321}">
                <p14:modId xmlns:p14="http://schemas.microsoft.com/office/powerpoint/2010/main" val="2849217249"/>
              </p:ext>
            </p:extLst>
          </p:nvPr>
        </p:nvGraphicFramePr>
        <p:xfrm>
          <a:off x="6810101" y="3726566"/>
          <a:ext cx="4660267" cy="2153534"/>
        </p:xfrm>
        <a:graphic>
          <a:graphicData uri="http://schemas.openxmlformats.org/drawingml/2006/table">
            <a:tbl>
              <a:tblPr bandRow="1">
                <a:tableStyleId>{2D5ABB26-0587-4C30-8999-92F81FD0307C}</a:tableStyleId>
              </a:tblPr>
              <a:tblGrid>
                <a:gridCol w="1522274">
                  <a:extLst>
                    <a:ext uri="{9D8B030D-6E8A-4147-A177-3AD203B41FA5}">
                      <a16:colId xmlns:a16="http://schemas.microsoft.com/office/drawing/2014/main" val="4287211847"/>
                    </a:ext>
                  </a:extLst>
                </a:gridCol>
                <a:gridCol w="676080">
                  <a:extLst>
                    <a:ext uri="{9D8B030D-6E8A-4147-A177-3AD203B41FA5}">
                      <a16:colId xmlns:a16="http://schemas.microsoft.com/office/drawing/2014/main" val="182899347"/>
                    </a:ext>
                  </a:extLst>
                </a:gridCol>
                <a:gridCol w="767008">
                  <a:extLst>
                    <a:ext uri="{9D8B030D-6E8A-4147-A177-3AD203B41FA5}">
                      <a16:colId xmlns:a16="http://schemas.microsoft.com/office/drawing/2014/main" val="406886151"/>
                    </a:ext>
                  </a:extLst>
                </a:gridCol>
                <a:gridCol w="607214">
                  <a:extLst>
                    <a:ext uri="{9D8B030D-6E8A-4147-A177-3AD203B41FA5}">
                      <a16:colId xmlns:a16="http://schemas.microsoft.com/office/drawing/2014/main" val="274142734"/>
                    </a:ext>
                  </a:extLst>
                </a:gridCol>
                <a:gridCol w="553950">
                  <a:extLst>
                    <a:ext uri="{9D8B030D-6E8A-4147-A177-3AD203B41FA5}">
                      <a16:colId xmlns:a16="http://schemas.microsoft.com/office/drawing/2014/main" val="2637792081"/>
                    </a:ext>
                  </a:extLst>
                </a:gridCol>
                <a:gridCol w="533741">
                  <a:extLst>
                    <a:ext uri="{9D8B030D-6E8A-4147-A177-3AD203B41FA5}">
                      <a16:colId xmlns:a16="http://schemas.microsoft.com/office/drawing/2014/main" val="1394509500"/>
                    </a:ext>
                  </a:extLst>
                </a:gridCol>
              </a:tblGrid>
              <a:tr h="328033">
                <a:tc>
                  <a:txBody>
                    <a:bodyPr/>
                    <a:lstStyle/>
                    <a:p>
                      <a:pPr marL="72000" algn="l" fontAlgn="b"/>
                      <a:endParaRPr lang="sv-SE" sz="800" b="0" i="0" u="none" strike="noStrike" dirty="0">
                        <a:solidFill>
                          <a:srgbClr val="000000"/>
                        </a:solidFill>
                        <a:effectLst/>
                        <a:latin typeface="Futura Std Book" panose="020B0502020204020303"/>
                      </a:endParaRP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Antal</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Förändring</a:t>
                      </a:r>
                    </a:p>
                  </a:txBody>
                  <a:tcPr marL="9525" marR="9525" marT="9525" marB="0" anchor="b"/>
                </a:tc>
                <a:tc gridSpan="3">
                  <a:txBody>
                    <a:bodyPr/>
                    <a:lstStyle/>
                    <a:p>
                      <a:pPr algn="ctr" fontAlgn="b"/>
                      <a:r>
                        <a:rPr lang="sv-SE" sz="800" b="0" i="0" u="none" strike="noStrike">
                          <a:solidFill>
                            <a:srgbClr val="000000"/>
                          </a:solidFill>
                          <a:effectLst/>
                          <a:latin typeface="Futura Std Book" panose="020B0502020204020303" pitchFamily="34" charset="0"/>
                        </a:rPr>
                        <a:t>Arbetslösa i förh. till befolkningen, 15-74 år</a:t>
                      </a:r>
                    </a:p>
                  </a:txBody>
                  <a:tcPr marL="9525" marR="9525" marT="9525" marB="0" anchor="b"/>
                </a:tc>
                <a:tc hMerge="1">
                  <a:txBody>
                    <a:bodyPr/>
                    <a:lstStyle/>
                    <a:p>
                      <a:endParaRPr lang="sv-SE"/>
                    </a:p>
                  </a:txBody>
                  <a:tcPr>
                    <a:lnT>
                      <a:noFill/>
                    </a:lnT>
                  </a:tcPr>
                </a:tc>
                <a:tc hMerge="1">
                  <a:txBody>
                    <a:bodyPr/>
                    <a:lstStyle/>
                    <a:p>
                      <a:endParaRPr lang="sv-SE"/>
                    </a:p>
                  </a:txBody>
                  <a:tcPr>
                    <a:lnT>
                      <a:noFill/>
                    </a:lnT>
                  </a:tcPr>
                </a:tc>
                <a:extLst>
                  <a:ext uri="{0D108BD9-81ED-4DB2-BD59-A6C34878D82A}">
                    <a16:rowId xmlns:a16="http://schemas.microsoft.com/office/drawing/2014/main" val="3515977037"/>
                  </a:ext>
                </a:extLst>
              </a:tr>
              <a:tr h="328033">
                <a:tc>
                  <a:txBody>
                    <a:bodyPr/>
                    <a:lstStyle/>
                    <a:p>
                      <a:pPr marL="72000" algn="l" fontAlgn="b"/>
                      <a:endParaRPr lang="sv-SE" sz="800" b="0" i="0" u="none" strike="noStrike" dirty="0">
                        <a:solidFill>
                          <a:srgbClr val="000000"/>
                        </a:solidFill>
                        <a:effectLst/>
                        <a:latin typeface="Futura Std Book" panose="020B0502020204020303"/>
                      </a:endParaRP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2020 kv4</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-1 år (antal)</a:t>
                      </a:r>
                    </a:p>
                  </a:txBody>
                  <a:tcPr marL="9525" marR="9525" marT="9525" marB="0" anchor="b"/>
                </a:tc>
                <a:tc>
                  <a:txBody>
                    <a:bodyPr/>
                    <a:lstStyle/>
                    <a:p>
                      <a:pPr algn="ctr" fontAlgn="b"/>
                      <a:r>
                        <a:rPr lang="sv-SE" sz="800" b="0" i="0" u="none" strike="noStrike" dirty="0">
                          <a:solidFill>
                            <a:srgbClr val="000000"/>
                          </a:solidFill>
                          <a:effectLst/>
                          <a:latin typeface="Futura Std Book" panose="020B0502020204020303" pitchFamily="34" charset="0"/>
                        </a:rPr>
                        <a:t>2020 kv4</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-1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-5 år</a:t>
                      </a:r>
                    </a:p>
                  </a:txBody>
                  <a:tcPr marL="9525" marR="9525" marT="9525" marB="0" anchor="b"/>
                </a:tc>
                <a:extLst>
                  <a:ext uri="{0D108BD9-81ED-4DB2-BD59-A6C34878D82A}">
                    <a16:rowId xmlns:a16="http://schemas.microsoft.com/office/drawing/2014/main" val="2677994040"/>
                  </a:ext>
                </a:extLst>
              </a:tr>
              <a:tr h="374367">
                <a:tc>
                  <a:txBody>
                    <a:bodyPr/>
                    <a:lstStyle/>
                    <a:p>
                      <a:pPr marL="72000" algn="l" fontAlgn="b"/>
                      <a:r>
                        <a:rPr lang="sv-SE" sz="800" u="none" strike="noStrike" dirty="0">
                          <a:effectLst/>
                        </a:rPr>
                        <a:t>Sverige</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700" b="0" i="0" u="none" strike="noStrike" dirty="0">
                          <a:solidFill>
                            <a:srgbClr val="000000"/>
                          </a:solidFill>
                          <a:effectLst/>
                          <a:latin typeface="Futura Std Book" panose="020B0502020204020303"/>
                        </a:rPr>
                        <a:t>454 768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89 233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6,0</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4,9</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5,2</a:t>
                      </a:r>
                    </a:p>
                  </a:txBody>
                  <a:tcPr marL="9525" marR="9525" marT="9525" marB="0" anchor="ctr"/>
                </a:tc>
                <a:extLst>
                  <a:ext uri="{0D108BD9-81ED-4DB2-BD59-A6C34878D82A}">
                    <a16:rowId xmlns:a16="http://schemas.microsoft.com/office/drawing/2014/main" val="619847038"/>
                  </a:ext>
                </a:extLst>
              </a:tr>
              <a:tr h="374367">
                <a:tc>
                  <a:txBody>
                    <a:bodyPr/>
                    <a:lstStyle/>
                    <a:p>
                      <a:pPr marL="72000" algn="l" fontAlgn="b"/>
                      <a:r>
                        <a:rPr lang="sv-SE" sz="800" u="none" strike="noStrike" dirty="0">
                          <a:effectLst/>
                        </a:rPr>
                        <a:t>Stockholmsregionen</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700" b="0" i="0" u="none" strike="noStrike">
                          <a:solidFill>
                            <a:srgbClr val="000000"/>
                          </a:solidFill>
                          <a:effectLst/>
                          <a:latin typeface="Futura Std Book" panose="020B0502020204020303"/>
                        </a:rPr>
                        <a:t>210 868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48 678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6,1</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4,7</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5,0</a:t>
                      </a:r>
                    </a:p>
                  </a:txBody>
                  <a:tcPr marL="9525" marR="9525" marT="9525" marB="0" anchor="ctr"/>
                </a:tc>
                <a:extLst>
                  <a:ext uri="{0D108BD9-81ED-4DB2-BD59-A6C34878D82A}">
                    <a16:rowId xmlns:a16="http://schemas.microsoft.com/office/drawing/2014/main" val="2562525959"/>
                  </a:ext>
                </a:extLst>
              </a:tr>
              <a:tr h="374367">
                <a:tc>
                  <a:txBody>
                    <a:bodyPr/>
                    <a:lstStyle/>
                    <a:p>
                      <a:pPr marL="72000" algn="l" fontAlgn="b"/>
                      <a:r>
                        <a:rPr lang="sv-SE" sz="800" b="1" u="none" strike="noStrike" dirty="0">
                          <a:effectLst/>
                        </a:rPr>
                        <a:t>Örebro län</a:t>
                      </a:r>
                      <a:endParaRPr lang="sv-SE" sz="800" b="1" i="0" u="none" strike="noStrike" dirty="0">
                        <a:solidFill>
                          <a:srgbClr val="000000"/>
                        </a:solidFill>
                        <a:effectLst/>
                        <a:latin typeface="Futura Std Book" panose="020B0502020204020303"/>
                      </a:endParaRP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13 589 </a:t>
                      </a: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2 290 </a:t>
                      </a: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6,2</a:t>
                      </a: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5,1</a:t>
                      </a: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5,4</a:t>
                      </a:r>
                    </a:p>
                  </a:txBody>
                  <a:tcPr marL="9525" marR="9525" marT="9525" marB="0" anchor="ctr"/>
                </a:tc>
                <a:extLst>
                  <a:ext uri="{0D108BD9-81ED-4DB2-BD59-A6C34878D82A}">
                    <a16:rowId xmlns:a16="http://schemas.microsoft.com/office/drawing/2014/main" val="2222682074"/>
                  </a:ext>
                </a:extLst>
              </a:tr>
              <a:tr h="374367">
                <a:tc>
                  <a:txBody>
                    <a:bodyPr/>
                    <a:lstStyle/>
                    <a:p>
                      <a:pPr marL="72000" algn="l" fontAlgn="b"/>
                      <a:r>
                        <a:rPr lang="sv-SE" sz="800" b="1" u="none" strike="noStrike" dirty="0">
                          <a:effectLst/>
                        </a:rPr>
                        <a:t>Örebro kommun</a:t>
                      </a:r>
                      <a:endParaRPr lang="sv-SE" sz="800" b="1" i="0" u="none" strike="noStrike" dirty="0">
                        <a:solidFill>
                          <a:srgbClr val="000000"/>
                        </a:solidFill>
                        <a:effectLst/>
                        <a:latin typeface="Futura Std Book" panose="020B0502020204020303"/>
                      </a:endParaRP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7 812 </a:t>
                      </a: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1 558 </a:t>
                      </a: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6,8</a:t>
                      </a: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5,5</a:t>
                      </a:r>
                    </a:p>
                  </a:txBody>
                  <a:tcPr marL="9525" marR="9525" marT="9525" marB="0" anchor="ctr"/>
                </a:tc>
                <a:tc>
                  <a:txBody>
                    <a:bodyPr/>
                    <a:lstStyle/>
                    <a:p>
                      <a:pPr algn="ctr" fontAlgn="ctr"/>
                      <a:r>
                        <a:rPr lang="sv-SE" sz="700" b="1" i="0" u="none" strike="noStrike" dirty="0">
                          <a:solidFill>
                            <a:srgbClr val="000000"/>
                          </a:solidFill>
                          <a:effectLst/>
                          <a:latin typeface="Futura Std Book" panose="020B0502020204020303"/>
                        </a:rPr>
                        <a:t>5,3</a:t>
                      </a:r>
                    </a:p>
                  </a:txBody>
                  <a:tcPr marL="9525" marR="9525" marT="9525" marB="0" anchor="ctr"/>
                </a:tc>
                <a:extLst>
                  <a:ext uri="{0D108BD9-81ED-4DB2-BD59-A6C34878D82A}">
                    <a16:rowId xmlns:a16="http://schemas.microsoft.com/office/drawing/2014/main" val="973506798"/>
                  </a:ext>
                </a:extLst>
              </a:tr>
            </a:tbl>
          </a:graphicData>
        </a:graphic>
      </p:graphicFrame>
      <p:graphicFrame>
        <p:nvGraphicFramePr>
          <p:cNvPr id="13" name="Diagram 12">
            <a:extLst>
              <a:ext uri="{FF2B5EF4-FFF2-40B4-BE49-F238E27FC236}">
                <a16:creationId xmlns:a16="http://schemas.microsoft.com/office/drawing/2014/main" id="{855B6082-2A33-4774-AAAA-CF4AA356081F}"/>
              </a:ext>
            </a:extLst>
          </p:cNvPr>
          <p:cNvGraphicFramePr>
            <a:graphicFrameLocks/>
          </p:cNvGraphicFramePr>
          <p:nvPr>
            <p:extLst>
              <p:ext uri="{D42A27DB-BD31-4B8C-83A1-F6EECF244321}">
                <p14:modId xmlns:p14="http://schemas.microsoft.com/office/powerpoint/2010/main" val="3402130297"/>
              </p:ext>
            </p:extLst>
          </p:nvPr>
        </p:nvGraphicFramePr>
        <p:xfrm>
          <a:off x="721631" y="1754420"/>
          <a:ext cx="5896884" cy="3764246"/>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67467309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ubrik 2">
            <a:extLst>
              <a:ext uri="{FF2B5EF4-FFF2-40B4-BE49-F238E27FC236}">
                <a16:creationId xmlns:a16="http://schemas.microsoft.com/office/drawing/2014/main" id="{2CD0751C-4FF8-45CE-BACD-DDE0FA873C1D}"/>
              </a:ext>
            </a:extLst>
          </p:cNvPr>
          <p:cNvSpPr>
            <a:spLocks noGrp="1"/>
          </p:cNvSpPr>
          <p:nvPr>
            <p:ph type="title"/>
          </p:nvPr>
        </p:nvSpPr>
        <p:spPr/>
        <p:txBody>
          <a:bodyPr/>
          <a:lstStyle/>
          <a:p>
            <a:r>
              <a:rPr lang="sv-SE" dirty="0"/>
              <a:t>Arbetslöshet efter kategori</a:t>
            </a:r>
          </a:p>
        </p:txBody>
      </p:sp>
      <p:graphicFrame>
        <p:nvGraphicFramePr>
          <p:cNvPr id="6" name="Platshållare för innehåll 4">
            <a:extLst>
              <a:ext uri="{FF2B5EF4-FFF2-40B4-BE49-F238E27FC236}">
                <a16:creationId xmlns:a16="http://schemas.microsoft.com/office/drawing/2014/main" id="{159ACD62-4702-4221-B503-7B3F925A622F}"/>
              </a:ext>
            </a:extLst>
          </p:cNvPr>
          <p:cNvGraphicFramePr>
            <a:graphicFrameLocks noGrp="1"/>
          </p:cNvGraphicFramePr>
          <p:nvPr>
            <p:ph idx="1"/>
            <p:extLst>
              <p:ext uri="{D42A27DB-BD31-4B8C-83A1-F6EECF244321}">
                <p14:modId xmlns:p14="http://schemas.microsoft.com/office/powerpoint/2010/main" val="1387415477"/>
              </p:ext>
            </p:extLst>
          </p:nvPr>
        </p:nvGraphicFramePr>
        <p:xfrm>
          <a:off x="1882773" y="1552560"/>
          <a:ext cx="8426449" cy="1796280"/>
        </p:xfrm>
        <a:graphic>
          <a:graphicData uri="http://schemas.openxmlformats.org/drawingml/2006/table">
            <a:tbl>
              <a:tblPr firstRow="1" bandRow="1">
                <a:tableStyleId>{5C22544A-7EE6-4342-B048-85BDC9FD1C3A}</a:tableStyleId>
              </a:tblPr>
              <a:tblGrid>
                <a:gridCol w="2708277">
                  <a:extLst>
                    <a:ext uri="{9D8B030D-6E8A-4147-A177-3AD203B41FA5}">
                      <a16:colId xmlns:a16="http://schemas.microsoft.com/office/drawing/2014/main" val="452260278"/>
                    </a:ext>
                  </a:extLst>
                </a:gridCol>
                <a:gridCol w="1860084">
                  <a:extLst>
                    <a:ext uri="{9D8B030D-6E8A-4147-A177-3AD203B41FA5}">
                      <a16:colId xmlns:a16="http://schemas.microsoft.com/office/drawing/2014/main" val="1889858293"/>
                    </a:ext>
                  </a:extLst>
                </a:gridCol>
                <a:gridCol w="1661339">
                  <a:extLst>
                    <a:ext uri="{9D8B030D-6E8A-4147-A177-3AD203B41FA5}">
                      <a16:colId xmlns:a16="http://schemas.microsoft.com/office/drawing/2014/main" val="1671515360"/>
                    </a:ext>
                  </a:extLst>
                </a:gridCol>
                <a:gridCol w="1126252">
                  <a:extLst>
                    <a:ext uri="{9D8B030D-6E8A-4147-A177-3AD203B41FA5}">
                      <a16:colId xmlns:a16="http://schemas.microsoft.com/office/drawing/2014/main" val="2818758293"/>
                    </a:ext>
                  </a:extLst>
                </a:gridCol>
                <a:gridCol w="1070497">
                  <a:extLst>
                    <a:ext uri="{9D8B030D-6E8A-4147-A177-3AD203B41FA5}">
                      <a16:colId xmlns:a16="http://schemas.microsoft.com/office/drawing/2014/main" val="1452816917"/>
                    </a:ext>
                  </a:extLst>
                </a:gridCol>
              </a:tblGrid>
              <a:tr h="0">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gridSpan="2">
                  <a:txBody>
                    <a:bodyPr/>
                    <a:lstStyle/>
                    <a:p>
                      <a:pPr algn="r"/>
                      <a:r>
                        <a:rPr lang="sv-SE" sz="1000" b="0" dirty="0">
                          <a:solidFill>
                            <a:schemeClr val="bg1"/>
                          </a:solidFill>
                        </a:rPr>
                        <a:t>Antal     </a:t>
                      </a:r>
                      <a:r>
                        <a:rPr lang="sv-SE" sz="1000" dirty="0">
                          <a:solidFill>
                            <a:schemeClr val="bg1"/>
                          </a:solidFill>
                        </a:rPr>
                        <a:t>                                 </a:t>
                      </a:r>
                      <a:r>
                        <a:rPr lang="sv-SE" sz="1000" b="0" dirty="0">
                          <a:solidFill>
                            <a:schemeClr val="bg1"/>
                          </a:solidFill>
                        </a:rPr>
                        <a:t>Förändring (antal)</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hMerge="1">
                  <a:txBody>
                    <a:bodyPr/>
                    <a:lstStyle/>
                    <a:p>
                      <a:pPr algn="l"/>
                      <a:endParaRPr lang="sv-SE" sz="1000" dirty="0">
                        <a:solidFill>
                          <a:schemeClr val="bg1"/>
                        </a:solidFill>
                      </a:endParaRPr>
                    </a:p>
                  </a:txBody>
                  <a:tcPr>
                    <a:lnL w="12700" cap="flat" cmpd="sng" algn="ctr">
                      <a:noFill/>
                      <a:prstDash val="solid"/>
                      <a:round/>
                      <a:headEnd type="none" w="med" len="med"/>
                      <a:tailEnd type="none" w="med" len="med"/>
                    </a:lnL>
                    <a:lnR w="12700" cmpd="sng">
                      <a:noFill/>
                    </a:lnR>
                    <a:lnT w="38100" cmpd="sng">
                      <a:noFill/>
                    </a:lnT>
                    <a:lnB w="12700" cmpd="sng">
                      <a:noFill/>
                    </a:lnB>
                    <a:lnTlToBr w="12700" cmpd="sng">
                      <a:noFill/>
                      <a:prstDash val="solid"/>
                    </a:lnTlToBr>
                    <a:lnBlToTr w="12700" cmpd="sng">
                      <a:noFill/>
                      <a:prstDash val="solid"/>
                    </a:lnBlToTr>
                    <a:solidFill>
                      <a:srgbClr val="052364"/>
                    </a:solidFill>
                  </a:tcPr>
                </a:tc>
                <a:tc gridSpan="2">
                  <a:txBody>
                    <a:bodyPr/>
                    <a:lstStyle/>
                    <a:p>
                      <a:pPr algn="ctr"/>
                      <a:r>
                        <a:rPr lang="sv-SE" sz="1000" b="0" dirty="0">
                          <a:solidFill>
                            <a:schemeClr val="bg1"/>
                          </a:solidFill>
                        </a:rPr>
                        <a:t>Förändring (%)</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hMerge="1">
                  <a:txBody>
                    <a:bodyPr/>
                    <a:lstStyle/>
                    <a:p>
                      <a:endParaRPr lang="sv-SE"/>
                    </a:p>
                  </a:txBody>
                  <a:tcPr/>
                </a:tc>
                <a:extLst>
                  <a:ext uri="{0D108BD9-81ED-4DB2-BD59-A6C34878D82A}">
                    <a16:rowId xmlns:a16="http://schemas.microsoft.com/office/drawing/2014/main" val="2696100177"/>
                  </a:ext>
                </a:extLst>
              </a:tr>
              <a:tr h="0">
                <a:tc>
                  <a:txBody>
                    <a:bodyPr/>
                    <a:lstStyle/>
                    <a:p>
                      <a:pPr algn="l"/>
                      <a:r>
                        <a:rPr lang="sv-SE" sz="1100" b="1" dirty="0">
                          <a:solidFill>
                            <a:schemeClr val="bg1"/>
                          </a:solidFill>
                        </a:rPr>
                        <a:t>Örebro län</a:t>
                      </a: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a:solidFill>
                            <a:srgbClr val="FFFFFF"/>
                          </a:solidFill>
                          <a:effectLst/>
                          <a:latin typeface="Futura Std Book" panose="020B0502020204020303" pitchFamily="34" charset="0"/>
                        </a:rPr>
                        <a:t>2020 kv4</a:t>
                      </a: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a:solidFill>
                            <a:srgbClr val="FFFFFF"/>
                          </a:solidFill>
                          <a:effectLst/>
                          <a:latin typeface="Futura Std Book" panose="020B0502020204020303" pitchFamily="34" charset="0"/>
                        </a:rPr>
                        <a:t>-5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3081617630"/>
                  </a:ext>
                </a:extLst>
              </a:tr>
              <a:tr h="0">
                <a:tc>
                  <a:txBody>
                    <a:bodyPr/>
                    <a:lstStyle/>
                    <a:p>
                      <a:pPr algn="l" fontAlgn="t">
                        <a:spcAft>
                          <a:spcPts val="500"/>
                        </a:spcAft>
                      </a:pPr>
                      <a:r>
                        <a:rPr lang="sv-SE" sz="800" b="0" dirty="0"/>
                        <a:t>Öppet arbetslösa</a:t>
                      </a:r>
                    </a:p>
                  </a:txBody>
                  <a:tcP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0" i="0" u="none" strike="noStrike">
                          <a:solidFill>
                            <a:srgbClr val="000000"/>
                          </a:solidFill>
                          <a:effectLst/>
                          <a:latin typeface="Futura Std Book" panose="020B0502020204020303" pitchFamily="34" charset="0"/>
                        </a:rPr>
                        <a:t>6 671</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0" i="0" u="none" strike="noStrike">
                          <a:solidFill>
                            <a:srgbClr val="000000"/>
                          </a:solidFill>
                          <a:effectLst/>
                          <a:latin typeface="Futura Std Book" panose="020B0502020204020303" pitchFamily="34" charset="0"/>
                        </a:rPr>
                        <a:t>824</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0" i="0" u="none" strike="noStrike">
                          <a:solidFill>
                            <a:srgbClr val="000000"/>
                          </a:solidFill>
                          <a:effectLst/>
                          <a:latin typeface="Futura Std Book" panose="020B0502020204020303" pitchFamily="34" charset="0"/>
                        </a:rPr>
                        <a:t>14,1</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0" i="0" u="none" strike="noStrike">
                          <a:solidFill>
                            <a:srgbClr val="000000"/>
                          </a:solidFill>
                          <a:effectLst/>
                          <a:latin typeface="Futura Std Book" panose="020B0502020204020303" pitchFamily="34" charset="0"/>
                        </a:rPr>
                        <a:t>14,7</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3745687708"/>
                  </a:ext>
                </a:extLst>
              </a:tr>
              <a:tr h="216000">
                <a:tc>
                  <a:txBody>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lang="sv-SE" sz="800" dirty="0"/>
                        <a:t>varav långtidsarbetslösa</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pitchFamily="34" charset="0"/>
                        </a:rPr>
                        <a:t>2 668</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731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37,7</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80,8</a:t>
                      </a:r>
                    </a:p>
                  </a:txBody>
                  <a:tcPr marL="9525" marR="9525" marT="9525" marB="0" anchor="ctr"/>
                </a:tc>
                <a:extLst>
                  <a:ext uri="{0D108BD9-81ED-4DB2-BD59-A6C34878D82A}">
                    <a16:rowId xmlns:a16="http://schemas.microsoft.com/office/drawing/2014/main" val="293360832"/>
                  </a:ext>
                </a:extLst>
              </a:tr>
              <a:tr h="216000">
                <a:tc>
                  <a:txBody>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lang="sv-SE" sz="800" dirty="0"/>
                        <a:t>varav ungdomsarbetslösa</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pitchFamily="34" charset="0"/>
                        </a:rPr>
                        <a:t>864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52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6,5</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-20,3</a:t>
                      </a:r>
                    </a:p>
                  </a:txBody>
                  <a:tcPr marL="9525" marR="9525" marT="9525" marB="0" anchor="ctr"/>
                </a:tc>
                <a:extLst>
                  <a:ext uri="{0D108BD9-81ED-4DB2-BD59-A6C34878D82A}">
                    <a16:rowId xmlns:a16="http://schemas.microsoft.com/office/drawing/2014/main" val="1559525621"/>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Aktivitetsstöd</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pitchFamily="34" charset="0"/>
                        </a:rPr>
                        <a:t>6 918</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1 466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26,9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20,1</a:t>
                      </a:r>
                    </a:p>
                  </a:txBody>
                  <a:tcPr marL="9525" marR="9525" marT="9525" marB="0" anchor="ctr"/>
                </a:tc>
                <a:extLst>
                  <a:ext uri="{0D108BD9-81ED-4DB2-BD59-A6C34878D82A}">
                    <a16:rowId xmlns:a16="http://schemas.microsoft.com/office/drawing/2014/main" val="1947986397"/>
                  </a:ext>
                </a:extLst>
              </a:tr>
              <a:tr h="216000">
                <a:tc>
                  <a:txBody>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lang="sv-SE" sz="800" dirty="0"/>
                        <a:t>varav ungdomsarbetslösa med aktivitetsstöd</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pitchFamily="34" charset="0"/>
                        </a:rPr>
                        <a:t>1 333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427</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47,2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-7,9</a:t>
                      </a:r>
                    </a:p>
                  </a:txBody>
                  <a:tcPr marL="9525" marR="9525" marT="9525" marB="0" anchor="ctr"/>
                </a:tc>
                <a:extLst>
                  <a:ext uri="{0D108BD9-81ED-4DB2-BD59-A6C34878D82A}">
                    <a16:rowId xmlns:a16="http://schemas.microsoft.com/office/drawing/2014/main" val="2325918200"/>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1" dirty="0"/>
                        <a:t>Totalt antal arbetslösa</a:t>
                      </a:r>
                    </a:p>
                  </a:txBody>
                  <a:tcPr>
                    <a:lnL w="12700" cmpd="sng">
                      <a:noFill/>
                    </a:lnL>
                  </a:tcPr>
                </a:tc>
                <a:tc>
                  <a:txBody>
                    <a:bodyPr/>
                    <a:lstStyle/>
                    <a:p>
                      <a:pPr algn="ctr" fontAlgn="ctr"/>
                      <a:r>
                        <a:rPr lang="sv-SE" sz="800" b="1" i="0" u="none" strike="noStrike">
                          <a:solidFill>
                            <a:srgbClr val="000000"/>
                          </a:solidFill>
                          <a:effectLst/>
                          <a:latin typeface="Futura Std Book" panose="020B0502020204020303" pitchFamily="34" charset="0"/>
                        </a:rPr>
                        <a:t>13 589</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pitchFamily="34" charset="0"/>
                        </a:rPr>
                        <a:t>2 290</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pitchFamily="34" charset="0"/>
                        </a:rPr>
                        <a:t>20,3</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pitchFamily="34" charset="0"/>
                        </a:rPr>
                        <a:t>17,4</a:t>
                      </a:r>
                    </a:p>
                  </a:txBody>
                  <a:tcPr marL="9525" marR="9525" marT="9525" marB="0" anchor="ctr"/>
                </a:tc>
                <a:extLst>
                  <a:ext uri="{0D108BD9-81ED-4DB2-BD59-A6C34878D82A}">
                    <a16:rowId xmlns:a16="http://schemas.microsoft.com/office/drawing/2014/main" val="3944598109"/>
                  </a:ext>
                </a:extLst>
              </a:tr>
            </a:tbl>
          </a:graphicData>
        </a:graphic>
      </p:graphicFrame>
      <p:graphicFrame>
        <p:nvGraphicFramePr>
          <p:cNvPr id="7" name="Tabell 6">
            <a:extLst>
              <a:ext uri="{FF2B5EF4-FFF2-40B4-BE49-F238E27FC236}">
                <a16:creationId xmlns:a16="http://schemas.microsoft.com/office/drawing/2014/main" id="{3DEF7B02-E472-4D34-8BE5-CE628D619CD4}"/>
              </a:ext>
            </a:extLst>
          </p:cNvPr>
          <p:cNvGraphicFramePr>
            <a:graphicFrameLocks noGrp="1"/>
          </p:cNvGraphicFramePr>
          <p:nvPr>
            <p:extLst>
              <p:ext uri="{D42A27DB-BD31-4B8C-83A1-F6EECF244321}">
                <p14:modId xmlns:p14="http://schemas.microsoft.com/office/powerpoint/2010/main" val="1812471148"/>
              </p:ext>
            </p:extLst>
          </p:nvPr>
        </p:nvGraphicFramePr>
        <p:xfrm>
          <a:off x="1882774" y="3585949"/>
          <a:ext cx="8426449" cy="1796280"/>
        </p:xfrm>
        <a:graphic>
          <a:graphicData uri="http://schemas.openxmlformats.org/drawingml/2006/table">
            <a:tbl>
              <a:tblPr firstRow="1" bandRow="1">
                <a:tableStyleId>{5C22544A-7EE6-4342-B048-85BDC9FD1C3A}</a:tableStyleId>
              </a:tblPr>
              <a:tblGrid>
                <a:gridCol w="2698751">
                  <a:extLst>
                    <a:ext uri="{9D8B030D-6E8A-4147-A177-3AD203B41FA5}">
                      <a16:colId xmlns:a16="http://schemas.microsoft.com/office/drawing/2014/main" val="3172541576"/>
                    </a:ext>
                  </a:extLst>
                </a:gridCol>
                <a:gridCol w="1886387">
                  <a:extLst>
                    <a:ext uri="{9D8B030D-6E8A-4147-A177-3AD203B41FA5}">
                      <a16:colId xmlns:a16="http://schemas.microsoft.com/office/drawing/2014/main" val="3972448174"/>
                    </a:ext>
                  </a:extLst>
                </a:gridCol>
                <a:gridCol w="1644562">
                  <a:extLst>
                    <a:ext uri="{9D8B030D-6E8A-4147-A177-3AD203B41FA5}">
                      <a16:colId xmlns:a16="http://schemas.microsoft.com/office/drawing/2014/main" val="2242548848"/>
                    </a:ext>
                  </a:extLst>
                </a:gridCol>
                <a:gridCol w="1126252">
                  <a:extLst>
                    <a:ext uri="{9D8B030D-6E8A-4147-A177-3AD203B41FA5}">
                      <a16:colId xmlns:a16="http://schemas.microsoft.com/office/drawing/2014/main" val="2240687997"/>
                    </a:ext>
                  </a:extLst>
                </a:gridCol>
                <a:gridCol w="1070497">
                  <a:extLst>
                    <a:ext uri="{9D8B030D-6E8A-4147-A177-3AD203B41FA5}">
                      <a16:colId xmlns:a16="http://schemas.microsoft.com/office/drawing/2014/main" val="3419690974"/>
                    </a:ext>
                  </a:extLst>
                </a:gridCol>
              </a:tblGrid>
              <a:tr h="0">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gridSpan="2">
                  <a:txBody>
                    <a:bodyPr/>
                    <a:lstStyle/>
                    <a:p>
                      <a:pPr algn="r"/>
                      <a:r>
                        <a:rPr lang="sv-SE" sz="1000" b="0" dirty="0">
                          <a:solidFill>
                            <a:schemeClr val="bg1"/>
                          </a:solidFill>
                        </a:rPr>
                        <a:t>Antal </a:t>
                      </a:r>
                      <a:r>
                        <a:rPr lang="sv-SE" sz="1000" dirty="0">
                          <a:solidFill>
                            <a:schemeClr val="bg1"/>
                          </a:solidFill>
                        </a:rPr>
                        <a:t>                                    </a:t>
                      </a:r>
                      <a:r>
                        <a:rPr lang="sv-SE" sz="1000" b="0" dirty="0">
                          <a:solidFill>
                            <a:schemeClr val="bg1"/>
                          </a:solidFill>
                        </a:rPr>
                        <a:t>Förändring (antal)</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hMerge="1">
                  <a:txBody>
                    <a:bodyPr/>
                    <a:lstStyle/>
                    <a:p>
                      <a:pPr algn="l"/>
                      <a:endParaRPr lang="sv-SE" sz="1000" dirty="0">
                        <a:solidFill>
                          <a:schemeClr val="bg1"/>
                        </a:solidFill>
                      </a:endParaRPr>
                    </a:p>
                  </a:txBody>
                  <a:tcPr>
                    <a:lnL w="12700" cap="flat" cmpd="sng" algn="ctr">
                      <a:noFill/>
                      <a:prstDash val="solid"/>
                      <a:round/>
                      <a:headEnd type="none" w="med" len="med"/>
                      <a:tailEnd type="none" w="med" len="med"/>
                    </a:lnL>
                    <a:lnR w="12700" cmpd="sng">
                      <a:noFill/>
                    </a:lnR>
                    <a:lnT w="38100" cmpd="sng">
                      <a:noFill/>
                    </a:lnT>
                    <a:lnB w="12700" cmpd="sng">
                      <a:noFill/>
                    </a:lnB>
                    <a:lnTlToBr w="12700" cmpd="sng">
                      <a:noFill/>
                      <a:prstDash val="solid"/>
                    </a:lnTlToBr>
                    <a:lnBlToTr w="12700" cmpd="sng">
                      <a:noFill/>
                      <a:prstDash val="solid"/>
                    </a:lnBlToTr>
                    <a:solidFill>
                      <a:srgbClr val="052364"/>
                    </a:solidFill>
                  </a:tcPr>
                </a:tc>
                <a:tc gridSpan="2">
                  <a:txBody>
                    <a:bodyPr/>
                    <a:lstStyle/>
                    <a:p>
                      <a:pPr algn="ctr"/>
                      <a:r>
                        <a:rPr lang="sv-SE" sz="1000" b="0" dirty="0">
                          <a:solidFill>
                            <a:schemeClr val="bg1"/>
                          </a:solidFill>
                        </a:rPr>
                        <a:t>Förändring (%)</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hMerge="1">
                  <a:txBody>
                    <a:bodyPr/>
                    <a:lstStyle/>
                    <a:p>
                      <a:endParaRPr lang="sv-SE"/>
                    </a:p>
                  </a:txBody>
                  <a:tcPr/>
                </a:tc>
                <a:extLst>
                  <a:ext uri="{0D108BD9-81ED-4DB2-BD59-A6C34878D82A}">
                    <a16:rowId xmlns:a16="http://schemas.microsoft.com/office/drawing/2014/main" val="107177064"/>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100" b="1" dirty="0">
                          <a:solidFill>
                            <a:schemeClr val="bg1"/>
                          </a:solidFill>
                        </a:rPr>
                        <a:t>Örebro kommun</a:t>
                      </a: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a:solidFill>
                            <a:srgbClr val="FFFFFF"/>
                          </a:solidFill>
                          <a:effectLst/>
                          <a:latin typeface="Futura Std Book" panose="020B0502020204020303" pitchFamily="34" charset="0"/>
                        </a:rPr>
                        <a:t>2020 kv4</a:t>
                      </a: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a:solidFill>
                            <a:srgbClr val="FFFFFF"/>
                          </a:solidFill>
                          <a:effectLst/>
                          <a:latin typeface="Futura Std Book" panose="020B0502020204020303" pitchFamily="34" charset="0"/>
                        </a:rPr>
                        <a:t>-5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2720555006"/>
                  </a:ext>
                </a:extLst>
              </a:tr>
              <a:tr h="0">
                <a:tc>
                  <a:txBody>
                    <a:bodyPr/>
                    <a:lstStyle/>
                    <a:p>
                      <a:pPr algn="l" fontAlgn="t">
                        <a:spcAft>
                          <a:spcPts val="500"/>
                        </a:spcAft>
                      </a:pPr>
                      <a:r>
                        <a:rPr lang="sv-SE" sz="800" b="0" dirty="0"/>
                        <a:t>Öppet arbetslösa</a:t>
                      </a:r>
                    </a:p>
                  </a:txBody>
                  <a:tcP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0" i="0" u="none" strike="noStrike">
                          <a:solidFill>
                            <a:srgbClr val="000000"/>
                          </a:solidFill>
                          <a:effectLst/>
                          <a:latin typeface="Futura Std Book" panose="020B0502020204020303" pitchFamily="34" charset="0"/>
                        </a:rPr>
                        <a:t>3 816</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0" i="0" u="none" strike="noStrike">
                          <a:solidFill>
                            <a:srgbClr val="000000"/>
                          </a:solidFill>
                          <a:effectLst/>
                          <a:latin typeface="Futura Std Book" panose="020B0502020204020303" pitchFamily="34" charset="0"/>
                        </a:rPr>
                        <a:t>462</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0" i="0" u="none" strike="noStrike">
                          <a:solidFill>
                            <a:srgbClr val="000000"/>
                          </a:solidFill>
                          <a:effectLst/>
                          <a:latin typeface="Futura Std Book" panose="020B0502020204020303" pitchFamily="34" charset="0"/>
                        </a:rPr>
                        <a:t>13,8</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0" i="0" u="none" strike="noStrike">
                          <a:solidFill>
                            <a:srgbClr val="000000"/>
                          </a:solidFill>
                          <a:effectLst/>
                          <a:latin typeface="Futura Std Book" panose="020B0502020204020303" pitchFamily="34" charset="0"/>
                        </a:rPr>
                        <a:t>32,5</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2611968037"/>
                  </a:ext>
                </a:extLst>
              </a:tr>
              <a:tr h="216000">
                <a:tc>
                  <a:txBody>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lang="sv-SE" sz="800" dirty="0"/>
                        <a:t>varav långtidsarbetslösa</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pitchFamily="34" charset="0"/>
                        </a:rPr>
                        <a:t>1 666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440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35,9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105,3</a:t>
                      </a:r>
                    </a:p>
                  </a:txBody>
                  <a:tcPr marL="9525" marR="9525" marT="9525" marB="0" anchor="ctr"/>
                </a:tc>
                <a:extLst>
                  <a:ext uri="{0D108BD9-81ED-4DB2-BD59-A6C34878D82A}">
                    <a16:rowId xmlns:a16="http://schemas.microsoft.com/office/drawing/2014/main" val="3918243475"/>
                  </a:ext>
                </a:extLst>
              </a:tr>
              <a:tr h="216000">
                <a:tc>
                  <a:txBody>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lang="sv-SE" sz="800" dirty="0"/>
                        <a:t>varav ungdomsarbetslösa</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pitchFamily="34" charset="0"/>
                        </a:rPr>
                        <a:t>476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43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10,0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-11,1</a:t>
                      </a:r>
                    </a:p>
                  </a:txBody>
                  <a:tcPr marL="9525" marR="9525" marT="9525" marB="0" anchor="ctr"/>
                </a:tc>
                <a:extLst>
                  <a:ext uri="{0D108BD9-81ED-4DB2-BD59-A6C34878D82A}">
                    <a16:rowId xmlns:a16="http://schemas.microsoft.com/office/drawing/2014/main" val="1237916939"/>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Aktivitetsstöd</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pitchFamily="34" charset="0"/>
                        </a:rPr>
                        <a:t>3 995</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1 096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37,8</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43,6</a:t>
                      </a:r>
                    </a:p>
                  </a:txBody>
                  <a:tcPr marL="9525" marR="9525" marT="9525" marB="0" anchor="ctr"/>
                </a:tc>
                <a:extLst>
                  <a:ext uri="{0D108BD9-81ED-4DB2-BD59-A6C34878D82A}">
                    <a16:rowId xmlns:a16="http://schemas.microsoft.com/office/drawing/2014/main" val="2423449727"/>
                  </a:ext>
                </a:extLst>
              </a:tr>
              <a:tr h="216000">
                <a:tc>
                  <a:txBody>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lang="sv-SE" sz="800" dirty="0"/>
                        <a:t>varav ungdomsarbetslösa med aktivitetsstöd</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pitchFamily="34" charset="0"/>
                        </a:rPr>
                        <a:t>774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274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54,8</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8,3</a:t>
                      </a:r>
                    </a:p>
                  </a:txBody>
                  <a:tcPr marL="9525" marR="9525" marT="9525" marB="0" anchor="ctr"/>
                </a:tc>
                <a:extLst>
                  <a:ext uri="{0D108BD9-81ED-4DB2-BD59-A6C34878D82A}">
                    <a16:rowId xmlns:a16="http://schemas.microsoft.com/office/drawing/2014/main" val="1765304098"/>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1" dirty="0"/>
                        <a:t>Totalt antal arbetslösa</a:t>
                      </a:r>
                    </a:p>
                  </a:txBody>
                  <a:tcPr>
                    <a:lnL w="12700" cmpd="sng">
                      <a:noFill/>
                    </a:lnL>
                  </a:tcPr>
                </a:tc>
                <a:tc>
                  <a:txBody>
                    <a:bodyPr/>
                    <a:lstStyle/>
                    <a:p>
                      <a:pPr algn="ctr" fontAlgn="ctr"/>
                      <a:r>
                        <a:rPr lang="sv-SE" sz="800" b="1" i="0" u="none" strike="noStrike">
                          <a:solidFill>
                            <a:srgbClr val="000000"/>
                          </a:solidFill>
                          <a:effectLst/>
                          <a:latin typeface="Futura Std Book" panose="020B0502020204020303" pitchFamily="34" charset="0"/>
                        </a:rPr>
                        <a:t>7 812</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pitchFamily="34" charset="0"/>
                        </a:rPr>
                        <a:t>1 558</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pitchFamily="34" charset="0"/>
                        </a:rPr>
                        <a:t>24,9</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pitchFamily="34" charset="0"/>
                        </a:rPr>
                        <a:t>38,0</a:t>
                      </a:r>
                    </a:p>
                  </a:txBody>
                  <a:tcPr marL="9525" marR="9525" marT="9525" marB="0" anchor="ctr"/>
                </a:tc>
                <a:extLst>
                  <a:ext uri="{0D108BD9-81ED-4DB2-BD59-A6C34878D82A}">
                    <a16:rowId xmlns:a16="http://schemas.microsoft.com/office/drawing/2014/main" val="3508717213"/>
                  </a:ext>
                </a:extLst>
              </a:tr>
            </a:tbl>
          </a:graphicData>
        </a:graphic>
      </p:graphicFrame>
      <p:sp>
        <p:nvSpPr>
          <p:cNvPr id="5" name="textruta 4">
            <a:extLst>
              <a:ext uri="{FF2B5EF4-FFF2-40B4-BE49-F238E27FC236}">
                <a16:creationId xmlns:a16="http://schemas.microsoft.com/office/drawing/2014/main" id="{71F83D03-D305-4B4C-A8B7-9E39D4968B80}"/>
              </a:ext>
            </a:extLst>
          </p:cNvPr>
          <p:cNvSpPr txBox="1"/>
          <p:nvPr/>
        </p:nvSpPr>
        <p:spPr>
          <a:xfrm>
            <a:off x="1795688" y="5477935"/>
            <a:ext cx="1500732" cy="215444"/>
          </a:xfrm>
          <a:prstGeom prst="rect">
            <a:avLst/>
          </a:prstGeom>
          <a:noFill/>
        </p:spPr>
        <p:txBody>
          <a:bodyPr wrap="none" rtlCol="0">
            <a:spAutoFit/>
          </a:bodyPr>
          <a:lstStyle/>
          <a:p>
            <a:r>
              <a:rPr lang="sv-SE" sz="800" dirty="0"/>
              <a:t>Källa: Arbetsförmedlingen </a:t>
            </a:r>
          </a:p>
        </p:txBody>
      </p:sp>
    </p:spTree>
    <p:extLst>
      <p:ext uri="{BB962C8B-B14F-4D97-AF65-F5344CB8AC3E}">
        <p14:creationId xmlns:p14="http://schemas.microsoft.com/office/powerpoint/2010/main" val="340964020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21633" y="342899"/>
            <a:ext cx="8426449" cy="1113955"/>
          </a:xfrm>
        </p:spPr>
        <p:txBody>
          <a:bodyPr/>
          <a:lstStyle/>
          <a:p>
            <a:r>
              <a:rPr lang="sv-SE" dirty="0"/>
              <a:t>Befolkning </a:t>
            </a:r>
          </a:p>
        </p:txBody>
      </p:sp>
      <p:sp>
        <p:nvSpPr>
          <p:cNvPr id="8" name="textruta 7">
            <a:extLst>
              <a:ext uri="{FF2B5EF4-FFF2-40B4-BE49-F238E27FC236}">
                <a16:creationId xmlns:a16="http://schemas.microsoft.com/office/drawing/2014/main" id="{B79D6868-AEFB-4F6E-A0E9-CF7AB0F1BC33}"/>
              </a:ext>
            </a:extLst>
          </p:cNvPr>
          <p:cNvSpPr txBox="1"/>
          <p:nvPr/>
        </p:nvSpPr>
        <p:spPr>
          <a:xfrm>
            <a:off x="721633" y="5756989"/>
            <a:ext cx="1627369" cy="215444"/>
          </a:xfrm>
          <a:prstGeom prst="rect">
            <a:avLst/>
          </a:prstGeom>
          <a:noFill/>
        </p:spPr>
        <p:txBody>
          <a:bodyPr wrap="none" rtlCol="0">
            <a:spAutoFit/>
          </a:bodyPr>
          <a:lstStyle/>
          <a:p>
            <a:r>
              <a:rPr lang="sv-SE" sz="800" dirty="0"/>
              <a:t>Källa: Statistiska centralbyrån</a:t>
            </a:r>
          </a:p>
        </p:txBody>
      </p:sp>
      <p:sp>
        <p:nvSpPr>
          <p:cNvPr id="10" name="Rektangel 9">
            <a:extLst>
              <a:ext uri="{FF2B5EF4-FFF2-40B4-BE49-F238E27FC236}">
                <a16:creationId xmlns:a16="http://schemas.microsoft.com/office/drawing/2014/main" id="{5172B7A3-1950-454E-A840-C9FF0842E69C}"/>
              </a:ext>
            </a:extLst>
          </p:cNvPr>
          <p:cNvSpPr/>
          <p:nvPr/>
        </p:nvSpPr>
        <p:spPr>
          <a:xfrm>
            <a:off x="6744442" y="3429000"/>
            <a:ext cx="4725925" cy="2451100"/>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1" name="Platshållare för innehåll 3">
            <a:extLst>
              <a:ext uri="{FF2B5EF4-FFF2-40B4-BE49-F238E27FC236}">
                <a16:creationId xmlns:a16="http://schemas.microsoft.com/office/drawing/2014/main" id="{85924509-F5D5-4A53-BD50-0F194E9EB15E}"/>
              </a:ext>
            </a:extLst>
          </p:cNvPr>
          <p:cNvSpPr>
            <a:spLocks noGrp="1"/>
          </p:cNvSpPr>
          <p:nvPr>
            <p:ph sz="half" idx="2"/>
          </p:nvPr>
        </p:nvSpPr>
        <p:spPr>
          <a:xfrm>
            <a:off x="6744439" y="2147582"/>
            <a:ext cx="4725925" cy="1289981"/>
          </a:xfrm>
        </p:spPr>
        <p:txBody>
          <a:bodyPr/>
          <a:lstStyle/>
          <a:p>
            <a:pPr lvl="4"/>
            <a:r>
              <a:rPr lang="sv-SE" sz="1400" dirty="0"/>
              <a:t>Antalet invånare ökade med 0,3 i länet och 0,4 procent i Örebro kommun under fjärde kvartalet. </a:t>
            </a:r>
          </a:p>
          <a:p>
            <a:pPr lvl="4"/>
            <a:r>
              <a:rPr lang="sv-SE" sz="1400" dirty="0"/>
              <a:t>I Sverige ökade antalet invånare med 0,5 procent under samma period. </a:t>
            </a:r>
          </a:p>
          <a:p>
            <a:endParaRPr lang="sv-SE" dirty="0"/>
          </a:p>
        </p:txBody>
      </p:sp>
      <p:sp>
        <p:nvSpPr>
          <p:cNvPr id="27" name="textruta 26">
            <a:extLst>
              <a:ext uri="{FF2B5EF4-FFF2-40B4-BE49-F238E27FC236}">
                <a16:creationId xmlns:a16="http://schemas.microsoft.com/office/drawing/2014/main" id="{6945BE6D-16A8-4FB0-B582-95C86CA8F41F}"/>
              </a:ext>
            </a:extLst>
          </p:cNvPr>
          <p:cNvSpPr txBox="1"/>
          <p:nvPr/>
        </p:nvSpPr>
        <p:spPr>
          <a:xfrm>
            <a:off x="6744441" y="3437565"/>
            <a:ext cx="963725" cy="276999"/>
          </a:xfrm>
          <a:prstGeom prst="rect">
            <a:avLst/>
          </a:prstGeom>
          <a:noFill/>
        </p:spPr>
        <p:txBody>
          <a:bodyPr wrap="none" rtlCol="0">
            <a:spAutoFit/>
          </a:bodyPr>
          <a:lstStyle/>
          <a:p>
            <a:r>
              <a:rPr lang="sv-SE" sz="1200" b="1" dirty="0">
                <a:latin typeface="+mj-lt"/>
                <a:cs typeface="Arial" panose="020B0604020202020204" pitchFamily="34" charset="0"/>
              </a:rPr>
              <a:t>Befolkning</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721634" y="1458441"/>
            <a:ext cx="2488292" cy="492443"/>
          </a:xfrm>
          <a:prstGeom prst="rect">
            <a:avLst/>
          </a:prstGeom>
          <a:noFill/>
        </p:spPr>
        <p:txBody>
          <a:bodyPr wrap="square" rtlCol="0">
            <a:spAutoFit/>
          </a:bodyPr>
          <a:lstStyle/>
          <a:p>
            <a:r>
              <a:rPr lang="sv-SE" sz="1400" b="1" dirty="0"/>
              <a:t>Befolkningsutveckling</a:t>
            </a:r>
            <a:r>
              <a:rPr lang="sv-SE" sz="1400" dirty="0"/>
              <a:t/>
            </a:r>
            <a:br>
              <a:rPr lang="sv-SE" sz="1400" dirty="0"/>
            </a:br>
            <a:r>
              <a:rPr lang="sv-SE" sz="1200" dirty="0"/>
              <a:t>Index 100 = </a:t>
            </a:r>
            <a:r>
              <a:rPr lang="sv-SE" sz="1200"/>
              <a:t>2010 kv4</a:t>
            </a:r>
            <a:endParaRPr lang="sv-SE" sz="1400" dirty="0"/>
          </a:p>
        </p:txBody>
      </p:sp>
      <p:graphicFrame>
        <p:nvGraphicFramePr>
          <p:cNvPr id="3" name="Tabell 2">
            <a:extLst>
              <a:ext uri="{FF2B5EF4-FFF2-40B4-BE49-F238E27FC236}">
                <a16:creationId xmlns:a16="http://schemas.microsoft.com/office/drawing/2014/main" id="{7364A5C4-767A-4014-ABBB-FF692FDDC29C}"/>
              </a:ext>
            </a:extLst>
          </p:cNvPr>
          <p:cNvGraphicFramePr>
            <a:graphicFrameLocks noGrp="1"/>
          </p:cNvGraphicFramePr>
          <p:nvPr>
            <p:extLst>
              <p:ext uri="{D42A27DB-BD31-4B8C-83A1-F6EECF244321}">
                <p14:modId xmlns:p14="http://schemas.microsoft.com/office/powerpoint/2010/main" val="2564450247"/>
              </p:ext>
            </p:extLst>
          </p:nvPr>
        </p:nvGraphicFramePr>
        <p:xfrm>
          <a:off x="6744440" y="3723128"/>
          <a:ext cx="4725925" cy="2156970"/>
        </p:xfrm>
        <a:graphic>
          <a:graphicData uri="http://schemas.openxmlformats.org/drawingml/2006/table">
            <a:tbl>
              <a:tblPr bandRow="1">
                <a:tableStyleId>{2D5ABB26-0587-4C30-8999-92F81FD0307C}</a:tableStyleId>
              </a:tblPr>
              <a:tblGrid>
                <a:gridCol w="1736000">
                  <a:extLst>
                    <a:ext uri="{9D8B030D-6E8A-4147-A177-3AD203B41FA5}">
                      <a16:colId xmlns:a16="http://schemas.microsoft.com/office/drawing/2014/main" val="3352816426"/>
                    </a:ext>
                  </a:extLst>
                </a:gridCol>
                <a:gridCol w="842884">
                  <a:extLst>
                    <a:ext uri="{9D8B030D-6E8A-4147-A177-3AD203B41FA5}">
                      <a16:colId xmlns:a16="http://schemas.microsoft.com/office/drawing/2014/main" val="3210109251"/>
                    </a:ext>
                  </a:extLst>
                </a:gridCol>
                <a:gridCol w="822850">
                  <a:extLst>
                    <a:ext uri="{9D8B030D-6E8A-4147-A177-3AD203B41FA5}">
                      <a16:colId xmlns:a16="http://schemas.microsoft.com/office/drawing/2014/main" val="1579469305"/>
                    </a:ext>
                  </a:extLst>
                </a:gridCol>
                <a:gridCol w="748442">
                  <a:extLst>
                    <a:ext uri="{9D8B030D-6E8A-4147-A177-3AD203B41FA5}">
                      <a16:colId xmlns:a16="http://schemas.microsoft.com/office/drawing/2014/main" val="2913725259"/>
                    </a:ext>
                  </a:extLst>
                </a:gridCol>
                <a:gridCol w="575749">
                  <a:extLst>
                    <a:ext uri="{9D8B030D-6E8A-4147-A177-3AD203B41FA5}">
                      <a16:colId xmlns:a16="http://schemas.microsoft.com/office/drawing/2014/main" val="3756813267"/>
                    </a:ext>
                  </a:extLst>
                </a:gridCol>
              </a:tblGrid>
              <a:tr h="359495">
                <a:tc>
                  <a:txBody>
                    <a:bodyPr/>
                    <a:lstStyle/>
                    <a:p>
                      <a:pPr marL="72000" algn="l" fontAlgn="b"/>
                      <a:endParaRPr lang="sv-SE" sz="800" b="0" i="0" u="none" strike="noStrike" dirty="0">
                        <a:solidFill>
                          <a:srgbClr val="000000"/>
                        </a:solidFill>
                        <a:effectLst/>
                        <a:latin typeface="Futura Std Book" panose="020B0502020204020303"/>
                      </a:endParaRP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2020 kv 4</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Förändring -1 år</a:t>
                      </a:r>
                    </a:p>
                  </a:txBody>
                  <a:tcPr marL="9525" marR="9525" marT="9525" marB="0" anchor="b"/>
                </a:tc>
                <a:tc gridSpan="2">
                  <a:txBody>
                    <a:bodyPr/>
                    <a:lstStyle/>
                    <a:p>
                      <a:pPr algn="ctr" fontAlgn="b"/>
                      <a:r>
                        <a:rPr lang="sv-SE" sz="800" b="0" i="0" u="none" strike="noStrike">
                          <a:solidFill>
                            <a:srgbClr val="000000"/>
                          </a:solidFill>
                          <a:effectLst/>
                          <a:latin typeface="Futura Std Book" panose="020B0502020204020303" pitchFamily="34" charset="0"/>
                        </a:rPr>
                        <a:t>Förändring (%) </a:t>
                      </a:r>
                    </a:p>
                  </a:txBody>
                  <a:tcPr marL="9525" marR="9525" marT="9525" marB="0" anchor="b"/>
                </a:tc>
                <a:tc hMerge="1">
                  <a:txBody>
                    <a:bodyPr/>
                    <a:lstStyle/>
                    <a:p>
                      <a:endParaRPr lang="sv-SE"/>
                    </a:p>
                  </a:txBody>
                  <a:tcPr>
                    <a:lnL>
                      <a:noFill/>
                    </a:lnL>
                    <a:lnR>
                      <a:noFill/>
                    </a:lnR>
                    <a:lnT w="12700" cmpd="sng">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881732766"/>
                  </a:ext>
                </a:extLst>
              </a:tr>
              <a:tr h="359495">
                <a:tc>
                  <a:txBody>
                    <a:bodyPr/>
                    <a:lstStyle/>
                    <a:p>
                      <a:pPr marL="72000" algn="l" fontAlgn="b"/>
                      <a:endParaRPr lang="sv-SE" sz="800" b="0" i="0" u="none" strike="noStrike" dirty="0">
                        <a:solidFill>
                          <a:srgbClr val="000000"/>
                        </a:solidFill>
                        <a:effectLst/>
                        <a:latin typeface="Futura Std Book" panose="020B0502020204020303"/>
                      </a:endParaRPr>
                    </a:p>
                  </a:txBody>
                  <a:tcPr marL="9525" marR="9525" marT="9525" marB="0" anchor="b"/>
                </a:tc>
                <a:tc gridSpan="2">
                  <a:txBody>
                    <a:bodyPr/>
                    <a:lstStyle/>
                    <a:p>
                      <a:pPr algn="ctr" fontAlgn="b"/>
                      <a:r>
                        <a:rPr lang="sv-SE" sz="800" b="0" i="0" u="none" strike="noStrike">
                          <a:solidFill>
                            <a:srgbClr val="000000"/>
                          </a:solidFill>
                          <a:effectLst/>
                          <a:latin typeface="Futura Std Book" panose="020B0502020204020303" pitchFamily="34" charset="0"/>
                        </a:rPr>
                        <a:t>(i tusental)</a:t>
                      </a:r>
                    </a:p>
                  </a:txBody>
                  <a:tcPr marL="9525" marR="9525" marT="9525" marB="0" anchor="b"/>
                </a:tc>
                <a:tc hMerge="1">
                  <a:txBody>
                    <a:bodyPr/>
                    <a:lstStyle/>
                    <a:p>
                      <a:endParaRPr lang="sv-SE"/>
                    </a:p>
                  </a:txBody>
                  <a:tcPr>
                    <a:lnT>
                      <a:noFill/>
                    </a:lnT>
                  </a:tcPr>
                </a:tc>
                <a:tc>
                  <a:txBody>
                    <a:bodyPr/>
                    <a:lstStyle/>
                    <a:p>
                      <a:pPr algn="ctr" fontAlgn="b"/>
                      <a:r>
                        <a:rPr lang="sv-SE" sz="800" b="0" i="0" u="none" strike="noStrike">
                          <a:solidFill>
                            <a:srgbClr val="000000"/>
                          </a:solidFill>
                          <a:effectLst/>
                          <a:latin typeface="Futura Std Book" panose="020B0502020204020303" pitchFamily="34" charset="0"/>
                        </a:rPr>
                        <a:t>-1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- 5 år</a:t>
                      </a:r>
                    </a:p>
                  </a:txBody>
                  <a:tcPr marL="9525" marR="9525" marT="9525" marB="0" anchor="b"/>
                </a:tc>
                <a:extLst>
                  <a:ext uri="{0D108BD9-81ED-4DB2-BD59-A6C34878D82A}">
                    <a16:rowId xmlns:a16="http://schemas.microsoft.com/office/drawing/2014/main" val="1300967469"/>
                  </a:ext>
                </a:extLst>
              </a:tr>
              <a:tr h="359495">
                <a:tc>
                  <a:txBody>
                    <a:bodyPr/>
                    <a:lstStyle/>
                    <a:p>
                      <a:pPr marL="72000" algn="l" fontAlgn="b"/>
                      <a:r>
                        <a:rPr lang="sv-SE" sz="800" u="none" strike="noStrike" dirty="0">
                          <a:effectLst/>
                        </a:rPr>
                        <a:t>Sverige</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10 379,3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51,7 </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pitchFamily="34" charset="0"/>
                        </a:rPr>
                        <a:t>0,5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5,4 </a:t>
                      </a:r>
                    </a:p>
                  </a:txBody>
                  <a:tcPr marL="9525" marR="9525" marT="9525" marB="0" anchor="ctr"/>
                </a:tc>
                <a:extLst>
                  <a:ext uri="{0D108BD9-81ED-4DB2-BD59-A6C34878D82A}">
                    <a16:rowId xmlns:a16="http://schemas.microsoft.com/office/drawing/2014/main" val="2348899071"/>
                  </a:ext>
                </a:extLst>
              </a:tr>
              <a:tr h="359495">
                <a:tc>
                  <a:txBody>
                    <a:bodyPr/>
                    <a:lstStyle/>
                    <a:p>
                      <a:pPr marL="72000" algn="l" fontAlgn="b"/>
                      <a:r>
                        <a:rPr lang="sv-SE" sz="800" u="none" strike="noStrike" dirty="0">
                          <a:effectLst/>
                        </a:rPr>
                        <a:t>Stockholmsregionen</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4 704,9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25,1 </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pitchFamily="34" charset="0"/>
                        </a:rPr>
                        <a:t>0,5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6,1 </a:t>
                      </a:r>
                    </a:p>
                  </a:txBody>
                  <a:tcPr marL="9525" marR="9525" marT="9525" marB="0" anchor="ctr"/>
                </a:tc>
                <a:extLst>
                  <a:ext uri="{0D108BD9-81ED-4DB2-BD59-A6C34878D82A}">
                    <a16:rowId xmlns:a16="http://schemas.microsoft.com/office/drawing/2014/main" val="751567499"/>
                  </a:ext>
                </a:extLst>
              </a:tr>
              <a:tr h="359495">
                <a:tc>
                  <a:txBody>
                    <a:bodyPr/>
                    <a:lstStyle/>
                    <a:p>
                      <a:pPr marL="72000" algn="l" fontAlgn="b"/>
                      <a:r>
                        <a:rPr lang="sv-SE" sz="800" b="1" u="none" strike="noStrike" dirty="0">
                          <a:effectLst/>
                        </a:rPr>
                        <a:t>Örebro län</a:t>
                      </a:r>
                      <a:endParaRPr lang="sv-SE" sz="800" b="1" i="0" u="none" strike="noStrike" dirty="0">
                        <a:solidFill>
                          <a:srgbClr val="000000"/>
                        </a:solidFill>
                        <a:effectLst/>
                        <a:latin typeface="Futura Std Book" panose="020B0502020204020303"/>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305,6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pitchFamily="34" charset="0"/>
                        </a:rPr>
                        <a:t>0,8 </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pitchFamily="34" charset="0"/>
                        </a:rPr>
                        <a:t>0,3 </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5,0 </a:t>
                      </a:r>
                    </a:p>
                  </a:txBody>
                  <a:tcPr marL="9525" marR="9525" marT="9525" marB="0" anchor="ctr"/>
                </a:tc>
                <a:extLst>
                  <a:ext uri="{0D108BD9-81ED-4DB2-BD59-A6C34878D82A}">
                    <a16:rowId xmlns:a16="http://schemas.microsoft.com/office/drawing/2014/main" val="3808283939"/>
                  </a:ext>
                </a:extLst>
              </a:tr>
              <a:tr h="359495">
                <a:tc>
                  <a:txBody>
                    <a:bodyPr/>
                    <a:lstStyle/>
                    <a:p>
                      <a:pPr marL="72000" algn="l" fontAlgn="b"/>
                      <a:r>
                        <a:rPr lang="sv-SE" sz="800" b="1" u="none" strike="noStrike" dirty="0">
                          <a:effectLst/>
                        </a:rPr>
                        <a:t>Örebro kommun</a:t>
                      </a:r>
                      <a:endParaRPr lang="sv-SE" sz="800" b="1" i="0" u="none" strike="noStrike" dirty="0">
                        <a:solidFill>
                          <a:srgbClr val="000000"/>
                        </a:solidFill>
                        <a:effectLst/>
                        <a:latin typeface="Futura Std Book" panose="020B0502020204020303"/>
                      </a:endParaRP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156,4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pitchFamily="34" charset="0"/>
                        </a:rPr>
                        <a:t>0,7 </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pitchFamily="34" charset="0"/>
                        </a:rPr>
                        <a:t>0,4 </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pitchFamily="34" charset="0"/>
                        </a:rPr>
                        <a:t>0,9 </a:t>
                      </a:r>
                    </a:p>
                  </a:txBody>
                  <a:tcPr marL="9525" marR="9525" marT="9525" marB="0" anchor="ctr"/>
                </a:tc>
                <a:extLst>
                  <a:ext uri="{0D108BD9-81ED-4DB2-BD59-A6C34878D82A}">
                    <a16:rowId xmlns:a16="http://schemas.microsoft.com/office/drawing/2014/main" val="1714817989"/>
                  </a:ext>
                </a:extLst>
              </a:tr>
            </a:tbl>
          </a:graphicData>
        </a:graphic>
      </p:graphicFrame>
      <p:graphicFrame>
        <p:nvGraphicFramePr>
          <p:cNvPr id="13" name="Diagram 12">
            <a:extLst>
              <a:ext uri="{FF2B5EF4-FFF2-40B4-BE49-F238E27FC236}">
                <a16:creationId xmlns:a16="http://schemas.microsoft.com/office/drawing/2014/main" id="{7AE1ADA2-2096-44BB-88E0-58A00C2272FF}"/>
              </a:ext>
            </a:extLst>
          </p:cNvPr>
          <p:cNvGraphicFramePr>
            <a:graphicFrameLocks/>
          </p:cNvGraphicFramePr>
          <p:nvPr>
            <p:extLst>
              <p:ext uri="{D42A27DB-BD31-4B8C-83A1-F6EECF244321}">
                <p14:modId xmlns:p14="http://schemas.microsoft.com/office/powerpoint/2010/main" val="3004684511"/>
              </p:ext>
            </p:extLst>
          </p:nvPr>
        </p:nvGraphicFramePr>
        <p:xfrm>
          <a:off x="721634" y="1950884"/>
          <a:ext cx="5853338" cy="3806105"/>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9921470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21637" y="342899"/>
            <a:ext cx="8426449" cy="1113955"/>
          </a:xfrm>
        </p:spPr>
        <p:txBody>
          <a:bodyPr/>
          <a:lstStyle/>
          <a:p>
            <a:r>
              <a:rPr lang="sv-SE" dirty="0"/>
              <a:t>Bostadsbyggande</a:t>
            </a:r>
          </a:p>
        </p:txBody>
      </p:sp>
      <p:sp>
        <p:nvSpPr>
          <p:cNvPr id="8" name="textruta 7">
            <a:extLst>
              <a:ext uri="{FF2B5EF4-FFF2-40B4-BE49-F238E27FC236}">
                <a16:creationId xmlns:a16="http://schemas.microsoft.com/office/drawing/2014/main" id="{B79D6868-AEFB-4F6E-A0E9-CF7AB0F1BC33}"/>
              </a:ext>
            </a:extLst>
          </p:cNvPr>
          <p:cNvSpPr txBox="1"/>
          <p:nvPr/>
        </p:nvSpPr>
        <p:spPr>
          <a:xfrm>
            <a:off x="721637" y="5756989"/>
            <a:ext cx="1656223" cy="215444"/>
          </a:xfrm>
          <a:prstGeom prst="rect">
            <a:avLst/>
          </a:prstGeom>
          <a:noFill/>
        </p:spPr>
        <p:txBody>
          <a:bodyPr wrap="none" rtlCol="0">
            <a:spAutoFit/>
          </a:bodyPr>
          <a:lstStyle/>
          <a:p>
            <a:r>
              <a:rPr lang="sv-SE" sz="800" dirty="0"/>
              <a:t>Källa: Statistiska centralbyrån </a:t>
            </a:r>
          </a:p>
        </p:txBody>
      </p:sp>
      <p:sp>
        <p:nvSpPr>
          <p:cNvPr id="10" name="Rektangel 9">
            <a:extLst>
              <a:ext uri="{FF2B5EF4-FFF2-40B4-BE49-F238E27FC236}">
                <a16:creationId xmlns:a16="http://schemas.microsoft.com/office/drawing/2014/main" id="{5172B7A3-1950-454E-A840-C9FF0842E69C}"/>
              </a:ext>
            </a:extLst>
          </p:cNvPr>
          <p:cNvSpPr/>
          <p:nvPr/>
        </p:nvSpPr>
        <p:spPr>
          <a:xfrm>
            <a:off x="6744446" y="3429000"/>
            <a:ext cx="4725917" cy="2451100"/>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1" name="Platshållare för innehåll 3">
            <a:extLst>
              <a:ext uri="{FF2B5EF4-FFF2-40B4-BE49-F238E27FC236}">
                <a16:creationId xmlns:a16="http://schemas.microsoft.com/office/drawing/2014/main" id="{85924509-F5D5-4A53-BD50-0F194E9EB15E}"/>
              </a:ext>
            </a:extLst>
          </p:cNvPr>
          <p:cNvSpPr>
            <a:spLocks noGrp="1"/>
          </p:cNvSpPr>
          <p:nvPr>
            <p:ph sz="half" idx="2"/>
          </p:nvPr>
        </p:nvSpPr>
        <p:spPr>
          <a:xfrm>
            <a:off x="6744444" y="1949297"/>
            <a:ext cx="4725917" cy="1479701"/>
          </a:xfrm>
        </p:spPr>
        <p:txBody>
          <a:bodyPr/>
          <a:lstStyle/>
          <a:p>
            <a:pPr lvl="4"/>
            <a:r>
              <a:rPr lang="sv-SE" sz="1400" dirty="0"/>
              <a:t>Bostadsbyggandet ökade med 14 procent i länet och 59 procent i Örebro kommun under det fjärde kvartalet.</a:t>
            </a:r>
          </a:p>
          <a:p>
            <a:pPr lvl="4"/>
            <a:r>
              <a:rPr lang="sv-SE" sz="1400" dirty="0"/>
              <a:t>Under de senaste fyra kvartalen har det påbörjats </a:t>
            </a:r>
            <a:r>
              <a:rPr lang="sv-SE" sz="1400" dirty="0" smtClean="0"/>
              <a:t>      1 </a:t>
            </a:r>
            <a:r>
              <a:rPr lang="sv-SE" sz="1400" dirty="0"/>
              <a:t>699 nya bostäder i länet.</a:t>
            </a:r>
          </a:p>
          <a:p>
            <a:pPr lvl="4"/>
            <a:endParaRPr lang="sv-SE" dirty="0"/>
          </a:p>
        </p:txBody>
      </p:sp>
      <p:sp>
        <p:nvSpPr>
          <p:cNvPr id="27" name="textruta 26">
            <a:extLst>
              <a:ext uri="{FF2B5EF4-FFF2-40B4-BE49-F238E27FC236}">
                <a16:creationId xmlns:a16="http://schemas.microsoft.com/office/drawing/2014/main" id="{6945BE6D-16A8-4FB0-B582-95C86CA8F41F}"/>
              </a:ext>
            </a:extLst>
          </p:cNvPr>
          <p:cNvSpPr txBox="1"/>
          <p:nvPr/>
        </p:nvSpPr>
        <p:spPr>
          <a:xfrm>
            <a:off x="6744445" y="3429000"/>
            <a:ext cx="1540806" cy="276999"/>
          </a:xfrm>
          <a:prstGeom prst="rect">
            <a:avLst/>
          </a:prstGeom>
          <a:noFill/>
        </p:spPr>
        <p:txBody>
          <a:bodyPr wrap="none" rtlCol="0">
            <a:spAutoFit/>
          </a:bodyPr>
          <a:lstStyle/>
          <a:p>
            <a:r>
              <a:rPr lang="sv-SE" sz="1200" b="1" dirty="0">
                <a:latin typeface="+mj-lt"/>
                <a:cs typeface="Arial" panose="020B0604020202020204" pitchFamily="34" charset="0"/>
              </a:rPr>
              <a:t>Bostadsbyggande</a:t>
            </a:r>
          </a:p>
        </p:txBody>
      </p:sp>
      <p:sp>
        <p:nvSpPr>
          <p:cNvPr id="37" name="textruta 36">
            <a:extLst>
              <a:ext uri="{FF2B5EF4-FFF2-40B4-BE49-F238E27FC236}">
                <a16:creationId xmlns:a16="http://schemas.microsoft.com/office/drawing/2014/main" id="{AA5C7BA9-BFDC-48E1-9434-68AD052BEC58}"/>
              </a:ext>
            </a:extLst>
          </p:cNvPr>
          <p:cNvSpPr txBox="1"/>
          <p:nvPr/>
        </p:nvSpPr>
        <p:spPr>
          <a:xfrm>
            <a:off x="10309225" y="5880100"/>
            <a:ext cx="1181734" cy="184666"/>
          </a:xfrm>
          <a:prstGeom prst="rect">
            <a:avLst/>
          </a:prstGeom>
          <a:noFill/>
        </p:spPr>
        <p:txBody>
          <a:bodyPr wrap="none" rtlCol="0">
            <a:spAutoFit/>
          </a:bodyPr>
          <a:lstStyle/>
          <a:p>
            <a:r>
              <a:rPr lang="sv-SE" sz="600" dirty="0"/>
              <a:t>* De fyra senaste kvartalen</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721637" y="1456854"/>
            <a:ext cx="2382290" cy="492443"/>
          </a:xfrm>
          <a:prstGeom prst="rect">
            <a:avLst/>
          </a:prstGeom>
          <a:noFill/>
        </p:spPr>
        <p:txBody>
          <a:bodyPr wrap="square" rtlCol="0">
            <a:spAutoFit/>
          </a:bodyPr>
          <a:lstStyle/>
          <a:p>
            <a:r>
              <a:rPr lang="sv-SE" sz="1400" b="1" dirty="0"/>
              <a:t>Påbörjade lägenheter</a:t>
            </a:r>
            <a:r>
              <a:rPr lang="sv-SE" sz="1400" dirty="0"/>
              <a:t/>
            </a:r>
            <a:br>
              <a:rPr lang="sv-SE" sz="1400" dirty="0"/>
            </a:br>
            <a:r>
              <a:rPr lang="sv-SE" sz="1200" dirty="0"/>
              <a:t>Index 100 = </a:t>
            </a:r>
            <a:r>
              <a:rPr lang="sv-SE" sz="1200"/>
              <a:t>2010 kv4</a:t>
            </a:r>
            <a:endParaRPr lang="sv-SE" sz="1400" dirty="0"/>
          </a:p>
        </p:txBody>
      </p:sp>
      <p:graphicFrame>
        <p:nvGraphicFramePr>
          <p:cNvPr id="3" name="Tabell 2">
            <a:extLst>
              <a:ext uri="{FF2B5EF4-FFF2-40B4-BE49-F238E27FC236}">
                <a16:creationId xmlns:a16="http://schemas.microsoft.com/office/drawing/2014/main" id="{F594F299-FA5C-426E-B95A-FD7B4D2A63C7}"/>
              </a:ext>
            </a:extLst>
          </p:cNvPr>
          <p:cNvGraphicFramePr>
            <a:graphicFrameLocks noGrp="1"/>
          </p:cNvGraphicFramePr>
          <p:nvPr>
            <p:extLst>
              <p:ext uri="{D42A27DB-BD31-4B8C-83A1-F6EECF244321}">
                <p14:modId xmlns:p14="http://schemas.microsoft.com/office/powerpoint/2010/main" val="965693835"/>
              </p:ext>
            </p:extLst>
          </p:nvPr>
        </p:nvGraphicFramePr>
        <p:xfrm>
          <a:off x="6744445" y="3720820"/>
          <a:ext cx="4725916" cy="2159282"/>
        </p:xfrm>
        <a:graphic>
          <a:graphicData uri="http://schemas.openxmlformats.org/drawingml/2006/table">
            <a:tbl>
              <a:tblPr bandRow="1">
                <a:tableStyleId>{2D5ABB26-0587-4C30-8999-92F81FD0307C}</a:tableStyleId>
              </a:tblPr>
              <a:tblGrid>
                <a:gridCol w="1543718">
                  <a:extLst>
                    <a:ext uri="{9D8B030D-6E8A-4147-A177-3AD203B41FA5}">
                      <a16:colId xmlns:a16="http://schemas.microsoft.com/office/drawing/2014/main" val="4099554674"/>
                    </a:ext>
                  </a:extLst>
                </a:gridCol>
                <a:gridCol w="685604">
                  <a:extLst>
                    <a:ext uri="{9D8B030D-6E8A-4147-A177-3AD203B41FA5}">
                      <a16:colId xmlns:a16="http://schemas.microsoft.com/office/drawing/2014/main" val="1020727187"/>
                    </a:ext>
                  </a:extLst>
                </a:gridCol>
                <a:gridCol w="777813">
                  <a:extLst>
                    <a:ext uri="{9D8B030D-6E8A-4147-A177-3AD203B41FA5}">
                      <a16:colId xmlns:a16="http://schemas.microsoft.com/office/drawing/2014/main" val="3263816323"/>
                    </a:ext>
                  </a:extLst>
                </a:gridCol>
                <a:gridCol w="615768">
                  <a:extLst>
                    <a:ext uri="{9D8B030D-6E8A-4147-A177-3AD203B41FA5}">
                      <a16:colId xmlns:a16="http://schemas.microsoft.com/office/drawing/2014/main" val="2922210740"/>
                    </a:ext>
                  </a:extLst>
                </a:gridCol>
                <a:gridCol w="561754">
                  <a:extLst>
                    <a:ext uri="{9D8B030D-6E8A-4147-A177-3AD203B41FA5}">
                      <a16:colId xmlns:a16="http://schemas.microsoft.com/office/drawing/2014/main" val="3938442554"/>
                    </a:ext>
                  </a:extLst>
                </a:gridCol>
                <a:gridCol w="541259">
                  <a:extLst>
                    <a:ext uri="{9D8B030D-6E8A-4147-A177-3AD203B41FA5}">
                      <a16:colId xmlns:a16="http://schemas.microsoft.com/office/drawing/2014/main" val="339066399"/>
                    </a:ext>
                  </a:extLst>
                </a:gridCol>
              </a:tblGrid>
              <a:tr h="315534">
                <a:tc>
                  <a:txBody>
                    <a:bodyPr/>
                    <a:lstStyle/>
                    <a:p>
                      <a:pPr marL="72000" algn="l" fontAlgn="b"/>
                      <a:endParaRPr lang="sv-SE" sz="800" b="0" i="0" u="none" strike="noStrike" dirty="0">
                        <a:solidFill>
                          <a:srgbClr val="000000"/>
                        </a:solidFill>
                        <a:effectLst/>
                        <a:latin typeface="Futura Std Book" panose="020B0502020204020303"/>
                      </a:endParaRP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Antal</a:t>
                      </a:r>
                    </a:p>
                  </a:txBody>
                  <a:tcPr marL="9525" marR="9525" marT="9525" marB="0" anchor="b"/>
                </a:tc>
                <a:tc gridSpan="2">
                  <a:txBody>
                    <a:bodyPr/>
                    <a:lstStyle/>
                    <a:p>
                      <a:pPr algn="ctr" fontAlgn="b"/>
                      <a:r>
                        <a:rPr lang="sv-SE" sz="800" b="0" i="0" u="none" strike="noStrike">
                          <a:solidFill>
                            <a:srgbClr val="000000"/>
                          </a:solidFill>
                          <a:effectLst/>
                          <a:latin typeface="Futura Std Book" panose="020B0502020204020303" pitchFamily="34" charset="0"/>
                        </a:rPr>
                        <a:t>Förändring (%) </a:t>
                      </a:r>
                    </a:p>
                  </a:txBody>
                  <a:tcPr marL="9525" marR="9525" marT="9525" marB="0" anchor="b"/>
                </a:tc>
                <a:tc hMerge="1">
                  <a:txBody>
                    <a:bodyPr/>
                    <a:lstStyle/>
                    <a:p>
                      <a:endParaRPr lang="sv-SE"/>
                    </a:p>
                  </a:txBody>
                  <a:tcP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gridSpan="2">
                  <a:txBody>
                    <a:bodyPr/>
                    <a:lstStyle/>
                    <a:p>
                      <a:pPr algn="ctr" fontAlgn="b"/>
                      <a:r>
                        <a:rPr lang="sv-SE" sz="800" b="0" i="0" u="none" strike="noStrike">
                          <a:solidFill>
                            <a:srgbClr val="000000"/>
                          </a:solidFill>
                          <a:effectLst/>
                          <a:latin typeface="Futura Std Book" panose="020B0502020204020303" pitchFamily="34" charset="0"/>
                        </a:rPr>
                        <a:t>R12*</a:t>
                      </a:r>
                    </a:p>
                  </a:txBody>
                  <a:tcPr marL="9525" marR="9525" marT="9525" marB="0" anchor="b"/>
                </a:tc>
                <a:tc hMerge="1">
                  <a:txBody>
                    <a:bodyPr/>
                    <a:lstStyle/>
                    <a:p>
                      <a:endParaRPr lang="sv-SE"/>
                    </a:p>
                  </a:txBody>
                  <a:tcPr/>
                </a:tc>
                <a:extLst>
                  <a:ext uri="{0D108BD9-81ED-4DB2-BD59-A6C34878D82A}">
                    <a16:rowId xmlns:a16="http://schemas.microsoft.com/office/drawing/2014/main" val="1097829029"/>
                  </a:ext>
                </a:extLst>
              </a:tr>
              <a:tr h="331312">
                <a:tc>
                  <a:txBody>
                    <a:bodyPr/>
                    <a:lstStyle/>
                    <a:p>
                      <a:pPr marL="72000" algn="l" fontAlgn="b"/>
                      <a:endParaRPr lang="sv-SE" sz="800" b="0" i="0" u="none" strike="noStrike" dirty="0">
                        <a:solidFill>
                          <a:srgbClr val="000000"/>
                        </a:solidFill>
                        <a:effectLst/>
                        <a:latin typeface="Futura Std Book" panose="020B0502020204020303"/>
                      </a:endParaRP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2020 kv4</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-1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- 5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Antal</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Utv., %</a:t>
                      </a:r>
                    </a:p>
                  </a:txBody>
                  <a:tcPr marL="9525" marR="9525" marT="9525" marB="0" anchor="b"/>
                </a:tc>
                <a:extLst>
                  <a:ext uri="{0D108BD9-81ED-4DB2-BD59-A6C34878D82A}">
                    <a16:rowId xmlns:a16="http://schemas.microsoft.com/office/drawing/2014/main" val="2404663930"/>
                  </a:ext>
                </a:extLst>
              </a:tr>
              <a:tr h="378109">
                <a:tc>
                  <a:txBody>
                    <a:bodyPr/>
                    <a:lstStyle/>
                    <a:p>
                      <a:pPr marL="72000" algn="l" fontAlgn="b"/>
                      <a:r>
                        <a:rPr lang="sv-SE" sz="800" u="none" strike="noStrike" dirty="0">
                          <a:effectLst/>
                        </a:rPr>
                        <a:t>Sverige</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pitchFamily="34" charset="0"/>
                        </a:rPr>
                        <a:t>12 852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47 484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0</a:t>
                      </a:r>
                    </a:p>
                  </a:txBody>
                  <a:tcPr marL="9525" marR="9525" marT="9525" marB="0" anchor="ctr"/>
                </a:tc>
                <a:extLst>
                  <a:ext uri="{0D108BD9-81ED-4DB2-BD59-A6C34878D82A}">
                    <a16:rowId xmlns:a16="http://schemas.microsoft.com/office/drawing/2014/main" val="2593566320"/>
                  </a:ext>
                </a:extLst>
              </a:tr>
              <a:tr h="378109">
                <a:tc>
                  <a:txBody>
                    <a:bodyPr/>
                    <a:lstStyle/>
                    <a:p>
                      <a:pPr marL="72000" algn="l" fontAlgn="b"/>
                      <a:r>
                        <a:rPr lang="sv-SE" sz="800" u="none" strike="noStrike" dirty="0">
                          <a:effectLst/>
                        </a:rPr>
                        <a:t>Stockholmsregionen</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pitchFamily="34" charset="0"/>
                        </a:rPr>
                        <a:t>5 503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-28</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-10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21 642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-8</a:t>
                      </a:r>
                    </a:p>
                  </a:txBody>
                  <a:tcPr marL="9525" marR="9525" marT="9525" marB="0" anchor="ctr"/>
                </a:tc>
                <a:extLst>
                  <a:ext uri="{0D108BD9-81ED-4DB2-BD59-A6C34878D82A}">
                    <a16:rowId xmlns:a16="http://schemas.microsoft.com/office/drawing/2014/main" val="3678756919"/>
                  </a:ext>
                </a:extLst>
              </a:tr>
              <a:tr h="378109">
                <a:tc>
                  <a:txBody>
                    <a:bodyPr/>
                    <a:lstStyle/>
                    <a:p>
                      <a:pPr marL="72000" algn="l" fontAlgn="b"/>
                      <a:r>
                        <a:rPr lang="sv-SE" sz="800" b="1" u="none" strike="noStrike" dirty="0">
                          <a:effectLst/>
                        </a:rPr>
                        <a:t>Örebro län</a:t>
                      </a:r>
                      <a:endParaRPr lang="sv-SE" sz="800" b="1" i="0" u="none" strike="noStrike" dirty="0">
                        <a:solidFill>
                          <a:srgbClr val="000000"/>
                        </a:solidFill>
                        <a:effectLst/>
                        <a:latin typeface="Futura Std Book" panose="020B0502020204020303"/>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pitchFamily="34" charset="0"/>
                        </a:rPr>
                        <a:t>245 </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pitchFamily="34" charset="0"/>
                        </a:rPr>
                        <a:t>14</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pitchFamily="34" charset="0"/>
                        </a:rPr>
                        <a:t>-64</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pitchFamily="34" charset="0"/>
                        </a:rPr>
                        <a:t>1 699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pitchFamily="34" charset="0"/>
                        </a:rPr>
                        <a:t>55</a:t>
                      </a:r>
                    </a:p>
                  </a:txBody>
                  <a:tcPr marL="9525" marR="9525" marT="9525" marB="0" anchor="ctr"/>
                </a:tc>
                <a:extLst>
                  <a:ext uri="{0D108BD9-81ED-4DB2-BD59-A6C34878D82A}">
                    <a16:rowId xmlns:a16="http://schemas.microsoft.com/office/drawing/2014/main" val="913011230"/>
                  </a:ext>
                </a:extLst>
              </a:tr>
              <a:tr h="378109">
                <a:tc>
                  <a:txBody>
                    <a:bodyPr/>
                    <a:lstStyle/>
                    <a:p>
                      <a:pPr marL="72000" algn="l" fontAlgn="b"/>
                      <a:r>
                        <a:rPr lang="sv-SE" sz="800" b="1" u="none" strike="noStrike" dirty="0">
                          <a:effectLst/>
                        </a:rPr>
                        <a:t>Örebro kommun</a:t>
                      </a:r>
                      <a:endParaRPr lang="sv-SE" sz="800" b="1" i="0" u="none" strike="noStrike" dirty="0">
                        <a:solidFill>
                          <a:srgbClr val="000000"/>
                        </a:solidFill>
                        <a:effectLst/>
                        <a:latin typeface="Futura Std Book" panose="020B0502020204020303"/>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pitchFamily="34" charset="0"/>
                        </a:rPr>
                        <a:t>164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pitchFamily="34" charset="0"/>
                        </a:rPr>
                        <a:t>59</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pitchFamily="34" charset="0"/>
                        </a:rPr>
                        <a:t>-74</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pitchFamily="34" charset="0"/>
                        </a:rPr>
                        <a:t>1 312 </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pitchFamily="34" charset="0"/>
                        </a:rPr>
                        <a:t>81</a:t>
                      </a:r>
                    </a:p>
                  </a:txBody>
                  <a:tcPr marL="9525" marR="9525" marT="9525" marB="0" anchor="ctr"/>
                </a:tc>
                <a:extLst>
                  <a:ext uri="{0D108BD9-81ED-4DB2-BD59-A6C34878D82A}">
                    <a16:rowId xmlns:a16="http://schemas.microsoft.com/office/drawing/2014/main" val="2887687390"/>
                  </a:ext>
                </a:extLst>
              </a:tr>
            </a:tbl>
          </a:graphicData>
        </a:graphic>
      </p:graphicFrame>
      <p:graphicFrame>
        <p:nvGraphicFramePr>
          <p:cNvPr id="13" name="Diagram 12">
            <a:extLst>
              <a:ext uri="{FF2B5EF4-FFF2-40B4-BE49-F238E27FC236}">
                <a16:creationId xmlns:a16="http://schemas.microsoft.com/office/drawing/2014/main" id="{7AE1ADA2-2096-44BB-88E0-58A00C2272FF}"/>
              </a:ext>
            </a:extLst>
          </p:cNvPr>
          <p:cNvGraphicFramePr>
            <a:graphicFrameLocks/>
          </p:cNvGraphicFramePr>
          <p:nvPr>
            <p:extLst>
              <p:ext uri="{D42A27DB-BD31-4B8C-83A1-F6EECF244321}">
                <p14:modId xmlns:p14="http://schemas.microsoft.com/office/powerpoint/2010/main" val="816125893"/>
              </p:ext>
            </p:extLst>
          </p:nvPr>
        </p:nvGraphicFramePr>
        <p:xfrm>
          <a:off x="721638" y="1949297"/>
          <a:ext cx="5853334" cy="3807692"/>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40725553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21634" y="342899"/>
            <a:ext cx="8426449" cy="1113955"/>
          </a:xfrm>
        </p:spPr>
        <p:txBody>
          <a:bodyPr/>
          <a:lstStyle/>
          <a:p>
            <a:r>
              <a:rPr lang="sv-SE" dirty="0"/>
              <a:t>Kommersiella övernattningar</a:t>
            </a:r>
          </a:p>
        </p:txBody>
      </p:sp>
      <p:sp>
        <p:nvSpPr>
          <p:cNvPr id="8" name="textruta 7">
            <a:extLst>
              <a:ext uri="{FF2B5EF4-FFF2-40B4-BE49-F238E27FC236}">
                <a16:creationId xmlns:a16="http://schemas.microsoft.com/office/drawing/2014/main" id="{B79D6868-AEFB-4F6E-A0E9-CF7AB0F1BC33}"/>
              </a:ext>
            </a:extLst>
          </p:cNvPr>
          <p:cNvSpPr txBox="1"/>
          <p:nvPr/>
        </p:nvSpPr>
        <p:spPr>
          <a:xfrm>
            <a:off x="721634" y="5756989"/>
            <a:ext cx="2534668" cy="215444"/>
          </a:xfrm>
          <a:prstGeom prst="rect">
            <a:avLst/>
          </a:prstGeom>
          <a:noFill/>
        </p:spPr>
        <p:txBody>
          <a:bodyPr wrap="none" rtlCol="0">
            <a:spAutoFit/>
          </a:bodyPr>
          <a:lstStyle/>
          <a:p>
            <a:r>
              <a:rPr lang="sv-SE" sz="800" dirty="0"/>
              <a:t>Källa: Statistiska centralbyrån och Tillväxtverket </a:t>
            </a:r>
          </a:p>
        </p:txBody>
      </p:sp>
      <p:sp>
        <p:nvSpPr>
          <p:cNvPr id="10" name="Rektangel 9">
            <a:extLst>
              <a:ext uri="{FF2B5EF4-FFF2-40B4-BE49-F238E27FC236}">
                <a16:creationId xmlns:a16="http://schemas.microsoft.com/office/drawing/2014/main" id="{5172B7A3-1950-454E-A840-C9FF0842E69C}"/>
              </a:ext>
            </a:extLst>
          </p:cNvPr>
          <p:cNvSpPr/>
          <p:nvPr/>
        </p:nvSpPr>
        <p:spPr>
          <a:xfrm>
            <a:off x="6744441" y="2164741"/>
            <a:ext cx="4725923" cy="2617822"/>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27" name="textruta 26">
            <a:extLst>
              <a:ext uri="{FF2B5EF4-FFF2-40B4-BE49-F238E27FC236}">
                <a16:creationId xmlns:a16="http://schemas.microsoft.com/office/drawing/2014/main" id="{6945BE6D-16A8-4FB0-B582-95C86CA8F41F}"/>
              </a:ext>
            </a:extLst>
          </p:cNvPr>
          <p:cNvSpPr txBox="1"/>
          <p:nvPr/>
        </p:nvSpPr>
        <p:spPr>
          <a:xfrm>
            <a:off x="6744441" y="2198111"/>
            <a:ext cx="2197653" cy="276999"/>
          </a:xfrm>
          <a:prstGeom prst="rect">
            <a:avLst/>
          </a:prstGeom>
          <a:noFill/>
        </p:spPr>
        <p:txBody>
          <a:bodyPr wrap="none" rtlCol="0">
            <a:spAutoFit/>
          </a:bodyPr>
          <a:lstStyle/>
          <a:p>
            <a:r>
              <a:rPr lang="sv-SE" sz="1200" b="1" dirty="0">
                <a:latin typeface="+mj-lt"/>
                <a:cs typeface="Arial" panose="020B0604020202020204" pitchFamily="34" charset="0"/>
              </a:rPr>
              <a:t>Kommersiella övernattningar</a:t>
            </a:r>
          </a:p>
        </p:txBody>
      </p:sp>
      <p:sp>
        <p:nvSpPr>
          <p:cNvPr id="37" name="textruta 36">
            <a:extLst>
              <a:ext uri="{FF2B5EF4-FFF2-40B4-BE49-F238E27FC236}">
                <a16:creationId xmlns:a16="http://schemas.microsoft.com/office/drawing/2014/main" id="{AA5C7BA9-BFDC-48E1-9434-68AD052BEC58}"/>
              </a:ext>
            </a:extLst>
          </p:cNvPr>
          <p:cNvSpPr txBox="1"/>
          <p:nvPr/>
        </p:nvSpPr>
        <p:spPr>
          <a:xfrm>
            <a:off x="10288629" y="4806813"/>
            <a:ext cx="1181734" cy="184666"/>
          </a:xfrm>
          <a:prstGeom prst="rect">
            <a:avLst/>
          </a:prstGeom>
          <a:noFill/>
        </p:spPr>
        <p:txBody>
          <a:bodyPr wrap="none" rtlCol="0">
            <a:spAutoFit/>
          </a:bodyPr>
          <a:lstStyle/>
          <a:p>
            <a:r>
              <a:rPr lang="sv-SE" sz="600" dirty="0"/>
              <a:t>* De fyra senaste kvartalen</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717550" y="1456854"/>
            <a:ext cx="5803895" cy="707886"/>
          </a:xfrm>
          <a:prstGeom prst="rect">
            <a:avLst/>
          </a:prstGeom>
          <a:noFill/>
        </p:spPr>
        <p:txBody>
          <a:bodyPr wrap="square" rtlCol="0">
            <a:spAutoFit/>
          </a:bodyPr>
          <a:lstStyle/>
          <a:p>
            <a:r>
              <a:rPr lang="sv-SE" sz="1400" b="1" dirty="0"/>
              <a:t>Kommersiella övernattningar </a:t>
            </a:r>
          </a:p>
          <a:p>
            <a:r>
              <a:rPr lang="sv-SE" sz="1400" b="1" dirty="0"/>
              <a:t>(hotell, vandrarhem, och stugbyar för kommun exkl. camping)</a:t>
            </a:r>
            <a:r>
              <a:rPr lang="sv-SE" sz="1400" dirty="0"/>
              <a:t/>
            </a:r>
            <a:br>
              <a:rPr lang="sv-SE" sz="1400" dirty="0"/>
            </a:br>
            <a:r>
              <a:rPr lang="sv-SE" sz="1200" dirty="0"/>
              <a:t>Index 100 = </a:t>
            </a:r>
            <a:r>
              <a:rPr lang="sv-SE" sz="1200"/>
              <a:t>2010 kv4</a:t>
            </a:r>
            <a:endParaRPr lang="sv-SE" sz="1400" dirty="0"/>
          </a:p>
        </p:txBody>
      </p:sp>
      <p:graphicFrame>
        <p:nvGraphicFramePr>
          <p:cNvPr id="4" name="Tabell 3">
            <a:extLst>
              <a:ext uri="{FF2B5EF4-FFF2-40B4-BE49-F238E27FC236}">
                <a16:creationId xmlns:a16="http://schemas.microsoft.com/office/drawing/2014/main" id="{931AE58A-1EBA-4149-9639-3ECCDA387668}"/>
              </a:ext>
            </a:extLst>
          </p:cNvPr>
          <p:cNvGraphicFramePr>
            <a:graphicFrameLocks noGrp="1"/>
          </p:cNvGraphicFramePr>
          <p:nvPr>
            <p:extLst>
              <p:ext uri="{D42A27DB-BD31-4B8C-83A1-F6EECF244321}">
                <p14:modId xmlns:p14="http://schemas.microsoft.com/office/powerpoint/2010/main" val="4276733203"/>
              </p:ext>
            </p:extLst>
          </p:nvPr>
        </p:nvGraphicFramePr>
        <p:xfrm>
          <a:off x="6744441" y="2482085"/>
          <a:ext cx="4725922" cy="2174104"/>
        </p:xfrm>
        <a:graphic>
          <a:graphicData uri="http://schemas.openxmlformats.org/drawingml/2006/table">
            <a:tbl>
              <a:tblPr bandRow="1">
                <a:tableStyleId>{2D5ABB26-0587-4C30-8999-92F81FD0307C}</a:tableStyleId>
              </a:tblPr>
              <a:tblGrid>
                <a:gridCol w="1543720">
                  <a:extLst>
                    <a:ext uri="{9D8B030D-6E8A-4147-A177-3AD203B41FA5}">
                      <a16:colId xmlns:a16="http://schemas.microsoft.com/office/drawing/2014/main" val="2916645953"/>
                    </a:ext>
                  </a:extLst>
                </a:gridCol>
                <a:gridCol w="685605">
                  <a:extLst>
                    <a:ext uri="{9D8B030D-6E8A-4147-A177-3AD203B41FA5}">
                      <a16:colId xmlns:a16="http://schemas.microsoft.com/office/drawing/2014/main" val="3077396755"/>
                    </a:ext>
                  </a:extLst>
                </a:gridCol>
                <a:gridCol w="777814">
                  <a:extLst>
                    <a:ext uri="{9D8B030D-6E8A-4147-A177-3AD203B41FA5}">
                      <a16:colId xmlns:a16="http://schemas.microsoft.com/office/drawing/2014/main" val="3043351103"/>
                    </a:ext>
                  </a:extLst>
                </a:gridCol>
                <a:gridCol w="572048">
                  <a:extLst>
                    <a:ext uri="{9D8B030D-6E8A-4147-A177-3AD203B41FA5}">
                      <a16:colId xmlns:a16="http://schemas.microsoft.com/office/drawing/2014/main" val="398498140"/>
                    </a:ext>
                  </a:extLst>
                </a:gridCol>
                <a:gridCol w="605475">
                  <a:extLst>
                    <a:ext uri="{9D8B030D-6E8A-4147-A177-3AD203B41FA5}">
                      <a16:colId xmlns:a16="http://schemas.microsoft.com/office/drawing/2014/main" val="27917313"/>
                    </a:ext>
                  </a:extLst>
                </a:gridCol>
                <a:gridCol w="541260">
                  <a:extLst>
                    <a:ext uri="{9D8B030D-6E8A-4147-A177-3AD203B41FA5}">
                      <a16:colId xmlns:a16="http://schemas.microsoft.com/office/drawing/2014/main" val="4033701741"/>
                    </a:ext>
                  </a:extLst>
                </a:gridCol>
              </a:tblGrid>
              <a:tr h="235295">
                <a:tc>
                  <a:txBody>
                    <a:bodyPr/>
                    <a:lstStyle/>
                    <a:p>
                      <a:pPr marL="72000" algn="l" fontAlgn="b"/>
                      <a:endParaRPr lang="sv-SE" sz="800" b="0" i="0" u="none" strike="noStrike" dirty="0">
                        <a:solidFill>
                          <a:srgbClr val="000000"/>
                        </a:solidFill>
                        <a:effectLst/>
                        <a:latin typeface="Futura Std Book" panose="020B0502020204020303"/>
                      </a:endParaRPr>
                    </a:p>
                  </a:txBody>
                  <a:tcPr marL="0" marR="0" marT="0" marB="0" anchor="b"/>
                </a:tc>
                <a:tc>
                  <a:txBody>
                    <a:bodyPr/>
                    <a:lstStyle/>
                    <a:p>
                      <a:pPr algn="ctr" fontAlgn="b"/>
                      <a:r>
                        <a:rPr lang="sv-SE" sz="800" b="0" i="0" u="none" strike="noStrike">
                          <a:solidFill>
                            <a:srgbClr val="000000"/>
                          </a:solidFill>
                          <a:effectLst/>
                          <a:latin typeface="Futura Std Book" panose="020B0502020204020303" pitchFamily="34" charset="0"/>
                        </a:rPr>
                        <a:t>2020 kv4</a:t>
                      </a:r>
                    </a:p>
                  </a:txBody>
                  <a:tcPr marL="9525" marR="9525" marT="9525" marB="0" anchor="b"/>
                </a:tc>
                <a:tc gridSpan="2">
                  <a:txBody>
                    <a:bodyPr/>
                    <a:lstStyle/>
                    <a:p>
                      <a:pPr algn="ctr" fontAlgn="b"/>
                      <a:r>
                        <a:rPr lang="sv-SE" sz="800" b="0" i="0" u="none" strike="noStrike">
                          <a:solidFill>
                            <a:srgbClr val="000000"/>
                          </a:solidFill>
                          <a:effectLst/>
                          <a:latin typeface="Futura Std Book" panose="020B0502020204020303" pitchFamily="34" charset="0"/>
                        </a:rPr>
                        <a:t>Förändring (%) </a:t>
                      </a:r>
                    </a:p>
                  </a:txBody>
                  <a:tcPr marL="9525" marR="9525" marT="9525" marB="0" anchor="b"/>
                </a:tc>
                <a:tc hMerge="1">
                  <a:txBody>
                    <a:bodyPr/>
                    <a:lstStyle/>
                    <a:p>
                      <a:endParaRPr lang="sv-SE"/>
                    </a:p>
                  </a:txBody>
                  <a:tcP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gridSpan="2">
                  <a:txBody>
                    <a:bodyPr/>
                    <a:lstStyle/>
                    <a:p>
                      <a:pPr algn="ctr" fontAlgn="b"/>
                      <a:r>
                        <a:rPr lang="sv-SE" sz="800" b="0" i="0" u="none" strike="noStrike">
                          <a:solidFill>
                            <a:srgbClr val="000000"/>
                          </a:solidFill>
                          <a:effectLst/>
                          <a:latin typeface="Futura Std Book" panose="020B0502020204020303" pitchFamily="34" charset="0"/>
                        </a:rPr>
                        <a:t>R12*</a:t>
                      </a:r>
                    </a:p>
                  </a:txBody>
                  <a:tcPr marL="9525" marR="9525" marT="9525" marB="0" anchor="b"/>
                </a:tc>
                <a:tc hMerge="1">
                  <a:txBody>
                    <a:bodyPr/>
                    <a:lstStyle/>
                    <a:p>
                      <a:endParaRPr lang="sv-SE"/>
                    </a:p>
                  </a:txBody>
                  <a:tcPr/>
                </a:tc>
                <a:extLst>
                  <a:ext uri="{0D108BD9-81ED-4DB2-BD59-A6C34878D82A}">
                    <a16:rowId xmlns:a16="http://schemas.microsoft.com/office/drawing/2014/main" val="3179888354"/>
                  </a:ext>
                </a:extLst>
              </a:tr>
              <a:tr h="247061">
                <a:tc>
                  <a:txBody>
                    <a:bodyPr/>
                    <a:lstStyle/>
                    <a:p>
                      <a:pPr marL="72000" algn="l" fontAlgn="b"/>
                      <a:endParaRPr lang="sv-SE" sz="800" b="0" i="0" u="none" strike="noStrike" dirty="0">
                        <a:solidFill>
                          <a:srgbClr val="000000"/>
                        </a:solidFill>
                        <a:effectLst/>
                        <a:latin typeface="Futura Std Book" panose="020B0502020204020303"/>
                      </a:endParaRPr>
                    </a:p>
                  </a:txBody>
                  <a:tcPr marL="0" marR="0" marT="0" marB="0" anchor="b"/>
                </a:tc>
                <a:tc>
                  <a:txBody>
                    <a:bodyPr/>
                    <a:lstStyle/>
                    <a:p>
                      <a:pPr algn="ctr" rtl="0" fontAlgn="b"/>
                      <a:r>
                        <a:rPr lang="sv-SE" sz="800" b="0" i="0" u="none" strike="noStrike">
                          <a:solidFill>
                            <a:srgbClr val="000000"/>
                          </a:solidFill>
                          <a:effectLst/>
                          <a:latin typeface="Futura Std Book" panose="020B0502020204020303" pitchFamily="34" charset="0"/>
                        </a:rPr>
                        <a:t>(i tusental)</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-1 år</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-5 år</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(tusental)</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Utv., %</a:t>
                      </a:r>
                    </a:p>
                  </a:txBody>
                  <a:tcPr marL="9525" marR="9525" marT="9525" marB="0" anchor="b"/>
                </a:tc>
                <a:extLst>
                  <a:ext uri="{0D108BD9-81ED-4DB2-BD59-A6C34878D82A}">
                    <a16:rowId xmlns:a16="http://schemas.microsoft.com/office/drawing/2014/main" val="732643796"/>
                  </a:ext>
                </a:extLst>
              </a:tr>
              <a:tr h="281958">
                <a:tc>
                  <a:txBody>
                    <a:bodyPr/>
                    <a:lstStyle/>
                    <a:p>
                      <a:pPr marL="72000" algn="l" fontAlgn="b"/>
                      <a:r>
                        <a:rPr lang="sv-SE" sz="800" u="none" strike="noStrike" dirty="0">
                          <a:effectLst/>
                        </a:rPr>
                        <a:t>Sverige</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pitchFamily="34" charset="0"/>
                        </a:rPr>
                        <a:t>5 363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-45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-37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27 085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-42 </a:t>
                      </a:r>
                    </a:p>
                  </a:txBody>
                  <a:tcPr marL="9525" marR="9525" marT="9525" marB="0" anchor="ctr"/>
                </a:tc>
                <a:extLst>
                  <a:ext uri="{0D108BD9-81ED-4DB2-BD59-A6C34878D82A}">
                    <a16:rowId xmlns:a16="http://schemas.microsoft.com/office/drawing/2014/main" val="2646093300"/>
                  </a:ext>
                </a:extLst>
              </a:tr>
              <a:tr h="281958">
                <a:tc>
                  <a:txBody>
                    <a:bodyPr/>
                    <a:lstStyle/>
                    <a:p>
                      <a:pPr marL="72000" algn="l" fontAlgn="b"/>
                      <a:r>
                        <a:rPr lang="sv-SE" sz="800" u="none" strike="noStrike" dirty="0">
                          <a:effectLst/>
                        </a:rPr>
                        <a:t>Stockholmsregionen</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pitchFamily="34" charset="0"/>
                        </a:rPr>
                        <a:t>2 525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-50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-41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11 969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-47 </a:t>
                      </a:r>
                    </a:p>
                  </a:txBody>
                  <a:tcPr marL="9525" marR="9525" marT="9525" marB="0" anchor="ctr"/>
                </a:tc>
                <a:extLst>
                  <a:ext uri="{0D108BD9-81ED-4DB2-BD59-A6C34878D82A}">
                    <a16:rowId xmlns:a16="http://schemas.microsoft.com/office/drawing/2014/main" val="3580375222"/>
                  </a:ext>
                </a:extLst>
              </a:tr>
              <a:tr h="281958">
                <a:tc>
                  <a:txBody>
                    <a:bodyPr/>
                    <a:lstStyle/>
                    <a:p>
                      <a:pPr marL="72000" algn="l" fontAlgn="b"/>
                      <a:r>
                        <a:rPr lang="sv-SE" sz="800" b="1" u="none" strike="noStrike" dirty="0">
                          <a:effectLst/>
                        </a:rPr>
                        <a:t>Örebro län</a:t>
                      </a:r>
                    </a:p>
                  </a:txBody>
                  <a:tcPr marL="0" marR="0" marT="0" marB="0" anchor="ctr"/>
                </a:tc>
                <a:tc>
                  <a:txBody>
                    <a:bodyPr/>
                    <a:lstStyle/>
                    <a:p>
                      <a:pPr algn="ctr" fontAlgn="ctr"/>
                      <a:r>
                        <a:rPr lang="sv-SE" sz="800" b="1" i="0" u="none" strike="noStrike">
                          <a:solidFill>
                            <a:srgbClr val="000000"/>
                          </a:solidFill>
                          <a:effectLst/>
                          <a:latin typeface="Futura Std Book" panose="020B0502020204020303" pitchFamily="34" charset="0"/>
                        </a:rPr>
                        <a:t>108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pitchFamily="34" charset="0"/>
                        </a:rPr>
                        <a:t>-44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pitchFamily="34" charset="0"/>
                        </a:rPr>
                        <a:t>-35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pitchFamily="34" charset="0"/>
                        </a:rPr>
                        <a:t>532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pitchFamily="34" charset="0"/>
                        </a:rPr>
                        <a:t>-38 </a:t>
                      </a:r>
                    </a:p>
                  </a:txBody>
                  <a:tcPr marL="9525" marR="9525" marT="9525" marB="0" anchor="ctr"/>
                </a:tc>
                <a:extLst>
                  <a:ext uri="{0D108BD9-81ED-4DB2-BD59-A6C34878D82A}">
                    <a16:rowId xmlns:a16="http://schemas.microsoft.com/office/drawing/2014/main" val="2480853882"/>
                  </a:ext>
                </a:extLst>
              </a:tr>
              <a:tr h="281958">
                <a:tc>
                  <a:txBody>
                    <a:bodyPr/>
                    <a:lstStyle/>
                    <a:p>
                      <a:pPr marL="72000" algn="l" fontAlgn="b"/>
                      <a:r>
                        <a:rPr lang="sv-SE" sz="800" b="0" i="1" u="none" strike="noStrike">
                          <a:effectLst/>
                        </a:rPr>
                        <a:t>Varav utländska**</a:t>
                      </a:r>
                      <a:endParaRPr lang="sv-SE" sz="800" b="0" i="1"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1" u="none" strike="noStrike">
                          <a:solidFill>
                            <a:srgbClr val="000000"/>
                          </a:solidFill>
                          <a:effectLst/>
                          <a:latin typeface="Futura Std Book" panose="020B0502020204020303" pitchFamily="34" charset="0"/>
                        </a:rPr>
                        <a:t>6 </a:t>
                      </a:r>
                    </a:p>
                  </a:txBody>
                  <a:tcPr marL="9525" marR="9525" marT="9525" marB="0" anchor="ctr"/>
                </a:tc>
                <a:tc>
                  <a:txBody>
                    <a:bodyPr/>
                    <a:lstStyle/>
                    <a:p>
                      <a:pPr algn="ctr" fontAlgn="ctr"/>
                      <a:r>
                        <a:rPr lang="sv-SE" sz="800" b="0" i="1" u="none" strike="noStrike">
                          <a:solidFill>
                            <a:srgbClr val="000000"/>
                          </a:solidFill>
                          <a:effectLst/>
                          <a:latin typeface="Futura Std Book" panose="020B0502020204020303" pitchFamily="34" charset="0"/>
                        </a:rPr>
                        <a:t>-63 </a:t>
                      </a:r>
                    </a:p>
                  </a:txBody>
                  <a:tcPr marL="9525" marR="9525" marT="9525" marB="0" anchor="ctr"/>
                </a:tc>
                <a:tc>
                  <a:txBody>
                    <a:bodyPr/>
                    <a:lstStyle/>
                    <a:p>
                      <a:pPr algn="ctr" fontAlgn="ctr"/>
                      <a:r>
                        <a:rPr lang="sv-SE" sz="800" b="0" i="1" u="none" strike="noStrike">
                          <a:solidFill>
                            <a:srgbClr val="000000"/>
                          </a:solidFill>
                          <a:effectLst/>
                          <a:latin typeface="Futura Std Book" panose="020B0502020204020303" pitchFamily="34" charset="0"/>
                        </a:rPr>
                        <a:t>-71 </a:t>
                      </a:r>
                    </a:p>
                  </a:txBody>
                  <a:tcPr marL="9525" marR="9525" marT="9525" marB="0" anchor="ctr"/>
                </a:tc>
                <a:tc>
                  <a:txBody>
                    <a:bodyPr/>
                    <a:lstStyle/>
                    <a:p>
                      <a:pPr algn="ctr" fontAlgn="ctr"/>
                      <a:r>
                        <a:rPr lang="sv-SE" sz="800" b="0" i="1" u="none" strike="noStrike">
                          <a:solidFill>
                            <a:srgbClr val="000000"/>
                          </a:solidFill>
                          <a:effectLst/>
                          <a:latin typeface="Futura Std Book" panose="020B0502020204020303" pitchFamily="34" charset="0"/>
                        </a:rPr>
                        <a:t>33 </a:t>
                      </a:r>
                    </a:p>
                  </a:txBody>
                  <a:tcPr marL="9525" marR="9525" marT="9525" marB="0" anchor="ctr"/>
                </a:tc>
                <a:tc>
                  <a:txBody>
                    <a:bodyPr/>
                    <a:lstStyle/>
                    <a:p>
                      <a:pPr algn="ctr" fontAlgn="ctr"/>
                      <a:r>
                        <a:rPr lang="sv-SE" sz="800" b="0" i="1" u="none" strike="noStrike">
                          <a:solidFill>
                            <a:srgbClr val="000000"/>
                          </a:solidFill>
                          <a:effectLst/>
                          <a:latin typeface="Futura Std Book" panose="020B0502020204020303" pitchFamily="34" charset="0"/>
                        </a:rPr>
                        <a:t>-75 </a:t>
                      </a:r>
                    </a:p>
                  </a:txBody>
                  <a:tcPr marL="9525" marR="9525" marT="9525" marB="0" anchor="ctr"/>
                </a:tc>
                <a:extLst>
                  <a:ext uri="{0D108BD9-81ED-4DB2-BD59-A6C34878D82A}">
                    <a16:rowId xmlns:a16="http://schemas.microsoft.com/office/drawing/2014/main" val="1947523943"/>
                  </a:ext>
                </a:extLst>
              </a:tr>
              <a:tr h="281958">
                <a:tc>
                  <a:txBody>
                    <a:bodyPr/>
                    <a:lstStyle/>
                    <a:p>
                      <a:pPr marL="72000" algn="l" fontAlgn="b"/>
                      <a:r>
                        <a:rPr lang="sv-SE" sz="800" b="1" u="none" strike="noStrike" dirty="0">
                          <a:effectLst/>
                        </a:rPr>
                        <a:t>Örebro kommun</a:t>
                      </a:r>
                    </a:p>
                  </a:txBody>
                  <a:tcPr marL="0" marR="0" marT="0" marB="0" anchor="ctr"/>
                </a:tc>
                <a:tc>
                  <a:txBody>
                    <a:bodyPr/>
                    <a:lstStyle/>
                    <a:p>
                      <a:pPr algn="ctr" fontAlgn="ctr"/>
                      <a:r>
                        <a:rPr lang="sv-SE" sz="800" b="1" i="0" u="none" strike="noStrike">
                          <a:solidFill>
                            <a:srgbClr val="000000"/>
                          </a:solidFill>
                          <a:effectLst/>
                          <a:latin typeface="Futura Std Book" panose="020B0502020204020303" pitchFamily="34" charset="0"/>
                        </a:rPr>
                        <a:t>72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pitchFamily="34" charset="0"/>
                        </a:rPr>
                        <a:t>-47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pitchFamily="34" charset="0"/>
                        </a:rPr>
                        <a:t>-35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pitchFamily="34" charset="0"/>
                        </a:rPr>
                        <a:t>341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pitchFamily="34" charset="0"/>
                        </a:rPr>
                        <a:t>-41 </a:t>
                      </a:r>
                    </a:p>
                  </a:txBody>
                  <a:tcPr marL="9525" marR="9525" marT="9525" marB="0" anchor="ctr"/>
                </a:tc>
                <a:extLst>
                  <a:ext uri="{0D108BD9-81ED-4DB2-BD59-A6C34878D82A}">
                    <a16:rowId xmlns:a16="http://schemas.microsoft.com/office/drawing/2014/main" val="4072408172"/>
                  </a:ext>
                </a:extLst>
              </a:tr>
              <a:tr h="281958">
                <a:tc>
                  <a:txBody>
                    <a:bodyPr/>
                    <a:lstStyle/>
                    <a:p>
                      <a:pPr marL="72000" marR="0" lvl="0" indent="0" algn="l" defTabSz="816314" rtl="0" eaLnBrk="1" fontAlgn="b" latinLnBrk="0" hangingPunct="1">
                        <a:lnSpc>
                          <a:spcPct val="100000"/>
                        </a:lnSpc>
                        <a:spcBef>
                          <a:spcPts val="0"/>
                        </a:spcBef>
                        <a:spcAft>
                          <a:spcPts val="0"/>
                        </a:spcAft>
                        <a:buClrTx/>
                        <a:buSzTx/>
                        <a:buFontTx/>
                        <a:buNone/>
                        <a:tabLst/>
                        <a:defRPr/>
                      </a:pPr>
                      <a:r>
                        <a:rPr lang="sv-SE" sz="800" b="0" i="1" u="none" strike="noStrike">
                          <a:effectLst/>
                        </a:rPr>
                        <a:t>Varav utländska**</a:t>
                      </a:r>
                      <a:endParaRPr lang="sv-SE" sz="800" b="0" i="1"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1" u="none" strike="noStrike">
                          <a:solidFill>
                            <a:srgbClr val="000000"/>
                          </a:solidFill>
                          <a:effectLst/>
                          <a:latin typeface="Futura Std Book" panose="020B0502020204020303" pitchFamily="34" charset="0"/>
                        </a:rPr>
                        <a:t>4 </a:t>
                      </a:r>
                    </a:p>
                  </a:txBody>
                  <a:tcPr marL="9525" marR="9525" marT="9525" marB="0" anchor="ctr"/>
                </a:tc>
                <a:tc>
                  <a:txBody>
                    <a:bodyPr/>
                    <a:lstStyle/>
                    <a:p>
                      <a:pPr algn="ctr" fontAlgn="ctr"/>
                      <a:r>
                        <a:rPr lang="sv-SE" sz="800" b="0" i="1" u="none" strike="noStrike">
                          <a:solidFill>
                            <a:srgbClr val="000000"/>
                          </a:solidFill>
                          <a:effectLst/>
                          <a:latin typeface="Futura Std Book" panose="020B0502020204020303" pitchFamily="34" charset="0"/>
                        </a:rPr>
                        <a:t>-68 </a:t>
                      </a:r>
                    </a:p>
                  </a:txBody>
                  <a:tcPr marL="9525" marR="9525" marT="9525" marB="0" anchor="ctr"/>
                </a:tc>
                <a:tc>
                  <a:txBody>
                    <a:bodyPr/>
                    <a:lstStyle/>
                    <a:p>
                      <a:pPr algn="ctr" fontAlgn="ctr"/>
                      <a:r>
                        <a:rPr lang="sv-SE" sz="800" b="0" i="1" u="none" strike="noStrike">
                          <a:solidFill>
                            <a:srgbClr val="000000"/>
                          </a:solidFill>
                          <a:effectLst/>
                          <a:latin typeface="Futura Std Book" panose="020B0502020204020303" pitchFamily="34" charset="0"/>
                        </a:rPr>
                        <a:t>-74 </a:t>
                      </a:r>
                    </a:p>
                  </a:txBody>
                  <a:tcPr marL="9525" marR="9525" marT="9525" marB="0" anchor="ctr"/>
                </a:tc>
                <a:tc>
                  <a:txBody>
                    <a:bodyPr/>
                    <a:lstStyle/>
                    <a:p>
                      <a:pPr algn="ctr" fontAlgn="ctr"/>
                      <a:r>
                        <a:rPr lang="sv-SE" sz="800" b="0" i="1" u="none" strike="noStrike">
                          <a:solidFill>
                            <a:srgbClr val="000000"/>
                          </a:solidFill>
                          <a:effectLst/>
                          <a:latin typeface="Futura Std Book" panose="020B0502020204020303" pitchFamily="34" charset="0"/>
                        </a:rPr>
                        <a:t>22 </a:t>
                      </a:r>
                    </a:p>
                  </a:txBody>
                  <a:tcPr marL="9525" marR="9525" marT="9525" marB="0" anchor="ctr"/>
                </a:tc>
                <a:tc>
                  <a:txBody>
                    <a:bodyPr/>
                    <a:lstStyle/>
                    <a:p>
                      <a:pPr algn="ctr" fontAlgn="ctr"/>
                      <a:r>
                        <a:rPr lang="sv-SE" sz="800" b="0" i="1" u="none" strike="noStrike">
                          <a:solidFill>
                            <a:srgbClr val="000000"/>
                          </a:solidFill>
                          <a:effectLst/>
                          <a:latin typeface="Futura Std Book" panose="020B0502020204020303" pitchFamily="34" charset="0"/>
                        </a:rPr>
                        <a:t>-76 </a:t>
                      </a:r>
                    </a:p>
                  </a:txBody>
                  <a:tcPr marL="9525" marR="9525" marT="9525" marB="0" anchor="ctr"/>
                </a:tc>
                <a:extLst>
                  <a:ext uri="{0D108BD9-81ED-4DB2-BD59-A6C34878D82A}">
                    <a16:rowId xmlns:a16="http://schemas.microsoft.com/office/drawing/2014/main" val="1186688527"/>
                  </a:ext>
                </a:extLst>
              </a:tr>
            </a:tbl>
          </a:graphicData>
        </a:graphic>
      </p:graphicFrame>
      <p:sp>
        <p:nvSpPr>
          <p:cNvPr id="11" name="textruta 10">
            <a:extLst>
              <a:ext uri="{FF2B5EF4-FFF2-40B4-BE49-F238E27FC236}">
                <a16:creationId xmlns:a16="http://schemas.microsoft.com/office/drawing/2014/main" id="{53DE869A-5839-4758-A680-2C262B656D9D}"/>
              </a:ext>
            </a:extLst>
          </p:cNvPr>
          <p:cNvSpPr txBox="1"/>
          <p:nvPr/>
        </p:nvSpPr>
        <p:spPr>
          <a:xfrm>
            <a:off x="10337006" y="4990788"/>
            <a:ext cx="1181734" cy="276999"/>
          </a:xfrm>
          <a:prstGeom prst="rect">
            <a:avLst/>
          </a:prstGeom>
          <a:noFill/>
        </p:spPr>
        <p:txBody>
          <a:bodyPr wrap="square" rtlCol="0">
            <a:spAutoFit/>
          </a:bodyPr>
          <a:lstStyle/>
          <a:p>
            <a:r>
              <a:rPr lang="sv-SE" sz="600" dirty="0"/>
              <a:t>**För utländska gästnätter exklusive camping</a:t>
            </a:r>
          </a:p>
        </p:txBody>
      </p:sp>
      <p:graphicFrame>
        <p:nvGraphicFramePr>
          <p:cNvPr id="13" name="Diagram 12">
            <a:extLst>
              <a:ext uri="{FF2B5EF4-FFF2-40B4-BE49-F238E27FC236}">
                <a16:creationId xmlns:a16="http://schemas.microsoft.com/office/drawing/2014/main" id="{A609A1A2-4396-47E4-8621-A16E734C9675}"/>
              </a:ext>
            </a:extLst>
          </p:cNvPr>
          <p:cNvGraphicFramePr>
            <a:graphicFrameLocks/>
          </p:cNvGraphicFramePr>
          <p:nvPr>
            <p:extLst>
              <p:ext uri="{D42A27DB-BD31-4B8C-83A1-F6EECF244321}">
                <p14:modId xmlns:p14="http://schemas.microsoft.com/office/powerpoint/2010/main" val="2831201238"/>
              </p:ext>
            </p:extLst>
          </p:nvPr>
        </p:nvGraphicFramePr>
        <p:xfrm>
          <a:off x="717550" y="2140490"/>
          <a:ext cx="5803896" cy="3616499"/>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65263583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latshållare för bild 7" descr="En bild som visar oskärpa&#10;&#10;Automatiskt genererad beskrivning">
            <a:extLst>
              <a:ext uri="{FF2B5EF4-FFF2-40B4-BE49-F238E27FC236}">
                <a16:creationId xmlns:a16="http://schemas.microsoft.com/office/drawing/2014/main" id="{7E656A0B-4922-4C0A-B197-A03FA525A773}"/>
              </a:ext>
            </a:extLst>
          </p:cNvPr>
          <p:cNvPicPr>
            <a:picLocks noGrp="1" noChangeAspect="1"/>
          </p:cNvPicPr>
          <p:nvPr>
            <p:ph type="pic" sz="quarter" idx="13"/>
          </p:nvPr>
        </p:nvPicPr>
        <p:blipFill>
          <a:blip r:embed="rId2"/>
          <a:srcRect t="4657" b="4657"/>
          <a:stretch>
            <a:fillRect/>
          </a:stretch>
        </p:blipFill>
        <p:spPr/>
      </p:pic>
      <p:sp>
        <p:nvSpPr>
          <p:cNvPr id="10" name="Platshållare för text 9">
            <a:extLst>
              <a:ext uri="{FF2B5EF4-FFF2-40B4-BE49-F238E27FC236}">
                <a16:creationId xmlns:a16="http://schemas.microsoft.com/office/drawing/2014/main" id="{AC9C0946-E34D-464B-BFCB-685A8FB42E9F}"/>
              </a:ext>
            </a:extLst>
          </p:cNvPr>
          <p:cNvSpPr>
            <a:spLocks noGrp="1"/>
          </p:cNvSpPr>
          <p:nvPr>
            <p:ph type="body" sz="quarter" idx="14"/>
          </p:nvPr>
        </p:nvSpPr>
        <p:spPr/>
        <p:txBody>
          <a:bodyPr/>
          <a:lstStyle/>
          <a:p>
            <a:endParaRPr lang="sv-SE"/>
          </a:p>
        </p:txBody>
      </p:sp>
      <p:graphicFrame>
        <p:nvGraphicFramePr>
          <p:cNvPr id="7" name="Platshållare för innehåll 4">
            <a:extLst>
              <a:ext uri="{FF2B5EF4-FFF2-40B4-BE49-F238E27FC236}">
                <a16:creationId xmlns:a16="http://schemas.microsoft.com/office/drawing/2014/main" id="{96BD87F6-1AD8-4F7C-BEB4-6F325166DF73}"/>
              </a:ext>
            </a:extLst>
          </p:cNvPr>
          <p:cNvGraphicFramePr>
            <a:graphicFrameLocks/>
          </p:cNvGraphicFramePr>
          <p:nvPr>
            <p:extLst>
              <p:ext uri="{D42A27DB-BD31-4B8C-83A1-F6EECF244321}">
                <p14:modId xmlns:p14="http://schemas.microsoft.com/office/powerpoint/2010/main" val="3450003071"/>
              </p:ext>
            </p:extLst>
          </p:nvPr>
        </p:nvGraphicFramePr>
        <p:xfrm>
          <a:off x="6167439" y="106615"/>
          <a:ext cx="5687122" cy="6418016"/>
        </p:xfrm>
        <a:graphic>
          <a:graphicData uri="http://schemas.openxmlformats.org/drawingml/2006/table">
            <a:tbl>
              <a:tblPr firstRow="1" bandRow="1">
                <a:tableStyleId>{5C22544A-7EE6-4342-B048-85BDC9FD1C3A}</a:tableStyleId>
              </a:tblPr>
              <a:tblGrid>
                <a:gridCol w="1225324">
                  <a:extLst>
                    <a:ext uri="{9D8B030D-6E8A-4147-A177-3AD203B41FA5}">
                      <a16:colId xmlns:a16="http://schemas.microsoft.com/office/drawing/2014/main" val="452260278"/>
                    </a:ext>
                  </a:extLst>
                </a:gridCol>
                <a:gridCol w="962031">
                  <a:extLst>
                    <a:ext uri="{9D8B030D-6E8A-4147-A177-3AD203B41FA5}">
                      <a16:colId xmlns:a16="http://schemas.microsoft.com/office/drawing/2014/main" val="1889858293"/>
                    </a:ext>
                  </a:extLst>
                </a:gridCol>
                <a:gridCol w="1266363">
                  <a:extLst>
                    <a:ext uri="{9D8B030D-6E8A-4147-A177-3AD203B41FA5}">
                      <a16:colId xmlns:a16="http://schemas.microsoft.com/office/drawing/2014/main" val="1671515360"/>
                    </a:ext>
                  </a:extLst>
                </a:gridCol>
                <a:gridCol w="1151346">
                  <a:extLst>
                    <a:ext uri="{9D8B030D-6E8A-4147-A177-3AD203B41FA5}">
                      <a16:colId xmlns:a16="http://schemas.microsoft.com/office/drawing/2014/main" val="2818758293"/>
                    </a:ext>
                  </a:extLst>
                </a:gridCol>
                <a:gridCol w="1082058">
                  <a:extLst>
                    <a:ext uri="{9D8B030D-6E8A-4147-A177-3AD203B41FA5}">
                      <a16:colId xmlns:a16="http://schemas.microsoft.com/office/drawing/2014/main" val="1452816917"/>
                    </a:ext>
                  </a:extLst>
                </a:gridCol>
              </a:tblGrid>
              <a:tr h="401126">
                <a:tc>
                  <a:txBody>
                    <a:bodyPr/>
                    <a:lstStyle/>
                    <a:p>
                      <a:pPr algn="ct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gridSpan="2">
                  <a:txBody>
                    <a:bodyPr/>
                    <a:lstStyle/>
                    <a:p>
                      <a:pPr algn="ctr"/>
                      <a:r>
                        <a:rPr lang="sv-SE" sz="1000" dirty="0"/>
                        <a:t>Nyregistrerade företag</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solidFill>
                          <a:schemeClr val="bg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B w="38100" cmpd="sng">
                      <a:noFill/>
                    </a:lnB>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sv-SE" sz="1000" dirty="0"/>
                        <a:t>Företagskonkurser</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extLst>
                  <a:ext uri="{0D108BD9-81ED-4DB2-BD59-A6C34878D82A}">
                    <a16:rowId xmlns:a16="http://schemas.microsoft.com/office/drawing/2014/main" val="3100129660"/>
                  </a:ext>
                </a:extLst>
              </a:tr>
              <a:tr h="401126">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Antal</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l"/>
                      <a:r>
                        <a:rPr lang="sv-SE" sz="1000">
                          <a:solidFill>
                            <a:schemeClr val="bg1"/>
                          </a:solidFill>
                        </a:rPr>
                        <a:t>Förändring (%)</a:t>
                      </a: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a:solidFill>
                            <a:schemeClr val="bg1"/>
                          </a:solidFill>
                        </a:rPr>
                        <a:t>Antal</a:t>
                      </a: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r>
                        <a:rPr lang="sv-SE" sz="1000">
                          <a:solidFill>
                            <a:schemeClr val="bg1"/>
                          </a:solidFill>
                        </a:rPr>
                        <a:t>Förändring (%)</a:t>
                      </a:r>
                      <a:endParaRPr lang="sv-SE"/>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2696100177"/>
                  </a:ext>
                </a:extLst>
              </a:tr>
              <a:tr h="401126">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800" b="0" i="0" u="none" strike="noStrike">
                          <a:solidFill>
                            <a:srgbClr val="FFFFFF"/>
                          </a:solidFill>
                          <a:effectLst/>
                          <a:latin typeface="Futura Std Book" panose="020B0502020204020303" pitchFamily="34" charset="0"/>
                        </a:rPr>
                        <a:t>2020 kv4</a:t>
                      </a: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800" b="0"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800" b="0" i="0" u="none" strike="noStrike">
                          <a:solidFill>
                            <a:srgbClr val="FFFFFF"/>
                          </a:solidFill>
                          <a:effectLst/>
                          <a:latin typeface="Futura Std Book" panose="020B0502020204020303" pitchFamily="34" charset="0"/>
                        </a:rPr>
                        <a:t>2020 kv4</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800" b="0"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3081617630"/>
                  </a:ext>
                </a:extLst>
              </a:tr>
              <a:tr h="401126">
                <a:tc>
                  <a:txBody>
                    <a:bodyPr/>
                    <a:lstStyle/>
                    <a:p>
                      <a:pPr algn="l" rtl="0" fontAlgn="ctr"/>
                      <a:r>
                        <a:rPr lang="sv-SE" sz="800" b="1" i="0" u="none" strike="noStrike">
                          <a:solidFill>
                            <a:srgbClr val="000000"/>
                          </a:solidFill>
                          <a:effectLst/>
                          <a:latin typeface="Futura Std Book" panose="020B0502020204020303" pitchFamily="34" charset="0"/>
                        </a:rPr>
                        <a:t>Örebro län</a:t>
                      </a:r>
                    </a:p>
                  </a:txBody>
                  <a:tcPr marL="108000" marR="9525" marT="9525" marB="0" anchor="ct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0" i="0" u="none" strike="noStrike">
                          <a:solidFill>
                            <a:srgbClr val="000000"/>
                          </a:solidFill>
                          <a:effectLst/>
                          <a:latin typeface="Futura Std Book" panose="020B0502020204020303" pitchFamily="34" charset="0"/>
                        </a:rPr>
                        <a:t>482</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0" i="0" u="none" strike="noStrike">
                          <a:solidFill>
                            <a:srgbClr val="000000"/>
                          </a:solidFill>
                          <a:effectLst/>
                          <a:latin typeface="Futura Std Book" panose="020B0502020204020303" pitchFamily="34" charset="0"/>
                        </a:rPr>
                        <a:t>25</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0" i="0" u="none" strike="noStrike">
                          <a:solidFill>
                            <a:srgbClr val="000000"/>
                          </a:solidFill>
                          <a:effectLst/>
                          <a:latin typeface="Futura Std Book" panose="020B0502020204020303" pitchFamily="34" charset="0"/>
                        </a:rPr>
                        <a:t>37</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0" i="0" u="none" strike="noStrike">
                          <a:solidFill>
                            <a:srgbClr val="000000"/>
                          </a:solidFill>
                          <a:effectLst/>
                          <a:latin typeface="Futura Std Book" panose="020B0502020204020303" pitchFamily="34" charset="0"/>
                        </a:rPr>
                        <a:t>-31</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3745687708"/>
                  </a:ext>
                </a:extLst>
              </a:tr>
              <a:tr h="401126">
                <a:tc>
                  <a:txBody>
                    <a:bodyPr/>
                    <a:lstStyle/>
                    <a:p>
                      <a:pPr algn="l" rtl="0" fontAlgn="ctr"/>
                      <a:r>
                        <a:rPr lang="sv-SE" sz="800" b="0" i="0" u="none" strike="noStrike">
                          <a:solidFill>
                            <a:srgbClr val="000000"/>
                          </a:solidFill>
                          <a:effectLst/>
                          <a:latin typeface="Futura Std Book" panose="020B0502020204020303" pitchFamily="34" charset="0"/>
                        </a:rPr>
                        <a:t>Askersund</a:t>
                      </a:r>
                    </a:p>
                  </a:txBody>
                  <a:tcPr marL="108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pitchFamily="34" charset="0"/>
                        </a:rPr>
                        <a:t>18</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125</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extLst>
                  <a:ext uri="{0D108BD9-81ED-4DB2-BD59-A6C34878D82A}">
                    <a16:rowId xmlns:a16="http://schemas.microsoft.com/office/drawing/2014/main" val="293360832"/>
                  </a:ext>
                </a:extLst>
              </a:tr>
              <a:tr h="401126">
                <a:tc>
                  <a:txBody>
                    <a:bodyPr/>
                    <a:lstStyle/>
                    <a:p>
                      <a:pPr algn="l" rtl="0" fontAlgn="ctr"/>
                      <a:r>
                        <a:rPr lang="sv-SE" sz="800" b="0" i="0" u="none" strike="noStrike">
                          <a:solidFill>
                            <a:srgbClr val="000000"/>
                          </a:solidFill>
                          <a:effectLst/>
                          <a:latin typeface="Futura Std Book" panose="020B0502020204020303" pitchFamily="34" charset="0"/>
                        </a:rPr>
                        <a:t>Degerfors</a:t>
                      </a:r>
                    </a:p>
                  </a:txBody>
                  <a:tcPr marL="108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pitchFamily="34" charset="0"/>
                        </a:rPr>
                        <a:t>12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0</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extLst>
                  <a:ext uri="{0D108BD9-81ED-4DB2-BD59-A6C34878D82A}">
                    <a16:rowId xmlns:a16="http://schemas.microsoft.com/office/drawing/2014/main" val="1559525621"/>
                  </a:ext>
                </a:extLst>
              </a:tr>
              <a:tr h="401126">
                <a:tc>
                  <a:txBody>
                    <a:bodyPr/>
                    <a:lstStyle/>
                    <a:p>
                      <a:pPr algn="l" rtl="0" fontAlgn="ctr"/>
                      <a:r>
                        <a:rPr lang="sv-SE" sz="800" b="0" i="0" u="none" strike="noStrike">
                          <a:solidFill>
                            <a:srgbClr val="000000"/>
                          </a:solidFill>
                          <a:effectLst/>
                          <a:latin typeface="Futura Std Book" panose="020B0502020204020303" pitchFamily="34" charset="0"/>
                        </a:rPr>
                        <a:t>Hallsberg</a:t>
                      </a:r>
                    </a:p>
                  </a:txBody>
                  <a:tcPr marL="108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pitchFamily="34" charset="0"/>
                        </a:rPr>
                        <a:t>25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47</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extLst>
                  <a:ext uri="{0D108BD9-81ED-4DB2-BD59-A6C34878D82A}">
                    <a16:rowId xmlns:a16="http://schemas.microsoft.com/office/drawing/2014/main" val="1947986397"/>
                  </a:ext>
                </a:extLst>
              </a:tr>
              <a:tr h="401126">
                <a:tc>
                  <a:txBody>
                    <a:bodyPr/>
                    <a:lstStyle/>
                    <a:p>
                      <a:pPr algn="l" rtl="0" fontAlgn="ctr"/>
                      <a:r>
                        <a:rPr lang="sv-SE" sz="800" b="0" i="0" u="none" strike="noStrike">
                          <a:solidFill>
                            <a:srgbClr val="000000"/>
                          </a:solidFill>
                          <a:effectLst/>
                          <a:latin typeface="Futura Std Book" panose="020B0502020204020303" pitchFamily="34" charset="0"/>
                        </a:rPr>
                        <a:t>Hällefors</a:t>
                      </a:r>
                    </a:p>
                  </a:txBody>
                  <a:tcPr marL="108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pitchFamily="34" charset="0"/>
                        </a:rPr>
                        <a:t>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-50</a:t>
                      </a:r>
                    </a:p>
                  </a:txBody>
                  <a:tcPr marL="9525" marR="9525" marT="9525" marB="0" anchor="ctr"/>
                </a:tc>
                <a:extLst>
                  <a:ext uri="{0D108BD9-81ED-4DB2-BD59-A6C34878D82A}">
                    <a16:rowId xmlns:a16="http://schemas.microsoft.com/office/drawing/2014/main" val="2325918200"/>
                  </a:ext>
                </a:extLst>
              </a:tr>
              <a:tr h="401126">
                <a:tc>
                  <a:txBody>
                    <a:bodyPr/>
                    <a:lstStyle/>
                    <a:p>
                      <a:pPr algn="l" rtl="0" fontAlgn="ctr"/>
                      <a:r>
                        <a:rPr lang="sv-SE" sz="800" b="0" i="0" u="none" strike="noStrike">
                          <a:solidFill>
                            <a:srgbClr val="000000"/>
                          </a:solidFill>
                          <a:effectLst/>
                          <a:latin typeface="Futura Std Book" panose="020B0502020204020303" pitchFamily="34" charset="0"/>
                        </a:rPr>
                        <a:t>Karlskoga</a:t>
                      </a:r>
                    </a:p>
                  </a:txBody>
                  <a:tcPr marL="108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pitchFamily="34" charset="0"/>
                        </a:rPr>
                        <a:t>43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72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-67</a:t>
                      </a:r>
                    </a:p>
                  </a:txBody>
                  <a:tcPr marL="9525" marR="9525" marT="9525" marB="0" anchor="ctr"/>
                </a:tc>
                <a:extLst>
                  <a:ext uri="{0D108BD9-81ED-4DB2-BD59-A6C34878D82A}">
                    <a16:rowId xmlns:a16="http://schemas.microsoft.com/office/drawing/2014/main" val="3944598109"/>
                  </a:ext>
                </a:extLst>
              </a:tr>
              <a:tr h="401126">
                <a:tc>
                  <a:txBody>
                    <a:bodyPr/>
                    <a:lstStyle/>
                    <a:p>
                      <a:pPr algn="l" rtl="0" fontAlgn="ctr"/>
                      <a:r>
                        <a:rPr lang="sv-SE" sz="800" b="0" i="0" u="none" strike="noStrike">
                          <a:solidFill>
                            <a:srgbClr val="000000"/>
                          </a:solidFill>
                          <a:effectLst/>
                          <a:latin typeface="Futura Std Book" panose="020B0502020204020303" pitchFamily="34" charset="0"/>
                        </a:rPr>
                        <a:t>Kumla</a:t>
                      </a:r>
                    </a:p>
                  </a:txBody>
                  <a:tcPr marL="108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pitchFamily="34" charset="0"/>
                        </a:rPr>
                        <a:t>24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26</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-50</a:t>
                      </a:r>
                    </a:p>
                  </a:txBody>
                  <a:tcPr marL="9525" marR="9525" marT="9525" marB="0" anchor="ctr"/>
                </a:tc>
                <a:extLst>
                  <a:ext uri="{0D108BD9-81ED-4DB2-BD59-A6C34878D82A}">
                    <a16:rowId xmlns:a16="http://schemas.microsoft.com/office/drawing/2014/main" val="3208508909"/>
                  </a:ext>
                </a:extLst>
              </a:tr>
              <a:tr h="401126">
                <a:tc>
                  <a:txBody>
                    <a:bodyPr/>
                    <a:lstStyle/>
                    <a:p>
                      <a:pPr algn="l" rtl="0" fontAlgn="ctr"/>
                      <a:r>
                        <a:rPr lang="sv-SE" sz="800" b="0" i="0" u="none" strike="noStrike">
                          <a:solidFill>
                            <a:srgbClr val="000000"/>
                          </a:solidFill>
                          <a:effectLst/>
                          <a:latin typeface="Futura Std Book" panose="020B0502020204020303" pitchFamily="34" charset="0"/>
                        </a:rPr>
                        <a:t>Laxå</a:t>
                      </a:r>
                    </a:p>
                  </a:txBody>
                  <a:tcPr marL="108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pitchFamily="34" charset="0"/>
                        </a:rPr>
                        <a:t>6</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1</a:t>
                      </a:r>
                    </a:p>
                  </a:txBody>
                  <a:tcPr marL="9525" marR="9525" marT="9525" marB="0" anchor="ctr"/>
                </a:tc>
                <a:tc>
                  <a:txBody>
                    <a:bodyPr/>
                    <a:lstStyle/>
                    <a:p>
                      <a:pPr algn="ctr" rtl="0" fontAlgn="ctr"/>
                      <a:r>
                        <a:rPr lang="sv-SE" sz="800" b="0" i="0" u="none" strike="noStrike" dirty="0" err="1">
                          <a:solidFill>
                            <a:srgbClr val="000000"/>
                          </a:solidFill>
                          <a:effectLst/>
                          <a:latin typeface="Futura Std Book" panose="020B0502020204020303" pitchFamily="34" charset="0"/>
                        </a:rPr>
                        <a:t>i.u</a:t>
                      </a:r>
                      <a:r>
                        <a:rPr lang="sv-SE" sz="800" b="0" i="0" u="none" strike="noStrike" dirty="0">
                          <a:solidFill>
                            <a:srgbClr val="000000"/>
                          </a:solidFill>
                          <a:effectLst/>
                          <a:latin typeface="Futura Std Book" panose="020B0502020204020303" pitchFamily="34" charset="0"/>
                        </a:rPr>
                        <a:t>.</a:t>
                      </a:r>
                    </a:p>
                  </a:txBody>
                  <a:tcPr marL="9525" marR="9525" marT="9525" marB="0" anchor="ctr"/>
                </a:tc>
                <a:extLst>
                  <a:ext uri="{0D108BD9-81ED-4DB2-BD59-A6C34878D82A}">
                    <a16:rowId xmlns:a16="http://schemas.microsoft.com/office/drawing/2014/main" val="1121273573"/>
                  </a:ext>
                </a:extLst>
              </a:tr>
              <a:tr h="401126">
                <a:tc>
                  <a:txBody>
                    <a:bodyPr/>
                    <a:lstStyle/>
                    <a:p>
                      <a:pPr algn="l" rtl="0" fontAlgn="ctr"/>
                      <a:r>
                        <a:rPr lang="sv-SE" sz="800" b="0" i="0" u="none" strike="noStrike">
                          <a:solidFill>
                            <a:srgbClr val="000000"/>
                          </a:solidFill>
                          <a:effectLst/>
                          <a:latin typeface="Futura Std Book" panose="020B0502020204020303" pitchFamily="34" charset="0"/>
                        </a:rPr>
                        <a:t>Lekeberg</a:t>
                      </a:r>
                    </a:p>
                  </a:txBody>
                  <a:tcPr marL="108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pitchFamily="34" charset="0"/>
                        </a:rPr>
                        <a:t>16</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100</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extLst>
                  <a:ext uri="{0D108BD9-81ED-4DB2-BD59-A6C34878D82A}">
                    <a16:rowId xmlns:a16="http://schemas.microsoft.com/office/drawing/2014/main" val="1084239425"/>
                  </a:ext>
                </a:extLst>
              </a:tr>
              <a:tr h="401126">
                <a:tc>
                  <a:txBody>
                    <a:bodyPr/>
                    <a:lstStyle/>
                    <a:p>
                      <a:pPr algn="l" rtl="0" fontAlgn="ctr"/>
                      <a:r>
                        <a:rPr lang="sv-SE" sz="800" b="0" i="0" u="none" strike="noStrike">
                          <a:solidFill>
                            <a:srgbClr val="000000"/>
                          </a:solidFill>
                          <a:effectLst/>
                          <a:latin typeface="Futura Std Book" panose="020B0502020204020303" pitchFamily="34" charset="0"/>
                        </a:rPr>
                        <a:t>Lindesberg</a:t>
                      </a:r>
                    </a:p>
                  </a:txBody>
                  <a:tcPr marL="108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pitchFamily="34" charset="0"/>
                        </a:rPr>
                        <a:t>20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-20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-25</a:t>
                      </a:r>
                    </a:p>
                  </a:txBody>
                  <a:tcPr marL="9525" marR="9525" marT="9525" marB="0" anchor="ctr"/>
                </a:tc>
                <a:extLst>
                  <a:ext uri="{0D108BD9-81ED-4DB2-BD59-A6C34878D82A}">
                    <a16:rowId xmlns:a16="http://schemas.microsoft.com/office/drawing/2014/main" val="2047465816"/>
                  </a:ext>
                </a:extLst>
              </a:tr>
              <a:tr h="401126">
                <a:tc>
                  <a:txBody>
                    <a:bodyPr/>
                    <a:lstStyle/>
                    <a:p>
                      <a:pPr algn="l" rtl="0" fontAlgn="ctr"/>
                      <a:r>
                        <a:rPr lang="sv-SE" sz="800" b="0" i="0" u="none" strike="noStrike">
                          <a:solidFill>
                            <a:srgbClr val="000000"/>
                          </a:solidFill>
                          <a:effectLst/>
                          <a:latin typeface="Futura Std Book" panose="020B0502020204020303" pitchFamily="34" charset="0"/>
                        </a:rPr>
                        <a:t>Ljusnarsberg</a:t>
                      </a:r>
                    </a:p>
                  </a:txBody>
                  <a:tcPr marL="108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pitchFamily="34" charset="0"/>
                        </a:rPr>
                        <a:t>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-25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0</a:t>
                      </a:r>
                    </a:p>
                  </a:txBody>
                  <a:tcPr marL="9525" marR="9525" marT="9525" marB="0" anchor="ctr"/>
                </a:tc>
                <a:extLst>
                  <a:ext uri="{0D108BD9-81ED-4DB2-BD59-A6C34878D82A}">
                    <a16:rowId xmlns:a16="http://schemas.microsoft.com/office/drawing/2014/main" val="4226078857"/>
                  </a:ext>
                </a:extLst>
              </a:tr>
              <a:tr h="401126">
                <a:tc>
                  <a:txBody>
                    <a:bodyPr/>
                    <a:lstStyle/>
                    <a:p>
                      <a:pPr algn="l" rtl="0" fontAlgn="ctr"/>
                      <a:r>
                        <a:rPr lang="sv-SE" sz="800" b="0" i="0" u="none" strike="noStrike">
                          <a:solidFill>
                            <a:srgbClr val="000000"/>
                          </a:solidFill>
                          <a:effectLst/>
                          <a:latin typeface="Futura Std Book" panose="020B0502020204020303" pitchFamily="34" charset="0"/>
                        </a:rPr>
                        <a:t>Nora</a:t>
                      </a:r>
                    </a:p>
                  </a:txBody>
                  <a:tcPr marL="108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pitchFamily="34" charset="0"/>
                        </a:rPr>
                        <a:t>12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100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2</a:t>
                      </a:r>
                    </a:p>
                  </a:txBody>
                  <a:tcPr marL="9525" marR="9525" marT="9525" marB="0" anchor="ctr"/>
                </a:tc>
                <a:tc>
                  <a:txBody>
                    <a:bodyPr/>
                    <a:lstStyle/>
                    <a:p>
                      <a:pPr algn="ctr" rtl="0" fontAlgn="ctr"/>
                      <a:r>
                        <a:rPr lang="sv-SE" sz="800" b="0" i="0" u="none" strike="noStrike" dirty="0" err="1">
                          <a:solidFill>
                            <a:srgbClr val="000000"/>
                          </a:solidFill>
                          <a:effectLst/>
                          <a:latin typeface="Futura Std Book" panose="020B0502020204020303" pitchFamily="34" charset="0"/>
                        </a:rPr>
                        <a:t>i.u</a:t>
                      </a:r>
                      <a:r>
                        <a:rPr lang="sv-SE" sz="800" b="0" i="0" u="none" strike="noStrike" dirty="0">
                          <a:solidFill>
                            <a:srgbClr val="000000"/>
                          </a:solidFill>
                          <a:effectLst/>
                          <a:latin typeface="Futura Std Book" panose="020B0502020204020303" pitchFamily="34" charset="0"/>
                        </a:rPr>
                        <a:t>.</a:t>
                      </a:r>
                    </a:p>
                  </a:txBody>
                  <a:tcPr marL="9525" marR="9525" marT="9525" marB="0" anchor="ctr"/>
                </a:tc>
                <a:extLst>
                  <a:ext uri="{0D108BD9-81ED-4DB2-BD59-A6C34878D82A}">
                    <a16:rowId xmlns:a16="http://schemas.microsoft.com/office/drawing/2014/main" val="2443966492"/>
                  </a:ext>
                </a:extLst>
              </a:tr>
              <a:tr h="401126">
                <a:tc>
                  <a:txBody>
                    <a:bodyPr/>
                    <a:lstStyle/>
                    <a:p>
                      <a:pPr algn="l" rtl="0" fontAlgn="ctr"/>
                      <a:r>
                        <a:rPr lang="sv-SE" sz="800" b="0" i="0" u="none" strike="noStrike">
                          <a:solidFill>
                            <a:srgbClr val="000000"/>
                          </a:solidFill>
                          <a:effectLst/>
                          <a:latin typeface="Futura Std Book" panose="020B0502020204020303" pitchFamily="34" charset="0"/>
                        </a:rPr>
                        <a:t>Örebro</a:t>
                      </a:r>
                    </a:p>
                  </a:txBody>
                  <a:tcPr marL="108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pitchFamily="34" charset="0"/>
                        </a:rPr>
                        <a:t>299</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19</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23</a:t>
                      </a:r>
                    </a:p>
                  </a:txBody>
                  <a:tcPr marL="9525" marR="9525" marT="9525" marB="0" anchor="ctr"/>
                </a:tc>
                <a:tc>
                  <a:txBody>
                    <a:bodyPr/>
                    <a:lstStyle/>
                    <a:p>
                      <a:pPr algn="ctr" rtl="0" fontAlgn="ctr"/>
                      <a:r>
                        <a:rPr lang="sv-SE" sz="800" b="0" i="0" u="none" strike="noStrike" dirty="0">
                          <a:solidFill>
                            <a:srgbClr val="000000"/>
                          </a:solidFill>
                          <a:effectLst/>
                          <a:latin typeface="Futura Std Book" panose="020B0502020204020303" pitchFamily="34" charset="0"/>
                        </a:rPr>
                        <a:t>-21</a:t>
                      </a:r>
                    </a:p>
                  </a:txBody>
                  <a:tcPr marL="9525" marR="9525" marT="9525" marB="0" anchor="ctr"/>
                </a:tc>
                <a:extLst>
                  <a:ext uri="{0D108BD9-81ED-4DB2-BD59-A6C34878D82A}">
                    <a16:rowId xmlns:a16="http://schemas.microsoft.com/office/drawing/2014/main" val="3055248050"/>
                  </a:ext>
                </a:extLst>
              </a:tr>
            </a:tbl>
          </a:graphicData>
        </a:graphic>
      </p:graphicFrame>
      <p:sp>
        <p:nvSpPr>
          <p:cNvPr id="5" name="textruta 4">
            <a:extLst>
              <a:ext uri="{FF2B5EF4-FFF2-40B4-BE49-F238E27FC236}">
                <a16:creationId xmlns:a16="http://schemas.microsoft.com/office/drawing/2014/main" id="{72DCB36B-58AC-4779-9F36-3C63293350E2}"/>
              </a:ext>
            </a:extLst>
          </p:cNvPr>
          <p:cNvSpPr txBox="1"/>
          <p:nvPr/>
        </p:nvSpPr>
        <p:spPr>
          <a:xfrm>
            <a:off x="6096000" y="6630824"/>
            <a:ext cx="1156086" cy="246221"/>
          </a:xfrm>
          <a:prstGeom prst="rect">
            <a:avLst/>
          </a:prstGeom>
          <a:noFill/>
        </p:spPr>
        <p:txBody>
          <a:bodyPr wrap="none" rtlCol="0">
            <a:spAutoFit/>
          </a:bodyPr>
          <a:lstStyle/>
          <a:p>
            <a:r>
              <a:rPr lang="sv-SE" sz="800" dirty="0"/>
              <a:t>Källa: Bolagsverket</a:t>
            </a:r>
            <a:r>
              <a:rPr lang="sv-SE" sz="1000" dirty="0"/>
              <a:t> </a:t>
            </a:r>
          </a:p>
        </p:txBody>
      </p:sp>
      <p:sp>
        <p:nvSpPr>
          <p:cNvPr id="13" name="Rubrik 8">
            <a:extLst>
              <a:ext uri="{FF2B5EF4-FFF2-40B4-BE49-F238E27FC236}">
                <a16:creationId xmlns:a16="http://schemas.microsoft.com/office/drawing/2014/main" id="{9D3FD2DD-A64C-48E3-94AC-F5DD0CB1FD44}"/>
              </a:ext>
            </a:extLst>
          </p:cNvPr>
          <p:cNvSpPr txBox="1">
            <a:spLocks/>
          </p:cNvSpPr>
          <p:nvPr/>
        </p:nvSpPr>
        <p:spPr>
          <a:xfrm>
            <a:off x="730249" y="342899"/>
            <a:ext cx="4951380" cy="891049"/>
          </a:xfrm>
          <a:prstGeom prst="rect">
            <a:avLst/>
          </a:prstGeom>
        </p:spPr>
        <p:txBody>
          <a:bodyPr vert="horz" lIns="0" tIns="0" rIns="0" bIns="0" rtlCol="0" anchor="b" anchorCtr="0">
            <a:noAutofit/>
          </a:bodyPr>
          <a:lstStyle>
            <a:lvl1pPr algn="l" defTabSz="914400" rtl="0" eaLnBrk="1" latinLnBrk="0" hangingPunct="1">
              <a:lnSpc>
                <a:spcPct val="100000"/>
              </a:lnSpc>
              <a:spcBef>
                <a:spcPct val="0"/>
              </a:spcBef>
              <a:buNone/>
              <a:defRPr sz="3200" b="1" kern="1200">
                <a:solidFill>
                  <a:schemeClr val="tx1"/>
                </a:solidFill>
                <a:latin typeface="+mj-lt"/>
                <a:ea typeface="+mj-ea"/>
                <a:cs typeface="+mj-cs"/>
              </a:defRPr>
            </a:lvl1pPr>
          </a:lstStyle>
          <a:p>
            <a:r>
              <a:rPr lang="sv-SE" dirty="0"/>
              <a:t>Företagande</a:t>
            </a:r>
            <a:br>
              <a:rPr lang="sv-SE" dirty="0"/>
            </a:br>
            <a:r>
              <a:rPr lang="sv-SE" sz="2400" b="0" dirty="0"/>
              <a:t>Kommunerna i Örebro län</a:t>
            </a:r>
            <a:endParaRPr lang="sv-SE" b="0" dirty="0"/>
          </a:p>
        </p:txBody>
      </p:sp>
    </p:spTree>
    <p:extLst>
      <p:ext uri="{BB962C8B-B14F-4D97-AF65-F5344CB8AC3E}">
        <p14:creationId xmlns:p14="http://schemas.microsoft.com/office/powerpoint/2010/main" val="289449153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latshållare för bild 9" descr="En bild som visar oskärpa&#10;&#10;Automatiskt genererad beskrivning">
            <a:extLst>
              <a:ext uri="{FF2B5EF4-FFF2-40B4-BE49-F238E27FC236}">
                <a16:creationId xmlns:a16="http://schemas.microsoft.com/office/drawing/2014/main" id="{63AED92A-7868-497B-8F09-9B51D5D1301D}"/>
              </a:ext>
            </a:extLst>
          </p:cNvPr>
          <p:cNvPicPr>
            <a:picLocks noGrp="1" noChangeAspect="1"/>
          </p:cNvPicPr>
          <p:nvPr>
            <p:ph type="pic" sz="quarter" idx="13"/>
          </p:nvPr>
        </p:nvPicPr>
        <p:blipFill>
          <a:blip r:embed="rId2"/>
          <a:srcRect t="4657" b="4657"/>
          <a:stretch>
            <a:fillRect/>
          </a:stretch>
        </p:blipFill>
        <p:spPr/>
      </p:pic>
      <p:sp>
        <p:nvSpPr>
          <p:cNvPr id="4" name="Platshållare för text 3">
            <a:extLst>
              <a:ext uri="{FF2B5EF4-FFF2-40B4-BE49-F238E27FC236}">
                <a16:creationId xmlns:a16="http://schemas.microsoft.com/office/drawing/2014/main" id="{E9DD0867-1633-4F46-A8B2-F40674BD8C12}"/>
              </a:ext>
            </a:extLst>
          </p:cNvPr>
          <p:cNvSpPr>
            <a:spLocks noGrp="1"/>
          </p:cNvSpPr>
          <p:nvPr>
            <p:ph type="body" sz="quarter" idx="14"/>
          </p:nvPr>
        </p:nvSpPr>
        <p:spPr>
          <a:xfrm>
            <a:off x="337439" y="6152489"/>
            <a:ext cx="1544400" cy="379113"/>
          </a:xfrm>
        </p:spPr>
        <p:txBody>
          <a:bodyPr/>
          <a:lstStyle/>
          <a:p>
            <a:endParaRPr lang="sv-SE" dirty="0"/>
          </a:p>
        </p:txBody>
      </p:sp>
      <p:sp>
        <p:nvSpPr>
          <p:cNvPr id="5" name="Rubrik 8">
            <a:extLst>
              <a:ext uri="{FF2B5EF4-FFF2-40B4-BE49-F238E27FC236}">
                <a16:creationId xmlns:a16="http://schemas.microsoft.com/office/drawing/2014/main" id="{D450BD93-E911-4346-BCD8-882EA52463A6}"/>
              </a:ext>
            </a:extLst>
          </p:cNvPr>
          <p:cNvSpPr txBox="1">
            <a:spLocks/>
          </p:cNvSpPr>
          <p:nvPr/>
        </p:nvSpPr>
        <p:spPr>
          <a:xfrm>
            <a:off x="730249" y="342899"/>
            <a:ext cx="4951380" cy="891049"/>
          </a:xfrm>
          <a:prstGeom prst="rect">
            <a:avLst/>
          </a:prstGeom>
        </p:spPr>
        <p:txBody>
          <a:bodyPr vert="horz" lIns="0" tIns="0" rIns="0" bIns="0" rtlCol="0" anchor="b" anchorCtr="0">
            <a:noAutofit/>
          </a:bodyPr>
          <a:lstStyle>
            <a:lvl1pPr algn="l" defTabSz="914400" rtl="0" eaLnBrk="1" latinLnBrk="0" hangingPunct="1">
              <a:lnSpc>
                <a:spcPct val="100000"/>
              </a:lnSpc>
              <a:spcBef>
                <a:spcPct val="0"/>
              </a:spcBef>
              <a:buNone/>
              <a:defRPr sz="3200" b="1" kern="1200">
                <a:solidFill>
                  <a:schemeClr val="tx1"/>
                </a:solidFill>
                <a:latin typeface="+mj-lt"/>
                <a:ea typeface="+mj-ea"/>
                <a:cs typeface="+mj-cs"/>
              </a:defRPr>
            </a:lvl1pPr>
          </a:lstStyle>
          <a:p>
            <a:r>
              <a:rPr lang="sv-SE" dirty="0"/>
              <a:t>Arbetsmarknad</a:t>
            </a:r>
            <a:br>
              <a:rPr lang="sv-SE" dirty="0"/>
            </a:br>
            <a:r>
              <a:rPr lang="sv-SE" sz="2400" b="0" dirty="0"/>
              <a:t>Kommunerna i Örebro län</a:t>
            </a:r>
            <a:endParaRPr lang="sv-SE" b="0" dirty="0"/>
          </a:p>
        </p:txBody>
      </p:sp>
      <p:graphicFrame>
        <p:nvGraphicFramePr>
          <p:cNvPr id="8" name="Platshållare för innehåll 4">
            <a:extLst>
              <a:ext uri="{FF2B5EF4-FFF2-40B4-BE49-F238E27FC236}">
                <a16:creationId xmlns:a16="http://schemas.microsoft.com/office/drawing/2014/main" id="{61796D54-99B8-4B20-8E6B-0015D01EE6ED}"/>
              </a:ext>
            </a:extLst>
          </p:cNvPr>
          <p:cNvGraphicFramePr>
            <a:graphicFrameLocks/>
          </p:cNvGraphicFramePr>
          <p:nvPr>
            <p:extLst>
              <p:ext uri="{D42A27DB-BD31-4B8C-83A1-F6EECF244321}">
                <p14:modId xmlns:p14="http://schemas.microsoft.com/office/powerpoint/2010/main" val="968519708"/>
              </p:ext>
            </p:extLst>
          </p:nvPr>
        </p:nvGraphicFramePr>
        <p:xfrm>
          <a:off x="6167438" y="106615"/>
          <a:ext cx="5689601" cy="6418016"/>
        </p:xfrm>
        <a:graphic>
          <a:graphicData uri="http://schemas.openxmlformats.org/drawingml/2006/table">
            <a:tbl>
              <a:tblPr firstRow="1" bandRow="1">
                <a:tableStyleId>{5C22544A-7EE6-4342-B048-85BDC9FD1C3A}</a:tableStyleId>
              </a:tblPr>
              <a:tblGrid>
                <a:gridCol w="1225858">
                  <a:extLst>
                    <a:ext uri="{9D8B030D-6E8A-4147-A177-3AD203B41FA5}">
                      <a16:colId xmlns:a16="http://schemas.microsoft.com/office/drawing/2014/main" val="452260278"/>
                    </a:ext>
                  </a:extLst>
                </a:gridCol>
                <a:gridCol w="962450">
                  <a:extLst>
                    <a:ext uri="{9D8B030D-6E8A-4147-A177-3AD203B41FA5}">
                      <a16:colId xmlns:a16="http://schemas.microsoft.com/office/drawing/2014/main" val="1889858293"/>
                    </a:ext>
                  </a:extLst>
                </a:gridCol>
                <a:gridCol w="1266915">
                  <a:extLst>
                    <a:ext uri="{9D8B030D-6E8A-4147-A177-3AD203B41FA5}">
                      <a16:colId xmlns:a16="http://schemas.microsoft.com/office/drawing/2014/main" val="1671515360"/>
                    </a:ext>
                  </a:extLst>
                </a:gridCol>
                <a:gridCol w="1117189">
                  <a:extLst>
                    <a:ext uri="{9D8B030D-6E8A-4147-A177-3AD203B41FA5}">
                      <a16:colId xmlns:a16="http://schemas.microsoft.com/office/drawing/2014/main" val="2818758293"/>
                    </a:ext>
                  </a:extLst>
                </a:gridCol>
                <a:gridCol w="1117189">
                  <a:extLst>
                    <a:ext uri="{9D8B030D-6E8A-4147-A177-3AD203B41FA5}">
                      <a16:colId xmlns:a16="http://schemas.microsoft.com/office/drawing/2014/main" val="2795817832"/>
                    </a:ext>
                  </a:extLst>
                </a:gridCol>
              </a:tblGrid>
              <a:tr h="401126">
                <a:tc>
                  <a:txBody>
                    <a:bodyPr/>
                    <a:lstStyle/>
                    <a:p>
                      <a:pPr algn="ct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gridSpan="2">
                  <a:txBody>
                    <a:bodyPr/>
                    <a:lstStyle/>
                    <a:p>
                      <a:pPr algn="ctr"/>
                      <a:r>
                        <a:rPr lang="sv-SE" sz="1000" dirty="0"/>
                        <a:t>Nyanmälda platser</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solidFill>
                          <a:schemeClr val="bg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B w="38100" cmpd="sng">
                      <a:noFill/>
                    </a:lnB>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sv-SE" sz="1000" dirty="0"/>
                        <a:t>Varslade personer</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endParaRPr lang="sv-SE"/>
                    </a:p>
                  </a:txBody>
                  <a:tcPr>
                    <a:lnL w="12700" cmpd="sng">
                      <a:noFill/>
                    </a:lnL>
                  </a:tcPr>
                </a:tc>
                <a:extLst>
                  <a:ext uri="{0D108BD9-81ED-4DB2-BD59-A6C34878D82A}">
                    <a16:rowId xmlns:a16="http://schemas.microsoft.com/office/drawing/2014/main" val="3100129660"/>
                  </a:ext>
                </a:extLst>
              </a:tr>
              <a:tr h="401126">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Antal</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a:solidFill>
                            <a:schemeClr val="bg1"/>
                          </a:solidFill>
                        </a:rPr>
                        <a:t>Förändring (%)</a:t>
                      </a: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a:solidFill>
                            <a:schemeClr val="bg1"/>
                          </a:solidFill>
                        </a:rPr>
                        <a:t>Antal</a:t>
                      </a: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a:solidFill>
                            <a:schemeClr val="bg1"/>
                          </a:solidFill>
                        </a:rPr>
                        <a:t>Förändring (%)</a:t>
                      </a: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2696100177"/>
                  </a:ext>
                </a:extLst>
              </a:tr>
              <a:tr h="401126">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t"/>
                      <a:r>
                        <a:rPr lang="sv-SE" sz="800" b="0" i="0" u="none" strike="noStrike">
                          <a:solidFill>
                            <a:srgbClr val="FFFFFF"/>
                          </a:solidFill>
                          <a:effectLst/>
                          <a:latin typeface="Futura Std Book" panose="020B0502020204020303" pitchFamily="34" charset="0"/>
                        </a:rPr>
                        <a:t>2020 kv4</a:t>
                      </a:r>
                    </a:p>
                  </a:txBody>
                  <a:tcPr marL="9525" marR="9525" marT="9525" marB="0">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t"/>
                      <a:r>
                        <a:rPr lang="sv-SE" sz="800" b="0" i="0" u="none" strike="noStrike">
                          <a:solidFill>
                            <a:srgbClr val="FFFFFF"/>
                          </a:solidFill>
                          <a:effectLst/>
                          <a:latin typeface="Futura Std Book" panose="020B0502020204020303" pitchFamily="34" charset="0"/>
                        </a:rPr>
                        <a:t>-1 år</a:t>
                      </a:r>
                    </a:p>
                  </a:txBody>
                  <a:tcPr marL="9525" marR="9525" marT="9525"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t"/>
                      <a:r>
                        <a:rPr lang="sv-SE" sz="800" b="0" i="0" u="none" strike="noStrike">
                          <a:solidFill>
                            <a:srgbClr val="FFFFFF"/>
                          </a:solidFill>
                          <a:effectLst/>
                          <a:latin typeface="Futura Std Book" panose="020B0502020204020303" pitchFamily="34" charset="0"/>
                        </a:rPr>
                        <a:t>2020 kv4</a:t>
                      </a:r>
                    </a:p>
                  </a:txBody>
                  <a:tcPr marL="9525" marR="9525" marT="9525"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t"/>
                      <a:r>
                        <a:rPr lang="sv-SE" sz="800" b="0" i="0" u="none" strike="noStrike">
                          <a:solidFill>
                            <a:srgbClr val="FFFFFF"/>
                          </a:solidFill>
                          <a:effectLst/>
                          <a:latin typeface="Futura Std Book" panose="020B0502020204020303" pitchFamily="34" charset="0"/>
                        </a:rPr>
                        <a:t>-1 år</a:t>
                      </a:r>
                    </a:p>
                  </a:txBody>
                  <a:tcPr marL="9525" marR="9525" marT="9525"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3081617630"/>
                  </a:ext>
                </a:extLst>
              </a:tr>
              <a:tr h="401126">
                <a:tc>
                  <a:txBody>
                    <a:bodyPr/>
                    <a:lstStyle/>
                    <a:p>
                      <a:pPr marL="72000" algn="l" fontAlgn="b"/>
                      <a:r>
                        <a:rPr lang="sv-SE" sz="800" b="1" i="0" u="none" strike="noStrike" dirty="0">
                          <a:solidFill>
                            <a:srgbClr val="000000"/>
                          </a:solidFill>
                          <a:effectLst/>
                          <a:latin typeface="Futura Std Book" panose="020B0502020204020303"/>
                        </a:rPr>
                        <a:t>Örebro län</a:t>
                      </a:r>
                    </a:p>
                  </a:txBody>
                  <a:tcPr marL="7679" marR="7679" marT="7679" marB="0" anchor="ct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0" i="0" u="none" strike="noStrike">
                          <a:solidFill>
                            <a:srgbClr val="000000"/>
                          </a:solidFill>
                          <a:effectLst/>
                          <a:latin typeface="Futura Std Book" panose="020B0502020204020303" pitchFamily="34" charset="0"/>
                        </a:rPr>
                        <a:t>5 163</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0" i="0" u="none" strike="noStrike">
                          <a:solidFill>
                            <a:srgbClr val="000000"/>
                          </a:solidFill>
                          <a:effectLst/>
                          <a:latin typeface="Futura Std Book" panose="020B0502020204020303" pitchFamily="34" charset="0"/>
                        </a:rPr>
                        <a:t>-13</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0" i="0" u="none" strike="noStrike">
                          <a:solidFill>
                            <a:srgbClr val="000000"/>
                          </a:solidFill>
                          <a:effectLst/>
                          <a:latin typeface="Futura Std Book" panose="020B0502020204020303" pitchFamily="34" charset="0"/>
                        </a:rPr>
                        <a:t>139</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0" i="0" u="none" strike="noStrike">
                          <a:solidFill>
                            <a:srgbClr val="000000"/>
                          </a:solidFill>
                          <a:effectLst/>
                          <a:latin typeface="Futura Std Book" panose="020B0502020204020303" pitchFamily="34" charset="0"/>
                        </a:rPr>
                        <a:t>-68</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3745687708"/>
                  </a:ext>
                </a:extLst>
              </a:tr>
              <a:tr h="401126">
                <a:tc>
                  <a:txBody>
                    <a:bodyPr/>
                    <a:lstStyle/>
                    <a:p>
                      <a:pPr marL="72000" algn="l" fontAlgn="b"/>
                      <a:r>
                        <a:rPr lang="sv-SE" sz="800" b="0" i="0" u="none" strike="noStrike" dirty="0">
                          <a:solidFill>
                            <a:srgbClr val="000000"/>
                          </a:solidFill>
                          <a:effectLst/>
                          <a:latin typeface="Futura Std Book" panose="020B0502020204020303"/>
                        </a:rPr>
                        <a:t>Lekeberg</a:t>
                      </a:r>
                    </a:p>
                  </a:txBody>
                  <a:tcPr marL="7679" marR="7679" marT="7679"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pitchFamily="34" charset="0"/>
                        </a:rPr>
                        <a:t>56</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17</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extLst>
                  <a:ext uri="{0D108BD9-81ED-4DB2-BD59-A6C34878D82A}">
                    <a16:rowId xmlns:a16="http://schemas.microsoft.com/office/drawing/2014/main" val="293360832"/>
                  </a:ext>
                </a:extLst>
              </a:tr>
              <a:tr h="401126">
                <a:tc>
                  <a:txBody>
                    <a:bodyPr/>
                    <a:lstStyle/>
                    <a:p>
                      <a:pPr marL="72000" algn="l" fontAlgn="b"/>
                      <a:r>
                        <a:rPr lang="sv-SE" sz="800" b="0" i="0" u="none" strike="noStrike" dirty="0">
                          <a:solidFill>
                            <a:srgbClr val="000000"/>
                          </a:solidFill>
                          <a:effectLst/>
                          <a:latin typeface="Futura Std Book" panose="020B0502020204020303"/>
                        </a:rPr>
                        <a:t>Laxå</a:t>
                      </a:r>
                    </a:p>
                  </a:txBody>
                  <a:tcPr marL="7679" marR="7679" marT="7679"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pitchFamily="34" charset="0"/>
                        </a:rPr>
                        <a:t>83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41</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extLst>
                  <a:ext uri="{0D108BD9-81ED-4DB2-BD59-A6C34878D82A}">
                    <a16:rowId xmlns:a16="http://schemas.microsoft.com/office/drawing/2014/main" val="1559525621"/>
                  </a:ext>
                </a:extLst>
              </a:tr>
              <a:tr h="401126">
                <a:tc>
                  <a:txBody>
                    <a:bodyPr/>
                    <a:lstStyle/>
                    <a:p>
                      <a:pPr marL="72000" algn="l" fontAlgn="b"/>
                      <a:r>
                        <a:rPr lang="sv-SE" sz="800" b="0" i="0" u="none" strike="noStrike" dirty="0">
                          <a:solidFill>
                            <a:srgbClr val="000000"/>
                          </a:solidFill>
                          <a:effectLst/>
                          <a:latin typeface="Futura Std Book" panose="020B0502020204020303"/>
                        </a:rPr>
                        <a:t>Hallsberg</a:t>
                      </a:r>
                    </a:p>
                  </a:txBody>
                  <a:tcPr marL="7679" marR="7679" marT="7679"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pitchFamily="34" charset="0"/>
                        </a:rPr>
                        <a:t>219</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6</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extLst>
                  <a:ext uri="{0D108BD9-81ED-4DB2-BD59-A6C34878D82A}">
                    <a16:rowId xmlns:a16="http://schemas.microsoft.com/office/drawing/2014/main" val="1947986397"/>
                  </a:ext>
                </a:extLst>
              </a:tr>
              <a:tr h="401126">
                <a:tc>
                  <a:txBody>
                    <a:bodyPr/>
                    <a:lstStyle/>
                    <a:p>
                      <a:pPr marL="72000" algn="l" fontAlgn="b"/>
                      <a:r>
                        <a:rPr lang="sv-SE" sz="800" b="0" i="0" u="none" strike="noStrike" dirty="0">
                          <a:solidFill>
                            <a:srgbClr val="000000"/>
                          </a:solidFill>
                          <a:effectLst/>
                          <a:latin typeface="Futura Std Book" panose="020B0502020204020303"/>
                        </a:rPr>
                        <a:t>Degerfors</a:t>
                      </a:r>
                    </a:p>
                  </a:txBody>
                  <a:tcPr marL="7679" marR="7679" marT="7679"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pitchFamily="34" charset="0"/>
                        </a:rPr>
                        <a:t>55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17</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extLst>
                  <a:ext uri="{0D108BD9-81ED-4DB2-BD59-A6C34878D82A}">
                    <a16:rowId xmlns:a16="http://schemas.microsoft.com/office/drawing/2014/main" val="2325918200"/>
                  </a:ext>
                </a:extLst>
              </a:tr>
              <a:tr h="401126">
                <a:tc>
                  <a:txBody>
                    <a:bodyPr/>
                    <a:lstStyle/>
                    <a:p>
                      <a:pPr marL="72000" algn="l" fontAlgn="b"/>
                      <a:r>
                        <a:rPr lang="sv-SE" sz="800" b="0" i="0" u="none" strike="noStrike">
                          <a:solidFill>
                            <a:srgbClr val="000000"/>
                          </a:solidFill>
                          <a:effectLst/>
                          <a:latin typeface="Futura Std Book" panose="020B0502020204020303"/>
                        </a:rPr>
                        <a:t>Hällefors</a:t>
                      </a:r>
                    </a:p>
                  </a:txBody>
                  <a:tcPr marL="7679" marR="7679" marT="7679"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pitchFamily="34" charset="0"/>
                        </a:rPr>
                        <a:t>38</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-3</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extLst>
                  <a:ext uri="{0D108BD9-81ED-4DB2-BD59-A6C34878D82A}">
                    <a16:rowId xmlns:a16="http://schemas.microsoft.com/office/drawing/2014/main" val="3944598109"/>
                  </a:ext>
                </a:extLst>
              </a:tr>
              <a:tr h="401126">
                <a:tc>
                  <a:txBody>
                    <a:bodyPr/>
                    <a:lstStyle/>
                    <a:p>
                      <a:pPr marL="72000" algn="l" fontAlgn="b"/>
                      <a:r>
                        <a:rPr lang="sv-SE" sz="800" b="0" i="0" u="none" strike="noStrike" dirty="0">
                          <a:solidFill>
                            <a:srgbClr val="000000"/>
                          </a:solidFill>
                          <a:effectLst/>
                          <a:latin typeface="Futura Std Book" panose="020B0502020204020303"/>
                        </a:rPr>
                        <a:t>Ljusnarsberg</a:t>
                      </a:r>
                    </a:p>
                  </a:txBody>
                  <a:tcPr marL="7679" marR="7679" marT="7679"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pitchFamily="34" charset="0"/>
                        </a:rPr>
                        <a:t>62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48</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extLst>
                  <a:ext uri="{0D108BD9-81ED-4DB2-BD59-A6C34878D82A}">
                    <a16:rowId xmlns:a16="http://schemas.microsoft.com/office/drawing/2014/main" val="3208508909"/>
                  </a:ext>
                </a:extLst>
              </a:tr>
              <a:tr h="401126">
                <a:tc>
                  <a:txBody>
                    <a:bodyPr/>
                    <a:lstStyle/>
                    <a:p>
                      <a:pPr marL="72000" algn="l" fontAlgn="b"/>
                      <a:r>
                        <a:rPr lang="sv-SE" sz="800" b="0" i="0" u="none" strike="noStrike" dirty="0">
                          <a:solidFill>
                            <a:srgbClr val="000000"/>
                          </a:solidFill>
                          <a:effectLst/>
                          <a:latin typeface="Futura Std Book" panose="020B0502020204020303"/>
                        </a:rPr>
                        <a:t>Örebro</a:t>
                      </a:r>
                    </a:p>
                  </a:txBody>
                  <a:tcPr marL="7679" marR="7679" marT="7679" marB="0" anchor="ctr">
                    <a:lnL w="12700" cmpd="sng">
                      <a:noFill/>
                    </a:lnL>
                  </a:tcPr>
                </a:tc>
                <a:tc>
                  <a:txBody>
                    <a:bodyPr/>
                    <a:lstStyle/>
                    <a:p>
                      <a:pPr algn="ctr" rtl="0" fontAlgn="ctr"/>
                      <a:r>
                        <a:rPr lang="sv-SE" sz="800" b="0" i="0" u="none" strike="noStrike" dirty="0">
                          <a:solidFill>
                            <a:srgbClr val="000000"/>
                          </a:solidFill>
                          <a:effectLst/>
                          <a:latin typeface="Futura Std Book" panose="020B0502020204020303" pitchFamily="34" charset="0"/>
                        </a:rPr>
                        <a:t>3 081</a:t>
                      </a:r>
                    </a:p>
                  </a:txBody>
                  <a:tcPr marL="9525" marR="9525" marT="9525" marB="0" anchor="ctr"/>
                </a:tc>
                <a:tc>
                  <a:txBody>
                    <a:bodyPr/>
                    <a:lstStyle/>
                    <a:p>
                      <a:pPr algn="ctr" rtl="0" fontAlgn="ctr"/>
                      <a:r>
                        <a:rPr lang="sv-SE" sz="800" b="0" i="0" u="none" strike="noStrike" dirty="0">
                          <a:solidFill>
                            <a:srgbClr val="000000"/>
                          </a:solidFill>
                          <a:effectLst/>
                          <a:latin typeface="Futura Std Book" panose="020B0502020204020303" pitchFamily="34" charset="0"/>
                        </a:rPr>
                        <a:t>-25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94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-44</a:t>
                      </a:r>
                    </a:p>
                  </a:txBody>
                  <a:tcPr marL="9525" marR="9525" marT="9525" marB="0" anchor="ctr"/>
                </a:tc>
                <a:extLst>
                  <a:ext uri="{0D108BD9-81ED-4DB2-BD59-A6C34878D82A}">
                    <a16:rowId xmlns:a16="http://schemas.microsoft.com/office/drawing/2014/main" val="1121273573"/>
                  </a:ext>
                </a:extLst>
              </a:tr>
              <a:tr h="401126">
                <a:tc>
                  <a:txBody>
                    <a:bodyPr/>
                    <a:lstStyle/>
                    <a:p>
                      <a:pPr marL="72000" algn="l" fontAlgn="b"/>
                      <a:r>
                        <a:rPr lang="sv-SE" sz="800" b="0" i="0" u="none" strike="noStrike" dirty="0">
                          <a:solidFill>
                            <a:srgbClr val="000000"/>
                          </a:solidFill>
                          <a:effectLst/>
                          <a:latin typeface="Futura Std Book" panose="020B0502020204020303"/>
                        </a:rPr>
                        <a:t>Kumla</a:t>
                      </a:r>
                    </a:p>
                  </a:txBody>
                  <a:tcPr marL="7679" marR="7679" marT="7679"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pitchFamily="34" charset="0"/>
                        </a:rPr>
                        <a:t>248</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15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-6</a:t>
                      </a:r>
                    </a:p>
                  </a:txBody>
                  <a:tcPr marL="9525" marR="9525" marT="9525" marB="0" anchor="ctr"/>
                </a:tc>
                <a:extLst>
                  <a:ext uri="{0D108BD9-81ED-4DB2-BD59-A6C34878D82A}">
                    <a16:rowId xmlns:a16="http://schemas.microsoft.com/office/drawing/2014/main" val="1084239425"/>
                  </a:ext>
                </a:extLst>
              </a:tr>
              <a:tr h="401126">
                <a:tc>
                  <a:txBody>
                    <a:bodyPr/>
                    <a:lstStyle/>
                    <a:p>
                      <a:pPr marL="72000" algn="l" fontAlgn="b"/>
                      <a:r>
                        <a:rPr lang="sv-SE" sz="800" b="0" i="0" u="none" strike="noStrike" dirty="0">
                          <a:solidFill>
                            <a:srgbClr val="000000"/>
                          </a:solidFill>
                          <a:effectLst/>
                          <a:latin typeface="Futura Std Book" panose="020B0502020204020303"/>
                        </a:rPr>
                        <a:t>Askersund</a:t>
                      </a:r>
                    </a:p>
                  </a:txBody>
                  <a:tcPr marL="7679" marR="7679" marT="7679"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pitchFamily="34" charset="0"/>
                        </a:rPr>
                        <a:t>271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16</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extLst>
                  <a:ext uri="{0D108BD9-81ED-4DB2-BD59-A6C34878D82A}">
                    <a16:rowId xmlns:a16="http://schemas.microsoft.com/office/drawing/2014/main" val="2047465816"/>
                  </a:ext>
                </a:extLst>
              </a:tr>
              <a:tr h="401126">
                <a:tc>
                  <a:txBody>
                    <a:bodyPr/>
                    <a:lstStyle/>
                    <a:p>
                      <a:pPr marL="72000" algn="l" fontAlgn="b"/>
                      <a:r>
                        <a:rPr lang="sv-SE" sz="800" b="0" i="0" u="none" strike="noStrike" dirty="0">
                          <a:solidFill>
                            <a:srgbClr val="000000"/>
                          </a:solidFill>
                          <a:effectLst/>
                          <a:latin typeface="Futura Std Book" panose="020B0502020204020303"/>
                        </a:rPr>
                        <a:t>Karlskoga</a:t>
                      </a:r>
                    </a:p>
                  </a:txBody>
                  <a:tcPr marL="7679" marR="7679" marT="7679"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pitchFamily="34" charset="0"/>
                        </a:rPr>
                        <a:t>645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8</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30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-62</a:t>
                      </a:r>
                    </a:p>
                  </a:txBody>
                  <a:tcPr marL="9525" marR="9525" marT="9525" marB="0" anchor="ctr"/>
                </a:tc>
                <a:extLst>
                  <a:ext uri="{0D108BD9-81ED-4DB2-BD59-A6C34878D82A}">
                    <a16:rowId xmlns:a16="http://schemas.microsoft.com/office/drawing/2014/main" val="4226078857"/>
                  </a:ext>
                </a:extLst>
              </a:tr>
              <a:tr h="401126">
                <a:tc>
                  <a:txBody>
                    <a:bodyPr/>
                    <a:lstStyle/>
                    <a:p>
                      <a:pPr marL="72000" algn="l" fontAlgn="b"/>
                      <a:r>
                        <a:rPr lang="sv-SE" sz="800" b="0" i="0" u="none" strike="noStrike" dirty="0">
                          <a:solidFill>
                            <a:srgbClr val="000000"/>
                          </a:solidFill>
                          <a:effectLst/>
                          <a:latin typeface="Futura Std Book" panose="020B0502020204020303"/>
                        </a:rPr>
                        <a:t>Nora</a:t>
                      </a:r>
                    </a:p>
                  </a:txBody>
                  <a:tcPr marL="7679" marR="7679" marT="7679"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pitchFamily="34" charset="0"/>
                        </a:rPr>
                        <a:t>81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13</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extLst>
                  <a:ext uri="{0D108BD9-81ED-4DB2-BD59-A6C34878D82A}">
                    <a16:rowId xmlns:a16="http://schemas.microsoft.com/office/drawing/2014/main" val="2443966492"/>
                  </a:ext>
                </a:extLst>
              </a:tr>
              <a:tr h="401126">
                <a:tc>
                  <a:txBody>
                    <a:bodyPr/>
                    <a:lstStyle/>
                    <a:p>
                      <a:pPr marL="72000" algn="l" fontAlgn="b"/>
                      <a:r>
                        <a:rPr lang="sv-SE" sz="800" b="0" i="0" u="none" strike="noStrike" dirty="0">
                          <a:solidFill>
                            <a:srgbClr val="000000"/>
                          </a:solidFill>
                          <a:effectLst/>
                          <a:latin typeface="Futura Std Book" panose="020B0502020204020303"/>
                        </a:rPr>
                        <a:t>Lindesberg</a:t>
                      </a:r>
                    </a:p>
                  </a:txBody>
                  <a:tcPr marL="7679" marR="7679" marT="7679"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pitchFamily="34" charset="0"/>
                        </a:rPr>
                        <a:t>276</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24</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extLst>
                  <a:ext uri="{0D108BD9-81ED-4DB2-BD59-A6C34878D82A}">
                    <a16:rowId xmlns:a16="http://schemas.microsoft.com/office/drawing/2014/main" val="3055248050"/>
                  </a:ext>
                </a:extLst>
              </a:tr>
            </a:tbl>
          </a:graphicData>
        </a:graphic>
      </p:graphicFrame>
      <p:sp>
        <p:nvSpPr>
          <p:cNvPr id="7" name="textruta 6">
            <a:extLst>
              <a:ext uri="{FF2B5EF4-FFF2-40B4-BE49-F238E27FC236}">
                <a16:creationId xmlns:a16="http://schemas.microsoft.com/office/drawing/2014/main" id="{537BBE5D-4DDC-4066-B845-66DE14E29644}"/>
              </a:ext>
            </a:extLst>
          </p:cNvPr>
          <p:cNvSpPr txBox="1"/>
          <p:nvPr/>
        </p:nvSpPr>
        <p:spPr>
          <a:xfrm>
            <a:off x="6096000" y="6642556"/>
            <a:ext cx="1500732" cy="215444"/>
          </a:xfrm>
          <a:prstGeom prst="rect">
            <a:avLst/>
          </a:prstGeom>
          <a:noFill/>
        </p:spPr>
        <p:txBody>
          <a:bodyPr wrap="none" rtlCol="0">
            <a:spAutoFit/>
          </a:bodyPr>
          <a:lstStyle/>
          <a:p>
            <a:r>
              <a:rPr lang="sv-SE" sz="800" dirty="0"/>
              <a:t>Källa: Arbetsförmedlingen </a:t>
            </a:r>
          </a:p>
        </p:txBody>
      </p:sp>
      <p:sp>
        <p:nvSpPr>
          <p:cNvPr id="9" name="textruta 8">
            <a:extLst>
              <a:ext uri="{FF2B5EF4-FFF2-40B4-BE49-F238E27FC236}">
                <a16:creationId xmlns:a16="http://schemas.microsoft.com/office/drawing/2014/main" id="{58648B3D-D626-4AC2-A074-E8890990D401}"/>
              </a:ext>
            </a:extLst>
          </p:cNvPr>
          <p:cNvSpPr txBox="1"/>
          <p:nvPr/>
        </p:nvSpPr>
        <p:spPr>
          <a:xfrm>
            <a:off x="0" y="6561545"/>
            <a:ext cx="5830442" cy="276999"/>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sv-SE" sz="600" dirty="0">
                <a:solidFill>
                  <a:schemeClr val="bg1"/>
                </a:solidFill>
              </a:rPr>
              <a:t>*Varsel ska anmälas till arbetsförmedlingen om du inom ett län avser att säga upp eller minska arbetstiden för minst fem anställda eller fler. Som arbets-</a:t>
            </a:r>
          </a:p>
          <a:p>
            <a:r>
              <a:rPr lang="sv-SE" sz="600" dirty="0">
                <a:solidFill>
                  <a:schemeClr val="bg1"/>
                </a:solidFill>
              </a:rPr>
              <a:t>givare är man inte skyldig att specificera vilken kommun ett varsel gäller. Därför summerar kommunernas siffror inte alltid till länet. </a:t>
            </a:r>
            <a:endParaRPr lang="sv-SE" sz="800" dirty="0">
              <a:solidFill>
                <a:schemeClr val="bg1"/>
              </a:solidFill>
            </a:endParaRPr>
          </a:p>
        </p:txBody>
      </p:sp>
    </p:spTree>
    <p:extLst>
      <p:ext uri="{BB962C8B-B14F-4D97-AF65-F5344CB8AC3E}">
        <p14:creationId xmlns:p14="http://schemas.microsoft.com/office/powerpoint/2010/main" val="358698949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latshållare för bild 7" descr="En bild som visar oskärpa&#10;&#10;Automatiskt genererad beskrivning">
            <a:extLst>
              <a:ext uri="{FF2B5EF4-FFF2-40B4-BE49-F238E27FC236}">
                <a16:creationId xmlns:a16="http://schemas.microsoft.com/office/drawing/2014/main" id="{D5C31535-0683-49E0-B2D6-E4E3C1535AC9}"/>
              </a:ext>
            </a:extLst>
          </p:cNvPr>
          <p:cNvPicPr>
            <a:picLocks noGrp="1" noChangeAspect="1"/>
          </p:cNvPicPr>
          <p:nvPr>
            <p:ph type="pic" sz="quarter" idx="13"/>
          </p:nvPr>
        </p:nvPicPr>
        <p:blipFill>
          <a:blip r:embed="rId2"/>
          <a:srcRect t="4657" b="4657"/>
          <a:stretch>
            <a:fillRect/>
          </a:stretch>
        </p:blipFill>
        <p:spPr/>
      </p:pic>
      <p:sp>
        <p:nvSpPr>
          <p:cNvPr id="4" name="Platshållare för text 3">
            <a:extLst>
              <a:ext uri="{FF2B5EF4-FFF2-40B4-BE49-F238E27FC236}">
                <a16:creationId xmlns:a16="http://schemas.microsoft.com/office/drawing/2014/main" id="{BD446C52-400F-4208-AD5B-8E206EA69663}"/>
              </a:ext>
            </a:extLst>
          </p:cNvPr>
          <p:cNvSpPr>
            <a:spLocks noGrp="1"/>
          </p:cNvSpPr>
          <p:nvPr>
            <p:ph type="body" sz="quarter" idx="14"/>
          </p:nvPr>
        </p:nvSpPr>
        <p:spPr/>
        <p:txBody>
          <a:bodyPr/>
          <a:lstStyle/>
          <a:p>
            <a:endParaRPr lang="sv-SE" dirty="0"/>
          </a:p>
        </p:txBody>
      </p:sp>
      <p:sp>
        <p:nvSpPr>
          <p:cNvPr id="9" name="Rubrik 8">
            <a:extLst>
              <a:ext uri="{FF2B5EF4-FFF2-40B4-BE49-F238E27FC236}">
                <a16:creationId xmlns:a16="http://schemas.microsoft.com/office/drawing/2014/main" id="{901CB539-C89D-45AE-9145-41E42A8AEAD8}"/>
              </a:ext>
            </a:extLst>
          </p:cNvPr>
          <p:cNvSpPr txBox="1">
            <a:spLocks/>
          </p:cNvSpPr>
          <p:nvPr/>
        </p:nvSpPr>
        <p:spPr>
          <a:xfrm>
            <a:off x="730249" y="342899"/>
            <a:ext cx="4951380" cy="891049"/>
          </a:xfrm>
          <a:prstGeom prst="rect">
            <a:avLst/>
          </a:prstGeom>
        </p:spPr>
        <p:txBody>
          <a:bodyPr vert="horz" lIns="0" tIns="0" rIns="0" bIns="0" rtlCol="0" anchor="b" anchorCtr="0">
            <a:noAutofit/>
          </a:bodyPr>
          <a:lstStyle>
            <a:lvl1pPr algn="l" defTabSz="914400" rtl="0" eaLnBrk="1" latinLnBrk="0" hangingPunct="1">
              <a:lnSpc>
                <a:spcPct val="100000"/>
              </a:lnSpc>
              <a:spcBef>
                <a:spcPct val="0"/>
              </a:spcBef>
              <a:buNone/>
              <a:defRPr sz="3200" b="1" kern="1200">
                <a:solidFill>
                  <a:schemeClr val="tx1"/>
                </a:solidFill>
                <a:latin typeface="+mj-lt"/>
                <a:ea typeface="+mj-ea"/>
                <a:cs typeface="+mj-cs"/>
              </a:defRPr>
            </a:lvl1pPr>
          </a:lstStyle>
          <a:p>
            <a:r>
              <a:rPr lang="sv-SE" dirty="0"/>
              <a:t>Arbetsmarknad</a:t>
            </a:r>
            <a:br>
              <a:rPr lang="sv-SE" dirty="0"/>
            </a:br>
            <a:r>
              <a:rPr lang="sv-SE" sz="2400" b="0" dirty="0"/>
              <a:t>Kommunerna i Örebro län</a:t>
            </a:r>
            <a:endParaRPr lang="sv-SE" b="0" dirty="0"/>
          </a:p>
        </p:txBody>
      </p:sp>
      <p:graphicFrame>
        <p:nvGraphicFramePr>
          <p:cNvPr id="10" name="Platshållare för innehåll 4">
            <a:extLst>
              <a:ext uri="{FF2B5EF4-FFF2-40B4-BE49-F238E27FC236}">
                <a16:creationId xmlns:a16="http://schemas.microsoft.com/office/drawing/2014/main" id="{3FF0EF34-0A0A-4912-A643-0D03FA3C8370}"/>
              </a:ext>
            </a:extLst>
          </p:cNvPr>
          <p:cNvGraphicFramePr>
            <a:graphicFrameLocks/>
          </p:cNvGraphicFramePr>
          <p:nvPr>
            <p:extLst>
              <p:ext uri="{D42A27DB-BD31-4B8C-83A1-F6EECF244321}">
                <p14:modId xmlns:p14="http://schemas.microsoft.com/office/powerpoint/2010/main" val="1046996562"/>
              </p:ext>
            </p:extLst>
          </p:nvPr>
        </p:nvGraphicFramePr>
        <p:xfrm>
          <a:off x="6167440" y="106615"/>
          <a:ext cx="5702807" cy="6424992"/>
        </p:xfrm>
        <a:graphic>
          <a:graphicData uri="http://schemas.openxmlformats.org/drawingml/2006/table">
            <a:tbl>
              <a:tblPr firstRow="1" bandRow="1">
                <a:tableStyleId>{5C22544A-7EE6-4342-B048-85BDC9FD1C3A}</a:tableStyleId>
              </a:tblPr>
              <a:tblGrid>
                <a:gridCol w="1225323">
                  <a:extLst>
                    <a:ext uri="{9D8B030D-6E8A-4147-A177-3AD203B41FA5}">
                      <a16:colId xmlns:a16="http://schemas.microsoft.com/office/drawing/2014/main" val="452260278"/>
                    </a:ext>
                  </a:extLst>
                </a:gridCol>
                <a:gridCol w="962031">
                  <a:extLst>
                    <a:ext uri="{9D8B030D-6E8A-4147-A177-3AD203B41FA5}">
                      <a16:colId xmlns:a16="http://schemas.microsoft.com/office/drawing/2014/main" val="1889858293"/>
                    </a:ext>
                  </a:extLst>
                </a:gridCol>
                <a:gridCol w="1192377">
                  <a:extLst>
                    <a:ext uri="{9D8B030D-6E8A-4147-A177-3AD203B41FA5}">
                      <a16:colId xmlns:a16="http://schemas.microsoft.com/office/drawing/2014/main" val="1671515360"/>
                    </a:ext>
                  </a:extLst>
                </a:gridCol>
                <a:gridCol w="1173080">
                  <a:extLst>
                    <a:ext uri="{9D8B030D-6E8A-4147-A177-3AD203B41FA5}">
                      <a16:colId xmlns:a16="http://schemas.microsoft.com/office/drawing/2014/main" val="2818758293"/>
                    </a:ext>
                  </a:extLst>
                </a:gridCol>
                <a:gridCol w="1149996">
                  <a:extLst>
                    <a:ext uri="{9D8B030D-6E8A-4147-A177-3AD203B41FA5}">
                      <a16:colId xmlns:a16="http://schemas.microsoft.com/office/drawing/2014/main" val="1452816917"/>
                    </a:ext>
                  </a:extLst>
                </a:gridCol>
              </a:tblGrid>
              <a:tr h="401562">
                <a:tc>
                  <a:txBody>
                    <a:bodyPr/>
                    <a:lstStyle/>
                    <a:p>
                      <a:pPr algn="ct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gridSpan="2">
                  <a:txBody>
                    <a:bodyPr/>
                    <a:lstStyle/>
                    <a:p>
                      <a:pPr algn="ctr"/>
                      <a:r>
                        <a:rPr lang="sv-SE" sz="1000" dirty="0"/>
                        <a:t>Arbetslöshet (antal pers.)</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solidFill>
                          <a:schemeClr val="bg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B w="38100" cmpd="sng">
                      <a:noFill/>
                    </a:lnB>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sv-SE" sz="1000" dirty="0"/>
                        <a:t>Arbetslöshet (andel av </a:t>
                      </a:r>
                      <a:r>
                        <a:rPr lang="sv-SE" sz="1000" dirty="0" err="1"/>
                        <a:t>bef</a:t>
                      </a:r>
                      <a:r>
                        <a:rPr lang="sv-SE" sz="1000" dirty="0"/>
                        <a:t>.)</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extLst>
                  <a:ext uri="{0D108BD9-81ED-4DB2-BD59-A6C34878D82A}">
                    <a16:rowId xmlns:a16="http://schemas.microsoft.com/office/drawing/2014/main" val="3100129660"/>
                  </a:ext>
                </a:extLst>
              </a:tr>
              <a:tr h="401562">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Antal</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a:solidFill>
                            <a:schemeClr val="bg1"/>
                          </a:solidFill>
                        </a:rPr>
                        <a:t>Förändring (%)</a:t>
                      </a: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 av </a:t>
                      </a:r>
                      <a:r>
                        <a:rPr lang="sv-SE" sz="1000" dirty="0" err="1">
                          <a:solidFill>
                            <a:schemeClr val="bg1"/>
                          </a:solidFill>
                        </a:rPr>
                        <a:t>bef</a:t>
                      </a:r>
                      <a:r>
                        <a:rPr lang="sv-SE" sz="1000">
                          <a:solidFill>
                            <a:schemeClr val="bg1"/>
                          </a:solidFill>
                        </a:rPr>
                        <a:t>. </a:t>
                      </a: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r>
                        <a:rPr lang="sv-SE" sz="1000">
                          <a:solidFill>
                            <a:schemeClr val="bg1"/>
                          </a:solidFill>
                        </a:rPr>
                        <a:t>Förändring (p.e.)</a:t>
                      </a:r>
                      <a:endParaRPr lang="sv-SE"/>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2696100177"/>
                  </a:ext>
                </a:extLst>
              </a:tr>
              <a:tr h="401562">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900" b="0" i="0" u="none" strike="noStrike">
                          <a:solidFill>
                            <a:srgbClr val="FFFFFF"/>
                          </a:solidFill>
                          <a:effectLst/>
                          <a:latin typeface="Futura Std Book" panose="020B0502020204020303" pitchFamily="34" charset="0"/>
                        </a:rPr>
                        <a:t>2020 kv4</a:t>
                      </a: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900" b="0"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900" b="0" i="0" u="none" strike="noStrike">
                          <a:solidFill>
                            <a:srgbClr val="FFFFFF"/>
                          </a:solidFill>
                          <a:effectLst/>
                          <a:latin typeface="Futura Std Book" panose="020B0502020204020303" pitchFamily="34" charset="0"/>
                        </a:rPr>
                        <a:t>2020 kv4</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900" b="0"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3081617630"/>
                  </a:ext>
                </a:extLst>
              </a:tr>
              <a:tr h="401562">
                <a:tc>
                  <a:txBody>
                    <a:bodyPr/>
                    <a:lstStyle/>
                    <a:p>
                      <a:pPr marL="72000" algn="l" fontAlgn="b"/>
                      <a:r>
                        <a:rPr lang="sv-SE" sz="800" b="1" i="0" u="none" strike="noStrike" dirty="0">
                          <a:solidFill>
                            <a:srgbClr val="000000"/>
                          </a:solidFill>
                          <a:effectLst/>
                          <a:latin typeface="Futura Std Book" panose="020B0502020204020303"/>
                        </a:rPr>
                        <a:t>Örebro län</a:t>
                      </a:r>
                    </a:p>
                  </a:txBody>
                  <a:tcPr marL="7679" marR="7679" marT="7679" marB="0" anchor="ct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pitchFamily="34" charset="0"/>
                        </a:rPr>
                        <a:t>13 589</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pitchFamily="34" charset="0"/>
                        </a:rPr>
                        <a:t>20,3</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6,2</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pitchFamily="34" charset="0"/>
                        </a:rPr>
                        <a:t>1,1</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3745687708"/>
                  </a:ext>
                </a:extLst>
              </a:tr>
              <a:tr h="401562">
                <a:tc>
                  <a:txBody>
                    <a:bodyPr/>
                    <a:lstStyle/>
                    <a:p>
                      <a:pPr marL="72000" algn="l" fontAlgn="b"/>
                      <a:r>
                        <a:rPr lang="sv-SE" sz="800" b="0" i="0" u="none" strike="noStrike" dirty="0">
                          <a:solidFill>
                            <a:srgbClr val="000000"/>
                          </a:solidFill>
                          <a:effectLst/>
                          <a:latin typeface="Futura Std Book" panose="020B0502020204020303"/>
                        </a:rPr>
                        <a:t>Lekeberg</a:t>
                      </a:r>
                    </a:p>
                  </a:txBody>
                  <a:tcPr marL="7679" marR="7679" marT="7679"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pitchFamily="34" charset="0"/>
                        </a:rPr>
                        <a:t>210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25,8</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3,6</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0,7</a:t>
                      </a:r>
                    </a:p>
                  </a:txBody>
                  <a:tcPr marL="9525" marR="9525" marT="9525" marB="0" anchor="ctr"/>
                </a:tc>
                <a:extLst>
                  <a:ext uri="{0D108BD9-81ED-4DB2-BD59-A6C34878D82A}">
                    <a16:rowId xmlns:a16="http://schemas.microsoft.com/office/drawing/2014/main" val="293360832"/>
                  </a:ext>
                </a:extLst>
              </a:tr>
              <a:tr h="401562">
                <a:tc>
                  <a:txBody>
                    <a:bodyPr/>
                    <a:lstStyle/>
                    <a:p>
                      <a:pPr marL="72000" algn="l" fontAlgn="b"/>
                      <a:r>
                        <a:rPr lang="sv-SE" sz="800" b="0" i="0" u="none" strike="noStrike" dirty="0">
                          <a:solidFill>
                            <a:srgbClr val="000000"/>
                          </a:solidFill>
                          <a:effectLst/>
                          <a:latin typeface="Futura Std Book" panose="020B0502020204020303"/>
                        </a:rPr>
                        <a:t>Laxå</a:t>
                      </a:r>
                    </a:p>
                  </a:txBody>
                  <a:tcPr marL="7679" marR="7679" marT="7679"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pitchFamily="34" charset="0"/>
                        </a:rPr>
                        <a:t>219</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4,5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0,3</a:t>
                      </a:r>
                    </a:p>
                  </a:txBody>
                  <a:tcPr marL="9525" marR="9525" marT="9525" marB="0" anchor="ctr"/>
                </a:tc>
                <a:extLst>
                  <a:ext uri="{0D108BD9-81ED-4DB2-BD59-A6C34878D82A}">
                    <a16:rowId xmlns:a16="http://schemas.microsoft.com/office/drawing/2014/main" val="1559525621"/>
                  </a:ext>
                </a:extLst>
              </a:tr>
              <a:tr h="401562">
                <a:tc>
                  <a:txBody>
                    <a:bodyPr/>
                    <a:lstStyle/>
                    <a:p>
                      <a:pPr marL="72000" algn="l" fontAlgn="b"/>
                      <a:r>
                        <a:rPr lang="sv-SE" sz="800" b="0" i="0" u="none" strike="noStrike" dirty="0">
                          <a:solidFill>
                            <a:srgbClr val="000000"/>
                          </a:solidFill>
                          <a:effectLst/>
                          <a:latin typeface="Futura Std Book" panose="020B0502020204020303"/>
                        </a:rPr>
                        <a:t>Hallsberg</a:t>
                      </a:r>
                    </a:p>
                  </a:txBody>
                  <a:tcPr marL="7679" marR="7679" marT="7679"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pitchFamily="34" charset="0"/>
                        </a:rPr>
                        <a:t>693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14,2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6,1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0,8</a:t>
                      </a:r>
                    </a:p>
                  </a:txBody>
                  <a:tcPr marL="9525" marR="9525" marT="9525" marB="0" anchor="ctr"/>
                </a:tc>
                <a:extLst>
                  <a:ext uri="{0D108BD9-81ED-4DB2-BD59-A6C34878D82A}">
                    <a16:rowId xmlns:a16="http://schemas.microsoft.com/office/drawing/2014/main" val="1947986397"/>
                  </a:ext>
                </a:extLst>
              </a:tr>
              <a:tr h="401562">
                <a:tc>
                  <a:txBody>
                    <a:bodyPr/>
                    <a:lstStyle/>
                    <a:p>
                      <a:pPr marL="72000" algn="l" fontAlgn="b"/>
                      <a:r>
                        <a:rPr lang="sv-SE" sz="800" b="0" i="0" u="none" strike="noStrike" dirty="0">
                          <a:solidFill>
                            <a:srgbClr val="000000"/>
                          </a:solidFill>
                          <a:effectLst/>
                          <a:latin typeface="Futura Std Book" panose="020B0502020204020303"/>
                        </a:rPr>
                        <a:t>Degerfors</a:t>
                      </a:r>
                    </a:p>
                  </a:txBody>
                  <a:tcPr marL="7679" marR="7679" marT="7679"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pitchFamily="34" charset="0"/>
                        </a:rPr>
                        <a:t>398</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31,0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5,8</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1,4</a:t>
                      </a:r>
                    </a:p>
                  </a:txBody>
                  <a:tcPr marL="9525" marR="9525" marT="9525" marB="0" anchor="ctr"/>
                </a:tc>
                <a:extLst>
                  <a:ext uri="{0D108BD9-81ED-4DB2-BD59-A6C34878D82A}">
                    <a16:rowId xmlns:a16="http://schemas.microsoft.com/office/drawing/2014/main" val="2325918200"/>
                  </a:ext>
                </a:extLst>
              </a:tr>
              <a:tr h="401562">
                <a:tc>
                  <a:txBody>
                    <a:bodyPr/>
                    <a:lstStyle/>
                    <a:p>
                      <a:pPr marL="72000" algn="l" fontAlgn="b"/>
                      <a:r>
                        <a:rPr lang="sv-SE" sz="800" b="0" i="0" u="none" strike="noStrike">
                          <a:solidFill>
                            <a:srgbClr val="000000"/>
                          </a:solidFill>
                          <a:effectLst/>
                          <a:latin typeface="Futura Std Book" panose="020B0502020204020303"/>
                        </a:rPr>
                        <a:t>Hällefors</a:t>
                      </a:r>
                    </a:p>
                  </a:txBody>
                  <a:tcPr marL="7679" marR="7679" marT="7679"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pitchFamily="34" charset="0"/>
                        </a:rPr>
                        <a:t>416</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14,7</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8,7</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1,3</a:t>
                      </a:r>
                    </a:p>
                  </a:txBody>
                  <a:tcPr marL="9525" marR="9525" marT="9525" marB="0" anchor="ctr"/>
                </a:tc>
                <a:extLst>
                  <a:ext uri="{0D108BD9-81ED-4DB2-BD59-A6C34878D82A}">
                    <a16:rowId xmlns:a16="http://schemas.microsoft.com/office/drawing/2014/main" val="3944598109"/>
                  </a:ext>
                </a:extLst>
              </a:tr>
              <a:tr h="401562">
                <a:tc>
                  <a:txBody>
                    <a:bodyPr/>
                    <a:lstStyle/>
                    <a:p>
                      <a:pPr marL="72000" algn="l" fontAlgn="b"/>
                      <a:r>
                        <a:rPr lang="sv-SE" sz="800" b="0" i="0" u="none" strike="noStrike" dirty="0">
                          <a:solidFill>
                            <a:srgbClr val="000000"/>
                          </a:solidFill>
                          <a:effectLst/>
                          <a:latin typeface="Futura Std Book" panose="020B0502020204020303"/>
                        </a:rPr>
                        <a:t>Ljusnarsberg</a:t>
                      </a:r>
                    </a:p>
                  </a:txBody>
                  <a:tcPr marL="7679" marR="7679" marT="7679"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pitchFamily="34" charset="0"/>
                        </a:rPr>
                        <a:t>253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8,9</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7,5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0,8</a:t>
                      </a:r>
                    </a:p>
                  </a:txBody>
                  <a:tcPr marL="9525" marR="9525" marT="9525" marB="0" anchor="ctr"/>
                </a:tc>
                <a:extLst>
                  <a:ext uri="{0D108BD9-81ED-4DB2-BD59-A6C34878D82A}">
                    <a16:rowId xmlns:a16="http://schemas.microsoft.com/office/drawing/2014/main" val="3208508909"/>
                  </a:ext>
                </a:extLst>
              </a:tr>
              <a:tr h="401562">
                <a:tc>
                  <a:txBody>
                    <a:bodyPr/>
                    <a:lstStyle/>
                    <a:p>
                      <a:pPr marL="72000" algn="l" fontAlgn="b"/>
                      <a:r>
                        <a:rPr lang="sv-SE" sz="800" b="0" i="0" u="none" strike="noStrike" dirty="0">
                          <a:solidFill>
                            <a:srgbClr val="000000"/>
                          </a:solidFill>
                          <a:effectLst/>
                          <a:latin typeface="Futura Std Book" panose="020B0502020204020303"/>
                        </a:rPr>
                        <a:t>Örebro</a:t>
                      </a:r>
                    </a:p>
                  </a:txBody>
                  <a:tcPr marL="7679" marR="7679" marT="7679"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pitchFamily="34" charset="0"/>
                        </a:rPr>
                        <a:t>7 812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24,9</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6,8</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1,4</a:t>
                      </a:r>
                    </a:p>
                  </a:txBody>
                  <a:tcPr marL="9525" marR="9525" marT="9525" marB="0" anchor="ctr"/>
                </a:tc>
                <a:extLst>
                  <a:ext uri="{0D108BD9-81ED-4DB2-BD59-A6C34878D82A}">
                    <a16:rowId xmlns:a16="http://schemas.microsoft.com/office/drawing/2014/main" val="1121273573"/>
                  </a:ext>
                </a:extLst>
              </a:tr>
              <a:tr h="401562">
                <a:tc>
                  <a:txBody>
                    <a:bodyPr/>
                    <a:lstStyle/>
                    <a:p>
                      <a:pPr marL="72000" algn="l" fontAlgn="b"/>
                      <a:r>
                        <a:rPr lang="sv-SE" sz="800" b="0" i="0" u="none" strike="noStrike" dirty="0">
                          <a:solidFill>
                            <a:srgbClr val="000000"/>
                          </a:solidFill>
                          <a:effectLst/>
                          <a:latin typeface="Futura Std Book" panose="020B0502020204020303"/>
                        </a:rPr>
                        <a:t>Kumla</a:t>
                      </a:r>
                    </a:p>
                  </a:txBody>
                  <a:tcPr marL="7679" marR="7679" marT="7679"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pitchFamily="34" charset="0"/>
                        </a:rPr>
                        <a:t>743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17,9</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4,8</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0,7</a:t>
                      </a:r>
                    </a:p>
                  </a:txBody>
                  <a:tcPr marL="9525" marR="9525" marT="9525" marB="0" anchor="ctr"/>
                </a:tc>
                <a:extLst>
                  <a:ext uri="{0D108BD9-81ED-4DB2-BD59-A6C34878D82A}">
                    <a16:rowId xmlns:a16="http://schemas.microsoft.com/office/drawing/2014/main" val="1084239425"/>
                  </a:ext>
                </a:extLst>
              </a:tr>
              <a:tr h="401562">
                <a:tc>
                  <a:txBody>
                    <a:bodyPr/>
                    <a:lstStyle/>
                    <a:p>
                      <a:pPr marL="72000" algn="l" fontAlgn="b"/>
                      <a:r>
                        <a:rPr lang="sv-SE" sz="800" b="0" i="0" u="none" strike="noStrike" dirty="0">
                          <a:solidFill>
                            <a:srgbClr val="000000"/>
                          </a:solidFill>
                          <a:effectLst/>
                          <a:latin typeface="Futura Std Book" panose="020B0502020204020303"/>
                        </a:rPr>
                        <a:t>Askersund</a:t>
                      </a:r>
                    </a:p>
                  </a:txBody>
                  <a:tcPr marL="7679" marR="7679" marT="7679"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pitchFamily="34" charset="0"/>
                        </a:rPr>
                        <a:t>301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10,4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3,7</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0,3</a:t>
                      </a:r>
                    </a:p>
                  </a:txBody>
                  <a:tcPr marL="9525" marR="9525" marT="9525" marB="0" anchor="ctr"/>
                </a:tc>
                <a:extLst>
                  <a:ext uri="{0D108BD9-81ED-4DB2-BD59-A6C34878D82A}">
                    <a16:rowId xmlns:a16="http://schemas.microsoft.com/office/drawing/2014/main" val="2047465816"/>
                  </a:ext>
                </a:extLst>
              </a:tr>
              <a:tr h="401562">
                <a:tc>
                  <a:txBody>
                    <a:bodyPr/>
                    <a:lstStyle/>
                    <a:p>
                      <a:pPr marL="72000" algn="l" fontAlgn="b"/>
                      <a:r>
                        <a:rPr lang="sv-SE" sz="800" b="0" i="0" u="none" strike="noStrike" dirty="0">
                          <a:solidFill>
                            <a:srgbClr val="000000"/>
                          </a:solidFill>
                          <a:effectLst/>
                          <a:latin typeface="Futura Std Book" panose="020B0502020204020303"/>
                        </a:rPr>
                        <a:t>Karlskoga</a:t>
                      </a:r>
                    </a:p>
                  </a:txBody>
                  <a:tcPr marL="7679" marR="7679" marT="7679"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pitchFamily="34" charset="0"/>
                        </a:rPr>
                        <a:t>1 148</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16,7</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0,8</a:t>
                      </a:r>
                    </a:p>
                  </a:txBody>
                  <a:tcPr marL="9525" marR="9525" marT="9525" marB="0" anchor="ctr"/>
                </a:tc>
                <a:extLst>
                  <a:ext uri="{0D108BD9-81ED-4DB2-BD59-A6C34878D82A}">
                    <a16:rowId xmlns:a16="http://schemas.microsoft.com/office/drawing/2014/main" val="4226078857"/>
                  </a:ext>
                </a:extLst>
              </a:tr>
              <a:tr h="401562">
                <a:tc>
                  <a:txBody>
                    <a:bodyPr/>
                    <a:lstStyle/>
                    <a:p>
                      <a:pPr marL="72000" algn="l" fontAlgn="b"/>
                      <a:r>
                        <a:rPr lang="sv-SE" sz="800" b="0" i="0" u="none" strike="noStrike" dirty="0">
                          <a:solidFill>
                            <a:srgbClr val="000000"/>
                          </a:solidFill>
                          <a:effectLst/>
                          <a:latin typeface="Futura Std Book" panose="020B0502020204020303"/>
                        </a:rPr>
                        <a:t>Nora</a:t>
                      </a:r>
                    </a:p>
                  </a:txBody>
                  <a:tcPr marL="7679" marR="7679" marT="7679"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pitchFamily="34" charset="0"/>
                        </a:rPr>
                        <a:t>419</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19,1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5,6</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0,9</a:t>
                      </a:r>
                    </a:p>
                  </a:txBody>
                  <a:tcPr marL="9525" marR="9525" marT="9525" marB="0" anchor="ctr"/>
                </a:tc>
                <a:extLst>
                  <a:ext uri="{0D108BD9-81ED-4DB2-BD59-A6C34878D82A}">
                    <a16:rowId xmlns:a16="http://schemas.microsoft.com/office/drawing/2014/main" val="2443966492"/>
                  </a:ext>
                </a:extLst>
              </a:tr>
              <a:tr h="401562">
                <a:tc>
                  <a:txBody>
                    <a:bodyPr/>
                    <a:lstStyle/>
                    <a:p>
                      <a:pPr marL="72000" algn="l" fontAlgn="b"/>
                      <a:r>
                        <a:rPr lang="sv-SE" sz="800" b="0" i="0" u="none" strike="noStrike" dirty="0">
                          <a:solidFill>
                            <a:srgbClr val="000000"/>
                          </a:solidFill>
                          <a:effectLst/>
                          <a:latin typeface="Futura Std Book" panose="020B0502020204020303"/>
                        </a:rPr>
                        <a:t>Lindesberg</a:t>
                      </a:r>
                    </a:p>
                  </a:txBody>
                  <a:tcPr marL="7679" marR="7679" marT="7679"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pitchFamily="34" charset="0"/>
                        </a:rPr>
                        <a:t>979</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5,7</a:t>
                      </a:r>
                    </a:p>
                  </a:txBody>
                  <a:tcPr marL="9525" marR="9525" marT="9525" marB="0" anchor="ctr"/>
                </a:tc>
                <a:tc>
                  <a:txBody>
                    <a:bodyPr/>
                    <a:lstStyle/>
                    <a:p>
                      <a:pPr algn="ctr" rtl="0" fontAlgn="ctr"/>
                      <a:r>
                        <a:rPr lang="sv-SE" sz="800" b="0" i="0" u="none" strike="noStrike" dirty="0">
                          <a:solidFill>
                            <a:srgbClr val="000000"/>
                          </a:solidFill>
                          <a:effectLst/>
                          <a:latin typeface="Futura Std Book" panose="020B0502020204020303"/>
                        </a:rPr>
                        <a:t>5,8</a:t>
                      </a:r>
                    </a:p>
                  </a:txBody>
                  <a:tcPr marL="9525" marR="9525" marT="9525" marB="0" anchor="ctr"/>
                </a:tc>
                <a:tc>
                  <a:txBody>
                    <a:bodyPr/>
                    <a:lstStyle/>
                    <a:p>
                      <a:pPr algn="ctr" rtl="0" fontAlgn="ctr"/>
                      <a:r>
                        <a:rPr lang="sv-SE" sz="800" b="0" i="0" u="none" strike="noStrike" dirty="0">
                          <a:solidFill>
                            <a:srgbClr val="000000"/>
                          </a:solidFill>
                          <a:effectLst/>
                          <a:latin typeface="Futura Std Book" panose="020B0502020204020303" pitchFamily="34" charset="0"/>
                        </a:rPr>
                        <a:t>0,4</a:t>
                      </a:r>
                    </a:p>
                  </a:txBody>
                  <a:tcPr marL="9525" marR="9525" marT="9525" marB="0" anchor="ctr"/>
                </a:tc>
                <a:extLst>
                  <a:ext uri="{0D108BD9-81ED-4DB2-BD59-A6C34878D82A}">
                    <a16:rowId xmlns:a16="http://schemas.microsoft.com/office/drawing/2014/main" val="3055248050"/>
                  </a:ext>
                </a:extLst>
              </a:tr>
            </a:tbl>
          </a:graphicData>
        </a:graphic>
      </p:graphicFrame>
      <p:sp>
        <p:nvSpPr>
          <p:cNvPr id="5" name="textruta 4">
            <a:extLst>
              <a:ext uri="{FF2B5EF4-FFF2-40B4-BE49-F238E27FC236}">
                <a16:creationId xmlns:a16="http://schemas.microsoft.com/office/drawing/2014/main" id="{49C105DA-9636-49E9-8733-604D6E6D0587}"/>
              </a:ext>
            </a:extLst>
          </p:cNvPr>
          <p:cNvSpPr txBox="1"/>
          <p:nvPr/>
        </p:nvSpPr>
        <p:spPr>
          <a:xfrm>
            <a:off x="6096000" y="6643663"/>
            <a:ext cx="2866490" cy="215444"/>
          </a:xfrm>
          <a:prstGeom prst="rect">
            <a:avLst/>
          </a:prstGeom>
          <a:noFill/>
        </p:spPr>
        <p:txBody>
          <a:bodyPr wrap="none" rtlCol="0">
            <a:spAutoFit/>
          </a:bodyPr>
          <a:lstStyle/>
          <a:p>
            <a:r>
              <a:rPr lang="sv-SE" sz="800" dirty="0"/>
              <a:t>Källa: Arbetsförmedlingen och Statistiska centralbyrån</a:t>
            </a:r>
          </a:p>
        </p:txBody>
      </p:sp>
    </p:spTree>
    <p:extLst>
      <p:ext uri="{BB962C8B-B14F-4D97-AF65-F5344CB8AC3E}">
        <p14:creationId xmlns:p14="http://schemas.microsoft.com/office/powerpoint/2010/main" val="72079379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latshållare för bild 8" descr="En bild som visar oskärpa&#10;&#10;Automatiskt genererad beskrivning">
            <a:extLst>
              <a:ext uri="{FF2B5EF4-FFF2-40B4-BE49-F238E27FC236}">
                <a16:creationId xmlns:a16="http://schemas.microsoft.com/office/drawing/2014/main" id="{8214176B-5F12-412F-B296-F42C21A45104}"/>
              </a:ext>
            </a:extLst>
          </p:cNvPr>
          <p:cNvPicPr>
            <a:picLocks noGrp="1" noChangeAspect="1"/>
          </p:cNvPicPr>
          <p:nvPr>
            <p:ph type="pic" sz="quarter" idx="13"/>
          </p:nvPr>
        </p:nvPicPr>
        <p:blipFill>
          <a:blip r:embed="rId2"/>
          <a:srcRect t="4657" b="4657"/>
          <a:stretch>
            <a:fillRect/>
          </a:stretch>
        </p:blipFill>
        <p:spPr/>
      </p:pic>
      <p:sp>
        <p:nvSpPr>
          <p:cNvPr id="10" name="Platshållare för text 9">
            <a:extLst>
              <a:ext uri="{FF2B5EF4-FFF2-40B4-BE49-F238E27FC236}">
                <a16:creationId xmlns:a16="http://schemas.microsoft.com/office/drawing/2014/main" id="{C4DD2E13-FA8B-45D0-9497-371A255666B3}"/>
              </a:ext>
            </a:extLst>
          </p:cNvPr>
          <p:cNvSpPr>
            <a:spLocks noGrp="1"/>
          </p:cNvSpPr>
          <p:nvPr>
            <p:ph type="body" sz="quarter" idx="14"/>
          </p:nvPr>
        </p:nvSpPr>
        <p:spPr/>
        <p:txBody>
          <a:bodyPr/>
          <a:lstStyle/>
          <a:p>
            <a:endParaRPr lang="sv-SE"/>
          </a:p>
        </p:txBody>
      </p:sp>
      <p:sp>
        <p:nvSpPr>
          <p:cNvPr id="5" name="Rubrik 8">
            <a:extLst>
              <a:ext uri="{FF2B5EF4-FFF2-40B4-BE49-F238E27FC236}">
                <a16:creationId xmlns:a16="http://schemas.microsoft.com/office/drawing/2014/main" id="{9155F4FF-4953-4CFA-A3CF-68D90135B0E4}"/>
              </a:ext>
            </a:extLst>
          </p:cNvPr>
          <p:cNvSpPr txBox="1">
            <a:spLocks/>
          </p:cNvSpPr>
          <p:nvPr/>
        </p:nvSpPr>
        <p:spPr>
          <a:xfrm>
            <a:off x="717550" y="333375"/>
            <a:ext cx="4951380" cy="891049"/>
          </a:xfrm>
          <a:prstGeom prst="rect">
            <a:avLst/>
          </a:prstGeom>
        </p:spPr>
        <p:txBody>
          <a:bodyPr vert="horz" lIns="0" tIns="0" rIns="0" bIns="0" rtlCol="0" anchor="b" anchorCtr="0">
            <a:noAutofit/>
          </a:bodyPr>
          <a:lstStyle>
            <a:lvl1pPr algn="l" defTabSz="914400" rtl="0" eaLnBrk="1" latinLnBrk="0" hangingPunct="1">
              <a:lnSpc>
                <a:spcPct val="100000"/>
              </a:lnSpc>
              <a:spcBef>
                <a:spcPct val="0"/>
              </a:spcBef>
              <a:buNone/>
              <a:defRPr sz="3200" b="1" kern="1200">
                <a:solidFill>
                  <a:schemeClr val="tx1"/>
                </a:solidFill>
                <a:latin typeface="+mj-lt"/>
                <a:ea typeface="+mj-ea"/>
                <a:cs typeface="+mj-cs"/>
              </a:defRPr>
            </a:lvl1pPr>
          </a:lstStyle>
          <a:p>
            <a:r>
              <a:rPr lang="sv-SE" dirty="0"/>
              <a:t>Befolkning och bostäder</a:t>
            </a:r>
            <a:br>
              <a:rPr lang="sv-SE" dirty="0"/>
            </a:br>
            <a:r>
              <a:rPr lang="sv-SE" sz="2400" b="0" dirty="0"/>
              <a:t>Kommunerna i Örebro län</a:t>
            </a:r>
            <a:endParaRPr lang="sv-SE" b="0" dirty="0"/>
          </a:p>
        </p:txBody>
      </p:sp>
      <p:graphicFrame>
        <p:nvGraphicFramePr>
          <p:cNvPr id="8" name="Platshållare för innehåll 4">
            <a:extLst>
              <a:ext uri="{FF2B5EF4-FFF2-40B4-BE49-F238E27FC236}">
                <a16:creationId xmlns:a16="http://schemas.microsoft.com/office/drawing/2014/main" id="{D714A523-5846-4288-941A-8E7B3052097F}"/>
              </a:ext>
            </a:extLst>
          </p:cNvPr>
          <p:cNvGraphicFramePr>
            <a:graphicFrameLocks/>
          </p:cNvGraphicFramePr>
          <p:nvPr>
            <p:extLst>
              <p:ext uri="{D42A27DB-BD31-4B8C-83A1-F6EECF244321}">
                <p14:modId xmlns:p14="http://schemas.microsoft.com/office/powerpoint/2010/main" val="92132469"/>
              </p:ext>
            </p:extLst>
          </p:nvPr>
        </p:nvGraphicFramePr>
        <p:xfrm>
          <a:off x="6167439" y="106615"/>
          <a:ext cx="5687122" cy="6418016"/>
        </p:xfrm>
        <a:graphic>
          <a:graphicData uri="http://schemas.openxmlformats.org/drawingml/2006/table">
            <a:tbl>
              <a:tblPr firstRow="1" bandRow="1">
                <a:tableStyleId>{5C22544A-7EE6-4342-B048-85BDC9FD1C3A}</a:tableStyleId>
              </a:tblPr>
              <a:tblGrid>
                <a:gridCol w="1256356">
                  <a:extLst>
                    <a:ext uri="{9D8B030D-6E8A-4147-A177-3AD203B41FA5}">
                      <a16:colId xmlns:a16="http://schemas.microsoft.com/office/drawing/2014/main" val="452260278"/>
                    </a:ext>
                  </a:extLst>
                </a:gridCol>
                <a:gridCol w="986395">
                  <a:extLst>
                    <a:ext uri="{9D8B030D-6E8A-4147-A177-3AD203B41FA5}">
                      <a16:colId xmlns:a16="http://schemas.microsoft.com/office/drawing/2014/main" val="1889858293"/>
                    </a:ext>
                  </a:extLst>
                </a:gridCol>
                <a:gridCol w="1222576">
                  <a:extLst>
                    <a:ext uri="{9D8B030D-6E8A-4147-A177-3AD203B41FA5}">
                      <a16:colId xmlns:a16="http://schemas.microsoft.com/office/drawing/2014/main" val="1671515360"/>
                    </a:ext>
                  </a:extLst>
                </a:gridCol>
                <a:gridCol w="1079196">
                  <a:extLst>
                    <a:ext uri="{9D8B030D-6E8A-4147-A177-3AD203B41FA5}">
                      <a16:colId xmlns:a16="http://schemas.microsoft.com/office/drawing/2014/main" val="2818758293"/>
                    </a:ext>
                  </a:extLst>
                </a:gridCol>
                <a:gridCol w="1142599">
                  <a:extLst>
                    <a:ext uri="{9D8B030D-6E8A-4147-A177-3AD203B41FA5}">
                      <a16:colId xmlns:a16="http://schemas.microsoft.com/office/drawing/2014/main" val="1452816917"/>
                    </a:ext>
                  </a:extLst>
                </a:gridCol>
              </a:tblGrid>
              <a:tr h="401126">
                <a:tc>
                  <a:txBody>
                    <a:bodyPr/>
                    <a:lstStyle/>
                    <a:p>
                      <a:pPr algn="ct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gridSpan="2">
                  <a:txBody>
                    <a:bodyPr/>
                    <a:lstStyle/>
                    <a:p>
                      <a:pPr algn="ctr"/>
                      <a:r>
                        <a:rPr lang="sv-SE" sz="1000" dirty="0"/>
                        <a:t>Befolkning</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solidFill>
                          <a:schemeClr val="bg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B w="38100" cmpd="sng">
                      <a:noFill/>
                    </a:lnB>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sv-SE" sz="1000" dirty="0"/>
                        <a:t>Påbörjade lägenheter</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extLst>
                  <a:ext uri="{0D108BD9-81ED-4DB2-BD59-A6C34878D82A}">
                    <a16:rowId xmlns:a16="http://schemas.microsoft.com/office/drawing/2014/main" val="3100129660"/>
                  </a:ext>
                </a:extLst>
              </a:tr>
              <a:tr h="401126">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Antal</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a:solidFill>
                            <a:schemeClr val="bg1"/>
                          </a:solidFill>
                        </a:rPr>
                        <a:t>Förändring (%)</a:t>
                      </a: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a:solidFill>
                            <a:schemeClr val="bg1"/>
                          </a:solidFill>
                        </a:rPr>
                        <a:t>Antal</a:t>
                      </a: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a:solidFill>
                            <a:schemeClr val="bg1"/>
                          </a:solidFill>
                        </a:rPr>
                        <a:t>Förändring (%)</a:t>
                      </a:r>
                      <a:endParaRPr lang="sv-SE"/>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2696100177"/>
                  </a:ext>
                </a:extLst>
              </a:tr>
              <a:tr h="401126">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a:solidFill>
                            <a:srgbClr val="FFFFFF"/>
                          </a:solidFill>
                          <a:effectLst/>
                          <a:latin typeface="Futura Std Book" panose="020B0502020204020303" pitchFamily="34" charset="0"/>
                        </a:rPr>
                        <a:t>2020 kv4</a:t>
                      </a: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a:solidFill>
                            <a:srgbClr val="FFFFFF"/>
                          </a:solidFill>
                          <a:effectLst/>
                          <a:latin typeface="Futura Std Book" panose="020B0502020204020303" pitchFamily="34" charset="0"/>
                        </a:rPr>
                        <a:t>2020 kv4</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3081617630"/>
                  </a:ext>
                </a:extLst>
              </a:tr>
              <a:tr h="401126">
                <a:tc>
                  <a:txBody>
                    <a:bodyPr/>
                    <a:lstStyle/>
                    <a:p>
                      <a:pPr algn="l" rtl="0" fontAlgn="ctr"/>
                      <a:r>
                        <a:rPr lang="sv-SE" sz="800" b="1" i="0" u="none" strike="noStrike" dirty="0">
                          <a:solidFill>
                            <a:srgbClr val="000000"/>
                          </a:solidFill>
                          <a:effectLst/>
                          <a:latin typeface="Futura Std Book" panose="020B0502020204020303" pitchFamily="34" charset="0"/>
                        </a:rPr>
                        <a:t>Örebro län</a:t>
                      </a:r>
                    </a:p>
                  </a:txBody>
                  <a:tcPr marL="144000" marR="9525" marT="9525" marB="0" anchor="ct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pitchFamily="34" charset="0"/>
                        </a:rPr>
                        <a:t>305 643</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pitchFamily="34" charset="0"/>
                        </a:rPr>
                        <a:t>0,3</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pitchFamily="34" charset="0"/>
                        </a:rPr>
                        <a:t>245</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pitchFamily="34" charset="0"/>
                        </a:rPr>
                        <a:t>14</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3745687708"/>
                  </a:ext>
                </a:extLst>
              </a:tr>
              <a:tr h="401126">
                <a:tc>
                  <a:txBody>
                    <a:bodyPr/>
                    <a:lstStyle/>
                    <a:p>
                      <a:pPr algn="l" rtl="0" fontAlgn="ctr"/>
                      <a:r>
                        <a:rPr lang="sv-SE" sz="800" b="0" i="0" u="none" strike="noStrike">
                          <a:solidFill>
                            <a:srgbClr val="000000"/>
                          </a:solidFill>
                          <a:effectLst/>
                          <a:latin typeface="Futura Std Book" panose="020B0502020204020303" pitchFamily="34" charset="0"/>
                        </a:rPr>
                        <a:t>Askersund                                         </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pitchFamily="34" charset="0"/>
                        </a:rPr>
                        <a:t>11 471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0,8</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-44</a:t>
                      </a:r>
                    </a:p>
                  </a:txBody>
                  <a:tcPr marL="9525" marR="9525" marT="9525" marB="0" anchor="ctr"/>
                </a:tc>
                <a:extLst>
                  <a:ext uri="{0D108BD9-81ED-4DB2-BD59-A6C34878D82A}">
                    <a16:rowId xmlns:a16="http://schemas.microsoft.com/office/drawing/2014/main" val="293360832"/>
                  </a:ext>
                </a:extLst>
              </a:tr>
              <a:tr h="401126">
                <a:tc>
                  <a:txBody>
                    <a:bodyPr/>
                    <a:lstStyle/>
                    <a:p>
                      <a:pPr algn="l" rtl="0" fontAlgn="ctr"/>
                      <a:r>
                        <a:rPr lang="sv-SE" sz="800" b="0" i="0" u="none" strike="noStrike">
                          <a:solidFill>
                            <a:srgbClr val="000000"/>
                          </a:solidFill>
                          <a:effectLst/>
                          <a:latin typeface="Futura Std Book" panose="020B0502020204020303" pitchFamily="34" charset="0"/>
                        </a:rPr>
                        <a:t>Degerfors                                         </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pitchFamily="34" charset="0"/>
                        </a:rPr>
                        <a:t>9 631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-0,4</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extLst>
                  <a:ext uri="{0D108BD9-81ED-4DB2-BD59-A6C34878D82A}">
                    <a16:rowId xmlns:a16="http://schemas.microsoft.com/office/drawing/2014/main" val="1559525621"/>
                  </a:ext>
                </a:extLst>
              </a:tr>
              <a:tr h="401126">
                <a:tc>
                  <a:txBody>
                    <a:bodyPr/>
                    <a:lstStyle/>
                    <a:p>
                      <a:pPr algn="l" rtl="0" fontAlgn="ctr"/>
                      <a:r>
                        <a:rPr lang="sv-SE" sz="800" b="0" i="0" u="none" strike="noStrike">
                          <a:solidFill>
                            <a:srgbClr val="000000"/>
                          </a:solidFill>
                          <a:effectLst/>
                          <a:latin typeface="Futura Std Book" panose="020B0502020204020303" pitchFamily="34" charset="0"/>
                        </a:rPr>
                        <a:t>Hallsberg                                         </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pitchFamily="34" charset="0"/>
                        </a:rPr>
                        <a:t>15 990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0,4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7</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-13</a:t>
                      </a:r>
                    </a:p>
                  </a:txBody>
                  <a:tcPr marL="9525" marR="9525" marT="9525" marB="0" anchor="ctr"/>
                </a:tc>
                <a:extLst>
                  <a:ext uri="{0D108BD9-81ED-4DB2-BD59-A6C34878D82A}">
                    <a16:rowId xmlns:a16="http://schemas.microsoft.com/office/drawing/2014/main" val="1947986397"/>
                  </a:ext>
                </a:extLst>
              </a:tr>
              <a:tr h="401126">
                <a:tc>
                  <a:txBody>
                    <a:bodyPr/>
                    <a:lstStyle/>
                    <a:p>
                      <a:pPr algn="l" rtl="0" fontAlgn="ctr"/>
                      <a:r>
                        <a:rPr lang="sv-SE" sz="800" b="0" i="0" u="none" strike="noStrike">
                          <a:solidFill>
                            <a:srgbClr val="000000"/>
                          </a:solidFill>
                          <a:effectLst/>
                          <a:latin typeface="Futura Std Book" panose="020B0502020204020303" pitchFamily="34" charset="0"/>
                        </a:rPr>
                        <a:t>Hällefors                                         </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pitchFamily="34" charset="0"/>
                        </a:rPr>
                        <a:t>6 896</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-1,7</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extLst>
                  <a:ext uri="{0D108BD9-81ED-4DB2-BD59-A6C34878D82A}">
                    <a16:rowId xmlns:a16="http://schemas.microsoft.com/office/drawing/2014/main" val="2325918200"/>
                  </a:ext>
                </a:extLst>
              </a:tr>
              <a:tr h="401126">
                <a:tc>
                  <a:txBody>
                    <a:bodyPr/>
                    <a:lstStyle/>
                    <a:p>
                      <a:pPr algn="l" rtl="0" fontAlgn="ctr"/>
                      <a:r>
                        <a:rPr lang="sv-SE" sz="800" b="0" i="0" u="none" strike="noStrike" dirty="0">
                          <a:solidFill>
                            <a:srgbClr val="000000"/>
                          </a:solidFill>
                          <a:effectLst/>
                          <a:latin typeface="Futura Std Book" panose="020B0502020204020303" pitchFamily="34" charset="0"/>
                        </a:rPr>
                        <a:t>Karlskoga                                         </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pitchFamily="34" charset="0"/>
                        </a:rPr>
                        <a:t>30 263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-0,4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-75</a:t>
                      </a:r>
                    </a:p>
                  </a:txBody>
                  <a:tcPr marL="9525" marR="9525" marT="9525" marB="0" anchor="ctr"/>
                </a:tc>
                <a:extLst>
                  <a:ext uri="{0D108BD9-81ED-4DB2-BD59-A6C34878D82A}">
                    <a16:rowId xmlns:a16="http://schemas.microsoft.com/office/drawing/2014/main" val="3944598109"/>
                  </a:ext>
                </a:extLst>
              </a:tr>
              <a:tr h="401126">
                <a:tc>
                  <a:txBody>
                    <a:bodyPr/>
                    <a:lstStyle/>
                    <a:p>
                      <a:pPr algn="l" rtl="0" fontAlgn="ctr"/>
                      <a:r>
                        <a:rPr lang="sv-SE" sz="800" b="0" i="0" u="none" strike="noStrike">
                          <a:solidFill>
                            <a:srgbClr val="000000"/>
                          </a:solidFill>
                          <a:effectLst/>
                          <a:latin typeface="Futura Std Book" panose="020B0502020204020303" pitchFamily="34" charset="0"/>
                        </a:rPr>
                        <a:t>Kumla                                             </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pitchFamily="34" charset="0"/>
                        </a:rPr>
                        <a:t>21 862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0,6</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50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-32</a:t>
                      </a:r>
                    </a:p>
                  </a:txBody>
                  <a:tcPr marL="9525" marR="9525" marT="9525" marB="0" anchor="ctr"/>
                </a:tc>
                <a:extLst>
                  <a:ext uri="{0D108BD9-81ED-4DB2-BD59-A6C34878D82A}">
                    <a16:rowId xmlns:a16="http://schemas.microsoft.com/office/drawing/2014/main" val="3208508909"/>
                  </a:ext>
                </a:extLst>
              </a:tr>
              <a:tr h="401126">
                <a:tc>
                  <a:txBody>
                    <a:bodyPr/>
                    <a:lstStyle/>
                    <a:p>
                      <a:pPr algn="l" rtl="0" fontAlgn="ctr"/>
                      <a:r>
                        <a:rPr lang="sv-SE" sz="800" b="0" i="0" u="none" strike="noStrike">
                          <a:solidFill>
                            <a:srgbClr val="000000"/>
                          </a:solidFill>
                          <a:effectLst/>
                          <a:latin typeface="Futura Std Book" panose="020B0502020204020303" pitchFamily="34" charset="0"/>
                        </a:rPr>
                        <a:t>Laxå                                              </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pitchFamily="34" charset="0"/>
                        </a:rPr>
                        <a:t>5 659</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-0,4</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extLst>
                  <a:ext uri="{0D108BD9-81ED-4DB2-BD59-A6C34878D82A}">
                    <a16:rowId xmlns:a16="http://schemas.microsoft.com/office/drawing/2014/main" val="1121273573"/>
                  </a:ext>
                </a:extLst>
              </a:tr>
              <a:tr h="401126">
                <a:tc>
                  <a:txBody>
                    <a:bodyPr/>
                    <a:lstStyle/>
                    <a:p>
                      <a:pPr algn="l" rtl="0" fontAlgn="ctr"/>
                      <a:r>
                        <a:rPr lang="sv-SE" sz="800" b="0" i="0" u="none" strike="noStrike">
                          <a:solidFill>
                            <a:srgbClr val="000000"/>
                          </a:solidFill>
                          <a:effectLst/>
                          <a:latin typeface="Futura Std Book" panose="020B0502020204020303" pitchFamily="34" charset="0"/>
                        </a:rPr>
                        <a:t>Lekeberg                                          </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pitchFamily="34" charset="0"/>
                        </a:rPr>
                        <a:t>8 472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2,9</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9</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-80</a:t>
                      </a:r>
                    </a:p>
                  </a:txBody>
                  <a:tcPr marL="9525" marR="9525" marT="9525" marB="0" anchor="ctr"/>
                </a:tc>
                <a:extLst>
                  <a:ext uri="{0D108BD9-81ED-4DB2-BD59-A6C34878D82A}">
                    <a16:rowId xmlns:a16="http://schemas.microsoft.com/office/drawing/2014/main" val="1084239425"/>
                  </a:ext>
                </a:extLst>
              </a:tr>
              <a:tr h="401126">
                <a:tc>
                  <a:txBody>
                    <a:bodyPr/>
                    <a:lstStyle/>
                    <a:p>
                      <a:pPr algn="l" rtl="0" fontAlgn="ctr"/>
                      <a:r>
                        <a:rPr lang="sv-SE" sz="800" b="0" i="0" u="none" strike="noStrike">
                          <a:solidFill>
                            <a:srgbClr val="000000"/>
                          </a:solidFill>
                          <a:effectLst/>
                          <a:latin typeface="Futura Std Book" panose="020B0502020204020303" pitchFamily="34" charset="0"/>
                        </a:rPr>
                        <a:t>Lindesberg                                        </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pitchFamily="34" charset="0"/>
                        </a:rPr>
                        <a:t>23 658</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0,3</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extLst>
                  <a:ext uri="{0D108BD9-81ED-4DB2-BD59-A6C34878D82A}">
                    <a16:rowId xmlns:a16="http://schemas.microsoft.com/office/drawing/2014/main" val="2047465816"/>
                  </a:ext>
                </a:extLst>
              </a:tr>
              <a:tr h="401126">
                <a:tc>
                  <a:txBody>
                    <a:bodyPr/>
                    <a:lstStyle/>
                    <a:p>
                      <a:pPr algn="l" rtl="0" fontAlgn="ctr"/>
                      <a:r>
                        <a:rPr lang="sv-SE" sz="800" b="0" i="0" u="none" strike="noStrike">
                          <a:solidFill>
                            <a:srgbClr val="000000"/>
                          </a:solidFill>
                          <a:effectLst/>
                          <a:latin typeface="Futura Std Book" panose="020B0502020204020303" pitchFamily="34" charset="0"/>
                        </a:rPr>
                        <a:t>Ljusnarsberg                                      </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pitchFamily="34" charset="0"/>
                        </a:rPr>
                        <a:t>4 674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-2,0</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extLst>
                  <a:ext uri="{0D108BD9-81ED-4DB2-BD59-A6C34878D82A}">
                    <a16:rowId xmlns:a16="http://schemas.microsoft.com/office/drawing/2014/main" val="4226078857"/>
                  </a:ext>
                </a:extLst>
              </a:tr>
              <a:tr h="401126">
                <a:tc>
                  <a:txBody>
                    <a:bodyPr/>
                    <a:lstStyle/>
                    <a:p>
                      <a:pPr algn="l" rtl="0" fontAlgn="ctr"/>
                      <a:r>
                        <a:rPr lang="sv-SE" sz="800" b="0" i="0" u="none" strike="noStrike">
                          <a:solidFill>
                            <a:srgbClr val="000000"/>
                          </a:solidFill>
                          <a:effectLst/>
                          <a:latin typeface="Futura Std Book" panose="020B0502020204020303" pitchFamily="34" charset="0"/>
                        </a:rPr>
                        <a:t>Nora                                              </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pitchFamily="34" charset="0"/>
                        </a:rPr>
                        <a:t>10 686</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-0,4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9</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800</a:t>
                      </a:r>
                    </a:p>
                  </a:txBody>
                  <a:tcPr marL="9525" marR="9525" marT="9525" marB="0" anchor="ctr"/>
                </a:tc>
                <a:extLst>
                  <a:ext uri="{0D108BD9-81ED-4DB2-BD59-A6C34878D82A}">
                    <a16:rowId xmlns:a16="http://schemas.microsoft.com/office/drawing/2014/main" val="2443966492"/>
                  </a:ext>
                </a:extLst>
              </a:tr>
              <a:tr h="401126">
                <a:tc>
                  <a:txBody>
                    <a:bodyPr/>
                    <a:lstStyle/>
                    <a:p>
                      <a:pPr algn="l" rtl="0" fontAlgn="ctr"/>
                      <a:r>
                        <a:rPr lang="sv-SE" sz="800" b="0" i="0" u="none" strike="noStrike" dirty="0">
                          <a:solidFill>
                            <a:srgbClr val="000000"/>
                          </a:solidFill>
                          <a:effectLst/>
                          <a:latin typeface="Futura Std Book" panose="020B0502020204020303" pitchFamily="34" charset="0"/>
                        </a:rPr>
                        <a:t>Örebro                                            </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pitchFamily="34" charset="0"/>
                        </a:rPr>
                        <a:t>156 381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0,4</a:t>
                      </a:r>
                    </a:p>
                  </a:txBody>
                  <a:tcPr marL="9525" marR="9525" marT="9525" marB="0" anchor="ctr"/>
                </a:tc>
                <a:tc>
                  <a:txBody>
                    <a:bodyPr/>
                    <a:lstStyle/>
                    <a:p>
                      <a:pPr algn="ctr" rtl="0" fontAlgn="ctr"/>
                      <a:r>
                        <a:rPr lang="sv-SE" sz="800" b="0" i="0" u="none" strike="noStrike" dirty="0">
                          <a:solidFill>
                            <a:srgbClr val="000000"/>
                          </a:solidFill>
                          <a:effectLst/>
                          <a:latin typeface="Futura Std Book" panose="020B0502020204020303" pitchFamily="34" charset="0"/>
                        </a:rPr>
                        <a:t>164</a:t>
                      </a:r>
                    </a:p>
                  </a:txBody>
                  <a:tcPr marL="9525" marR="9525" marT="9525" marB="0" anchor="ctr"/>
                </a:tc>
                <a:tc>
                  <a:txBody>
                    <a:bodyPr/>
                    <a:lstStyle/>
                    <a:p>
                      <a:pPr algn="ctr" rtl="0" fontAlgn="ctr"/>
                      <a:r>
                        <a:rPr lang="sv-SE" sz="800" b="0" i="0" u="none" strike="noStrike" dirty="0">
                          <a:solidFill>
                            <a:srgbClr val="000000"/>
                          </a:solidFill>
                          <a:effectLst/>
                          <a:latin typeface="Futura Std Book" panose="020B0502020204020303" pitchFamily="34" charset="0"/>
                        </a:rPr>
                        <a:t>59</a:t>
                      </a:r>
                    </a:p>
                  </a:txBody>
                  <a:tcPr marL="9525" marR="9525" marT="9525" marB="0" anchor="ctr"/>
                </a:tc>
                <a:extLst>
                  <a:ext uri="{0D108BD9-81ED-4DB2-BD59-A6C34878D82A}">
                    <a16:rowId xmlns:a16="http://schemas.microsoft.com/office/drawing/2014/main" val="3055248050"/>
                  </a:ext>
                </a:extLst>
              </a:tr>
            </a:tbl>
          </a:graphicData>
        </a:graphic>
      </p:graphicFrame>
      <p:sp>
        <p:nvSpPr>
          <p:cNvPr id="7" name="textruta 6">
            <a:extLst>
              <a:ext uri="{FF2B5EF4-FFF2-40B4-BE49-F238E27FC236}">
                <a16:creationId xmlns:a16="http://schemas.microsoft.com/office/drawing/2014/main" id="{4AE73C6C-E84B-42C9-AED4-E97CA95C0444}"/>
              </a:ext>
            </a:extLst>
          </p:cNvPr>
          <p:cNvSpPr txBox="1"/>
          <p:nvPr/>
        </p:nvSpPr>
        <p:spPr>
          <a:xfrm>
            <a:off x="6096000" y="6628274"/>
            <a:ext cx="1662635" cy="246221"/>
          </a:xfrm>
          <a:prstGeom prst="rect">
            <a:avLst/>
          </a:prstGeom>
          <a:noFill/>
        </p:spPr>
        <p:txBody>
          <a:bodyPr wrap="none" rtlCol="0">
            <a:spAutoFit/>
          </a:bodyPr>
          <a:lstStyle/>
          <a:p>
            <a:r>
              <a:rPr lang="sv-SE" sz="800" dirty="0"/>
              <a:t>Källa: Statistiska centralbyrån</a:t>
            </a:r>
            <a:r>
              <a:rPr lang="sv-SE" sz="1000" dirty="0"/>
              <a:t> </a:t>
            </a:r>
          </a:p>
        </p:txBody>
      </p:sp>
    </p:spTree>
    <p:extLst>
      <p:ext uri="{BB962C8B-B14F-4D97-AF65-F5344CB8AC3E}">
        <p14:creationId xmlns:p14="http://schemas.microsoft.com/office/powerpoint/2010/main" val="419089417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latshållare för bild 10" descr="En bild som visar oskärpa&#10;&#10;Automatiskt genererad beskrivning">
            <a:extLst>
              <a:ext uri="{FF2B5EF4-FFF2-40B4-BE49-F238E27FC236}">
                <a16:creationId xmlns:a16="http://schemas.microsoft.com/office/drawing/2014/main" id="{146C9907-DB4C-4D92-9B46-77EF29609F41}"/>
              </a:ext>
            </a:extLst>
          </p:cNvPr>
          <p:cNvPicPr>
            <a:picLocks noGrp="1" noChangeAspect="1"/>
          </p:cNvPicPr>
          <p:nvPr>
            <p:ph type="pic" sz="quarter" idx="13"/>
          </p:nvPr>
        </p:nvPicPr>
        <p:blipFill>
          <a:blip r:embed="rId2"/>
          <a:srcRect t="4657" b="4657"/>
          <a:stretch>
            <a:fillRect/>
          </a:stretch>
        </p:blipFill>
        <p:spPr/>
      </p:pic>
      <p:sp>
        <p:nvSpPr>
          <p:cNvPr id="4" name="Platshållare för text 3">
            <a:extLst>
              <a:ext uri="{FF2B5EF4-FFF2-40B4-BE49-F238E27FC236}">
                <a16:creationId xmlns:a16="http://schemas.microsoft.com/office/drawing/2014/main" id="{1E2DFA14-54D8-4D2C-BBEF-7572474206F4}"/>
              </a:ext>
            </a:extLst>
          </p:cNvPr>
          <p:cNvSpPr>
            <a:spLocks noGrp="1"/>
          </p:cNvSpPr>
          <p:nvPr>
            <p:ph type="body" sz="quarter" idx="14"/>
          </p:nvPr>
        </p:nvSpPr>
        <p:spPr/>
        <p:txBody>
          <a:bodyPr/>
          <a:lstStyle/>
          <a:p>
            <a:endParaRPr lang="sv-SE"/>
          </a:p>
        </p:txBody>
      </p:sp>
      <p:sp>
        <p:nvSpPr>
          <p:cNvPr id="5" name="Rubrik 8">
            <a:extLst>
              <a:ext uri="{FF2B5EF4-FFF2-40B4-BE49-F238E27FC236}">
                <a16:creationId xmlns:a16="http://schemas.microsoft.com/office/drawing/2014/main" id="{6D64DD26-04DE-4492-9013-7058AA79B808}"/>
              </a:ext>
            </a:extLst>
          </p:cNvPr>
          <p:cNvSpPr txBox="1">
            <a:spLocks/>
          </p:cNvSpPr>
          <p:nvPr/>
        </p:nvSpPr>
        <p:spPr>
          <a:xfrm>
            <a:off x="717550" y="333375"/>
            <a:ext cx="5307013" cy="1295400"/>
          </a:xfrm>
          <a:prstGeom prst="rect">
            <a:avLst/>
          </a:prstGeom>
        </p:spPr>
        <p:txBody>
          <a:bodyPr vert="horz" lIns="0" tIns="0" rIns="0" bIns="0" rtlCol="0" anchor="b" anchorCtr="0">
            <a:noAutofit/>
          </a:bodyPr>
          <a:lstStyle>
            <a:lvl1pPr algn="l" defTabSz="914400" rtl="0" eaLnBrk="1" latinLnBrk="0" hangingPunct="1">
              <a:lnSpc>
                <a:spcPct val="100000"/>
              </a:lnSpc>
              <a:spcBef>
                <a:spcPct val="0"/>
              </a:spcBef>
              <a:buNone/>
              <a:defRPr sz="3200" b="1" kern="1200">
                <a:solidFill>
                  <a:schemeClr val="tx1"/>
                </a:solidFill>
                <a:latin typeface="+mj-lt"/>
                <a:ea typeface="+mj-ea"/>
                <a:cs typeface="+mj-cs"/>
              </a:defRPr>
            </a:lvl1pPr>
          </a:lstStyle>
          <a:p>
            <a:r>
              <a:rPr lang="sv-SE" dirty="0"/>
              <a:t>Kommersiella övernattningar</a:t>
            </a:r>
            <a:br>
              <a:rPr lang="sv-SE" dirty="0"/>
            </a:br>
            <a:r>
              <a:rPr lang="sv-SE" sz="2400" b="0" dirty="0"/>
              <a:t>Kommunerna i Örebro län</a:t>
            </a:r>
            <a:endParaRPr lang="sv-SE" b="0" dirty="0"/>
          </a:p>
        </p:txBody>
      </p:sp>
      <p:graphicFrame>
        <p:nvGraphicFramePr>
          <p:cNvPr id="8" name="Platshållare för innehåll 4">
            <a:extLst>
              <a:ext uri="{FF2B5EF4-FFF2-40B4-BE49-F238E27FC236}">
                <a16:creationId xmlns:a16="http://schemas.microsoft.com/office/drawing/2014/main" id="{BC017272-C698-44A9-A515-30519324C35D}"/>
              </a:ext>
            </a:extLst>
          </p:cNvPr>
          <p:cNvGraphicFramePr>
            <a:graphicFrameLocks/>
          </p:cNvGraphicFramePr>
          <p:nvPr>
            <p:extLst>
              <p:ext uri="{D42A27DB-BD31-4B8C-83A1-F6EECF244321}">
                <p14:modId xmlns:p14="http://schemas.microsoft.com/office/powerpoint/2010/main" val="1044153435"/>
              </p:ext>
            </p:extLst>
          </p:nvPr>
        </p:nvGraphicFramePr>
        <p:xfrm>
          <a:off x="6164962" y="106615"/>
          <a:ext cx="4871338" cy="6418016"/>
        </p:xfrm>
        <a:graphic>
          <a:graphicData uri="http://schemas.openxmlformats.org/drawingml/2006/table">
            <a:tbl>
              <a:tblPr firstRow="1" bandRow="1">
                <a:tableStyleId>{5C22544A-7EE6-4342-B048-85BDC9FD1C3A}</a:tableStyleId>
              </a:tblPr>
              <a:tblGrid>
                <a:gridCol w="1724975">
                  <a:extLst>
                    <a:ext uri="{9D8B030D-6E8A-4147-A177-3AD203B41FA5}">
                      <a16:colId xmlns:a16="http://schemas.microsoft.com/office/drawing/2014/main" val="452260278"/>
                    </a:ext>
                  </a:extLst>
                </a:gridCol>
                <a:gridCol w="1492188">
                  <a:extLst>
                    <a:ext uri="{9D8B030D-6E8A-4147-A177-3AD203B41FA5}">
                      <a16:colId xmlns:a16="http://schemas.microsoft.com/office/drawing/2014/main" val="1889858293"/>
                    </a:ext>
                  </a:extLst>
                </a:gridCol>
                <a:gridCol w="1654175">
                  <a:extLst>
                    <a:ext uri="{9D8B030D-6E8A-4147-A177-3AD203B41FA5}">
                      <a16:colId xmlns:a16="http://schemas.microsoft.com/office/drawing/2014/main" val="1671515360"/>
                    </a:ext>
                  </a:extLst>
                </a:gridCol>
              </a:tblGrid>
              <a:tr h="401126">
                <a:tc gridSpan="3">
                  <a:txBody>
                    <a:bodyPr/>
                    <a:lstStyle/>
                    <a:p>
                      <a:pPr algn="ctr"/>
                      <a:r>
                        <a:rPr lang="sv-SE" sz="1000" dirty="0"/>
                        <a:t>                                               Kommersiella övernattningar*</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solidFill>
                          <a:schemeClr val="bg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B w="38100" cmpd="sng">
                      <a:noFill/>
                    </a:lnB>
                  </a:tcPr>
                </a:tc>
                <a:extLst>
                  <a:ext uri="{0D108BD9-81ED-4DB2-BD59-A6C34878D82A}">
                    <a16:rowId xmlns:a16="http://schemas.microsoft.com/office/drawing/2014/main" val="3100129660"/>
                  </a:ext>
                </a:extLst>
              </a:tr>
              <a:tr h="401126">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Tusental</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Förändring (%)</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2696100177"/>
                  </a:ext>
                </a:extLst>
              </a:tr>
              <a:tr h="401126">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a:solidFill>
                            <a:srgbClr val="FFFFFF"/>
                          </a:solidFill>
                          <a:effectLst/>
                          <a:latin typeface="Futura Std Book" panose="020B0502020204020303" pitchFamily="34" charset="0"/>
                        </a:rPr>
                        <a:t>2020 kv4</a:t>
                      </a: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3081617630"/>
                  </a:ext>
                </a:extLst>
              </a:tr>
              <a:tr h="401126">
                <a:tc>
                  <a:txBody>
                    <a:bodyPr/>
                    <a:lstStyle/>
                    <a:p>
                      <a:pPr algn="l" rtl="0" fontAlgn="ctr"/>
                      <a:r>
                        <a:rPr lang="sv-SE" sz="800" b="1" i="0" u="none" strike="noStrike" dirty="0">
                          <a:solidFill>
                            <a:srgbClr val="000000"/>
                          </a:solidFill>
                          <a:effectLst/>
                          <a:latin typeface="Futura Std Book" panose="020B0502020204020303" pitchFamily="34" charset="0"/>
                        </a:rPr>
                        <a:t>Örebro län</a:t>
                      </a:r>
                    </a:p>
                  </a:txBody>
                  <a:tcPr marL="144000" marR="9525" marT="9525" marB="0" anchor="ct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pitchFamily="34" charset="0"/>
                        </a:rPr>
                        <a:t>108</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-44</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3745687708"/>
                  </a:ext>
                </a:extLst>
              </a:tr>
              <a:tr h="401126">
                <a:tc>
                  <a:txBody>
                    <a:bodyPr/>
                    <a:lstStyle/>
                    <a:p>
                      <a:pPr algn="l" rtl="0" fontAlgn="ctr"/>
                      <a:r>
                        <a:rPr lang="sv-SE" sz="800" b="0" i="0" u="none" strike="noStrike">
                          <a:solidFill>
                            <a:srgbClr val="000000"/>
                          </a:solidFill>
                          <a:effectLst/>
                          <a:latin typeface="Futura Std Book" panose="020B0502020204020303" pitchFamily="34" charset="0"/>
                        </a:rPr>
                        <a:t>Askersund</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pitchFamily="34" charset="0"/>
                        </a:rPr>
                        <a:t>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-58</a:t>
                      </a:r>
                    </a:p>
                  </a:txBody>
                  <a:tcPr marL="9525" marR="9525" marT="9525" marB="0" anchor="ctr"/>
                </a:tc>
                <a:extLst>
                  <a:ext uri="{0D108BD9-81ED-4DB2-BD59-A6C34878D82A}">
                    <a16:rowId xmlns:a16="http://schemas.microsoft.com/office/drawing/2014/main" val="293360832"/>
                  </a:ext>
                </a:extLst>
              </a:tr>
              <a:tr h="401126">
                <a:tc>
                  <a:txBody>
                    <a:bodyPr/>
                    <a:lstStyle/>
                    <a:p>
                      <a:pPr algn="l" rtl="0" fontAlgn="ctr"/>
                      <a:r>
                        <a:rPr lang="sv-SE" sz="800" b="0" i="0" u="none" strike="noStrike">
                          <a:solidFill>
                            <a:srgbClr val="000000"/>
                          </a:solidFill>
                          <a:effectLst/>
                          <a:latin typeface="Futura Std Book" panose="020B0502020204020303" pitchFamily="34" charset="0"/>
                        </a:rPr>
                        <a:t>Degerfors</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pitchFamily="34" charset="0"/>
                        </a:rPr>
                        <a:t>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-47</a:t>
                      </a:r>
                    </a:p>
                  </a:txBody>
                  <a:tcPr marL="9525" marR="9525" marT="9525" marB="0" anchor="ctr"/>
                </a:tc>
                <a:extLst>
                  <a:ext uri="{0D108BD9-81ED-4DB2-BD59-A6C34878D82A}">
                    <a16:rowId xmlns:a16="http://schemas.microsoft.com/office/drawing/2014/main" val="1559525621"/>
                  </a:ext>
                </a:extLst>
              </a:tr>
              <a:tr h="401126">
                <a:tc>
                  <a:txBody>
                    <a:bodyPr/>
                    <a:lstStyle/>
                    <a:p>
                      <a:pPr algn="l" rtl="0" fontAlgn="ctr"/>
                      <a:r>
                        <a:rPr lang="sv-SE" sz="800" b="0" i="0" u="none" strike="noStrike">
                          <a:solidFill>
                            <a:srgbClr val="000000"/>
                          </a:solidFill>
                          <a:effectLst/>
                          <a:latin typeface="Futura Std Book" panose="020B0502020204020303" pitchFamily="34" charset="0"/>
                        </a:rPr>
                        <a:t>Hallsberg</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pitchFamily="34" charset="0"/>
                        </a:rPr>
                        <a:t>i.u.</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i.u.</a:t>
                      </a:r>
                    </a:p>
                  </a:txBody>
                  <a:tcPr marL="9525" marR="9525" marT="9525" marB="0" anchor="ctr"/>
                </a:tc>
                <a:extLst>
                  <a:ext uri="{0D108BD9-81ED-4DB2-BD59-A6C34878D82A}">
                    <a16:rowId xmlns:a16="http://schemas.microsoft.com/office/drawing/2014/main" val="1947986397"/>
                  </a:ext>
                </a:extLst>
              </a:tr>
              <a:tr h="401126">
                <a:tc>
                  <a:txBody>
                    <a:bodyPr/>
                    <a:lstStyle/>
                    <a:p>
                      <a:pPr algn="l" rtl="0" fontAlgn="ctr"/>
                      <a:r>
                        <a:rPr lang="sv-SE" sz="800" b="0" i="0" u="none" strike="noStrike">
                          <a:solidFill>
                            <a:srgbClr val="000000"/>
                          </a:solidFill>
                          <a:effectLst/>
                          <a:latin typeface="Futura Std Book" panose="020B0502020204020303" pitchFamily="34" charset="0"/>
                        </a:rPr>
                        <a:t>Hällefors</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pitchFamily="34" charset="0"/>
                        </a:rPr>
                        <a:t>9</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-28</a:t>
                      </a:r>
                    </a:p>
                  </a:txBody>
                  <a:tcPr marL="9525" marR="9525" marT="9525" marB="0" anchor="ctr"/>
                </a:tc>
                <a:extLst>
                  <a:ext uri="{0D108BD9-81ED-4DB2-BD59-A6C34878D82A}">
                    <a16:rowId xmlns:a16="http://schemas.microsoft.com/office/drawing/2014/main" val="2325918200"/>
                  </a:ext>
                </a:extLst>
              </a:tr>
              <a:tr h="401126">
                <a:tc>
                  <a:txBody>
                    <a:bodyPr/>
                    <a:lstStyle/>
                    <a:p>
                      <a:pPr algn="l" rtl="0" fontAlgn="ctr"/>
                      <a:r>
                        <a:rPr lang="sv-SE" sz="800" b="0" i="0" u="none" strike="noStrike" dirty="0">
                          <a:solidFill>
                            <a:srgbClr val="000000"/>
                          </a:solidFill>
                          <a:effectLst/>
                          <a:latin typeface="Futura Std Book" panose="020B0502020204020303" pitchFamily="34" charset="0"/>
                        </a:rPr>
                        <a:t>Karlskoga</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pitchFamily="34" charset="0"/>
                        </a:rPr>
                        <a:t>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-63</a:t>
                      </a:r>
                    </a:p>
                  </a:txBody>
                  <a:tcPr marL="9525" marR="9525" marT="9525" marB="0" anchor="ctr"/>
                </a:tc>
                <a:extLst>
                  <a:ext uri="{0D108BD9-81ED-4DB2-BD59-A6C34878D82A}">
                    <a16:rowId xmlns:a16="http://schemas.microsoft.com/office/drawing/2014/main" val="3944598109"/>
                  </a:ext>
                </a:extLst>
              </a:tr>
              <a:tr h="401126">
                <a:tc>
                  <a:txBody>
                    <a:bodyPr/>
                    <a:lstStyle/>
                    <a:p>
                      <a:pPr algn="l" rtl="0" fontAlgn="ctr"/>
                      <a:r>
                        <a:rPr lang="sv-SE" sz="800" b="0" i="0" u="none" strike="noStrike">
                          <a:solidFill>
                            <a:srgbClr val="000000"/>
                          </a:solidFill>
                          <a:effectLst/>
                          <a:latin typeface="Futura Std Book" panose="020B0502020204020303" pitchFamily="34" charset="0"/>
                        </a:rPr>
                        <a:t>Kumla</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pitchFamily="34" charset="0"/>
                        </a:rPr>
                        <a:t>i.u.</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i.u.</a:t>
                      </a:r>
                    </a:p>
                  </a:txBody>
                  <a:tcPr marL="9525" marR="9525" marT="9525" marB="0" anchor="ctr"/>
                </a:tc>
                <a:extLst>
                  <a:ext uri="{0D108BD9-81ED-4DB2-BD59-A6C34878D82A}">
                    <a16:rowId xmlns:a16="http://schemas.microsoft.com/office/drawing/2014/main" val="3208508909"/>
                  </a:ext>
                </a:extLst>
              </a:tr>
              <a:tr h="401126">
                <a:tc>
                  <a:txBody>
                    <a:bodyPr/>
                    <a:lstStyle/>
                    <a:p>
                      <a:pPr algn="l" rtl="0" fontAlgn="ctr"/>
                      <a:r>
                        <a:rPr lang="sv-SE" sz="800" b="0" i="0" u="none" strike="noStrike">
                          <a:solidFill>
                            <a:srgbClr val="000000"/>
                          </a:solidFill>
                          <a:effectLst/>
                          <a:latin typeface="Futura Std Book" panose="020B0502020204020303" pitchFamily="34" charset="0"/>
                        </a:rPr>
                        <a:t>Laxå</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pitchFamily="34" charset="0"/>
                        </a:rPr>
                        <a:t>i.u.</a:t>
                      </a:r>
                    </a:p>
                  </a:txBody>
                  <a:tcPr marL="9525" marR="9525" marT="9525" marB="0" anchor="ctr"/>
                </a:tc>
                <a:tc>
                  <a:txBody>
                    <a:bodyPr/>
                    <a:lstStyle/>
                    <a:p>
                      <a:pPr algn="ctr" rtl="0"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1121273573"/>
                  </a:ext>
                </a:extLst>
              </a:tr>
              <a:tr h="401126">
                <a:tc>
                  <a:txBody>
                    <a:bodyPr/>
                    <a:lstStyle/>
                    <a:p>
                      <a:pPr algn="l" rtl="0" fontAlgn="ctr"/>
                      <a:r>
                        <a:rPr lang="sv-SE" sz="800" b="0" i="0" u="none" strike="noStrike">
                          <a:solidFill>
                            <a:srgbClr val="000000"/>
                          </a:solidFill>
                          <a:effectLst/>
                          <a:latin typeface="Futura Std Book" panose="020B0502020204020303" pitchFamily="34" charset="0"/>
                        </a:rPr>
                        <a:t>Lekeberg</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pitchFamily="34" charset="0"/>
                        </a:rPr>
                        <a:t>i.u.</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i.u.</a:t>
                      </a:r>
                    </a:p>
                  </a:txBody>
                  <a:tcPr marL="9525" marR="9525" marT="9525" marB="0" anchor="ctr"/>
                </a:tc>
                <a:extLst>
                  <a:ext uri="{0D108BD9-81ED-4DB2-BD59-A6C34878D82A}">
                    <a16:rowId xmlns:a16="http://schemas.microsoft.com/office/drawing/2014/main" val="1084239425"/>
                  </a:ext>
                </a:extLst>
              </a:tr>
              <a:tr h="401126">
                <a:tc>
                  <a:txBody>
                    <a:bodyPr/>
                    <a:lstStyle/>
                    <a:p>
                      <a:pPr algn="l" rtl="0" fontAlgn="ctr"/>
                      <a:r>
                        <a:rPr lang="sv-SE" sz="800" b="0" i="0" u="none" strike="noStrike">
                          <a:solidFill>
                            <a:srgbClr val="000000"/>
                          </a:solidFill>
                          <a:effectLst/>
                          <a:latin typeface="Futura Std Book" panose="020B0502020204020303" pitchFamily="34" charset="0"/>
                        </a:rPr>
                        <a:t>Lindesberg</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pitchFamily="34" charset="0"/>
                        </a:rPr>
                        <a:t>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-73</a:t>
                      </a:r>
                    </a:p>
                  </a:txBody>
                  <a:tcPr marL="9525" marR="9525" marT="9525" marB="0" anchor="ctr"/>
                </a:tc>
                <a:extLst>
                  <a:ext uri="{0D108BD9-81ED-4DB2-BD59-A6C34878D82A}">
                    <a16:rowId xmlns:a16="http://schemas.microsoft.com/office/drawing/2014/main" val="2047465816"/>
                  </a:ext>
                </a:extLst>
              </a:tr>
              <a:tr h="401126">
                <a:tc>
                  <a:txBody>
                    <a:bodyPr/>
                    <a:lstStyle/>
                    <a:p>
                      <a:pPr algn="l" rtl="0" fontAlgn="ctr"/>
                      <a:r>
                        <a:rPr lang="sv-SE" sz="800" b="0" i="0" u="none" strike="noStrike">
                          <a:solidFill>
                            <a:srgbClr val="000000"/>
                          </a:solidFill>
                          <a:effectLst/>
                          <a:latin typeface="Futura Std Book" panose="020B0502020204020303" pitchFamily="34" charset="0"/>
                        </a:rPr>
                        <a:t>Ljusnarsberg</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pitchFamily="34" charset="0"/>
                        </a:rPr>
                        <a:t>i.u.</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i.u.</a:t>
                      </a:r>
                    </a:p>
                  </a:txBody>
                  <a:tcPr marL="9525" marR="9525" marT="9525" marB="0" anchor="ctr"/>
                </a:tc>
                <a:extLst>
                  <a:ext uri="{0D108BD9-81ED-4DB2-BD59-A6C34878D82A}">
                    <a16:rowId xmlns:a16="http://schemas.microsoft.com/office/drawing/2014/main" val="4226078857"/>
                  </a:ext>
                </a:extLst>
              </a:tr>
              <a:tr h="401126">
                <a:tc>
                  <a:txBody>
                    <a:bodyPr/>
                    <a:lstStyle/>
                    <a:p>
                      <a:pPr algn="l" rtl="0" fontAlgn="ctr"/>
                      <a:r>
                        <a:rPr lang="sv-SE" sz="800" b="0" i="0" u="none" strike="noStrike">
                          <a:solidFill>
                            <a:srgbClr val="000000"/>
                          </a:solidFill>
                          <a:effectLst/>
                          <a:latin typeface="Futura Std Book" panose="020B0502020204020303" pitchFamily="34" charset="0"/>
                        </a:rPr>
                        <a:t>Nora</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pitchFamily="34" charset="0"/>
                        </a:rPr>
                        <a:t>i.u.</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i.u.</a:t>
                      </a:r>
                    </a:p>
                  </a:txBody>
                  <a:tcPr marL="9525" marR="9525" marT="9525" marB="0" anchor="ctr"/>
                </a:tc>
                <a:extLst>
                  <a:ext uri="{0D108BD9-81ED-4DB2-BD59-A6C34878D82A}">
                    <a16:rowId xmlns:a16="http://schemas.microsoft.com/office/drawing/2014/main" val="2443966492"/>
                  </a:ext>
                </a:extLst>
              </a:tr>
              <a:tr h="401126">
                <a:tc>
                  <a:txBody>
                    <a:bodyPr/>
                    <a:lstStyle/>
                    <a:p>
                      <a:pPr algn="l" rtl="0" fontAlgn="ctr"/>
                      <a:r>
                        <a:rPr lang="sv-SE" sz="800" b="0" i="0" u="none" strike="noStrike" dirty="0">
                          <a:solidFill>
                            <a:srgbClr val="000000"/>
                          </a:solidFill>
                          <a:effectLst/>
                          <a:latin typeface="Futura Std Book" panose="020B0502020204020303" pitchFamily="34" charset="0"/>
                        </a:rPr>
                        <a:t>Örebro</a:t>
                      </a:r>
                    </a:p>
                  </a:txBody>
                  <a:tcPr marL="144000" marR="9525" marT="9525" marB="0" anchor="ctr">
                    <a:lnL w="12700" cmpd="sng">
                      <a:noFill/>
                    </a:lnL>
                  </a:tcPr>
                </a:tc>
                <a:tc>
                  <a:txBody>
                    <a:bodyPr/>
                    <a:lstStyle/>
                    <a:p>
                      <a:pPr algn="ctr" rtl="0" fontAlgn="ctr"/>
                      <a:r>
                        <a:rPr lang="sv-SE" sz="800" b="0" i="0" u="none" strike="noStrike" dirty="0">
                          <a:solidFill>
                            <a:srgbClr val="000000"/>
                          </a:solidFill>
                          <a:effectLst/>
                          <a:latin typeface="Futura Std Book" panose="020B0502020204020303" pitchFamily="34" charset="0"/>
                        </a:rPr>
                        <a:t>72</a:t>
                      </a:r>
                    </a:p>
                  </a:txBody>
                  <a:tcPr marL="9525" marR="9525" marT="9525" marB="0" anchor="ctr"/>
                </a:tc>
                <a:tc>
                  <a:txBody>
                    <a:bodyPr/>
                    <a:lstStyle/>
                    <a:p>
                      <a:pPr algn="ctr" rtl="0" fontAlgn="ctr"/>
                      <a:r>
                        <a:rPr lang="sv-SE" sz="800" b="0" i="0" u="none" strike="noStrike" dirty="0">
                          <a:solidFill>
                            <a:srgbClr val="000000"/>
                          </a:solidFill>
                          <a:effectLst/>
                          <a:latin typeface="Futura Std Book" panose="020B0502020204020303"/>
                        </a:rPr>
                        <a:t>-47</a:t>
                      </a:r>
                    </a:p>
                  </a:txBody>
                  <a:tcPr marL="9525" marR="9525" marT="9525" marB="0" anchor="ctr"/>
                </a:tc>
                <a:extLst>
                  <a:ext uri="{0D108BD9-81ED-4DB2-BD59-A6C34878D82A}">
                    <a16:rowId xmlns:a16="http://schemas.microsoft.com/office/drawing/2014/main" val="3055248050"/>
                  </a:ext>
                </a:extLst>
              </a:tr>
            </a:tbl>
          </a:graphicData>
        </a:graphic>
      </p:graphicFrame>
      <p:sp>
        <p:nvSpPr>
          <p:cNvPr id="9" name="textruta 8">
            <a:extLst>
              <a:ext uri="{FF2B5EF4-FFF2-40B4-BE49-F238E27FC236}">
                <a16:creationId xmlns:a16="http://schemas.microsoft.com/office/drawing/2014/main" id="{B6D9CC99-528E-4DEE-A377-F3B497CEF445}"/>
              </a:ext>
            </a:extLst>
          </p:cNvPr>
          <p:cNvSpPr txBox="1"/>
          <p:nvPr/>
        </p:nvSpPr>
        <p:spPr>
          <a:xfrm>
            <a:off x="11036300" y="5580727"/>
            <a:ext cx="1069975" cy="1061829"/>
          </a:xfrm>
          <a:prstGeom prst="rect">
            <a:avLst/>
          </a:prstGeom>
          <a:noFill/>
        </p:spPr>
        <p:txBody>
          <a:bodyPr wrap="square" rtlCol="0">
            <a:spAutoFit/>
          </a:bodyPr>
          <a:lstStyle/>
          <a:p>
            <a:r>
              <a:rPr lang="sv-SE" sz="700" dirty="0"/>
              <a:t>* Länstotal inkl. camping.</a:t>
            </a:r>
            <a:br>
              <a:rPr lang="sv-SE" sz="700" dirty="0"/>
            </a:br>
            <a:r>
              <a:rPr lang="sv-SE" sz="700" dirty="0"/>
              <a:t>Kommunvärden exkl. camping.</a:t>
            </a:r>
            <a:br>
              <a:rPr lang="sv-SE" sz="700" dirty="0"/>
            </a:br>
            <a:r>
              <a:rPr lang="sv-SE" sz="700" dirty="0" err="1"/>
              <a:t>i.u</a:t>
            </a:r>
            <a:r>
              <a:rPr lang="sv-SE" sz="700" dirty="0"/>
              <a:t>. = av SCB censurerat värde till följd av färre än fem öppna anläggningar.</a:t>
            </a:r>
          </a:p>
        </p:txBody>
      </p:sp>
      <p:sp>
        <p:nvSpPr>
          <p:cNvPr id="7" name="textruta 6">
            <a:extLst>
              <a:ext uri="{FF2B5EF4-FFF2-40B4-BE49-F238E27FC236}">
                <a16:creationId xmlns:a16="http://schemas.microsoft.com/office/drawing/2014/main" id="{B1806581-1973-4DE5-AA2D-5EF57FEBD6E6}"/>
              </a:ext>
            </a:extLst>
          </p:cNvPr>
          <p:cNvSpPr txBox="1"/>
          <p:nvPr/>
        </p:nvSpPr>
        <p:spPr>
          <a:xfrm>
            <a:off x="6096000" y="6642556"/>
            <a:ext cx="2534668" cy="215444"/>
          </a:xfrm>
          <a:prstGeom prst="rect">
            <a:avLst/>
          </a:prstGeom>
          <a:noFill/>
        </p:spPr>
        <p:txBody>
          <a:bodyPr wrap="none" rtlCol="0">
            <a:spAutoFit/>
          </a:bodyPr>
          <a:lstStyle/>
          <a:p>
            <a:r>
              <a:rPr lang="sv-SE" sz="800" dirty="0"/>
              <a:t>Källa: Statistiska centralbyrån och Tillväxtverket </a:t>
            </a:r>
          </a:p>
        </p:txBody>
      </p:sp>
    </p:spTree>
    <p:extLst>
      <p:ext uri="{BB962C8B-B14F-4D97-AF65-F5344CB8AC3E}">
        <p14:creationId xmlns:p14="http://schemas.microsoft.com/office/powerpoint/2010/main" val="177002128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accent4"/>
        </a:solidFill>
        <a:effectLst/>
      </p:bgPr>
    </p:bg>
    <p:spTree>
      <p:nvGrpSpPr>
        <p:cNvPr id="1" name=""/>
        <p:cNvGrpSpPr/>
        <p:nvPr/>
      </p:nvGrpSpPr>
      <p:grpSpPr>
        <a:xfrm>
          <a:off x="0" y="0"/>
          <a:ext cx="0" cy="0"/>
          <a:chOff x="0" y="0"/>
          <a:chExt cx="0" cy="0"/>
        </a:xfrm>
      </p:grpSpPr>
      <p:pic>
        <p:nvPicPr>
          <p:cNvPr id="8" name="Platshållare för bild 7" descr="En bild som visar himmel, utomhus, byggnad, vatten&#10;&#10;Automatiskt genererad beskrivning">
            <a:extLst>
              <a:ext uri="{FF2B5EF4-FFF2-40B4-BE49-F238E27FC236}">
                <a16:creationId xmlns:a16="http://schemas.microsoft.com/office/drawing/2014/main" id="{DC078A03-353B-4527-A8DC-79BC33448117}"/>
              </a:ext>
            </a:extLst>
          </p:cNvPr>
          <p:cNvPicPr>
            <a:picLocks noGrp="1" noChangeAspect="1"/>
          </p:cNvPicPr>
          <p:nvPr>
            <p:ph type="pic" sz="quarter" idx="13"/>
          </p:nvPr>
        </p:nvPicPr>
        <p:blipFill>
          <a:blip r:embed="rId2"/>
          <a:srcRect t="5193" b="5193"/>
          <a:stretch>
            <a:fillRect/>
          </a:stretch>
        </p:blipFill>
        <p:spPr/>
      </p:pic>
      <p:sp>
        <p:nvSpPr>
          <p:cNvPr id="3" name="Platshållare för innehåll 2">
            <a:extLst>
              <a:ext uri="{FF2B5EF4-FFF2-40B4-BE49-F238E27FC236}">
                <a16:creationId xmlns:a16="http://schemas.microsoft.com/office/drawing/2014/main" id="{522BD689-D5E0-4A99-9B6E-D1E8D5674AAD}"/>
              </a:ext>
            </a:extLst>
          </p:cNvPr>
          <p:cNvSpPr>
            <a:spLocks noGrp="1"/>
          </p:cNvSpPr>
          <p:nvPr>
            <p:ph sz="half" idx="1"/>
          </p:nvPr>
        </p:nvSpPr>
        <p:spPr>
          <a:xfrm>
            <a:off x="475358" y="1628775"/>
            <a:ext cx="5296792" cy="3995277"/>
          </a:xfrm>
        </p:spPr>
        <p:txBody>
          <a:bodyPr/>
          <a:lstStyle/>
          <a:p>
            <a:pPr lvl="0"/>
            <a:r>
              <a:rPr lang="sv-SE" sz="1200" dirty="0">
                <a:solidFill>
                  <a:schemeClr val="bg1"/>
                </a:solidFill>
              </a:rPr>
              <a:t>Stockholm Business Region är Stockholms stads näringslivsbolag med ansvar för strategisk utveckling och internationell marknadsföring av Stockholm, under varumärket Stockholm - The </a:t>
            </a:r>
            <a:r>
              <a:rPr lang="sv-SE" sz="1200" dirty="0" err="1">
                <a:solidFill>
                  <a:schemeClr val="bg1"/>
                </a:solidFill>
              </a:rPr>
              <a:t>Capital</a:t>
            </a:r>
            <a:r>
              <a:rPr lang="sv-SE" sz="1200" dirty="0">
                <a:solidFill>
                  <a:schemeClr val="bg1"/>
                </a:solidFill>
              </a:rPr>
              <a:t> </a:t>
            </a:r>
            <a:r>
              <a:rPr lang="sv-SE" sz="1200" dirty="0" err="1">
                <a:solidFill>
                  <a:schemeClr val="bg1"/>
                </a:solidFill>
              </a:rPr>
              <a:t>of</a:t>
            </a:r>
            <a:r>
              <a:rPr lang="sv-SE" sz="1200" dirty="0">
                <a:solidFill>
                  <a:schemeClr val="bg1"/>
                </a:solidFill>
              </a:rPr>
              <a:t> Scandinavia.</a:t>
            </a:r>
          </a:p>
          <a:p>
            <a:r>
              <a:rPr lang="sv-SE" sz="1200">
                <a:solidFill>
                  <a:schemeClr val="bg1"/>
                </a:solidFill>
              </a:rPr>
              <a:t>Bolaget </a:t>
            </a:r>
            <a:r>
              <a:rPr lang="sv-SE" sz="1200" dirty="0">
                <a:solidFill>
                  <a:schemeClr val="bg1"/>
                </a:solidFill>
              </a:rPr>
              <a:t>ägs av Stockholms stad och har två dotterbolag, </a:t>
            </a:r>
            <a:br>
              <a:rPr lang="sv-SE" sz="1200" dirty="0">
                <a:solidFill>
                  <a:schemeClr val="bg1"/>
                </a:solidFill>
              </a:rPr>
            </a:br>
            <a:r>
              <a:rPr lang="sv-SE" sz="1200" dirty="0" err="1">
                <a:solidFill>
                  <a:schemeClr val="bg1"/>
                </a:solidFill>
              </a:rPr>
              <a:t>Invest</a:t>
            </a:r>
            <a:r>
              <a:rPr lang="sv-SE" sz="1200" dirty="0">
                <a:solidFill>
                  <a:schemeClr val="bg1"/>
                </a:solidFill>
              </a:rPr>
              <a:t> Stockholm och Visit Stockholm.</a:t>
            </a:r>
          </a:p>
          <a:p>
            <a:r>
              <a:rPr lang="sv-SE" sz="1200" dirty="0">
                <a:solidFill>
                  <a:schemeClr val="bg1"/>
                </a:solidFill>
              </a:rPr>
              <a:t>Samtliga rapporter finns tillgängliga på </a:t>
            </a:r>
            <a:r>
              <a:rPr lang="sv-SE" sz="1200" u="sng" dirty="0">
                <a:solidFill>
                  <a:schemeClr val="bg1"/>
                </a:solidFill>
                <a:hlinkClick r:id="rId3">
                  <a:extLst>
                    <a:ext uri="{A12FA001-AC4F-418D-AE19-62706E023703}">
                      <ahyp:hlinkClr xmlns="" xmlns:ahyp="http://schemas.microsoft.com/office/drawing/2018/hyperlinkcolor" val="tx"/>
                    </a:ext>
                  </a:extLst>
                </a:hlinkClick>
              </a:rPr>
              <a:t>http://stockholmbusinessalliance.se/hittamaterial/konjunkturrapporter/ </a:t>
            </a:r>
            <a:endParaRPr lang="sv-SE" sz="1200" u="sng" dirty="0">
              <a:solidFill>
                <a:schemeClr val="bg1"/>
              </a:solidFill>
            </a:endParaRPr>
          </a:p>
          <a:p>
            <a:r>
              <a:rPr lang="sv-SE" sz="1200" dirty="0">
                <a:solidFill>
                  <a:schemeClr val="bg1"/>
                </a:solidFill>
              </a:rPr>
              <a:t>Frågor kan ställas till Stefan Frid på </a:t>
            </a:r>
            <a:r>
              <a:rPr lang="sv-SE" sz="1200" dirty="0" err="1">
                <a:solidFill>
                  <a:schemeClr val="bg1"/>
                </a:solidFill>
              </a:rPr>
              <a:t>Invest</a:t>
            </a:r>
            <a:r>
              <a:rPr lang="sv-SE" sz="1200" dirty="0">
                <a:solidFill>
                  <a:schemeClr val="bg1"/>
                </a:solidFill>
              </a:rPr>
              <a:t> Stockholm. </a:t>
            </a:r>
          </a:p>
          <a:p>
            <a:r>
              <a:rPr lang="sv-SE" sz="1200" dirty="0">
                <a:solidFill>
                  <a:schemeClr val="bg1"/>
                </a:solidFill>
              </a:rPr>
              <a:t>Ansvarig utgivare: Staffan Ingvarsson, VD Stockholm Business Region</a:t>
            </a:r>
          </a:p>
          <a:p>
            <a:r>
              <a:rPr lang="sv-SE" sz="1200" dirty="0">
                <a:solidFill>
                  <a:schemeClr val="bg1"/>
                </a:solidFill>
              </a:rPr>
              <a:t>Stockholm Business Region </a:t>
            </a:r>
            <a:br>
              <a:rPr lang="sv-SE" sz="1200" dirty="0">
                <a:solidFill>
                  <a:schemeClr val="bg1"/>
                </a:solidFill>
              </a:rPr>
            </a:br>
            <a:r>
              <a:rPr lang="sv-SE" sz="1200" dirty="0">
                <a:solidFill>
                  <a:schemeClr val="bg1"/>
                </a:solidFill>
              </a:rPr>
              <a:t>P.O. Box 16282 </a:t>
            </a:r>
            <a:br>
              <a:rPr lang="sv-SE" sz="1200" dirty="0">
                <a:solidFill>
                  <a:schemeClr val="bg1"/>
                </a:solidFill>
              </a:rPr>
            </a:br>
            <a:r>
              <a:rPr lang="sv-SE" sz="1200" dirty="0">
                <a:solidFill>
                  <a:schemeClr val="bg1"/>
                </a:solidFill>
              </a:rPr>
              <a:t>SE-103 25 Stockholm, Sweden </a:t>
            </a:r>
            <a:br>
              <a:rPr lang="sv-SE" sz="1200" dirty="0">
                <a:solidFill>
                  <a:schemeClr val="bg1"/>
                </a:solidFill>
              </a:rPr>
            </a:br>
            <a:r>
              <a:rPr lang="sv-SE" sz="1200" dirty="0">
                <a:solidFill>
                  <a:schemeClr val="bg1"/>
                </a:solidFill>
              </a:rPr>
              <a:t>Telefon + 46 8 508 280 00 </a:t>
            </a:r>
            <a:br>
              <a:rPr lang="sv-SE" sz="1200" dirty="0">
                <a:solidFill>
                  <a:schemeClr val="bg1"/>
                </a:solidFill>
              </a:rPr>
            </a:br>
            <a:r>
              <a:rPr lang="sv-SE" sz="1200" dirty="0">
                <a:solidFill>
                  <a:schemeClr val="bg1"/>
                </a:solidFill>
              </a:rPr>
              <a:t>www.visitstockholm.com </a:t>
            </a:r>
            <a:br>
              <a:rPr lang="sv-SE" sz="1200" dirty="0">
                <a:solidFill>
                  <a:schemeClr val="bg1"/>
                </a:solidFill>
              </a:rPr>
            </a:br>
            <a:r>
              <a:rPr lang="sv-SE" sz="1200" dirty="0">
                <a:solidFill>
                  <a:schemeClr val="bg1"/>
                </a:solidFill>
              </a:rPr>
              <a:t>www.investstockholm.com </a:t>
            </a:r>
            <a:br>
              <a:rPr lang="sv-SE" sz="1200" dirty="0">
                <a:solidFill>
                  <a:schemeClr val="bg1"/>
                </a:solidFill>
              </a:rPr>
            </a:br>
            <a:r>
              <a:rPr lang="sv-SE" sz="1200" dirty="0">
                <a:solidFill>
                  <a:schemeClr val="bg1"/>
                </a:solidFill>
              </a:rPr>
              <a:t>www.stockholmbusinessregion.se </a:t>
            </a:r>
          </a:p>
        </p:txBody>
      </p:sp>
      <p:sp>
        <p:nvSpPr>
          <p:cNvPr id="4" name="Rubrik 3">
            <a:extLst>
              <a:ext uri="{FF2B5EF4-FFF2-40B4-BE49-F238E27FC236}">
                <a16:creationId xmlns:a16="http://schemas.microsoft.com/office/drawing/2014/main" id="{62BF7A97-3214-47AD-BB39-30A1CB8B5129}"/>
              </a:ext>
            </a:extLst>
          </p:cNvPr>
          <p:cNvSpPr>
            <a:spLocks noGrp="1"/>
          </p:cNvSpPr>
          <p:nvPr>
            <p:ph type="title"/>
          </p:nvPr>
        </p:nvSpPr>
        <p:spPr>
          <a:xfrm>
            <a:off x="475358" y="351607"/>
            <a:ext cx="5296792" cy="1113955"/>
          </a:xfrm>
        </p:spPr>
        <p:txBody>
          <a:bodyPr/>
          <a:lstStyle/>
          <a:p>
            <a:r>
              <a:rPr lang="sv-SE" dirty="0">
                <a:solidFill>
                  <a:schemeClr val="bg1"/>
                </a:solidFill>
              </a:rPr>
              <a:t>Stockholm Business Region</a:t>
            </a:r>
          </a:p>
        </p:txBody>
      </p:sp>
      <p:pic>
        <p:nvPicPr>
          <p:cNvPr id="9" name="Bildobjekt 8">
            <a:extLst>
              <a:ext uri="{FF2B5EF4-FFF2-40B4-BE49-F238E27FC236}">
                <a16:creationId xmlns:a16="http://schemas.microsoft.com/office/drawing/2014/main" id="{A14EF21B-B8D3-4355-8DC4-91F4F5847D72}"/>
              </a:ext>
            </a:extLst>
          </p:cNvPr>
          <p:cNvPicPr>
            <a:picLocks noChangeAspect="1"/>
          </p:cNvPicPr>
          <p:nvPr/>
        </p:nvPicPr>
        <p:blipFill>
          <a:blip r:embed="rId4"/>
          <a:stretch>
            <a:fillRect/>
          </a:stretch>
        </p:blipFill>
        <p:spPr>
          <a:xfrm>
            <a:off x="6429375" y="19524"/>
            <a:ext cx="6244640" cy="6818952"/>
          </a:xfrm>
          <a:prstGeom prst="rect">
            <a:avLst/>
          </a:prstGeom>
        </p:spPr>
      </p:pic>
    </p:spTree>
    <p:extLst>
      <p:ext uri="{BB962C8B-B14F-4D97-AF65-F5344CB8AC3E}">
        <p14:creationId xmlns:p14="http://schemas.microsoft.com/office/powerpoint/2010/main" val="235255917"/>
      </p:ext>
    </p:extLst>
  </p:cSld>
  <p:clrMapOvr>
    <a:masterClrMapping/>
  </p:clrMapOvr>
</p:sld>
</file>

<file path=ppt/theme/theme1.xml><?xml version="1.0" encoding="utf-8"?>
<a:theme xmlns:a="http://schemas.openxmlformats.org/drawingml/2006/main" name="Stockholm Business Region">
  <a:themeElements>
    <a:clrScheme name="SBR">
      <a:dk1>
        <a:sysClr val="windowText" lastClr="000000"/>
      </a:dk1>
      <a:lt1>
        <a:sysClr val="window" lastClr="FFFFFF"/>
      </a:lt1>
      <a:dk2>
        <a:srgbClr val="000000"/>
      </a:dk2>
      <a:lt2>
        <a:srgbClr val="E6E6E6"/>
      </a:lt2>
      <a:accent1>
        <a:srgbClr val="052364"/>
      </a:accent1>
      <a:accent2>
        <a:srgbClr val="C40064"/>
      </a:accent2>
      <a:accent3>
        <a:srgbClr val="006EBF"/>
      </a:accent3>
      <a:accent4>
        <a:srgbClr val="00867F"/>
      </a:accent4>
      <a:accent5>
        <a:srgbClr val="DD4A2C"/>
      </a:accent5>
      <a:accent6>
        <a:srgbClr val="5D237D"/>
      </a:accent6>
      <a:hlink>
        <a:srgbClr val="5F5F5F"/>
      </a:hlink>
      <a:folHlink>
        <a:srgbClr val="919191"/>
      </a:folHlink>
    </a:clrScheme>
    <a:fontScheme name="SBR New">
      <a:majorFont>
        <a:latin typeface="Futura Std Book"/>
        <a:ea typeface=""/>
        <a:cs typeface=""/>
      </a:majorFont>
      <a:minorFont>
        <a:latin typeface="Futura Std Book"/>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defPPr algn="l">
          <a:defRPr dirty="0" smtClean="0">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spPr>
      <a:bodyPr/>
      <a:lstStyle/>
      <a:style>
        <a:lnRef idx="1">
          <a:schemeClr val="accent1"/>
        </a:lnRef>
        <a:fillRef idx="0">
          <a:schemeClr val="accent1"/>
        </a:fillRef>
        <a:effectRef idx="0">
          <a:schemeClr val="accent1"/>
        </a:effectRef>
        <a:fontRef idx="minor">
          <a:schemeClr val="tx1"/>
        </a:fontRef>
      </a:style>
    </a:lnDef>
  </a:objectDefaults>
  <a:extraClrSchemeLst/>
  <a:custClrLst>
    <a:custClr name="Light Pink">
      <a:srgbClr val="FEDEED"/>
    </a:custClr>
    <a:custClr name="Light Blue">
      <a:srgbClr val="D6EDFC"/>
    </a:custClr>
    <a:custClr name="Light Green">
      <a:srgbClr val="D5F7F4"/>
    </a:custClr>
    <a:custClr name="Light Orange">
      <a:srgbClr val="FFD7D2"/>
    </a:custClr>
    <a:custClr name="Light Purple">
      <a:srgbClr val="F1E6FC"/>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Lst>
  <a:extLst>
    <a:ext uri="{05A4C25C-085E-4340-85A3-A5531E510DB2}">
      <thm15:themeFamily xmlns:thm15="http://schemas.microsoft.com/office/thememl/2012/main" name="Sthlm bus region mall med exempelsidor.potx" id="{231D5FF8-AE30-49FB-AAE4-EDC658702CD4}" vid="{15FC85DB-6A9F-45EE-93F8-5A4DFC58E511}"/>
    </a:ext>
  </a:extLst>
</a:theme>
</file>

<file path=ppt/theme/theme2.xml><?xml version="1.0" encoding="utf-8"?>
<a:theme xmlns:a="http://schemas.openxmlformats.org/drawingml/2006/main" name="Default">
  <a:themeElements>
    <a:clrScheme name="SBR">
      <a:dk1>
        <a:sysClr val="windowText" lastClr="000000"/>
      </a:dk1>
      <a:lt1>
        <a:sysClr val="window" lastClr="FFFFFF"/>
      </a:lt1>
      <a:dk2>
        <a:srgbClr val="000000"/>
      </a:dk2>
      <a:lt2>
        <a:srgbClr val="E6E6E6"/>
      </a:lt2>
      <a:accent1>
        <a:srgbClr val="052364"/>
      </a:accent1>
      <a:accent2>
        <a:srgbClr val="C40064"/>
      </a:accent2>
      <a:accent3>
        <a:srgbClr val="006EBF"/>
      </a:accent3>
      <a:accent4>
        <a:srgbClr val="00867F"/>
      </a:accent4>
      <a:accent5>
        <a:srgbClr val="DD4A2C"/>
      </a:accent5>
      <a:accent6>
        <a:srgbClr val="5D237D"/>
      </a:accent6>
      <a:hlink>
        <a:srgbClr val="5F5F5F"/>
      </a:hlink>
      <a:folHlink>
        <a:srgbClr val="919191"/>
      </a:folHlink>
    </a:clrScheme>
    <a:fontScheme name="SBR">
      <a:majorFont>
        <a:latin typeface="Futura Std Book"/>
        <a:ea typeface=""/>
        <a:cs typeface=""/>
      </a:majorFont>
      <a:minorFont>
        <a:latin typeface="Garamond"/>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Light Pink">
      <a:srgbClr val="FEDEED"/>
    </a:custClr>
    <a:custClr name="Light Blue">
      <a:srgbClr val="D6EDFC"/>
    </a:custClr>
    <a:custClr name="Light Green">
      <a:srgbClr val="D5F7F4"/>
    </a:custClr>
    <a:custClr name="Light Orange">
      <a:srgbClr val="FFD7D2"/>
    </a:custClr>
    <a:custClr name="Light Purple">
      <a:srgbClr val="F1E6FC"/>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Lst>
  <a:extLst>
    <a:ext uri="{05A4C25C-085E-4340-85A3-A5531E510DB2}">
      <thm15:themeFamily xmlns:thm15="http://schemas.microsoft.com/office/thememl/2012/main" name="Default" id="{C87DB9DA-02A5-4140-BC65-5F528FB97C53}" vid="{F1766795-0814-4FFD-B318-26DA62B63690}"/>
    </a:ext>
  </a:extLst>
</a:theme>
</file>

<file path=ppt/theme/theme3.xml><?xml version="1.0" encoding="utf-8"?>
<a:theme xmlns:a="http://schemas.openxmlformats.org/drawingml/2006/main" name="Default">
  <a:themeElements>
    <a:clrScheme name="SBR">
      <a:dk1>
        <a:sysClr val="windowText" lastClr="000000"/>
      </a:dk1>
      <a:lt1>
        <a:sysClr val="window" lastClr="FFFFFF"/>
      </a:lt1>
      <a:dk2>
        <a:srgbClr val="000000"/>
      </a:dk2>
      <a:lt2>
        <a:srgbClr val="E6E6E6"/>
      </a:lt2>
      <a:accent1>
        <a:srgbClr val="052364"/>
      </a:accent1>
      <a:accent2>
        <a:srgbClr val="C40064"/>
      </a:accent2>
      <a:accent3>
        <a:srgbClr val="006EBF"/>
      </a:accent3>
      <a:accent4>
        <a:srgbClr val="00867F"/>
      </a:accent4>
      <a:accent5>
        <a:srgbClr val="DD4A2C"/>
      </a:accent5>
      <a:accent6>
        <a:srgbClr val="5D237D"/>
      </a:accent6>
      <a:hlink>
        <a:srgbClr val="5F5F5F"/>
      </a:hlink>
      <a:folHlink>
        <a:srgbClr val="919191"/>
      </a:folHlink>
    </a:clrScheme>
    <a:fontScheme name="SBR">
      <a:majorFont>
        <a:latin typeface="Futura Std Book"/>
        <a:ea typeface=""/>
        <a:cs typeface=""/>
      </a:majorFont>
      <a:minorFont>
        <a:latin typeface="Garamond"/>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Light Pink">
      <a:srgbClr val="FEDEED"/>
    </a:custClr>
    <a:custClr name="Light Blue">
      <a:srgbClr val="D6EDFC"/>
    </a:custClr>
    <a:custClr name="Light Green">
      <a:srgbClr val="D5F7F4"/>
    </a:custClr>
    <a:custClr name="Light Orange">
      <a:srgbClr val="FFD7D2"/>
    </a:custClr>
    <a:custClr name="Light Purple">
      <a:srgbClr val="F1E6FC"/>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Lst>
  <a:extLst>
    <a:ext uri="{05A4C25C-085E-4340-85A3-A5531E510DB2}">
      <thm15:themeFamily xmlns:thm15="http://schemas.microsoft.com/office/thememl/2012/main" name="Default" id="{C87DB9DA-02A5-4140-BC65-5F528FB97C53}" vid="{F1766795-0814-4FFD-B318-26DA62B63690}"/>
    </a:ext>
  </a:extLst>
</a:theme>
</file>

<file path=docProps/app.xml><?xml version="1.0" encoding="utf-8"?>
<Properties xmlns="http://schemas.openxmlformats.org/officeDocument/2006/extended-properties" xmlns:vt="http://schemas.openxmlformats.org/officeDocument/2006/docPropsVTypes">
  <Template>PPT mall med exempelsidor_16_9</Template>
  <TotalTime>2617</TotalTime>
  <Words>3133</Words>
  <Application>Microsoft Office PowerPoint</Application>
  <PresentationFormat>Bredbild</PresentationFormat>
  <Paragraphs>1211</Paragraphs>
  <Slides>23</Slides>
  <Notes>1</Notes>
  <HiddenSlides>0</HiddenSlides>
  <MMClips>0</MMClips>
  <ScaleCrop>false</ScaleCrop>
  <HeadingPairs>
    <vt:vector size="6" baseType="variant">
      <vt:variant>
        <vt:lpstr>Använt teckensnitt</vt:lpstr>
      </vt:variant>
      <vt:variant>
        <vt:i4>6</vt:i4>
      </vt:variant>
      <vt:variant>
        <vt:lpstr>Tema</vt:lpstr>
      </vt:variant>
      <vt:variant>
        <vt:i4>1</vt:i4>
      </vt:variant>
      <vt:variant>
        <vt:lpstr>Bildrubriker</vt:lpstr>
      </vt:variant>
      <vt:variant>
        <vt:i4>23</vt:i4>
      </vt:variant>
    </vt:vector>
  </HeadingPairs>
  <TitlesOfParts>
    <vt:vector size="30" baseType="lpstr">
      <vt:lpstr>Arial</vt:lpstr>
      <vt:lpstr>Calibri</vt:lpstr>
      <vt:lpstr>Futura std book</vt:lpstr>
      <vt:lpstr>Futura std book</vt:lpstr>
      <vt:lpstr>Garamond</vt:lpstr>
      <vt:lpstr>Times New Roman</vt:lpstr>
      <vt:lpstr>Stockholm Business Region</vt:lpstr>
      <vt:lpstr>PowerPoint-presentation</vt:lpstr>
      <vt:lpstr>Om rapporten</vt:lpstr>
      <vt:lpstr>Försvagad konjunktur för Örebro län</vt:lpstr>
      <vt:lpstr>Lönesumma</vt:lpstr>
      <vt:lpstr>Lönesumma efter sektor</vt:lpstr>
      <vt:lpstr>Nyföretagande</vt:lpstr>
      <vt:lpstr>Företagskonkurser</vt:lpstr>
      <vt:lpstr>Sysselsättning </vt:lpstr>
      <vt:lpstr>Sysselsättning efter bransch</vt:lpstr>
      <vt:lpstr>Sysselsättning efter yrke</vt:lpstr>
      <vt:lpstr>Lediga jobb</vt:lpstr>
      <vt:lpstr>Varslade personer</vt:lpstr>
      <vt:lpstr>Arbetslöshet</vt:lpstr>
      <vt:lpstr>Arbetslöshet efter kategori</vt:lpstr>
      <vt:lpstr>Befolkning </vt:lpstr>
      <vt:lpstr>Bostadsbyggande</vt:lpstr>
      <vt:lpstr>Kommersiella övernattningar</vt:lpstr>
      <vt:lpstr>PowerPoint-presentation</vt:lpstr>
      <vt:lpstr>PowerPoint-presentation</vt:lpstr>
      <vt:lpstr>PowerPoint-presentation</vt:lpstr>
      <vt:lpstr>PowerPoint-presentation</vt:lpstr>
      <vt:lpstr>PowerPoint-presentation</vt:lpstr>
      <vt:lpstr>Stockholm Business Region</vt:lpstr>
    </vt:vector>
  </TitlesOfParts>
  <Company>Stockholms Stad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PowerPoint-presentation</dc:title>
  <dc:creator>Stefan Frid</dc:creator>
  <cp:keywords>class='Open'</cp:keywords>
  <cp:lastModifiedBy>Stefan Frid</cp:lastModifiedBy>
  <cp:revision>494</cp:revision>
  <cp:lastPrinted>2020-09-17T11:36:28Z</cp:lastPrinted>
  <dcterms:created xsi:type="dcterms:W3CDTF">2019-04-29T08:02:07Z</dcterms:created>
  <dcterms:modified xsi:type="dcterms:W3CDTF">2021-03-29T11:15:58Z</dcterms:modified>
</cp:coreProperties>
</file>