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52364"/>
    <a:srgbClr val="C400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69" d="100"/>
          <a:sy n="69" d="100"/>
        </p:scale>
        <p:origin x="484" y="44"/>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0Q4\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0Q4\Sida%20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0Q4\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Grafdata'!$B$48</c:f>
              <c:strCache>
                <c:ptCount val="1"/>
                <c:pt idx="0">
                  <c:v>Total</c:v>
                </c:pt>
              </c:strCache>
            </c:strRef>
          </c:tx>
          <c:spPr>
            <a:ln w="28575" cap="rnd">
              <a:solidFill>
                <a:schemeClr val="accent1"/>
              </a:solidFill>
              <a:round/>
            </a:ln>
            <a:effectLst/>
          </c:spPr>
          <c:marker>
            <c:symbol val="none"/>
          </c:marker>
          <c:cat>
            <c:strRef>
              <c:f>'s4 Grafdata'!$C$41:$AQ$41</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's4 Grafdata'!$C$48:$AQ$48</c:f>
              <c:numCache>
                <c:formatCode>General</c:formatCode>
                <c:ptCount val="41"/>
                <c:pt idx="0">
                  <c:v>100</c:v>
                </c:pt>
                <c:pt idx="1">
                  <c:v>98.963660731860614</c:v>
                </c:pt>
                <c:pt idx="2">
                  <c:v>105.53836167911271</c:v>
                </c:pt>
                <c:pt idx="3">
                  <c:v>106.16754028008147</c:v>
                </c:pt>
                <c:pt idx="4">
                  <c:v>104.12650700476014</c:v>
                </c:pt>
                <c:pt idx="5">
                  <c:v>102.34229054319626</c:v>
                </c:pt>
                <c:pt idx="6">
                  <c:v>109.44553083533501</c:v>
                </c:pt>
                <c:pt idx="7">
                  <c:v>109.72620903444337</c:v>
                </c:pt>
                <c:pt idx="8">
                  <c:v>108.66953481859524</c:v>
                </c:pt>
                <c:pt idx="9">
                  <c:v>105.7938820432817</c:v>
                </c:pt>
                <c:pt idx="10">
                  <c:v>112.2976539891412</c:v>
                </c:pt>
                <c:pt idx="11">
                  <c:v>112.88412428682264</c:v>
                </c:pt>
                <c:pt idx="12">
                  <c:v>112.1372216065493</c:v>
                </c:pt>
                <c:pt idx="13">
                  <c:v>109.40408611520894</c:v>
                </c:pt>
                <c:pt idx="14">
                  <c:v>117.79888882207983</c:v>
                </c:pt>
                <c:pt idx="15">
                  <c:v>117.70996167829517</c:v>
                </c:pt>
                <c:pt idx="16">
                  <c:v>115.16009315289244</c:v>
                </c:pt>
                <c:pt idx="17">
                  <c:v>114.94330734552959</c:v>
                </c:pt>
                <c:pt idx="18">
                  <c:v>122.47309892581333</c:v>
                </c:pt>
                <c:pt idx="19">
                  <c:v>122.64864877420229</c:v>
                </c:pt>
                <c:pt idx="20">
                  <c:v>121.32411756429912</c:v>
                </c:pt>
                <c:pt idx="21">
                  <c:v>120.56764899366831</c:v>
                </c:pt>
                <c:pt idx="22">
                  <c:v>128.83848463501994</c:v>
                </c:pt>
                <c:pt idx="23">
                  <c:v>129.17475921292595</c:v>
                </c:pt>
                <c:pt idx="24">
                  <c:v>128.55380331309237</c:v>
                </c:pt>
                <c:pt idx="25">
                  <c:v>126.05927202594737</c:v>
                </c:pt>
                <c:pt idx="26">
                  <c:v>134.44865144385037</c:v>
                </c:pt>
                <c:pt idx="27">
                  <c:v>134.84283017604321</c:v>
                </c:pt>
                <c:pt idx="28">
                  <c:v>133.93638334521279</c:v>
                </c:pt>
                <c:pt idx="29">
                  <c:v>132.17765588838688</c:v>
                </c:pt>
                <c:pt idx="30">
                  <c:v>140.95290159103942</c:v>
                </c:pt>
                <c:pt idx="31">
                  <c:v>139.83291640234171</c:v>
                </c:pt>
                <c:pt idx="32">
                  <c:v>139.11968869704464</c:v>
                </c:pt>
                <c:pt idx="33">
                  <c:v>137.10963614584418</c:v>
                </c:pt>
                <c:pt idx="34">
                  <c:v>147.73730650989484</c:v>
                </c:pt>
                <c:pt idx="35">
                  <c:v>146.02681046491509</c:v>
                </c:pt>
                <c:pt idx="36">
                  <c:v>143.7937438428585</c:v>
                </c:pt>
                <c:pt idx="37">
                  <c:v>143.17996420665045</c:v>
                </c:pt>
                <c:pt idx="38">
                  <c:v>147.03753440506037</c:v>
                </c:pt>
                <c:pt idx="39">
                  <c:v>147.27418606388775</c:v>
                </c:pt>
                <c:pt idx="40">
                  <c:v>145.92366176344919</c:v>
                </c:pt>
              </c:numCache>
            </c:numRef>
          </c:val>
          <c:smooth val="0"/>
          <c:extLst>
            <c:ext xmlns:c16="http://schemas.microsoft.com/office/drawing/2014/chart" uri="{C3380CC4-5D6E-409C-BE32-E72D297353CC}">
              <c16:uniqueId val="{00000000-B8A9-445C-979F-506F8DD04EE8}"/>
            </c:ext>
          </c:extLst>
        </c:ser>
        <c:ser>
          <c:idx val="1"/>
          <c:order val="1"/>
          <c:tx>
            <c:strRef>
              <c:f>'s4 Grafdata'!$B$49</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's4 Grafdata'!$C$49:$AQ$49</c:f>
              <c:numCache>
                <c:formatCode>General</c:formatCode>
                <c:ptCount val="41"/>
                <c:pt idx="0">
                  <c:v>100</c:v>
                </c:pt>
                <c:pt idx="1">
                  <c:v>98.915313001121461</c:v>
                </c:pt>
                <c:pt idx="2">
                  <c:v>105.44240276568856</c:v>
                </c:pt>
                <c:pt idx="3">
                  <c:v>105.83597302248499</c:v>
                </c:pt>
                <c:pt idx="4">
                  <c:v>103.78036472200696</c:v>
                </c:pt>
                <c:pt idx="5">
                  <c:v>101.95950515022416</c:v>
                </c:pt>
                <c:pt idx="6">
                  <c:v>108.94245656924052</c:v>
                </c:pt>
                <c:pt idx="7">
                  <c:v>108.83956739816577</c:v>
                </c:pt>
                <c:pt idx="8">
                  <c:v>107.63190038943551</c:v>
                </c:pt>
                <c:pt idx="9">
                  <c:v>104.59851771212567</c:v>
                </c:pt>
                <c:pt idx="10">
                  <c:v>110.79194879960914</c:v>
                </c:pt>
                <c:pt idx="11">
                  <c:v>110.94611406881222</c:v>
                </c:pt>
                <c:pt idx="12">
                  <c:v>110.03558350267915</c:v>
                </c:pt>
                <c:pt idx="13">
                  <c:v>107.11026578231986</c:v>
                </c:pt>
                <c:pt idx="14">
                  <c:v>115.13412663573459</c:v>
                </c:pt>
                <c:pt idx="15">
                  <c:v>114.6216685524754</c:v>
                </c:pt>
                <c:pt idx="16">
                  <c:v>111.91371448500928</c:v>
                </c:pt>
                <c:pt idx="17">
                  <c:v>111.56802922137183</c:v>
                </c:pt>
                <c:pt idx="18">
                  <c:v>118.67937635028572</c:v>
                </c:pt>
                <c:pt idx="19">
                  <c:v>118.40803803043354</c:v>
                </c:pt>
                <c:pt idx="20">
                  <c:v>116.96319964852341</c:v>
                </c:pt>
                <c:pt idx="21">
                  <c:v>115.97317406845347</c:v>
                </c:pt>
                <c:pt idx="22">
                  <c:v>123.62962812580231</c:v>
                </c:pt>
                <c:pt idx="23">
                  <c:v>123.20905304256887</c:v>
                </c:pt>
                <c:pt idx="24">
                  <c:v>122.16656122591796</c:v>
                </c:pt>
                <c:pt idx="25">
                  <c:v>119.40219435747245</c:v>
                </c:pt>
                <c:pt idx="26">
                  <c:v>127.14923499668453</c:v>
                </c:pt>
                <c:pt idx="27">
                  <c:v>126.89550595224084</c:v>
                </c:pt>
                <c:pt idx="28">
                  <c:v>125.78185517076416</c:v>
                </c:pt>
                <c:pt idx="29">
                  <c:v>123.95301196376364</c:v>
                </c:pt>
                <c:pt idx="30">
                  <c:v>132.00157493810141</c:v>
                </c:pt>
                <c:pt idx="31">
                  <c:v>130.4709609702563</c:v>
                </c:pt>
                <c:pt idx="32">
                  <c:v>129.49277007856799</c:v>
                </c:pt>
                <c:pt idx="33">
                  <c:v>127.4021058330348</c:v>
                </c:pt>
                <c:pt idx="34">
                  <c:v>137.09408882460198</c:v>
                </c:pt>
                <c:pt idx="35">
                  <c:v>134.96346413609024</c:v>
                </c:pt>
                <c:pt idx="36">
                  <c:v>132.71857204080263</c:v>
                </c:pt>
                <c:pt idx="37">
                  <c:v>132.07347410680271</c:v>
                </c:pt>
                <c:pt idx="38">
                  <c:v>135.72622582298976</c:v>
                </c:pt>
                <c:pt idx="39">
                  <c:v>135.46532471737197</c:v>
                </c:pt>
                <c:pt idx="40">
                  <c:v>134.20498822105552</c:v>
                </c:pt>
              </c:numCache>
            </c:numRef>
          </c:val>
          <c:smooth val="0"/>
          <c:extLst>
            <c:ext xmlns:c16="http://schemas.microsoft.com/office/drawing/2014/chart" uri="{C3380CC4-5D6E-409C-BE32-E72D297353CC}">
              <c16:uniqueId val="{00000001-B8A9-445C-979F-506F8DD04EE8}"/>
            </c:ext>
          </c:extLst>
        </c:ser>
        <c:ser>
          <c:idx val="2"/>
          <c:order val="2"/>
          <c:tx>
            <c:strRef>
              <c:f>'s4 Grafdata'!$B$50</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's4 Grafdata'!$C$50:$AQ$50</c:f>
              <c:numCache>
                <c:formatCode>General</c:formatCode>
                <c:ptCount val="41"/>
                <c:pt idx="0">
                  <c:v>100</c:v>
                </c:pt>
                <c:pt idx="1">
                  <c:v>101.98584291777148</c:v>
                </c:pt>
                <c:pt idx="2">
                  <c:v>107.0983068823208</c:v>
                </c:pt>
                <c:pt idx="3">
                  <c:v>104.79899489223709</c:v>
                </c:pt>
                <c:pt idx="4">
                  <c:v>103.50268369769219</c:v>
                </c:pt>
                <c:pt idx="5">
                  <c:v>102.08592207991171</c:v>
                </c:pt>
                <c:pt idx="6">
                  <c:v>108.78984118479882</c:v>
                </c:pt>
                <c:pt idx="7">
                  <c:v>106.51627605440115</c:v>
                </c:pt>
                <c:pt idx="8">
                  <c:v>107.37520785301395</c:v>
                </c:pt>
                <c:pt idx="9">
                  <c:v>105.26517698559414</c:v>
                </c:pt>
                <c:pt idx="10">
                  <c:v>109.6003083786177</c:v>
                </c:pt>
                <c:pt idx="11">
                  <c:v>107.43417373569021</c:v>
                </c:pt>
                <c:pt idx="12">
                  <c:v>109.76657237887891</c:v>
                </c:pt>
                <c:pt idx="13">
                  <c:v>108.36991813700548</c:v>
                </c:pt>
                <c:pt idx="14">
                  <c:v>112.75845559844278</c:v>
                </c:pt>
                <c:pt idx="15">
                  <c:v>108.39987682769922</c:v>
                </c:pt>
                <c:pt idx="16">
                  <c:v>111.03329078324886</c:v>
                </c:pt>
                <c:pt idx="17">
                  <c:v>112.12744974274837</c:v>
                </c:pt>
                <c:pt idx="18">
                  <c:v>116.33775761512136</c:v>
                </c:pt>
                <c:pt idx="19">
                  <c:v>113.42009275867942</c:v>
                </c:pt>
                <c:pt idx="20">
                  <c:v>114.97206952428347</c:v>
                </c:pt>
                <c:pt idx="21">
                  <c:v>114.20085116384091</c:v>
                </c:pt>
                <c:pt idx="22">
                  <c:v>118.813072213212</c:v>
                </c:pt>
                <c:pt idx="23">
                  <c:v>118.6834082108609</c:v>
                </c:pt>
                <c:pt idx="24">
                  <c:v>120.22105326273694</c:v>
                </c:pt>
                <c:pt idx="25">
                  <c:v>118.22138982744285</c:v>
                </c:pt>
                <c:pt idx="26">
                  <c:v>124.44782195476807</c:v>
                </c:pt>
                <c:pt idx="27">
                  <c:v>120.82451614784073</c:v>
                </c:pt>
                <c:pt idx="28">
                  <c:v>123.00154023999941</c:v>
                </c:pt>
                <c:pt idx="29">
                  <c:v>123.61001074390711</c:v>
                </c:pt>
                <c:pt idx="30">
                  <c:v>128.73267296686217</c:v>
                </c:pt>
                <c:pt idx="31">
                  <c:v>119.38565032464079</c:v>
                </c:pt>
                <c:pt idx="32">
                  <c:v>123.37964373978434</c:v>
                </c:pt>
                <c:pt idx="33">
                  <c:v>123.29958697668285</c:v>
                </c:pt>
                <c:pt idx="34">
                  <c:v>130.38341190656058</c:v>
                </c:pt>
                <c:pt idx="35">
                  <c:v>124.46035087142377</c:v>
                </c:pt>
                <c:pt idx="36">
                  <c:v>123.88288359633549</c:v>
                </c:pt>
                <c:pt idx="37">
                  <c:v>128.06437948582257</c:v>
                </c:pt>
                <c:pt idx="38">
                  <c:v>131.5147039534929</c:v>
                </c:pt>
                <c:pt idx="39">
                  <c:v>128.2689870748909</c:v>
                </c:pt>
                <c:pt idx="40">
                  <c:v>130.57708340270892</c:v>
                </c:pt>
              </c:numCache>
            </c:numRef>
          </c:val>
          <c:smooth val="0"/>
          <c:extLst>
            <c:ext xmlns:c16="http://schemas.microsoft.com/office/drawing/2014/chart" uri="{C3380CC4-5D6E-409C-BE32-E72D297353CC}">
              <c16:uniqueId val="{00000002-B8A9-445C-979F-506F8DD04EE8}"/>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Grafdata!$B$41</c:f>
              <c:strCache>
                <c:ptCount val="1"/>
                <c:pt idx="0">
                  <c:v>Privat sektor</c:v>
                </c:pt>
              </c:strCache>
            </c:strRef>
          </c:tx>
          <c:spPr>
            <a:ln w="28575" cap="rnd">
              <a:solidFill>
                <a:schemeClr val="accent1"/>
              </a:solidFill>
              <a:round/>
            </a:ln>
            <a:effectLst/>
          </c:spPr>
          <c:marker>
            <c:symbol val="none"/>
          </c:marker>
          <c:cat>
            <c:strRef>
              <c:f>Grafdata!$C$32:$AQ$32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Grafdata!$C$41:$AQ$41</c:f>
              <c:numCache>
                <c:formatCode>General</c:formatCode>
                <c:ptCount val="41"/>
                <c:pt idx="0">
                  <c:v>100</c:v>
                </c:pt>
                <c:pt idx="1">
                  <c:v>99.094000122720018</c:v>
                </c:pt>
                <c:pt idx="2">
                  <c:v>106.92707229453502</c:v>
                </c:pt>
                <c:pt idx="3">
                  <c:v>106.29449586292252</c:v>
                </c:pt>
                <c:pt idx="4">
                  <c:v>105.05743876960929</c:v>
                </c:pt>
                <c:pt idx="5">
                  <c:v>102.4683036726653</c:v>
                </c:pt>
                <c:pt idx="6">
                  <c:v>111.23781050261607</c:v>
                </c:pt>
                <c:pt idx="7">
                  <c:v>110.33843877648829</c:v>
                </c:pt>
                <c:pt idx="8">
                  <c:v>108.80534634082112</c:v>
                </c:pt>
                <c:pt idx="9">
                  <c:v>105.73886450339653</c:v>
                </c:pt>
                <c:pt idx="10">
                  <c:v>113.46944962309621</c:v>
                </c:pt>
                <c:pt idx="11">
                  <c:v>112.43406536420633</c:v>
                </c:pt>
                <c:pt idx="12">
                  <c:v>112.64135553683427</c:v>
                </c:pt>
                <c:pt idx="13">
                  <c:v>108.60839118649254</c:v>
                </c:pt>
                <c:pt idx="14">
                  <c:v>118.5380339919607</c:v>
                </c:pt>
                <c:pt idx="15">
                  <c:v>116.83252706085383</c:v>
                </c:pt>
                <c:pt idx="16">
                  <c:v>114.99140982600687</c:v>
                </c:pt>
                <c:pt idx="17">
                  <c:v>114.10430155951833</c:v>
                </c:pt>
                <c:pt idx="18">
                  <c:v>122.66132273739821</c:v>
                </c:pt>
                <c:pt idx="19">
                  <c:v>121.48470198361915</c:v>
                </c:pt>
                <c:pt idx="20">
                  <c:v>121.09578451129502</c:v>
                </c:pt>
                <c:pt idx="21">
                  <c:v>119.1855282412494</c:v>
                </c:pt>
                <c:pt idx="22">
                  <c:v>128.68978999676384</c:v>
                </c:pt>
                <c:pt idx="23">
                  <c:v>127.110853872915</c:v>
                </c:pt>
                <c:pt idx="24">
                  <c:v>127.49061665015</c:v>
                </c:pt>
                <c:pt idx="25">
                  <c:v>124.01369907385187</c:v>
                </c:pt>
                <c:pt idx="26">
                  <c:v>133.11260727661724</c:v>
                </c:pt>
                <c:pt idx="27">
                  <c:v>131.85647396549604</c:v>
                </c:pt>
                <c:pt idx="28">
                  <c:v>132.34723819606032</c:v>
                </c:pt>
                <c:pt idx="29">
                  <c:v>129.91801047991078</c:v>
                </c:pt>
                <c:pt idx="30">
                  <c:v>139.71036415309564</c:v>
                </c:pt>
                <c:pt idx="31">
                  <c:v>137.16024089959524</c:v>
                </c:pt>
                <c:pt idx="32">
                  <c:v>137.34092063139835</c:v>
                </c:pt>
                <c:pt idx="33">
                  <c:v>134.87913194739099</c:v>
                </c:pt>
                <c:pt idx="34">
                  <c:v>147.07183520362673</c:v>
                </c:pt>
                <c:pt idx="35">
                  <c:v>145.30965504805022</c:v>
                </c:pt>
                <c:pt idx="36">
                  <c:v>143.8744965862177</c:v>
                </c:pt>
                <c:pt idx="37">
                  <c:v>142.82971170974147</c:v>
                </c:pt>
                <c:pt idx="38">
                  <c:v>146.87063030149633</c:v>
                </c:pt>
                <c:pt idx="39">
                  <c:v>146.06387763417268</c:v>
                </c:pt>
                <c:pt idx="40">
                  <c:v>144.2668903920154</c:v>
                </c:pt>
              </c:numCache>
            </c:numRef>
          </c:val>
          <c:smooth val="0"/>
          <c:extLst>
            <c:ext xmlns:c16="http://schemas.microsoft.com/office/drawing/2014/chart" uri="{C3380CC4-5D6E-409C-BE32-E72D297353CC}">
              <c16:uniqueId val="{00000000-B6D4-43CA-9470-77F0A9764B5B}"/>
            </c:ext>
          </c:extLst>
        </c:ser>
        <c:ser>
          <c:idx val="1"/>
          <c:order val="1"/>
          <c:tx>
            <c:strRef>
              <c:f>Grafdata!$B$42</c:f>
              <c:strCache>
                <c:ptCount val="1"/>
                <c:pt idx="0">
                  <c:v>Industri</c:v>
                </c:pt>
              </c:strCache>
            </c:strRef>
          </c:tx>
          <c:spPr>
            <a:ln w="28575" cap="rnd">
              <a:solidFill>
                <a:schemeClr val="accent2"/>
              </a:solidFill>
              <a:prstDash val="sysDot"/>
              <a:round/>
            </a:ln>
            <a:effectLst/>
          </c:spPr>
          <c:marker>
            <c:symbol val="none"/>
          </c:marker>
          <c:cat>
            <c:strRef>
              <c:f>Grafdata!$C$32:$AQ$32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Grafdata!$C$42:$AQ$42</c:f>
              <c:numCache>
                <c:formatCode>General</c:formatCode>
                <c:ptCount val="41"/>
                <c:pt idx="0">
                  <c:v>100</c:v>
                </c:pt>
                <c:pt idx="1">
                  <c:v>101.75398399349935</c:v>
                </c:pt>
                <c:pt idx="2">
                  <c:v>108.5744205476972</c:v>
                </c:pt>
                <c:pt idx="3">
                  <c:v>104.14024911502</c:v>
                </c:pt>
                <c:pt idx="4">
                  <c:v>103.07682180638541</c:v>
                </c:pt>
                <c:pt idx="5">
                  <c:v>101.78942258385197</c:v>
                </c:pt>
                <c:pt idx="6">
                  <c:v>110.83516187754567</c:v>
                </c:pt>
                <c:pt idx="7">
                  <c:v>107.07583833447421</c:v>
                </c:pt>
                <c:pt idx="8">
                  <c:v>103.8129345087151</c:v>
                </c:pt>
                <c:pt idx="9">
                  <c:v>103.11746630289502</c:v>
                </c:pt>
                <c:pt idx="10">
                  <c:v>109.21337987784112</c:v>
                </c:pt>
                <c:pt idx="11">
                  <c:v>104.81974148359535</c:v>
                </c:pt>
                <c:pt idx="12">
                  <c:v>104.86834860709344</c:v>
                </c:pt>
                <c:pt idx="13">
                  <c:v>100.66473903877889</c:v>
                </c:pt>
                <c:pt idx="14">
                  <c:v>114.1323385578555</c:v>
                </c:pt>
                <c:pt idx="15">
                  <c:v>106.88120720471825</c:v>
                </c:pt>
                <c:pt idx="16">
                  <c:v>105.10616782508932</c:v>
                </c:pt>
                <c:pt idx="17">
                  <c:v>107.51102811595672</c:v>
                </c:pt>
                <c:pt idx="18">
                  <c:v>116.47786420470941</c:v>
                </c:pt>
                <c:pt idx="19">
                  <c:v>110.136814831316</c:v>
                </c:pt>
                <c:pt idx="20">
                  <c:v>108.25838728815197</c:v>
                </c:pt>
                <c:pt idx="21">
                  <c:v>108.71042102876021</c:v>
                </c:pt>
                <c:pt idx="22">
                  <c:v>117.85715358350545</c:v>
                </c:pt>
                <c:pt idx="23">
                  <c:v>112.46112806193561</c:v>
                </c:pt>
                <c:pt idx="24">
                  <c:v>114.49630945251495</c:v>
                </c:pt>
                <c:pt idx="25">
                  <c:v>113.59115069783361</c:v>
                </c:pt>
                <c:pt idx="26">
                  <c:v>116.12991438299632</c:v>
                </c:pt>
                <c:pt idx="27">
                  <c:v>109.83093115154533</c:v>
                </c:pt>
                <c:pt idx="28">
                  <c:v>110.84365112209237</c:v>
                </c:pt>
                <c:pt idx="29">
                  <c:v>112.38713610889002</c:v>
                </c:pt>
                <c:pt idx="30">
                  <c:v>124.18719897729996</c:v>
                </c:pt>
                <c:pt idx="31">
                  <c:v>115.81747667226314</c:v>
                </c:pt>
                <c:pt idx="32">
                  <c:v>115.42945837772925</c:v>
                </c:pt>
                <c:pt idx="33">
                  <c:v>116.46326561800819</c:v>
                </c:pt>
                <c:pt idx="34">
                  <c:v>131.2016962205586</c:v>
                </c:pt>
                <c:pt idx="35">
                  <c:v>123.12645476797206</c:v>
                </c:pt>
                <c:pt idx="36">
                  <c:v>121.52170947520437</c:v>
                </c:pt>
                <c:pt idx="37">
                  <c:v>123.20786705770662</c:v>
                </c:pt>
                <c:pt idx="38">
                  <c:v>128.52003147417383</c:v>
                </c:pt>
                <c:pt idx="39">
                  <c:v>120.25815767374853</c:v>
                </c:pt>
                <c:pt idx="40">
                  <c:v>121.97592034791111</c:v>
                </c:pt>
              </c:numCache>
            </c:numRef>
          </c:val>
          <c:smooth val="0"/>
          <c:extLst>
            <c:ext xmlns:c16="http://schemas.microsoft.com/office/drawing/2014/chart" uri="{C3380CC4-5D6E-409C-BE32-E72D297353CC}">
              <c16:uniqueId val="{00000001-B6D4-43CA-9470-77F0A9764B5B}"/>
            </c:ext>
          </c:extLst>
        </c:ser>
        <c:ser>
          <c:idx val="2"/>
          <c:order val="2"/>
          <c:tx>
            <c:strRef>
              <c:f>Grafdata!$B$43</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Grafdata!$C$43:$AQ$43</c:f>
              <c:numCache>
                <c:formatCode>General</c:formatCode>
                <c:ptCount val="41"/>
                <c:pt idx="0">
                  <c:v>100</c:v>
                </c:pt>
                <c:pt idx="1">
                  <c:v>98.890530954293368</c:v>
                </c:pt>
                <c:pt idx="2">
                  <c:v>105.91621007188861</c:v>
                </c:pt>
                <c:pt idx="3">
                  <c:v>107.4688346373194</c:v>
                </c:pt>
                <c:pt idx="4">
                  <c:v>104.92751273043912</c:v>
                </c:pt>
                <c:pt idx="5">
                  <c:v>103.14582020908978</c:v>
                </c:pt>
                <c:pt idx="6">
                  <c:v>110.94532992446194</c:v>
                </c:pt>
                <c:pt idx="7">
                  <c:v>112.00582515793955</c:v>
                </c:pt>
                <c:pt idx="8">
                  <c:v>110.68079661530363</c:v>
                </c:pt>
                <c:pt idx="9">
                  <c:v>107.86710235698617</c:v>
                </c:pt>
                <c:pt idx="10">
                  <c:v>115.31434359858991</c:v>
                </c:pt>
                <c:pt idx="11">
                  <c:v>116.2952528870737</c:v>
                </c:pt>
                <c:pt idx="12">
                  <c:v>115.87093262130546</c:v>
                </c:pt>
                <c:pt idx="13">
                  <c:v>113.5830730998016</c:v>
                </c:pt>
                <c:pt idx="14">
                  <c:v>120.55733089977788</c:v>
                </c:pt>
                <c:pt idx="15">
                  <c:v>122.02386536236219</c:v>
                </c:pt>
                <c:pt idx="16">
                  <c:v>119.12454049257755</c:v>
                </c:pt>
                <c:pt idx="17">
                  <c:v>118.28080191239002</c:v>
                </c:pt>
                <c:pt idx="18">
                  <c:v>124.95668815438641</c:v>
                </c:pt>
                <c:pt idx="19">
                  <c:v>127.16395185973322</c:v>
                </c:pt>
                <c:pt idx="20">
                  <c:v>126.40458000971017</c:v>
                </c:pt>
                <c:pt idx="21">
                  <c:v>124.68164335334806</c:v>
                </c:pt>
                <c:pt idx="22">
                  <c:v>132.81730658766577</c:v>
                </c:pt>
                <c:pt idx="23">
                  <c:v>133.51849256234746</c:v>
                </c:pt>
                <c:pt idx="24">
                  <c:v>131.98719093077352</c:v>
                </c:pt>
                <c:pt idx="25">
                  <c:v>129.07946710941457</c:v>
                </c:pt>
                <c:pt idx="26">
                  <c:v>140.03647439447255</c:v>
                </c:pt>
                <c:pt idx="27">
                  <c:v>141.58691260719624</c:v>
                </c:pt>
                <c:pt idx="28">
                  <c:v>141.02096968037313</c:v>
                </c:pt>
                <c:pt idx="29">
                  <c:v>138.32009007599825</c:v>
                </c:pt>
                <c:pt idx="30">
                  <c:v>145.12476120304169</c:v>
                </c:pt>
                <c:pt idx="31">
                  <c:v>145.81787687494815</c:v>
                </c:pt>
                <c:pt idx="32">
                  <c:v>145.32084773991741</c:v>
                </c:pt>
                <c:pt idx="33">
                  <c:v>143.01244574971423</c:v>
                </c:pt>
                <c:pt idx="34">
                  <c:v>152.32437593946972</c:v>
                </c:pt>
                <c:pt idx="35">
                  <c:v>154.53239578125971</c:v>
                </c:pt>
                <c:pt idx="36">
                  <c:v>152.03542934380468</c:v>
                </c:pt>
                <c:pt idx="37">
                  <c:v>151.50027692971639</c:v>
                </c:pt>
                <c:pt idx="38">
                  <c:v>153.22247702277463</c:v>
                </c:pt>
                <c:pt idx="39">
                  <c:v>157.6963408458453</c:v>
                </c:pt>
                <c:pt idx="40">
                  <c:v>152.98079140603929</c:v>
                </c:pt>
              </c:numCache>
            </c:numRef>
          </c:val>
          <c:smooth val="0"/>
          <c:extLst>
            <c:ext xmlns:c16="http://schemas.microsoft.com/office/drawing/2014/chart" uri="{C3380CC4-5D6E-409C-BE32-E72D297353CC}">
              <c16:uniqueId val="{00000002-B6D4-43CA-9470-77F0A9764B5B}"/>
            </c:ext>
          </c:extLst>
        </c:ser>
        <c:ser>
          <c:idx val="3"/>
          <c:order val="3"/>
          <c:tx>
            <c:strRef>
              <c:f>Grafdata!$B$44</c:f>
              <c:strCache>
                <c:ptCount val="1"/>
                <c:pt idx="0">
                  <c:v>Övrigt</c:v>
                </c:pt>
              </c:strCache>
            </c:strRef>
          </c:tx>
          <c:spPr>
            <a:ln w="28575" cap="rnd">
              <a:solidFill>
                <a:schemeClr val="accent4"/>
              </a:solidFill>
              <a:prstDash val="dash"/>
              <a:round/>
            </a:ln>
            <a:effectLst/>
          </c:spPr>
          <c:marker>
            <c:symbol val="none"/>
          </c:marker>
          <c:cat>
            <c:strRef>
              <c:f>Grafdata!$C$32:$AQ$32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Grafdata!$C$44:$AQ$44</c:f>
              <c:numCache>
                <c:formatCode>General</c:formatCode>
                <c:ptCount val="41"/>
                <c:pt idx="0">
                  <c:v>100</c:v>
                </c:pt>
                <c:pt idx="1">
                  <c:v>92.440598138400972</c:v>
                </c:pt>
                <c:pt idx="2">
                  <c:v>107.52121904636282</c:v>
                </c:pt>
                <c:pt idx="3">
                  <c:v>106.30381406347821</c:v>
                </c:pt>
                <c:pt idx="4">
                  <c:v>111.51104593936147</c:v>
                </c:pt>
                <c:pt idx="5">
                  <c:v>100.83314596117498</c:v>
                </c:pt>
                <c:pt idx="6">
                  <c:v>113.96744742767879</c:v>
                </c:pt>
                <c:pt idx="7">
                  <c:v>110.94475822221231</c:v>
                </c:pt>
                <c:pt idx="8">
                  <c:v>113.33484437767929</c:v>
                </c:pt>
                <c:pt idx="9">
                  <c:v>102.02451793403739</c:v>
                </c:pt>
                <c:pt idx="10">
                  <c:v>116.01984069746194</c:v>
                </c:pt>
                <c:pt idx="11">
                  <c:v>114.00997998999205</c:v>
                </c:pt>
                <c:pt idx="12">
                  <c:v>118.0441892057776</c:v>
                </c:pt>
                <c:pt idx="13">
                  <c:v>105.20938057127329</c:v>
                </c:pt>
                <c:pt idx="14">
                  <c:v>120.59441561475361</c:v>
                </c:pt>
                <c:pt idx="15">
                  <c:v>118.11915794089219</c:v>
                </c:pt>
                <c:pt idx="16">
                  <c:v>121.72414702477876</c:v>
                </c:pt>
                <c:pt idx="17">
                  <c:v>111.03008044371862</c:v>
                </c:pt>
                <c:pt idx="18">
                  <c:v>128.41802714575539</c:v>
                </c:pt>
                <c:pt idx="19">
                  <c:v>124.23407293035298</c:v>
                </c:pt>
                <c:pt idx="20">
                  <c:v>130.15177879962965</c:v>
                </c:pt>
                <c:pt idx="21">
                  <c:v>120.37187862599679</c:v>
                </c:pt>
                <c:pt idx="22">
                  <c:v>138.20827806647765</c:v>
                </c:pt>
                <c:pt idx="23">
                  <c:v>135.5838279989739</c:v>
                </c:pt>
                <c:pt idx="24">
                  <c:v>141.33069855456978</c:v>
                </c:pt>
                <c:pt idx="25">
                  <c:v>127.34012853324198</c:v>
                </c:pt>
                <c:pt idx="26">
                  <c:v>145.62130051075147</c:v>
                </c:pt>
                <c:pt idx="27">
                  <c:v>144.08020377478036</c:v>
                </c:pt>
                <c:pt idx="28">
                  <c:v>148.68299439131124</c:v>
                </c:pt>
                <c:pt idx="29">
                  <c:v>136.14510938384103</c:v>
                </c:pt>
                <c:pt idx="30">
                  <c:v>156.01621870499875</c:v>
                </c:pt>
                <c:pt idx="31">
                  <c:v>153.1139456065946</c:v>
                </c:pt>
                <c:pt idx="32">
                  <c:v>158.55984129490943</c:v>
                </c:pt>
                <c:pt idx="33">
                  <c:v>145.11453727006244</c:v>
                </c:pt>
                <c:pt idx="34">
                  <c:v>165.25330049870286</c:v>
                </c:pt>
                <c:pt idx="35">
                  <c:v>160.6970927316942</c:v>
                </c:pt>
                <c:pt idx="36">
                  <c:v>165.41273951245964</c:v>
                </c:pt>
                <c:pt idx="37">
                  <c:v>153.70861232176162</c:v>
                </c:pt>
                <c:pt idx="38">
                  <c:v>166.40619684356176</c:v>
                </c:pt>
                <c:pt idx="39">
                  <c:v>159.14929146703352</c:v>
                </c:pt>
                <c:pt idx="40">
                  <c:v>162.67900335877954</c:v>
                </c:pt>
              </c:numCache>
            </c:numRef>
          </c:val>
          <c:smooth val="0"/>
          <c:extLst>
            <c:ext xmlns:c16="http://schemas.microsoft.com/office/drawing/2014/chart" uri="{C3380CC4-5D6E-409C-BE32-E72D297353CC}">
              <c16:uniqueId val="{00000003-B6D4-43CA-9470-77F0A9764B5B}"/>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Grafdata!$A$25</c:f>
              <c:strCache>
                <c:ptCount val="1"/>
                <c:pt idx="0">
                  <c:v>Östergötlands län</c:v>
                </c:pt>
              </c:strCache>
            </c:strRef>
          </c:tx>
          <c:spPr>
            <a:ln w="28575" cap="rnd">
              <a:solidFill>
                <a:schemeClr val="accent2"/>
              </a:solidFill>
              <a:prstDash val="solid"/>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Grafdata!$B$25:$AP$25</c:f>
              <c:numCache>
                <c:formatCode>General</c:formatCode>
                <c:ptCount val="41"/>
                <c:pt idx="0">
                  <c:v>531.75</c:v>
                </c:pt>
                <c:pt idx="1">
                  <c:v>594</c:v>
                </c:pt>
                <c:pt idx="2">
                  <c:v>594</c:v>
                </c:pt>
                <c:pt idx="3">
                  <c:v>586.5</c:v>
                </c:pt>
                <c:pt idx="4">
                  <c:v>557.5</c:v>
                </c:pt>
                <c:pt idx="5">
                  <c:v>519.5</c:v>
                </c:pt>
                <c:pt idx="6">
                  <c:v>515</c:v>
                </c:pt>
                <c:pt idx="7">
                  <c:v>525.25</c:v>
                </c:pt>
                <c:pt idx="8">
                  <c:v>515.25</c:v>
                </c:pt>
                <c:pt idx="9">
                  <c:v>499.5</c:v>
                </c:pt>
                <c:pt idx="10">
                  <c:v>488.75</c:v>
                </c:pt>
                <c:pt idx="11">
                  <c:v>472</c:v>
                </c:pt>
                <c:pt idx="12">
                  <c:v>475.25</c:v>
                </c:pt>
                <c:pt idx="13">
                  <c:v>483.75</c:v>
                </c:pt>
                <c:pt idx="14">
                  <c:v>491.25</c:v>
                </c:pt>
                <c:pt idx="15">
                  <c:v>510.25</c:v>
                </c:pt>
                <c:pt idx="16">
                  <c:v>526.5</c:v>
                </c:pt>
                <c:pt idx="17">
                  <c:v>530.25</c:v>
                </c:pt>
                <c:pt idx="18">
                  <c:v>525.25</c:v>
                </c:pt>
                <c:pt idx="19">
                  <c:v>515.75</c:v>
                </c:pt>
                <c:pt idx="20">
                  <c:v>538.5</c:v>
                </c:pt>
                <c:pt idx="21">
                  <c:v>540.25</c:v>
                </c:pt>
                <c:pt idx="22">
                  <c:v>551.75</c:v>
                </c:pt>
                <c:pt idx="23">
                  <c:v>561.25</c:v>
                </c:pt>
                <c:pt idx="24">
                  <c:v>561.75</c:v>
                </c:pt>
                <c:pt idx="25">
                  <c:v>576.5</c:v>
                </c:pt>
                <c:pt idx="26">
                  <c:v>568.5</c:v>
                </c:pt>
                <c:pt idx="27">
                  <c:v>567.75</c:v>
                </c:pt>
                <c:pt idx="28">
                  <c:v>560.5</c:v>
                </c:pt>
                <c:pt idx="29">
                  <c:v>542.25</c:v>
                </c:pt>
                <c:pt idx="30">
                  <c:v>540.25</c:v>
                </c:pt>
                <c:pt idx="31">
                  <c:v>537.25</c:v>
                </c:pt>
                <c:pt idx="32">
                  <c:v>531</c:v>
                </c:pt>
                <c:pt idx="33">
                  <c:v>545</c:v>
                </c:pt>
                <c:pt idx="34">
                  <c:v>541.75</c:v>
                </c:pt>
                <c:pt idx="35">
                  <c:v>549.5</c:v>
                </c:pt>
                <c:pt idx="36">
                  <c:v>538.25</c:v>
                </c:pt>
                <c:pt idx="37">
                  <c:v>549.5</c:v>
                </c:pt>
                <c:pt idx="38">
                  <c:v>551</c:v>
                </c:pt>
                <c:pt idx="39">
                  <c:v>565</c:v>
                </c:pt>
                <c:pt idx="40">
                  <c:v>609.75</c:v>
                </c:pt>
              </c:numCache>
            </c:numRef>
          </c:val>
          <c:smooth val="0"/>
          <c:extLst>
            <c:ext xmlns:c16="http://schemas.microsoft.com/office/drawing/2014/chart" uri="{C3380CC4-5D6E-409C-BE32-E72D297353CC}">
              <c16:uniqueId val="{00000000-C870-4532-B825-5D8001B92A1D}"/>
            </c:ext>
          </c:extLst>
        </c:ser>
        <c:ser>
          <c:idx val="1"/>
          <c:order val="1"/>
          <c:tx>
            <c:strRef>
              <c:f>Grafdata!$A$26</c:f>
              <c:strCache>
                <c:ptCount val="1"/>
                <c:pt idx="0">
                  <c:v>Linköpings kommun</c:v>
                </c:pt>
              </c:strCache>
            </c:strRef>
          </c:tx>
          <c:spPr>
            <a:ln w="28575" cap="rnd">
              <a:solidFill>
                <a:schemeClr val="accent5"/>
              </a:solidFill>
              <a:prstDash val="sysDot"/>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Grafdata!$B$26:$AP$26</c:f>
              <c:numCache>
                <c:formatCode>General</c:formatCode>
                <c:ptCount val="41"/>
                <c:pt idx="0">
                  <c:v>209.25</c:v>
                </c:pt>
                <c:pt idx="1">
                  <c:v>251.75</c:v>
                </c:pt>
                <c:pt idx="2">
                  <c:v>254.5</c:v>
                </c:pt>
                <c:pt idx="3">
                  <c:v>252.25</c:v>
                </c:pt>
                <c:pt idx="4">
                  <c:v>232.75</c:v>
                </c:pt>
                <c:pt idx="5">
                  <c:v>200.25</c:v>
                </c:pt>
                <c:pt idx="6">
                  <c:v>200.25</c:v>
                </c:pt>
                <c:pt idx="7">
                  <c:v>206.5</c:v>
                </c:pt>
                <c:pt idx="8">
                  <c:v>201.5</c:v>
                </c:pt>
                <c:pt idx="9">
                  <c:v>197.25</c:v>
                </c:pt>
                <c:pt idx="10">
                  <c:v>191.5</c:v>
                </c:pt>
                <c:pt idx="11">
                  <c:v>184.75</c:v>
                </c:pt>
                <c:pt idx="12">
                  <c:v>190</c:v>
                </c:pt>
                <c:pt idx="13">
                  <c:v>197.5</c:v>
                </c:pt>
                <c:pt idx="14">
                  <c:v>196</c:v>
                </c:pt>
                <c:pt idx="15">
                  <c:v>196.25</c:v>
                </c:pt>
                <c:pt idx="16">
                  <c:v>196.75</c:v>
                </c:pt>
                <c:pt idx="17">
                  <c:v>195</c:v>
                </c:pt>
                <c:pt idx="18">
                  <c:v>192.75</c:v>
                </c:pt>
                <c:pt idx="19">
                  <c:v>193</c:v>
                </c:pt>
                <c:pt idx="20">
                  <c:v>208.75</c:v>
                </c:pt>
                <c:pt idx="21">
                  <c:v>210.5</c:v>
                </c:pt>
                <c:pt idx="22">
                  <c:v>213.5</c:v>
                </c:pt>
                <c:pt idx="23">
                  <c:v>211</c:v>
                </c:pt>
                <c:pt idx="24">
                  <c:v>206</c:v>
                </c:pt>
                <c:pt idx="25">
                  <c:v>217</c:v>
                </c:pt>
                <c:pt idx="26">
                  <c:v>223.25</c:v>
                </c:pt>
                <c:pt idx="27">
                  <c:v>223</c:v>
                </c:pt>
                <c:pt idx="28">
                  <c:v>221.75</c:v>
                </c:pt>
                <c:pt idx="29">
                  <c:v>208.25</c:v>
                </c:pt>
                <c:pt idx="30">
                  <c:v>204.5</c:v>
                </c:pt>
                <c:pt idx="31">
                  <c:v>209.5</c:v>
                </c:pt>
                <c:pt idx="32">
                  <c:v>201.5</c:v>
                </c:pt>
                <c:pt idx="33">
                  <c:v>201</c:v>
                </c:pt>
                <c:pt idx="34">
                  <c:v>198.5</c:v>
                </c:pt>
                <c:pt idx="35">
                  <c:v>203</c:v>
                </c:pt>
                <c:pt idx="36">
                  <c:v>206</c:v>
                </c:pt>
                <c:pt idx="37">
                  <c:v>207.5</c:v>
                </c:pt>
                <c:pt idx="38">
                  <c:v>204.25</c:v>
                </c:pt>
                <c:pt idx="39">
                  <c:v>207.75</c:v>
                </c:pt>
                <c:pt idx="40">
                  <c:v>223.5</c:v>
                </c:pt>
              </c:numCache>
            </c:numRef>
          </c:val>
          <c:smooth val="0"/>
          <c:extLst>
            <c:ext xmlns:c16="http://schemas.microsoft.com/office/drawing/2014/chart" uri="{C3380CC4-5D6E-409C-BE32-E72D297353CC}">
              <c16:uniqueId val="{00000001-C870-4532-B825-5D8001B92A1D}"/>
            </c:ext>
          </c:extLst>
        </c:ser>
        <c:ser>
          <c:idx val="2"/>
          <c:order val="2"/>
          <c:tx>
            <c:strRef>
              <c:f>Grafdata!$A$27</c:f>
              <c:strCache>
                <c:ptCount val="1"/>
                <c:pt idx="0">
                  <c:v>Norrköpings kommun</c:v>
                </c:pt>
              </c:strCache>
            </c:strRef>
          </c:tx>
          <c:spPr>
            <a:ln w="28575" cap="rnd">
              <a:solidFill>
                <a:schemeClr val="accent3"/>
              </a:solidFill>
              <a:prstDash val="sysDash"/>
              <a:round/>
            </a:ln>
            <a:effectLst/>
          </c:spPr>
          <c:marker>
            <c:symbol val="none"/>
          </c:marker>
          <c:val>
            <c:numRef>
              <c:f>Grafdata!$B$27:$AP$27</c:f>
              <c:numCache>
                <c:formatCode>General</c:formatCode>
                <c:ptCount val="41"/>
                <c:pt idx="0">
                  <c:v>169.25</c:v>
                </c:pt>
                <c:pt idx="1">
                  <c:v>180.5</c:v>
                </c:pt>
                <c:pt idx="2">
                  <c:v>178.25</c:v>
                </c:pt>
                <c:pt idx="3">
                  <c:v>172.75</c:v>
                </c:pt>
                <c:pt idx="4">
                  <c:v>170.5</c:v>
                </c:pt>
                <c:pt idx="5">
                  <c:v>166.75</c:v>
                </c:pt>
                <c:pt idx="6">
                  <c:v>165.25</c:v>
                </c:pt>
                <c:pt idx="7">
                  <c:v>169.75</c:v>
                </c:pt>
                <c:pt idx="8">
                  <c:v>166</c:v>
                </c:pt>
                <c:pt idx="9">
                  <c:v>160.25</c:v>
                </c:pt>
                <c:pt idx="10">
                  <c:v>157</c:v>
                </c:pt>
                <c:pt idx="11">
                  <c:v>150</c:v>
                </c:pt>
                <c:pt idx="12">
                  <c:v>151.5</c:v>
                </c:pt>
                <c:pt idx="13">
                  <c:v>154</c:v>
                </c:pt>
                <c:pt idx="14">
                  <c:v>159.25</c:v>
                </c:pt>
                <c:pt idx="15">
                  <c:v>167.5</c:v>
                </c:pt>
                <c:pt idx="16">
                  <c:v>174</c:v>
                </c:pt>
                <c:pt idx="17">
                  <c:v>175.75</c:v>
                </c:pt>
                <c:pt idx="18">
                  <c:v>173</c:v>
                </c:pt>
                <c:pt idx="19">
                  <c:v>168.5</c:v>
                </c:pt>
                <c:pt idx="20">
                  <c:v>169.5</c:v>
                </c:pt>
                <c:pt idx="21">
                  <c:v>172.75</c:v>
                </c:pt>
                <c:pt idx="22">
                  <c:v>183.75</c:v>
                </c:pt>
                <c:pt idx="23">
                  <c:v>195.75</c:v>
                </c:pt>
                <c:pt idx="24">
                  <c:v>198.5</c:v>
                </c:pt>
                <c:pt idx="25">
                  <c:v>200.5</c:v>
                </c:pt>
                <c:pt idx="26">
                  <c:v>188.75</c:v>
                </c:pt>
                <c:pt idx="27">
                  <c:v>185.75</c:v>
                </c:pt>
                <c:pt idx="28">
                  <c:v>184.75</c:v>
                </c:pt>
                <c:pt idx="29">
                  <c:v>183.75</c:v>
                </c:pt>
                <c:pt idx="30">
                  <c:v>183.75</c:v>
                </c:pt>
                <c:pt idx="31">
                  <c:v>176.5</c:v>
                </c:pt>
                <c:pt idx="32">
                  <c:v>178.75</c:v>
                </c:pt>
                <c:pt idx="33">
                  <c:v>187.25</c:v>
                </c:pt>
                <c:pt idx="34">
                  <c:v>190.25</c:v>
                </c:pt>
                <c:pt idx="35">
                  <c:v>194.75</c:v>
                </c:pt>
                <c:pt idx="36">
                  <c:v>185.25</c:v>
                </c:pt>
                <c:pt idx="37">
                  <c:v>189</c:v>
                </c:pt>
                <c:pt idx="38">
                  <c:v>189.75</c:v>
                </c:pt>
                <c:pt idx="39">
                  <c:v>198.75</c:v>
                </c:pt>
                <c:pt idx="40">
                  <c:v>212.25</c:v>
                </c:pt>
              </c:numCache>
            </c:numRef>
          </c:val>
          <c:smooth val="0"/>
          <c:extLst>
            <c:ext xmlns:c16="http://schemas.microsoft.com/office/drawing/2014/chart" uri="{C3380CC4-5D6E-409C-BE32-E72D297353CC}">
              <c16:uniqueId val="{00000002-C870-4532-B825-5D8001B92A1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Grafdata!$A$25</c:f>
              <c:strCache>
                <c:ptCount val="1"/>
                <c:pt idx="0">
                  <c:v>Östergötlands län</c:v>
                </c:pt>
              </c:strCache>
            </c:strRef>
          </c:tx>
          <c:spPr>
            <a:ln w="28575" cap="rnd">
              <a:solidFill>
                <a:schemeClr val="accent2"/>
              </a:solidFill>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Grafdata!$B$25:$AP$25</c:f>
              <c:numCache>
                <c:formatCode>General</c:formatCode>
                <c:ptCount val="41"/>
                <c:pt idx="0">
                  <c:v>59.5</c:v>
                </c:pt>
                <c:pt idx="1">
                  <c:v>57.75</c:v>
                </c:pt>
                <c:pt idx="2">
                  <c:v>58.25</c:v>
                </c:pt>
                <c:pt idx="3">
                  <c:v>59.5</c:v>
                </c:pt>
                <c:pt idx="4">
                  <c:v>55.75</c:v>
                </c:pt>
                <c:pt idx="5">
                  <c:v>56.25</c:v>
                </c:pt>
                <c:pt idx="6">
                  <c:v>57.75</c:v>
                </c:pt>
                <c:pt idx="7">
                  <c:v>61.5</c:v>
                </c:pt>
                <c:pt idx="8">
                  <c:v>65.25</c:v>
                </c:pt>
                <c:pt idx="9">
                  <c:v>68.5</c:v>
                </c:pt>
                <c:pt idx="10">
                  <c:v>75.5</c:v>
                </c:pt>
                <c:pt idx="11">
                  <c:v>70.25</c:v>
                </c:pt>
                <c:pt idx="12">
                  <c:v>68.5</c:v>
                </c:pt>
                <c:pt idx="13">
                  <c:v>67</c:v>
                </c:pt>
                <c:pt idx="14">
                  <c:v>55.25</c:v>
                </c:pt>
                <c:pt idx="15">
                  <c:v>58.25</c:v>
                </c:pt>
                <c:pt idx="16">
                  <c:v>62.25</c:v>
                </c:pt>
                <c:pt idx="17">
                  <c:v>57.25</c:v>
                </c:pt>
                <c:pt idx="18">
                  <c:v>60</c:v>
                </c:pt>
                <c:pt idx="19">
                  <c:v>57.75</c:v>
                </c:pt>
                <c:pt idx="20">
                  <c:v>49</c:v>
                </c:pt>
                <c:pt idx="21">
                  <c:v>48.75</c:v>
                </c:pt>
                <c:pt idx="22">
                  <c:v>47</c:v>
                </c:pt>
                <c:pt idx="23">
                  <c:v>44.5</c:v>
                </c:pt>
                <c:pt idx="24">
                  <c:v>43.75</c:v>
                </c:pt>
                <c:pt idx="25">
                  <c:v>46.75</c:v>
                </c:pt>
                <c:pt idx="26">
                  <c:v>45.75</c:v>
                </c:pt>
                <c:pt idx="27">
                  <c:v>49</c:v>
                </c:pt>
                <c:pt idx="28">
                  <c:v>47.5</c:v>
                </c:pt>
                <c:pt idx="29">
                  <c:v>45.5</c:v>
                </c:pt>
                <c:pt idx="30">
                  <c:v>46.75</c:v>
                </c:pt>
                <c:pt idx="31">
                  <c:v>46.25</c:v>
                </c:pt>
                <c:pt idx="32">
                  <c:v>54</c:v>
                </c:pt>
                <c:pt idx="33">
                  <c:v>56.5</c:v>
                </c:pt>
                <c:pt idx="34">
                  <c:v>58.5</c:v>
                </c:pt>
                <c:pt idx="35">
                  <c:v>60.25</c:v>
                </c:pt>
                <c:pt idx="36">
                  <c:v>58.75</c:v>
                </c:pt>
                <c:pt idx="37">
                  <c:v>56</c:v>
                </c:pt>
                <c:pt idx="38">
                  <c:v>56.25</c:v>
                </c:pt>
                <c:pt idx="39">
                  <c:v>53.75</c:v>
                </c:pt>
                <c:pt idx="40">
                  <c:v>53</c:v>
                </c:pt>
              </c:numCache>
            </c:numRef>
          </c:val>
          <c:smooth val="0"/>
          <c:extLst>
            <c:ext xmlns:c16="http://schemas.microsoft.com/office/drawing/2014/chart" uri="{C3380CC4-5D6E-409C-BE32-E72D297353CC}">
              <c16:uniqueId val="{00000000-232A-42B2-B693-93BF707B75D1}"/>
            </c:ext>
          </c:extLst>
        </c:ser>
        <c:ser>
          <c:idx val="1"/>
          <c:order val="1"/>
          <c:tx>
            <c:strRef>
              <c:f>Grafdata!$A$26</c:f>
              <c:strCache>
                <c:ptCount val="1"/>
                <c:pt idx="0">
                  <c:v>Linköpings kommun</c:v>
                </c:pt>
              </c:strCache>
            </c:strRef>
          </c:tx>
          <c:spPr>
            <a:ln w="28575" cap="rnd">
              <a:solidFill>
                <a:schemeClr val="accent5"/>
              </a:solidFill>
              <a:prstDash val="sysDot"/>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Grafdata!$B$26:$AP$26</c:f>
              <c:numCache>
                <c:formatCode>General</c:formatCode>
                <c:ptCount val="41"/>
                <c:pt idx="0">
                  <c:v>18</c:v>
                </c:pt>
                <c:pt idx="1">
                  <c:v>17.75</c:v>
                </c:pt>
                <c:pt idx="2">
                  <c:v>19</c:v>
                </c:pt>
                <c:pt idx="3">
                  <c:v>17.5</c:v>
                </c:pt>
                <c:pt idx="4">
                  <c:v>16</c:v>
                </c:pt>
                <c:pt idx="5">
                  <c:v>16.25</c:v>
                </c:pt>
                <c:pt idx="6">
                  <c:v>17.25</c:v>
                </c:pt>
                <c:pt idx="7">
                  <c:v>19.5</c:v>
                </c:pt>
                <c:pt idx="8">
                  <c:v>21.5</c:v>
                </c:pt>
                <c:pt idx="9">
                  <c:v>24</c:v>
                </c:pt>
                <c:pt idx="10">
                  <c:v>24.25</c:v>
                </c:pt>
                <c:pt idx="11">
                  <c:v>23.25</c:v>
                </c:pt>
                <c:pt idx="12">
                  <c:v>22.5</c:v>
                </c:pt>
                <c:pt idx="13">
                  <c:v>20.75</c:v>
                </c:pt>
                <c:pt idx="14">
                  <c:v>18.25</c:v>
                </c:pt>
                <c:pt idx="15">
                  <c:v>17.25</c:v>
                </c:pt>
                <c:pt idx="16">
                  <c:v>16.5</c:v>
                </c:pt>
                <c:pt idx="17">
                  <c:v>14.5</c:v>
                </c:pt>
                <c:pt idx="18">
                  <c:v>16.25</c:v>
                </c:pt>
                <c:pt idx="19">
                  <c:v>17.5</c:v>
                </c:pt>
                <c:pt idx="20">
                  <c:v>16</c:v>
                </c:pt>
                <c:pt idx="21">
                  <c:v>17.5</c:v>
                </c:pt>
                <c:pt idx="22">
                  <c:v>17.5</c:v>
                </c:pt>
                <c:pt idx="23">
                  <c:v>16</c:v>
                </c:pt>
                <c:pt idx="24">
                  <c:v>15.5</c:v>
                </c:pt>
                <c:pt idx="25">
                  <c:v>16.5</c:v>
                </c:pt>
                <c:pt idx="26">
                  <c:v>15.5</c:v>
                </c:pt>
                <c:pt idx="27">
                  <c:v>15</c:v>
                </c:pt>
                <c:pt idx="28">
                  <c:v>16.25</c:v>
                </c:pt>
                <c:pt idx="29">
                  <c:v>15</c:v>
                </c:pt>
                <c:pt idx="30">
                  <c:v>16.75</c:v>
                </c:pt>
                <c:pt idx="31">
                  <c:v>17.25</c:v>
                </c:pt>
                <c:pt idx="32">
                  <c:v>19</c:v>
                </c:pt>
                <c:pt idx="33">
                  <c:v>19.25</c:v>
                </c:pt>
                <c:pt idx="34">
                  <c:v>19</c:v>
                </c:pt>
                <c:pt idx="35">
                  <c:v>21.5</c:v>
                </c:pt>
                <c:pt idx="36">
                  <c:v>19.75</c:v>
                </c:pt>
                <c:pt idx="37">
                  <c:v>19.5</c:v>
                </c:pt>
                <c:pt idx="38">
                  <c:v>19.75</c:v>
                </c:pt>
                <c:pt idx="39">
                  <c:v>17</c:v>
                </c:pt>
                <c:pt idx="40">
                  <c:v>20.5</c:v>
                </c:pt>
              </c:numCache>
            </c:numRef>
          </c:val>
          <c:smooth val="0"/>
          <c:extLst>
            <c:ext xmlns:c16="http://schemas.microsoft.com/office/drawing/2014/chart" uri="{C3380CC4-5D6E-409C-BE32-E72D297353CC}">
              <c16:uniqueId val="{00000001-232A-42B2-B693-93BF707B75D1}"/>
            </c:ext>
          </c:extLst>
        </c:ser>
        <c:ser>
          <c:idx val="2"/>
          <c:order val="2"/>
          <c:tx>
            <c:strRef>
              <c:f>Grafdata!$A$27</c:f>
              <c:strCache>
                <c:ptCount val="1"/>
                <c:pt idx="0">
                  <c:v>Norrköpings kommun</c:v>
                </c:pt>
              </c:strCache>
            </c:strRef>
          </c:tx>
          <c:spPr>
            <a:ln w="28575" cap="rnd">
              <a:solidFill>
                <a:schemeClr val="accent3"/>
              </a:solidFill>
              <a:prstDash val="sysDash"/>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Grafdata!$B$27:$AP$27</c:f>
              <c:numCache>
                <c:formatCode>General</c:formatCode>
                <c:ptCount val="41"/>
                <c:pt idx="0">
                  <c:v>19.5</c:v>
                </c:pt>
                <c:pt idx="1">
                  <c:v>17.75</c:v>
                </c:pt>
                <c:pt idx="2">
                  <c:v>16.75</c:v>
                </c:pt>
                <c:pt idx="3">
                  <c:v>18</c:v>
                </c:pt>
                <c:pt idx="4">
                  <c:v>19.25</c:v>
                </c:pt>
                <c:pt idx="5">
                  <c:v>20</c:v>
                </c:pt>
                <c:pt idx="6">
                  <c:v>21.25</c:v>
                </c:pt>
                <c:pt idx="7">
                  <c:v>22.75</c:v>
                </c:pt>
                <c:pt idx="8">
                  <c:v>23.75</c:v>
                </c:pt>
                <c:pt idx="9">
                  <c:v>24.25</c:v>
                </c:pt>
                <c:pt idx="10">
                  <c:v>28.25</c:v>
                </c:pt>
                <c:pt idx="11">
                  <c:v>23.75</c:v>
                </c:pt>
                <c:pt idx="12">
                  <c:v>24.5</c:v>
                </c:pt>
                <c:pt idx="13">
                  <c:v>26.25</c:v>
                </c:pt>
                <c:pt idx="14">
                  <c:v>21.5</c:v>
                </c:pt>
                <c:pt idx="15">
                  <c:v>24.75</c:v>
                </c:pt>
                <c:pt idx="16">
                  <c:v>28.25</c:v>
                </c:pt>
                <c:pt idx="17">
                  <c:v>25.75</c:v>
                </c:pt>
                <c:pt idx="18">
                  <c:v>25.5</c:v>
                </c:pt>
                <c:pt idx="19">
                  <c:v>23.75</c:v>
                </c:pt>
                <c:pt idx="20">
                  <c:v>18.25</c:v>
                </c:pt>
                <c:pt idx="21">
                  <c:v>17</c:v>
                </c:pt>
                <c:pt idx="22">
                  <c:v>18</c:v>
                </c:pt>
                <c:pt idx="23">
                  <c:v>16</c:v>
                </c:pt>
                <c:pt idx="24">
                  <c:v>15.5</c:v>
                </c:pt>
                <c:pt idx="25">
                  <c:v>16.5</c:v>
                </c:pt>
                <c:pt idx="26">
                  <c:v>14.75</c:v>
                </c:pt>
                <c:pt idx="27">
                  <c:v>18.25</c:v>
                </c:pt>
                <c:pt idx="28">
                  <c:v>15.75</c:v>
                </c:pt>
                <c:pt idx="29">
                  <c:v>15</c:v>
                </c:pt>
                <c:pt idx="30">
                  <c:v>16.25</c:v>
                </c:pt>
                <c:pt idx="31">
                  <c:v>16</c:v>
                </c:pt>
                <c:pt idx="32">
                  <c:v>22</c:v>
                </c:pt>
                <c:pt idx="33">
                  <c:v>22.25</c:v>
                </c:pt>
                <c:pt idx="34">
                  <c:v>21.75</c:v>
                </c:pt>
                <c:pt idx="35">
                  <c:v>20.75</c:v>
                </c:pt>
                <c:pt idx="36">
                  <c:v>19</c:v>
                </c:pt>
                <c:pt idx="37">
                  <c:v>18.5</c:v>
                </c:pt>
                <c:pt idx="38">
                  <c:v>19.5</c:v>
                </c:pt>
                <c:pt idx="39">
                  <c:v>20.75</c:v>
                </c:pt>
                <c:pt idx="40">
                  <c:v>19.75</c:v>
                </c:pt>
              </c:numCache>
            </c:numRef>
          </c:val>
          <c:smooth val="0"/>
          <c:extLst>
            <c:ext xmlns:c16="http://schemas.microsoft.com/office/drawing/2014/chart" uri="{C3380CC4-5D6E-409C-BE32-E72D297353CC}">
              <c16:uniqueId val="{00000002-232A-42B2-B693-93BF707B75D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Grafdata!$B$14:$AP$14</c:f>
              <c:numCache>
                <c:formatCode>General</c:formatCode>
                <c:ptCount val="41"/>
                <c:pt idx="0">
                  <c:v>100</c:v>
                </c:pt>
                <c:pt idx="1">
                  <c:v>99.925055657195756</c:v>
                </c:pt>
                <c:pt idx="2">
                  <c:v>102.39601472435912</c:v>
                </c:pt>
                <c:pt idx="3">
                  <c:v>103.76925959397801</c:v>
                </c:pt>
                <c:pt idx="4">
                  <c:v>101.77221328278264</c:v>
                </c:pt>
                <c:pt idx="5">
                  <c:v>100.74503493728922</c:v>
                </c:pt>
                <c:pt idx="6">
                  <c:v>103.1145987171292</c:v>
                </c:pt>
                <c:pt idx="7">
                  <c:v>104.3798355632949</c:v>
                </c:pt>
                <c:pt idx="8">
                  <c:v>102.37838076134635</c:v>
                </c:pt>
                <c:pt idx="9">
                  <c:v>101.58264818039544</c:v>
                </c:pt>
                <c:pt idx="10">
                  <c:v>103.9588246963652</c:v>
                </c:pt>
                <c:pt idx="11">
                  <c:v>105.50179645998193</c:v>
                </c:pt>
                <c:pt idx="12">
                  <c:v>103.76925959397801</c:v>
                </c:pt>
                <c:pt idx="13">
                  <c:v>102.70460907708247</c:v>
                </c:pt>
                <c:pt idx="14">
                  <c:v>105.33206956598409</c:v>
                </c:pt>
                <c:pt idx="15">
                  <c:v>107.53631494257941</c:v>
                </c:pt>
                <c:pt idx="16">
                  <c:v>105.20201908876496</c:v>
                </c:pt>
                <c:pt idx="17">
                  <c:v>104.4790266052417</c:v>
                </c:pt>
                <c:pt idx="18">
                  <c:v>106.61053188440937</c:v>
                </c:pt>
                <c:pt idx="19">
                  <c:v>108.54365507968348</c:v>
                </c:pt>
                <c:pt idx="20">
                  <c:v>106.84638613970507</c:v>
                </c:pt>
                <c:pt idx="21">
                  <c:v>106.05506204730311</c:v>
                </c:pt>
                <c:pt idx="22">
                  <c:v>108.76848810809619</c:v>
                </c:pt>
                <c:pt idx="23">
                  <c:v>109.63034805034496</c:v>
                </c:pt>
                <c:pt idx="24">
                  <c:v>108.46871073687923</c:v>
                </c:pt>
                <c:pt idx="25">
                  <c:v>108.54585932506006</c:v>
                </c:pt>
                <c:pt idx="26">
                  <c:v>110.95950801243194</c:v>
                </c:pt>
                <c:pt idx="27">
                  <c:v>112.50027553067207</c:v>
                </c:pt>
                <c:pt idx="28">
                  <c:v>110.76773866466814</c:v>
                </c:pt>
                <c:pt idx="29">
                  <c:v>110.58919478916393</c:v>
                </c:pt>
                <c:pt idx="30">
                  <c:v>112.85956752705711</c:v>
                </c:pt>
                <c:pt idx="31">
                  <c:v>113.77432935834418</c:v>
                </c:pt>
                <c:pt idx="32">
                  <c:v>112.21592787709127</c:v>
                </c:pt>
                <c:pt idx="33">
                  <c:v>111.36949765247867</c:v>
                </c:pt>
                <c:pt idx="34">
                  <c:v>113.41944585271233</c:v>
                </c:pt>
                <c:pt idx="35">
                  <c:v>114.59210439306104</c:v>
                </c:pt>
                <c:pt idx="36">
                  <c:v>113.07558357396346</c:v>
                </c:pt>
                <c:pt idx="37">
                  <c:v>111.43562501377653</c:v>
                </c:pt>
                <c:pt idx="38">
                  <c:v>111.2614896290255</c:v>
                </c:pt>
                <c:pt idx="39">
                  <c:v>112.32173165516785</c:v>
                </c:pt>
                <c:pt idx="40">
                  <c:v>111.51056935658077</c:v>
                </c:pt>
              </c:numCache>
            </c:numRef>
          </c:val>
          <c:smooth val="0"/>
          <c:extLst>
            <c:ext xmlns:c16="http://schemas.microsoft.com/office/drawing/2014/chart" uri="{C3380CC4-5D6E-409C-BE32-E72D297353CC}">
              <c16:uniqueId val="{00000000-6427-4004-86FC-F2FCD4258AB9}"/>
            </c:ext>
          </c:extLst>
        </c:ser>
        <c:ser>
          <c:idx val="1"/>
          <c:order val="1"/>
          <c:tx>
            <c:strRef>
              <c:f>Grafdata!$A$15</c:f>
              <c:strCache>
                <c:ptCount val="1"/>
                <c:pt idx="0">
                  <c:v>SBA-länen</c:v>
                </c:pt>
              </c:strCache>
            </c:strRef>
          </c:tx>
          <c:spPr>
            <a:ln w="28575" cap="rnd">
              <a:solidFill>
                <a:schemeClr val="accent6"/>
              </a:solidFill>
              <a:prstDash val="sysDot"/>
              <a:round/>
            </a:ln>
            <a:effectLst/>
          </c:spPr>
          <c:marker>
            <c:symbol val="none"/>
          </c:marker>
          <c:cat>
            <c:strRef>
              <c:f>Grafdata!$B$13:$AP$13</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Grafdata!$B$15:$AP$15</c:f>
              <c:numCache>
                <c:formatCode>General</c:formatCode>
                <c:ptCount val="41"/>
                <c:pt idx="0">
                  <c:v>100</c:v>
                </c:pt>
                <c:pt idx="1">
                  <c:v>100.13130379808393</c:v>
                </c:pt>
                <c:pt idx="2">
                  <c:v>102.05709283664835</c:v>
                </c:pt>
                <c:pt idx="3">
                  <c:v>103.15615425764723</c:v>
                </c:pt>
                <c:pt idx="4">
                  <c:v>101.98414628215727</c:v>
                </c:pt>
                <c:pt idx="5">
                  <c:v>101.14769245732627</c:v>
                </c:pt>
                <c:pt idx="6">
                  <c:v>102.92758838690852</c:v>
                </c:pt>
                <c:pt idx="7">
                  <c:v>104.03151291154015</c:v>
                </c:pt>
                <c:pt idx="8">
                  <c:v>103.03457666682877</c:v>
                </c:pt>
                <c:pt idx="9">
                  <c:v>102.1640811165686</c:v>
                </c:pt>
                <c:pt idx="10">
                  <c:v>104.32816223313719</c:v>
                </c:pt>
                <c:pt idx="11">
                  <c:v>105.4564022759325</c:v>
                </c:pt>
                <c:pt idx="12">
                  <c:v>104.74152604191995</c:v>
                </c:pt>
                <c:pt idx="13">
                  <c:v>103.55006565189905</c:v>
                </c:pt>
                <c:pt idx="14">
                  <c:v>105.81627194475514</c:v>
                </c:pt>
                <c:pt idx="15">
                  <c:v>107.77123960511598</c:v>
                </c:pt>
                <c:pt idx="16">
                  <c:v>106.28312989349803</c:v>
                </c:pt>
                <c:pt idx="17">
                  <c:v>105.62661090307834</c:v>
                </c:pt>
                <c:pt idx="18">
                  <c:v>107.44054855808977</c:v>
                </c:pt>
                <c:pt idx="19">
                  <c:v>108.59310411904877</c:v>
                </c:pt>
                <c:pt idx="20">
                  <c:v>107.97062685357194</c:v>
                </c:pt>
                <c:pt idx="21">
                  <c:v>107.21684579049749</c:v>
                </c:pt>
                <c:pt idx="22">
                  <c:v>110.03744589797209</c:v>
                </c:pt>
                <c:pt idx="23">
                  <c:v>110.44108349948938</c:v>
                </c:pt>
                <c:pt idx="24">
                  <c:v>109.59976657102563</c:v>
                </c:pt>
                <c:pt idx="25">
                  <c:v>109.32743276759227</c:v>
                </c:pt>
                <c:pt idx="26">
                  <c:v>111.90487769294364</c:v>
                </c:pt>
                <c:pt idx="27">
                  <c:v>113.26168360647766</c:v>
                </c:pt>
                <c:pt idx="28">
                  <c:v>112.2793366726645</c:v>
                </c:pt>
                <c:pt idx="29">
                  <c:v>112.2550211545008</c:v>
                </c:pt>
                <c:pt idx="30">
                  <c:v>114.18081019306521</c:v>
                </c:pt>
                <c:pt idx="31">
                  <c:v>115.51816369206828</c:v>
                </c:pt>
                <c:pt idx="32">
                  <c:v>114.15649467490152</c:v>
                </c:pt>
                <c:pt idx="33">
                  <c:v>113.94738121869376</c:v>
                </c:pt>
                <c:pt idx="34">
                  <c:v>115.36740747945339</c:v>
                </c:pt>
                <c:pt idx="35">
                  <c:v>116.69503477119098</c:v>
                </c:pt>
                <c:pt idx="36">
                  <c:v>115.38685989398434</c:v>
                </c:pt>
                <c:pt idx="37">
                  <c:v>114.40937606380392</c:v>
                </c:pt>
                <c:pt idx="38">
                  <c:v>113.7868987988134</c:v>
                </c:pt>
                <c:pt idx="39">
                  <c:v>114.02519087681759</c:v>
                </c:pt>
                <c:pt idx="40">
                  <c:v>113.24709429557944</c:v>
                </c:pt>
              </c:numCache>
            </c:numRef>
          </c:val>
          <c:smooth val="0"/>
          <c:extLst>
            <c:ext xmlns:c16="http://schemas.microsoft.com/office/drawing/2014/chart" uri="{C3380CC4-5D6E-409C-BE32-E72D297353CC}">
              <c16:uniqueId val="{00000001-6427-4004-86FC-F2FCD4258AB9}"/>
            </c:ext>
          </c:extLst>
        </c:ser>
        <c:ser>
          <c:idx val="2"/>
          <c:order val="2"/>
          <c:tx>
            <c:strRef>
              <c:f>Grafdata!$A$18</c:f>
              <c:strCache>
                <c:ptCount val="1"/>
                <c:pt idx="0">
                  <c:v>Östergötlands län</c:v>
                </c:pt>
              </c:strCache>
            </c:strRef>
          </c:tx>
          <c:spPr>
            <a:ln w="28575" cap="rnd">
              <a:solidFill>
                <a:schemeClr val="accent2"/>
              </a:solidFill>
              <a:round/>
            </a:ln>
            <a:effectLst/>
          </c:spPr>
          <c:marker>
            <c:symbol val="none"/>
          </c:marker>
          <c:cat>
            <c:strRef>
              <c:f>Grafdata!$B$13:$AP$13</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Grafdata!$B$18:$AP$18</c:f>
              <c:numCache>
                <c:formatCode>General</c:formatCode>
                <c:ptCount val="41"/>
                <c:pt idx="0">
                  <c:v>100</c:v>
                </c:pt>
                <c:pt idx="1">
                  <c:v>97.0366649924661</c:v>
                </c:pt>
                <c:pt idx="2">
                  <c:v>98.543445504771469</c:v>
                </c:pt>
                <c:pt idx="3">
                  <c:v>101.30587644399799</c:v>
                </c:pt>
                <c:pt idx="4">
                  <c:v>100.60271220492216</c:v>
                </c:pt>
                <c:pt idx="5">
                  <c:v>100.25113008538423</c:v>
                </c:pt>
                <c:pt idx="6">
                  <c:v>100.60271220492216</c:v>
                </c:pt>
                <c:pt idx="7">
                  <c:v>103.01356102461075</c:v>
                </c:pt>
                <c:pt idx="8">
                  <c:v>101.2054244098443</c:v>
                </c:pt>
                <c:pt idx="9">
                  <c:v>100.50226017076845</c:v>
                </c:pt>
                <c:pt idx="10">
                  <c:v>102.46107483676545</c:v>
                </c:pt>
                <c:pt idx="11">
                  <c:v>105.07282772476142</c:v>
                </c:pt>
                <c:pt idx="12">
                  <c:v>102.15971873430436</c:v>
                </c:pt>
                <c:pt idx="13">
                  <c:v>100.95429432446007</c:v>
                </c:pt>
                <c:pt idx="14">
                  <c:v>104.47011551983928</c:v>
                </c:pt>
                <c:pt idx="15">
                  <c:v>108.58864892014063</c:v>
                </c:pt>
                <c:pt idx="16">
                  <c:v>103.71672526368658</c:v>
                </c:pt>
                <c:pt idx="17">
                  <c:v>102.51130085384229</c:v>
                </c:pt>
                <c:pt idx="18">
                  <c:v>105.27373179306881</c:v>
                </c:pt>
                <c:pt idx="19">
                  <c:v>108.13661476644901</c:v>
                </c:pt>
                <c:pt idx="20">
                  <c:v>105.52486187845304</c:v>
                </c:pt>
                <c:pt idx="21">
                  <c:v>105.57508789552989</c:v>
                </c:pt>
                <c:pt idx="22">
                  <c:v>108.4379708689101</c:v>
                </c:pt>
                <c:pt idx="23">
                  <c:v>108.83977900552486</c:v>
                </c:pt>
                <c:pt idx="24">
                  <c:v>106.93119035660472</c:v>
                </c:pt>
                <c:pt idx="25">
                  <c:v>106.62983425414365</c:v>
                </c:pt>
                <c:pt idx="26">
                  <c:v>108.03616273229532</c:v>
                </c:pt>
                <c:pt idx="27">
                  <c:v>111.60220994475138</c:v>
                </c:pt>
                <c:pt idx="28">
                  <c:v>108.89000502260171</c:v>
                </c:pt>
                <c:pt idx="29">
                  <c:v>106.93119035660472</c:v>
                </c:pt>
                <c:pt idx="30">
                  <c:v>109.49271722752385</c:v>
                </c:pt>
                <c:pt idx="31">
                  <c:v>117.12707182320442</c:v>
                </c:pt>
                <c:pt idx="32">
                  <c:v>112.75740833751884</c:v>
                </c:pt>
                <c:pt idx="33">
                  <c:v>111.20040180813662</c:v>
                </c:pt>
                <c:pt idx="34">
                  <c:v>113.30989452536414</c:v>
                </c:pt>
                <c:pt idx="35">
                  <c:v>117.3279758915118</c:v>
                </c:pt>
                <c:pt idx="36">
                  <c:v>116.07232546459066</c:v>
                </c:pt>
                <c:pt idx="37">
                  <c:v>111.80311401305876</c:v>
                </c:pt>
                <c:pt idx="38">
                  <c:v>111.80311401305876</c:v>
                </c:pt>
                <c:pt idx="39">
                  <c:v>114.81667503766951</c:v>
                </c:pt>
                <c:pt idx="40">
                  <c:v>111.75288799598192</c:v>
                </c:pt>
              </c:numCache>
            </c:numRef>
          </c:val>
          <c:smooth val="0"/>
          <c:extLst>
            <c:ext xmlns:c16="http://schemas.microsoft.com/office/drawing/2014/chart" uri="{C3380CC4-5D6E-409C-BE32-E72D297353CC}">
              <c16:uniqueId val="{00000002-6427-4004-86FC-F2FCD4258AB9}"/>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Grafdata!$B$21:$AP$21</c:f>
              <c:numCache>
                <c:formatCode>General</c:formatCode>
                <c:ptCount val="41"/>
                <c:pt idx="0">
                  <c:v>100</c:v>
                </c:pt>
                <c:pt idx="1">
                  <c:v>152.70801859596114</c:v>
                </c:pt>
                <c:pt idx="2">
                  <c:v>134.99368700691144</c:v>
                </c:pt>
                <c:pt idx="3">
                  <c:v>105.79992555776936</c:v>
                </c:pt>
                <c:pt idx="4">
                  <c:v>110.45110532115984</c:v>
                </c:pt>
                <c:pt idx="5">
                  <c:v>155.78788343222473</c:v>
                </c:pt>
                <c:pt idx="6">
                  <c:v>126.62039571154365</c:v>
                </c:pt>
                <c:pt idx="7">
                  <c:v>97.626606529021529</c:v>
                </c:pt>
                <c:pt idx="8">
                  <c:v>104.82341864996825</c:v>
                </c:pt>
                <c:pt idx="9">
                  <c:v>150.44628847094199</c:v>
                </c:pt>
                <c:pt idx="10">
                  <c:v>129.17478597858693</c:v>
                </c:pt>
                <c:pt idx="11">
                  <c:v>99.786161043358945</c:v>
                </c:pt>
                <c:pt idx="12">
                  <c:v>109.18120844554404</c:v>
                </c:pt>
                <c:pt idx="13">
                  <c:v>155.39596698268124</c:v>
                </c:pt>
                <c:pt idx="14">
                  <c:v>150.97979112385875</c:v>
                </c:pt>
                <c:pt idx="15">
                  <c:v>125.09724928659529</c:v>
                </c:pt>
                <c:pt idx="16">
                  <c:v>149.13187222210058</c:v>
                </c:pt>
                <c:pt idx="17">
                  <c:v>219.28272721301425</c:v>
                </c:pt>
                <c:pt idx="18">
                  <c:v>196.27423933906977</c:v>
                </c:pt>
                <c:pt idx="19">
                  <c:v>162.71101088170255</c:v>
                </c:pt>
                <c:pt idx="20">
                  <c:v>208.46451951919076</c:v>
                </c:pt>
                <c:pt idx="21">
                  <c:v>266.76957210313896</c:v>
                </c:pt>
                <c:pt idx="22">
                  <c:v>257.85110094220511</c:v>
                </c:pt>
                <c:pt idx="23">
                  <c:v>198.98043337055444</c:v>
                </c:pt>
                <c:pt idx="24">
                  <c:v>224.96077186375612</c:v>
                </c:pt>
                <c:pt idx="25">
                  <c:v>279.96409257110327</c:v>
                </c:pt>
                <c:pt idx="26">
                  <c:v>240.00467088505974</c:v>
                </c:pt>
                <c:pt idx="27">
                  <c:v>189.77222137075881</c:v>
                </c:pt>
                <c:pt idx="28">
                  <c:v>223.53104314000248</c:v>
                </c:pt>
                <c:pt idx="29">
                  <c:v>294.96493187076243</c:v>
                </c:pt>
                <c:pt idx="30">
                  <c:v>259.37059823820056</c:v>
                </c:pt>
                <c:pt idx="31">
                  <c:v>189.13800275874149</c:v>
                </c:pt>
                <c:pt idx="32">
                  <c:v>219.64982958567791</c:v>
                </c:pt>
                <c:pt idx="33">
                  <c:v>272.77092957910946</c:v>
                </c:pt>
                <c:pt idx="34">
                  <c:v>216.56193666571789</c:v>
                </c:pt>
                <c:pt idx="35">
                  <c:v>159.42314569512257</c:v>
                </c:pt>
                <c:pt idx="36">
                  <c:v>183.15635057911678</c:v>
                </c:pt>
                <c:pt idx="37">
                  <c:v>258.65317948605667</c:v>
                </c:pt>
                <c:pt idx="38">
                  <c:v>137.21089775870499</c:v>
                </c:pt>
                <c:pt idx="39">
                  <c:v>115.54674899101585</c:v>
                </c:pt>
                <c:pt idx="40">
                  <c:v>147.98020712455937</c:v>
                </c:pt>
              </c:numCache>
            </c:numRef>
          </c:val>
          <c:smooth val="0"/>
          <c:extLst>
            <c:ext xmlns:c16="http://schemas.microsoft.com/office/drawing/2014/chart" uri="{C3380CC4-5D6E-409C-BE32-E72D297353CC}">
              <c16:uniqueId val="{00000000-93EB-4957-A5BD-E7B0A0D4599F}"/>
            </c:ext>
          </c:extLst>
        </c:ser>
        <c:ser>
          <c:idx val="1"/>
          <c:order val="1"/>
          <c:tx>
            <c:strRef>
              <c:f>Grafdata!$A$26</c:f>
              <c:strCache>
                <c:ptCount val="1"/>
                <c:pt idx="0">
                  <c:v>Östergötlands län</c:v>
                </c:pt>
              </c:strCache>
            </c:strRef>
          </c:tx>
          <c:spPr>
            <a:ln w="28575" cap="rnd">
              <a:solidFill>
                <a:schemeClr val="accent2"/>
              </a:solidFill>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Grafdata!$B$26:$AP$26</c:f>
              <c:numCache>
                <c:formatCode>General</c:formatCode>
                <c:ptCount val="41"/>
                <c:pt idx="0">
                  <c:v>100</c:v>
                </c:pt>
                <c:pt idx="1">
                  <c:v>162.98624086971293</c:v>
                </c:pt>
                <c:pt idx="2">
                  <c:v>117.2923390521488</c:v>
                </c:pt>
                <c:pt idx="3">
                  <c:v>96.347885170715131</c:v>
                </c:pt>
                <c:pt idx="4">
                  <c:v>109.61440462034993</c:v>
                </c:pt>
                <c:pt idx="5">
                  <c:v>168.1331747919144</c:v>
                </c:pt>
                <c:pt idx="6">
                  <c:v>126.88975709189739</c:v>
                </c:pt>
                <c:pt idx="7">
                  <c:v>102.90470528282657</c:v>
                </c:pt>
                <c:pt idx="8">
                  <c:v>103.60115508748089</c:v>
                </c:pt>
                <c:pt idx="9">
                  <c:v>162.62952267708511</c:v>
                </c:pt>
                <c:pt idx="10">
                  <c:v>137.21759809750299</c:v>
                </c:pt>
                <c:pt idx="11">
                  <c:v>94.207576014948188</c:v>
                </c:pt>
                <c:pt idx="12">
                  <c:v>113.18158654662817</c:v>
                </c:pt>
                <c:pt idx="13">
                  <c:v>163.3089859011381</c:v>
                </c:pt>
                <c:pt idx="14">
                  <c:v>140.4280618311534</c:v>
                </c:pt>
                <c:pt idx="15">
                  <c:v>120.02717852896212</c:v>
                </c:pt>
                <c:pt idx="16">
                  <c:v>146.81501613725158</c:v>
                </c:pt>
                <c:pt idx="17">
                  <c:v>246.61117717003566</c:v>
                </c:pt>
                <c:pt idx="18">
                  <c:v>181.00900288771871</c:v>
                </c:pt>
                <c:pt idx="19">
                  <c:v>164.15831493120436</c:v>
                </c:pt>
                <c:pt idx="20">
                  <c:v>207.93273314081875</c:v>
                </c:pt>
                <c:pt idx="21">
                  <c:v>290.19874299303552</c:v>
                </c:pt>
                <c:pt idx="22">
                  <c:v>258.21301172074061</c:v>
                </c:pt>
                <c:pt idx="23">
                  <c:v>178.44402921691864</c:v>
                </c:pt>
                <c:pt idx="24">
                  <c:v>213.58926448105996</c:v>
                </c:pt>
                <c:pt idx="25">
                  <c:v>355.10446747069813</c:v>
                </c:pt>
                <c:pt idx="26">
                  <c:v>264.65092576864276</c:v>
                </c:pt>
                <c:pt idx="27">
                  <c:v>180.90708340411075</c:v>
                </c:pt>
                <c:pt idx="28">
                  <c:v>214.77832512315271</c:v>
                </c:pt>
                <c:pt idx="29">
                  <c:v>474.36724987260067</c:v>
                </c:pt>
                <c:pt idx="30">
                  <c:v>395.65143536606081</c:v>
                </c:pt>
                <c:pt idx="31">
                  <c:v>196.55172413793105</c:v>
                </c:pt>
                <c:pt idx="32">
                  <c:v>281.63750636996775</c:v>
                </c:pt>
                <c:pt idx="33">
                  <c:v>380.36351282486834</c:v>
                </c:pt>
                <c:pt idx="34">
                  <c:v>309.05384746050618</c:v>
                </c:pt>
                <c:pt idx="35">
                  <c:v>189.46832002717852</c:v>
                </c:pt>
                <c:pt idx="36">
                  <c:v>231.74791914387635</c:v>
                </c:pt>
                <c:pt idx="37">
                  <c:v>349.46492271105825</c:v>
                </c:pt>
                <c:pt idx="38">
                  <c:v>153.33786308816036</c:v>
                </c:pt>
                <c:pt idx="39">
                  <c:v>107.44012230338033</c:v>
                </c:pt>
                <c:pt idx="40">
                  <c:v>143.11194156616273</c:v>
                </c:pt>
              </c:numCache>
            </c:numRef>
          </c:val>
          <c:smooth val="0"/>
          <c:extLst>
            <c:ext xmlns:c16="http://schemas.microsoft.com/office/drawing/2014/chart" uri="{C3380CC4-5D6E-409C-BE32-E72D297353CC}">
              <c16:uniqueId val="{00000001-93EB-4957-A5BD-E7B0A0D4599F}"/>
            </c:ext>
          </c:extLst>
        </c:ser>
        <c:ser>
          <c:idx val="2"/>
          <c:order val="2"/>
          <c:tx>
            <c:strRef>
              <c:f>Grafdata!$A$27</c:f>
              <c:strCache>
                <c:ptCount val="1"/>
                <c:pt idx="0">
                  <c:v>Linköpings kommun</c:v>
                </c:pt>
              </c:strCache>
            </c:strRef>
          </c:tx>
          <c:spPr>
            <a:ln w="28575" cap="rnd">
              <a:solidFill>
                <a:schemeClr val="accent3"/>
              </a:solidFill>
              <a:prstDash val="sysDot"/>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Grafdata!$B$27:$AP$27</c:f>
              <c:numCache>
                <c:formatCode>General</c:formatCode>
                <c:ptCount val="41"/>
                <c:pt idx="0">
                  <c:v>100</c:v>
                </c:pt>
                <c:pt idx="1">
                  <c:v>127.56457564575646</c:v>
                </c:pt>
                <c:pt idx="2">
                  <c:v>111.47601476014761</c:v>
                </c:pt>
                <c:pt idx="3">
                  <c:v>93.911439114391143</c:v>
                </c:pt>
                <c:pt idx="4">
                  <c:v>112.02952029520296</c:v>
                </c:pt>
                <c:pt idx="5">
                  <c:v>126.75276752767527</c:v>
                </c:pt>
                <c:pt idx="6">
                  <c:v>129.55719557195573</c:v>
                </c:pt>
                <c:pt idx="7">
                  <c:v>104.24354243542436</c:v>
                </c:pt>
                <c:pt idx="8">
                  <c:v>110.07380073800738</c:v>
                </c:pt>
                <c:pt idx="9">
                  <c:v>121.69741697416974</c:v>
                </c:pt>
                <c:pt idx="10">
                  <c:v>114.09594095940959</c:v>
                </c:pt>
                <c:pt idx="11">
                  <c:v>93.173431734317347</c:v>
                </c:pt>
                <c:pt idx="12">
                  <c:v>106.23616236162361</c:v>
                </c:pt>
                <c:pt idx="13">
                  <c:v>126.30996309963099</c:v>
                </c:pt>
                <c:pt idx="14">
                  <c:v>122.54612546125462</c:v>
                </c:pt>
                <c:pt idx="15">
                  <c:v>106.71586715867159</c:v>
                </c:pt>
                <c:pt idx="16">
                  <c:v>118.41328413284133</c:v>
                </c:pt>
                <c:pt idx="17">
                  <c:v>179.92619926199262</c:v>
                </c:pt>
                <c:pt idx="18">
                  <c:v>154.0959409594096</c:v>
                </c:pt>
                <c:pt idx="19">
                  <c:v>131.77121771217713</c:v>
                </c:pt>
                <c:pt idx="20">
                  <c:v>171.80811808118082</c:v>
                </c:pt>
                <c:pt idx="21">
                  <c:v>206.23616236162363</c:v>
                </c:pt>
                <c:pt idx="22">
                  <c:v>213.39483394833948</c:v>
                </c:pt>
                <c:pt idx="23">
                  <c:v>163.94833948339485</c:v>
                </c:pt>
                <c:pt idx="24">
                  <c:v>195.68265682656826</c:v>
                </c:pt>
                <c:pt idx="25">
                  <c:v>242.47232472324723</c:v>
                </c:pt>
                <c:pt idx="26">
                  <c:v>226.01476014760146</c:v>
                </c:pt>
                <c:pt idx="27">
                  <c:v>171.47601476014759</c:v>
                </c:pt>
                <c:pt idx="28">
                  <c:v>182.91512915129152</c:v>
                </c:pt>
                <c:pt idx="29">
                  <c:v>250.18450184501845</c:v>
                </c:pt>
                <c:pt idx="30">
                  <c:v>251.51291512915128</c:v>
                </c:pt>
                <c:pt idx="31">
                  <c:v>173.91143911439116</c:v>
                </c:pt>
                <c:pt idx="32">
                  <c:v>251.51291512915128</c:v>
                </c:pt>
                <c:pt idx="33">
                  <c:v>295.09225092250921</c:v>
                </c:pt>
                <c:pt idx="34">
                  <c:v>243.43173431734317</c:v>
                </c:pt>
                <c:pt idx="35">
                  <c:v>190.81180811808119</c:v>
                </c:pt>
                <c:pt idx="36">
                  <c:v>214.98154981549814</c:v>
                </c:pt>
                <c:pt idx="37">
                  <c:v>238.52398523985241</c:v>
                </c:pt>
                <c:pt idx="38">
                  <c:v>178.5608856088561</c:v>
                </c:pt>
                <c:pt idx="39">
                  <c:v>117.93357933579335</c:v>
                </c:pt>
                <c:pt idx="40">
                  <c:v>123.94833948339483</c:v>
                </c:pt>
              </c:numCache>
            </c:numRef>
          </c:val>
          <c:smooth val="0"/>
          <c:extLst>
            <c:ext xmlns:c16="http://schemas.microsoft.com/office/drawing/2014/chart" uri="{C3380CC4-5D6E-409C-BE32-E72D297353CC}">
              <c16:uniqueId val="{00000002-93EB-4957-A5BD-E7B0A0D4599F}"/>
            </c:ext>
          </c:extLst>
        </c:ser>
        <c:ser>
          <c:idx val="3"/>
          <c:order val="3"/>
          <c:tx>
            <c:strRef>
              <c:f>Grafdata!$A$28</c:f>
              <c:strCache>
                <c:ptCount val="1"/>
                <c:pt idx="0">
                  <c:v>Norrköpings kommun</c:v>
                </c:pt>
              </c:strCache>
            </c:strRef>
          </c:tx>
          <c:spPr>
            <a:ln w="28575" cap="rnd">
              <a:solidFill>
                <a:schemeClr val="accent5"/>
              </a:solidFill>
              <a:prstDash val="sysDash"/>
              <a:round/>
            </a:ln>
            <a:effectLst/>
          </c:spPr>
          <c:marker>
            <c:symbol val="none"/>
          </c:marker>
          <c:cat>
            <c:strRef>
              <c:f>Grafdata!$B$20:$AP$20</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Grafdata!$B$28:$AP$28</c:f>
              <c:numCache>
                <c:formatCode>General</c:formatCode>
                <c:ptCount val="41"/>
                <c:pt idx="0">
                  <c:v>100</c:v>
                </c:pt>
                <c:pt idx="1">
                  <c:v>138.74055415617127</c:v>
                </c:pt>
                <c:pt idx="2">
                  <c:v>103.5264483627204</c:v>
                </c:pt>
                <c:pt idx="3">
                  <c:v>87.204030226700255</c:v>
                </c:pt>
                <c:pt idx="4">
                  <c:v>100.50377833753149</c:v>
                </c:pt>
                <c:pt idx="5">
                  <c:v>162.46851385390428</c:v>
                </c:pt>
                <c:pt idx="6">
                  <c:v>109.92443324937028</c:v>
                </c:pt>
                <c:pt idx="7">
                  <c:v>95.869017632241807</c:v>
                </c:pt>
                <c:pt idx="8">
                  <c:v>90.125944584382879</c:v>
                </c:pt>
                <c:pt idx="9">
                  <c:v>161.6624685138539</c:v>
                </c:pt>
                <c:pt idx="10">
                  <c:v>130.73047858942064</c:v>
                </c:pt>
                <c:pt idx="11">
                  <c:v>83.82871536523929</c:v>
                </c:pt>
                <c:pt idx="12">
                  <c:v>114.05541561712846</c:v>
                </c:pt>
                <c:pt idx="13">
                  <c:v>156.87657430730479</c:v>
                </c:pt>
                <c:pt idx="14">
                  <c:v>125.44080604534005</c:v>
                </c:pt>
                <c:pt idx="15">
                  <c:v>111.33501259445843</c:v>
                </c:pt>
                <c:pt idx="16">
                  <c:v>147.10327455919395</c:v>
                </c:pt>
                <c:pt idx="17">
                  <c:v>288.4130982367758</c:v>
                </c:pt>
                <c:pt idx="18">
                  <c:v>173.45088161209068</c:v>
                </c:pt>
                <c:pt idx="19">
                  <c:v>182.82115869017633</c:v>
                </c:pt>
                <c:pt idx="20">
                  <c:v>219.54659949622166</c:v>
                </c:pt>
                <c:pt idx="21">
                  <c:v>310.83123425692696</c:v>
                </c:pt>
                <c:pt idx="22">
                  <c:v>273.90428211586902</c:v>
                </c:pt>
                <c:pt idx="23">
                  <c:v>161.86397984886651</c:v>
                </c:pt>
                <c:pt idx="24">
                  <c:v>209.37027707808565</c:v>
                </c:pt>
                <c:pt idx="25">
                  <c:v>499.44584382871534</c:v>
                </c:pt>
                <c:pt idx="26">
                  <c:v>300.90680100755668</c:v>
                </c:pt>
                <c:pt idx="27">
                  <c:v>175.06297229219143</c:v>
                </c:pt>
                <c:pt idx="28">
                  <c:v>198.13602015113349</c:v>
                </c:pt>
                <c:pt idx="29">
                  <c:v>785.7934508816121</c:v>
                </c:pt>
                <c:pt idx="30">
                  <c:v>611.0327455919396</c:v>
                </c:pt>
                <c:pt idx="31">
                  <c:v>193.04785894206549</c:v>
                </c:pt>
                <c:pt idx="32">
                  <c:v>284.63476070528969</c:v>
                </c:pt>
                <c:pt idx="33">
                  <c:v>465.59193954659952</c:v>
                </c:pt>
                <c:pt idx="34">
                  <c:v>415.56675062972295</c:v>
                </c:pt>
                <c:pt idx="35">
                  <c:v>205.7934508816121</c:v>
                </c:pt>
                <c:pt idx="36">
                  <c:v>217.63224181360201</c:v>
                </c:pt>
                <c:pt idx="37">
                  <c:v>485.59193954659952</c:v>
                </c:pt>
                <c:pt idx="38">
                  <c:v>103.87909319899245</c:v>
                </c:pt>
                <c:pt idx="39">
                  <c:v>81.209068010075569</c:v>
                </c:pt>
                <c:pt idx="40">
                  <c:v>133.55163727959697</c:v>
                </c:pt>
              </c:numCache>
            </c:numRef>
          </c:val>
          <c:smooth val="0"/>
          <c:extLst>
            <c:ext xmlns:c16="http://schemas.microsoft.com/office/drawing/2014/chart" uri="{C3380CC4-5D6E-409C-BE32-E72D297353CC}">
              <c16:uniqueId val="{00000003-93EB-4957-A5BD-E7B0A0D4599F}"/>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Grafdata!$B$19:$AP$19</c:f>
              <c:numCache>
                <c:formatCode>General</c:formatCode>
                <c:ptCount val="41"/>
                <c:pt idx="0">
                  <c:v>100</c:v>
                </c:pt>
                <c:pt idx="1">
                  <c:v>76.332173594579743</c:v>
                </c:pt>
                <c:pt idx="2">
                  <c:v>101.08038820728804</c:v>
                </c:pt>
                <c:pt idx="3">
                  <c:v>92.547152536165541</c:v>
                </c:pt>
                <c:pt idx="4">
                  <c:v>155.3470060428493</c:v>
                </c:pt>
                <c:pt idx="5">
                  <c:v>151.22688152353049</c:v>
                </c:pt>
                <c:pt idx="6">
                  <c:v>127.1012635048526</c:v>
                </c:pt>
                <c:pt idx="7">
                  <c:v>139.60813037905146</c:v>
                </c:pt>
                <c:pt idx="8">
                  <c:v>236.43105658304339</c:v>
                </c:pt>
                <c:pt idx="9">
                  <c:v>157.50778245742538</c:v>
                </c:pt>
                <c:pt idx="10">
                  <c:v>142.41897088445339</c:v>
                </c:pt>
                <c:pt idx="11">
                  <c:v>105.07233107489471</c:v>
                </c:pt>
                <c:pt idx="12">
                  <c:v>132.94268449002016</c:v>
                </c:pt>
                <c:pt idx="13">
                  <c:v>119.84068851858633</c:v>
                </c:pt>
                <c:pt idx="14">
                  <c:v>115.24446072147958</c:v>
                </c:pt>
                <c:pt idx="15">
                  <c:v>93.279619117377763</c:v>
                </c:pt>
                <c:pt idx="16">
                  <c:v>102.63687969236403</c:v>
                </c:pt>
                <c:pt idx="17">
                  <c:v>153.45174876396266</c:v>
                </c:pt>
                <c:pt idx="18">
                  <c:v>82.155282915216986</c:v>
                </c:pt>
                <c:pt idx="19">
                  <c:v>70.655557590184941</c:v>
                </c:pt>
                <c:pt idx="20">
                  <c:v>88.738326313861933</c:v>
                </c:pt>
                <c:pt idx="21">
                  <c:v>96.42922541659037</c:v>
                </c:pt>
                <c:pt idx="22">
                  <c:v>82.191906244277604</c:v>
                </c:pt>
                <c:pt idx="23">
                  <c:v>69.80406518952573</c:v>
                </c:pt>
                <c:pt idx="24">
                  <c:v>104.87090276506135</c:v>
                </c:pt>
                <c:pt idx="25">
                  <c:v>85.588720014649326</c:v>
                </c:pt>
                <c:pt idx="26">
                  <c:v>70.509064273942499</c:v>
                </c:pt>
                <c:pt idx="27">
                  <c:v>77.092107672587431</c:v>
                </c:pt>
                <c:pt idx="28">
                  <c:v>83.418787767808098</c:v>
                </c:pt>
                <c:pt idx="29">
                  <c:v>76.149056949276684</c:v>
                </c:pt>
                <c:pt idx="30">
                  <c:v>87.621314777513277</c:v>
                </c:pt>
                <c:pt idx="31">
                  <c:v>64.466214978941579</c:v>
                </c:pt>
                <c:pt idx="32">
                  <c:v>99.258377586522613</c:v>
                </c:pt>
                <c:pt idx="33">
                  <c:v>145.84325215162059</c:v>
                </c:pt>
                <c:pt idx="34">
                  <c:v>110.45596044680461</c:v>
                </c:pt>
                <c:pt idx="35">
                  <c:v>76.396264420435813</c:v>
                </c:pt>
                <c:pt idx="36">
                  <c:v>125.01373374839773</c:v>
                </c:pt>
                <c:pt idx="37">
                  <c:v>447.71104193371178</c:v>
                </c:pt>
                <c:pt idx="38">
                  <c:v>427.37593847280721</c:v>
                </c:pt>
                <c:pt idx="39">
                  <c:v>123.99743636696576</c:v>
                </c:pt>
                <c:pt idx="40">
                  <c:v>131.3953488372093</c:v>
                </c:pt>
              </c:numCache>
            </c:numRef>
          </c:val>
          <c:smooth val="0"/>
          <c:extLst>
            <c:ext xmlns:c16="http://schemas.microsoft.com/office/drawing/2014/chart" uri="{C3380CC4-5D6E-409C-BE32-E72D297353CC}">
              <c16:uniqueId val="{00000000-FE5F-4FC2-B275-FF960E5C892A}"/>
            </c:ext>
          </c:extLst>
        </c:ser>
        <c:ser>
          <c:idx val="1"/>
          <c:order val="1"/>
          <c:tx>
            <c:strRef>
              <c:f>Grafdata!$A$24</c:f>
              <c:strCache>
                <c:ptCount val="1"/>
                <c:pt idx="0">
                  <c:v>Östergötlands län</c:v>
                </c:pt>
              </c:strCache>
            </c:strRef>
          </c:tx>
          <c:spPr>
            <a:ln w="28575" cap="rnd">
              <a:solidFill>
                <a:schemeClr val="accent2"/>
              </a:solidFill>
              <a:round/>
            </a:ln>
            <a:effectLst/>
          </c:spPr>
          <c:marker>
            <c:symbol val="none"/>
          </c:marker>
          <c:cat>
            <c:strRef>
              <c:f>Grafdata!$B$18:$AP$18</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Grafdata!$B$24:$AP$24</c:f>
              <c:numCache>
                <c:formatCode>General</c:formatCode>
                <c:ptCount val="41"/>
                <c:pt idx="0">
                  <c:v>100</c:v>
                </c:pt>
                <c:pt idx="1">
                  <c:v>51.36</c:v>
                </c:pt>
                <c:pt idx="2">
                  <c:v>41.76</c:v>
                </c:pt>
                <c:pt idx="3">
                  <c:v>63.68</c:v>
                </c:pt>
                <c:pt idx="4">
                  <c:v>117.12</c:v>
                </c:pt>
                <c:pt idx="5">
                  <c:v>68</c:v>
                </c:pt>
                <c:pt idx="6">
                  <c:v>67.84</c:v>
                </c:pt>
                <c:pt idx="7">
                  <c:v>129.91999999999999</c:v>
                </c:pt>
                <c:pt idx="8">
                  <c:v>217.76</c:v>
                </c:pt>
                <c:pt idx="9">
                  <c:v>158.56</c:v>
                </c:pt>
                <c:pt idx="10">
                  <c:v>75.2</c:v>
                </c:pt>
                <c:pt idx="11">
                  <c:v>77.12</c:v>
                </c:pt>
                <c:pt idx="12">
                  <c:v>105.6</c:v>
                </c:pt>
                <c:pt idx="13">
                  <c:v>196</c:v>
                </c:pt>
                <c:pt idx="14">
                  <c:v>112.96</c:v>
                </c:pt>
                <c:pt idx="15">
                  <c:v>76.8</c:v>
                </c:pt>
                <c:pt idx="16">
                  <c:v>61.28</c:v>
                </c:pt>
                <c:pt idx="17">
                  <c:v>127.68</c:v>
                </c:pt>
                <c:pt idx="18">
                  <c:v>42.72</c:v>
                </c:pt>
                <c:pt idx="19">
                  <c:v>72.8</c:v>
                </c:pt>
                <c:pt idx="20">
                  <c:v>47.68</c:v>
                </c:pt>
                <c:pt idx="21">
                  <c:v>56.32</c:v>
                </c:pt>
                <c:pt idx="22">
                  <c:v>33.28</c:v>
                </c:pt>
                <c:pt idx="23">
                  <c:v>39.36</c:v>
                </c:pt>
                <c:pt idx="24">
                  <c:v>68.8</c:v>
                </c:pt>
                <c:pt idx="25">
                  <c:v>78.88</c:v>
                </c:pt>
                <c:pt idx="26">
                  <c:v>28</c:v>
                </c:pt>
                <c:pt idx="27">
                  <c:v>45.12</c:v>
                </c:pt>
                <c:pt idx="28">
                  <c:v>55.68</c:v>
                </c:pt>
                <c:pt idx="29">
                  <c:v>99.04</c:v>
                </c:pt>
                <c:pt idx="30">
                  <c:v>38.56</c:v>
                </c:pt>
                <c:pt idx="31">
                  <c:v>21.28</c:v>
                </c:pt>
                <c:pt idx="32">
                  <c:v>62.24</c:v>
                </c:pt>
                <c:pt idx="33">
                  <c:v>60.96</c:v>
                </c:pt>
                <c:pt idx="34">
                  <c:v>51.68</c:v>
                </c:pt>
                <c:pt idx="35">
                  <c:v>62.88</c:v>
                </c:pt>
                <c:pt idx="36">
                  <c:v>75.36</c:v>
                </c:pt>
                <c:pt idx="37">
                  <c:v>238.72</c:v>
                </c:pt>
                <c:pt idx="38">
                  <c:v>271.04000000000002</c:v>
                </c:pt>
                <c:pt idx="39">
                  <c:v>34.72</c:v>
                </c:pt>
                <c:pt idx="40">
                  <c:v>91.04</c:v>
                </c:pt>
              </c:numCache>
            </c:numRef>
          </c:val>
          <c:smooth val="0"/>
          <c:extLst>
            <c:ext xmlns:c16="http://schemas.microsoft.com/office/drawing/2014/chart" uri="{C3380CC4-5D6E-409C-BE32-E72D297353CC}">
              <c16:uniqueId val="{00000001-FE5F-4FC2-B275-FF960E5C892A}"/>
            </c:ext>
          </c:extLst>
        </c:ser>
        <c:ser>
          <c:idx val="2"/>
          <c:order val="2"/>
          <c:tx>
            <c:strRef>
              <c:f>Grafdata!$A$25</c:f>
              <c:strCache>
                <c:ptCount val="1"/>
                <c:pt idx="0">
                  <c:v>Linköpings kommun</c:v>
                </c:pt>
              </c:strCache>
            </c:strRef>
          </c:tx>
          <c:spPr>
            <a:ln w="28575" cap="rnd">
              <a:solidFill>
                <a:schemeClr val="accent3"/>
              </a:solidFill>
              <a:prstDash val="sysDot"/>
              <a:round/>
            </a:ln>
            <a:effectLst/>
          </c:spPr>
          <c:marker>
            <c:symbol val="none"/>
          </c:marker>
          <c:cat>
            <c:strRef>
              <c:f>Grafdata!$B$18:$AP$18</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Grafdata!$B$25:$AP$25</c:f>
              <c:numCache>
                <c:formatCode>General</c:formatCode>
                <c:ptCount val="41"/>
                <c:pt idx="0">
                  <c:v>100</c:v>
                </c:pt>
                <c:pt idx="1">
                  <c:v>56.185567010309278</c:v>
                </c:pt>
                <c:pt idx="2">
                  <c:v>27.319587628865978</c:v>
                </c:pt>
                <c:pt idx="3">
                  <c:v>83.505154639175259</c:v>
                </c:pt>
                <c:pt idx="4">
                  <c:v>75.773195876288653</c:v>
                </c:pt>
                <c:pt idx="5">
                  <c:v>49.484536082474229</c:v>
                </c:pt>
                <c:pt idx="6">
                  <c:v>75.773195876288653</c:v>
                </c:pt>
                <c:pt idx="7">
                  <c:v>97.422680412371136</c:v>
                </c:pt>
                <c:pt idx="8">
                  <c:v>127.83505154639175</c:v>
                </c:pt>
                <c:pt idx="9">
                  <c:v>79.896907216494839</c:v>
                </c:pt>
                <c:pt idx="10">
                  <c:v>68.55670103092784</c:v>
                </c:pt>
                <c:pt idx="11">
                  <c:v>69.072164948453604</c:v>
                </c:pt>
                <c:pt idx="12">
                  <c:v>60.309278350515463</c:v>
                </c:pt>
                <c:pt idx="13">
                  <c:v>96.907216494845358</c:v>
                </c:pt>
                <c:pt idx="14">
                  <c:v>148.96907216494844</c:v>
                </c:pt>
                <c:pt idx="15">
                  <c:v>24.226804123711339</c:v>
                </c:pt>
                <c:pt idx="16">
                  <c:v>34.536082474226802</c:v>
                </c:pt>
                <c:pt idx="17">
                  <c:v>223.1958762886598</c:v>
                </c:pt>
                <c:pt idx="18">
                  <c:v>61.855670103092784</c:v>
                </c:pt>
                <c:pt idx="19">
                  <c:v>42.268041237113401</c:v>
                </c:pt>
                <c:pt idx="20">
                  <c:v>42.268041237113401</c:v>
                </c:pt>
                <c:pt idx="21">
                  <c:v>48.96907216494845</c:v>
                </c:pt>
                <c:pt idx="22">
                  <c:v>5.1546391752577323</c:v>
                </c:pt>
                <c:pt idx="23">
                  <c:v>61.855670103092784</c:v>
                </c:pt>
                <c:pt idx="24">
                  <c:v>155.15463917525773</c:v>
                </c:pt>
                <c:pt idx="25">
                  <c:v>61.855670103092784</c:v>
                </c:pt>
                <c:pt idx="26">
                  <c:v>7.731958762886598</c:v>
                </c:pt>
                <c:pt idx="27">
                  <c:v>54.639175257731956</c:v>
                </c:pt>
                <c:pt idx="28">
                  <c:v>75.257731958762889</c:v>
                </c:pt>
                <c:pt idx="29">
                  <c:v>121.64948453608247</c:v>
                </c:pt>
                <c:pt idx="30">
                  <c:v>45.360824742268044</c:v>
                </c:pt>
                <c:pt idx="31">
                  <c:v>37.113402061855673</c:v>
                </c:pt>
                <c:pt idx="32">
                  <c:v>60.309278350515463</c:v>
                </c:pt>
                <c:pt idx="33">
                  <c:v>72.164948453608247</c:v>
                </c:pt>
                <c:pt idx="34">
                  <c:v>98.453608247422679</c:v>
                </c:pt>
                <c:pt idx="35">
                  <c:v>148.45360824742269</c:v>
                </c:pt>
                <c:pt idx="36">
                  <c:v>48.453608247422679</c:v>
                </c:pt>
                <c:pt idx="37">
                  <c:v>254.63917525773195</c:v>
                </c:pt>
                <c:pt idx="38">
                  <c:v>191.23711340206185</c:v>
                </c:pt>
                <c:pt idx="39">
                  <c:v>22.680412371134022</c:v>
                </c:pt>
                <c:pt idx="40">
                  <c:v>30.412371134020617</c:v>
                </c:pt>
              </c:numCache>
            </c:numRef>
          </c:val>
          <c:smooth val="0"/>
          <c:extLst>
            <c:ext xmlns:c16="http://schemas.microsoft.com/office/drawing/2014/chart" uri="{C3380CC4-5D6E-409C-BE32-E72D297353CC}">
              <c16:uniqueId val="{00000002-FE5F-4FC2-B275-FF960E5C892A}"/>
            </c:ext>
          </c:extLst>
        </c:ser>
        <c:ser>
          <c:idx val="3"/>
          <c:order val="3"/>
          <c:tx>
            <c:strRef>
              <c:f>Grafdata!$A$26</c:f>
              <c:strCache>
                <c:ptCount val="1"/>
                <c:pt idx="0">
                  <c:v>Norrköpings kommun</c:v>
                </c:pt>
              </c:strCache>
            </c:strRef>
          </c:tx>
          <c:spPr>
            <a:ln w="28575" cap="rnd">
              <a:solidFill>
                <a:schemeClr val="accent5"/>
              </a:solidFill>
              <a:prstDash val="sysDash"/>
              <a:round/>
            </a:ln>
            <a:effectLst/>
          </c:spPr>
          <c:marker>
            <c:symbol val="none"/>
          </c:marker>
          <c:val>
            <c:numRef>
              <c:f>Grafdata!$C$26:$AP$26</c:f>
              <c:numCache>
                <c:formatCode>General</c:formatCode>
                <c:ptCount val="40"/>
                <c:pt idx="0">
                  <c:v>68.115942028985501</c:v>
                </c:pt>
                <c:pt idx="1">
                  <c:v>63.768115942028984</c:v>
                </c:pt>
                <c:pt idx="2">
                  <c:v>147.10144927536231</c:v>
                </c:pt>
                <c:pt idx="3">
                  <c:v>268.84057971014494</c:v>
                </c:pt>
                <c:pt idx="4">
                  <c:v>95.652173913043484</c:v>
                </c:pt>
                <c:pt idx="5">
                  <c:v>163.768115942029</c:v>
                </c:pt>
                <c:pt idx="6">
                  <c:v>178.98550724637681</c:v>
                </c:pt>
                <c:pt idx="7">
                  <c:v>147.10144927536231</c:v>
                </c:pt>
                <c:pt idx="8">
                  <c:v>328.26086956521738</c:v>
                </c:pt>
                <c:pt idx="9">
                  <c:v>165.21739130434781</c:v>
                </c:pt>
                <c:pt idx="10">
                  <c:v>144.92753623188406</c:v>
                </c:pt>
                <c:pt idx="11">
                  <c:v>128.98550724637681</c:v>
                </c:pt>
                <c:pt idx="12">
                  <c:v>488.40579710144925</c:v>
                </c:pt>
                <c:pt idx="13">
                  <c:v>191.30434782608697</c:v>
                </c:pt>
                <c:pt idx="14">
                  <c:v>139.85507246376812</c:v>
                </c:pt>
                <c:pt idx="15">
                  <c:v>89.130434782608702</c:v>
                </c:pt>
                <c:pt idx="16">
                  <c:v>134.78260869565219</c:v>
                </c:pt>
                <c:pt idx="17">
                  <c:v>44.20289855072464</c:v>
                </c:pt>
                <c:pt idx="18">
                  <c:v>200.72463768115941</c:v>
                </c:pt>
                <c:pt idx="19">
                  <c:v>89.130434782608702</c:v>
                </c:pt>
                <c:pt idx="20">
                  <c:v>56.521739130434781</c:v>
                </c:pt>
                <c:pt idx="21">
                  <c:v>78.985507246376812</c:v>
                </c:pt>
                <c:pt idx="22">
                  <c:v>42.028985507246375</c:v>
                </c:pt>
                <c:pt idx="23">
                  <c:v>26.811594202898551</c:v>
                </c:pt>
                <c:pt idx="24">
                  <c:v>94.20289855072464</c:v>
                </c:pt>
                <c:pt idx="25">
                  <c:v>54.347826086956523</c:v>
                </c:pt>
                <c:pt idx="26">
                  <c:v>112.31884057971014</c:v>
                </c:pt>
                <c:pt idx="27">
                  <c:v>39.130434782608695</c:v>
                </c:pt>
                <c:pt idx="28">
                  <c:v>70.289855072463766</c:v>
                </c:pt>
                <c:pt idx="29">
                  <c:v>39.130434782608695</c:v>
                </c:pt>
                <c:pt idx="30">
                  <c:v>39.855072463768117</c:v>
                </c:pt>
                <c:pt idx="31">
                  <c:v>109.42028985507247</c:v>
                </c:pt>
                <c:pt idx="32">
                  <c:v>110.14492753623189</c:v>
                </c:pt>
                <c:pt idx="33">
                  <c:v>47.10144927536232</c:v>
                </c:pt>
                <c:pt idx="34">
                  <c:v>54.347826086956523</c:v>
                </c:pt>
                <c:pt idx="35">
                  <c:v>156.52173913043478</c:v>
                </c:pt>
                <c:pt idx="36">
                  <c:v>387.68115942028987</c:v>
                </c:pt>
                <c:pt idx="37">
                  <c:v>615.94202898550725</c:v>
                </c:pt>
                <c:pt idx="38">
                  <c:v>34.05797101449275</c:v>
                </c:pt>
                <c:pt idx="39">
                  <c:v>281.15942028985506</c:v>
                </c:pt>
              </c:numCache>
            </c:numRef>
          </c:val>
          <c:smooth val="0"/>
          <c:extLst>
            <c:ext xmlns:c16="http://schemas.microsoft.com/office/drawing/2014/chart" uri="{C3380CC4-5D6E-409C-BE32-E72D297353CC}">
              <c16:uniqueId val="{00000003-FE5F-4FC2-B275-FF960E5C892A}"/>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Grafdata!$B$4:$AP$4</c:f>
              <c:numCache>
                <c:formatCode>General</c:formatCode>
                <c:ptCount val="41"/>
                <c:pt idx="0">
                  <c:v>5.6962523000000003</c:v>
                </c:pt>
                <c:pt idx="1">
                  <c:v>5.6342609000000001</c:v>
                </c:pt>
                <c:pt idx="2">
                  <c:v>5.1058506000000001</c:v>
                </c:pt>
                <c:pt idx="3">
                  <c:v>5.1979901999999996</c:v>
                </c:pt>
                <c:pt idx="4">
                  <c:v>5.3716065000000004</c:v>
                </c:pt>
                <c:pt idx="5">
                  <c:v>5.6471321000000003</c:v>
                </c:pt>
                <c:pt idx="6">
                  <c:v>5.2812840999999997</c:v>
                </c:pt>
                <c:pt idx="7">
                  <c:v>5.4272818000000003</c:v>
                </c:pt>
                <c:pt idx="8">
                  <c:v>5.6900012000000002</c:v>
                </c:pt>
                <c:pt idx="9">
                  <c:v>5.8598794999999999</c:v>
                </c:pt>
                <c:pt idx="10">
                  <c:v>5.4593397000000001</c:v>
                </c:pt>
                <c:pt idx="11">
                  <c:v>5.5785103999999999</c:v>
                </c:pt>
                <c:pt idx="12">
                  <c:v>5.6457477999999996</c:v>
                </c:pt>
                <c:pt idx="13">
                  <c:v>5.5976245000000002</c:v>
                </c:pt>
                <c:pt idx="14">
                  <c:v>5.0938878000000001</c:v>
                </c:pt>
                <c:pt idx="15">
                  <c:v>5.1062773000000004</c:v>
                </c:pt>
                <c:pt idx="16">
                  <c:v>5.2243864999999996</c:v>
                </c:pt>
                <c:pt idx="17">
                  <c:v>5.2929404</c:v>
                </c:pt>
                <c:pt idx="18">
                  <c:v>4.9356795</c:v>
                </c:pt>
                <c:pt idx="19">
                  <c:v>5.0270139</c:v>
                </c:pt>
                <c:pt idx="20">
                  <c:v>5.1607665000000003</c:v>
                </c:pt>
                <c:pt idx="21">
                  <c:v>5.1933197</c:v>
                </c:pt>
                <c:pt idx="22">
                  <c:v>4.8013187999999998</c:v>
                </c:pt>
                <c:pt idx="23">
                  <c:v>4.8220586000000001</c:v>
                </c:pt>
                <c:pt idx="24">
                  <c:v>4.9710428000000002</c:v>
                </c:pt>
                <c:pt idx="25">
                  <c:v>5.0919134000000001</c:v>
                </c:pt>
                <c:pt idx="26">
                  <c:v>4.8117241000000002</c:v>
                </c:pt>
                <c:pt idx="27">
                  <c:v>4.8194819000000004</c:v>
                </c:pt>
                <c:pt idx="28">
                  <c:v>4.8820189999999997</c:v>
                </c:pt>
                <c:pt idx="29">
                  <c:v>4.9013086000000001</c:v>
                </c:pt>
                <c:pt idx="30">
                  <c:v>4.5815858</c:v>
                </c:pt>
                <c:pt idx="31">
                  <c:v>4.5682245000000004</c:v>
                </c:pt>
                <c:pt idx="32">
                  <c:v>4.5652578999999998</c:v>
                </c:pt>
                <c:pt idx="33">
                  <c:v>4.6360673999999999</c:v>
                </c:pt>
                <c:pt idx="34">
                  <c:v>4.4652865000000004</c:v>
                </c:pt>
                <c:pt idx="35">
                  <c:v>4.6453017000000001</c:v>
                </c:pt>
                <c:pt idx="36">
                  <c:v>4.8557554528969531</c:v>
                </c:pt>
                <c:pt idx="37">
                  <c:v>5.0690150105641782</c:v>
                </c:pt>
                <c:pt idx="38">
                  <c:v>5.8655588453141814</c:v>
                </c:pt>
                <c:pt idx="39">
                  <c:v>6.2768198893320166</c:v>
                </c:pt>
                <c:pt idx="40">
                  <c:v>6.0307963571851229</c:v>
                </c:pt>
              </c:numCache>
            </c:numRef>
          </c:val>
          <c:smooth val="0"/>
          <c:extLst>
            <c:ext xmlns:c16="http://schemas.microsoft.com/office/drawing/2014/chart" uri="{C3380CC4-5D6E-409C-BE32-E72D297353CC}">
              <c16:uniqueId val="{00000000-BCBB-4EB7-83C7-7B232A7F9E1B}"/>
            </c:ext>
          </c:extLst>
        </c:ser>
        <c:ser>
          <c:idx val="1"/>
          <c:order val="1"/>
          <c:tx>
            <c:strRef>
              <c:f>Grafdata!$A$9</c:f>
              <c:strCache>
                <c:ptCount val="1"/>
                <c:pt idx="0">
                  <c:v>Östergötlands län</c:v>
                </c:pt>
              </c:strCache>
            </c:strRef>
          </c:tx>
          <c:spPr>
            <a:ln w="28575" cap="rnd">
              <a:solidFill>
                <a:schemeClr val="accent2"/>
              </a:solidFill>
              <a:round/>
            </a:ln>
            <a:effectLst/>
          </c:spPr>
          <c:marker>
            <c:symbol val="none"/>
          </c:marker>
          <c:cat>
            <c:numRef>
              <c:f>Grafdata!$B$2:$AP$2</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Grafdata!$B$9:$AP$9</c:f>
              <c:numCache>
                <c:formatCode>General</c:formatCode>
                <c:ptCount val="41"/>
                <c:pt idx="0">
                  <c:v>6.5166822</c:v>
                </c:pt>
                <c:pt idx="1">
                  <c:v>6.4740874000000002</c:v>
                </c:pt>
                <c:pt idx="2">
                  <c:v>6.0202105000000001</c:v>
                </c:pt>
                <c:pt idx="3">
                  <c:v>6.1746847999999996</c:v>
                </c:pt>
                <c:pt idx="4">
                  <c:v>6.2669087000000001</c:v>
                </c:pt>
                <c:pt idx="5">
                  <c:v>6.5601390999999998</c:v>
                </c:pt>
                <c:pt idx="6">
                  <c:v>6.2236186</c:v>
                </c:pt>
                <c:pt idx="7">
                  <c:v>6.4449109</c:v>
                </c:pt>
                <c:pt idx="8">
                  <c:v>6.6383979999999996</c:v>
                </c:pt>
                <c:pt idx="9">
                  <c:v>6.6810691999999996</c:v>
                </c:pt>
                <c:pt idx="10">
                  <c:v>6.2292785000000004</c:v>
                </c:pt>
                <c:pt idx="11">
                  <c:v>6.3694144000000001</c:v>
                </c:pt>
                <c:pt idx="12">
                  <c:v>6.4889830000000002</c:v>
                </c:pt>
                <c:pt idx="13">
                  <c:v>6.4080724</c:v>
                </c:pt>
                <c:pt idx="14">
                  <c:v>5.8537321999999996</c:v>
                </c:pt>
                <c:pt idx="15">
                  <c:v>5.9308487000000003</c:v>
                </c:pt>
                <c:pt idx="16">
                  <c:v>6.0255554</c:v>
                </c:pt>
                <c:pt idx="17">
                  <c:v>6.0571602000000002</c:v>
                </c:pt>
                <c:pt idx="18">
                  <c:v>5.6200925000000002</c:v>
                </c:pt>
                <c:pt idx="19">
                  <c:v>5.7047904000000003</c:v>
                </c:pt>
                <c:pt idx="20">
                  <c:v>5.8823768000000003</c:v>
                </c:pt>
                <c:pt idx="21">
                  <c:v>5.8692494000000002</c:v>
                </c:pt>
                <c:pt idx="22">
                  <c:v>5.3923303999999996</c:v>
                </c:pt>
                <c:pt idx="23">
                  <c:v>5.4287983000000004</c:v>
                </c:pt>
                <c:pt idx="24">
                  <c:v>5.6212739000000003</c:v>
                </c:pt>
                <c:pt idx="25">
                  <c:v>5.7784333999999999</c:v>
                </c:pt>
                <c:pt idx="26">
                  <c:v>5.4686041999999997</c:v>
                </c:pt>
                <c:pt idx="27">
                  <c:v>5.4996074999999998</c:v>
                </c:pt>
                <c:pt idx="28">
                  <c:v>5.5892039000000002</c:v>
                </c:pt>
                <c:pt idx="29">
                  <c:v>5.5692235999999999</c:v>
                </c:pt>
                <c:pt idx="30">
                  <c:v>5.1506242000000002</c:v>
                </c:pt>
                <c:pt idx="31">
                  <c:v>5.1785635000000001</c:v>
                </c:pt>
                <c:pt idx="32">
                  <c:v>5.1828209000000003</c:v>
                </c:pt>
                <c:pt idx="33">
                  <c:v>5.2254132999999996</c:v>
                </c:pt>
                <c:pt idx="34">
                  <c:v>4.9741837999999996</c:v>
                </c:pt>
                <c:pt idx="35">
                  <c:v>5.1148096000000001</c:v>
                </c:pt>
                <c:pt idx="36">
                  <c:v>5.3383224380956884</c:v>
                </c:pt>
                <c:pt idx="37">
                  <c:v>5.5167820048807519</c:v>
                </c:pt>
                <c:pt idx="38">
                  <c:v>5.9989625455359983</c:v>
                </c:pt>
                <c:pt idx="39">
                  <c:v>6.2827507915183798</c:v>
                </c:pt>
                <c:pt idx="40">
                  <c:v>6.0413676291866478</c:v>
                </c:pt>
              </c:numCache>
            </c:numRef>
          </c:val>
          <c:smooth val="0"/>
          <c:extLst>
            <c:ext xmlns:c16="http://schemas.microsoft.com/office/drawing/2014/chart" uri="{C3380CC4-5D6E-409C-BE32-E72D297353CC}">
              <c16:uniqueId val="{00000001-BCBB-4EB7-83C7-7B232A7F9E1B}"/>
            </c:ext>
          </c:extLst>
        </c:ser>
        <c:ser>
          <c:idx val="2"/>
          <c:order val="2"/>
          <c:tx>
            <c:strRef>
              <c:f>Grafdata!$A$10</c:f>
              <c:strCache>
                <c:ptCount val="1"/>
                <c:pt idx="0">
                  <c:v>Linköpings kommun</c:v>
                </c:pt>
              </c:strCache>
            </c:strRef>
          </c:tx>
          <c:spPr>
            <a:ln w="28575" cap="rnd">
              <a:solidFill>
                <a:schemeClr val="accent3"/>
              </a:solidFill>
              <a:prstDash val="sysDot"/>
              <a:round/>
            </a:ln>
            <a:effectLst/>
          </c:spPr>
          <c:marker>
            <c:symbol val="none"/>
          </c:marker>
          <c:cat>
            <c:numRef>
              <c:f>Grafdata!$B$2:$AP$2</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Grafdata!$B$10:$AP$10</c:f>
              <c:numCache>
                <c:formatCode>General</c:formatCode>
                <c:ptCount val="41"/>
                <c:pt idx="0">
                  <c:v>5.6493349999999998</c:v>
                </c:pt>
                <c:pt idx="1">
                  <c:v>5.5416980999999996</c:v>
                </c:pt>
                <c:pt idx="2">
                  <c:v>5.2735395</c:v>
                </c:pt>
                <c:pt idx="3">
                  <c:v>5.5492746999999998</c:v>
                </c:pt>
                <c:pt idx="4">
                  <c:v>5.5172062999999998</c:v>
                </c:pt>
                <c:pt idx="5">
                  <c:v>5.5614245999999996</c:v>
                </c:pt>
                <c:pt idx="6">
                  <c:v>5.4010375000000002</c:v>
                </c:pt>
                <c:pt idx="7">
                  <c:v>5.6773145999999999</c:v>
                </c:pt>
                <c:pt idx="8">
                  <c:v>5.5245967</c:v>
                </c:pt>
                <c:pt idx="9">
                  <c:v>5.4333396</c:v>
                </c:pt>
                <c:pt idx="10">
                  <c:v>5.0992945000000001</c:v>
                </c:pt>
                <c:pt idx="11">
                  <c:v>5.1938212000000004</c:v>
                </c:pt>
                <c:pt idx="12">
                  <c:v>4.9920312999999998</c:v>
                </c:pt>
                <c:pt idx="13">
                  <c:v>4.7889321000000002</c:v>
                </c:pt>
                <c:pt idx="14">
                  <c:v>4.3772744000000001</c:v>
                </c:pt>
                <c:pt idx="15">
                  <c:v>4.5126289999999996</c:v>
                </c:pt>
                <c:pt idx="16">
                  <c:v>4.3735743999999999</c:v>
                </c:pt>
                <c:pt idx="17">
                  <c:v>4.3306361999999998</c:v>
                </c:pt>
                <c:pt idx="18">
                  <c:v>3.9968433999999999</c:v>
                </c:pt>
                <c:pt idx="19">
                  <c:v>4.1200273000000003</c:v>
                </c:pt>
                <c:pt idx="20">
                  <c:v>4.1162935000000003</c:v>
                </c:pt>
                <c:pt idx="21">
                  <c:v>4.0640147999999998</c:v>
                </c:pt>
                <c:pt idx="22">
                  <c:v>3.6881561999999999</c:v>
                </c:pt>
                <c:pt idx="23">
                  <c:v>3.7796145999999999</c:v>
                </c:pt>
                <c:pt idx="24">
                  <c:v>3.8574516999999999</c:v>
                </c:pt>
                <c:pt idx="25">
                  <c:v>3.8951619000000002</c:v>
                </c:pt>
                <c:pt idx="26">
                  <c:v>3.7477464999999999</c:v>
                </c:pt>
                <c:pt idx="27">
                  <c:v>3.8152764000000001</c:v>
                </c:pt>
                <c:pt idx="28">
                  <c:v>3.9158312999999998</c:v>
                </c:pt>
                <c:pt idx="29">
                  <c:v>3.8969912</c:v>
                </c:pt>
                <c:pt idx="30">
                  <c:v>3.6674175</c:v>
                </c:pt>
                <c:pt idx="31">
                  <c:v>3.8734470999999999</c:v>
                </c:pt>
                <c:pt idx="32">
                  <c:v>3.8706100000000001</c:v>
                </c:pt>
                <c:pt idx="33">
                  <c:v>3.8512417000000001</c:v>
                </c:pt>
                <c:pt idx="34">
                  <c:v>3.7721558000000002</c:v>
                </c:pt>
                <c:pt idx="35">
                  <c:v>3.9634930000000002</c:v>
                </c:pt>
                <c:pt idx="36">
                  <c:v>3.9971643882471071</c:v>
                </c:pt>
                <c:pt idx="37">
                  <c:v>4.1125737381064251</c:v>
                </c:pt>
                <c:pt idx="38">
                  <c:v>4.7059667003082906</c:v>
                </c:pt>
                <c:pt idx="39">
                  <c:v>5.0672968308539765</c:v>
                </c:pt>
                <c:pt idx="40">
                  <c:v>4.8511184902772646</c:v>
                </c:pt>
              </c:numCache>
            </c:numRef>
          </c:val>
          <c:smooth val="0"/>
          <c:extLst>
            <c:ext xmlns:c16="http://schemas.microsoft.com/office/drawing/2014/chart" uri="{C3380CC4-5D6E-409C-BE32-E72D297353CC}">
              <c16:uniqueId val="{00000002-BCBB-4EB7-83C7-7B232A7F9E1B}"/>
            </c:ext>
          </c:extLst>
        </c:ser>
        <c:ser>
          <c:idx val="3"/>
          <c:order val="3"/>
          <c:tx>
            <c:strRef>
              <c:f>Grafdata!$A$11</c:f>
              <c:strCache>
                <c:ptCount val="1"/>
                <c:pt idx="0">
                  <c:v>Norrköpings kommun</c:v>
                </c:pt>
              </c:strCache>
            </c:strRef>
          </c:tx>
          <c:spPr>
            <a:ln w="28575" cap="rnd">
              <a:solidFill>
                <a:schemeClr val="accent5"/>
              </a:solidFill>
              <a:prstDash val="sysDash"/>
              <a:round/>
            </a:ln>
            <a:effectLst/>
          </c:spPr>
          <c:marker>
            <c:symbol val="none"/>
          </c:marker>
          <c:cat>
            <c:numRef>
              <c:f>Grafdata!$B$2:$AP$2</c:f>
              <c:numCache>
                <c:formatCode>General</c:formatCode>
                <c:ptCount val="41"/>
                <c:pt idx="1">
                  <c:v>2011</c:v>
                </c:pt>
                <c:pt idx="5">
                  <c:v>2012</c:v>
                </c:pt>
                <c:pt idx="9">
                  <c:v>2013</c:v>
                </c:pt>
                <c:pt idx="13">
                  <c:v>2014</c:v>
                </c:pt>
                <c:pt idx="17">
                  <c:v>2015</c:v>
                </c:pt>
                <c:pt idx="21">
                  <c:v>2016</c:v>
                </c:pt>
                <c:pt idx="25">
                  <c:v>2017</c:v>
                </c:pt>
                <c:pt idx="29">
                  <c:v>2018</c:v>
                </c:pt>
                <c:pt idx="33">
                  <c:v>2019</c:v>
                </c:pt>
                <c:pt idx="37">
                  <c:v>2020</c:v>
                </c:pt>
              </c:numCache>
            </c:numRef>
          </c:cat>
          <c:val>
            <c:numRef>
              <c:f>Grafdata!$B$11:$AP$11</c:f>
              <c:numCache>
                <c:formatCode>General</c:formatCode>
                <c:ptCount val="41"/>
                <c:pt idx="0">
                  <c:v>7.7271001999999998</c:v>
                </c:pt>
                <c:pt idx="1">
                  <c:v>7.8377872000000002</c:v>
                </c:pt>
                <c:pt idx="2">
                  <c:v>7.4091867999999996</c:v>
                </c:pt>
                <c:pt idx="3">
                  <c:v>7.5365158000000001</c:v>
                </c:pt>
                <c:pt idx="4">
                  <c:v>7.7225469999999996</c:v>
                </c:pt>
                <c:pt idx="5">
                  <c:v>8.1923376999999995</c:v>
                </c:pt>
                <c:pt idx="6">
                  <c:v>7.8668170999999996</c:v>
                </c:pt>
                <c:pt idx="7">
                  <c:v>8.0667010999999995</c:v>
                </c:pt>
                <c:pt idx="8">
                  <c:v>8.4104484999999993</c:v>
                </c:pt>
                <c:pt idx="9">
                  <c:v>8.5753050999999996</c:v>
                </c:pt>
                <c:pt idx="10">
                  <c:v>8.2113403999999992</c:v>
                </c:pt>
                <c:pt idx="11">
                  <c:v>8.3297331000000003</c:v>
                </c:pt>
                <c:pt idx="12">
                  <c:v>8.6897850000000005</c:v>
                </c:pt>
                <c:pt idx="13">
                  <c:v>8.6652593000000007</c:v>
                </c:pt>
                <c:pt idx="14">
                  <c:v>8.1030075000000004</c:v>
                </c:pt>
                <c:pt idx="15">
                  <c:v>8.1646766999999993</c:v>
                </c:pt>
                <c:pt idx="16">
                  <c:v>8.3390625000000007</c:v>
                </c:pt>
                <c:pt idx="17">
                  <c:v>8.3615718000000001</c:v>
                </c:pt>
                <c:pt idx="18">
                  <c:v>7.9667101999999996</c:v>
                </c:pt>
                <c:pt idx="19">
                  <c:v>8.0235085000000002</c:v>
                </c:pt>
                <c:pt idx="20">
                  <c:v>8.1491053999999998</c:v>
                </c:pt>
                <c:pt idx="21">
                  <c:v>8.1424561000000004</c:v>
                </c:pt>
                <c:pt idx="22">
                  <c:v>7.7820567</c:v>
                </c:pt>
                <c:pt idx="23">
                  <c:v>7.9064693000000004</c:v>
                </c:pt>
                <c:pt idx="24">
                  <c:v>8.0919025999999992</c:v>
                </c:pt>
                <c:pt idx="25">
                  <c:v>8.3410709000000001</c:v>
                </c:pt>
                <c:pt idx="26">
                  <c:v>7.9282133999999997</c:v>
                </c:pt>
                <c:pt idx="27">
                  <c:v>7.9253922000000001</c:v>
                </c:pt>
                <c:pt idx="28">
                  <c:v>7.9634238000000002</c:v>
                </c:pt>
                <c:pt idx="29">
                  <c:v>7.9478442999999999</c:v>
                </c:pt>
                <c:pt idx="30">
                  <c:v>7.3582166000000004</c:v>
                </c:pt>
                <c:pt idx="31">
                  <c:v>7.2284708999999996</c:v>
                </c:pt>
                <c:pt idx="32">
                  <c:v>7.2224629</c:v>
                </c:pt>
                <c:pt idx="33">
                  <c:v>7.3105421000000002</c:v>
                </c:pt>
                <c:pt idx="34">
                  <c:v>6.9033508000000001</c:v>
                </c:pt>
                <c:pt idx="35">
                  <c:v>6.9890002000000004</c:v>
                </c:pt>
                <c:pt idx="36">
                  <c:v>7.3070018525781446</c:v>
                </c:pt>
                <c:pt idx="37">
                  <c:v>7.6138642222858781</c:v>
                </c:pt>
                <c:pt idx="38">
                  <c:v>8.2268594672481292</c:v>
                </c:pt>
                <c:pt idx="39">
                  <c:v>8.4702823108765681</c:v>
                </c:pt>
                <c:pt idx="40">
                  <c:v>8.1674152532904269</c:v>
                </c:pt>
              </c:numCache>
            </c:numRef>
          </c:val>
          <c:smooth val="0"/>
          <c:extLst>
            <c:ext xmlns:c16="http://schemas.microsoft.com/office/drawing/2014/chart" uri="{C3380CC4-5D6E-409C-BE32-E72D297353CC}">
              <c16:uniqueId val="{00000003-BCBB-4EB7-83C7-7B232A7F9E1B}"/>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Grafdata!$B$23:$AP$23</c:f>
              <c:numCache>
                <c:formatCode>General</c:formatCode>
                <c:ptCount val="41"/>
                <c:pt idx="0">
                  <c:v>100</c:v>
                </c:pt>
                <c:pt idx="1">
                  <c:v>100.13258889265335</c:v>
                </c:pt>
                <c:pt idx="2">
                  <c:v>100.33181209422266</c:v>
                </c:pt>
                <c:pt idx="3">
                  <c:v>100.59055373174434</c:v>
                </c:pt>
                <c:pt idx="4">
                  <c:v>100.71461419754725</c:v>
                </c:pt>
                <c:pt idx="5">
                  <c:v>100.84480281066361</c:v>
                </c:pt>
                <c:pt idx="6">
                  <c:v>101.0497080898979</c:v>
                </c:pt>
                <c:pt idx="7">
                  <c:v>101.32222478299242</c:v>
                </c:pt>
                <c:pt idx="8">
                  <c:v>101.49032931622833</c:v>
                </c:pt>
                <c:pt idx="9">
                  <c:v>101.67696698128738</c:v>
                </c:pt>
                <c:pt idx="10">
                  <c:v>101.9209245961742</c:v>
                </c:pt>
                <c:pt idx="11">
                  <c:v>102.22901003338087</c:v>
                </c:pt>
                <c:pt idx="12">
                  <c:v>102.43526414226648</c:v>
                </c:pt>
                <c:pt idx="13">
                  <c:v>102.66899401735635</c:v>
                </c:pt>
                <c:pt idx="14">
                  <c:v>102.95918356509483</c:v>
                </c:pt>
                <c:pt idx="15">
                  <c:v>103.32351626083179</c:v>
                </c:pt>
                <c:pt idx="16">
                  <c:v>103.52379091228677</c:v>
                </c:pt>
                <c:pt idx="17">
                  <c:v>103.7362262720154</c:v>
                </c:pt>
                <c:pt idx="18">
                  <c:v>104.01039979523279</c:v>
                </c:pt>
                <c:pt idx="19">
                  <c:v>104.38725430324452</c:v>
                </c:pt>
                <c:pt idx="20">
                  <c:v>104.62475452893452</c:v>
                </c:pt>
                <c:pt idx="21">
                  <c:v>104.88348554575029</c:v>
                </c:pt>
                <c:pt idx="22">
                  <c:v>105.21222825596325</c:v>
                </c:pt>
                <c:pt idx="23">
                  <c:v>105.72296738275006</c:v>
                </c:pt>
                <c:pt idx="24">
                  <c:v>106.15558059681995</c:v>
                </c:pt>
                <c:pt idx="25">
                  <c:v>106.46081968484117</c:v>
                </c:pt>
                <c:pt idx="26">
                  <c:v>106.77060443499438</c:v>
                </c:pt>
                <c:pt idx="27">
                  <c:v>107.20258040670932</c:v>
                </c:pt>
                <c:pt idx="28">
                  <c:v>107.48411407912639</c:v>
                </c:pt>
                <c:pt idx="29">
                  <c:v>107.72248520270148</c:v>
                </c:pt>
                <c:pt idx="30">
                  <c:v>108.02876511990246</c:v>
                </c:pt>
                <c:pt idx="31">
                  <c:v>108.40645866368153</c:v>
                </c:pt>
                <c:pt idx="32">
                  <c:v>108.65178634963152</c:v>
                </c:pt>
                <c:pt idx="33">
                  <c:v>108.91642247893648</c:v>
                </c:pt>
                <c:pt idx="34">
                  <c:v>109.19348483416299</c:v>
                </c:pt>
                <c:pt idx="35">
                  <c:v>109.53608756559613</c:v>
                </c:pt>
                <c:pt idx="36">
                  <c:v>109.68628558865794</c:v>
                </c:pt>
                <c:pt idx="37">
                  <c:v>109.85424143201102</c:v>
                </c:pt>
                <c:pt idx="38">
                  <c:v>109.94968971607666</c:v>
                </c:pt>
                <c:pt idx="39">
                  <c:v>110.17097212383318</c:v>
                </c:pt>
                <c:pt idx="40">
                  <c:v>110.23543980874233</c:v>
                </c:pt>
              </c:numCache>
            </c:numRef>
          </c:val>
          <c:smooth val="0"/>
          <c:extLst>
            <c:ext xmlns:c16="http://schemas.microsoft.com/office/drawing/2014/chart" uri="{C3380CC4-5D6E-409C-BE32-E72D297353CC}">
              <c16:uniqueId val="{00000000-3FDD-415A-9FEA-3D5D2580FCE6}"/>
            </c:ext>
          </c:extLst>
        </c:ser>
        <c:ser>
          <c:idx val="1"/>
          <c:order val="1"/>
          <c:tx>
            <c:strRef>
              <c:f>Grafdata!$A$28</c:f>
              <c:strCache>
                <c:ptCount val="1"/>
                <c:pt idx="0">
                  <c:v>Östergötlands län</c:v>
                </c:pt>
              </c:strCache>
            </c:strRef>
          </c:tx>
          <c:spPr>
            <a:ln w="28575" cap="rnd">
              <a:solidFill>
                <a:schemeClr val="accent2"/>
              </a:solidFill>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Grafdata!$B$28:$AP$28</c:f>
              <c:numCache>
                <c:formatCode>General</c:formatCode>
                <c:ptCount val="41"/>
                <c:pt idx="0">
                  <c:v>100</c:v>
                </c:pt>
                <c:pt idx="1">
                  <c:v>100.04887790299831</c:v>
                </c:pt>
                <c:pt idx="2">
                  <c:v>100.09100600034448</c:v>
                </c:pt>
                <c:pt idx="3">
                  <c:v>100.31328408302727</c:v>
                </c:pt>
                <c:pt idx="4">
                  <c:v>100.3335334999837</c:v>
                </c:pt>
                <c:pt idx="5">
                  <c:v>100.37542884541082</c:v>
                </c:pt>
                <c:pt idx="6">
                  <c:v>100.46177980737451</c:v>
                </c:pt>
                <c:pt idx="7">
                  <c:v>100.8146317166385</c:v>
                </c:pt>
                <c:pt idx="8">
                  <c:v>100.96405844866192</c:v>
                </c:pt>
                <c:pt idx="9">
                  <c:v>101.1428119224843</c:v>
                </c:pt>
                <c:pt idx="10">
                  <c:v>101.35903845527207</c:v>
                </c:pt>
                <c:pt idx="11">
                  <c:v>101.74680315239199</c:v>
                </c:pt>
                <c:pt idx="12">
                  <c:v>101.90996224763873</c:v>
                </c:pt>
                <c:pt idx="13">
                  <c:v>102.1415504070831</c:v>
                </c:pt>
                <c:pt idx="14">
                  <c:v>102.31448508292951</c:v>
                </c:pt>
                <c:pt idx="15">
                  <c:v>102.69433621480209</c:v>
                </c:pt>
                <c:pt idx="16">
                  <c:v>102.9007871669902</c:v>
                </c:pt>
                <c:pt idx="17">
                  <c:v>103.02530944367636</c:v>
                </c:pt>
                <c:pt idx="18">
                  <c:v>103.19661485608948</c:v>
                </c:pt>
                <c:pt idx="19">
                  <c:v>103.5813537782619</c:v>
                </c:pt>
                <c:pt idx="20">
                  <c:v>103.72845299109491</c:v>
                </c:pt>
                <c:pt idx="21">
                  <c:v>103.96167041397257</c:v>
                </c:pt>
                <c:pt idx="22">
                  <c:v>104.21327523845434</c:v>
                </c:pt>
                <c:pt idx="23">
                  <c:v>104.84193817178023</c:v>
                </c:pt>
                <c:pt idx="24">
                  <c:v>105.22830635738592</c:v>
                </c:pt>
                <c:pt idx="25">
                  <c:v>105.57533946867392</c:v>
                </c:pt>
                <c:pt idx="26">
                  <c:v>105.74082608311106</c:v>
                </c:pt>
                <c:pt idx="27">
                  <c:v>106.26288863751681</c:v>
                </c:pt>
                <c:pt idx="28">
                  <c:v>106.48307195292826</c:v>
                </c:pt>
                <c:pt idx="29">
                  <c:v>106.63529170798013</c:v>
                </c:pt>
                <c:pt idx="30">
                  <c:v>106.78122716121794</c:v>
                </c:pt>
                <c:pt idx="31">
                  <c:v>107.17550891207098</c:v>
                </c:pt>
                <c:pt idx="32">
                  <c:v>107.43432904604299</c:v>
                </c:pt>
                <c:pt idx="33">
                  <c:v>107.61959957359848</c:v>
                </c:pt>
                <c:pt idx="34">
                  <c:v>107.76344025956494</c:v>
                </c:pt>
                <c:pt idx="35">
                  <c:v>108.1972898366547</c:v>
                </c:pt>
                <c:pt idx="36">
                  <c:v>108.34485455332579</c:v>
                </c:pt>
                <c:pt idx="37">
                  <c:v>108.40932683489976</c:v>
                </c:pt>
                <c:pt idx="38">
                  <c:v>108.33391521313094</c:v>
                </c:pt>
                <c:pt idx="39">
                  <c:v>108.71725762378911</c:v>
                </c:pt>
                <c:pt idx="40">
                  <c:v>108.73192099468861</c:v>
                </c:pt>
              </c:numCache>
            </c:numRef>
          </c:val>
          <c:smooth val="0"/>
          <c:extLst>
            <c:ext xmlns:c16="http://schemas.microsoft.com/office/drawing/2014/chart" uri="{C3380CC4-5D6E-409C-BE32-E72D297353CC}">
              <c16:uniqueId val="{00000001-3FDD-415A-9FEA-3D5D2580FCE6}"/>
            </c:ext>
          </c:extLst>
        </c:ser>
        <c:ser>
          <c:idx val="2"/>
          <c:order val="2"/>
          <c:tx>
            <c:strRef>
              <c:f>Grafdata!$A$29</c:f>
              <c:strCache>
                <c:ptCount val="1"/>
                <c:pt idx="0">
                  <c:v>Linköpings kommun</c:v>
                </c:pt>
              </c:strCache>
            </c:strRef>
          </c:tx>
          <c:spPr>
            <a:ln w="28575" cap="rnd">
              <a:solidFill>
                <a:schemeClr val="accent3"/>
              </a:solidFill>
              <a:prstDash val="sysDot"/>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Grafdata!$B$29:$AP$29</c:f>
              <c:numCache>
                <c:formatCode>General</c:formatCode>
                <c:ptCount val="41"/>
                <c:pt idx="0">
                  <c:v>100</c:v>
                </c:pt>
                <c:pt idx="1">
                  <c:v>100.22197027647252</c:v>
                </c:pt>
                <c:pt idx="2">
                  <c:v>100.14206097694242</c:v>
                </c:pt>
                <c:pt idx="3">
                  <c:v>100.63859141077478</c:v>
                </c:pt>
                <c:pt idx="4">
                  <c:v>100.6269806578516</c:v>
                </c:pt>
                <c:pt idx="5">
                  <c:v>100.729428477762</c:v>
                </c:pt>
                <c:pt idx="6">
                  <c:v>100.58190361709103</c:v>
                </c:pt>
                <c:pt idx="7">
                  <c:v>101.21503114413726</c:v>
                </c:pt>
                <c:pt idx="8">
                  <c:v>101.43768440607585</c:v>
                </c:pt>
                <c:pt idx="9">
                  <c:v>101.67263140640367</c:v>
                </c:pt>
                <c:pt idx="10">
                  <c:v>101.63165227843952</c:v>
                </c:pt>
                <c:pt idx="11">
                  <c:v>102.38840017484428</c:v>
                </c:pt>
                <c:pt idx="12">
                  <c:v>102.5857829745383</c:v>
                </c:pt>
                <c:pt idx="13">
                  <c:v>102.83985356791608</c:v>
                </c:pt>
                <c:pt idx="14">
                  <c:v>102.7681400939788</c:v>
                </c:pt>
                <c:pt idx="15">
                  <c:v>103.47161512403017</c:v>
                </c:pt>
                <c:pt idx="16">
                  <c:v>103.73251557206862</c:v>
                </c:pt>
                <c:pt idx="17">
                  <c:v>103.81857174079336</c:v>
                </c:pt>
                <c:pt idx="18">
                  <c:v>103.74754125232215</c:v>
                </c:pt>
                <c:pt idx="19">
                  <c:v>104.34651950606491</c:v>
                </c:pt>
                <c:pt idx="20">
                  <c:v>104.4735548027538</c:v>
                </c:pt>
                <c:pt idx="21">
                  <c:v>104.89017593705606</c:v>
                </c:pt>
                <c:pt idx="22">
                  <c:v>104.89768877718282</c:v>
                </c:pt>
                <c:pt idx="23">
                  <c:v>106.03349360725603</c:v>
                </c:pt>
                <c:pt idx="24">
                  <c:v>106.42074636651732</c:v>
                </c:pt>
                <c:pt idx="25">
                  <c:v>106.81209703857502</c:v>
                </c:pt>
                <c:pt idx="26">
                  <c:v>106.77658179433942</c:v>
                </c:pt>
                <c:pt idx="27">
                  <c:v>107.85501584526281</c:v>
                </c:pt>
                <c:pt idx="28">
                  <c:v>108.26685608130259</c:v>
                </c:pt>
                <c:pt idx="29">
                  <c:v>108.56258878811059</c:v>
                </c:pt>
                <c:pt idx="30">
                  <c:v>108.48609441591083</c:v>
                </c:pt>
                <c:pt idx="31">
                  <c:v>109.55564965577533</c:v>
                </c:pt>
                <c:pt idx="32">
                  <c:v>109.98388154300076</c:v>
                </c:pt>
                <c:pt idx="33">
                  <c:v>110.30146978472298</c:v>
                </c:pt>
                <c:pt idx="34">
                  <c:v>110.21404764506612</c:v>
                </c:pt>
                <c:pt idx="35">
                  <c:v>111.16066550103814</c:v>
                </c:pt>
                <c:pt idx="36">
                  <c:v>111.3614632280625</c:v>
                </c:pt>
                <c:pt idx="37">
                  <c:v>111.5486012457655</c:v>
                </c:pt>
                <c:pt idx="38">
                  <c:v>111.38195279204459</c:v>
                </c:pt>
                <c:pt idx="39">
                  <c:v>112.33266856081302</c:v>
                </c:pt>
                <c:pt idx="40">
                  <c:v>112.43033548246093</c:v>
                </c:pt>
              </c:numCache>
            </c:numRef>
          </c:val>
          <c:smooth val="0"/>
          <c:extLst>
            <c:ext xmlns:c16="http://schemas.microsoft.com/office/drawing/2014/chart" uri="{C3380CC4-5D6E-409C-BE32-E72D297353CC}">
              <c16:uniqueId val="{00000002-3FDD-415A-9FEA-3D5D2580FCE6}"/>
            </c:ext>
          </c:extLst>
        </c:ser>
        <c:ser>
          <c:idx val="3"/>
          <c:order val="3"/>
          <c:tx>
            <c:strRef>
              <c:f>Grafdata!$A$30</c:f>
              <c:strCache>
                <c:ptCount val="1"/>
                <c:pt idx="0">
                  <c:v>Norrköpings kommun</c:v>
                </c:pt>
              </c:strCache>
            </c:strRef>
          </c:tx>
          <c:spPr>
            <a:ln w="28575" cap="rnd">
              <a:solidFill>
                <a:schemeClr val="accent5"/>
              </a:solidFill>
              <a:prstDash val="sysDash"/>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Grafdata!$B$30:$AP$30</c:f>
              <c:numCache>
                <c:formatCode>General</c:formatCode>
                <c:ptCount val="41"/>
                <c:pt idx="0">
                  <c:v>100</c:v>
                </c:pt>
                <c:pt idx="1">
                  <c:v>100.03767781622453</c:v>
                </c:pt>
                <c:pt idx="2">
                  <c:v>100.18377547097271</c:v>
                </c:pt>
                <c:pt idx="3">
                  <c:v>100.47750865051903</c:v>
                </c:pt>
                <c:pt idx="4">
                  <c:v>100.44059976931949</c:v>
                </c:pt>
                <c:pt idx="5">
                  <c:v>100.56593617839293</c:v>
                </c:pt>
                <c:pt idx="6">
                  <c:v>100.86043829296425</c:v>
                </c:pt>
                <c:pt idx="7">
                  <c:v>101.34871203383314</c:v>
                </c:pt>
                <c:pt idx="8">
                  <c:v>101.59477124183006</c:v>
                </c:pt>
                <c:pt idx="9">
                  <c:v>101.88312187620146</c:v>
                </c:pt>
                <c:pt idx="10">
                  <c:v>102.27758554402153</c:v>
                </c:pt>
                <c:pt idx="11">
                  <c:v>102.60976547481738</c:v>
                </c:pt>
                <c:pt idx="12">
                  <c:v>102.84429065743944</c:v>
                </c:pt>
                <c:pt idx="13">
                  <c:v>103.08727412533641</c:v>
                </c:pt>
                <c:pt idx="14">
                  <c:v>103.44252210688197</c:v>
                </c:pt>
                <c:pt idx="15">
                  <c:v>103.76547481737794</c:v>
                </c:pt>
                <c:pt idx="16">
                  <c:v>104.02383698577471</c:v>
                </c:pt>
                <c:pt idx="17">
                  <c:v>104.32833525567089</c:v>
                </c:pt>
                <c:pt idx="18">
                  <c:v>104.67051134179162</c:v>
                </c:pt>
                <c:pt idx="19">
                  <c:v>105.0965013456363</c:v>
                </c:pt>
                <c:pt idx="20">
                  <c:v>105.37101114955786</c:v>
                </c:pt>
                <c:pt idx="21">
                  <c:v>105.59477124183006</c:v>
                </c:pt>
                <c:pt idx="22">
                  <c:v>106.10149942329873</c:v>
                </c:pt>
                <c:pt idx="23">
                  <c:v>106.59361783929258</c:v>
                </c:pt>
                <c:pt idx="24">
                  <c:v>107.16109188773548</c:v>
                </c:pt>
                <c:pt idx="25">
                  <c:v>107.61245674740485</c:v>
                </c:pt>
                <c:pt idx="26">
                  <c:v>107.91080353710112</c:v>
                </c:pt>
                <c:pt idx="27">
                  <c:v>108.25067281814687</c:v>
                </c:pt>
                <c:pt idx="28">
                  <c:v>108.36370626682046</c:v>
                </c:pt>
                <c:pt idx="29">
                  <c:v>108.41291810841984</c:v>
                </c:pt>
                <c:pt idx="30">
                  <c:v>108.66512879661668</c:v>
                </c:pt>
                <c:pt idx="31">
                  <c:v>108.75893886966551</c:v>
                </c:pt>
                <c:pt idx="32">
                  <c:v>108.93963860053826</c:v>
                </c:pt>
                <c:pt idx="33">
                  <c:v>109.17877739331027</c:v>
                </c:pt>
                <c:pt idx="34">
                  <c:v>109.49711649365629</c:v>
                </c:pt>
                <c:pt idx="35">
                  <c:v>109.81776239907728</c:v>
                </c:pt>
                <c:pt idx="36">
                  <c:v>110.08919646289888</c:v>
                </c:pt>
                <c:pt idx="37">
                  <c:v>110.21376393694733</c:v>
                </c:pt>
                <c:pt idx="38">
                  <c:v>110.16532103037294</c:v>
                </c:pt>
                <c:pt idx="39">
                  <c:v>110.39907727797001</c:v>
                </c:pt>
                <c:pt idx="40">
                  <c:v>110.32525951557093</c:v>
                </c:pt>
              </c:numCache>
            </c:numRef>
          </c:val>
          <c:smooth val="0"/>
          <c:extLst>
            <c:ext xmlns:c16="http://schemas.microsoft.com/office/drawing/2014/chart" uri="{C3380CC4-5D6E-409C-BE32-E72D297353CC}">
              <c16:uniqueId val="{00000003-3FDD-415A-9FEA-3D5D2580FCE6}"/>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Grafdata!$B$23:$AP$23</c:f>
              <c:numCache>
                <c:formatCode>General</c:formatCode>
                <c:ptCount val="41"/>
                <c:pt idx="0">
                  <c:v>100</c:v>
                </c:pt>
                <c:pt idx="1">
                  <c:v>100.16270337922403</c:v>
                </c:pt>
                <c:pt idx="2">
                  <c:v>103.16645807259074</c:v>
                </c:pt>
                <c:pt idx="3">
                  <c:v>62.065081351689614</c:v>
                </c:pt>
                <c:pt idx="4">
                  <c:v>68.848560700876092</c:v>
                </c:pt>
                <c:pt idx="5">
                  <c:v>69.899874843554443</c:v>
                </c:pt>
                <c:pt idx="6">
                  <c:v>77.784730913642051</c:v>
                </c:pt>
                <c:pt idx="7">
                  <c:v>55.106382978723403</c:v>
                </c:pt>
                <c:pt idx="8">
                  <c:v>64.03003754693367</c:v>
                </c:pt>
                <c:pt idx="9">
                  <c:v>92.015018773466835</c:v>
                </c:pt>
                <c:pt idx="10">
                  <c:v>97.909887359199004</c:v>
                </c:pt>
                <c:pt idx="11">
                  <c:v>81.514392991239049</c:v>
                </c:pt>
                <c:pt idx="12">
                  <c:v>110.30037546933667</c:v>
                </c:pt>
                <c:pt idx="13">
                  <c:v>109.24906132665832</c:v>
                </c:pt>
                <c:pt idx="14">
                  <c:v>115.48185231539425</c:v>
                </c:pt>
                <c:pt idx="15">
                  <c:v>97.133917396745929</c:v>
                </c:pt>
                <c:pt idx="16">
                  <c:v>138.78598247809762</c:v>
                </c:pt>
                <c:pt idx="17">
                  <c:v>141.58948685857322</c:v>
                </c:pt>
                <c:pt idx="18">
                  <c:v>165.45682102628285</c:v>
                </c:pt>
                <c:pt idx="19">
                  <c:v>147.34668335419275</c:v>
                </c:pt>
                <c:pt idx="20">
                  <c:v>147.50938673341676</c:v>
                </c:pt>
                <c:pt idx="21">
                  <c:v>186.25782227784731</c:v>
                </c:pt>
                <c:pt idx="22">
                  <c:v>207.47183979974969</c:v>
                </c:pt>
                <c:pt idx="23">
                  <c:v>183.5043804755945</c:v>
                </c:pt>
                <c:pt idx="24">
                  <c:v>188.26032540675845</c:v>
                </c:pt>
                <c:pt idx="25">
                  <c:v>212.41551939924906</c:v>
                </c:pt>
                <c:pt idx="26">
                  <c:v>221.67709637046309</c:v>
                </c:pt>
                <c:pt idx="27">
                  <c:v>159.11138923654568</c:v>
                </c:pt>
                <c:pt idx="28">
                  <c:v>205.01877346683355</c:v>
                </c:pt>
                <c:pt idx="29">
                  <c:v>172.5782227784731</c:v>
                </c:pt>
                <c:pt idx="30">
                  <c:v>179.84981226533168</c:v>
                </c:pt>
                <c:pt idx="31">
                  <c:v>138.13516896120152</c:v>
                </c:pt>
                <c:pt idx="32">
                  <c:v>171.98998748435545</c:v>
                </c:pt>
                <c:pt idx="33">
                  <c:v>145.48185231539424</c:v>
                </c:pt>
                <c:pt idx="34">
                  <c:v>158.24780976220276</c:v>
                </c:pt>
                <c:pt idx="35">
                  <c:v>111.33917396745933</c:v>
                </c:pt>
                <c:pt idx="36">
                  <c:v>176.47058823529412</c:v>
                </c:pt>
                <c:pt idx="37">
                  <c:v>148.3729662077597</c:v>
                </c:pt>
                <c:pt idx="38">
                  <c:v>156.4956195244055</c:v>
                </c:pt>
                <c:pt idx="39">
                  <c:v>128.57321652065082</c:v>
                </c:pt>
                <c:pt idx="40">
                  <c:v>160.85106382978722</c:v>
                </c:pt>
              </c:numCache>
            </c:numRef>
          </c:val>
          <c:smooth val="0"/>
          <c:extLst>
            <c:ext xmlns:c16="http://schemas.microsoft.com/office/drawing/2014/chart" uri="{C3380CC4-5D6E-409C-BE32-E72D297353CC}">
              <c16:uniqueId val="{00000000-7471-47D1-B376-736032D26AC0}"/>
            </c:ext>
          </c:extLst>
        </c:ser>
        <c:ser>
          <c:idx val="1"/>
          <c:order val="1"/>
          <c:tx>
            <c:strRef>
              <c:f>Grafdata!$A$28</c:f>
              <c:strCache>
                <c:ptCount val="1"/>
                <c:pt idx="0">
                  <c:v>Östergötlands län</c:v>
                </c:pt>
              </c:strCache>
            </c:strRef>
          </c:tx>
          <c:spPr>
            <a:ln w="28575" cap="rnd">
              <a:solidFill>
                <a:schemeClr val="accent2"/>
              </a:solidFill>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Grafdata!$B$28:$AP$28</c:f>
              <c:numCache>
                <c:formatCode>General</c:formatCode>
                <c:ptCount val="41"/>
                <c:pt idx="0">
                  <c:v>100</c:v>
                </c:pt>
                <c:pt idx="1">
                  <c:v>128.57142857142858</c:v>
                </c:pt>
                <c:pt idx="2">
                  <c:v>106.93877551020408</c:v>
                </c:pt>
                <c:pt idx="3">
                  <c:v>37.95918367346939</c:v>
                </c:pt>
                <c:pt idx="4">
                  <c:v>46.122448979591837</c:v>
                </c:pt>
                <c:pt idx="5">
                  <c:v>80.816326530612244</c:v>
                </c:pt>
                <c:pt idx="6">
                  <c:v>128.57142857142858</c:v>
                </c:pt>
                <c:pt idx="7">
                  <c:v>62.04081632653061</c:v>
                </c:pt>
                <c:pt idx="8">
                  <c:v>108.57142857142857</c:v>
                </c:pt>
                <c:pt idx="9">
                  <c:v>47.755102040816325</c:v>
                </c:pt>
                <c:pt idx="10">
                  <c:v>139.18367346938774</c:v>
                </c:pt>
                <c:pt idx="11">
                  <c:v>104.08163265306122</c:v>
                </c:pt>
                <c:pt idx="12">
                  <c:v>171.0204081632653</c:v>
                </c:pt>
                <c:pt idx="13">
                  <c:v>141.22448979591837</c:v>
                </c:pt>
                <c:pt idx="14">
                  <c:v>222.0408163265306</c:v>
                </c:pt>
                <c:pt idx="15">
                  <c:v>199.18367346938774</c:v>
                </c:pt>
                <c:pt idx="16">
                  <c:v>80.408163265306129</c:v>
                </c:pt>
                <c:pt idx="17">
                  <c:v>402.85714285714283</c:v>
                </c:pt>
                <c:pt idx="18">
                  <c:v>357.55102040816325</c:v>
                </c:pt>
                <c:pt idx="19">
                  <c:v>286.12244897959181</c:v>
                </c:pt>
                <c:pt idx="20">
                  <c:v>399.59183673469386</c:v>
                </c:pt>
                <c:pt idx="21">
                  <c:v>276.32653061224488</c:v>
                </c:pt>
                <c:pt idx="22">
                  <c:v>391.0204081632653</c:v>
                </c:pt>
                <c:pt idx="23">
                  <c:v>279.18367346938777</c:v>
                </c:pt>
                <c:pt idx="24">
                  <c:v>306.12244897959181</c:v>
                </c:pt>
                <c:pt idx="25">
                  <c:v>204.48979591836735</c:v>
                </c:pt>
                <c:pt idx="26">
                  <c:v>382.85714285714283</c:v>
                </c:pt>
                <c:pt idx="27">
                  <c:v>274.28571428571428</c:v>
                </c:pt>
                <c:pt idx="28">
                  <c:v>211.83673469387756</c:v>
                </c:pt>
                <c:pt idx="29">
                  <c:v>229.38775510204081</c:v>
                </c:pt>
                <c:pt idx="30">
                  <c:v>231.83673469387756</c:v>
                </c:pt>
                <c:pt idx="31">
                  <c:v>108.16326530612245</c:v>
                </c:pt>
                <c:pt idx="32">
                  <c:v>125.71428571428571</c:v>
                </c:pt>
                <c:pt idx="33">
                  <c:v>215.51020408163265</c:v>
                </c:pt>
                <c:pt idx="34">
                  <c:v>221.22448979591837</c:v>
                </c:pt>
                <c:pt idx="35">
                  <c:v>285.71428571428572</c:v>
                </c:pt>
                <c:pt idx="36">
                  <c:v>222.0408163265306</c:v>
                </c:pt>
                <c:pt idx="37">
                  <c:v>109.38775510204081</c:v>
                </c:pt>
                <c:pt idx="38">
                  <c:v>340</c:v>
                </c:pt>
                <c:pt idx="39">
                  <c:v>51.428571428571431</c:v>
                </c:pt>
                <c:pt idx="40">
                  <c:v>99.183673469387756</c:v>
                </c:pt>
              </c:numCache>
            </c:numRef>
          </c:val>
          <c:smooth val="0"/>
          <c:extLst>
            <c:ext xmlns:c16="http://schemas.microsoft.com/office/drawing/2014/chart" uri="{C3380CC4-5D6E-409C-BE32-E72D297353CC}">
              <c16:uniqueId val="{00000001-7471-47D1-B376-736032D26AC0}"/>
            </c:ext>
          </c:extLst>
        </c:ser>
        <c:ser>
          <c:idx val="2"/>
          <c:order val="2"/>
          <c:tx>
            <c:strRef>
              <c:f>Grafdata!$A$29</c:f>
              <c:strCache>
                <c:ptCount val="1"/>
                <c:pt idx="0">
                  <c:v>Linköpings kommun</c:v>
                </c:pt>
              </c:strCache>
            </c:strRef>
          </c:tx>
          <c:spPr>
            <a:ln w="28575" cap="rnd">
              <a:solidFill>
                <a:schemeClr val="accent3"/>
              </a:solidFill>
              <a:prstDash val="sysDot"/>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Grafdata!$B$29:$AP$29</c:f>
              <c:numCache>
                <c:formatCode>General</c:formatCode>
                <c:ptCount val="41"/>
                <c:pt idx="0">
                  <c:v>100</c:v>
                </c:pt>
                <c:pt idx="1">
                  <c:v>52.352941176470587</c:v>
                </c:pt>
                <c:pt idx="2">
                  <c:v>75.294117647058826</c:v>
                </c:pt>
                <c:pt idx="3">
                  <c:v>28.235294117647058</c:v>
                </c:pt>
                <c:pt idx="4">
                  <c:v>31.764705882352942</c:v>
                </c:pt>
                <c:pt idx="5">
                  <c:v>72.352941176470594</c:v>
                </c:pt>
                <c:pt idx="6">
                  <c:v>161.1764705882353</c:v>
                </c:pt>
                <c:pt idx="7">
                  <c:v>63.529411764705884</c:v>
                </c:pt>
                <c:pt idx="8">
                  <c:v>69.411764705882348</c:v>
                </c:pt>
                <c:pt idx="9">
                  <c:v>53.529411764705884</c:v>
                </c:pt>
                <c:pt idx="10">
                  <c:v>157.05882352941177</c:v>
                </c:pt>
                <c:pt idx="11">
                  <c:v>92.941176470588232</c:v>
                </c:pt>
                <c:pt idx="12">
                  <c:v>163.52941176470588</c:v>
                </c:pt>
                <c:pt idx="13">
                  <c:v>115.29411764705883</c:v>
                </c:pt>
                <c:pt idx="14">
                  <c:v>118.82352941176471</c:v>
                </c:pt>
                <c:pt idx="15">
                  <c:v>135.88235294117646</c:v>
                </c:pt>
                <c:pt idx="16">
                  <c:v>55.882352941176471</c:v>
                </c:pt>
                <c:pt idx="17">
                  <c:v>217.05882352941177</c:v>
                </c:pt>
                <c:pt idx="18">
                  <c:v>351.1764705882353</c:v>
                </c:pt>
                <c:pt idx="19">
                  <c:v>315.88235294117646</c:v>
                </c:pt>
                <c:pt idx="20">
                  <c:v>456.47058823529414</c:v>
                </c:pt>
                <c:pt idx="21">
                  <c:v>171.1764705882353</c:v>
                </c:pt>
                <c:pt idx="22">
                  <c:v>251.1764705882353</c:v>
                </c:pt>
                <c:pt idx="23">
                  <c:v>204.70588235294119</c:v>
                </c:pt>
                <c:pt idx="24">
                  <c:v>234.70588235294119</c:v>
                </c:pt>
                <c:pt idx="25">
                  <c:v>168.23529411764707</c:v>
                </c:pt>
                <c:pt idx="26">
                  <c:v>451.1764705882353</c:v>
                </c:pt>
                <c:pt idx="27">
                  <c:v>295.29411764705884</c:v>
                </c:pt>
                <c:pt idx="28">
                  <c:v>133.52941176470588</c:v>
                </c:pt>
                <c:pt idx="29">
                  <c:v>138.23529411764707</c:v>
                </c:pt>
                <c:pt idx="30">
                  <c:v>197.05882352941177</c:v>
                </c:pt>
                <c:pt idx="31">
                  <c:v>17.647058823529413</c:v>
                </c:pt>
                <c:pt idx="32">
                  <c:v>116.47058823529412</c:v>
                </c:pt>
                <c:pt idx="33">
                  <c:v>197.64705882352942</c:v>
                </c:pt>
                <c:pt idx="34">
                  <c:v>128.8235294117647</c:v>
                </c:pt>
                <c:pt idx="35">
                  <c:v>287.05882352941177</c:v>
                </c:pt>
                <c:pt idx="36">
                  <c:v>124.11764705882354</c:v>
                </c:pt>
                <c:pt idx="37">
                  <c:v>23.529411764705884</c:v>
                </c:pt>
                <c:pt idx="38">
                  <c:v>263.52941176470586</c:v>
                </c:pt>
                <c:pt idx="39">
                  <c:v>25.882352941176471</c:v>
                </c:pt>
                <c:pt idx="40">
                  <c:v>33.529411764705884</c:v>
                </c:pt>
              </c:numCache>
            </c:numRef>
          </c:val>
          <c:smooth val="0"/>
          <c:extLst>
            <c:ext xmlns:c16="http://schemas.microsoft.com/office/drawing/2014/chart" uri="{C3380CC4-5D6E-409C-BE32-E72D297353CC}">
              <c16:uniqueId val="{00000002-7471-47D1-B376-736032D26AC0}"/>
            </c:ext>
          </c:extLst>
        </c:ser>
        <c:ser>
          <c:idx val="3"/>
          <c:order val="3"/>
          <c:tx>
            <c:strRef>
              <c:f>Grafdata!$A$30</c:f>
              <c:strCache>
                <c:ptCount val="1"/>
                <c:pt idx="0">
                  <c:v>Norrköpings kommun</c:v>
                </c:pt>
              </c:strCache>
            </c:strRef>
          </c:tx>
          <c:spPr>
            <a:ln w="28575" cap="rnd">
              <a:solidFill>
                <a:schemeClr val="accent5"/>
              </a:solidFill>
              <a:prstDash val="sysDash"/>
              <a:round/>
            </a:ln>
            <a:effectLst/>
          </c:spPr>
          <c:marker>
            <c:symbol val="none"/>
          </c:marker>
          <c:cat>
            <c:strRef>
              <c:f>Grafdata!$B$22:$AP$22</c:f>
              <c:strCache>
                <c:ptCount val="38"/>
                <c:pt idx="1">
                  <c:v>2011</c:v>
                </c:pt>
                <c:pt idx="5">
                  <c:v>2012</c:v>
                </c:pt>
                <c:pt idx="9">
                  <c:v>2013</c:v>
                </c:pt>
                <c:pt idx="13">
                  <c:v>2014</c:v>
                </c:pt>
                <c:pt idx="17">
                  <c:v>2015</c:v>
                </c:pt>
                <c:pt idx="21">
                  <c:v>2016</c:v>
                </c:pt>
                <c:pt idx="25">
                  <c:v>2017</c:v>
                </c:pt>
                <c:pt idx="29">
                  <c:v>2018</c:v>
                </c:pt>
                <c:pt idx="33">
                  <c:v>2019</c:v>
                </c:pt>
                <c:pt idx="37">
                  <c:v>2020</c:v>
                </c:pt>
              </c:strCache>
            </c:strRef>
          </c:cat>
          <c:val>
            <c:numRef>
              <c:f>Grafdata!$B$30:$AP$30</c:f>
              <c:numCache>
                <c:formatCode>General</c:formatCode>
                <c:ptCount val="41"/>
                <c:pt idx="0">
                  <c:v>100</c:v>
                </c:pt>
                <c:pt idx="1">
                  <c:v>117.39130434782609</c:v>
                </c:pt>
                <c:pt idx="2">
                  <c:v>404.3478260869565</c:v>
                </c:pt>
                <c:pt idx="3">
                  <c:v>108.69565217391305</c:v>
                </c:pt>
                <c:pt idx="4">
                  <c:v>143.47826086956522</c:v>
                </c:pt>
                <c:pt idx="5">
                  <c:v>260.86956521739131</c:v>
                </c:pt>
                <c:pt idx="6">
                  <c:v>47.826086956521742</c:v>
                </c:pt>
                <c:pt idx="7">
                  <c:v>39.130434782608695</c:v>
                </c:pt>
                <c:pt idx="8">
                  <c:v>595.6521739130435</c:v>
                </c:pt>
                <c:pt idx="9">
                  <c:v>56.521739130434781</c:v>
                </c:pt>
                <c:pt idx="10">
                  <c:v>82.608695652173907</c:v>
                </c:pt>
                <c:pt idx="11">
                  <c:v>347.82608695652175</c:v>
                </c:pt>
                <c:pt idx="12">
                  <c:v>378.26086956521738</c:v>
                </c:pt>
                <c:pt idx="13">
                  <c:v>613.04347826086962</c:v>
                </c:pt>
                <c:pt idx="14">
                  <c:v>1291.304347826087</c:v>
                </c:pt>
                <c:pt idx="15">
                  <c:v>952.17391304347825</c:v>
                </c:pt>
                <c:pt idx="16">
                  <c:v>313.04347826086956</c:v>
                </c:pt>
                <c:pt idx="17">
                  <c:v>2530.4347826086955</c:v>
                </c:pt>
                <c:pt idx="18">
                  <c:v>456.52173913043481</c:v>
                </c:pt>
                <c:pt idx="19">
                  <c:v>534.78260869565213</c:v>
                </c:pt>
                <c:pt idx="20">
                  <c:v>530.43478260869563</c:v>
                </c:pt>
                <c:pt idx="21">
                  <c:v>1352.1739130434783</c:v>
                </c:pt>
                <c:pt idx="22">
                  <c:v>1630.4347826086957</c:v>
                </c:pt>
                <c:pt idx="23">
                  <c:v>1169.5652173913043</c:v>
                </c:pt>
                <c:pt idx="24">
                  <c:v>1126.0869565217392</c:v>
                </c:pt>
                <c:pt idx="25">
                  <c:v>591.304347826087</c:v>
                </c:pt>
                <c:pt idx="26">
                  <c:v>456.52173913043481</c:v>
                </c:pt>
                <c:pt idx="27">
                  <c:v>413.04347826086956</c:v>
                </c:pt>
                <c:pt idx="28">
                  <c:v>991.304347826087</c:v>
                </c:pt>
                <c:pt idx="29">
                  <c:v>708.695652173913</c:v>
                </c:pt>
                <c:pt idx="30">
                  <c:v>704.3478260869565</c:v>
                </c:pt>
                <c:pt idx="31">
                  <c:v>591.304347826087</c:v>
                </c:pt>
                <c:pt idx="32">
                  <c:v>230.43478260869566</c:v>
                </c:pt>
                <c:pt idx="33">
                  <c:v>382.60869565217394</c:v>
                </c:pt>
                <c:pt idx="34">
                  <c:v>1113.0434782608695</c:v>
                </c:pt>
                <c:pt idx="35">
                  <c:v>652.17391304347825</c:v>
                </c:pt>
                <c:pt idx="36">
                  <c:v>986.95652173913038</c:v>
                </c:pt>
                <c:pt idx="37">
                  <c:v>686.95652173913038</c:v>
                </c:pt>
                <c:pt idx="38">
                  <c:v>1226.0869565217392</c:v>
                </c:pt>
                <c:pt idx="39">
                  <c:v>165.21739130434781</c:v>
                </c:pt>
                <c:pt idx="40">
                  <c:v>373.91304347826087</c:v>
                </c:pt>
              </c:numCache>
            </c:numRef>
          </c:val>
          <c:smooth val="0"/>
          <c:extLst>
            <c:ext xmlns:c16="http://schemas.microsoft.com/office/drawing/2014/chart" uri="{C3380CC4-5D6E-409C-BE32-E72D297353CC}">
              <c16:uniqueId val="{00000003-7471-47D1-B376-736032D26AC0}"/>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Grafdata!$B$21:$L$21</c:f>
              <c:numCache>
                <c:formatCode>General</c:formatCode>
                <c:ptCount val="11"/>
                <c:pt idx="0">
                  <c:v>100</c:v>
                </c:pt>
                <c:pt idx="1">
                  <c:v>100.45570858337342</c:v>
                </c:pt>
                <c:pt idx="2">
                  <c:v>103.31411294183779</c:v>
                </c:pt>
                <c:pt idx="3">
                  <c:v>107.97464023329645</c:v>
                </c:pt>
                <c:pt idx="4">
                  <c:v>114.96452125539973</c:v>
                </c:pt>
                <c:pt idx="5">
                  <c:v>123.41802235589148</c:v>
                </c:pt>
                <c:pt idx="6">
                  <c:v>129.35501608022159</c:v>
                </c:pt>
                <c:pt idx="7">
                  <c:v>132.18475089196954</c:v>
                </c:pt>
                <c:pt idx="8">
                  <c:v>137.85382517469287</c:v>
                </c:pt>
                <c:pt idx="9">
                  <c:v>141.84374504872596</c:v>
                </c:pt>
                <c:pt idx="10">
                  <c:v>77.452275314884787</c:v>
                </c:pt>
              </c:numCache>
            </c:numRef>
          </c:val>
          <c:smooth val="0"/>
          <c:extLst>
            <c:ext xmlns:c16="http://schemas.microsoft.com/office/drawing/2014/chart" uri="{C3380CC4-5D6E-409C-BE32-E72D297353CC}">
              <c16:uniqueId val="{00000000-CDFB-4064-95EA-1726F59C7930}"/>
            </c:ext>
          </c:extLst>
        </c:ser>
        <c:ser>
          <c:idx val="1"/>
          <c:order val="1"/>
          <c:tx>
            <c:strRef>
              <c:f>Grafdata!$A$26</c:f>
              <c:strCache>
                <c:ptCount val="1"/>
                <c:pt idx="0">
                  <c:v>Östergötlands län</c:v>
                </c:pt>
              </c:strCache>
            </c:strRef>
          </c:tx>
          <c:spPr>
            <a:ln w="28575" cap="rnd">
              <a:solidFill>
                <a:schemeClr val="accent2"/>
              </a:solidFill>
              <a:round/>
            </a:ln>
            <a:effectLst/>
          </c:spPr>
          <c:marker>
            <c:symbol val="none"/>
          </c:marker>
          <c:cat>
            <c:numRef>
              <c:f>Grafdata!$B$20:$L$20</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Grafdata!$B$26:$L$26</c:f>
              <c:numCache>
                <c:formatCode>General</c:formatCode>
                <c:ptCount val="11"/>
                <c:pt idx="0">
                  <c:v>100</c:v>
                </c:pt>
                <c:pt idx="1">
                  <c:v>98.619307372753042</c:v>
                </c:pt>
                <c:pt idx="2">
                  <c:v>98.802752649765111</c:v>
                </c:pt>
                <c:pt idx="3">
                  <c:v>102.34402298404318</c:v>
                </c:pt>
                <c:pt idx="4">
                  <c:v>112.88290561789029</c:v>
                </c:pt>
                <c:pt idx="5">
                  <c:v>119.84703187483014</c:v>
                </c:pt>
                <c:pt idx="6">
                  <c:v>129.72444384050937</c:v>
                </c:pt>
                <c:pt idx="7">
                  <c:v>130.19518965718058</c:v>
                </c:pt>
                <c:pt idx="8">
                  <c:v>136.55414062196684</c:v>
                </c:pt>
                <c:pt idx="9">
                  <c:v>143.44547113406065</c:v>
                </c:pt>
                <c:pt idx="10">
                  <c:v>100.16354777342082</c:v>
                </c:pt>
              </c:numCache>
            </c:numRef>
          </c:val>
          <c:smooth val="0"/>
          <c:extLst>
            <c:ext xmlns:c16="http://schemas.microsoft.com/office/drawing/2014/chart" uri="{C3380CC4-5D6E-409C-BE32-E72D297353CC}">
              <c16:uniqueId val="{00000001-CDFB-4064-95EA-1726F59C7930}"/>
            </c:ext>
          </c:extLst>
        </c:ser>
        <c:ser>
          <c:idx val="2"/>
          <c:order val="2"/>
          <c:tx>
            <c:strRef>
              <c:f>Grafdata!$A$27</c:f>
              <c:strCache>
                <c:ptCount val="1"/>
                <c:pt idx="0">
                  <c:v>Linköpings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Grafdata!$B$27:$L$27</c:f>
              <c:numCache>
                <c:formatCode>General</c:formatCode>
                <c:ptCount val="11"/>
                <c:pt idx="0">
                  <c:v>100</c:v>
                </c:pt>
                <c:pt idx="1">
                  <c:v>105.45009843106843</c:v>
                </c:pt>
                <c:pt idx="2">
                  <c:v>108.63210642486429</c:v>
                </c:pt>
                <c:pt idx="3">
                  <c:v>114.97941895842033</c:v>
                </c:pt>
                <c:pt idx="4">
                  <c:v>124.4610153313846</c:v>
                </c:pt>
                <c:pt idx="5">
                  <c:v>129.14394798067173</c:v>
                </c:pt>
                <c:pt idx="6">
                  <c:v>137.14132315218041</c:v>
                </c:pt>
                <c:pt idx="7">
                  <c:v>131.77593509515003</c:v>
                </c:pt>
                <c:pt idx="8">
                  <c:v>150.64845194774205</c:v>
                </c:pt>
                <c:pt idx="9">
                  <c:v>154.18481178786612</c:v>
                </c:pt>
                <c:pt idx="10">
                  <c:v>96.658116089005546</c:v>
                </c:pt>
              </c:numCache>
            </c:numRef>
          </c:val>
          <c:smooth val="0"/>
          <c:extLst>
            <c:ext xmlns:c16="http://schemas.microsoft.com/office/drawing/2014/chart" uri="{C3380CC4-5D6E-409C-BE32-E72D297353CC}">
              <c16:uniqueId val="{00000002-CDFB-4064-95EA-1726F59C7930}"/>
            </c:ext>
          </c:extLst>
        </c:ser>
        <c:ser>
          <c:idx val="3"/>
          <c:order val="3"/>
          <c:tx>
            <c:strRef>
              <c:f>Grafdata!$A$28</c:f>
              <c:strCache>
                <c:ptCount val="1"/>
                <c:pt idx="0">
                  <c:v>Norrköpings kommun</c:v>
                </c:pt>
              </c:strCache>
            </c:strRef>
          </c:tx>
          <c:spPr>
            <a:ln w="28575" cap="rnd">
              <a:solidFill>
                <a:schemeClr val="accent5"/>
              </a:solidFill>
              <a:prstDash val="sysDash"/>
              <a:round/>
            </a:ln>
            <a:effectLst/>
          </c:spPr>
          <c:marker>
            <c:symbol val="none"/>
          </c:marker>
          <c:val>
            <c:numRef>
              <c:f>Grafdata!$B$28:$L$28</c:f>
              <c:numCache>
                <c:formatCode>General</c:formatCode>
                <c:ptCount val="11"/>
                <c:pt idx="0">
                  <c:v>100</c:v>
                </c:pt>
                <c:pt idx="1">
                  <c:v>89.961254404333488</c:v>
                </c:pt>
                <c:pt idx="2">
                  <c:v>90.91547441411393</c:v>
                </c:pt>
                <c:pt idx="3">
                  <c:v>89.20515103258893</c:v>
                </c:pt>
                <c:pt idx="4">
                  <c:v>106.15415480683627</c:v>
                </c:pt>
                <c:pt idx="5">
                  <c:v>111.74781507441912</c:v>
                </c:pt>
                <c:pt idx="6">
                  <c:v>128.83725595917292</c:v>
                </c:pt>
                <c:pt idx="7">
                  <c:v>134.83843462777895</c:v>
                </c:pt>
                <c:pt idx="8">
                  <c:v>127.5595290341187</c:v>
                </c:pt>
                <c:pt idx="9">
                  <c:v>137.57570437988238</c:v>
                </c:pt>
                <c:pt idx="10">
                  <c:v>107.97356772955825</c:v>
                </c:pt>
              </c:numCache>
            </c:numRef>
          </c:val>
          <c:smooth val="0"/>
          <c:extLst>
            <c:ext xmlns:c16="http://schemas.microsoft.com/office/drawing/2014/chart" uri="{C3380CC4-5D6E-409C-BE32-E72D297353CC}">
              <c16:uniqueId val="{00000003-CDFB-4064-95EA-1726F59C7930}"/>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2021-03-29</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29/03/2021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3/29/2021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3/29/2021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3/29/2021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3/29/2021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3/29/2021</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3/29/2021</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3/29/2021</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3/29/2021</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3/29/2021</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3/29/2021</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3/29/2021</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tockholmbusinessalliance.se/hitta-material/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svg"/><Relationship Id="rId3" Type="http://schemas.openxmlformats.org/officeDocument/2006/relationships/image" Target="../media/image7.png"/><Relationship Id="rId7" Type="http://schemas.openxmlformats.org/officeDocument/2006/relationships/image" Target="../media/image9.png"/><Relationship Id="rId12" Type="http://schemas.openxmlformats.org/officeDocument/2006/relationships/image" Target="../media/image16.svg"/><Relationship Id="rId2" Type="http://schemas.openxmlformats.org/officeDocument/2006/relationships/image" Target="../media/image6.jpg"/><Relationship Id="rId1" Type="http://schemas.openxmlformats.org/officeDocument/2006/relationships/slideLayout" Target="../slideLayouts/slideLayout12.xml"/><Relationship Id="rId6" Type="http://schemas.openxmlformats.org/officeDocument/2006/relationships/image" Target="../media/image10.svg"/><Relationship Id="rId11" Type="http://schemas.openxmlformats.org/officeDocument/2006/relationships/image" Target="../media/image15.svg"/><Relationship Id="rId5" Type="http://schemas.openxmlformats.org/officeDocument/2006/relationships/image" Target="../media/image8.png"/><Relationship Id="rId15" Type="http://schemas.openxmlformats.org/officeDocument/2006/relationships/image" Target="../media/image19.svg"/><Relationship Id="rId10" Type="http://schemas.openxmlformats.org/officeDocument/2006/relationships/image" Target="../media/image10.png"/><Relationship Id="rId4" Type="http://schemas.openxmlformats.org/officeDocument/2006/relationships/image" Target="../media/image8.svg"/><Relationship Id="rId9" Type="http://schemas.openxmlformats.org/officeDocument/2006/relationships/image" Target="../media/image13.svg"/><Relationship Id="rId14" Type="http://schemas.openxmlformats.org/officeDocument/2006/relationships/image" Target="../media/image18.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tockholmbusinessalliance.se/hittamaterial/konjunkturrapporter/" TargetMode="External"/><Relationship Id="rId2" Type="http://schemas.openxmlformats.org/officeDocument/2006/relationships/image" Target="../media/image11.jpg"/><Relationship Id="rId1" Type="http://schemas.openxmlformats.org/officeDocument/2006/relationships/slideLayout" Target="../slideLayouts/slideLayout11.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chemeClr val="accent4">
              <a:lumMod val="75000"/>
              <a:alpha val="50196"/>
            </a:schemeClr>
          </a:solidFill>
        </p:spPr>
        <p:txBody>
          <a:bodyPr wrap="square" lIns="432000" rtlCol="0" anchor="ctr">
            <a:noAutofit/>
          </a:bodyPr>
          <a:lstStyle/>
          <a:p>
            <a:r>
              <a:rPr lang="sv-SE" sz="3200" b="1" dirty="0">
                <a:solidFill>
                  <a:schemeClr val="bg1"/>
                </a:solidFill>
                <a:latin typeface="+mj-lt"/>
              </a:rPr>
              <a:t>Östgötakonjunkturen</a:t>
            </a:r>
            <a:r>
              <a:rPr lang="sv-SE" sz="3200" dirty="0">
                <a:solidFill>
                  <a:schemeClr val="bg1"/>
                </a:solidFill>
                <a:latin typeface="+mj-lt"/>
              </a:rPr>
              <a:t> </a:t>
            </a:r>
          </a:p>
          <a:p>
            <a:r>
              <a:rPr lang="sv-SE" sz="2000" dirty="0">
                <a:solidFill>
                  <a:schemeClr val="bg1"/>
                </a:solidFill>
                <a:latin typeface="+mj-lt"/>
              </a:rPr>
              <a:t>Östergötlands län, 2020 kv4</a:t>
            </a:r>
          </a:p>
          <a:p>
            <a:endParaRPr lang="sv-SE" sz="2000" dirty="0">
              <a:solidFill>
                <a:schemeClr val="bg1"/>
              </a:solidFill>
              <a:latin typeface="+mj-lt"/>
            </a:endParaRPr>
          </a:p>
          <a:p>
            <a:r>
              <a:rPr lang="sv-SE" sz="2000">
                <a:solidFill>
                  <a:schemeClr val="bg1"/>
                </a:solidFill>
              </a:rPr>
              <a:t>2021-03-31</a:t>
            </a:r>
          </a:p>
          <a:p>
            <a:r>
              <a:rPr lang="sv-SE" sz="200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gräs, utomhus, träd, himmel&#10;&#10;Automatiskt genererad beskrivning">
            <a:extLst>
              <a:ext uri="{FF2B5EF4-FFF2-40B4-BE49-F238E27FC236}">
                <a16:creationId xmlns:a16="http://schemas.microsoft.com/office/drawing/2014/main" id="{8AA6B40A-53C2-43FA-B03C-3A0D1001CE69}"/>
              </a:ext>
            </a:extLst>
          </p:cNvPr>
          <p:cNvPicPr>
            <a:picLocks noGrp="1" noChangeAspect="1"/>
          </p:cNvPicPr>
          <p:nvPr>
            <p:ph type="pic" sz="quarter" idx="13"/>
          </p:nvPr>
        </p:nvPicPr>
        <p:blipFill>
          <a:blip r:embed="rId3"/>
          <a:srcRect t="2400" b="2400"/>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Östergötlands län och Norrköping- samt Linköpings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rPr>
              <a:t>http://stockholmbusinessalliance.se/hitta-material/konjunkturrapporter/</a:t>
            </a:r>
            <a:r>
              <a:rPr lang="sv-SE" sz="1100" dirty="0"/>
              <a:t> </a:t>
            </a:r>
          </a:p>
          <a:p>
            <a:r>
              <a:rPr lang="sv-SE" sz="1100" dirty="0"/>
              <a:t/>
            </a:r>
            <a:br>
              <a:rPr lang="sv-SE" sz="1100" dirty="0"/>
            </a:br>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gräs, utomhus, träd, himmel&#10;&#10;Automatiskt genererad beskrivning">
            <a:extLst>
              <a:ext uri="{FF2B5EF4-FFF2-40B4-BE49-F238E27FC236}">
                <a16:creationId xmlns:a16="http://schemas.microsoft.com/office/drawing/2014/main" id="{308070C0-1191-4B66-B3E2-394281FD92D3}"/>
              </a:ext>
            </a:extLst>
          </p:cNvPr>
          <p:cNvPicPr>
            <a:picLocks noGrp="1" noChangeAspect="1"/>
          </p:cNvPicPr>
          <p:nvPr>
            <p:ph type="pic" sz="quarter" idx="13"/>
          </p:nvPr>
        </p:nvPicPr>
        <p:blipFill>
          <a:blip r:embed="rId2"/>
          <a:srcRect t="2400" b="2400"/>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2" y="1431361"/>
            <a:ext cx="5154353" cy="3995277"/>
          </a:xfrm>
        </p:spPr>
        <p:txBody>
          <a:bodyPr/>
          <a:lstStyle/>
          <a:p>
            <a:pPr>
              <a:lnSpc>
                <a:spcPct val="107000"/>
              </a:lnSpc>
              <a:spcAft>
                <a:spcPts val="800"/>
              </a:spcAft>
            </a:pPr>
            <a:r>
              <a:rPr lang="sv-SE" sz="1100" b="1" dirty="0">
                <a:effectLst/>
                <a:ea typeface="Calibri" panose="020F0502020204030204" pitchFamily="34" charset="0"/>
                <a:cs typeface="Times New Roman" panose="02020603050405020304" pitchFamily="18" charset="0"/>
              </a:rPr>
              <a:t>Det senaste året har starkt präglats av Covid-19 pandemin och dess effekter på ekonomin. Effekterna fortsätter att synas under det fjärde kvartalet med en fortsatt negativ utveckling på arbetsmarknaden – samtidigt finns det vissa ljusglimtar inom näringslivet med en ökande lönesumma samt ett ökat nyföretagande tillsammans med färre konkurser.</a:t>
            </a:r>
          </a:p>
          <a:p>
            <a:pPr>
              <a:lnSpc>
                <a:spcPct val="107000"/>
              </a:lnSpc>
              <a:spcAft>
                <a:spcPts val="800"/>
              </a:spcAft>
            </a:pPr>
            <a:r>
              <a:rPr lang="sv-SE" sz="1100" dirty="0">
                <a:effectLst/>
                <a:ea typeface="Calibri" panose="020F0502020204030204" pitchFamily="34" charset="0"/>
                <a:cs typeface="Times New Roman" panose="02020603050405020304" pitchFamily="18" charset="0"/>
              </a:rPr>
              <a:t>I likhet med förra kvartalet pekar de flesta indikatorer för näringslivet åt rätt håll under det fjärde kvartalet. Lönesumman i privat sektor ökar med 0,3 procent samtidigt som den totala lönesumman ökar med 1,5 procent. Samma utveckling syns även när det gäller lönesumman per invånare och sysselsatt. Nyföretagandet ökar med 33 procent och företagskonkurserna minskar också med 5 procent.</a:t>
            </a:r>
          </a:p>
          <a:p>
            <a:pPr>
              <a:lnSpc>
                <a:spcPct val="107000"/>
              </a:lnSpc>
              <a:spcAft>
                <a:spcPts val="800"/>
              </a:spcAft>
            </a:pPr>
            <a:r>
              <a:rPr lang="sv-SE" sz="1100" dirty="0">
                <a:effectLst/>
                <a:ea typeface="Calibri" panose="020F0502020204030204" pitchFamily="34" charset="0"/>
                <a:cs typeface="Times New Roman" panose="02020603050405020304" pitchFamily="18" charset="0"/>
              </a:rPr>
              <a:t>Arbetsmarknaden försvagas i länet. Antalet sysselsatta invånare minskar med 4 procent eller 8 600 personer och antalet nyanmälda jobb är betydligt färre än tidigare. Arbetslösheten stiger med 0,7 %-enheter till 6 procent och nästan 1 procentenhet i både Linköping och Norrköping. Linköping har fortsatt lägre arbetslöshet jämfört med Norrköping. Varslen ökar också under kvartalet med 21 procent jämfört med samma period förra året.</a:t>
            </a:r>
          </a:p>
          <a:p>
            <a:pPr>
              <a:lnSpc>
                <a:spcPct val="107000"/>
              </a:lnSpc>
              <a:spcAft>
                <a:spcPts val="800"/>
              </a:spcAft>
            </a:pPr>
            <a:r>
              <a:rPr lang="sv-SE" sz="1100" dirty="0">
                <a:effectLst/>
                <a:ea typeface="Calibri" panose="020F0502020204030204" pitchFamily="34" charset="0"/>
                <a:cs typeface="Times New Roman" panose="02020603050405020304" pitchFamily="18" charset="0"/>
              </a:rPr>
              <a:t>Antalet invånare ökar med 0,4 procent i länet, med större ökning i Linköping. Samtidigt faller bostadsbyggandet tillbaka i länet och minskar stort i både Linköping och Norrköping. Pandemin har gjort avtryck med färre kommersiella övernattningar i Östergötland, men nedgången är inte lika stor här som för många andra län.</a:t>
            </a:r>
          </a:p>
          <a:p>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5132" y="207540"/>
            <a:ext cx="5218343" cy="1113955"/>
          </a:xfrm>
        </p:spPr>
        <p:txBody>
          <a:bodyPr/>
          <a:lstStyle/>
          <a:p>
            <a:r>
              <a:rPr lang="sv-SE" sz="2800" dirty="0"/>
              <a:t>Fortsatt dämpad utveckling för Östergötland</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528677"/>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Östergötland, </a:t>
            </a:r>
            <a:r>
              <a:rPr lang="sv-SE" sz="2000" b="1">
                <a:latin typeface="+mj-lt"/>
                <a:ea typeface="+mj-ea"/>
                <a:cs typeface="+mj-cs"/>
              </a:rPr>
              <a:t>2020 kv4</a:t>
            </a:r>
            <a:endParaRPr lang="sv-SE" sz="2000" b="1" dirty="0">
              <a:latin typeface="+mj-lt"/>
              <a:ea typeface="+mj-ea"/>
              <a:cs typeface="+mj-cs"/>
            </a:endParaRPr>
          </a:p>
        </p:txBody>
      </p:sp>
      <p:sp>
        <p:nvSpPr>
          <p:cNvPr id="20" name="textruta 19">
            <a:extLst>
              <a:ext uri="{FF2B5EF4-FFF2-40B4-BE49-F238E27FC236}">
                <a16:creationId xmlns:a16="http://schemas.microsoft.com/office/drawing/2014/main" id="{7639E258-AF04-43C4-8A3B-454C3E512DD0}"/>
              </a:ext>
            </a:extLst>
          </p:cNvPr>
          <p:cNvSpPr txBox="1"/>
          <p:nvPr/>
        </p:nvSpPr>
        <p:spPr>
          <a:xfrm>
            <a:off x="420903" y="5223690"/>
            <a:ext cx="2731838" cy="200055"/>
          </a:xfrm>
          <a:prstGeom prst="rect">
            <a:avLst/>
          </a:prstGeom>
          <a:noFill/>
        </p:spPr>
        <p:txBody>
          <a:bodyPr wrap="none" rtlCol="0">
            <a:spAutoFit/>
          </a:bodyPr>
          <a:lstStyle/>
          <a:p>
            <a:r>
              <a:rPr lang="sv-SE" sz="700" dirty="0">
                <a:latin typeface="+mj-lt"/>
                <a:cs typeface="Arial" panose="020B0604020202020204" pitchFamily="34" charset="0"/>
              </a:rPr>
              <a:t>* Förändring i arbetslösheten visas i procentenheter, ej i procent</a:t>
            </a:r>
          </a:p>
        </p:txBody>
      </p:sp>
      <p:cxnSp>
        <p:nvCxnSpPr>
          <p:cNvPr id="95" name="Rak koppling 94">
            <a:extLst>
              <a:ext uri="{FF2B5EF4-FFF2-40B4-BE49-F238E27FC236}">
                <a16:creationId xmlns:a16="http://schemas.microsoft.com/office/drawing/2014/main" id="{B17D57C4-D1A1-4129-8B74-53BFBD049ECA}"/>
              </a:ext>
            </a:extLst>
          </p:cNvPr>
          <p:cNvCxnSpPr>
            <a:cxnSpLocks/>
          </p:cNvCxnSpPr>
          <p:nvPr/>
        </p:nvCxnSpPr>
        <p:spPr>
          <a:xfrm rot="5400000">
            <a:off x="599697" y="3392155"/>
            <a:ext cx="3240000" cy="7694"/>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aphicFrame>
        <p:nvGraphicFramePr>
          <p:cNvPr id="73" name="Tabell 72">
            <a:extLst>
              <a:ext uri="{FF2B5EF4-FFF2-40B4-BE49-F238E27FC236}">
                <a16:creationId xmlns:a16="http://schemas.microsoft.com/office/drawing/2014/main" id="{0D5FBE3F-3A3B-405D-8E4C-0B574F037E1D}"/>
              </a:ext>
            </a:extLst>
          </p:cNvPr>
          <p:cNvGraphicFramePr>
            <a:graphicFrameLocks noGrp="1"/>
          </p:cNvGraphicFramePr>
          <p:nvPr>
            <p:extLst>
              <p:ext uri="{D42A27DB-BD31-4B8C-83A1-F6EECF244321}">
                <p14:modId xmlns:p14="http://schemas.microsoft.com/office/powerpoint/2010/main" val="2231725590"/>
              </p:ext>
            </p:extLst>
          </p:nvPr>
        </p:nvGraphicFramePr>
        <p:xfrm>
          <a:off x="420903" y="1599039"/>
          <a:ext cx="5182756" cy="3593925"/>
        </p:xfrm>
        <a:graphic>
          <a:graphicData uri="http://schemas.openxmlformats.org/drawingml/2006/table">
            <a:tbl>
              <a:tblPr bandRow="1"/>
              <a:tblGrid>
                <a:gridCol w="1153209">
                  <a:extLst>
                    <a:ext uri="{9D8B030D-6E8A-4147-A177-3AD203B41FA5}">
                      <a16:colId xmlns:a16="http://schemas.microsoft.com/office/drawing/2014/main" val="3610426340"/>
                    </a:ext>
                  </a:extLst>
                </a:gridCol>
                <a:gridCol w="651828">
                  <a:extLst>
                    <a:ext uri="{9D8B030D-6E8A-4147-A177-3AD203B41FA5}">
                      <a16:colId xmlns:a16="http://schemas.microsoft.com/office/drawing/2014/main" val="1013583586"/>
                    </a:ext>
                  </a:extLst>
                </a:gridCol>
                <a:gridCol w="519453">
                  <a:extLst>
                    <a:ext uri="{9D8B030D-6E8A-4147-A177-3AD203B41FA5}">
                      <a16:colId xmlns:a16="http://schemas.microsoft.com/office/drawing/2014/main" val="1781218869"/>
                    </a:ext>
                  </a:extLst>
                </a:gridCol>
                <a:gridCol w="207781">
                  <a:extLst>
                    <a:ext uri="{9D8B030D-6E8A-4147-A177-3AD203B41FA5}">
                      <a16:colId xmlns:a16="http://schemas.microsoft.com/office/drawing/2014/main" val="3978909767"/>
                    </a:ext>
                  </a:extLst>
                </a:gridCol>
                <a:gridCol w="624620">
                  <a:extLst>
                    <a:ext uri="{9D8B030D-6E8A-4147-A177-3AD203B41FA5}">
                      <a16:colId xmlns:a16="http://schemas.microsoft.com/office/drawing/2014/main" val="2834698736"/>
                    </a:ext>
                  </a:extLst>
                </a:gridCol>
                <a:gridCol w="467507">
                  <a:extLst>
                    <a:ext uri="{9D8B030D-6E8A-4147-A177-3AD203B41FA5}">
                      <a16:colId xmlns:a16="http://schemas.microsoft.com/office/drawing/2014/main" val="3716900473"/>
                    </a:ext>
                  </a:extLst>
                </a:gridCol>
                <a:gridCol w="207781">
                  <a:extLst>
                    <a:ext uri="{9D8B030D-6E8A-4147-A177-3AD203B41FA5}">
                      <a16:colId xmlns:a16="http://schemas.microsoft.com/office/drawing/2014/main" val="2306815657"/>
                    </a:ext>
                  </a:extLst>
                </a:gridCol>
                <a:gridCol w="623343">
                  <a:extLst>
                    <a:ext uri="{9D8B030D-6E8A-4147-A177-3AD203B41FA5}">
                      <a16:colId xmlns:a16="http://schemas.microsoft.com/office/drawing/2014/main" val="2324693470"/>
                    </a:ext>
                  </a:extLst>
                </a:gridCol>
                <a:gridCol w="519453">
                  <a:extLst>
                    <a:ext uri="{9D8B030D-6E8A-4147-A177-3AD203B41FA5}">
                      <a16:colId xmlns:a16="http://schemas.microsoft.com/office/drawing/2014/main" val="3059590423"/>
                    </a:ext>
                  </a:extLst>
                </a:gridCol>
                <a:gridCol w="207781">
                  <a:extLst>
                    <a:ext uri="{9D8B030D-6E8A-4147-A177-3AD203B41FA5}">
                      <a16:colId xmlns:a16="http://schemas.microsoft.com/office/drawing/2014/main" val="4172107803"/>
                    </a:ext>
                  </a:extLst>
                </a:gridCol>
              </a:tblGrid>
              <a:tr h="239402">
                <a:tc>
                  <a:txBody>
                    <a:bodyPr/>
                    <a:lstStyle/>
                    <a:p>
                      <a:pPr algn="l" fontAlgn="b"/>
                      <a:r>
                        <a:rPr lang="sv-SE" sz="500" b="0" i="0" u="none" strike="noStrike" dirty="0">
                          <a:solidFill>
                            <a:srgbClr val="000000"/>
                          </a:solidFill>
                          <a:effectLst/>
                          <a:latin typeface="Arial" panose="020B0604020202020204" pitchFamily="34" charset="0"/>
                        </a:rPr>
                        <a:t> </a:t>
                      </a:r>
                    </a:p>
                  </a:txBody>
                  <a:tcPr marL="8764" marR="8764" marT="8764"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3">
                  <a:txBody>
                    <a:bodyPr/>
                    <a:lstStyle/>
                    <a:p>
                      <a:pPr algn="ctr" rtl="0" fontAlgn="ctr"/>
                      <a:r>
                        <a:rPr lang="sv-SE" sz="900" b="1" i="0" u="none" strike="noStrike">
                          <a:solidFill>
                            <a:srgbClr val="000000"/>
                          </a:solidFill>
                          <a:effectLst/>
                          <a:latin typeface="Futura Std Book" panose="020B0502020204020303" pitchFamily="34" charset="0"/>
                        </a:rPr>
                        <a:t>Östergötlands län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rtl="0" fontAlgn="ctr"/>
                      <a:r>
                        <a:rPr lang="sv-SE" sz="900" b="1" i="0" u="none" strike="noStrike">
                          <a:solidFill>
                            <a:srgbClr val="000000"/>
                          </a:solidFill>
                          <a:effectLst/>
                          <a:latin typeface="Futura Std Book" panose="020B0502020204020303" pitchFamily="34" charset="0"/>
                        </a:rPr>
                        <a:t>Linköpings kommun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rtl="0" fontAlgn="ctr"/>
                      <a:r>
                        <a:rPr lang="sv-SE" sz="900" b="1" i="0" u="none" strike="noStrike">
                          <a:solidFill>
                            <a:srgbClr val="000000"/>
                          </a:solidFill>
                          <a:effectLst/>
                          <a:latin typeface="Futura Std Book" panose="020B0502020204020303" pitchFamily="34" charset="0"/>
                        </a:rPr>
                        <a:t>Norrköpings kommun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540125105"/>
                  </a:ext>
                </a:extLst>
              </a:tr>
              <a:tr h="262789">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a:t>
                      </a:r>
                      <a:r>
                        <a:rPr lang="sv-SE" sz="800" b="0" i="0" u="none" strike="noStrike">
                          <a:solidFill>
                            <a:srgbClr val="000000"/>
                          </a:solidFill>
                          <a:effectLst/>
                          <a:latin typeface="Futura Std Book" panose="020B0502020204020303" pitchFamily="34" charset="0"/>
                        </a:rPr>
                        <a:t>2020 kv4</a:t>
                      </a:r>
                      <a:endParaRPr lang="sv-SE" sz="800" b="0" i="0" u="none" strike="noStrike" dirty="0">
                        <a:solidFill>
                          <a:srgbClr val="000000"/>
                        </a:solidFill>
                        <a:effectLst/>
                        <a:latin typeface="Futura Std Book" panose="020B0502020204020303" pitchFamily="34" charset="0"/>
                      </a:endParaRP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a:t>
                      </a:r>
                      <a:r>
                        <a:rPr lang="sv-SE" sz="800" b="0" i="0" u="none" strike="noStrike">
                          <a:solidFill>
                            <a:srgbClr val="000000"/>
                          </a:solidFill>
                          <a:effectLst/>
                          <a:latin typeface="Futura Std Book" panose="020B0502020204020303" pitchFamily="34" charset="0"/>
                        </a:rPr>
                        <a:t>2020 kv4</a:t>
                      </a:r>
                      <a:endParaRPr lang="sv-SE" sz="800" b="0" i="0" u="none" strike="noStrike" dirty="0">
                        <a:solidFill>
                          <a:srgbClr val="000000"/>
                        </a:solidFill>
                        <a:effectLst/>
                        <a:latin typeface="Futura Std Book" panose="020B0502020204020303" pitchFamily="34" charset="0"/>
                      </a:endParaRP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a:t>
                      </a:r>
                      <a:r>
                        <a:rPr lang="sv-SE" sz="800" b="0" i="0" u="none" strike="noStrike">
                          <a:solidFill>
                            <a:srgbClr val="000000"/>
                          </a:solidFill>
                          <a:effectLst/>
                          <a:latin typeface="Futura Std Book" panose="020B0502020204020303" pitchFamily="34" charset="0"/>
                        </a:rPr>
                        <a:t>2020 kv4</a:t>
                      </a:r>
                      <a:endParaRPr lang="sv-SE" sz="800" b="0" i="0" u="none" strike="noStrike" dirty="0">
                        <a:solidFill>
                          <a:srgbClr val="000000"/>
                        </a:solidFill>
                        <a:effectLst/>
                        <a:latin typeface="Futura Std Book" panose="020B0502020204020303" pitchFamily="34" charset="0"/>
                      </a:endParaRP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3608711"/>
                  </a:ext>
                </a:extLst>
              </a:tr>
              <a:tr h="239402">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43191210"/>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600" b="0" i="0" u="none" strike="noStrike" dirty="0">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718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280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228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600" b="0" i="0" u="none" strike="noStrike" dirty="0">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59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78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600" b="0" i="0" u="none" strike="noStrike" dirty="0">
                        <a:solidFill>
                          <a:srgbClr val="FF000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222 500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600" b="0" i="0" u="none" strike="noStrike">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8 425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3 359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2 651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600" b="0" i="0" u="none" strike="noStrike" dirty="0">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569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59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388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80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600" b="0" i="0" u="none" strike="noStrike" dirty="0">
                        <a:solidFill>
                          <a:srgbClr val="FF000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0,7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pitchFamily="34" charset="0"/>
                        </a:rPr>
                        <a:t>0,9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0,9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600" b="0" i="0" u="none" strike="noStrike" dirty="0">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467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0,4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dirty="0">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143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0,2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600" b="0" i="0" u="none" strike="noStrike" dirty="0">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57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-73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86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-62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600" b="0" i="0" u="none" strike="noStrike" dirty="0">
                        <a:solidFill>
                          <a:srgbClr val="FF000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275312">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81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1100" b="0" i="0" u="none" strike="noStrike">
                        <a:solidFill>
                          <a:srgbClr val="000000"/>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86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pitchFamily="34" charset="0"/>
                        </a:rPr>
                        <a:t>-22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l" rtl="0" fontAlgn="b"/>
                      <a:endParaRPr lang="sv-SE" sz="600" b="0" i="0" u="none" strike="noStrike" dirty="0">
                        <a:solidFill>
                          <a:srgbClr val="FF000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6" name="Bild 15" descr="Spela upp">
            <a:extLst>
              <a:ext uri="{FF2B5EF4-FFF2-40B4-BE49-F238E27FC236}">
                <a16:creationId xmlns:a16="http://schemas.microsoft.com/office/drawing/2014/main" id="{E38B1215-CF36-4AED-B3AA-92A32224C61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2714114" y="2429483"/>
            <a:ext cx="180000" cy="180000"/>
          </a:xfrm>
          <a:prstGeom prst="rect">
            <a:avLst/>
          </a:prstGeom>
        </p:spPr>
      </p:pic>
      <p:pic>
        <p:nvPicPr>
          <p:cNvPr id="19" name="Bild 18" descr="Spela upp">
            <a:extLst>
              <a:ext uri="{FF2B5EF4-FFF2-40B4-BE49-F238E27FC236}">
                <a16:creationId xmlns:a16="http://schemas.microsoft.com/office/drawing/2014/main" id="{686B87F3-1DB6-4FEF-B4C8-4D2524D17AF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16200000">
            <a:off x="2716279" y="2693701"/>
            <a:ext cx="180000" cy="180000"/>
          </a:xfrm>
          <a:prstGeom prst="rect">
            <a:avLst/>
          </a:prstGeom>
        </p:spPr>
      </p:pic>
      <p:pic>
        <p:nvPicPr>
          <p:cNvPr id="21" name="Bild 20" descr="Spela upp">
            <a:extLst>
              <a:ext uri="{FF2B5EF4-FFF2-40B4-BE49-F238E27FC236}">
                <a16:creationId xmlns:a16="http://schemas.microsoft.com/office/drawing/2014/main" id="{E24A119D-379C-427C-BF49-678A7769E2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a:off x="2716819" y="2962882"/>
            <a:ext cx="180000" cy="180000"/>
          </a:xfrm>
          <a:prstGeom prst="rect">
            <a:avLst/>
          </a:prstGeom>
        </p:spPr>
      </p:pic>
      <p:pic>
        <p:nvPicPr>
          <p:cNvPr id="22" name="Bild 21" descr="Spela upp">
            <a:extLst>
              <a:ext uri="{FF2B5EF4-FFF2-40B4-BE49-F238E27FC236}">
                <a16:creationId xmlns:a16="http://schemas.microsoft.com/office/drawing/2014/main" id="{BCB9F900-5BA8-4995-A34E-CD050091A55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rot="5400000" flipV="1">
            <a:off x="2714114" y="3239033"/>
            <a:ext cx="180000" cy="180000"/>
          </a:xfrm>
          <a:prstGeom prst="rect">
            <a:avLst/>
          </a:prstGeom>
        </p:spPr>
      </p:pic>
      <p:pic>
        <p:nvPicPr>
          <p:cNvPr id="23" name="Bild 22" descr="Spela upp">
            <a:extLst>
              <a:ext uri="{FF2B5EF4-FFF2-40B4-BE49-F238E27FC236}">
                <a16:creationId xmlns:a16="http://schemas.microsoft.com/office/drawing/2014/main" id="{0ED412E6-0EC0-4C66-A098-39D225BE2F7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5400000" flipV="1">
            <a:off x="2714114" y="3524858"/>
            <a:ext cx="180000" cy="180000"/>
          </a:xfrm>
          <a:prstGeom prst="rect">
            <a:avLst/>
          </a:prstGeom>
        </p:spPr>
      </p:pic>
      <p:pic>
        <p:nvPicPr>
          <p:cNvPr id="24" name="Bild 23" descr="Spela upp">
            <a:extLst>
              <a:ext uri="{FF2B5EF4-FFF2-40B4-BE49-F238E27FC236}">
                <a16:creationId xmlns:a16="http://schemas.microsoft.com/office/drawing/2014/main" id="{F7EAE8B5-EDB5-4451-8636-586BE12DB92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rot="16200000">
            <a:off x="2714114" y="3799546"/>
            <a:ext cx="180000" cy="180000"/>
          </a:xfrm>
          <a:prstGeom prst="rect">
            <a:avLst/>
          </a:prstGeom>
        </p:spPr>
      </p:pic>
      <p:pic>
        <p:nvPicPr>
          <p:cNvPr id="25" name="Bild 24" descr="Spela upp">
            <a:extLst>
              <a:ext uri="{FF2B5EF4-FFF2-40B4-BE49-F238E27FC236}">
                <a16:creationId xmlns:a16="http://schemas.microsoft.com/office/drawing/2014/main" id="{E191CA69-2F0C-4774-9952-ADB51F88B71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rot="16200000" flipV="1">
            <a:off x="2714114" y="4074233"/>
            <a:ext cx="180000" cy="180000"/>
          </a:xfrm>
          <a:prstGeom prst="rect">
            <a:avLst/>
          </a:prstGeom>
        </p:spPr>
      </p:pic>
      <p:pic>
        <p:nvPicPr>
          <p:cNvPr id="26" name="Bild 25" descr="Spela upp">
            <a:extLst>
              <a:ext uri="{FF2B5EF4-FFF2-40B4-BE49-F238E27FC236}">
                <a16:creationId xmlns:a16="http://schemas.microsoft.com/office/drawing/2014/main" id="{5D84C4B8-FF59-4C87-8DE3-CD0AF6EA9B2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rot="16200000">
            <a:off x="2714114" y="4331957"/>
            <a:ext cx="180000" cy="180000"/>
          </a:xfrm>
          <a:prstGeom prst="rect">
            <a:avLst/>
          </a:prstGeom>
        </p:spPr>
      </p:pic>
      <p:pic>
        <p:nvPicPr>
          <p:cNvPr id="27" name="Bild 26" descr="Spela upp">
            <a:extLst>
              <a:ext uri="{FF2B5EF4-FFF2-40B4-BE49-F238E27FC236}">
                <a16:creationId xmlns:a16="http://schemas.microsoft.com/office/drawing/2014/main" id="{D441B453-4C49-4F09-892E-5098222DF59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rot="5400000">
            <a:off x="2714114" y="4623607"/>
            <a:ext cx="180000" cy="180000"/>
          </a:xfrm>
          <a:prstGeom prst="rect">
            <a:avLst/>
          </a:prstGeom>
        </p:spPr>
      </p:pic>
      <p:pic>
        <p:nvPicPr>
          <p:cNvPr id="28" name="Bild 27" descr="Spela upp">
            <a:extLst>
              <a:ext uri="{FF2B5EF4-FFF2-40B4-BE49-F238E27FC236}">
                <a16:creationId xmlns:a16="http://schemas.microsoft.com/office/drawing/2014/main" id="{502C4997-C73E-4AAF-9D3C-3924DAC02F8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rot="5400000">
            <a:off x="2714114" y="4901029"/>
            <a:ext cx="180000" cy="180000"/>
          </a:xfrm>
          <a:prstGeom prst="rect">
            <a:avLst/>
          </a:prstGeom>
        </p:spPr>
      </p:pic>
      <p:pic>
        <p:nvPicPr>
          <p:cNvPr id="30" name="Bild 29" descr="Spela upp">
            <a:extLst>
              <a:ext uri="{FF2B5EF4-FFF2-40B4-BE49-F238E27FC236}">
                <a16:creationId xmlns:a16="http://schemas.microsoft.com/office/drawing/2014/main" id="{F10541B8-5D3B-4630-9FC3-301C9D94BE8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4083598" y="2683309"/>
            <a:ext cx="180000" cy="180000"/>
          </a:xfrm>
          <a:prstGeom prst="rect">
            <a:avLst/>
          </a:prstGeom>
        </p:spPr>
      </p:pic>
      <p:pic>
        <p:nvPicPr>
          <p:cNvPr id="31" name="Bild 30" descr="Spela upp">
            <a:extLst>
              <a:ext uri="{FF2B5EF4-FFF2-40B4-BE49-F238E27FC236}">
                <a16:creationId xmlns:a16="http://schemas.microsoft.com/office/drawing/2014/main" id="{37F2F94A-DE89-42C8-896D-F3209CB6DA9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rot="16200000">
            <a:off x="4083598" y="2970151"/>
            <a:ext cx="180000" cy="180000"/>
          </a:xfrm>
          <a:prstGeom prst="rect">
            <a:avLst/>
          </a:prstGeom>
        </p:spPr>
      </p:pic>
      <p:pic>
        <p:nvPicPr>
          <p:cNvPr id="33" name="Bild 32" descr="Spela upp">
            <a:extLst>
              <a:ext uri="{FF2B5EF4-FFF2-40B4-BE49-F238E27FC236}">
                <a16:creationId xmlns:a16="http://schemas.microsoft.com/office/drawing/2014/main" id="{5DB41425-FD35-4E7A-8CE4-547C8B547A1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rot="5400000">
            <a:off x="4083598" y="3513602"/>
            <a:ext cx="180000" cy="180000"/>
          </a:xfrm>
          <a:prstGeom prst="rect">
            <a:avLst/>
          </a:prstGeom>
        </p:spPr>
      </p:pic>
      <p:pic>
        <p:nvPicPr>
          <p:cNvPr id="34" name="Bild 33" descr="Spela upp">
            <a:extLst>
              <a:ext uri="{FF2B5EF4-FFF2-40B4-BE49-F238E27FC236}">
                <a16:creationId xmlns:a16="http://schemas.microsoft.com/office/drawing/2014/main" id="{6D7D03DC-139C-4E5F-B4B1-D3CE4F0DCBF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14"/>
              </a:ext>
            </a:extLst>
          </a:blip>
          <a:stretch>
            <a:fillRect/>
          </a:stretch>
        </p:blipFill>
        <p:spPr>
          <a:xfrm rot="5400000">
            <a:off x="4083598" y="3791023"/>
            <a:ext cx="180000" cy="180000"/>
          </a:xfrm>
          <a:prstGeom prst="rect">
            <a:avLst/>
          </a:prstGeom>
        </p:spPr>
      </p:pic>
      <p:pic>
        <p:nvPicPr>
          <p:cNvPr id="36" name="Bild 35" descr="Spela upp">
            <a:extLst>
              <a:ext uri="{FF2B5EF4-FFF2-40B4-BE49-F238E27FC236}">
                <a16:creationId xmlns:a16="http://schemas.microsoft.com/office/drawing/2014/main" id="{0571F7CA-CBC5-4CFD-8526-A7FBD67982B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rot="16200000">
            <a:off x="4083598" y="4319399"/>
            <a:ext cx="180000" cy="180000"/>
          </a:xfrm>
          <a:prstGeom prst="rect">
            <a:avLst/>
          </a:prstGeom>
        </p:spPr>
      </p:pic>
      <p:pic>
        <p:nvPicPr>
          <p:cNvPr id="37" name="Bild 36" descr="Spela upp">
            <a:extLst>
              <a:ext uri="{FF2B5EF4-FFF2-40B4-BE49-F238E27FC236}">
                <a16:creationId xmlns:a16="http://schemas.microsoft.com/office/drawing/2014/main" id="{361D1F4E-ED5C-4FF3-9506-EAE7AEDAC48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rot="5400000">
            <a:off x="4083598" y="4623607"/>
            <a:ext cx="180000" cy="180000"/>
          </a:xfrm>
          <a:prstGeom prst="rect">
            <a:avLst/>
          </a:prstGeom>
        </p:spPr>
      </p:pic>
      <p:pic>
        <p:nvPicPr>
          <p:cNvPr id="38" name="Bild 37" descr="Spela upp">
            <a:extLst>
              <a:ext uri="{FF2B5EF4-FFF2-40B4-BE49-F238E27FC236}">
                <a16:creationId xmlns:a16="http://schemas.microsoft.com/office/drawing/2014/main" id="{F5988556-29B1-4F6F-A153-3C9B816EEB2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rot="5400000">
            <a:off x="4083598" y="4901029"/>
            <a:ext cx="180000" cy="180000"/>
          </a:xfrm>
          <a:prstGeom prst="rect">
            <a:avLst/>
          </a:prstGeom>
        </p:spPr>
      </p:pic>
      <p:pic>
        <p:nvPicPr>
          <p:cNvPr id="40" name="Bild 39" descr="Spela upp">
            <a:extLst>
              <a:ext uri="{FF2B5EF4-FFF2-40B4-BE49-F238E27FC236}">
                <a16:creationId xmlns:a16="http://schemas.microsoft.com/office/drawing/2014/main" id="{A74D5F63-2CD7-4AE7-8E56-0065CB94A0D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15"/>
              </a:ext>
            </a:extLst>
          </a:blip>
          <a:stretch>
            <a:fillRect/>
          </a:stretch>
        </p:blipFill>
        <p:spPr>
          <a:xfrm rot="16200000">
            <a:off x="5395402" y="2679012"/>
            <a:ext cx="180000" cy="180000"/>
          </a:xfrm>
          <a:prstGeom prst="rect">
            <a:avLst/>
          </a:prstGeom>
        </p:spPr>
      </p:pic>
      <p:pic>
        <p:nvPicPr>
          <p:cNvPr id="41" name="Bild 40" descr="Spela upp">
            <a:extLst>
              <a:ext uri="{FF2B5EF4-FFF2-40B4-BE49-F238E27FC236}">
                <a16:creationId xmlns:a16="http://schemas.microsoft.com/office/drawing/2014/main" id="{0595E9DB-6B48-4DC5-9218-A658881B461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14"/>
              </a:ext>
            </a:extLst>
          </a:blip>
          <a:stretch>
            <a:fillRect/>
          </a:stretch>
        </p:blipFill>
        <p:spPr>
          <a:xfrm rot="5400000" flipV="1">
            <a:off x="5395402" y="2969602"/>
            <a:ext cx="180000" cy="180000"/>
          </a:xfrm>
          <a:prstGeom prst="rect">
            <a:avLst/>
          </a:prstGeom>
        </p:spPr>
      </p:pic>
      <p:pic>
        <p:nvPicPr>
          <p:cNvPr id="43" name="Bild 42" descr="Spela upp">
            <a:extLst>
              <a:ext uri="{FF2B5EF4-FFF2-40B4-BE49-F238E27FC236}">
                <a16:creationId xmlns:a16="http://schemas.microsoft.com/office/drawing/2014/main" id="{8A66ED72-1ABD-4EAD-90C2-21DB3620853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rot="5400000">
            <a:off x="5394580" y="3518975"/>
            <a:ext cx="180000" cy="180000"/>
          </a:xfrm>
          <a:prstGeom prst="rect">
            <a:avLst/>
          </a:prstGeom>
        </p:spPr>
      </p:pic>
      <p:pic>
        <p:nvPicPr>
          <p:cNvPr id="44" name="Bild 43" descr="Spela upp">
            <a:extLst>
              <a:ext uri="{FF2B5EF4-FFF2-40B4-BE49-F238E27FC236}">
                <a16:creationId xmlns:a16="http://schemas.microsoft.com/office/drawing/2014/main" id="{7E2DEC46-6358-4A9E-8AA5-FCAA1EC9641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rot="16200000">
            <a:off x="5394580" y="3799546"/>
            <a:ext cx="180000" cy="180000"/>
          </a:xfrm>
          <a:prstGeom prst="rect">
            <a:avLst/>
          </a:prstGeom>
        </p:spPr>
      </p:pic>
      <p:pic>
        <p:nvPicPr>
          <p:cNvPr id="45" name="Bild 44" descr="Spela upp">
            <a:extLst>
              <a:ext uri="{FF2B5EF4-FFF2-40B4-BE49-F238E27FC236}">
                <a16:creationId xmlns:a16="http://schemas.microsoft.com/office/drawing/2014/main" id="{8C1C2F14-8967-46E0-9BFE-9F7BAAF8B70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rot="16200000" flipV="1">
            <a:off x="5395833" y="4055182"/>
            <a:ext cx="180000" cy="180000"/>
          </a:xfrm>
          <a:prstGeom prst="rect">
            <a:avLst/>
          </a:prstGeom>
        </p:spPr>
      </p:pic>
      <p:pic>
        <p:nvPicPr>
          <p:cNvPr id="46" name="Bild 45" descr="Spela upp">
            <a:extLst>
              <a:ext uri="{FF2B5EF4-FFF2-40B4-BE49-F238E27FC236}">
                <a16:creationId xmlns:a16="http://schemas.microsoft.com/office/drawing/2014/main" id="{3DDCE91E-0F52-4415-8D3C-0773E9576D6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rot="16200000">
            <a:off x="5394580" y="4319400"/>
            <a:ext cx="180000" cy="180000"/>
          </a:xfrm>
          <a:prstGeom prst="rect">
            <a:avLst/>
          </a:prstGeom>
        </p:spPr>
      </p:pic>
      <p:pic>
        <p:nvPicPr>
          <p:cNvPr id="47" name="Bild 46" descr="Spela upp">
            <a:extLst>
              <a:ext uri="{FF2B5EF4-FFF2-40B4-BE49-F238E27FC236}">
                <a16:creationId xmlns:a16="http://schemas.microsoft.com/office/drawing/2014/main" id="{FF85C455-CAD3-4770-9D88-D09D1FC8385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rot="5400000">
            <a:off x="5394580" y="4582156"/>
            <a:ext cx="180000" cy="180000"/>
          </a:xfrm>
          <a:prstGeom prst="rect">
            <a:avLst/>
          </a:prstGeom>
        </p:spPr>
      </p:pic>
      <p:pic>
        <p:nvPicPr>
          <p:cNvPr id="48" name="Bild 47" descr="Spela upp">
            <a:extLst>
              <a:ext uri="{FF2B5EF4-FFF2-40B4-BE49-F238E27FC236}">
                <a16:creationId xmlns:a16="http://schemas.microsoft.com/office/drawing/2014/main" id="{7308E1BC-9759-4875-89D3-7A656D5548C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rot="5400000">
            <a:off x="5394580" y="4900772"/>
            <a:ext cx="180000" cy="180000"/>
          </a:xfrm>
          <a:prstGeom prst="rect">
            <a:avLst/>
          </a:prstGeom>
        </p:spPr>
      </p:pic>
      <p:pic>
        <p:nvPicPr>
          <p:cNvPr id="39" name="Bild 38" descr="Spela upp">
            <a:extLst>
              <a:ext uri="{FF2B5EF4-FFF2-40B4-BE49-F238E27FC236}">
                <a16:creationId xmlns:a16="http://schemas.microsoft.com/office/drawing/2014/main" id="{51CF4F05-70C9-43A6-BDE7-72957742799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rot="16200000">
            <a:off x="4083598" y="4077056"/>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4376" y="5638312"/>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Östergötlands län</a:t>
            </a:r>
            <a:r>
              <a:rPr lang="sv-SE" sz="1400" dirty="0"/>
              <a:t/>
            </a:r>
            <a:br>
              <a:rPr lang="sv-SE" sz="1400" dirty="0"/>
            </a:br>
            <a:r>
              <a:rPr lang="sv-SE" sz="1200" dirty="0"/>
              <a:t>Index 100 = </a:t>
            </a:r>
            <a:r>
              <a:rPr lang="sv-SE" sz="1200"/>
              <a:t>2010 kv4</a:t>
            </a:r>
            <a:endParaRPr lang="sv-SE" sz="1400" dirty="0"/>
          </a:p>
        </p:txBody>
      </p:sp>
      <p:graphicFrame>
        <p:nvGraphicFramePr>
          <p:cNvPr id="48" name="Tabell 47">
            <a:extLst>
              <a:ext uri="{FF2B5EF4-FFF2-40B4-BE49-F238E27FC236}">
                <a16:creationId xmlns:a16="http://schemas.microsoft.com/office/drawing/2014/main" id="{5AE1319B-126C-4D24-ABD3-BE05A14084A2}"/>
              </a:ext>
            </a:extLst>
          </p:cNvPr>
          <p:cNvGraphicFramePr>
            <a:graphicFrameLocks noGrp="1"/>
          </p:cNvGraphicFramePr>
          <p:nvPr>
            <p:extLst>
              <p:ext uri="{D42A27DB-BD31-4B8C-83A1-F6EECF244321}">
                <p14:modId xmlns:p14="http://schemas.microsoft.com/office/powerpoint/2010/main" val="1454617076"/>
              </p:ext>
            </p:extLst>
          </p:nvPr>
        </p:nvGraphicFramePr>
        <p:xfrm>
          <a:off x="6414329" y="1320523"/>
          <a:ext cx="4777546" cy="4527288"/>
        </p:xfrm>
        <a:graphic>
          <a:graphicData uri="http://schemas.openxmlformats.org/drawingml/2006/table">
            <a:tbl>
              <a:tblPr/>
              <a:tblGrid>
                <a:gridCol w="1586332">
                  <a:extLst>
                    <a:ext uri="{9D8B030D-6E8A-4147-A177-3AD203B41FA5}">
                      <a16:colId xmlns:a16="http://schemas.microsoft.com/office/drawing/2014/main" val="3530058171"/>
                    </a:ext>
                  </a:extLst>
                </a:gridCol>
                <a:gridCol w="902941">
                  <a:extLst>
                    <a:ext uri="{9D8B030D-6E8A-4147-A177-3AD203B41FA5}">
                      <a16:colId xmlns:a16="http://schemas.microsoft.com/office/drawing/2014/main" val="2721186626"/>
                    </a:ext>
                  </a:extLst>
                </a:gridCol>
                <a:gridCol w="909994">
                  <a:extLst>
                    <a:ext uri="{9D8B030D-6E8A-4147-A177-3AD203B41FA5}">
                      <a16:colId xmlns:a16="http://schemas.microsoft.com/office/drawing/2014/main" val="2978357727"/>
                    </a:ext>
                  </a:extLst>
                </a:gridCol>
                <a:gridCol w="586660">
                  <a:extLst>
                    <a:ext uri="{9D8B030D-6E8A-4147-A177-3AD203B41FA5}">
                      <a16:colId xmlns:a16="http://schemas.microsoft.com/office/drawing/2014/main" val="1773448222"/>
                    </a:ext>
                  </a:extLst>
                </a:gridCol>
                <a:gridCol w="791619">
                  <a:extLst>
                    <a:ext uri="{9D8B030D-6E8A-4147-A177-3AD203B41FA5}">
                      <a16:colId xmlns:a16="http://schemas.microsoft.com/office/drawing/2014/main" val="829252885"/>
                    </a:ext>
                  </a:extLst>
                </a:gridCol>
              </a:tblGrid>
              <a:tr h="197122">
                <a:tc>
                  <a:txBody>
                    <a:bodyPr/>
                    <a:lstStyle/>
                    <a:p>
                      <a:pPr algn="l" fontAlgn="b"/>
                      <a:r>
                        <a:rPr lang="sv-SE" sz="800" b="1" i="0" u="none" strike="noStrike" dirty="0">
                          <a:solidFill>
                            <a:srgbClr val="000000"/>
                          </a:solidFill>
                          <a:effectLst/>
                          <a:latin typeface="Futura Std Book" panose="020B0502020204020303"/>
                        </a:rPr>
                        <a:t>Lönesumma, total</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29240129"/>
                  </a:ext>
                </a:extLst>
              </a:tr>
              <a:tr h="201616">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2020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78242792"/>
                  </a:ext>
                </a:extLst>
              </a:tr>
              <a:tr h="265686">
                <a:tc>
                  <a:txBody>
                    <a:bodyPr/>
                    <a:lstStyle/>
                    <a:p>
                      <a:pPr algn="l" fontAlgn="b"/>
                      <a:endParaRPr lang="sv-SE" sz="11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8980279"/>
                  </a:ext>
                </a:extLst>
              </a:tr>
              <a:tr h="197122">
                <a:tc>
                  <a:txBody>
                    <a:bodyPr/>
                    <a:lstStyle/>
                    <a:p>
                      <a:pPr algn="l" fontAlgn="b"/>
                      <a:r>
                        <a:rPr lang="sv-SE" sz="800" b="0"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dirty="0">
                          <a:solidFill>
                            <a:srgbClr val="000000"/>
                          </a:solidFill>
                          <a:effectLst/>
                          <a:latin typeface="Futura Std Book" panose="020B0502020204020303"/>
                        </a:rPr>
                        <a:t>479,32</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20,33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18964487"/>
                  </a:ext>
                </a:extLst>
              </a:tr>
              <a:tr h="197122">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236,26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21,41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9072838"/>
                  </a:ext>
                </a:extLst>
              </a:tr>
              <a:tr h="197122">
                <a:tc>
                  <a:txBody>
                    <a:bodyPr/>
                    <a:lstStyle/>
                    <a:p>
                      <a:pPr algn="l" fontAlgn="b"/>
                      <a:r>
                        <a:rPr lang="sv-SE" sz="800" b="1" i="0" u="none" strike="noStrike">
                          <a:solidFill>
                            <a:srgbClr val="000000"/>
                          </a:solidFill>
                          <a:effectLst/>
                          <a:latin typeface="Futura Std Book" panose="020B0502020204020303"/>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20,01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20,28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58652978"/>
                  </a:ext>
                </a:extLst>
              </a:tr>
              <a:tr h="197122">
                <a:tc>
                  <a:txBody>
                    <a:bodyPr/>
                    <a:lstStyle/>
                    <a:p>
                      <a:pPr algn="l" fontAlgn="b"/>
                      <a:endParaRPr lang="sv-SE" sz="800" b="1"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48035409"/>
                  </a:ext>
                </a:extLst>
              </a:tr>
              <a:tr h="379959">
                <a:tc>
                  <a:txBody>
                    <a:bodyPr/>
                    <a:lstStyle/>
                    <a:p>
                      <a:pPr algn="l" fontAlgn="b"/>
                      <a:r>
                        <a:rPr lang="sv-SE" sz="800" b="1" i="0" u="none" strike="noStrike">
                          <a:solidFill>
                            <a:srgbClr val="000000"/>
                          </a:solidFill>
                          <a:effectLst/>
                          <a:latin typeface="Futura Std Book" panose="020B0502020204020303"/>
                        </a:rPr>
                        <a:t>Lönesumma per sysselsatt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03303067"/>
                  </a:ext>
                </a:extLst>
              </a:tr>
              <a:tr h="19712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2020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723548317"/>
                  </a:ext>
                </a:extLst>
              </a:tr>
              <a:tr h="265686">
                <a:tc>
                  <a:txBody>
                    <a:bodyPr/>
                    <a:lstStyle/>
                    <a:p>
                      <a:pPr algn="l" fontAlgn="b"/>
                      <a:endParaRPr lang="sv-SE" sz="11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9081734"/>
                  </a:ext>
                </a:extLst>
              </a:tr>
              <a:tr h="197122">
                <a:tc>
                  <a:txBody>
                    <a:bodyPr/>
                    <a:lstStyle/>
                    <a:p>
                      <a:pPr algn="l" fontAlgn="b"/>
                      <a:r>
                        <a:rPr lang="sv-SE" sz="800" b="0" i="0" u="none" strike="noStrike">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dirty="0">
                          <a:solidFill>
                            <a:srgbClr val="000000"/>
                          </a:solidFill>
                          <a:effectLst/>
                          <a:latin typeface="Futura Std Book" panose="020B0502020204020303"/>
                        </a:rPr>
                        <a:t>94,75</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15,29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39549401"/>
                  </a:ext>
                </a:extLst>
              </a:tr>
              <a:tr h="197122">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101,46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15,75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09767079"/>
                  </a:ext>
                </a:extLst>
              </a:tr>
              <a:tr h="197122">
                <a:tc>
                  <a:txBody>
                    <a:bodyPr/>
                    <a:lstStyle/>
                    <a:p>
                      <a:pPr algn="l" fontAlgn="b"/>
                      <a:r>
                        <a:rPr lang="sv-SE" sz="800" b="1" i="0" u="none" strike="noStrike">
                          <a:solidFill>
                            <a:srgbClr val="000000"/>
                          </a:solidFill>
                          <a:effectLst/>
                          <a:latin typeface="Futura Std Book" panose="020B0502020204020303"/>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89,94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5,40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13,57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50948806"/>
                  </a:ext>
                </a:extLst>
              </a:tr>
              <a:tr h="197122">
                <a:tc>
                  <a:txBody>
                    <a:bodyPr/>
                    <a:lstStyle/>
                    <a:p>
                      <a:pPr algn="l" fontAlgn="b"/>
                      <a:endParaRPr lang="sv-SE" sz="800" b="1"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6881371"/>
                  </a:ext>
                </a:extLst>
              </a:tr>
              <a:tr h="379959">
                <a:tc>
                  <a:txBody>
                    <a:bodyPr/>
                    <a:lstStyle/>
                    <a:p>
                      <a:pPr algn="l" fontAlgn="b"/>
                      <a:r>
                        <a:rPr lang="sv-SE" sz="800" b="1" i="0" u="none" strike="noStrike">
                          <a:solidFill>
                            <a:srgbClr val="000000"/>
                          </a:solidFill>
                          <a:effectLst/>
                          <a:latin typeface="Futura Std Book" panose="020B0502020204020303"/>
                        </a:rPr>
                        <a:t>Lönesumma per invånare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15157777"/>
                  </a:ext>
                </a:extLst>
              </a:tr>
              <a:tr h="19712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2020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45276482"/>
                  </a:ext>
                </a:extLst>
              </a:tr>
              <a:tr h="265686">
                <a:tc>
                  <a:txBody>
                    <a:bodyPr/>
                    <a:lstStyle/>
                    <a:p>
                      <a:pPr algn="l" fontAlgn="b"/>
                      <a:endParaRPr lang="sv-SE" sz="11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88569102"/>
                  </a:ext>
                </a:extLst>
              </a:tr>
              <a:tr h="201616">
                <a:tc>
                  <a:txBody>
                    <a:bodyPr/>
                    <a:lstStyle/>
                    <a:p>
                      <a:pPr algn="l" fontAlgn="b"/>
                      <a:r>
                        <a:rPr lang="sv-SE" sz="800" b="0" i="0" u="none" strike="noStrike">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dirty="0">
                          <a:solidFill>
                            <a:srgbClr val="000000"/>
                          </a:solidFill>
                          <a:effectLst/>
                          <a:latin typeface="Futura Std Book" panose="020B0502020204020303"/>
                        </a:rPr>
                        <a:t>46,18</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14,20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2941776"/>
                  </a:ext>
                </a:extLst>
              </a:tr>
              <a:tr h="201616">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50,22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0,13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0,25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14,39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67833017"/>
                  </a:ext>
                </a:extLst>
              </a:tr>
              <a:tr h="197122">
                <a:tc>
                  <a:txBody>
                    <a:bodyPr/>
                    <a:lstStyle/>
                    <a:p>
                      <a:pPr algn="l" fontAlgn="b"/>
                      <a:r>
                        <a:rPr lang="sv-SE" sz="800" b="1" i="0" u="none" strike="noStrike">
                          <a:solidFill>
                            <a:srgbClr val="000000"/>
                          </a:solidFill>
                          <a:effectLst/>
                          <a:latin typeface="Futura Std Book" panose="020B0502020204020303"/>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42,84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14,74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83076873"/>
                  </a:ext>
                </a:extLst>
              </a:tr>
            </a:tbl>
          </a:graphicData>
        </a:graphic>
      </p:graphicFrame>
      <p:graphicFrame>
        <p:nvGraphicFramePr>
          <p:cNvPr id="9" name="Diagram 8">
            <a:extLst>
              <a:ext uri="{FF2B5EF4-FFF2-40B4-BE49-F238E27FC236}">
                <a16:creationId xmlns:a16="http://schemas.microsoft.com/office/drawing/2014/main" id="{72FA8170-17AD-4FF9-9086-8BB25FF7B5D7}"/>
              </a:ext>
            </a:extLst>
          </p:cNvPr>
          <p:cNvGraphicFramePr>
            <a:graphicFrameLocks/>
          </p:cNvGraphicFramePr>
          <p:nvPr>
            <p:extLst>
              <p:ext uri="{D42A27DB-BD31-4B8C-83A1-F6EECF244321}">
                <p14:modId xmlns:p14="http://schemas.microsoft.com/office/powerpoint/2010/main" val="629936710"/>
              </p:ext>
            </p:extLst>
          </p:nvPr>
        </p:nvGraphicFramePr>
        <p:xfrm>
          <a:off x="714377" y="1947116"/>
          <a:ext cx="5306047" cy="369119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49" y="55806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307013" cy="477054"/>
          </a:xfrm>
          <a:prstGeom prst="rect">
            <a:avLst/>
          </a:prstGeom>
          <a:noFill/>
        </p:spPr>
        <p:txBody>
          <a:bodyPr wrap="square" rtlCol="0">
            <a:spAutoFit/>
          </a:bodyPr>
          <a:lstStyle/>
          <a:p>
            <a:r>
              <a:rPr lang="sv-SE" sz="1300" b="1" dirty="0"/>
              <a:t>Lönesumma i privat sektor efter näringsgren, Östergötlands län</a:t>
            </a:r>
            <a:r>
              <a:rPr lang="sv-SE" sz="1400" dirty="0"/>
              <a:t/>
            </a:r>
            <a:br>
              <a:rPr lang="sv-SE" sz="1400" dirty="0"/>
            </a:br>
            <a:r>
              <a:rPr lang="sv-SE" sz="1200" dirty="0"/>
              <a:t>Index 100 = </a:t>
            </a:r>
            <a:r>
              <a:rPr lang="sv-SE" sz="1200"/>
              <a:t>2010 kv4</a:t>
            </a:r>
            <a:endParaRPr lang="sv-SE" sz="1400" dirty="0"/>
          </a:p>
        </p:txBody>
      </p:sp>
      <p:graphicFrame>
        <p:nvGraphicFramePr>
          <p:cNvPr id="36" name="Tabell 35">
            <a:extLst>
              <a:ext uri="{FF2B5EF4-FFF2-40B4-BE49-F238E27FC236}">
                <a16:creationId xmlns:a16="http://schemas.microsoft.com/office/drawing/2014/main" id="{937DE379-5504-450C-83AC-53A339B27BC6}"/>
              </a:ext>
            </a:extLst>
          </p:cNvPr>
          <p:cNvGraphicFramePr>
            <a:graphicFrameLocks noGrp="1"/>
          </p:cNvGraphicFramePr>
          <p:nvPr>
            <p:extLst>
              <p:ext uri="{D42A27DB-BD31-4B8C-83A1-F6EECF244321}">
                <p14:modId xmlns:p14="http://schemas.microsoft.com/office/powerpoint/2010/main" val="3131645829"/>
              </p:ext>
            </p:extLst>
          </p:nvPr>
        </p:nvGraphicFramePr>
        <p:xfrm>
          <a:off x="6400940" y="1231122"/>
          <a:ext cx="4800458" cy="4795589"/>
        </p:xfrm>
        <a:graphic>
          <a:graphicData uri="http://schemas.openxmlformats.org/drawingml/2006/table">
            <a:tbl>
              <a:tblPr/>
              <a:tblGrid>
                <a:gridCol w="1622509">
                  <a:extLst>
                    <a:ext uri="{9D8B030D-6E8A-4147-A177-3AD203B41FA5}">
                      <a16:colId xmlns:a16="http://schemas.microsoft.com/office/drawing/2014/main" val="2673819213"/>
                    </a:ext>
                  </a:extLst>
                </a:gridCol>
                <a:gridCol w="765582">
                  <a:extLst>
                    <a:ext uri="{9D8B030D-6E8A-4147-A177-3AD203B41FA5}">
                      <a16:colId xmlns:a16="http://schemas.microsoft.com/office/drawing/2014/main" val="1642595649"/>
                    </a:ext>
                  </a:extLst>
                </a:gridCol>
                <a:gridCol w="852273">
                  <a:extLst>
                    <a:ext uri="{9D8B030D-6E8A-4147-A177-3AD203B41FA5}">
                      <a16:colId xmlns:a16="http://schemas.microsoft.com/office/drawing/2014/main" val="2320012456"/>
                    </a:ext>
                  </a:extLst>
                </a:gridCol>
                <a:gridCol w="780047">
                  <a:extLst>
                    <a:ext uri="{9D8B030D-6E8A-4147-A177-3AD203B41FA5}">
                      <a16:colId xmlns:a16="http://schemas.microsoft.com/office/drawing/2014/main" val="2593374640"/>
                    </a:ext>
                  </a:extLst>
                </a:gridCol>
                <a:gridCol w="780047">
                  <a:extLst>
                    <a:ext uri="{9D8B030D-6E8A-4147-A177-3AD203B41FA5}">
                      <a16:colId xmlns:a16="http://schemas.microsoft.com/office/drawing/2014/main" val="1062070174"/>
                    </a:ext>
                  </a:extLst>
                </a:gridCol>
              </a:tblGrid>
              <a:tr h="298185">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2020 kv4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60059618"/>
                  </a:ext>
                </a:extLst>
              </a:tr>
              <a:tr h="250090">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70033479"/>
                  </a:ext>
                </a:extLst>
              </a:tr>
              <a:tr h="182759">
                <a:tc>
                  <a:txBody>
                    <a:bodyPr/>
                    <a:lstStyle/>
                    <a:p>
                      <a:pPr algn="l" rtl="0" fontAlgn="b"/>
                      <a:r>
                        <a:rPr lang="sv-SE" sz="800" b="1" i="0" u="none" strike="noStrike">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09040322"/>
                  </a:ext>
                </a:extLst>
              </a:tr>
              <a:tr h="192377">
                <a:tc>
                  <a:txBody>
                    <a:bodyPr/>
                    <a:lstStyle/>
                    <a:p>
                      <a:pPr algn="l" rtl="0" fontAlgn="b"/>
                      <a:r>
                        <a:rPr lang="sv-SE" sz="800" b="0" i="0" u="none" strike="noStrike">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344,97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70792090"/>
                  </a:ext>
                </a:extLst>
              </a:tr>
              <a:tr h="192377">
                <a:tc>
                  <a:txBody>
                    <a:bodyPr/>
                    <a:lstStyle/>
                    <a:p>
                      <a:pPr algn="l" rtl="0" fontAlgn="b"/>
                      <a:r>
                        <a:rPr lang="sv-SE" sz="800" b="0" i="1" u="none" strike="noStrike">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66,77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8,84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12330697"/>
                  </a:ext>
                </a:extLst>
              </a:tr>
              <a:tr h="182759">
                <a:tc>
                  <a:txBody>
                    <a:bodyPr/>
                    <a:lstStyle/>
                    <a:p>
                      <a:pPr algn="l" rtl="0" fontAlgn="b"/>
                      <a:r>
                        <a:rPr lang="sv-SE" sz="800" b="0" i="1" u="none" strike="noStrike">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238,33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-0,68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21,18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76899014"/>
                  </a:ext>
                </a:extLst>
              </a:tr>
              <a:tr h="182759">
                <a:tc>
                  <a:txBody>
                    <a:bodyPr/>
                    <a:lstStyle/>
                    <a:p>
                      <a:pPr algn="l" rtl="0" fontAlgn="b"/>
                      <a:r>
                        <a:rPr lang="sv-SE" sz="800" b="0" i="1" u="none" strike="noStrike">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39,87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25,64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71511806"/>
                  </a:ext>
                </a:extLst>
              </a:tr>
              <a:tr h="182759">
                <a:tc>
                  <a:txBody>
                    <a:bodyPr/>
                    <a:lstStyle/>
                    <a:p>
                      <a:pPr algn="l" rtl="0" fontAlgn="b"/>
                      <a:r>
                        <a:rPr lang="sv-SE" sz="800" b="0" i="0" u="none" strike="noStrike">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134,35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23,72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07429497"/>
                  </a:ext>
                </a:extLst>
              </a:tr>
              <a:tr h="182759">
                <a:tc>
                  <a:txBody>
                    <a:bodyPr/>
                    <a:lstStyle/>
                    <a:p>
                      <a:pPr algn="l" rtl="0" fontAlgn="b"/>
                      <a:r>
                        <a:rPr lang="sv-SE" sz="800" b="1" i="0" u="none" strike="noStrike" dirty="0">
                          <a:solidFill>
                            <a:srgbClr val="000000"/>
                          </a:solidFill>
                          <a:effectLst/>
                          <a:latin typeface="Futura Std Book" panose="020B0502020204020303"/>
                        </a:rPr>
                        <a:t>Totalt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479,32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20,33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56084553"/>
                  </a:ext>
                </a:extLst>
              </a:tr>
              <a:tr h="230853">
                <a:tc>
                  <a:txBody>
                    <a:bodyPr/>
                    <a:lstStyle/>
                    <a:p>
                      <a:pPr algn="l" rtl="0" fontAlgn="b"/>
                      <a:r>
                        <a:rPr lang="sv-SE" sz="800" b="1"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75790012"/>
                  </a:ext>
                </a:extLst>
              </a:tr>
              <a:tr h="182759">
                <a:tc>
                  <a:txBody>
                    <a:bodyPr/>
                    <a:lstStyle/>
                    <a:p>
                      <a:pPr algn="l" rtl="0" fontAlgn="b"/>
                      <a:r>
                        <a:rPr lang="sv-SE" sz="800" b="0" i="0" u="none" strike="noStrike">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177,07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-0,31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19,55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45365115"/>
                  </a:ext>
                </a:extLst>
              </a:tr>
              <a:tr h="182759">
                <a:tc>
                  <a:txBody>
                    <a:bodyPr/>
                    <a:lstStyle/>
                    <a:p>
                      <a:pPr algn="l" rtl="0" fontAlgn="b"/>
                      <a:r>
                        <a:rPr lang="sv-SE" sz="800" b="0" i="1" u="none" strike="noStrike">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63426882"/>
                  </a:ext>
                </a:extLst>
              </a:tr>
              <a:tr h="182759">
                <a:tc>
                  <a:txBody>
                    <a:bodyPr/>
                    <a:lstStyle/>
                    <a:p>
                      <a:pPr algn="l" rtl="0" fontAlgn="b"/>
                      <a:r>
                        <a:rPr lang="sv-SE" sz="800" b="0" i="1" u="none" strike="noStrike">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133,08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-0,45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22,26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05552297"/>
                  </a:ext>
                </a:extLst>
              </a:tr>
              <a:tr h="182759">
                <a:tc>
                  <a:txBody>
                    <a:bodyPr/>
                    <a:lstStyle/>
                    <a:p>
                      <a:pPr algn="l" rtl="0" fontAlgn="b"/>
                      <a:r>
                        <a:rPr lang="sv-SE" sz="800" b="0" i="1" u="none" strike="noStrike">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0,90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25,07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41871908"/>
                  </a:ext>
                </a:extLst>
              </a:tr>
              <a:tr h="182759">
                <a:tc>
                  <a:txBody>
                    <a:bodyPr/>
                    <a:lstStyle/>
                    <a:p>
                      <a:pPr algn="l" rtl="0" fontAlgn="b"/>
                      <a:r>
                        <a:rPr lang="sv-SE" sz="800" b="0" i="0" u="none" strike="noStrike">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59,19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27,33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02293757"/>
                  </a:ext>
                </a:extLst>
              </a:tr>
              <a:tr h="192377">
                <a:tc>
                  <a:txBody>
                    <a:bodyPr/>
                    <a:lstStyle/>
                    <a:p>
                      <a:pPr algn="l" rtl="0" fontAlgn="b"/>
                      <a:r>
                        <a:rPr lang="sv-SE" sz="800" b="1" i="0" u="none" strike="noStrike">
                          <a:solidFill>
                            <a:srgbClr val="000000"/>
                          </a:solidFill>
                          <a:effectLst/>
                          <a:latin typeface="Futura Std Book" panose="020B0502020204020303"/>
                        </a:rPr>
                        <a:t>Totalt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236,26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21,41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66549825"/>
                  </a:ext>
                </a:extLst>
              </a:tr>
              <a:tr h="341872">
                <a:tc>
                  <a:txBody>
                    <a:bodyPr/>
                    <a:lstStyle/>
                    <a:p>
                      <a:pPr algn="l" rtl="0" fontAlgn="b"/>
                      <a:r>
                        <a:rPr lang="sv-SE" sz="800" b="1" i="0" u="none" strike="noStrike" dirty="0">
                          <a:solidFill>
                            <a:srgbClr val="000000"/>
                          </a:solidFill>
                          <a:effectLst/>
                          <a:latin typeface="Futura Std Book" panose="020B0502020204020303"/>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92704111"/>
                  </a:ext>
                </a:extLst>
              </a:tr>
              <a:tr h="182759">
                <a:tc>
                  <a:txBody>
                    <a:bodyPr/>
                    <a:lstStyle/>
                    <a:p>
                      <a:pPr algn="l" rtl="0" fontAlgn="b"/>
                      <a:r>
                        <a:rPr lang="sv-SE" sz="800" b="0" i="0" u="none" strike="noStrike">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dirty="0">
                          <a:solidFill>
                            <a:srgbClr val="000000"/>
                          </a:solidFill>
                          <a:effectLst/>
                          <a:latin typeface="Futura Std Book" panose="020B0502020204020303"/>
                        </a:rPr>
                        <a:t>13,62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19,13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7916627"/>
                  </a:ext>
                </a:extLst>
              </a:tr>
              <a:tr h="182759">
                <a:tc>
                  <a:txBody>
                    <a:bodyPr/>
                    <a:lstStyle/>
                    <a:p>
                      <a:pPr algn="l" rtl="0" fontAlgn="b"/>
                      <a:r>
                        <a:rPr lang="sv-SE" sz="800" b="0" i="1" u="none" strike="noStrike">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3,63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12,67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00236257"/>
                  </a:ext>
                </a:extLst>
              </a:tr>
              <a:tr h="182759">
                <a:tc>
                  <a:txBody>
                    <a:bodyPr/>
                    <a:lstStyle/>
                    <a:p>
                      <a:pPr algn="l" rtl="0" fontAlgn="b"/>
                      <a:r>
                        <a:rPr lang="sv-SE" sz="800" b="0" i="1" u="none" strike="noStrike">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0,62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21,02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9263572"/>
                  </a:ext>
                </a:extLst>
              </a:tr>
              <a:tr h="192377">
                <a:tc>
                  <a:txBody>
                    <a:bodyPr/>
                    <a:lstStyle/>
                    <a:p>
                      <a:pPr algn="l" rtl="0" fontAlgn="b"/>
                      <a:r>
                        <a:rPr lang="sv-SE" sz="800" b="0" i="1" u="none" strike="noStrike">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-1,65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24,99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68064759"/>
                  </a:ext>
                </a:extLst>
              </a:tr>
              <a:tr h="192377">
                <a:tc>
                  <a:txBody>
                    <a:bodyPr/>
                    <a:lstStyle/>
                    <a:p>
                      <a:pPr algn="l" rtl="0" fontAlgn="b"/>
                      <a:r>
                        <a:rPr lang="sv-SE" sz="800" b="0" i="0" u="none" strike="noStrike">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22,78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94519482"/>
                  </a:ext>
                </a:extLst>
              </a:tr>
              <a:tr h="182759">
                <a:tc>
                  <a:txBody>
                    <a:bodyPr/>
                    <a:lstStyle/>
                    <a:p>
                      <a:pPr algn="l" rtl="0" fontAlgn="b"/>
                      <a:r>
                        <a:rPr lang="sv-SE" sz="800" b="1" i="0" u="none" strike="noStrike">
                          <a:solidFill>
                            <a:srgbClr val="000000"/>
                          </a:solidFill>
                          <a:effectLst/>
                          <a:latin typeface="Futura Std Book" panose="020B0502020204020303"/>
                        </a:rPr>
                        <a:t>Totalt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20,01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20,28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54938124"/>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67438" y="6129337"/>
            <a:ext cx="3564132" cy="415498"/>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br>
              <a:rPr lang="sv-SE" sz="700" dirty="0"/>
            </a:br>
            <a:endParaRPr lang="sv-SE" sz="700" dirty="0"/>
          </a:p>
        </p:txBody>
      </p:sp>
      <p:graphicFrame>
        <p:nvGraphicFramePr>
          <p:cNvPr id="13" name="Diagram 12">
            <a:extLst>
              <a:ext uri="{FF2B5EF4-FFF2-40B4-BE49-F238E27FC236}">
                <a16:creationId xmlns:a16="http://schemas.microsoft.com/office/drawing/2014/main" id="{004A44A7-63F7-43BB-8A78-4FE18389757A}"/>
              </a:ext>
            </a:extLst>
          </p:cNvPr>
          <p:cNvGraphicFramePr>
            <a:graphicFrameLocks/>
          </p:cNvGraphicFramePr>
          <p:nvPr>
            <p:extLst>
              <p:ext uri="{D42A27DB-BD31-4B8C-83A1-F6EECF244321}">
                <p14:modId xmlns:p14="http://schemas.microsoft.com/office/powerpoint/2010/main" val="3212023191"/>
              </p:ext>
            </p:extLst>
          </p:nvPr>
        </p:nvGraphicFramePr>
        <p:xfrm>
          <a:off x="717548" y="1927803"/>
          <a:ext cx="5307011" cy="365288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7" y="2030136"/>
            <a:ext cx="4722408" cy="1413132"/>
          </a:xfrm>
        </p:spPr>
        <p:txBody>
          <a:bodyPr/>
          <a:lstStyle/>
          <a:p>
            <a:pPr lvl="4"/>
            <a:r>
              <a:rPr lang="sv-SE" sz="1400" dirty="0"/>
              <a:t>Nyföretagandet ökade med 33 procent under kvartalet, vilket följer trenden för Sverige som </a:t>
            </a:r>
            <a:r>
              <a:rPr lang="sv-SE" sz="1400" dirty="0" smtClean="0"/>
              <a:t>helhet.</a:t>
            </a:r>
            <a:endParaRPr lang="sv-SE" sz="1400" dirty="0"/>
          </a:p>
          <a:p>
            <a:pPr lvl="4"/>
            <a:r>
              <a:rPr lang="sv-SE" sz="1400" dirty="0"/>
              <a:t>567 av 718 nystartade företag </a:t>
            </a:r>
            <a:r>
              <a:rPr lang="sv-SE" sz="1400" dirty="0" smtClean="0"/>
              <a:t>i länet var </a:t>
            </a:r>
            <a:r>
              <a:rPr lang="sv-SE" sz="1400" dirty="0"/>
              <a:t>aktiebolag.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3269"/>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8708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BAEB4475-24B7-449A-8777-95C99DC70D3C}"/>
              </a:ext>
            </a:extLst>
          </p:cNvPr>
          <p:cNvGraphicFramePr>
            <a:graphicFrameLocks noGrp="1"/>
          </p:cNvGraphicFramePr>
          <p:nvPr>
            <p:extLst>
              <p:ext uri="{D42A27DB-BD31-4B8C-83A1-F6EECF244321}">
                <p14:modId xmlns:p14="http://schemas.microsoft.com/office/powerpoint/2010/main" val="358638423"/>
              </p:ext>
            </p:extLst>
          </p:nvPr>
        </p:nvGraphicFramePr>
        <p:xfrm>
          <a:off x="6755217" y="3763645"/>
          <a:ext cx="4722408" cy="2208787"/>
        </p:xfrm>
        <a:graphic>
          <a:graphicData uri="http://schemas.openxmlformats.org/drawingml/2006/table">
            <a:tbl>
              <a:tblPr bandRow="1">
                <a:tableStyleId>{2D5ABB26-0587-4C30-8999-92F81FD0307C}</a:tableStyleId>
              </a:tblPr>
              <a:tblGrid>
                <a:gridCol w="1542572">
                  <a:extLst>
                    <a:ext uri="{9D8B030D-6E8A-4147-A177-3AD203B41FA5}">
                      <a16:colId xmlns:a16="http://schemas.microsoft.com/office/drawing/2014/main" val="1637495626"/>
                    </a:ext>
                  </a:extLst>
                </a:gridCol>
                <a:gridCol w="685095">
                  <a:extLst>
                    <a:ext uri="{9D8B030D-6E8A-4147-A177-3AD203B41FA5}">
                      <a16:colId xmlns:a16="http://schemas.microsoft.com/office/drawing/2014/main" val="3091121236"/>
                    </a:ext>
                  </a:extLst>
                </a:gridCol>
                <a:gridCol w="777235">
                  <a:extLst>
                    <a:ext uri="{9D8B030D-6E8A-4147-A177-3AD203B41FA5}">
                      <a16:colId xmlns:a16="http://schemas.microsoft.com/office/drawing/2014/main" val="1483268926"/>
                    </a:ext>
                  </a:extLst>
                </a:gridCol>
                <a:gridCol w="615311">
                  <a:extLst>
                    <a:ext uri="{9D8B030D-6E8A-4147-A177-3AD203B41FA5}">
                      <a16:colId xmlns:a16="http://schemas.microsoft.com/office/drawing/2014/main" val="1767546422"/>
                    </a:ext>
                  </a:extLst>
                </a:gridCol>
                <a:gridCol w="561337">
                  <a:extLst>
                    <a:ext uri="{9D8B030D-6E8A-4147-A177-3AD203B41FA5}">
                      <a16:colId xmlns:a16="http://schemas.microsoft.com/office/drawing/2014/main" val="1197142253"/>
                    </a:ext>
                  </a:extLst>
                </a:gridCol>
                <a:gridCol w="540858">
                  <a:extLst>
                    <a:ext uri="{9D8B030D-6E8A-4147-A177-3AD203B41FA5}">
                      <a16:colId xmlns:a16="http://schemas.microsoft.com/office/drawing/2014/main" val="2469136503"/>
                    </a:ext>
                  </a:extLst>
                </a:gridCol>
              </a:tblGrid>
              <a:tr h="274671">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618369265"/>
                  </a:ext>
                </a:extLst>
              </a:tr>
              <a:tr h="288406">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4093510593"/>
                  </a:ext>
                </a:extLst>
              </a:tr>
              <a:tr h="32914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20 692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73 464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14</a:t>
                      </a:r>
                    </a:p>
                  </a:txBody>
                  <a:tcPr marL="9525" marR="9525" marT="9525" marB="0" anchor="ctr"/>
                </a:tc>
                <a:extLst>
                  <a:ext uri="{0D108BD9-81ED-4DB2-BD59-A6C34878D82A}">
                    <a16:rowId xmlns:a16="http://schemas.microsoft.com/office/drawing/2014/main" val="2732358079"/>
                  </a:ext>
                </a:extLst>
              </a:tr>
              <a:tr h="32914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10 619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38 260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13</a:t>
                      </a:r>
                    </a:p>
                  </a:txBody>
                  <a:tcPr marL="9525" marR="9525" marT="9525" marB="0" anchor="ctr"/>
                </a:tc>
                <a:extLst>
                  <a:ext uri="{0D108BD9-81ED-4DB2-BD59-A6C34878D82A}">
                    <a16:rowId xmlns:a16="http://schemas.microsoft.com/office/drawing/2014/main" val="1234178022"/>
                  </a:ext>
                </a:extLst>
              </a:tr>
              <a:tr h="329142">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718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2 439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13</a:t>
                      </a:r>
                    </a:p>
                  </a:txBody>
                  <a:tcPr marL="9525" marR="9525" marT="9525" marB="0" anchor="ctr"/>
                </a:tc>
                <a:extLst>
                  <a:ext uri="{0D108BD9-81ED-4DB2-BD59-A6C34878D82A}">
                    <a16:rowId xmlns:a16="http://schemas.microsoft.com/office/drawing/2014/main" val="3426705198"/>
                  </a:ext>
                </a:extLst>
              </a:tr>
              <a:tr h="329142">
                <a:tc>
                  <a:txBody>
                    <a:bodyPr/>
                    <a:lstStyle/>
                    <a:p>
                      <a:pPr marL="72000" algn="l" fontAlgn="b"/>
                      <a:r>
                        <a:rPr lang="sv-SE" sz="800" b="1" u="none" strike="noStrike">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280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894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8</a:t>
                      </a:r>
                    </a:p>
                  </a:txBody>
                  <a:tcPr marL="9525" marR="9525" marT="9525" marB="0" anchor="ctr"/>
                </a:tc>
                <a:extLst>
                  <a:ext uri="{0D108BD9-81ED-4DB2-BD59-A6C34878D82A}">
                    <a16:rowId xmlns:a16="http://schemas.microsoft.com/office/drawing/2014/main" val="78828869"/>
                  </a:ext>
                </a:extLst>
              </a:tr>
              <a:tr h="329142">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Norrköpings kommun</a:t>
                      </a:r>
                      <a:endParaRPr lang="sv-SE" sz="800" b="1" i="0" u="none" strike="noStrike">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228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849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15</a:t>
                      </a:r>
                    </a:p>
                  </a:txBody>
                  <a:tcPr marL="9525" marR="9525" marT="9525" marB="0" anchor="ctr"/>
                </a:tc>
                <a:extLst>
                  <a:ext uri="{0D108BD9-81ED-4DB2-BD59-A6C34878D82A}">
                    <a16:rowId xmlns:a16="http://schemas.microsoft.com/office/drawing/2014/main" val="2499573670"/>
                  </a:ext>
                </a:extLst>
              </a:tr>
            </a:tbl>
          </a:graphicData>
        </a:graphic>
      </p:graphicFrame>
      <p:graphicFrame>
        <p:nvGraphicFramePr>
          <p:cNvPr id="13" name="Diagram 12">
            <a:extLst>
              <a:ext uri="{FF2B5EF4-FFF2-40B4-BE49-F238E27FC236}">
                <a16:creationId xmlns:a16="http://schemas.microsoft.com/office/drawing/2014/main" id="{9A5C159A-89B9-4B4C-8262-87DE250C0712}"/>
              </a:ext>
            </a:extLst>
          </p:cNvPr>
          <p:cNvGraphicFramePr>
            <a:graphicFrameLocks/>
          </p:cNvGraphicFramePr>
          <p:nvPr>
            <p:extLst>
              <p:ext uri="{D42A27DB-BD31-4B8C-83A1-F6EECF244321}">
                <p14:modId xmlns:p14="http://schemas.microsoft.com/office/powerpoint/2010/main" val="2303688965"/>
              </p:ext>
            </p:extLst>
          </p:nvPr>
        </p:nvGraphicFramePr>
        <p:xfrm>
          <a:off x="732410" y="1945635"/>
          <a:ext cx="5842562" cy="381135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684538"/>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61881" y="1652631"/>
            <a:ext cx="4722412" cy="1789662"/>
          </a:xfrm>
        </p:spPr>
        <p:txBody>
          <a:bodyPr/>
          <a:lstStyle/>
          <a:p>
            <a:pPr lvl="4"/>
            <a:r>
              <a:rPr lang="sv-SE" sz="1400" dirty="0"/>
              <a:t>Företagskonkurserna har minskat med 5 procent i länet under fjärde kvartalet, men ökade i Linköping.</a:t>
            </a:r>
          </a:p>
          <a:p>
            <a:pPr lvl="4"/>
            <a:r>
              <a:rPr lang="sv-SE" sz="1400" dirty="0"/>
              <a:t>Antalet konkurser minskade som mest i branscherna Informations- &amp; kommunikationsföretag samt Transport &amp; magasineringsföretag.</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6D10AD15-569A-4CF8-B379-AD17CEB56D59}"/>
              </a:ext>
            </a:extLst>
          </p:cNvPr>
          <p:cNvGraphicFramePr>
            <a:graphicFrameLocks noGrp="1"/>
          </p:cNvGraphicFramePr>
          <p:nvPr>
            <p:extLst>
              <p:ext uri="{D42A27DB-BD31-4B8C-83A1-F6EECF244321}">
                <p14:modId xmlns:p14="http://schemas.microsoft.com/office/powerpoint/2010/main" val="3009993565"/>
              </p:ext>
            </p:extLst>
          </p:nvPr>
        </p:nvGraphicFramePr>
        <p:xfrm>
          <a:off x="6755212" y="3705999"/>
          <a:ext cx="4704381" cy="2266432"/>
        </p:xfrm>
        <a:graphic>
          <a:graphicData uri="http://schemas.openxmlformats.org/drawingml/2006/table">
            <a:tbl>
              <a:tblPr bandRow="1">
                <a:tableStyleId>{2D5ABB26-0587-4C30-8999-92F81FD0307C}</a:tableStyleId>
              </a:tblPr>
              <a:tblGrid>
                <a:gridCol w="1536684">
                  <a:extLst>
                    <a:ext uri="{9D8B030D-6E8A-4147-A177-3AD203B41FA5}">
                      <a16:colId xmlns:a16="http://schemas.microsoft.com/office/drawing/2014/main" val="1678076792"/>
                    </a:ext>
                  </a:extLst>
                </a:gridCol>
                <a:gridCol w="682480">
                  <a:extLst>
                    <a:ext uri="{9D8B030D-6E8A-4147-A177-3AD203B41FA5}">
                      <a16:colId xmlns:a16="http://schemas.microsoft.com/office/drawing/2014/main" val="2601369493"/>
                    </a:ext>
                  </a:extLst>
                </a:gridCol>
                <a:gridCol w="774268">
                  <a:extLst>
                    <a:ext uri="{9D8B030D-6E8A-4147-A177-3AD203B41FA5}">
                      <a16:colId xmlns:a16="http://schemas.microsoft.com/office/drawing/2014/main" val="2395970223"/>
                    </a:ext>
                  </a:extLst>
                </a:gridCol>
                <a:gridCol w="612962">
                  <a:extLst>
                    <a:ext uri="{9D8B030D-6E8A-4147-A177-3AD203B41FA5}">
                      <a16:colId xmlns:a16="http://schemas.microsoft.com/office/drawing/2014/main" val="3235649811"/>
                    </a:ext>
                  </a:extLst>
                </a:gridCol>
                <a:gridCol w="559194">
                  <a:extLst>
                    <a:ext uri="{9D8B030D-6E8A-4147-A177-3AD203B41FA5}">
                      <a16:colId xmlns:a16="http://schemas.microsoft.com/office/drawing/2014/main" val="1050073455"/>
                    </a:ext>
                  </a:extLst>
                </a:gridCol>
                <a:gridCol w="538793">
                  <a:extLst>
                    <a:ext uri="{9D8B030D-6E8A-4147-A177-3AD203B41FA5}">
                      <a16:colId xmlns:a16="http://schemas.microsoft.com/office/drawing/2014/main" val="3827523272"/>
                    </a:ext>
                  </a:extLst>
                </a:gridCol>
              </a:tblGrid>
              <a:tr h="281839">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3">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773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1 930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7 695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a:t>
                      </a:r>
                    </a:p>
                  </a:txBody>
                  <a:tcPr marL="9525" marR="9525" marT="9525" marB="0" anchor="ctr"/>
                </a:tc>
                <a:extLst>
                  <a:ext uri="{0D108BD9-81ED-4DB2-BD59-A6C34878D82A}">
                    <a16:rowId xmlns:a16="http://schemas.microsoft.com/office/drawing/2014/main" val="1544414373"/>
                  </a:ext>
                </a:extLst>
              </a:tr>
              <a:tr h="33773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951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3 958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a:t>
                      </a:r>
                    </a:p>
                  </a:txBody>
                  <a:tcPr marL="9525" marR="9525" marT="9525" marB="0" anchor="ctr"/>
                </a:tc>
                <a:extLst>
                  <a:ext uri="{0D108BD9-81ED-4DB2-BD59-A6C34878D82A}">
                    <a16:rowId xmlns:a16="http://schemas.microsoft.com/office/drawing/2014/main" val="4178915708"/>
                  </a:ext>
                </a:extLst>
              </a:tr>
              <a:tr h="337732">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59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212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-10</a:t>
                      </a:r>
                    </a:p>
                  </a:txBody>
                  <a:tcPr marL="9525" marR="9525" marT="9525" marB="0" anchor="ctr"/>
                </a:tc>
                <a:extLst>
                  <a:ext uri="{0D108BD9-81ED-4DB2-BD59-A6C34878D82A}">
                    <a16:rowId xmlns:a16="http://schemas.microsoft.com/office/drawing/2014/main" val="1554613420"/>
                  </a:ext>
                </a:extLst>
              </a:tr>
              <a:tr h="337732">
                <a:tc>
                  <a:txBody>
                    <a:bodyPr/>
                    <a:lstStyle/>
                    <a:p>
                      <a:pPr marL="72000" algn="l" fontAlgn="b"/>
                      <a:r>
                        <a:rPr lang="sv-SE" sz="800" b="1" u="none" strike="noStrike">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32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78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113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82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a:t>
                      </a:r>
                    </a:p>
                  </a:txBody>
                  <a:tcPr marL="9525" marR="9525" marT="9525" marB="0" anchor="ctr"/>
                </a:tc>
                <a:extLst>
                  <a:ext uri="{0D108BD9-81ED-4DB2-BD59-A6C34878D82A}">
                    <a16:rowId xmlns:a16="http://schemas.microsoft.com/office/drawing/2014/main" val="923977588"/>
                  </a:ext>
                </a:extLst>
              </a:tr>
              <a:tr h="337732">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Norrköpings kommun</a:t>
                      </a:r>
                      <a:endParaRPr lang="sv-SE" sz="800" b="1" i="0" u="none" strike="noStrike">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79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a:t>
                      </a:r>
                    </a:p>
                  </a:txBody>
                  <a:tcPr marL="9525" marR="9525" marT="9525" marB="0" anchor="ctr"/>
                </a:tc>
                <a:extLst>
                  <a:ext uri="{0D108BD9-81ED-4DB2-BD59-A6C34878D82A}">
                    <a16:rowId xmlns:a16="http://schemas.microsoft.com/office/drawing/2014/main" val="364480256"/>
                  </a:ext>
                </a:extLst>
              </a:tr>
            </a:tbl>
          </a:graphicData>
        </a:graphic>
      </p:graphicFrame>
      <p:graphicFrame>
        <p:nvGraphicFramePr>
          <p:cNvPr id="13" name="Diagram 12">
            <a:extLst>
              <a:ext uri="{FF2B5EF4-FFF2-40B4-BE49-F238E27FC236}">
                <a16:creationId xmlns:a16="http://schemas.microsoft.com/office/drawing/2014/main" id="{49211169-D7B5-42B5-A53E-38FD0ADEB5ED}"/>
              </a:ext>
            </a:extLst>
          </p:cNvPr>
          <p:cNvGraphicFramePr>
            <a:graphicFrameLocks/>
          </p:cNvGraphicFramePr>
          <p:nvPr>
            <p:extLst>
              <p:ext uri="{D42A27DB-BD31-4B8C-83A1-F6EECF244321}">
                <p14:modId xmlns:p14="http://schemas.microsoft.com/office/powerpoint/2010/main" val="2679881111"/>
              </p:ext>
            </p:extLst>
          </p:nvPr>
        </p:nvGraphicFramePr>
        <p:xfrm>
          <a:off x="732406" y="1949297"/>
          <a:ext cx="5799023" cy="373524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1627465"/>
            <a:ext cx="4722411" cy="1819306"/>
          </a:xfrm>
        </p:spPr>
        <p:txBody>
          <a:bodyPr/>
          <a:lstStyle/>
          <a:p>
            <a:pPr lvl="4"/>
            <a:r>
              <a:rPr lang="sv-SE" sz="1400" dirty="0"/>
              <a:t>Antalet sysselsatta invånare minskade med </a:t>
            </a:r>
            <a:br>
              <a:rPr lang="sv-SE" sz="1400" dirty="0"/>
            </a:br>
            <a:r>
              <a:rPr lang="sv-SE" sz="1400" dirty="0"/>
              <a:t>3,7 procent eller 8 600 personer under kvartalet. </a:t>
            </a:r>
          </a:p>
          <a:p>
            <a:pPr lvl="4"/>
            <a:r>
              <a:rPr lang="sv-SE" sz="1400" dirty="0"/>
              <a:t>Sysselsättningen ökade som mest </a:t>
            </a:r>
            <a:r>
              <a:rPr lang="sv-SE" sz="1400" dirty="0" smtClean="0"/>
              <a:t>inom Transport </a:t>
            </a:r>
            <a:r>
              <a:rPr lang="sv-SE" sz="1400" dirty="0"/>
              <a:t>medan den minskar som mest inom Information &amp; kommunikation.</a:t>
            </a:r>
          </a:p>
          <a:p>
            <a:pPr lvl="4"/>
            <a:r>
              <a:rPr lang="sv-SE" sz="1400" dirty="0"/>
              <a:t>Nedgången är något större för Östergötland än Sverige och Stockholmsregionen i stort.</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853392"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a:t>
            </a:r>
            <a:r>
              <a:rPr lang="sv-SE" sz="1200"/>
              <a:t>2010 kv4</a:t>
            </a:r>
            <a:endParaRPr lang="sv-SE" sz="1400" dirty="0"/>
          </a:p>
        </p:txBody>
      </p:sp>
      <p:graphicFrame>
        <p:nvGraphicFramePr>
          <p:cNvPr id="26" name="Tabell 25">
            <a:extLst>
              <a:ext uri="{FF2B5EF4-FFF2-40B4-BE49-F238E27FC236}">
                <a16:creationId xmlns:a16="http://schemas.microsoft.com/office/drawing/2014/main" id="{0ABBF847-7539-4306-B40E-9BD6658F2175}"/>
              </a:ext>
            </a:extLst>
          </p:cNvPr>
          <p:cNvGraphicFramePr>
            <a:graphicFrameLocks noGrp="1"/>
          </p:cNvGraphicFramePr>
          <p:nvPr>
            <p:extLst>
              <p:ext uri="{D42A27DB-BD31-4B8C-83A1-F6EECF244321}">
                <p14:modId xmlns:p14="http://schemas.microsoft.com/office/powerpoint/2010/main" val="4228822379"/>
              </p:ext>
            </p:extLst>
          </p:nvPr>
        </p:nvGraphicFramePr>
        <p:xfrm>
          <a:off x="6755214" y="3741540"/>
          <a:ext cx="4722411" cy="22308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1319">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1319">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 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6941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pitchFamily="34" charset="0"/>
                        </a:rPr>
                        <a:t>5 058 900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-71 000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-1,4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4,4 </a:t>
                      </a:r>
                    </a:p>
                  </a:txBody>
                  <a:tcPr marL="9525" marR="9525" marT="9525" marB="0" anchor="ctr"/>
                </a:tc>
                <a:extLst>
                  <a:ext uri="{0D108BD9-81ED-4DB2-BD59-A6C34878D82A}">
                    <a16:rowId xmlns:a16="http://schemas.microsoft.com/office/drawing/2014/main" val="1544414373"/>
                  </a:ext>
                </a:extLst>
              </a:tr>
              <a:tr h="469418">
                <a:tc>
                  <a:txBody>
                    <a:bodyPr/>
                    <a:lstStyle/>
                    <a:p>
                      <a:pPr marL="72000" algn="l" fontAlgn="b"/>
                      <a:r>
                        <a:rPr lang="sv-SE" sz="800" b="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pitchFamily="34" charset="0"/>
                        </a:rPr>
                        <a:t>2 328 700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-44 000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-1,9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4,9 </a:t>
                      </a:r>
                    </a:p>
                  </a:txBody>
                  <a:tcPr marL="9525" marR="9525" marT="9525" marB="0" anchor="ctr"/>
                </a:tc>
                <a:extLst>
                  <a:ext uri="{0D108BD9-81ED-4DB2-BD59-A6C34878D82A}">
                    <a16:rowId xmlns:a16="http://schemas.microsoft.com/office/drawing/2014/main" val="4178915708"/>
                  </a:ext>
                </a:extLst>
              </a:tr>
              <a:tr h="469418">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pitchFamily="34" charset="0"/>
                        </a:rPr>
                        <a:t>222 500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-8 600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-3,7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5,9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3" name="Diagram 12">
            <a:extLst>
              <a:ext uri="{FF2B5EF4-FFF2-40B4-BE49-F238E27FC236}">
                <a16:creationId xmlns:a16="http://schemas.microsoft.com/office/drawing/2014/main" id="{69561F50-D718-4991-87F1-4651D760002C}"/>
              </a:ext>
            </a:extLst>
          </p:cNvPr>
          <p:cNvGraphicFramePr>
            <a:graphicFrameLocks/>
          </p:cNvGraphicFramePr>
          <p:nvPr>
            <p:extLst>
              <p:ext uri="{D42A27DB-BD31-4B8C-83A1-F6EECF244321}">
                <p14:modId xmlns:p14="http://schemas.microsoft.com/office/powerpoint/2010/main" val="1160006576"/>
              </p:ext>
            </p:extLst>
          </p:nvPr>
        </p:nvGraphicFramePr>
        <p:xfrm>
          <a:off x="732406" y="1943259"/>
          <a:ext cx="5816440" cy="381373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04095663"/>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a:solidFill>
                            <a:schemeClr val="bg1"/>
                          </a:solidFill>
                        </a:rPr>
                        <a:t>Östergötlands </a:t>
                      </a:r>
                      <a:r>
                        <a:rPr lang="sv-SE" sz="10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33 200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-8,3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12,2</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19 700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8,8</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14 300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-8,3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-12,3</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21 300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3,9</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8 900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-11,0</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a:t>
                      </a:r>
                      <a:r>
                        <a:rPr lang="sv-SE" sz="800"/>
                        <a:t>och restaurang</a:t>
                      </a:r>
                      <a:endParaRPr lang="sv-SE" sz="800" dirty="0"/>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9 700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-39,0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26,0</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11 200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40,0</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30 300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-4,1</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15 700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6,1</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34 500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26,8</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34 200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2,7</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222 300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6,0</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pitchFamily="34" charset="0"/>
                        </a:rPr>
                        <a:t>222 500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-8 600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-3,7</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5,9</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479702207"/>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 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Östergötlands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(antal)</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11 400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-6,6</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66 800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-9 700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-12,7</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38 900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6,0</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16 500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-8,8</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36 900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-1,3</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18 600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-4,1</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15 600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13,0</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10 500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10,5</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222 300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-7 600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-3,3</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rtl="0" fontAlgn="ctr"/>
                      <a:r>
                        <a:rPr lang="sv-SE" sz="800" b="1" i="0" u="none" strike="noStrike">
                          <a:solidFill>
                            <a:srgbClr val="000000"/>
                          </a:solidFill>
                          <a:effectLst/>
                          <a:latin typeface="Futura Std Book" panose="020B0502020204020303" pitchFamily="34" charset="0"/>
                        </a:rPr>
                        <a:t>222 500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pitchFamily="34" charset="0"/>
                        </a:rPr>
                        <a:t>-8 600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pitchFamily="34" charset="0"/>
                        </a:rPr>
                        <a:t>-3,7</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37183" y="1958351"/>
            <a:ext cx="4725915" cy="1470648"/>
          </a:xfrm>
        </p:spPr>
        <p:txBody>
          <a:bodyPr/>
          <a:lstStyle/>
          <a:p>
            <a:pPr lvl="4"/>
            <a:r>
              <a:rPr lang="sv-SE" sz="1400" dirty="0"/>
              <a:t>De lediga jobben minskade med 38 procent i Östergötland under kvartalet.</a:t>
            </a:r>
          </a:p>
          <a:p>
            <a:pPr lvl="4"/>
            <a:r>
              <a:rPr lang="sv-SE" sz="1400" dirty="0"/>
              <a:t>I Sverige minskade antalet lediga jobb med 19 procent under samma period.</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714287"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a:t>
            </a:r>
            <a:r>
              <a:rPr lang="sv-SE" sz="1200"/>
              <a:t>2010 kv4</a:t>
            </a:r>
            <a:endParaRPr lang="sv-SE" sz="1400" dirty="0"/>
          </a:p>
        </p:txBody>
      </p:sp>
      <p:graphicFrame>
        <p:nvGraphicFramePr>
          <p:cNvPr id="26" name="Tabell 25">
            <a:extLst>
              <a:ext uri="{FF2B5EF4-FFF2-40B4-BE49-F238E27FC236}">
                <a16:creationId xmlns:a16="http://schemas.microsoft.com/office/drawing/2014/main" id="{9A7AAC14-C6E5-4E9A-A61F-AAC6D4CAA2ED}"/>
              </a:ext>
            </a:extLst>
          </p:cNvPr>
          <p:cNvGraphicFramePr>
            <a:graphicFrameLocks noGrp="1"/>
          </p:cNvGraphicFramePr>
          <p:nvPr>
            <p:extLst>
              <p:ext uri="{D42A27DB-BD31-4B8C-83A1-F6EECF244321}">
                <p14:modId xmlns:p14="http://schemas.microsoft.com/office/powerpoint/2010/main" val="701406784"/>
              </p:ext>
            </p:extLst>
          </p:nvPr>
        </p:nvGraphicFramePr>
        <p:xfrm>
          <a:off x="6744445" y="3705998"/>
          <a:ext cx="4733179" cy="2266436"/>
        </p:xfrm>
        <a:graphic>
          <a:graphicData uri="http://schemas.openxmlformats.org/drawingml/2006/table">
            <a:tbl>
              <a:tblPr bandRow="1">
                <a:tableStyleId>{2D5ABB26-0587-4C30-8999-92F81FD0307C}</a:tableStyleId>
              </a:tblPr>
              <a:tblGrid>
                <a:gridCol w="1546091">
                  <a:extLst>
                    <a:ext uri="{9D8B030D-6E8A-4147-A177-3AD203B41FA5}">
                      <a16:colId xmlns:a16="http://schemas.microsoft.com/office/drawing/2014/main" val="1678076792"/>
                    </a:ext>
                  </a:extLst>
                </a:gridCol>
                <a:gridCol w="686657">
                  <a:extLst>
                    <a:ext uri="{9D8B030D-6E8A-4147-A177-3AD203B41FA5}">
                      <a16:colId xmlns:a16="http://schemas.microsoft.com/office/drawing/2014/main" val="2601369493"/>
                    </a:ext>
                  </a:extLst>
                </a:gridCol>
                <a:gridCol w="624345">
                  <a:extLst>
                    <a:ext uri="{9D8B030D-6E8A-4147-A177-3AD203B41FA5}">
                      <a16:colId xmlns:a16="http://schemas.microsoft.com/office/drawing/2014/main" val="2395970223"/>
                    </a:ext>
                  </a:extLst>
                </a:gridCol>
                <a:gridCol w="615814">
                  <a:extLst>
                    <a:ext uri="{9D8B030D-6E8A-4147-A177-3AD203B41FA5}">
                      <a16:colId xmlns:a16="http://schemas.microsoft.com/office/drawing/2014/main" val="3235649811"/>
                    </a:ext>
                  </a:extLst>
                </a:gridCol>
                <a:gridCol w="718181">
                  <a:extLst>
                    <a:ext uri="{9D8B030D-6E8A-4147-A177-3AD203B41FA5}">
                      <a16:colId xmlns:a16="http://schemas.microsoft.com/office/drawing/2014/main" val="1050073455"/>
                    </a:ext>
                  </a:extLst>
                </a:gridCol>
                <a:gridCol w="542091">
                  <a:extLst>
                    <a:ext uri="{9D8B030D-6E8A-4147-A177-3AD203B41FA5}">
                      <a16:colId xmlns:a16="http://schemas.microsoft.com/office/drawing/2014/main" val="3827523272"/>
                    </a:ext>
                  </a:extLst>
                </a:gridCol>
              </a:tblGrid>
              <a:tr h="281839">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773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202 761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903 491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-21</a:t>
                      </a:r>
                    </a:p>
                  </a:txBody>
                  <a:tcPr marL="9525" marR="9525" marT="9525" marB="0" anchor="ctr"/>
                </a:tc>
                <a:extLst>
                  <a:ext uri="{0D108BD9-81ED-4DB2-BD59-A6C34878D82A}">
                    <a16:rowId xmlns:a16="http://schemas.microsoft.com/office/drawing/2014/main" val="1544414373"/>
                  </a:ext>
                </a:extLst>
              </a:tr>
              <a:tr h="33773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101 366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426 890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-22</a:t>
                      </a:r>
                    </a:p>
                  </a:txBody>
                  <a:tcPr marL="9525" marR="9525" marT="9525" marB="0" anchor="ctr"/>
                </a:tc>
                <a:extLst>
                  <a:ext uri="{0D108BD9-81ED-4DB2-BD59-A6C34878D82A}">
                    <a16:rowId xmlns:a16="http://schemas.microsoft.com/office/drawing/2014/main" val="4178915708"/>
                  </a:ext>
                </a:extLst>
              </a:tr>
              <a:tr h="337733">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8 425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-31</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44 350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-32</a:t>
                      </a:r>
                    </a:p>
                  </a:txBody>
                  <a:tcPr marL="9525" marR="9525" marT="9525" marB="0" anchor="ctr"/>
                </a:tc>
                <a:extLst>
                  <a:ext uri="{0D108BD9-81ED-4DB2-BD59-A6C34878D82A}">
                    <a16:rowId xmlns:a16="http://schemas.microsoft.com/office/drawing/2014/main" val="1554613420"/>
                  </a:ext>
                </a:extLst>
              </a:tr>
              <a:tr h="33773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3 359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17 858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-30</a:t>
                      </a:r>
                    </a:p>
                  </a:txBody>
                  <a:tcPr marL="9525" marR="9525" marT="9525" marB="0" anchor="ctr"/>
                </a:tc>
                <a:extLst>
                  <a:ext uri="{0D108BD9-81ED-4DB2-BD59-A6C34878D82A}">
                    <a16:rowId xmlns:a16="http://schemas.microsoft.com/office/drawing/2014/main" val="923977588"/>
                  </a:ext>
                </a:extLst>
              </a:tr>
              <a:tr h="33773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2 651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15 964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-38</a:t>
                      </a:r>
                    </a:p>
                  </a:txBody>
                  <a:tcPr marL="9525" marR="9525" marT="9525" marB="0" anchor="ctr"/>
                </a:tc>
                <a:extLst>
                  <a:ext uri="{0D108BD9-81ED-4DB2-BD59-A6C34878D82A}">
                    <a16:rowId xmlns:a16="http://schemas.microsoft.com/office/drawing/2014/main" val="969307260"/>
                  </a:ext>
                </a:extLst>
              </a:tr>
            </a:tbl>
          </a:graphicData>
        </a:graphic>
      </p:graphicFrame>
      <p:graphicFrame>
        <p:nvGraphicFramePr>
          <p:cNvPr id="13" name="Diagram 12">
            <a:extLst>
              <a:ext uri="{FF2B5EF4-FFF2-40B4-BE49-F238E27FC236}">
                <a16:creationId xmlns:a16="http://schemas.microsoft.com/office/drawing/2014/main" id="{3A1CEF52-58CA-4F32-89B1-9BC99BCE6585}"/>
              </a:ext>
            </a:extLst>
          </p:cNvPr>
          <p:cNvGraphicFramePr>
            <a:graphicFrameLocks/>
          </p:cNvGraphicFramePr>
          <p:nvPr>
            <p:extLst>
              <p:ext uri="{D42A27DB-BD31-4B8C-83A1-F6EECF244321}">
                <p14:modId xmlns:p14="http://schemas.microsoft.com/office/powerpoint/2010/main" val="2748952876"/>
              </p:ext>
            </p:extLst>
          </p:nvPr>
        </p:nvGraphicFramePr>
        <p:xfrm>
          <a:off x="721639" y="1958351"/>
          <a:ext cx="5835916" cy="37986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611127"/>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4" y="2231472"/>
            <a:ext cx="4684939" cy="1192534"/>
          </a:xfrm>
        </p:spPr>
        <p:txBody>
          <a:bodyPr/>
          <a:lstStyle/>
          <a:p>
            <a:pPr lvl="4"/>
            <a:r>
              <a:rPr lang="sv-SE" sz="1400" dirty="0"/>
              <a:t>Antalet varslade ökade med 21 procent i Östergötland under det fjärde kvartalet.</a:t>
            </a:r>
          </a:p>
          <a:p>
            <a:pPr lvl="4"/>
            <a:r>
              <a:rPr lang="sv-SE" sz="1400" dirty="0"/>
              <a:t>I Stockholmsregionen och Sverige var ökningen lägre.</a:t>
            </a:r>
          </a:p>
          <a:p>
            <a:pPr lvl="4"/>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456854"/>
            <a:ext cx="1734770"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a:t>
            </a:r>
            <a:r>
              <a:rPr lang="sv-SE" sz="1200"/>
              <a:t>2010 kv4</a:t>
            </a:r>
            <a:endParaRPr lang="sv-SE" sz="1400" dirty="0"/>
          </a:p>
        </p:txBody>
      </p:sp>
      <p:graphicFrame>
        <p:nvGraphicFramePr>
          <p:cNvPr id="26" name="Tabell 25">
            <a:extLst>
              <a:ext uri="{FF2B5EF4-FFF2-40B4-BE49-F238E27FC236}">
                <a16:creationId xmlns:a16="http://schemas.microsoft.com/office/drawing/2014/main" id="{01203BCB-7FA1-41A4-AF9C-A6FD85A2F1C9}"/>
              </a:ext>
            </a:extLst>
          </p:cNvPr>
          <p:cNvGraphicFramePr>
            <a:graphicFrameLocks noGrp="1"/>
          </p:cNvGraphicFramePr>
          <p:nvPr>
            <p:extLst>
              <p:ext uri="{D42A27DB-BD31-4B8C-83A1-F6EECF244321}">
                <p14:modId xmlns:p14="http://schemas.microsoft.com/office/powerpoint/2010/main" val="3656000924"/>
              </p:ext>
            </p:extLst>
          </p:nvPr>
        </p:nvGraphicFramePr>
        <p:xfrm>
          <a:off x="6792685" y="3715992"/>
          <a:ext cx="4684938" cy="2256440"/>
        </p:xfrm>
        <a:graphic>
          <a:graphicData uri="http://schemas.openxmlformats.org/drawingml/2006/table">
            <a:tbl>
              <a:tblPr bandRow="1">
                <a:tableStyleId>{2D5ABB26-0587-4C30-8999-92F81FD0307C}</a:tableStyleId>
              </a:tblPr>
              <a:tblGrid>
                <a:gridCol w="1530333">
                  <a:extLst>
                    <a:ext uri="{9D8B030D-6E8A-4147-A177-3AD203B41FA5}">
                      <a16:colId xmlns:a16="http://schemas.microsoft.com/office/drawing/2014/main" val="1678076792"/>
                    </a:ext>
                  </a:extLst>
                </a:gridCol>
                <a:gridCol w="679659">
                  <a:extLst>
                    <a:ext uri="{9D8B030D-6E8A-4147-A177-3AD203B41FA5}">
                      <a16:colId xmlns:a16="http://schemas.microsoft.com/office/drawing/2014/main" val="2601369493"/>
                    </a:ext>
                  </a:extLst>
                </a:gridCol>
                <a:gridCol w="771068">
                  <a:extLst>
                    <a:ext uri="{9D8B030D-6E8A-4147-A177-3AD203B41FA5}">
                      <a16:colId xmlns:a16="http://schemas.microsoft.com/office/drawing/2014/main" val="2395970223"/>
                    </a:ext>
                  </a:extLst>
                </a:gridCol>
                <a:gridCol w="610429">
                  <a:extLst>
                    <a:ext uri="{9D8B030D-6E8A-4147-A177-3AD203B41FA5}">
                      <a16:colId xmlns:a16="http://schemas.microsoft.com/office/drawing/2014/main" val="3235649811"/>
                    </a:ext>
                  </a:extLst>
                </a:gridCol>
                <a:gridCol w="556883">
                  <a:extLst>
                    <a:ext uri="{9D8B030D-6E8A-4147-A177-3AD203B41FA5}">
                      <a16:colId xmlns:a16="http://schemas.microsoft.com/office/drawing/2014/main" val="1050073455"/>
                    </a:ext>
                  </a:extLst>
                </a:gridCol>
                <a:gridCol w="536566">
                  <a:extLst>
                    <a:ext uri="{9D8B030D-6E8A-4147-A177-3AD203B41FA5}">
                      <a16:colId xmlns:a16="http://schemas.microsoft.com/office/drawing/2014/main" val="3827523272"/>
                    </a:ext>
                  </a:extLst>
                </a:gridCol>
              </a:tblGrid>
              <a:tr h="280597">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4628">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624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14 351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123 471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147</a:t>
                      </a:r>
                    </a:p>
                  </a:txBody>
                  <a:tcPr marL="9525" marR="9525" marT="9525" marB="0" anchor="ctr"/>
                </a:tc>
                <a:extLst>
                  <a:ext uri="{0D108BD9-81ED-4DB2-BD59-A6C34878D82A}">
                    <a16:rowId xmlns:a16="http://schemas.microsoft.com/office/drawing/2014/main" val="1544414373"/>
                  </a:ext>
                </a:extLst>
              </a:tr>
              <a:tr h="33624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9 493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75 976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163</a:t>
                      </a:r>
                    </a:p>
                  </a:txBody>
                  <a:tcPr marL="9525" marR="9525" marT="9525" marB="0" anchor="ctr"/>
                </a:tc>
                <a:extLst>
                  <a:ext uri="{0D108BD9-81ED-4DB2-BD59-A6C34878D82A}">
                    <a16:rowId xmlns:a16="http://schemas.microsoft.com/office/drawing/2014/main" val="4178915708"/>
                  </a:ext>
                </a:extLst>
              </a:tr>
              <a:tr h="336243">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569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91</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3 972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153</a:t>
                      </a:r>
                    </a:p>
                  </a:txBody>
                  <a:tcPr marL="9525" marR="9525" marT="9525" marB="0" anchor="ctr"/>
                </a:tc>
                <a:extLst>
                  <a:ext uri="{0D108BD9-81ED-4DB2-BD59-A6C34878D82A}">
                    <a16:rowId xmlns:a16="http://schemas.microsoft.com/office/drawing/2014/main" val="1554613420"/>
                  </a:ext>
                </a:extLst>
              </a:tr>
              <a:tr h="33624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59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968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36</a:t>
                      </a:r>
                    </a:p>
                  </a:txBody>
                  <a:tcPr marL="9525" marR="9525" marT="9525" marB="0" anchor="ctr"/>
                </a:tc>
                <a:extLst>
                  <a:ext uri="{0D108BD9-81ED-4DB2-BD59-A6C34878D82A}">
                    <a16:rowId xmlns:a16="http://schemas.microsoft.com/office/drawing/2014/main" val="923977588"/>
                  </a:ext>
                </a:extLst>
              </a:tr>
              <a:tr h="33624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388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80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215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1 820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258</a:t>
                      </a:r>
                    </a:p>
                  </a:txBody>
                  <a:tcPr marL="9525" marR="9525" marT="9525" marB="0" anchor="ctr"/>
                </a:tc>
                <a:extLst>
                  <a:ext uri="{0D108BD9-81ED-4DB2-BD59-A6C34878D82A}">
                    <a16:rowId xmlns:a16="http://schemas.microsoft.com/office/drawing/2014/main" val="3997443446"/>
                  </a:ext>
                </a:extLst>
              </a:tr>
            </a:tbl>
          </a:graphicData>
        </a:graphic>
      </p:graphicFrame>
      <p:graphicFrame>
        <p:nvGraphicFramePr>
          <p:cNvPr id="12" name="Diagram 11">
            <a:extLst>
              <a:ext uri="{FF2B5EF4-FFF2-40B4-BE49-F238E27FC236}">
                <a16:creationId xmlns:a16="http://schemas.microsoft.com/office/drawing/2014/main" id="{20AE236E-20BF-4811-B69A-4C6710F8B9C9}"/>
              </a:ext>
            </a:extLst>
          </p:cNvPr>
          <p:cNvGraphicFramePr>
            <a:graphicFrameLocks/>
          </p:cNvGraphicFramePr>
          <p:nvPr>
            <p:extLst>
              <p:ext uri="{D42A27DB-BD31-4B8C-83A1-F6EECF244321}">
                <p14:modId xmlns:p14="http://schemas.microsoft.com/office/powerpoint/2010/main" val="3656545855"/>
              </p:ext>
            </p:extLst>
          </p:nvPr>
        </p:nvGraphicFramePr>
        <p:xfrm>
          <a:off x="721639" y="1949297"/>
          <a:ext cx="5957835" cy="366183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14374" y="5519926"/>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0101" y="2092067"/>
            <a:ext cx="4667523" cy="1331791"/>
          </a:xfrm>
        </p:spPr>
        <p:txBody>
          <a:bodyPr/>
          <a:lstStyle/>
          <a:p>
            <a:pPr lvl="4"/>
            <a:r>
              <a:rPr lang="sv-SE" sz="1400" dirty="0"/>
              <a:t>Arbetslösheten i Östergötlands län ökade med 0,7 procentenheter för att landa på 6,0 procent. </a:t>
            </a:r>
          </a:p>
          <a:p>
            <a:pPr lvl="4"/>
            <a:r>
              <a:rPr lang="sv-SE" sz="1400" dirty="0" err="1"/>
              <a:t>Ydre</a:t>
            </a:r>
            <a:r>
              <a:rPr lang="sv-SE" sz="1400" dirty="0"/>
              <a:t> kommun stod för länets lägsta arbetslöshet (3,0%). </a:t>
            </a:r>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31364" y="1237187"/>
            <a:ext cx="5374370"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CC36F78C-B4A2-4A3A-87CE-279510852F0A}"/>
              </a:ext>
            </a:extLst>
          </p:cNvPr>
          <p:cNvGraphicFramePr>
            <a:graphicFrameLocks noGrp="1"/>
          </p:cNvGraphicFramePr>
          <p:nvPr>
            <p:extLst>
              <p:ext uri="{D42A27DB-BD31-4B8C-83A1-F6EECF244321}">
                <p14:modId xmlns:p14="http://schemas.microsoft.com/office/powerpoint/2010/main" val="3612789048"/>
              </p:ext>
            </p:extLst>
          </p:nvPr>
        </p:nvGraphicFramePr>
        <p:xfrm>
          <a:off x="6810101" y="3716283"/>
          <a:ext cx="4667524" cy="2163816"/>
        </p:xfrm>
        <a:graphic>
          <a:graphicData uri="http://schemas.openxmlformats.org/drawingml/2006/table">
            <a:tbl>
              <a:tblPr bandRow="1">
                <a:tableStyleId>{2D5ABB26-0587-4C30-8999-92F81FD0307C}</a:tableStyleId>
              </a:tblPr>
              <a:tblGrid>
                <a:gridCol w="1524644">
                  <a:extLst>
                    <a:ext uri="{9D8B030D-6E8A-4147-A177-3AD203B41FA5}">
                      <a16:colId xmlns:a16="http://schemas.microsoft.com/office/drawing/2014/main" val="1678076792"/>
                    </a:ext>
                  </a:extLst>
                </a:gridCol>
                <a:gridCol w="677133">
                  <a:extLst>
                    <a:ext uri="{9D8B030D-6E8A-4147-A177-3AD203B41FA5}">
                      <a16:colId xmlns:a16="http://schemas.microsoft.com/office/drawing/2014/main" val="2601369493"/>
                    </a:ext>
                  </a:extLst>
                </a:gridCol>
                <a:gridCol w="768202">
                  <a:extLst>
                    <a:ext uri="{9D8B030D-6E8A-4147-A177-3AD203B41FA5}">
                      <a16:colId xmlns:a16="http://schemas.microsoft.com/office/drawing/2014/main" val="2395970223"/>
                    </a:ext>
                  </a:extLst>
                </a:gridCol>
                <a:gridCol w="608160">
                  <a:extLst>
                    <a:ext uri="{9D8B030D-6E8A-4147-A177-3AD203B41FA5}">
                      <a16:colId xmlns:a16="http://schemas.microsoft.com/office/drawing/2014/main" val="3235649811"/>
                    </a:ext>
                  </a:extLst>
                </a:gridCol>
                <a:gridCol w="554813">
                  <a:extLst>
                    <a:ext uri="{9D8B030D-6E8A-4147-A177-3AD203B41FA5}">
                      <a16:colId xmlns:a16="http://schemas.microsoft.com/office/drawing/2014/main" val="1050073455"/>
                    </a:ext>
                  </a:extLst>
                </a:gridCol>
                <a:gridCol w="534572">
                  <a:extLst>
                    <a:ext uri="{9D8B030D-6E8A-4147-A177-3AD203B41FA5}">
                      <a16:colId xmlns:a16="http://schemas.microsoft.com/office/drawing/2014/main" val="3827523272"/>
                    </a:ext>
                  </a:extLst>
                </a:gridCol>
              </a:tblGrid>
              <a:tr h="28078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a:solidFill>
                            <a:srgbClr val="000000"/>
                          </a:solidFill>
                          <a:effectLst/>
                          <a:latin typeface="Futura Std Book" panose="020B0502020204020303" pitchFamily="34" charset="0"/>
                        </a:rPr>
                        <a:t>Arbetslösa i förh. till befolkningen, 15-74 år</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280788">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94244375"/>
                  </a:ext>
                </a:extLst>
              </a:tr>
              <a:tr h="32044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pitchFamily="34" charset="0"/>
                        </a:rPr>
                        <a:t>454 768 </a:t>
                      </a:r>
                    </a:p>
                  </a:txBody>
                  <a:tcPr marL="9525" marR="9525" marT="9525" marB="0" anchor="ctr"/>
                </a:tc>
                <a:tc>
                  <a:txBody>
                    <a:bodyPr/>
                    <a:lstStyle/>
                    <a:p>
                      <a:pPr algn="ctr" fontAlgn="ctr"/>
                      <a:r>
                        <a:rPr lang="sv-SE" sz="700" b="0" i="0" u="none" strike="noStrike" dirty="0">
                          <a:solidFill>
                            <a:srgbClr val="000000"/>
                          </a:solidFill>
                          <a:effectLst/>
                          <a:latin typeface="Futura Std Book" panose="020B0502020204020303" pitchFamily="34" charset="0"/>
                        </a:rPr>
                        <a:t>89 233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6,0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5,2</a:t>
                      </a:r>
                    </a:p>
                  </a:txBody>
                  <a:tcPr marL="9525" marR="9525" marT="9525" marB="0" anchor="ctr"/>
                </a:tc>
                <a:extLst>
                  <a:ext uri="{0D108BD9-81ED-4DB2-BD59-A6C34878D82A}">
                    <a16:rowId xmlns:a16="http://schemas.microsoft.com/office/drawing/2014/main" val="1544414373"/>
                  </a:ext>
                </a:extLst>
              </a:tr>
              <a:tr h="32044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pitchFamily="34" charset="0"/>
                        </a:rPr>
                        <a:t>210 868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48 678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6,1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4,7</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pitchFamily="34" charset="0"/>
                        </a:rPr>
                        <a:t>5,0</a:t>
                      </a:r>
                    </a:p>
                  </a:txBody>
                  <a:tcPr marL="9525" marR="9525" marT="9525" marB="0" anchor="ctr"/>
                </a:tc>
                <a:extLst>
                  <a:ext uri="{0D108BD9-81ED-4DB2-BD59-A6C34878D82A}">
                    <a16:rowId xmlns:a16="http://schemas.microsoft.com/office/drawing/2014/main" val="4178915708"/>
                  </a:ext>
                </a:extLst>
              </a:tr>
              <a:tr h="320448">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pitchFamily="34" charset="0"/>
                        </a:rPr>
                        <a:t>20 497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2 393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6,0</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5,3</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5,9</a:t>
                      </a:r>
                    </a:p>
                  </a:txBody>
                  <a:tcPr marL="9525" marR="9525" marT="9525" marB="0" anchor="ctr"/>
                </a:tc>
                <a:extLst>
                  <a:ext uri="{0D108BD9-81ED-4DB2-BD59-A6C34878D82A}">
                    <a16:rowId xmlns:a16="http://schemas.microsoft.com/office/drawing/2014/main" val="1554613420"/>
                  </a:ext>
                </a:extLst>
              </a:tr>
              <a:tr h="320448">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pitchFamily="34" charset="0"/>
                        </a:rPr>
                        <a:t>5 917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1 086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4,9</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4,0</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4,1</a:t>
                      </a:r>
                    </a:p>
                  </a:txBody>
                  <a:tcPr marL="9525" marR="9525" marT="9525" marB="0" anchor="ctr"/>
                </a:tc>
                <a:extLst>
                  <a:ext uri="{0D108BD9-81ED-4DB2-BD59-A6C34878D82A}">
                    <a16:rowId xmlns:a16="http://schemas.microsoft.com/office/drawing/2014/main" val="923977588"/>
                  </a:ext>
                </a:extLst>
              </a:tr>
              <a:tr h="320448">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8 528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890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8,2</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pitchFamily="34" charset="0"/>
                        </a:rPr>
                        <a:t>7,3</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pitchFamily="34" charset="0"/>
                        </a:rPr>
                        <a:t>8,1</a:t>
                      </a:r>
                    </a:p>
                  </a:txBody>
                  <a:tcPr marL="9525" marR="9525" marT="9525" marB="0" anchor="ctr"/>
                </a:tc>
                <a:extLst>
                  <a:ext uri="{0D108BD9-81ED-4DB2-BD59-A6C34878D82A}">
                    <a16:rowId xmlns:a16="http://schemas.microsoft.com/office/drawing/2014/main" val="3225278297"/>
                  </a:ext>
                </a:extLst>
              </a:tr>
            </a:tbl>
          </a:graphicData>
        </a:graphic>
      </p:graphicFrame>
      <p:graphicFrame>
        <p:nvGraphicFramePr>
          <p:cNvPr id="13" name="Diagram 12">
            <a:extLst>
              <a:ext uri="{FF2B5EF4-FFF2-40B4-BE49-F238E27FC236}">
                <a16:creationId xmlns:a16="http://schemas.microsoft.com/office/drawing/2014/main" id="{357E2DE2-15A4-4A0D-BFBC-C7312E3468A7}"/>
              </a:ext>
            </a:extLst>
          </p:cNvPr>
          <p:cNvGraphicFramePr>
            <a:graphicFrameLocks/>
          </p:cNvGraphicFramePr>
          <p:nvPr>
            <p:extLst>
              <p:ext uri="{D42A27DB-BD31-4B8C-83A1-F6EECF244321}">
                <p14:modId xmlns:p14="http://schemas.microsoft.com/office/powerpoint/2010/main" val="2566672826"/>
              </p:ext>
            </p:extLst>
          </p:nvPr>
        </p:nvGraphicFramePr>
        <p:xfrm>
          <a:off x="721630" y="1733852"/>
          <a:ext cx="5931719" cy="378607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a:xfrm>
            <a:off x="1882774" y="342899"/>
            <a:ext cx="8426449" cy="673101"/>
          </a:xfrm>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2663376282"/>
              </p:ext>
            </p:extLst>
          </p:nvPr>
        </p:nvGraphicFramePr>
        <p:xfrm>
          <a:off x="1882773" y="1016000"/>
          <a:ext cx="8426449" cy="4906440"/>
        </p:xfrm>
        <a:graphic>
          <a:graphicData uri="http://schemas.openxmlformats.org/drawingml/2006/table">
            <a:tbl>
              <a:tblPr firstRow="1" bandRow="1">
                <a:tableStyleId>{5C22544A-7EE6-4342-B048-85BDC9FD1C3A}</a:tableStyleId>
              </a:tblPr>
              <a:tblGrid>
                <a:gridCol w="2563392">
                  <a:extLst>
                    <a:ext uri="{9D8B030D-6E8A-4147-A177-3AD203B41FA5}">
                      <a16:colId xmlns:a16="http://schemas.microsoft.com/office/drawing/2014/main" val="452260278"/>
                    </a:ext>
                  </a:extLst>
                </a:gridCol>
                <a:gridCol w="200496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200" b="1">
                          <a:solidFill>
                            <a:schemeClr val="bg1"/>
                          </a:solidFill>
                        </a:rPr>
                        <a:t>Östergötlands </a:t>
                      </a:r>
                      <a:r>
                        <a:rPr lang="sv-SE" sz="12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8 952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570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6,8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pitchFamily="34" charset="0"/>
                        </a:rPr>
                        <a:t>1,3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3 235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29,1</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1 330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-15,2</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11 546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1 823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9,6</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1 835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-28,5</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pitchFamily="34" charset="0"/>
                        </a:rPr>
                        <a:t>20 497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2 393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13,2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5,8</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50" b="1"/>
                        <a:t>Norrköpings kommun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extLst>
                  <a:ext uri="{0D108BD9-81ED-4DB2-BD59-A6C34878D82A}">
                    <a16:rowId xmlns:a16="http://schemas.microsoft.com/office/drawing/2014/main" val="3270149058"/>
                  </a:ext>
                </a:extLst>
              </a:tr>
              <a:tr h="216000">
                <a:tc>
                  <a:txBody>
                    <a:bodyPr/>
                    <a:lstStyle/>
                    <a:p>
                      <a:pPr algn="l" fontAlgn="t">
                        <a:spcAft>
                          <a:spcPts val="500"/>
                        </a:spcAft>
                      </a:pPr>
                      <a:r>
                        <a:rPr lang="sv-SE" sz="800" b="0" dirty="0"/>
                        <a:t>Öppet 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3 123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15,7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28,0</a:t>
                      </a:r>
                    </a:p>
                  </a:txBody>
                  <a:tcPr marL="9525" marR="9525" marT="9525" marB="0" anchor="ctr"/>
                </a:tc>
                <a:extLst>
                  <a:ext uri="{0D108BD9-81ED-4DB2-BD59-A6C34878D82A}">
                    <a16:rowId xmlns:a16="http://schemas.microsoft.com/office/drawing/2014/main" val="42352317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1 194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73,1</a:t>
                      </a:r>
                    </a:p>
                  </a:txBody>
                  <a:tcPr marL="9525" marR="9525" marT="9525" marB="0" anchor="ctr"/>
                </a:tc>
                <a:extLst>
                  <a:ext uri="{0D108BD9-81ED-4DB2-BD59-A6C34878D82A}">
                    <a16:rowId xmlns:a16="http://schemas.microsoft.com/office/drawing/2014/main" val="129097576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453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1,8</a:t>
                      </a:r>
                    </a:p>
                  </a:txBody>
                  <a:tcPr marL="9525" marR="9525" marT="9525" marB="0" anchor="ctr"/>
                </a:tc>
                <a:extLst>
                  <a:ext uri="{0D108BD9-81ED-4DB2-BD59-A6C34878D82A}">
                    <a16:rowId xmlns:a16="http://schemas.microsoft.com/office/drawing/2014/main" val="149837208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2 794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23,6</a:t>
                      </a:r>
                    </a:p>
                  </a:txBody>
                  <a:tcPr marL="9525" marR="9525" marT="9525" marB="0" anchor="ctr"/>
                </a:tc>
                <a:extLst>
                  <a:ext uri="{0D108BD9-81ED-4DB2-BD59-A6C34878D82A}">
                    <a16:rowId xmlns:a16="http://schemas.microsoft.com/office/drawing/2014/main" val="60571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443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164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3,5</a:t>
                      </a:r>
                    </a:p>
                  </a:txBody>
                  <a:tcPr marL="9525" marR="9525" marT="9525" marB="0" anchor="ctr"/>
                </a:tc>
                <a:extLst>
                  <a:ext uri="{0D108BD9-81ED-4DB2-BD59-A6C34878D82A}">
                    <a16:rowId xmlns:a16="http://schemas.microsoft.com/office/drawing/2014/main" val="179447122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pitchFamily="34" charset="0"/>
                        </a:rPr>
                        <a:t>5 917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1 086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22,5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25,9</a:t>
                      </a:r>
                    </a:p>
                  </a:txBody>
                  <a:tcPr marL="9525" marR="9525" marT="9525" marB="0" anchor="ctr"/>
                </a:tc>
                <a:extLst>
                  <a:ext uri="{0D108BD9-81ED-4DB2-BD59-A6C34878D82A}">
                    <a16:rowId xmlns:a16="http://schemas.microsoft.com/office/drawing/2014/main" val="344824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50" b="1"/>
                        <a:t>Linköpings kommun</a:t>
                      </a:r>
                      <a:endParaRPr lang="sv-SE" sz="1050" b="1"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 </a:t>
                      </a:r>
                    </a:p>
                  </a:txBody>
                  <a:tcPr marL="9525" marR="9525" marT="9525" marB="0" anchor="ctr"/>
                </a:tc>
                <a:extLst>
                  <a:ext uri="{0D108BD9-81ED-4DB2-BD59-A6C34878D82A}">
                    <a16:rowId xmlns:a16="http://schemas.microsoft.com/office/drawing/2014/main" val="2692422638"/>
                  </a:ext>
                </a:extLst>
              </a:tr>
              <a:tr h="216000">
                <a:tc>
                  <a:txBody>
                    <a:bodyPr/>
                    <a:lstStyle/>
                    <a:p>
                      <a:pPr algn="l" fontAlgn="t">
                        <a:spcAft>
                          <a:spcPts val="500"/>
                        </a:spcAft>
                      </a:pPr>
                      <a:r>
                        <a:rPr lang="sv-SE" sz="800" b="0" dirty="0"/>
                        <a:t>Öppet 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3 344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-7,5</a:t>
                      </a:r>
                    </a:p>
                  </a:txBody>
                  <a:tcPr marL="9525" marR="9525" marT="9525" marB="0" anchor="ctr"/>
                </a:tc>
                <a:extLst>
                  <a:ext uri="{0D108BD9-81ED-4DB2-BD59-A6C34878D82A}">
                    <a16:rowId xmlns:a16="http://schemas.microsoft.com/office/drawing/2014/main" val="324473520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1 274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13,1</a:t>
                      </a:r>
                    </a:p>
                  </a:txBody>
                  <a:tcPr marL="9525" marR="9525" marT="9525" marB="0" anchor="ctr"/>
                </a:tc>
                <a:extLst>
                  <a:ext uri="{0D108BD9-81ED-4DB2-BD59-A6C34878D82A}">
                    <a16:rowId xmlns:a16="http://schemas.microsoft.com/office/drawing/2014/main" val="32033164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505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-7,3</a:t>
                      </a:r>
                    </a:p>
                  </a:txBody>
                  <a:tcPr marL="9525" marR="9525" marT="9525" marB="0" anchor="ctr"/>
                </a:tc>
                <a:extLst>
                  <a:ext uri="{0D108BD9-81ED-4DB2-BD59-A6C34878D82A}">
                    <a16:rowId xmlns:a16="http://schemas.microsoft.com/office/drawing/2014/main" val="21404148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5 184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845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19,5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11,6</a:t>
                      </a:r>
                    </a:p>
                  </a:txBody>
                  <a:tcPr marL="9525" marR="9525" marT="9525" marB="0" anchor="ctr"/>
                </a:tc>
                <a:extLst>
                  <a:ext uri="{0D108BD9-81ED-4DB2-BD59-A6C34878D82A}">
                    <a16:rowId xmlns:a16="http://schemas.microsoft.com/office/drawing/2014/main" val="373144375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pitchFamily="34" charset="0"/>
                        </a:rPr>
                        <a:t>727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47,5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-34,4</a:t>
                      </a:r>
                    </a:p>
                  </a:txBody>
                  <a:tcPr marL="9525" marR="9525" marT="9525" marB="0" anchor="ctr"/>
                </a:tc>
                <a:extLst>
                  <a:ext uri="{0D108BD9-81ED-4DB2-BD59-A6C34878D82A}">
                    <a16:rowId xmlns:a16="http://schemas.microsoft.com/office/drawing/2014/main" val="33173106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pitchFamily="34" charset="0"/>
                        </a:rPr>
                        <a:t>8 528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890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11,6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3,2</a:t>
                      </a:r>
                    </a:p>
                  </a:txBody>
                  <a:tcPr marL="9525" marR="9525" marT="9525" marB="0" anchor="ctr"/>
                </a:tc>
                <a:extLst>
                  <a:ext uri="{0D108BD9-81ED-4DB2-BD59-A6C34878D82A}">
                    <a16:rowId xmlns:a16="http://schemas.microsoft.com/office/drawing/2014/main" val="664193448"/>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882775" y="6129338"/>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1" y="2130804"/>
            <a:ext cx="4725925" cy="1298194"/>
          </a:xfrm>
        </p:spPr>
        <p:txBody>
          <a:bodyPr/>
          <a:lstStyle/>
          <a:p>
            <a:pPr lvl="4"/>
            <a:r>
              <a:rPr lang="sv-SE" sz="1400" dirty="0"/>
              <a:t>Antalet invånare i Östergötland ökade med 0,4 procent jämfört med samma kvartal 2019.</a:t>
            </a:r>
          </a:p>
          <a:p>
            <a:pPr lvl="4"/>
            <a:r>
              <a:rPr lang="sv-SE" sz="1400" dirty="0"/>
              <a:t>Utvecklingen är lägre än för såväl Stockholmsregionen i stort samt Sverige.</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a:t>
            </a:r>
            <a:r>
              <a:rPr lang="sv-SE" sz="1200"/>
              <a:t>2010 kv4</a:t>
            </a:r>
            <a:endParaRPr lang="sv-SE" sz="1400" dirty="0"/>
          </a:p>
        </p:txBody>
      </p:sp>
      <p:graphicFrame>
        <p:nvGraphicFramePr>
          <p:cNvPr id="17" name="Tabell 16">
            <a:extLst>
              <a:ext uri="{FF2B5EF4-FFF2-40B4-BE49-F238E27FC236}">
                <a16:creationId xmlns:a16="http://schemas.microsoft.com/office/drawing/2014/main" id="{B84909FA-B055-4EBD-85BD-2B124BA8C530}"/>
              </a:ext>
            </a:extLst>
          </p:cNvPr>
          <p:cNvGraphicFramePr>
            <a:graphicFrameLocks noGrp="1"/>
          </p:cNvGraphicFramePr>
          <p:nvPr>
            <p:extLst>
              <p:ext uri="{D42A27DB-BD31-4B8C-83A1-F6EECF244321}">
                <p14:modId xmlns:p14="http://schemas.microsoft.com/office/powerpoint/2010/main" val="2641026675"/>
              </p:ext>
            </p:extLst>
          </p:nvPr>
        </p:nvGraphicFramePr>
        <p:xfrm>
          <a:off x="6744441" y="3723129"/>
          <a:ext cx="4725924" cy="2156973"/>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678076792"/>
                    </a:ext>
                  </a:extLst>
                </a:gridCol>
                <a:gridCol w="842883">
                  <a:extLst>
                    <a:ext uri="{9D8B030D-6E8A-4147-A177-3AD203B41FA5}">
                      <a16:colId xmlns:a16="http://schemas.microsoft.com/office/drawing/2014/main" val="2601369493"/>
                    </a:ext>
                  </a:extLst>
                </a:gridCol>
                <a:gridCol w="822850">
                  <a:extLst>
                    <a:ext uri="{9D8B030D-6E8A-4147-A177-3AD203B41FA5}">
                      <a16:colId xmlns:a16="http://schemas.microsoft.com/office/drawing/2014/main" val="557263932"/>
                    </a:ext>
                  </a:extLst>
                </a:gridCol>
                <a:gridCol w="748442">
                  <a:extLst>
                    <a:ext uri="{9D8B030D-6E8A-4147-A177-3AD203B41FA5}">
                      <a16:colId xmlns:a16="http://schemas.microsoft.com/office/drawing/2014/main" val="3235649811"/>
                    </a:ext>
                  </a:extLst>
                </a:gridCol>
                <a:gridCol w="575749">
                  <a:extLst>
                    <a:ext uri="{9D8B030D-6E8A-4147-A177-3AD203B41FA5}">
                      <a16:colId xmlns:a16="http://schemas.microsoft.com/office/drawing/2014/main" val="1050073455"/>
                    </a:ext>
                  </a:extLst>
                </a:gridCol>
              </a:tblGrid>
              <a:tr h="308139">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 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08139">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30813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10 379,3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51,7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5,4 </a:t>
                      </a:r>
                    </a:p>
                  </a:txBody>
                  <a:tcPr marL="9525" marR="9525" marT="9525" marB="0" anchor="ctr"/>
                </a:tc>
                <a:extLst>
                  <a:ext uri="{0D108BD9-81ED-4DB2-BD59-A6C34878D82A}">
                    <a16:rowId xmlns:a16="http://schemas.microsoft.com/office/drawing/2014/main" val="1544414373"/>
                  </a:ext>
                </a:extLst>
              </a:tr>
              <a:tr h="30813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4 704,9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25,1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pitchFamily="34" charset="0"/>
                        </a:rPr>
                        <a:t>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6,1 </a:t>
                      </a:r>
                    </a:p>
                  </a:txBody>
                  <a:tcPr marL="9525" marR="9525" marT="9525" marB="0" anchor="ctr"/>
                </a:tc>
                <a:extLst>
                  <a:ext uri="{0D108BD9-81ED-4DB2-BD59-A6C34878D82A}">
                    <a16:rowId xmlns:a16="http://schemas.microsoft.com/office/drawing/2014/main" val="4178915708"/>
                  </a:ext>
                </a:extLst>
              </a:tr>
              <a:tr h="308139">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467,2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0,4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4,8 </a:t>
                      </a:r>
                    </a:p>
                  </a:txBody>
                  <a:tcPr marL="9525" marR="9525" marT="9525" marB="0" anchor="ctr"/>
                </a:tc>
                <a:extLst>
                  <a:ext uri="{0D108BD9-81ED-4DB2-BD59-A6C34878D82A}">
                    <a16:rowId xmlns:a16="http://schemas.microsoft.com/office/drawing/2014/main" val="1554613420"/>
                  </a:ext>
                </a:extLst>
              </a:tr>
              <a:tr h="30813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mn-lt"/>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164,6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1,0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0,9 </a:t>
                      </a:r>
                    </a:p>
                  </a:txBody>
                  <a:tcPr marL="9525" marR="9525" marT="9525" marB="0" anchor="ctr"/>
                </a:tc>
                <a:extLst>
                  <a:ext uri="{0D108BD9-81ED-4DB2-BD59-A6C34878D82A}">
                    <a16:rowId xmlns:a16="http://schemas.microsoft.com/office/drawing/2014/main" val="923977588"/>
                  </a:ext>
                </a:extLst>
              </a:tr>
              <a:tr h="30813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143,5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0,3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0,2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pitchFamily="34" charset="0"/>
                        </a:rPr>
                        <a:t>0,6 </a:t>
                      </a:r>
                    </a:p>
                  </a:txBody>
                  <a:tcPr marL="9525" marR="9525" marT="9525" marB="0" anchor="ctr"/>
                </a:tc>
                <a:extLst>
                  <a:ext uri="{0D108BD9-81ED-4DB2-BD59-A6C34878D82A}">
                    <a16:rowId xmlns:a16="http://schemas.microsoft.com/office/drawing/2014/main" val="804562181"/>
                  </a:ext>
                </a:extLst>
              </a:tr>
            </a:tbl>
          </a:graphicData>
        </a:graphic>
      </p:graphicFrame>
      <p:graphicFrame>
        <p:nvGraphicFramePr>
          <p:cNvPr id="13" name="Diagram 12">
            <a:extLst>
              <a:ext uri="{FF2B5EF4-FFF2-40B4-BE49-F238E27FC236}">
                <a16:creationId xmlns:a16="http://schemas.microsoft.com/office/drawing/2014/main" id="{46D28C08-8271-45D5-8F6B-5610C0BAC080}"/>
              </a:ext>
            </a:extLst>
          </p:cNvPr>
          <p:cNvGraphicFramePr>
            <a:graphicFrameLocks/>
          </p:cNvGraphicFramePr>
          <p:nvPr>
            <p:extLst>
              <p:ext uri="{D42A27DB-BD31-4B8C-83A1-F6EECF244321}">
                <p14:modId xmlns:p14="http://schemas.microsoft.com/office/powerpoint/2010/main" val="2958852600"/>
              </p:ext>
            </p:extLst>
          </p:nvPr>
        </p:nvGraphicFramePr>
        <p:xfrm>
          <a:off x="721634" y="1950884"/>
          <a:ext cx="5809796" cy="380610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4" y="1845578"/>
            <a:ext cx="4725917" cy="1583421"/>
          </a:xfrm>
        </p:spPr>
        <p:txBody>
          <a:bodyPr/>
          <a:lstStyle/>
          <a:p>
            <a:pPr marL="285750" indent="-285750">
              <a:buFont typeface="Arial" panose="020B0604020202020204" pitchFamily="34" charset="0"/>
              <a:buChar char="•"/>
            </a:pPr>
            <a:r>
              <a:rPr lang="sv-SE" sz="1400" dirty="0"/>
              <a:t>Antalet påbörjade lägenheter </a:t>
            </a:r>
            <a:r>
              <a:rPr lang="sv-SE" sz="1400" dirty="0" smtClean="0"/>
              <a:t>mer än halverades i länet </a:t>
            </a:r>
            <a:r>
              <a:rPr lang="sv-SE" sz="1400" dirty="0"/>
              <a:t>under fjärde kvartalet.</a:t>
            </a:r>
          </a:p>
          <a:p>
            <a:pPr marL="285750" indent="-285750">
              <a:buFont typeface="Arial" panose="020B0604020202020204" pitchFamily="34" charset="0"/>
              <a:buChar char="•"/>
            </a:pPr>
            <a:r>
              <a:rPr lang="sv-SE" sz="1400" dirty="0"/>
              <a:t>Under de senaste fyra kvartalen har bostadsbyggandet minskat med 36 procent i länet, men med en större nedgång i Linköping (-53%).</a:t>
            </a:r>
          </a:p>
          <a:p>
            <a:pPr marL="285750" indent="-285750">
              <a:buFont typeface="Arial" panose="020B0604020202020204" pitchFamily="34" charset="0"/>
              <a:buChar char="•"/>
            </a:pP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a:t>
            </a:r>
            <a:r>
              <a:rPr lang="sv-SE" sz="1200"/>
              <a:t>2010 kv4</a:t>
            </a:r>
            <a:endParaRPr lang="sv-SE" sz="1400" dirty="0"/>
          </a:p>
        </p:txBody>
      </p:sp>
      <p:graphicFrame>
        <p:nvGraphicFramePr>
          <p:cNvPr id="26" name="Tabell 25">
            <a:extLst>
              <a:ext uri="{FF2B5EF4-FFF2-40B4-BE49-F238E27FC236}">
                <a16:creationId xmlns:a16="http://schemas.microsoft.com/office/drawing/2014/main" id="{D401585F-B0B8-48DC-89CB-C924AABEB370}"/>
              </a:ext>
            </a:extLst>
          </p:cNvPr>
          <p:cNvGraphicFramePr>
            <a:graphicFrameLocks noGrp="1"/>
          </p:cNvGraphicFramePr>
          <p:nvPr>
            <p:extLst>
              <p:ext uri="{D42A27DB-BD31-4B8C-83A1-F6EECF244321}">
                <p14:modId xmlns:p14="http://schemas.microsoft.com/office/powerpoint/2010/main" val="1701669290"/>
              </p:ext>
            </p:extLst>
          </p:nvPr>
        </p:nvGraphicFramePr>
        <p:xfrm>
          <a:off x="6744445" y="3705999"/>
          <a:ext cx="4725916" cy="2174099"/>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4">
                  <a:extLst>
                    <a:ext uri="{9D8B030D-6E8A-4147-A177-3AD203B41FA5}">
                      <a16:colId xmlns:a16="http://schemas.microsoft.com/office/drawing/2014/main" val="2601369493"/>
                    </a:ext>
                  </a:extLst>
                </a:gridCol>
                <a:gridCol w="777813">
                  <a:extLst>
                    <a:ext uri="{9D8B030D-6E8A-4147-A177-3AD203B41FA5}">
                      <a16:colId xmlns:a16="http://schemas.microsoft.com/office/drawing/2014/main" val="2395970223"/>
                    </a:ext>
                  </a:extLst>
                </a:gridCol>
                <a:gridCol w="615768">
                  <a:extLst>
                    <a:ext uri="{9D8B030D-6E8A-4147-A177-3AD203B41FA5}">
                      <a16:colId xmlns:a16="http://schemas.microsoft.com/office/drawing/2014/main" val="3235649811"/>
                    </a:ext>
                  </a:extLst>
                </a:gridCol>
                <a:gridCol w="561754">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7035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83876">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2397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12 852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47 484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0</a:t>
                      </a:r>
                    </a:p>
                  </a:txBody>
                  <a:tcPr marL="9525" marR="9525" marT="9525" marB="0" anchor="ctr"/>
                </a:tc>
                <a:extLst>
                  <a:ext uri="{0D108BD9-81ED-4DB2-BD59-A6C34878D82A}">
                    <a16:rowId xmlns:a16="http://schemas.microsoft.com/office/drawing/2014/main" val="1544414373"/>
                  </a:ext>
                </a:extLst>
              </a:tr>
              <a:tr h="32397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5 503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21 642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-8</a:t>
                      </a:r>
                    </a:p>
                  </a:txBody>
                  <a:tcPr marL="9525" marR="9525" marT="9525" marB="0" anchor="ctr"/>
                </a:tc>
                <a:extLst>
                  <a:ext uri="{0D108BD9-81ED-4DB2-BD59-A6C34878D82A}">
                    <a16:rowId xmlns:a16="http://schemas.microsoft.com/office/drawing/2014/main" val="4178915708"/>
                  </a:ext>
                </a:extLst>
              </a:tr>
              <a:tr h="323973">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243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-55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-75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1 470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-36</a:t>
                      </a:r>
                    </a:p>
                  </a:txBody>
                  <a:tcPr marL="9525" marR="9525" marT="9525" marB="0" anchor="ctr"/>
                </a:tc>
                <a:extLst>
                  <a:ext uri="{0D108BD9-81ED-4DB2-BD59-A6C34878D82A}">
                    <a16:rowId xmlns:a16="http://schemas.microsoft.com/office/drawing/2014/main" val="1554613420"/>
                  </a:ext>
                </a:extLst>
              </a:tr>
              <a:tr h="32397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Linköpings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57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-73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-93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589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-53</a:t>
                      </a:r>
                    </a:p>
                  </a:txBody>
                  <a:tcPr marL="9525" marR="9525" marT="9525" marB="0" anchor="ctr"/>
                </a:tc>
                <a:extLst>
                  <a:ext uri="{0D108BD9-81ED-4DB2-BD59-A6C34878D82A}">
                    <a16:rowId xmlns:a16="http://schemas.microsoft.com/office/drawing/2014/main" val="923977588"/>
                  </a:ext>
                </a:extLst>
              </a:tr>
              <a:tr h="32397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Norrköpings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86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-62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564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-22</a:t>
                      </a:r>
                    </a:p>
                  </a:txBody>
                  <a:tcPr marL="9525" marR="9525" marT="9525" marB="0" anchor="ctr"/>
                </a:tc>
                <a:extLst>
                  <a:ext uri="{0D108BD9-81ED-4DB2-BD59-A6C34878D82A}">
                    <a16:rowId xmlns:a16="http://schemas.microsoft.com/office/drawing/2014/main" val="1118677690"/>
                  </a:ext>
                </a:extLst>
              </a:tr>
            </a:tbl>
          </a:graphicData>
        </a:graphic>
      </p:graphicFrame>
      <p:graphicFrame>
        <p:nvGraphicFramePr>
          <p:cNvPr id="13" name="Diagram 12">
            <a:extLst>
              <a:ext uri="{FF2B5EF4-FFF2-40B4-BE49-F238E27FC236}">
                <a16:creationId xmlns:a16="http://schemas.microsoft.com/office/drawing/2014/main" id="{46D28C08-8271-45D5-8F6B-5610C0BAC080}"/>
              </a:ext>
            </a:extLst>
          </p:cNvPr>
          <p:cNvGraphicFramePr>
            <a:graphicFrameLocks/>
          </p:cNvGraphicFramePr>
          <p:nvPr>
            <p:extLst>
              <p:ext uri="{D42A27DB-BD31-4B8C-83A1-F6EECF244321}">
                <p14:modId xmlns:p14="http://schemas.microsoft.com/office/powerpoint/2010/main" val="939199491"/>
              </p:ext>
            </p:extLst>
          </p:nvPr>
        </p:nvGraphicFramePr>
        <p:xfrm>
          <a:off x="721638" y="1949297"/>
          <a:ext cx="5844626" cy="3807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17549" y="5874435"/>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0" y="2341947"/>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39" y="2365017"/>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185" y="4793048"/>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49" y="1456854"/>
            <a:ext cx="5785605"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a:t>
            </a:r>
            <a:r>
              <a:rPr lang="sv-SE" sz="1200"/>
              <a:t>2010 kv4</a:t>
            </a:r>
            <a:endParaRPr lang="sv-SE" sz="1400" dirty="0"/>
          </a:p>
        </p:txBody>
      </p:sp>
      <p:graphicFrame>
        <p:nvGraphicFramePr>
          <p:cNvPr id="29" name="Tabell 28">
            <a:extLst>
              <a:ext uri="{FF2B5EF4-FFF2-40B4-BE49-F238E27FC236}">
                <a16:creationId xmlns:a16="http://schemas.microsoft.com/office/drawing/2014/main" id="{EDB9DA74-4F54-4682-96F1-C339B934EA1F}"/>
              </a:ext>
            </a:extLst>
          </p:cNvPr>
          <p:cNvGraphicFramePr>
            <a:graphicFrameLocks noGrp="1"/>
          </p:cNvGraphicFramePr>
          <p:nvPr>
            <p:extLst>
              <p:ext uri="{D42A27DB-BD31-4B8C-83A1-F6EECF244321}">
                <p14:modId xmlns:p14="http://schemas.microsoft.com/office/powerpoint/2010/main" val="707660979"/>
              </p:ext>
            </p:extLst>
          </p:nvPr>
        </p:nvGraphicFramePr>
        <p:xfrm>
          <a:off x="6743997" y="2557967"/>
          <a:ext cx="4725922" cy="2176002"/>
        </p:xfrm>
        <a:graphic>
          <a:graphicData uri="http://schemas.openxmlformats.org/drawingml/2006/table">
            <a:tbl>
              <a:tblPr bandRow="1">
                <a:tableStyleId>{2D5ABB26-0587-4C30-8999-92F81FD0307C}</a:tableStyleId>
              </a:tblPr>
              <a:tblGrid>
                <a:gridCol w="1543720">
                  <a:extLst>
                    <a:ext uri="{9D8B030D-6E8A-4147-A177-3AD203B41FA5}">
                      <a16:colId xmlns:a16="http://schemas.microsoft.com/office/drawing/2014/main" val="1678076792"/>
                    </a:ext>
                  </a:extLst>
                </a:gridCol>
                <a:gridCol w="685605">
                  <a:extLst>
                    <a:ext uri="{9D8B030D-6E8A-4147-A177-3AD203B41FA5}">
                      <a16:colId xmlns:a16="http://schemas.microsoft.com/office/drawing/2014/main" val="2601369493"/>
                    </a:ext>
                  </a:extLst>
                </a:gridCol>
                <a:gridCol w="777814">
                  <a:extLst>
                    <a:ext uri="{9D8B030D-6E8A-4147-A177-3AD203B41FA5}">
                      <a16:colId xmlns:a16="http://schemas.microsoft.com/office/drawing/2014/main" val="2395970223"/>
                    </a:ext>
                  </a:extLst>
                </a:gridCol>
                <a:gridCol w="520908">
                  <a:extLst>
                    <a:ext uri="{9D8B030D-6E8A-4147-A177-3AD203B41FA5}">
                      <a16:colId xmlns:a16="http://schemas.microsoft.com/office/drawing/2014/main" val="3235649811"/>
                    </a:ext>
                  </a:extLst>
                </a:gridCol>
                <a:gridCol w="656615">
                  <a:extLst>
                    <a:ext uri="{9D8B030D-6E8A-4147-A177-3AD203B41FA5}">
                      <a16:colId xmlns:a16="http://schemas.microsoft.com/office/drawing/2014/main" val="1050073455"/>
                    </a:ext>
                  </a:extLst>
                </a:gridCol>
                <a:gridCol w="541260">
                  <a:extLst>
                    <a:ext uri="{9D8B030D-6E8A-4147-A177-3AD203B41FA5}">
                      <a16:colId xmlns:a16="http://schemas.microsoft.com/office/drawing/2014/main" val="3827523272"/>
                    </a:ext>
                  </a:extLst>
                </a:gridCol>
              </a:tblGrid>
              <a:tr h="18699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2020 kv4</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96348">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22408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5 363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-37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27 085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-42 </a:t>
                      </a:r>
                    </a:p>
                  </a:txBody>
                  <a:tcPr marL="9525" marR="9525" marT="9525" marB="0" anchor="ctr"/>
                </a:tc>
                <a:extLst>
                  <a:ext uri="{0D108BD9-81ED-4DB2-BD59-A6C34878D82A}">
                    <a16:rowId xmlns:a16="http://schemas.microsoft.com/office/drawing/2014/main" val="1544414373"/>
                  </a:ext>
                </a:extLst>
              </a:tr>
              <a:tr h="22408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pitchFamily="34" charset="0"/>
                        </a:rPr>
                        <a:t>2 525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-50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11 969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pitchFamily="34" charset="0"/>
                        </a:rPr>
                        <a:t>-47 </a:t>
                      </a:r>
                    </a:p>
                  </a:txBody>
                  <a:tcPr marL="9525" marR="9525" marT="9525" marB="0" anchor="ctr"/>
                </a:tc>
                <a:extLst>
                  <a:ext uri="{0D108BD9-81ED-4DB2-BD59-A6C34878D82A}">
                    <a16:rowId xmlns:a16="http://schemas.microsoft.com/office/drawing/2014/main" val="4178915708"/>
                  </a:ext>
                </a:extLst>
              </a:tr>
              <a:tr h="224082">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pitchFamily="34" charset="0"/>
                        </a:rPr>
                        <a:t>206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-16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999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-31 </a:t>
                      </a:r>
                    </a:p>
                  </a:txBody>
                  <a:tcPr marL="9525" marR="9525" marT="9525" marB="0" anchor="ctr"/>
                </a:tc>
                <a:extLst>
                  <a:ext uri="{0D108BD9-81ED-4DB2-BD59-A6C34878D82A}">
                    <a16:rowId xmlns:a16="http://schemas.microsoft.com/office/drawing/2014/main" val="1554613420"/>
                  </a:ext>
                </a:extLst>
              </a:tr>
              <a:tr h="224082">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mn-lt"/>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22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-39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-40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81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-62 </a:t>
                      </a:r>
                    </a:p>
                  </a:txBody>
                  <a:tcPr marL="9525" marR="9525" marT="9525" marB="0" anchor="ctr"/>
                </a:tc>
                <a:extLst>
                  <a:ext uri="{0D108BD9-81ED-4DB2-BD59-A6C34878D82A}">
                    <a16:rowId xmlns:a16="http://schemas.microsoft.com/office/drawing/2014/main" val="190599074"/>
                  </a:ext>
                </a:extLst>
              </a:tr>
              <a:tr h="224082">
                <a:tc>
                  <a:txBody>
                    <a:bodyPr/>
                    <a:lstStyle/>
                    <a:p>
                      <a:pPr marL="72000" algn="l" fontAlgn="b"/>
                      <a:r>
                        <a:rPr lang="sv-SE" sz="800" b="1" u="none" strike="noStrike" dirty="0">
                          <a:effectLst/>
                        </a:rPr>
                        <a:t>Linköpings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81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367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-35 </a:t>
                      </a:r>
                    </a:p>
                  </a:txBody>
                  <a:tcPr marL="9525" marR="9525" marT="9525" marB="0" anchor="ctr"/>
                </a:tc>
                <a:extLst>
                  <a:ext uri="{0D108BD9-81ED-4DB2-BD59-A6C34878D82A}">
                    <a16:rowId xmlns:a16="http://schemas.microsoft.com/office/drawing/2014/main" val="923977588"/>
                  </a:ext>
                </a:extLst>
              </a:tr>
              <a:tr h="224082">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mn-lt"/>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11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-44 </a:t>
                      </a:r>
                    </a:p>
                  </a:txBody>
                  <a:tcPr marL="9525" marR="9525" marT="9525" marB="0" anchor="ctr"/>
                </a:tc>
                <a:tc>
                  <a:txBody>
                    <a:bodyPr/>
                    <a:lstStyle/>
                    <a:p>
                      <a:pPr algn="ctr" fontAlgn="ctr"/>
                      <a:r>
                        <a:rPr lang="sv-SE" sz="800" b="0" i="1" u="none" strike="noStrike" dirty="0" err="1">
                          <a:solidFill>
                            <a:srgbClr val="000000"/>
                          </a:solidFill>
                          <a:effectLst/>
                          <a:latin typeface="Futura Std Book" panose="020B0502020204020303" pitchFamily="34" charset="0"/>
                        </a:rPr>
                        <a:t>i.u</a:t>
                      </a:r>
                      <a:r>
                        <a:rPr lang="sv-SE" sz="800" b="0" i="1" u="none" strike="noStrike" dirty="0">
                          <a:solidFill>
                            <a:srgbClr val="000000"/>
                          </a:solidFill>
                          <a:effectLst/>
                          <a:latin typeface="Futura Std Book" panose="020B0502020204020303" pitchFamily="34" charset="0"/>
                        </a:rPr>
                        <a:t>.</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41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-61 </a:t>
                      </a:r>
                    </a:p>
                  </a:txBody>
                  <a:tcPr marL="9525" marR="9525" marT="9525" marB="0" anchor="ctr"/>
                </a:tc>
                <a:extLst>
                  <a:ext uri="{0D108BD9-81ED-4DB2-BD59-A6C34878D82A}">
                    <a16:rowId xmlns:a16="http://schemas.microsoft.com/office/drawing/2014/main" val="3310822137"/>
                  </a:ext>
                </a:extLst>
              </a:tr>
              <a:tr h="224082">
                <a:tc>
                  <a:txBody>
                    <a:bodyPr/>
                    <a:lstStyle/>
                    <a:p>
                      <a:pPr marL="72000" algn="l" fontAlgn="b"/>
                      <a:r>
                        <a:rPr lang="sv-SE" sz="800" b="1" u="none" strike="noStrike" dirty="0">
                          <a:effectLst/>
                        </a:rPr>
                        <a:t>Norrköpings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86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401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pitchFamily="34" charset="0"/>
                        </a:rPr>
                        <a:t>-27 </a:t>
                      </a:r>
                    </a:p>
                  </a:txBody>
                  <a:tcPr marL="9525" marR="9525" marT="9525" marB="0" anchor="ctr"/>
                </a:tc>
                <a:extLst>
                  <a:ext uri="{0D108BD9-81ED-4DB2-BD59-A6C34878D82A}">
                    <a16:rowId xmlns:a16="http://schemas.microsoft.com/office/drawing/2014/main" val="1118677690"/>
                  </a:ext>
                </a:extLst>
              </a:tr>
              <a:tr h="224082">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mn-lt"/>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-25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-30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24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pitchFamily="34" charset="0"/>
                        </a:rPr>
                        <a:t>-62 </a:t>
                      </a:r>
                    </a:p>
                  </a:txBody>
                  <a:tcPr marL="9525" marR="9525" marT="9525" marB="0" anchor="ctr"/>
                </a:tc>
                <a:extLst>
                  <a:ext uri="{0D108BD9-81ED-4DB2-BD59-A6C34878D82A}">
                    <a16:rowId xmlns:a16="http://schemas.microsoft.com/office/drawing/2014/main" val="2669079500"/>
                  </a:ext>
                </a:extLst>
              </a:tr>
            </a:tbl>
          </a:graphicData>
        </a:graphic>
      </p:graphicFrame>
      <p:sp>
        <p:nvSpPr>
          <p:cNvPr id="11" name="textruta 10">
            <a:extLst>
              <a:ext uri="{FF2B5EF4-FFF2-40B4-BE49-F238E27FC236}">
                <a16:creationId xmlns:a16="http://schemas.microsoft.com/office/drawing/2014/main" id="{1C0B3747-9F63-4960-B4A1-49AFE9FAAD89}"/>
              </a:ext>
            </a:extLst>
          </p:cNvPr>
          <p:cNvSpPr txBox="1"/>
          <p:nvPr/>
        </p:nvSpPr>
        <p:spPr>
          <a:xfrm>
            <a:off x="10336781" y="4949989"/>
            <a:ext cx="1256804" cy="276999"/>
          </a:xfrm>
          <a:prstGeom prst="rect">
            <a:avLst/>
          </a:prstGeom>
          <a:noFill/>
        </p:spPr>
        <p:txBody>
          <a:bodyPr wrap="square" rtlCol="0">
            <a:spAutoFit/>
          </a:bodyPr>
          <a:lstStyle/>
          <a:p>
            <a:r>
              <a:rPr lang="sv-SE" sz="600" dirty="0"/>
              <a:t>**För utländska gästnätter exklusive camping</a:t>
            </a:r>
          </a:p>
        </p:txBody>
      </p:sp>
      <p:graphicFrame>
        <p:nvGraphicFramePr>
          <p:cNvPr id="13" name="Diagram 12">
            <a:extLst>
              <a:ext uri="{FF2B5EF4-FFF2-40B4-BE49-F238E27FC236}">
                <a16:creationId xmlns:a16="http://schemas.microsoft.com/office/drawing/2014/main" id="{44417C41-F0D4-4321-9DAB-2784ABB8D898}"/>
              </a:ext>
            </a:extLst>
          </p:cNvPr>
          <p:cNvGraphicFramePr>
            <a:graphicFrameLocks/>
          </p:cNvGraphicFramePr>
          <p:nvPr>
            <p:extLst>
              <p:ext uri="{D42A27DB-BD31-4B8C-83A1-F6EECF244321}">
                <p14:modId xmlns:p14="http://schemas.microsoft.com/office/powerpoint/2010/main" val="3262425569"/>
              </p:ext>
            </p:extLst>
          </p:nvPr>
        </p:nvGraphicFramePr>
        <p:xfrm>
          <a:off x="717549" y="2164739"/>
          <a:ext cx="5785605" cy="370969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gräs, utomhus, träd, himmel&#10;&#10;Automatiskt genererad beskrivning">
            <a:extLst>
              <a:ext uri="{FF2B5EF4-FFF2-40B4-BE49-F238E27FC236}">
                <a16:creationId xmlns:a16="http://schemas.microsoft.com/office/drawing/2014/main" id="{0F009CE9-2EEE-48B3-A060-4D4DD39D9BA0}"/>
              </a:ext>
            </a:extLst>
          </p:cNvPr>
          <p:cNvPicPr>
            <a:picLocks noGrp="1" noChangeAspect="1"/>
          </p:cNvPicPr>
          <p:nvPr>
            <p:ph type="pic" sz="quarter" idx="13"/>
          </p:nvPr>
        </p:nvPicPr>
        <p:blipFill>
          <a:blip r:embed="rId2"/>
          <a:srcRect t="2400" b="2400"/>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1342467080"/>
              </p:ext>
            </p:extLst>
          </p:nvPr>
        </p:nvGraphicFramePr>
        <p:xfrm>
          <a:off x="6167439" y="106615"/>
          <a:ext cx="5687122" cy="6418013"/>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151346">
                  <a:extLst>
                    <a:ext uri="{9D8B030D-6E8A-4147-A177-3AD203B41FA5}">
                      <a16:colId xmlns:a16="http://schemas.microsoft.com/office/drawing/2014/main" val="2818758293"/>
                    </a:ext>
                  </a:extLst>
                </a:gridCol>
                <a:gridCol w="1082058">
                  <a:extLst>
                    <a:ext uri="{9D8B030D-6E8A-4147-A177-3AD203B41FA5}">
                      <a16:colId xmlns:a16="http://schemas.microsoft.com/office/drawing/2014/main" val="1452816917"/>
                    </a:ext>
                  </a:extLst>
                </a:gridCol>
              </a:tblGrid>
              <a:tr h="417004">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pitchFamily="34" charset="0"/>
                        </a:rPr>
                        <a:t>2020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algn="l" rtl="0" fontAlgn="ctr"/>
                      <a:r>
                        <a:rPr lang="sv-SE" sz="800" b="1" i="0" u="none" strike="noStrike" dirty="0">
                          <a:solidFill>
                            <a:srgbClr val="000000"/>
                          </a:solidFill>
                          <a:effectLst/>
                          <a:latin typeface="Futura Std Book" panose="020B0502020204020303" pitchFamily="34" charset="0"/>
                        </a:rPr>
                        <a:t>Östergötlands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pitchFamily="34" charset="0"/>
                        </a:rPr>
                        <a:t>718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pitchFamily="34" charset="0"/>
                        </a:rPr>
                        <a:t>33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pitchFamily="34" charset="0"/>
                        </a:rPr>
                        <a:t>59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pitchFamily="34" charset="0"/>
                        </a:rPr>
                        <a:t>-5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algn="l" rtl="0" fontAlgn="ctr"/>
                      <a:r>
                        <a:rPr lang="sv-SE" sz="800" b="0" i="0" u="none" strike="noStrike" dirty="0">
                          <a:solidFill>
                            <a:srgbClr val="000000"/>
                          </a:solidFill>
                          <a:effectLst/>
                          <a:latin typeface="Futura Std Book" panose="020B0502020204020303" pitchFamily="34" charset="0"/>
                        </a:rPr>
                        <a:t>Boxholm</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200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extLst>
                  <a:ext uri="{0D108BD9-81ED-4DB2-BD59-A6C34878D82A}">
                    <a16:rowId xmlns:a16="http://schemas.microsoft.com/office/drawing/2014/main" val="293360832"/>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Finspång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extLst>
                  <a:ext uri="{0D108BD9-81ED-4DB2-BD59-A6C34878D82A}">
                    <a16:rowId xmlns:a16="http://schemas.microsoft.com/office/drawing/2014/main" val="1559525621"/>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Kinda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194798639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Linköping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280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78</a:t>
                      </a:r>
                    </a:p>
                  </a:txBody>
                  <a:tcPr marL="9525" marR="9525" marT="9525" marB="0" anchor="ctr"/>
                </a:tc>
                <a:extLst>
                  <a:ext uri="{0D108BD9-81ED-4DB2-BD59-A6C34878D82A}">
                    <a16:rowId xmlns:a16="http://schemas.microsoft.com/office/drawing/2014/main" val="232591820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Mjölby</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-33</a:t>
                      </a:r>
                    </a:p>
                  </a:txBody>
                  <a:tcPr marL="9525" marR="9525" marT="9525" marB="0" anchor="ctr"/>
                </a:tc>
                <a:extLst>
                  <a:ext uri="{0D108BD9-81ED-4DB2-BD59-A6C34878D82A}">
                    <a16:rowId xmlns:a16="http://schemas.microsoft.com/office/drawing/2014/main" val="39445981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Motala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-50</a:t>
                      </a:r>
                    </a:p>
                  </a:txBody>
                  <a:tcPr marL="9525" marR="9525" marT="9525" marB="0" anchor="ctr"/>
                </a:tc>
                <a:extLst>
                  <a:ext uri="{0D108BD9-81ED-4DB2-BD59-A6C34878D82A}">
                    <a16:rowId xmlns:a16="http://schemas.microsoft.com/office/drawing/2014/main" val="32085089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Norrköping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-17</a:t>
                      </a:r>
                    </a:p>
                  </a:txBody>
                  <a:tcPr marL="9525" marR="9525" marT="9525" marB="0" anchor="ctr"/>
                </a:tc>
                <a:extLst>
                  <a:ext uri="{0D108BD9-81ED-4DB2-BD59-A6C34878D82A}">
                    <a16:rowId xmlns:a16="http://schemas.microsoft.com/office/drawing/2014/main" val="1121273573"/>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Söderköping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108</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extLst>
                  <a:ext uri="{0D108BD9-81ED-4DB2-BD59-A6C34878D82A}">
                    <a16:rowId xmlns:a16="http://schemas.microsoft.com/office/drawing/2014/main" val="1084239425"/>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Vadstena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75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2047465816"/>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Valdemarsvik</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422607885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Ydre</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2443966492"/>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Åtvidaberg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a:t>
                      </a:r>
                    </a:p>
                  </a:txBody>
                  <a:tcPr marL="9525" marR="9525" marT="9525" marB="0" anchor="ctr"/>
                </a:tc>
                <a:extLst>
                  <a:ext uri="{0D108BD9-81ED-4DB2-BD59-A6C34878D82A}">
                    <a16:rowId xmlns:a16="http://schemas.microsoft.com/office/drawing/2014/main" val="305524805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Ödeshög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180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2884210164"/>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Östergötlands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gräs, utomhus, träd, himmel&#10;&#10;Automatiskt genererad beskrivning">
            <a:extLst>
              <a:ext uri="{FF2B5EF4-FFF2-40B4-BE49-F238E27FC236}">
                <a16:creationId xmlns:a16="http://schemas.microsoft.com/office/drawing/2014/main" id="{5FC7AF7E-2BBF-4363-AEC7-281A0D78D969}"/>
              </a:ext>
            </a:extLst>
          </p:cNvPr>
          <p:cNvPicPr>
            <a:picLocks noGrp="1" noChangeAspect="1"/>
          </p:cNvPicPr>
          <p:nvPr>
            <p:ph type="pic" sz="quarter" idx="13"/>
          </p:nvPr>
        </p:nvPicPr>
        <p:blipFill>
          <a:blip r:embed="rId2"/>
          <a:srcRect t="2400" b="2400"/>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Östergötlands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1563204821"/>
              </p:ext>
            </p:extLst>
          </p:nvPr>
        </p:nvGraphicFramePr>
        <p:xfrm>
          <a:off x="6167438" y="106615"/>
          <a:ext cx="5689601" cy="6418013"/>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06299">
                  <a:extLst>
                    <a:ext uri="{9D8B030D-6E8A-4147-A177-3AD203B41FA5}">
                      <a16:colId xmlns:a16="http://schemas.microsoft.com/office/drawing/2014/main" val="2818758293"/>
                    </a:ext>
                  </a:extLst>
                </a:gridCol>
                <a:gridCol w="1128079">
                  <a:extLst>
                    <a:ext uri="{9D8B030D-6E8A-4147-A177-3AD203B41FA5}">
                      <a16:colId xmlns:a16="http://schemas.microsoft.com/office/drawing/2014/main" val="1452816917"/>
                    </a:ext>
                  </a:extLst>
                </a:gridCol>
              </a:tblGrid>
              <a:tr h="417004">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2020 kv4</a:t>
                      </a:r>
                    </a:p>
                  </a:txBody>
                  <a:tcPr marL="9525" marR="9525" marT="9525"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2020 kv4</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marL="72000" algn="l" defTabSz="914400" rtl="0" eaLnBrk="1" fontAlgn="b" latinLnBrk="0" hangingPunct="1"/>
                      <a:r>
                        <a:rPr lang="sv-SE" sz="800" b="1" u="none" strike="noStrike" kern="1200" dirty="0">
                          <a:solidFill>
                            <a:schemeClr val="dk1"/>
                          </a:solidFill>
                          <a:effectLst/>
                          <a:latin typeface="+mn-lt"/>
                          <a:ea typeface="+mn-ea"/>
                          <a:cs typeface="+mn-cs"/>
                        </a:rPr>
                        <a:t>Östergötlands län</a:t>
                      </a: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pitchFamily="34" charset="0"/>
                        </a:rPr>
                        <a:t>8 425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pitchFamily="34" charset="0"/>
                        </a:rPr>
                        <a:t>-38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pitchFamily="34" charset="0"/>
                        </a:rPr>
                        <a:t>569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pitchFamily="34" charset="0"/>
                        </a:rPr>
                        <a:t>21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Ödeshög</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81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293360832"/>
                  </a:ext>
                </a:extLst>
              </a:tr>
              <a:tr h="369394">
                <a:tc>
                  <a:txBody>
                    <a:bodyPr/>
                    <a:lstStyle/>
                    <a:p>
                      <a:pPr marL="72000" algn="l" defTabSz="914400" rtl="0" eaLnBrk="1" fontAlgn="b" latinLnBrk="0" hangingPunct="1"/>
                      <a:r>
                        <a:rPr lang="sv-SE" sz="800" u="none" strike="noStrike" kern="1200" dirty="0" err="1">
                          <a:solidFill>
                            <a:schemeClr val="dk1"/>
                          </a:solidFill>
                          <a:effectLst/>
                          <a:latin typeface="+mn-lt"/>
                          <a:ea typeface="+mn-ea"/>
                          <a:cs typeface="+mn-cs"/>
                        </a:rPr>
                        <a:t>Ydre</a:t>
                      </a:r>
                      <a:endParaRPr lang="sv-SE" sz="800" u="none" strike="noStrike" kern="1200" dirty="0">
                        <a:solidFill>
                          <a:schemeClr val="dk1"/>
                        </a:solidFill>
                        <a:effectLst/>
                        <a:latin typeface="+mn-lt"/>
                        <a:ea typeface="+mn-ea"/>
                        <a:cs typeface="+mn-cs"/>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71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196</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1559525621"/>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Kinda</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8</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1947986397"/>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Boxholm</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2325918200"/>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Åtvidaberg</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3944598109"/>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Finspång</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682</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pitchFamily="34" charset="0"/>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pitchFamily="34" charset="0"/>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pitchFamily="34" charset="0"/>
                          <a:ea typeface="+mn-ea"/>
                          <a:cs typeface="+mn-cs"/>
                        </a:rPr>
                        <a:t>.</a:t>
                      </a:r>
                    </a:p>
                  </a:txBody>
                  <a:tcPr marL="9525" marR="9525" marT="9525" marB="0" anchor="ctr"/>
                </a:tc>
                <a:extLst>
                  <a:ext uri="{0D108BD9-81ED-4DB2-BD59-A6C34878D82A}">
                    <a16:rowId xmlns:a16="http://schemas.microsoft.com/office/drawing/2014/main" val="3208508909"/>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Valdemarsvik</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84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-71</a:t>
                      </a:r>
                    </a:p>
                  </a:txBody>
                  <a:tcPr marL="9525" marR="9525" marT="9525" marB="0" anchor="ctr"/>
                </a:tc>
                <a:extLst>
                  <a:ext uri="{0D108BD9-81ED-4DB2-BD59-A6C34878D82A}">
                    <a16:rowId xmlns:a16="http://schemas.microsoft.com/office/drawing/2014/main" val="1121273573"/>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Linköping</a:t>
                      </a:r>
                    </a:p>
                  </a:txBody>
                  <a:tcPr marL="7241" marR="7241" marT="7241"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3 359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1084239425"/>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Norrköping</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2 651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388</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80</a:t>
                      </a:r>
                    </a:p>
                  </a:txBody>
                  <a:tcPr marL="9525" marR="9525" marT="9525" marB="0" anchor="ctr"/>
                </a:tc>
                <a:extLst>
                  <a:ext uri="{0D108BD9-81ED-4DB2-BD59-A6C34878D82A}">
                    <a16:rowId xmlns:a16="http://schemas.microsoft.com/office/drawing/2014/main" val="2047465816"/>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Söderköping</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445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85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26</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4226078857"/>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Motala</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1 119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28</a:t>
                      </a:r>
                    </a:p>
                  </a:txBody>
                  <a:tcPr marL="9525" marR="9525" marT="9525" marB="0" anchor="ctr"/>
                </a:tc>
                <a:extLst>
                  <a:ext uri="{0D108BD9-81ED-4DB2-BD59-A6C34878D82A}">
                    <a16:rowId xmlns:a16="http://schemas.microsoft.com/office/drawing/2014/main" val="2443966492"/>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Vadstena</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82</a:t>
                      </a:r>
                    </a:p>
                  </a:txBody>
                  <a:tcPr marL="9525" marR="9525" marT="9525" marB="0" anchor="ctr"/>
                </a:tc>
                <a:extLst>
                  <a:ext uri="{0D108BD9-81ED-4DB2-BD59-A6C34878D82A}">
                    <a16:rowId xmlns:a16="http://schemas.microsoft.com/office/drawing/2014/main" val="3055248050"/>
                  </a:ext>
                </a:extLst>
              </a:tr>
              <a:tr h="369394">
                <a:tc>
                  <a:txBody>
                    <a:bodyPr/>
                    <a:lstStyle/>
                    <a:p>
                      <a:pPr marL="72000" algn="l" defTabSz="914400" rtl="0" eaLnBrk="1" fontAlgn="b" latinLnBrk="0" hangingPunct="1"/>
                      <a:r>
                        <a:rPr lang="sv-SE" sz="800" u="none" strike="noStrike" kern="1200" dirty="0">
                          <a:solidFill>
                            <a:schemeClr val="dk1"/>
                          </a:solidFill>
                          <a:effectLst/>
                          <a:latin typeface="+mn-lt"/>
                          <a:ea typeface="+mn-ea"/>
                          <a:cs typeface="+mn-cs"/>
                        </a:rPr>
                        <a:t>Mjölby</a:t>
                      </a: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704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18</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29</a:t>
                      </a:r>
                    </a:p>
                  </a:txBody>
                  <a:tcPr marL="9525" marR="9525" marT="9525" marB="0" anchor="ctr"/>
                </a:tc>
                <a:extLst>
                  <a:ext uri="{0D108BD9-81ED-4DB2-BD59-A6C34878D82A}">
                    <a16:rowId xmlns:a16="http://schemas.microsoft.com/office/drawing/2014/main" val="2884210164"/>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8965676F-D151-4F97-A393-4735D90E7793}"/>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gräs, utomhus, träd, himmel&#10;&#10;Automatiskt genererad beskrivning">
            <a:extLst>
              <a:ext uri="{FF2B5EF4-FFF2-40B4-BE49-F238E27FC236}">
                <a16:creationId xmlns:a16="http://schemas.microsoft.com/office/drawing/2014/main" id="{7D846F6B-0DAA-4999-B897-50A5B0CEED8E}"/>
              </a:ext>
            </a:extLst>
          </p:cNvPr>
          <p:cNvPicPr>
            <a:picLocks noGrp="1" noChangeAspect="1"/>
          </p:cNvPicPr>
          <p:nvPr>
            <p:ph type="pic" sz="quarter" idx="13"/>
          </p:nvPr>
        </p:nvPicPr>
        <p:blipFill>
          <a:blip r:embed="rId2"/>
          <a:srcRect t="2400" b="2400"/>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Östergötlands </a:t>
            </a:r>
            <a:r>
              <a:rPr lang="sv-SE" sz="2400" b="0" dirty="0"/>
              <a:t>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2836155563"/>
              </p:ext>
            </p:extLst>
          </p:nvPr>
        </p:nvGraphicFramePr>
        <p:xfrm>
          <a:off x="6167440" y="106615"/>
          <a:ext cx="5702807" cy="6418013"/>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173080">
                  <a:extLst>
                    <a:ext uri="{9D8B030D-6E8A-4147-A177-3AD203B41FA5}">
                      <a16:colId xmlns:a16="http://schemas.microsoft.com/office/drawing/2014/main" val="2818758293"/>
                    </a:ext>
                  </a:extLst>
                </a:gridCol>
                <a:gridCol w="1149996">
                  <a:extLst>
                    <a:ext uri="{9D8B030D-6E8A-4147-A177-3AD203B41FA5}">
                      <a16:colId xmlns:a16="http://schemas.microsoft.com/office/drawing/2014/main" val="1452816917"/>
                    </a:ext>
                  </a:extLst>
                </a:gridCol>
              </a:tblGrid>
              <a:tr h="417004">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2020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marL="72000" algn="l" fontAlgn="b"/>
                      <a:r>
                        <a:rPr lang="sv-SE" sz="800" b="1" u="none" strike="noStrike" dirty="0">
                          <a:effectLst/>
                        </a:rPr>
                        <a:t>Östergötlands län</a:t>
                      </a:r>
                      <a:endParaRPr lang="sv-SE" sz="800" b="1" i="0" u="none" strike="noStrike" dirty="0">
                        <a:solidFill>
                          <a:srgbClr val="000000"/>
                        </a:solidFill>
                        <a:effectLst/>
                        <a:latin typeface="+mn-lt"/>
                      </a:endParaRP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20 497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13,2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0,7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marL="72000" algn="l" fontAlgn="b"/>
                      <a:r>
                        <a:rPr lang="sv-SE" sz="800" u="none" strike="noStrike" dirty="0">
                          <a:effectLst/>
                        </a:rPr>
                        <a:t>Ödeshög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0,5</a:t>
                      </a:r>
                    </a:p>
                  </a:txBody>
                  <a:tcPr marL="9525" marR="9525" marT="9525" marB="0" anchor="ctr"/>
                </a:tc>
                <a:extLst>
                  <a:ext uri="{0D108BD9-81ED-4DB2-BD59-A6C34878D82A}">
                    <a16:rowId xmlns:a16="http://schemas.microsoft.com/office/drawing/2014/main" val="293360832"/>
                  </a:ext>
                </a:extLst>
              </a:tr>
              <a:tr h="369394">
                <a:tc>
                  <a:txBody>
                    <a:bodyPr/>
                    <a:lstStyle/>
                    <a:p>
                      <a:pPr marL="72000" algn="l" fontAlgn="b"/>
                      <a:r>
                        <a:rPr lang="sv-SE" sz="800" u="none" strike="noStrike" dirty="0" err="1">
                          <a:effectLst/>
                        </a:rPr>
                        <a:t>Ydre</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80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0,3</a:t>
                      </a:r>
                    </a:p>
                  </a:txBody>
                  <a:tcPr marL="9525" marR="9525" marT="9525" marB="0" anchor="ctr"/>
                </a:tc>
                <a:extLst>
                  <a:ext uri="{0D108BD9-81ED-4DB2-BD59-A6C34878D82A}">
                    <a16:rowId xmlns:a16="http://schemas.microsoft.com/office/drawing/2014/main" val="1559525621"/>
                  </a:ext>
                </a:extLst>
              </a:tr>
              <a:tr h="369394">
                <a:tc>
                  <a:txBody>
                    <a:bodyPr/>
                    <a:lstStyle/>
                    <a:p>
                      <a:pPr marL="72000" algn="l" fontAlgn="b"/>
                      <a:r>
                        <a:rPr lang="sv-SE" sz="800" u="none" strike="noStrike" dirty="0">
                          <a:effectLst/>
                        </a:rPr>
                        <a:t>Kinda</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0,5</a:t>
                      </a:r>
                    </a:p>
                  </a:txBody>
                  <a:tcPr marL="9525" marR="9525" marT="9525" marB="0" anchor="ctr"/>
                </a:tc>
                <a:extLst>
                  <a:ext uri="{0D108BD9-81ED-4DB2-BD59-A6C34878D82A}">
                    <a16:rowId xmlns:a16="http://schemas.microsoft.com/office/drawing/2014/main" val="1947986397"/>
                  </a:ext>
                </a:extLst>
              </a:tr>
              <a:tr h="369394">
                <a:tc>
                  <a:txBody>
                    <a:bodyPr/>
                    <a:lstStyle/>
                    <a:p>
                      <a:pPr marL="72000" algn="l" fontAlgn="b"/>
                      <a:r>
                        <a:rPr lang="sv-SE" sz="800" u="none" strike="noStrike" dirty="0">
                          <a:effectLst/>
                        </a:rPr>
                        <a:t>Boxholm</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182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0,9</a:t>
                      </a:r>
                    </a:p>
                  </a:txBody>
                  <a:tcPr marL="9525" marR="9525" marT="9525" marB="0" anchor="ctr"/>
                </a:tc>
                <a:extLst>
                  <a:ext uri="{0D108BD9-81ED-4DB2-BD59-A6C34878D82A}">
                    <a16:rowId xmlns:a16="http://schemas.microsoft.com/office/drawing/2014/main" val="2325918200"/>
                  </a:ext>
                </a:extLst>
              </a:tr>
              <a:tr h="369394">
                <a:tc>
                  <a:txBody>
                    <a:bodyPr/>
                    <a:lstStyle/>
                    <a:p>
                      <a:pPr marL="72000" algn="l" fontAlgn="b"/>
                      <a:r>
                        <a:rPr lang="sv-SE" sz="800" u="none" strike="noStrike" dirty="0">
                          <a:effectLst/>
                        </a:rPr>
                        <a:t>Åtvidaberg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279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0,5</a:t>
                      </a:r>
                    </a:p>
                  </a:txBody>
                  <a:tcPr marL="9525" marR="9525" marT="9525" marB="0" anchor="ctr"/>
                </a:tc>
                <a:extLst>
                  <a:ext uri="{0D108BD9-81ED-4DB2-BD59-A6C34878D82A}">
                    <a16:rowId xmlns:a16="http://schemas.microsoft.com/office/drawing/2014/main" val="3944598109"/>
                  </a:ext>
                </a:extLst>
              </a:tr>
              <a:tr h="369394">
                <a:tc>
                  <a:txBody>
                    <a:bodyPr/>
                    <a:lstStyle/>
                    <a:p>
                      <a:pPr marL="72000" algn="l" fontAlgn="b"/>
                      <a:r>
                        <a:rPr lang="sv-SE" sz="800" u="none" strike="noStrike" dirty="0">
                          <a:effectLst/>
                        </a:rPr>
                        <a:t>Finspång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1 019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0,2</a:t>
                      </a:r>
                    </a:p>
                  </a:txBody>
                  <a:tcPr marL="9525" marR="9525" marT="9525" marB="0" anchor="ctr"/>
                </a:tc>
                <a:extLst>
                  <a:ext uri="{0D108BD9-81ED-4DB2-BD59-A6C34878D82A}">
                    <a16:rowId xmlns:a16="http://schemas.microsoft.com/office/drawing/2014/main" val="3208508909"/>
                  </a:ext>
                </a:extLst>
              </a:tr>
              <a:tr h="369394">
                <a:tc>
                  <a:txBody>
                    <a:bodyPr/>
                    <a:lstStyle/>
                    <a:p>
                      <a:pPr marL="72000" algn="l" fontAlgn="b"/>
                      <a:r>
                        <a:rPr lang="sv-SE" sz="800" u="none" strike="noStrike" dirty="0">
                          <a:effectLst/>
                        </a:rPr>
                        <a:t>Valdemarsvik</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294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0,5</a:t>
                      </a:r>
                    </a:p>
                  </a:txBody>
                  <a:tcPr marL="9525" marR="9525" marT="9525" marB="0" anchor="ctr"/>
                </a:tc>
                <a:extLst>
                  <a:ext uri="{0D108BD9-81ED-4DB2-BD59-A6C34878D82A}">
                    <a16:rowId xmlns:a16="http://schemas.microsoft.com/office/drawing/2014/main" val="1121273573"/>
                  </a:ext>
                </a:extLst>
              </a:tr>
              <a:tr h="369394">
                <a:tc>
                  <a:txBody>
                    <a:bodyPr/>
                    <a:lstStyle/>
                    <a:p>
                      <a:pPr marL="72000" algn="l" fontAlgn="b"/>
                      <a:r>
                        <a:rPr lang="sv-SE" sz="800" u="none" strike="noStrike" dirty="0">
                          <a:effectLst/>
                        </a:rPr>
                        <a:t>Linköping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5 917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0,9</a:t>
                      </a:r>
                    </a:p>
                  </a:txBody>
                  <a:tcPr marL="9525" marR="9525" marT="9525" marB="0" anchor="ctr"/>
                </a:tc>
                <a:extLst>
                  <a:ext uri="{0D108BD9-81ED-4DB2-BD59-A6C34878D82A}">
                    <a16:rowId xmlns:a16="http://schemas.microsoft.com/office/drawing/2014/main" val="1084239425"/>
                  </a:ext>
                </a:extLst>
              </a:tr>
              <a:tr h="369394">
                <a:tc>
                  <a:txBody>
                    <a:bodyPr/>
                    <a:lstStyle/>
                    <a:p>
                      <a:pPr marL="72000" algn="l" fontAlgn="b"/>
                      <a:r>
                        <a:rPr lang="sv-SE" sz="800" u="none" strike="noStrike" dirty="0">
                          <a:effectLst/>
                        </a:rPr>
                        <a:t>Norrköping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8 528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0,9</a:t>
                      </a:r>
                    </a:p>
                  </a:txBody>
                  <a:tcPr marL="9525" marR="9525" marT="9525" marB="0" anchor="ctr"/>
                </a:tc>
                <a:extLst>
                  <a:ext uri="{0D108BD9-81ED-4DB2-BD59-A6C34878D82A}">
                    <a16:rowId xmlns:a16="http://schemas.microsoft.com/office/drawing/2014/main" val="2047465816"/>
                  </a:ext>
                </a:extLst>
              </a:tr>
              <a:tr h="369394">
                <a:tc>
                  <a:txBody>
                    <a:bodyPr/>
                    <a:lstStyle/>
                    <a:p>
                      <a:pPr marL="72000" algn="l" fontAlgn="b"/>
                      <a:r>
                        <a:rPr lang="sv-SE" sz="800" u="none" strike="noStrike" dirty="0">
                          <a:effectLst/>
                        </a:rPr>
                        <a:t>Söderköping</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407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0,5</a:t>
                      </a:r>
                    </a:p>
                  </a:txBody>
                  <a:tcPr marL="9525" marR="9525" marT="9525" marB="0" anchor="ctr"/>
                </a:tc>
                <a:extLst>
                  <a:ext uri="{0D108BD9-81ED-4DB2-BD59-A6C34878D82A}">
                    <a16:rowId xmlns:a16="http://schemas.microsoft.com/office/drawing/2014/main" val="4226078857"/>
                  </a:ext>
                </a:extLst>
              </a:tr>
              <a:tr h="369394">
                <a:tc>
                  <a:txBody>
                    <a:bodyPr/>
                    <a:lstStyle/>
                    <a:p>
                      <a:pPr marL="72000" algn="l" fontAlgn="b"/>
                      <a:r>
                        <a:rPr lang="sv-SE" sz="800" u="none" strike="noStrike" dirty="0">
                          <a:effectLst/>
                        </a:rPr>
                        <a:t>Motala</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2 093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0,2</a:t>
                      </a:r>
                    </a:p>
                  </a:txBody>
                  <a:tcPr marL="9525" marR="9525" marT="9525" marB="0" anchor="ctr"/>
                </a:tc>
                <a:extLst>
                  <a:ext uri="{0D108BD9-81ED-4DB2-BD59-A6C34878D82A}">
                    <a16:rowId xmlns:a16="http://schemas.microsoft.com/office/drawing/2014/main" val="2443966492"/>
                  </a:ext>
                </a:extLst>
              </a:tr>
              <a:tr h="369394">
                <a:tc>
                  <a:txBody>
                    <a:bodyPr/>
                    <a:lstStyle/>
                    <a:p>
                      <a:pPr marL="72000" algn="l" fontAlgn="b"/>
                      <a:r>
                        <a:rPr lang="sv-SE" sz="800" u="none" strike="noStrike" dirty="0">
                          <a:effectLst/>
                        </a:rPr>
                        <a:t>Vadstena</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0,5</a:t>
                      </a:r>
                    </a:p>
                  </a:txBody>
                  <a:tcPr marL="9525" marR="9525" marT="9525" marB="0" anchor="ctr"/>
                </a:tc>
                <a:extLst>
                  <a:ext uri="{0D108BD9-81ED-4DB2-BD59-A6C34878D82A}">
                    <a16:rowId xmlns:a16="http://schemas.microsoft.com/office/drawing/2014/main" val="3055248050"/>
                  </a:ext>
                </a:extLst>
              </a:tr>
              <a:tr h="369394">
                <a:tc>
                  <a:txBody>
                    <a:bodyPr/>
                    <a:lstStyle/>
                    <a:p>
                      <a:pPr marL="72000" algn="l" fontAlgn="b"/>
                      <a:r>
                        <a:rPr lang="sv-SE" sz="800" u="none" strike="noStrike" dirty="0">
                          <a:effectLst/>
                        </a:rPr>
                        <a:t>Mjölby</a:t>
                      </a:r>
                      <a:endParaRPr lang="sv-SE" sz="800" b="0" i="0" u="none" strike="noStrike" dirty="0">
                        <a:solidFill>
                          <a:srgbClr val="000000"/>
                        </a:solidFill>
                        <a:effectLst/>
                        <a:latin typeface="Futura Std Book" panose="020B0502020204020303"/>
                      </a:endParaRPr>
                    </a:p>
                  </a:txBody>
                  <a:tcPr marL="7241" marR="7241" marT="7241"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1 032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14,0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5,2</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0,6</a:t>
                      </a:r>
                    </a:p>
                  </a:txBody>
                  <a:tcPr marL="9525" marR="9525" marT="9525" marB="0" anchor="ctr"/>
                </a:tc>
                <a:extLst>
                  <a:ext uri="{0D108BD9-81ED-4DB2-BD59-A6C34878D82A}">
                    <a16:rowId xmlns:a16="http://schemas.microsoft.com/office/drawing/2014/main" val="2884210164"/>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gräs, utomhus, träd, himmel&#10;&#10;Automatiskt genererad beskrivning">
            <a:extLst>
              <a:ext uri="{FF2B5EF4-FFF2-40B4-BE49-F238E27FC236}">
                <a16:creationId xmlns:a16="http://schemas.microsoft.com/office/drawing/2014/main" id="{8D97A097-BF40-4A9E-A56B-4BCD50ADB9BA}"/>
              </a:ext>
            </a:extLst>
          </p:cNvPr>
          <p:cNvPicPr>
            <a:picLocks noGrp="1" noChangeAspect="1"/>
          </p:cNvPicPr>
          <p:nvPr>
            <p:ph type="pic" sz="quarter" idx="13"/>
          </p:nvPr>
        </p:nvPicPr>
        <p:blipFill>
          <a:blip r:embed="rId2"/>
          <a:srcRect t="2400" b="2400"/>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717550" y="333375"/>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a:t>
            </a:r>
            <a:r>
              <a:rPr lang="sv-SE" sz="2400" b="0"/>
              <a:t>i Östergötlands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635014988"/>
              </p:ext>
            </p:extLst>
          </p:nvPr>
        </p:nvGraphicFramePr>
        <p:xfrm>
          <a:off x="6167439" y="106615"/>
          <a:ext cx="5687122" cy="6418013"/>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417004">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algn="l" rtl="0" fontAlgn="ctr"/>
                      <a:r>
                        <a:rPr lang="sv-SE" sz="800" b="1" i="0" u="none" strike="noStrike">
                          <a:solidFill>
                            <a:srgbClr val="000000"/>
                          </a:solidFill>
                          <a:effectLst/>
                          <a:latin typeface="Futura Std Book" panose="020B0502020204020303" pitchFamily="34" charset="0"/>
                        </a:rPr>
                        <a:t>Östergötlands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467 158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0,4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243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-55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Boxholm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5 441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a:t>
                      </a:r>
                    </a:p>
                  </a:txBody>
                  <a:tcPr marL="9525" marR="9525" marT="9525" marB="0" anchor="ctr"/>
                </a:tc>
                <a:extLst>
                  <a:ext uri="{0D108BD9-81ED-4DB2-BD59-A6C34878D82A}">
                    <a16:rowId xmlns:a16="http://schemas.microsoft.com/office/drawing/2014/main" val="293360832"/>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Finspång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21 765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-0,7</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1559525621"/>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Kinda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9 991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-75</a:t>
                      </a:r>
                    </a:p>
                  </a:txBody>
                  <a:tcPr marL="9525" marR="9525" marT="9525" marB="0" anchor="ctr"/>
                </a:tc>
                <a:extLst>
                  <a:ext uri="{0D108BD9-81ED-4DB2-BD59-A6C34878D82A}">
                    <a16:rowId xmlns:a16="http://schemas.microsoft.com/office/drawing/2014/main" val="194798639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Linköping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164 616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57</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-73</a:t>
                      </a:r>
                    </a:p>
                  </a:txBody>
                  <a:tcPr marL="9525" marR="9525" marT="9525" marB="0" anchor="ctr"/>
                </a:tc>
                <a:extLst>
                  <a:ext uri="{0D108BD9-81ED-4DB2-BD59-A6C34878D82A}">
                    <a16:rowId xmlns:a16="http://schemas.microsoft.com/office/drawing/2014/main" val="232591820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Mjölby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27 960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0,7</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pitchFamily="34" charset="0"/>
                        </a:rPr>
                        <a:t>i.u</a:t>
                      </a:r>
                      <a:r>
                        <a:rPr lang="sv-SE" sz="800" b="0" i="0" u="none" strike="noStrike" dirty="0">
                          <a:solidFill>
                            <a:srgbClr val="000000"/>
                          </a:solidFill>
                          <a:effectLst/>
                          <a:latin typeface="Futura Std Book" panose="020B0502020204020303" pitchFamily="34" charset="0"/>
                        </a:rPr>
                        <a:t>.</a:t>
                      </a:r>
                    </a:p>
                  </a:txBody>
                  <a:tcPr marL="9525" marR="9525" marT="9525" marB="0" anchor="ctr"/>
                </a:tc>
                <a:extLst>
                  <a:ext uri="{0D108BD9-81ED-4DB2-BD59-A6C34878D82A}">
                    <a16:rowId xmlns:a16="http://schemas.microsoft.com/office/drawing/2014/main" val="39445981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Motala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43 640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571</a:t>
                      </a:r>
                    </a:p>
                  </a:txBody>
                  <a:tcPr marL="9525" marR="9525" marT="9525" marB="0" anchor="ctr"/>
                </a:tc>
                <a:extLst>
                  <a:ext uri="{0D108BD9-81ED-4DB2-BD59-A6C34878D82A}">
                    <a16:rowId xmlns:a16="http://schemas.microsoft.com/office/drawing/2014/main" val="32085089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Norrköping                                        </a:t>
                      </a:r>
                    </a:p>
                  </a:txBody>
                  <a:tcPr marL="144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pitchFamily="34" charset="0"/>
                        </a:rPr>
                        <a:t>143 478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86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-62</a:t>
                      </a:r>
                    </a:p>
                  </a:txBody>
                  <a:tcPr marL="9525" marR="9525" marT="9525" marB="0" anchor="ctr"/>
                </a:tc>
                <a:extLst>
                  <a:ext uri="{0D108BD9-81ED-4DB2-BD59-A6C34878D82A}">
                    <a16:rowId xmlns:a16="http://schemas.microsoft.com/office/drawing/2014/main" val="1121273573"/>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Söderköping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14 616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50</a:t>
                      </a:r>
                    </a:p>
                  </a:txBody>
                  <a:tcPr marL="9525" marR="9525" marT="9525" marB="0" anchor="ctr"/>
                </a:tc>
                <a:extLst>
                  <a:ext uri="{0D108BD9-81ED-4DB2-BD59-A6C34878D82A}">
                    <a16:rowId xmlns:a16="http://schemas.microsoft.com/office/drawing/2014/main" val="1084239425"/>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Vadstena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7 423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-79</a:t>
                      </a:r>
                    </a:p>
                  </a:txBody>
                  <a:tcPr marL="9525" marR="9525" marT="9525" marB="0" anchor="ctr"/>
                </a:tc>
                <a:extLst>
                  <a:ext uri="{0D108BD9-81ED-4DB2-BD59-A6C34878D82A}">
                    <a16:rowId xmlns:a16="http://schemas.microsoft.com/office/drawing/2014/main" val="2047465816"/>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Valdemarsvik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7 737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-50</a:t>
                      </a:r>
                    </a:p>
                  </a:txBody>
                  <a:tcPr marL="9525" marR="9525" marT="9525" marB="0" anchor="ctr"/>
                </a:tc>
                <a:extLst>
                  <a:ext uri="{0D108BD9-81ED-4DB2-BD59-A6C34878D82A}">
                    <a16:rowId xmlns:a16="http://schemas.microsoft.com/office/drawing/2014/main" val="422607885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Ydre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3 726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-50</a:t>
                      </a:r>
                    </a:p>
                  </a:txBody>
                  <a:tcPr marL="9525" marR="9525" marT="9525" marB="0" anchor="ctr"/>
                </a:tc>
                <a:extLst>
                  <a:ext uri="{0D108BD9-81ED-4DB2-BD59-A6C34878D82A}">
                    <a16:rowId xmlns:a16="http://schemas.microsoft.com/office/drawing/2014/main" val="2443966492"/>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Åtvidaberg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11 427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158</a:t>
                      </a:r>
                    </a:p>
                  </a:txBody>
                  <a:tcPr marL="9525" marR="9525" marT="9525" marB="0" anchor="ctr"/>
                </a:tc>
                <a:extLst>
                  <a:ext uri="{0D108BD9-81ED-4DB2-BD59-A6C34878D82A}">
                    <a16:rowId xmlns:a16="http://schemas.microsoft.com/office/drawing/2014/main" val="305524805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Ödeshög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5 338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pitchFamily="34" charset="0"/>
                        </a:rPr>
                        <a:t>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pitchFamily="34" charset="0"/>
                        </a:rPr>
                        <a:t>-50</a:t>
                      </a:r>
                    </a:p>
                  </a:txBody>
                  <a:tcPr marL="9525" marR="9525" marT="9525" marB="0" anchor="ctr"/>
                </a:tc>
                <a:extLst>
                  <a:ext uri="{0D108BD9-81ED-4DB2-BD59-A6C34878D82A}">
                    <a16:rowId xmlns:a16="http://schemas.microsoft.com/office/drawing/2014/main" val="2884210164"/>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gräs, utomhus, träd, himmel&#10;&#10;Automatiskt genererad beskrivning">
            <a:extLst>
              <a:ext uri="{FF2B5EF4-FFF2-40B4-BE49-F238E27FC236}">
                <a16:creationId xmlns:a16="http://schemas.microsoft.com/office/drawing/2014/main" id="{E24D4AC7-2221-4026-9FA8-E7FF2F3DB913}"/>
              </a:ext>
            </a:extLst>
          </p:cNvPr>
          <p:cNvPicPr>
            <a:picLocks noGrp="1" noChangeAspect="1"/>
          </p:cNvPicPr>
          <p:nvPr>
            <p:ph type="pic" sz="quarter" idx="13"/>
          </p:nvPr>
        </p:nvPicPr>
        <p:blipFill>
          <a:blip r:embed="rId2"/>
          <a:srcRect t="2400" b="2400"/>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717550" y="333375"/>
            <a:ext cx="4806950" cy="1295400"/>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a:t>
            </a:r>
            <a:r>
              <a:rPr lang="sv-SE" sz="2400" b="0"/>
              <a:t>i Östergötlands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3969203199"/>
              </p:ext>
            </p:extLst>
          </p:nvPr>
        </p:nvGraphicFramePr>
        <p:xfrm>
          <a:off x="6164962" y="106615"/>
          <a:ext cx="4871338" cy="6418013"/>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417004">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41700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2020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64879">
                <a:tc>
                  <a:txBody>
                    <a:bodyPr/>
                    <a:lstStyle/>
                    <a:p>
                      <a:pPr algn="l" rtl="0" fontAlgn="ctr"/>
                      <a:r>
                        <a:rPr lang="sv-SE" sz="800" b="1" i="0" u="none" strike="noStrike" dirty="0">
                          <a:solidFill>
                            <a:srgbClr val="000000"/>
                          </a:solidFill>
                          <a:effectLst/>
                          <a:latin typeface="Futura Std Book" panose="020B0502020204020303" pitchFamily="34" charset="0"/>
                        </a:rPr>
                        <a:t>Östergötlands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pitchFamily="34" charset="0"/>
                        </a:rPr>
                        <a:t>206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dirty="0">
                          <a:solidFill>
                            <a:srgbClr val="000000"/>
                          </a:solidFill>
                          <a:effectLst/>
                          <a:latin typeface="Futura Std Book" panose="020B0502020204020303"/>
                        </a:rPr>
                        <a:t>-30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Boxholm</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extLst>
                  <a:ext uri="{0D108BD9-81ED-4DB2-BD59-A6C34878D82A}">
                    <a16:rowId xmlns:a16="http://schemas.microsoft.com/office/drawing/2014/main" val="293360832"/>
                  </a:ext>
                </a:extLst>
              </a:tr>
              <a:tr h="369394">
                <a:tc>
                  <a:txBody>
                    <a:bodyPr/>
                    <a:lstStyle/>
                    <a:p>
                      <a:pPr algn="l" rtl="0" fontAlgn="ctr"/>
                      <a:r>
                        <a:rPr lang="sv-SE" sz="800" b="0" i="0" u="none" strike="noStrike" dirty="0">
                          <a:solidFill>
                            <a:srgbClr val="000000"/>
                          </a:solidFill>
                          <a:effectLst/>
                          <a:latin typeface="Futura Std Book" panose="020B0502020204020303" pitchFamily="34" charset="0"/>
                        </a:rPr>
                        <a:t>Finspång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extLst>
                  <a:ext uri="{0D108BD9-81ED-4DB2-BD59-A6C34878D82A}">
                    <a16:rowId xmlns:a16="http://schemas.microsoft.com/office/drawing/2014/main" val="1559525621"/>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Kinda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194798639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Linköping</a:t>
                      </a:r>
                    </a:p>
                  </a:txBody>
                  <a:tcPr marL="144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pitchFamily="34" charset="0"/>
                        </a:rPr>
                        <a:t>81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232591820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Mjölby</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39445981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Motala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-69</a:t>
                      </a:r>
                    </a:p>
                  </a:txBody>
                  <a:tcPr marL="9525" marR="9525" marT="9525" marB="0" anchor="ctr"/>
                </a:tc>
                <a:extLst>
                  <a:ext uri="{0D108BD9-81ED-4DB2-BD59-A6C34878D82A}">
                    <a16:rowId xmlns:a16="http://schemas.microsoft.com/office/drawing/2014/main" val="3208508909"/>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Norrköping</a:t>
                      </a:r>
                    </a:p>
                  </a:txBody>
                  <a:tcPr marL="144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pitchFamily="34" charset="0"/>
                        </a:rPr>
                        <a:t>86</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-22</a:t>
                      </a:r>
                    </a:p>
                  </a:txBody>
                  <a:tcPr marL="9525" marR="9525" marT="9525" marB="0" anchor="ctr"/>
                </a:tc>
                <a:extLst>
                  <a:ext uri="{0D108BD9-81ED-4DB2-BD59-A6C34878D82A}">
                    <a16:rowId xmlns:a16="http://schemas.microsoft.com/office/drawing/2014/main" val="1121273573"/>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Söderköping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-91</a:t>
                      </a:r>
                    </a:p>
                  </a:txBody>
                  <a:tcPr marL="9525" marR="9525" marT="9525" marB="0" anchor="ctr"/>
                </a:tc>
                <a:extLst>
                  <a:ext uri="{0D108BD9-81ED-4DB2-BD59-A6C34878D82A}">
                    <a16:rowId xmlns:a16="http://schemas.microsoft.com/office/drawing/2014/main" val="1084239425"/>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Vadstena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-66</a:t>
                      </a:r>
                    </a:p>
                  </a:txBody>
                  <a:tcPr marL="9525" marR="9525" marT="9525" marB="0" anchor="ctr"/>
                </a:tc>
                <a:extLst>
                  <a:ext uri="{0D108BD9-81ED-4DB2-BD59-A6C34878D82A}">
                    <a16:rowId xmlns:a16="http://schemas.microsoft.com/office/drawing/2014/main" val="2047465816"/>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Valdemarsvik</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extLst>
                  <a:ext uri="{0D108BD9-81ED-4DB2-BD59-A6C34878D82A}">
                    <a16:rowId xmlns:a16="http://schemas.microsoft.com/office/drawing/2014/main" val="4226078857"/>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Ydre</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extLst>
                  <a:ext uri="{0D108BD9-81ED-4DB2-BD59-A6C34878D82A}">
                    <a16:rowId xmlns:a16="http://schemas.microsoft.com/office/drawing/2014/main" val="2443966492"/>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Åtvidaberg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extLst>
                  <a:ext uri="{0D108BD9-81ED-4DB2-BD59-A6C34878D82A}">
                    <a16:rowId xmlns:a16="http://schemas.microsoft.com/office/drawing/2014/main" val="3055248050"/>
                  </a:ext>
                </a:extLst>
              </a:tr>
              <a:tr h="369394">
                <a:tc>
                  <a:txBody>
                    <a:bodyPr/>
                    <a:lstStyle/>
                    <a:p>
                      <a:pPr algn="l" rtl="0" fontAlgn="ctr"/>
                      <a:r>
                        <a:rPr lang="sv-SE" sz="800" b="0" i="0" u="none" strike="noStrike">
                          <a:solidFill>
                            <a:srgbClr val="000000"/>
                          </a:solidFill>
                          <a:effectLst/>
                          <a:latin typeface="Futura Std Book" panose="020B0502020204020303" pitchFamily="34" charset="0"/>
                        </a:rPr>
                        <a:t>Ödeshög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pitchFamily="34" charset="0"/>
                        </a:rPr>
                        <a:t>i.u.</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8" name="Platshållare för bild 7" descr="En bild som visar utomhus, vatten, byggnad, himmel&#10;&#10;Automatiskt genererad beskrivning">
            <a:extLst>
              <a:ext uri="{FF2B5EF4-FFF2-40B4-BE49-F238E27FC236}">
                <a16:creationId xmlns:a16="http://schemas.microsoft.com/office/drawing/2014/main" id="{D32CC6A2-0884-4D87-80BC-FA82A1FF9143}"/>
              </a:ext>
            </a:extLst>
          </p:cNvPr>
          <p:cNvPicPr>
            <a:picLocks noGrp="1" noChangeAspect="1"/>
          </p:cNvPicPr>
          <p:nvPr>
            <p:ph type="pic" sz="quarter" idx="13"/>
          </p:nvPr>
        </p:nvPicPr>
        <p:blipFill>
          <a:blip r:embed="rId2"/>
          <a:srcRect t="5665" b="5665"/>
          <a:stretch>
            <a:fillRect/>
          </a:stretch>
        </p:blipFill>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00594" y="1628775"/>
            <a:ext cx="5371556"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a:solidFill>
                  <a:schemeClr val="bg1"/>
                </a:solidFill>
              </a:rPr>
              <a:t> Scandinavia.</a:t>
            </a:r>
          </a:p>
          <a:p>
            <a:r>
              <a:rPr lang="sv-SE" sz="1200">
                <a:solidFill>
                  <a:schemeClr val="bg1"/>
                </a:solidFill>
              </a:rPr>
              <a:t>Bolaget </a:t>
            </a:r>
            <a:r>
              <a:rPr lang="sv-SE" sz="1200" dirty="0">
                <a:solidFill>
                  <a:schemeClr val="bg1"/>
                </a:solidFill>
              </a:rPr>
              <a:t>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 xmlns:ahyp="http://schemas.microsoft.com/office/drawing/2018/hyperlinkcolor" val="tx"/>
                    </a:ext>
                  </a:extLst>
                </a:hlinkClick>
              </a:rPr>
              <a:t>http://stockholmbusinessalliance.se/hittamaterial/konjunkturrapporter/ </a:t>
            </a:r>
            <a:endParaRPr lang="sv-SE" sz="1200" u="sng"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37976" y="394827"/>
            <a:ext cx="5296792"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5328696" y="0"/>
            <a:ext cx="5702797"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2327</TotalTime>
  <Words>3296</Words>
  <Application>Microsoft Office PowerPoint</Application>
  <PresentationFormat>Bredbild</PresentationFormat>
  <Paragraphs>1344</Paragraphs>
  <Slides>23</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Calibri</vt:lpstr>
      <vt:lpstr>Futura Std Book</vt:lpstr>
      <vt:lpstr>Futura Std Book</vt:lpstr>
      <vt:lpstr>Garamond</vt:lpstr>
      <vt:lpstr>Times New Roman</vt:lpstr>
      <vt:lpstr>Wingdings</vt:lpstr>
      <vt:lpstr>Stockholm Business Region</vt:lpstr>
      <vt:lpstr>PowerPoint-presentation</vt:lpstr>
      <vt:lpstr>Om rapporten</vt:lpstr>
      <vt:lpstr>Fortsatt dämpad utveckling för Östergötland</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508</cp:revision>
  <cp:lastPrinted>2021-03-19T14:26:58Z</cp:lastPrinted>
  <dcterms:created xsi:type="dcterms:W3CDTF">2019-04-29T08:02:07Z</dcterms:created>
  <dcterms:modified xsi:type="dcterms:W3CDTF">2021-03-29T11:02:12Z</dcterms:modified>
</cp:coreProperties>
</file>