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0"/>
  </p:notesMasterIdLst>
  <p:handoutMasterIdLst>
    <p:handoutMasterId r:id="rId21"/>
  </p:handoutMasterIdLst>
  <p:sldIdLst>
    <p:sldId id="369" r:id="rId2"/>
    <p:sldId id="308" r:id="rId3"/>
    <p:sldId id="379"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67" r:id="rId19"/>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79"/>
            <p14:sldId id="370"/>
            <p14:sldId id="371"/>
            <p14:sldId id="351"/>
            <p14:sldId id="372"/>
            <p14:sldId id="373"/>
            <p14:sldId id="354"/>
            <p14:sldId id="368"/>
            <p14:sldId id="374"/>
            <p14:sldId id="375"/>
            <p14:sldId id="358"/>
            <p14:sldId id="359"/>
            <p14:sldId id="376"/>
            <p14:sldId id="377"/>
            <p14:sldId id="378"/>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smus Ragnarsson" initials="RR" lastIdx="2" clrIdx="0">
    <p:extLst>
      <p:ext uri="{19B8F6BF-5375-455C-9EA6-DF929625EA0E}">
        <p15:presenceInfo xmlns:p15="http://schemas.microsoft.com/office/powerpoint/2012/main" userId="S::rasmus.ragnarsson@indikator.org::130af0ea-7f48-4e1e-b25e-5e975adb73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52364"/>
    <a:srgbClr val="C400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just format 1 - Dekorfärg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957" autoAdjust="0"/>
    <p:restoredTop sz="88837" autoAdjust="0"/>
  </p:normalViewPr>
  <p:slideViewPr>
    <p:cSldViewPr snapToGrid="0">
      <p:cViewPr varScale="1">
        <p:scale>
          <a:sx n="69" d="100"/>
          <a:sy n="69" d="100"/>
        </p:scale>
        <p:origin x="640" y="32"/>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graf'!$B$12</c:f>
              <c:strCache>
                <c:ptCount val="1"/>
                <c:pt idx="0">
                  <c:v>Total</c:v>
                </c:pt>
              </c:strCache>
            </c:strRef>
          </c:tx>
          <c:spPr>
            <a:ln w="28575" cap="rnd">
              <a:solidFill>
                <a:schemeClr val="accent2"/>
              </a:solidFill>
              <a:round/>
            </a:ln>
            <a:effectLst/>
          </c:spPr>
          <c:marker>
            <c:symbol val="none"/>
          </c:marker>
          <c:cat>
            <c:strRef>
              <c:f>'s4 graf'!$C$11:$AQ$11</c:f>
              <c:strCache>
                <c:ptCount val="39"/>
                <c:pt idx="1">
                  <c:v>2011</c:v>
                </c:pt>
                <c:pt idx="6">
                  <c:v>2012</c:v>
                </c:pt>
                <c:pt idx="10">
                  <c:v>2013</c:v>
                </c:pt>
                <c:pt idx="14">
                  <c:v>2014</c:v>
                </c:pt>
                <c:pt idx="18">
                  <c:v>2015</c:v>
                </c:pt>
                <c:pt idx="22">
                  <c:v>2016</c:v>
                </c:pt>
                <c:pt idx="26">
                  <c:v>2017</c:v>
                </c:pt>
                <c:pt idx="30">
                  <c:v>2018</c:v>
                </c:pt>
                <c:pt idx="34">
                  <c:v>2019</c:v>
                </c:pt>
                <c:pt idx="38">
                  <c:v>2020</c:v>
                </c:pt>
              </c:strCache>
            </c:strRef>
          </c:cat>
          <c:val>
            <c:numRef>
              <c:f>'s4 graf'!$C$12:$AQ$12</c:f>
              <c:numCache>
                <c:formatCode>General</c:formatCode>
                <c:ptCount val="41"/>
                <c:pt idx="0">
                  <c:v>100</c:v>
                </c:pt>
                <c:pt idx="1">
                  <c:v>100.33082751409387</c:v>
                </c:pt>
                <c:pt idx="2">
                  <c:v>106.28677140450961</c:v>
                </c:pt>
                <c:pt idx="3">
                  <c:v>105.15792048548018</c:v>
                </c:pt>
                <c:pt idx="4">
                  <c:v>104.92923090591401</c:v>
                </c:pt>
                <c:pt idx="5">
                  <c:v>104.98423542619803</c:v>
                </c:pt>
                <c:pt idx="6">
                  <c:v>110.62936026938524</c:v>
                </c:pt>
                <c:pt idx="7">
                  <c:v>108.78704611634367</c:v>
                </c:pt>
                <c:pt idx="8">
                  <c:v>109.24655740967928</c:v>
                </c:pt>
                <c:pt idx="9">
                  <c:v>108.15594783630056</c:v>
                </c:pt>
                <c:pt idx="10">
                  <c:v>113.19213241286454</c:v>
                </c:pt>
                <c:pt idx="11">
                  <c:v>111.97510099505293</c:v>
                </c:pt>
                <c:pt idx="12">
                  <c:v>112.56367585395125</c:v>
                </c:pt>
                <c:pt idx="13">
                  <c:v>112.13005615272564</c:v>
                </c:pt>
                <c:pt idx="14">
                  <c:v>118.35002419951553</c:v>
                </c:pt>
                <c:pt idx="15">
                  <c:v>116.86460976636972</c:v>
                </c:pt>
                <c:pt idx="16">
                  <c:v>116.31334209988731</c:v>
                </c:pt>
                <c:pt idx="17">
                  <c:v>117.46867992494217</c:v>
                </c:pt>
                <c:pt idx="18">
                  <c:v>124.16615916344139</c:v>
                </c:pt>
                <c:pt idx="19">
                  <c:v>122.23157078417717</c:v>
                </c:pt>
                <c:pt idx="20">
                  <c:v>122.53844063507555</c:v>
                </c:pt>
                <c:pt idx="21">
                  <c:v>123.91425680816268</c:v>
                </c:pt>
                <c:pt idx="22">
                  <c:v>129.29410099538273</c:v>
                </c:pt>
                <c:pt idx="23">
                  <c:v>128.4370307438347</c:v>
                </c:pt>
                <c:pt idx="24">
                  <c:v>129.55861353078396</c:v>
                </c:pt>
                <c:pt idx="25">
                  <c:v>129.89598312714136</c:v>
                </c:pt>
                <c:pt idx="26">
                  <c:v>136.7394418446834</c:v>
                </c:pt>
                <c:pt idx="27">
                  <c:v>134.75983735185602</c:v>
                </c:pt>
                <c:pt idx="28">
                  <c:v>135.70735624506361</c:v>
                </c:pt>
                <c:pt idx="29">
                  <c:v>135.97246604814808</c:v>
                </c:pt>
                <c:pt idx="30">
                  <c:v>144.47689222581428</c:v>
                </c:pt>
                <c:pt idx="31">
                  <c:v>141.89716124618587</c:v>
                </c:pt>
                <c:pt idx="32">
                  <c:v>141.99560804815667</c:v>
                </c:pt>
                <c:pt idx="33">
                  <c:v>142.85921704227363</c:v>
                </c:pt>
                <c:pt idx="34">
                  <c:v>150.01939986256383</c:v>
                </c:pt>
                <c:pt idx="35">
                  <c:v>147.88988562503809</c:v>
                </c:pt>
                <c:pt idx="36">
                  <c:v>147.6077117054032</c:v>
                </c:pt>
                <c:pt idx="37">
                  <c:v>148.85687796768363</c:v>
                </c:pt>
                <c:pt idx="38">
                  <c:v>150.16911056412155</c:v>
                </c:pt>
                <c:pt idx="39">
                  <c:v>147.58718173144572</c:v>
                </c:pt>
                <c:pt idx="40">
                  <c:v>148.77004982598126</c:v>
                </c:pt>
              </c:numCache>
            </c:numRef>
          </c:val>
          <c:smooth val="0"/>
          <c:extLst>
            <c:ext xmlns:c16="http://schemas.microsoft.com/office/drawing/2014/chart" uri="{C3380CC4-5D6E-409C-BE32-E72D297353CC}">
              <c16:uniqueId val="{00000000-54A7-4CDD-B8EE-C514170991B8}"/>
            </c:ext>
          </c:extLst>
        </c:ser>
        <c:ser>
          <c:idx val="1"/>
          <c:order val="1"/>
          <c:tx>
            <c:strRef>
              <c:f>'s4 graf'!$B$18</c:f>
              <c:strCache>
                <c:ptCount val="1"/>
                <c:pt idx="0">
                  <c:v>Per invånare</c:v>
                </c:pt>
              </c:strCache>
            </c:strRef>
          </c:tx>
          <c:spPr>
            <a:ln w="28575" cap="rnd">
              <a:solidFill>
                <a:schemeClr val="accent1"/>
              </a:solidFill>
              <a:round/>
            </a:ln>
            <a:effectLst/>
          </c:spPr>
          <c:marker>
            <c:symbol val="none"/>
          </c:marker>
          <c:cat>
            <c:strRef>
              <c:f>'s4 graf'!$C$11:$AQ$11</c:f>
              <c:strCache>
                <c:ptCount val="39"/>
                <c:pt idx="1">
                  <c:v>2011</c:v>
                </c:pt>
                <c:pt idx="6">
                  <c:v>2012</c:v>
                </c:pt>
                <c:pt idx="10">
                  <c:v>2013</c:v>
                </c:pt>
                <c:pt idx="14">
                  <c:v>2014</c:v>
                </c:pt>
                <c:pt idx="18">
                  <c:v>2015</c:v>
                </c:pt>
                <c:pt idx="22">
                  <c:v>2016</c:v>
                </c:pt>
                <c:pt idx="26">
                  <c:v>2017</c:v>
                </c:pt>
                <c:pt idx="30">
                  <c:v>2018</c:v>
                </c:pt>
                <c:pt idx="34">
                  <c:v>2019</c:v>
                </c:pt>
                <c:pt idx="38">
                  <c:v>2020</c:v>
                </c:pt>
              </c:strCache>
            </c:strRef>
          </c:cat>
          <c:val>
            <c:numRef>
              <c:f>'s4 graf'!$C$13:$AQ$13</c:f>
              <c:numCache>
                <c:formatCode>General</c:formatCode>
                <c:ptCount val="41"/>
                <c:pt idx="0">
                  <c:v>100</c:v>
                </c:pt>
                <c:pt idx="1">
                  <c:v>100.08208060392364</c:v>
                </c:pt>
                <c:pt idx="2">
                  <c:v>105.7152658518032</c:v>
                </c:pt>
                <c:pt idx="3">
                  <c:v>104.23619727571614</c:v>
                </c:pt>
                <c:pt idx="4">
                  <c:v>103.80796022080921</c:v>
                </c:pt>
                <c:pt idx="5">
                  <c:v>103.62367951009382</c:v>
                </c:pt>
                <c:pt idx="6">
                  <c:v>108.87170535523079</c:v>
                </c:pt>
                <c:pt idx="7">
                  <c:v>106.67527134522498</c:v>
                </c:pt>
                <c:pt idx="8">
                  <c:v>106.87044256655818</c:v>
                </c:pt>
                <c:pt idx="9">
                  <c:v>105.50239149537146</c:v>
                </c:pt>
                <c:pt idx="10">
                  <c:v>110.05912706887305</c:v>
                </c:pt>
                <c:pt idx="11">
                  <c:v>108.45884129905863</c:v>
                </c:pt>
                <c:pt idx="12">
                  <c:v>108.74807187225156</c:v>
                </c:pt>
                <c:pt idx="13">
                  <c:v>108.00207515541021</c:v>
                </c:pt>
                <c:pt idx="14">
                  <c:v>113.59270395672456</c:v>
                </c:pt>
                <c:pt idx="15">
                  <c:v>111.72613605671263</c:v>
                </c:pt>
                <c:pt idx="16">
                  <c:v>110.96434117661553</c:v>
                </c:pt>
                <c:pt idx="17">
                  <c:v>111.78729015527541</c:v>
                </c:pt>
                <c:pt idx="18">
                  <c:v>117.78420945555594</c:v>
                </c:pt>
                <c:pt idx="19">
                  <c:v>115.4664465285134</c:v>
                </c:pt>
                <c:pt idx="20">
                  <c:v>115.46325345746072</c:v>
                </c:pt>
                <c:pt idx="21">
                  <c:v>116.42475809375594</c:v>
                </c:pt>
                <c:pt idx="22">
                  <c:v>121.05144364794312</c:v>
                </c:pt>
                <c:pt idx="23">
                  <c:v>119.62722460798658</c:v>
                </c:pt>
                <c:pt idx="24">
                  <c:v>120.20136371313738</c:v>
                </c:pt>
                <c:pt idx="25">
                  <c:v>120.11275712617369</c:v>
                </c:pt>
                <c:pt idx="26">
                  <c:v>125.98964620759877</c:v>
                </c:pt>
                <c:pt idx="27">
                  <c:v>123.60692868756369</c:v>
                </c:pt>
                <c:pt idx="28">
                  <c:v>124.10241799519513</c:v>
                </c:pt>
                <c:pt idx="29">
                  <c:v>124.01788084608921</c:v>
                </c:pt>
                <c:pt idx="30">
                  <c:v>131.33164226357707</c:v>
                </c:pt>
                <c:pt idx="31">
                  <c:v>128.48173196316401</c:v>
                </c:pt>
                <c:pt idx="32">
                  <c:v>128.19927619206567</c:v>
                </c:pt>
                <c:pt idx="33">
                  <c:v>128.59835220674589</c:v>
                </c:pt>
                <c:pt idx="34">
                  <c:v>134.62085305338792</c:v>
                </c:pt>
                <c:pt idx="35">
                  <c:v>132.23874136800177</c:v>
                </c:pt>
                <c:pt idx="36">
                  <c:v>131.75251190255071</c:v>
                </c:pt>
                <c:pt idx="37">
                  <c:v>132.61775533527799</c:v>
                </c:pt>
                <c:pt idx="38">
                  <c:v>133.67792149884667</c:v>
                </c:pt>
                <c:pt idx="39">
                  <c:v>131.11261194317873</c:v>
                </c:pt>
                <c:pt idx="40">
                  <c:v>132.08220326455017</c:v>
                </c:pt>
              </c:numCache>
            </c:numRef>
          </c:val>
          <c:smooth val="0"/>
          <c:extLst>
            <c:ext xmlns:c16="http://schemas.microsoft.com/office/drawing/2014/chart" uri="{C3380CC4-5D6E-409C-BE32-E72D297353CC}">
              <c16:uniqueId val="{00000001-54A7-4CDD-B8EE-C514170991B8}"/>
            </c:ext>
          </c:extLst>
        </c:ser>
        <c:ser>
          <c:idx val="2"/>
          <c:order val="2"/>
          <c:tx>
            <c:strRef>
              <c:f>'s4 graf'!$B$19</c:f>
              <c:strCache>
                <c:ptCount val="1"/>
                <c:pt idx="0">
                  <c:v>Per sysselsatt</c:v>
                </c:pt>
              </c:strCache>
            </c:strRef>
          </c:tx>
          <c:spPr>
            <a:ln w="28575" cap="rnd">
              <a:solidFill>
                <a:schemeClr val="accent3"/>
              </a:solidFill>
              <a:prstDash val="sysDash"/>
              <a:round/>
            </a:ln>
            <a:effectLst/>
          </c:spPr>
          <c:marker>
            <c:symbol val="none"/>
          </c:marker>
          <c:cat>
            <c:strRef>
              <c:f>'s4 graf'!$C$11:$AQ$11</c:f>
              <c:strCache>
                <c:ptCount val="39"/>
                <c:pt idx="1">
                  <c:v>2011</c:v>
                </c:pt>
                <c:pt idx="6">
                  <c:v>2012</c:v>
                </c:pt>
                <c:pt idx="10">
                  <c:v>2013</c:v>
                </c:pt>
                <c:pt idx="14">
                  <c:v>2014</c:v>
                </c:pt>
                <c:pt idx="18">
                  <c:v>2015</c:v>
                </c:pt>
                <c:pt idx="22">
                  <c:v>2016</c:v>
                </c:pt>
                <c:pt idx="26">
                  <c:v>2017</c:v>
                </c:pt>
                <c:pt idx="30">
                  <c:v>2018</c:v>
                </c:pt>
                <c:pt idx="34">
                  <c:v>2019</c:v>
                </c:pt>
                <c:pt idx="38">
                  <c:v>2020</c:v>
                </c:pt>
              </c:strCache>
            </c:strRef>
          </c:cat>
          <c:val>
            <c:numRef>
              <c:f>'s4 graf'!$C$14:$AQ$14</c:f>
              <c:numCache>
                <c:formatCode>General</c:formatCode>
                <c:ptCount val="41"/>
                <c:pt idx="0">
                  <c:v>100</c:v>
                </c:pt>
                <c:pt idx="1">
                  <c:v>100.19926207733425</c:v>
                </c:pt>
                <c:pt idx="2">
                  <c:v>104.14442392027691</c:v>
                </c:pt>
                <c:pt idx="3">
                  <c:v>101.94052041028328</c:v>
                </c:pt>
                <c:pt idx="4">
                  <c:v>102.88778671109196</c:v>
                </c:pt>
                <c:pt idx="5">
                  <c:v>103.79301086922015</c:v>
                </c:pt>
                <c:pt idx="6">
                  <c:v>107.4827089638256</c:v>
                </c:pt>
                <c:pt idx="7">
                  <c:v>104.57124295486045</c:v>
                </c:pt>
                <c:pt idx="8">
                  <c:v>106.02902534644996</c:v>
                </c:pt>
                <c:pt idx="9">
                  <c:v>105.86494456196917</c:v>
                </c:pt>
                <c:pt idx="10">
                  <c:v>108.49623916495285</c:v>
                </c:pt>
                <c:pt idx="11">
                  <c:v>106.18141580637644</c:v>
                </c:pt>
                <c:pt idx="12">
                  <c:v>107.46805026394277</c:v>
                </c:pt>
                <c:pt idx="13">
                  <c:v>108.28583781846133</c:v>
                </c:pt>
                <c:pt idx="14">
                  <c:v>111.84482502020485</c:v>
                </c:pt>
                <c:pt idx="15">
                  <c:v>108.43765942989306</c:v>
                </c:pt>
                <c:pt idx="16">
                  <c:v>109.43725708533434</c:v>
                </c:pt>
                <c:pt idx="17">
                  <c:v>111.21125530831425</c:v>
                </c:pt>
                <c:pt idx="18">
                  <c:v>115.56731683690968</c:v>
                </c:pt>
                <c:pt idx="19">
                  <c:v>112.55923824608305</c:v>
                </c:pt>
                <c:pt idx="20">
                  <c:v>113.4923860368619</c:v>
                </c:pt>
                <c:pt idx="21">
                  <c:v>115.57349583879015</c:v>
                </c:pt>
                <c:pt idx="22">
                  <c:v>117.50009275502963</c:v>
                </c:pt>
                <c:pt idx="23">
                  <c:v>116.29461308610622</c:v>
                </c:pt>
                <c:pt idx="24">
                  <c:v>118.21066557365714</c:v>
                </c:pt>
                <c:pt idx="25">
                  <c:v>118.81371384917963</c:v>
                </c:pt>
                <c:pt idx="26">
                  <c:v>122.19256627926751</c:v>
                </c:pt>
                <c:pt idx="27">
                  <c:v>118.98095901529477</c:v>
                </c:pt>
                <c:pt idx="28">
                  <c:v>120.86583361344609</c:v>
                </c:pt>
                <c:pt idx="29">
                  <c:v>121.12818175055534</c:v>
                </c:pt>
                <c:pt idx="30">
                  <c:v>126.53342709823328</c:v>
                </c:pt>
                <c:pt idx="31">
                  <c:v>122.83536779933148</c:v>
                </c:pt>
                <c:pt idx="32">
                  <c:v>124.3867976609971</c:v>
                </c:pt>
                <c:pt idx="33">
                  <c:v>125.37297085230135</c:v>
                </c:pt>
                <c:pt idx="34">
                  <c:v>130.03620618698727</c:v>
                </c:pt>
                <c:pt idx="35">
                  <c:v>126.7319435784155</c:v>
                </c:pt>
                <c:pt idx="36">
                  <c:v>127.92419504354558</c:v>
                </c:pt>
                <c:pt idx="37">
                  <c:v>130.10898502293119</c:v>
                </c:pt>
                <c:pt idx="38">
                  <c:v>131.97399010727545</c:v>
                </c:pt>
                <c:pt idx="39">
                  <c:v>129.43383878294529</c:v>
                </c:pt>
                <c:pt idx="40">
                  <c:v>131.3676529639564</c:v>
                </c:pt>
              </c:numCache>
            </c:numRef>
          </c:val>
          <c:smooth val="0"/>
          <c:extLst>
            <c:ext xmlns:c16="http://schemas.microsoft.com/office/drawing/2014/chart" uri="{C3380CC4-5D6E-409C-BE32-E72D297353CC}">
              <c16:uniqueId val="{00000002-54A7-4CDD-B8EE-C514170991B8}"/>
            </c:ext>
          </c:extLst>
        </c:ser>
        <c:dLbls>
          <c:showLegendKey val="0"/>
          <c:showVal val="0"/>
          <c:showCatName val="0"/>
          <c:showSerName val="0"/>
          <c:showPercent val="0"/>
          <c:showBubbleSize val="0"/>
        </c:dLbls>
        <c:smooth val="0"/>
        <c:axId val="312635688"/>
        <c:axId val="312637328"/>
      </c:lineChart>
      <c:catAx>
        <c:axId val="312635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312637328"/>
        <c:crosses val="autoZero"/>
        <c:auto val="1"/>
        <c:lblAlgn val="ctr"/>
        <c:lblOffset val="100"/>
        <c:noMultiLvlLbl val="0"/>
      </c:catAx>
      <c:valAx>
        <c:axId val="312637328"/>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312635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's5 graf'!$B$37</c:f>
              <c:strCache>
                <c:ptCount val="1"/>
                <c:pt idx="0">
                  <c:v>Stockholmsregionen, varav</c:v>
                </c:pt>
              </c:strCache>
            </c:strRef>
          </c:tx>
          <c:spPr>
            <a:ln w="41275" cap="rnd">
              <a:solidFill>
                <a:schemeClr val="accent1"/>
              </a:solidFill>
              <a:round/>
            </a:ln>
            <a:effectLst/>
          </c:spPr>
          <c:marker>
            <c:symbol val="none"/>
          </c:marker>
          <c:cat>
            <c:numRef>
              <c:f>'s5 graf'!$C$41:$AQ$41</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's5 graf'!$C$42:$AQ$42</c:f>
              <c:numCache>
                <c:formatCode>General</c:formatCode>
                <c:ptCount val="41"/>
                <c:pt idx="0">
                  <c:v>100</c:v>
                </c:pt>
                <c:pt idx="1">
                  <c:v>100.9951398904799</c:v>
                </c:pt>
                <c:pt idx="2">
                  <c:v>107.68353413620495</c:v>
                </c:pt>
                <c:pt idx="3">
                  <c:v>105.1749140351213</c:v>
                </c:pt>
                <c:pt idx="4">
                  <c:v>106.02823257906078</c:v>
                </c:pt>
                <c:pt idx="5">
                  <c:v>105.8882790501129</c:v>
                </c:pt>
                <c:pt idx="6">
                  <c:v>112.49981320734534</c:v>
                </c:pt>
                <c:pt idx="7">
                  <c:v>109.29184207201729</c:v>
                </c:pt>
                <c:pt idx="8">
                  <c:v>109.6070754305273</c:v>
                </c:pt>
                <c:pt idx="9">
                  <c:v>108.6269223753807</c:v>
                </c:pt>
                <c:pt idx="10">
                  <c:v>114.42610596290028</c:v>
                </c:pt>
                <c:pt idx="11">
                  <c:v>111.78001335952118</c:v>
                </c:pt>
                <c:pt idx="12">
                  <c:v>113.29541656446602</c:v>
                </c:pt>
                <c:pt idx="13">
                  <c:v>112.71899782564989</c:v>
                </c:pt>
                <c:pt idx="14">
                  <c:v>119.47695775461526</c:v>
                </c:pt>
                <c:pt idx="15">
                  <c:v>116.59841469726695</c:v>
                </c:pt>
                <c:pt idx="16">
                  <c:v>117.06649422196527</c:v>
                </c:pt>
                <c:pt idx="17">
                  <c:v>118.23918995031109</c:v>
                </c:pt>
                <c:pt idx="18">
                  <c:v>125.7121716061778</c:v>
                </c:pt>
                <c:pt idx="19">
                  <c:v>122.28592647031304</c:v>
                </c:pt>
                <c:pt idx="20">
                  <c:v>123.73565987715632</c:v>
                </c:pt>
                <c:pt idx="21">
                  <c:v>124.94278330473554</c:v>
                </c:pt>
                <c:pt idx="22">
                  <c:v>130.63415919789878</c:v>
                </c:pt>
                <c:pt idx="23">
                  <c:v>128.41838327494381</c:v>
                </c:pt>
                <c:pt idx="24">
                  <c:v>130.53898334052522</c:v>
                </c:pt>
                <c:pt idx="25">
                  <c:v>130.89248760147663</c:v>
                </c:pt>
                <c:pt idx="26">
                  <c:v>138.26386826548313</c:v>
                </c:pt>
                <c:pt idx="27">
                  <c:v>134.64616861908715</c:v>
                </c:pt>
                <c:pt idx="28">
                  <c:v>136.85886900042041</c:v>
                </c:pt>
                <c:pt idx="29">
                  <c:v>137.08884745576171</c:v>
                </c:pt>
                <c:pt idx="30">
                  <c:v>146.47436893247013</c:v>
                </c:pt>
                <c:pt idx="31">
                  <c:v>142.34015429440629</c:v>
                </c:pt>
                <c:pt idx="32">
                  <c:v>143.148116387046</c:v>
                </c:pt>
                <c:pt idx="33">
                  <c:v>143.87258699285346</c:v>
                </c:pt>
                <c:pt idx="34">
                  <c:v>151.91331193656623</c:v>
                </c:pt>
                <c:pt idx="35">
                  <c:v>147.52782329856319</c:v>
                </c:pt>
                <c:pt idx="36">
                  <c:v>148.38781061797744</c:v>
                </c:pt>
                <c:pt idx="37">
                  <c:v>149.62259536888979</c:v>
                </c:pt>
                <c:pt idx="38">
                  <c:v>150.34854177510013</c:v>
                </c:pt>
                <c:pt idx="39">
                  <c:v>146.13163105875941</c:v>
                </c:pt>
                <c:pt idx="40">
                  <c:v>147.92308949391094</c:v>
                </c:pt>
              </c:numCache>
            </c:numRef>
          </c:val>
          <c:smooth val="0"/>
          <c:extLst>
            <c:ext xmlns:c16="http://schemas.microsoft.com/office/drawing/2014/chart" uri="{C3380CC4-5D6E-409C-BE32-E72D297353CC}">
              <c16:uniqueId val="{00000000-6FF6-4013-B85C-E285740789F7}"/>
            </c:ext>
          </c:extLst>
        </c:ser>
        <c:ser>
          <c:idx val="1"/>
          <c:order val="1"/>
          <c:tx>
            <c:strRef>
              <c:f>'s5 graf'!$B$34</c:f>
              <c:strCache>
                <c:ptCount val="1"/>
                <c:pt idx="0">
                  <c:v>Industri</c:v>
                </c:pt>
              </c:strCache>
            </c:strRef>
          </c:tx>
          <c:spPr>
            <a:ln w="28575" cap="rnd">
              <a:solidFill>
                <a:schemeClr val="accent2"/>
              </a:solidFill>
              <a:round/>
            </a:ln>
            <a:effectLst/>
          </c:spPr>
          <c:marker>
            <c:symbol val="none"/>
          </c:marker>
          <c:cat>
            <c:numRef>
              <c:f>'s5 graf'!$C$41:$AQ$41</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's5 graf'!$C$43:$AQ$43</c:f>
              <c:numCache>
                <c:formatCode>General</c:formatCode>
                <c:ptCount val="41"/>
                <c:pt idx="0">
                  <c:v>100</c:v>
                </c:pt>
                <c:pt idx="1">
                  <c:v>102.79234759214427</c:v>
                </c:pt>
                <c:pt idx="2">
                  <c:v>112.83684953770998</c:v>
                </c:pt>
                <c:pt idx="3">
                  <c:v>105.55774608270436</c:v>
                </c:pt>
                <c:pt idx="4">
                  <c:v>104.13609488951215</c:v>
                </c:pt>
                <c:pt idx="5">
                  <c:v>106.59390703626336</c:v>
                </c:pt>
                <c:pt idx="6">
                  <c:v>116.5609325909098</c:v>
                </c:pt>
                <c:pt idx="7">
                  <c:v>108.08500204696693</c:v>
                </c:pt>
                <c:pt idx="8">
                  <c:v>104.93573223883647</c:v>
                </c:pt>
                <c:pt idx="9">
                  <c:v>107.27338691161728</c:v>
                </c:pt>
                <c:pt idx="10">
                  <c:v>113.63090496916517</c:v>
                </c:pt>
                <c:pt idx="11">
                  <c:v>106.5788770692097</c:v>
                </c:pt>
                <c:pt idx="12">
                  <c:v>106.39307308393046</c:v>
                </c:pt>
                <c:pt idx="13">
                  <c:v>107.03849239437186</c:v>
                </c:pt>
                <c:pt idx="14">
                  <c:v>114.98457494259647</c:v>
                </c:pt>
                <c:pt idx="15">
                  <c:v>107.47549017164906</c:v>
                </c:pt>
                <c:pt idx="16">
                  <c:v>105.66370662250405</c:v>
                </c:pt>
                <c:pt idx="17">
                  <c:v>108.41510740971215</c:v>
                </c:pt>
                <c:pt idx="18">
                  <c:v>118.97601997019775</c:v>
                </c:pt>
                <c:pt idx="19">
                  <c:v>108.88571392331446</c:v>
                </c:pt>
                <c:pt idx="20">
                  <c:v>107.38899703037109</c:v>
                </c:pt>
                <c:pt idx="21">
                  <c:v>111.95019106197053</c:v>
                </c:pt>
                <c:pt idx="22">
                  <c:v>117.29885846792462</c:v>
                </c:pt>
                <c:pt idx="23">
                  <c:v>110.66133925612957</c:v>
                </c:pt>
                <c:pt idx="24">
                  <c:v>110.47965314380336</c:v>
                </c:pt>
                <c:pt idx="25">
                  <c:v>112.18130300542066</c:v>
                </c:pt>
                <c:pt idx="26">
                  <c:v>113.78632227379805</c:v>
                </c:pt>
                <c:pt idx="27">
                  <c:v>106.00199601997154</c:v>
                </c:pt>
                <c:pt idx="28">
                  <c:v>105.79013835056492</c:v>
                </c:pt>
                <c:pt idx="29">
                  <c:v>108.58689867240659</c:v>
                </c:pt>
                <c:pt idx="30">
                  <c:v>121.67069507935858</c:v>
                </c:pt>
                <c:pt idx="31">
                  <c:v>110.00262814627878</c:v>
                </c:pt>
                <c:pt idx="32">
                  <c:v>108.79146513007954</c:v>
                </c:pt>
                <c:pt idx="33">
                  <c:v>111.95890674972131</c:v>
                </c:pt>
                <c:pt idx="34">
                  <c:v>128.1232691574096</c:v>
                </c:pt>
                <c:pt idx="35">
                  <c:v>114.13017750517034</c:v>
                </c:pt>
                <c:pt idx="36">
                  <c:v>112.55544638849067</c:v>
                </c:pt>
                <c:pt idx="37">
                  <c:v>115.17395436141837</c:v>
                </c:pt>
                <c:pt idx="38">
                  <c:v>124.72849381357855</c:v>
                </c:pt>
                <c:pt idx="39">
                  <c:v>111.64503297957236</c:v>
                </c:pt>
                <c:pt idx="40">
                  <c:v>112.05956716913849</c:v>
                </c:pt>
              </c:numCache>
            </c:numRef>
          </c:val>
          <c:smooth val="0"/>
          <c:extLst>
            <c:ext xmlns:c16="http://schemas.microsoft.com/office/drawing/2014/chart" uri="{C3380CC4-5D6E-409C-BE32-E72D297353CC}">
              <c16:uniqueId val="{00000001-6FF6-4013-B85C-E285740789F7}"/>
            </c:ext>
          </c:extLst>
        </c:ser>
        <c:ser>
          <c:idx val="2"/>
          <c:order val="2"/>
          <c:tx>
            <c:strRef>
              <c:f>'s5 graf'!$B$39</c:f>
              <c:strCache>
                <c:ptCount val="1"/>
                <c:pt idx="0">
                  <c:v>Tjänster</c:v>
                </c:pt>
              </c:strCache>
            </c:strRef>
          </c:tx>
          <c:spPr>
            <a:ln w="28575" cap="rnd">
              <a:solidFill>
                <a:schemeClr val="accent3"/>
              </a:solidFill>
              <a:round/>
            </a:ln>
            <a:effectLst/>
          </c:spPr>
          <c:marker>
            <c:symbol val="none"/>
          </c:marker>
          <c:cat>
            <c:numRef>
              <c:f>'s5 graf'!$C$41:$AQ$41</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's5 graf'!$C$44:$AQ$44</c:f>
              <c:numCache>
                <c:formatCode>General</c:formatCode>
                <c:ptCount val="41"/>
                <c:pt idx="0">
                  <c:v>100</c:v>
                </c:pt>
                <c:pt idx="1">
                  <c:v>101.79336557760361</c:v>
                </c:pt>
                <c:pt idx="2">
                  <c:v>106.73763993665429</c:v>
                </c:pt>
                <c:pt idx="3">
                  <c:v>105.48793965724593</c:v>
                </c:pt>
                <c:pt idx="4">
                  <c:v>106.22051849522981</c:v>
                </c:pt>
                <c:pt idx="5">
                  <c:v>106.77420294082472</c:v>
                </c:pt>
                <c:pt idx="6">
                  <c:v>111.62370066534451</c:v>
                </c:pt>
                <c:pt idx="7">
                  <c:v>109.90013438479323</c:v>
                </c:pt>
                <c:pt idx="8">
                  <c:v>110.57398407585785</c:v>
                </c:pt>
                <c:pt idx="9">
                  <c:v>109.97168733559334</c:v>
                </c:pt>
                <c:pt idx="10">
                  <c:v>114.67682549575608</c:v>
                </c:pt>
                <c:pt idx="11">
                  <c:v>113.18772526841235</c:v>
                </c:pt>
                <c:pt idx="12">
                  <c:v>114.6767255437844</c:v>
                </c:pt>
                <c:pt idx="13">
                  <c:v>115.35634661372787</c:v>
                </c:pt>
                <c:pt idx="14">
                  <c:v>120.75050884915038</c:v>
                </c:pt>
                <c:pt idx="15">
                  <c:v>119.16933415866629</c:v>
                </c:pt>
                <c:pt idx="16">
                  <c:v>119.58775932816501</c:v>
                </c:pt>
                <c:pt idx="17">
                  <c:v>121.86267127459573</c:v>
                </c:pt>
                <c:pt idx="18">
                  <c:v>127.25334166505439</c:v>
                </c:pt>
                <c:pt idx="19">
                  <c:v>125.49140521707319</c:v>
                </c:pt>
                <c:pt idx="20">
                  <c:v>127.06007201512993</c:v>
                </c:pt>
                <c:pt idx="21">
                  <c:v>129.06661542619455</c:v>
                </c:pt>
                <c:pt idx="22">
                  <c:v>133.48663276247646</c:v>
                </c:pt>
                <c:pt idx="23">
                  <c:v>132.6769317668907</c:v>
                </c:pt>
                <c:pt idx="24">
                  <c:v>134.68855181802266</c:v>
                </c:pt>
                <c:pt idx="25">
                  <c:v>136.2940180583058</c:v>
                </c:pt>
                <c:pt idx="26">
                  <c:v>143.65112072292359</c:v>
                </c:pt>
                <c:pt idx="27">
                  <c:v>141.11174043537434</c:v>
                </c:pt>
                <c:pt idx="28">
                  <c:v>143.24497785818372</c:v>
                </c:pt>
                <c:pt idx="29">
                  <c:v>144.41683028926653</c:v>
                </c:pt>
                <c:pt idx="30">
                  <c:v>151.62047975391377</c:v>
                </c:pt>
                <c:pt idx="31">
                  <c:v>149.57244798184593</c:v>
                </c:pt>
                <c:pt idx="32">
                  <c:v>150.26824833128339</c:v>
                </c:pt>
                <c:pt idx="33">
                  <c:v>151.97079540348591</c:v>
                </c:pt>
                <c:pt idx="34">
                  <c:v>156.59928236656043</c:v>
                </c:pt>
                <c:pt idx="35">
                  <c:v>155.04954110966628</c:v>
                </c:pt>
                <c:pt idx="36">
                  <c:v>156.05039940859362</c:v>
                </c:pt>
                <c:pt idx="37">
                  <c:v>158.65541790956038</c:v>
                </c:pt>
                <c:pt idx="38">
                  <c:v>155.22808216114259</c:v>
                </c:pt>
                <c:pt idx="39">
                  <c:v>153.48640991664661</c:v>
                </c:pt>
                <c:pt idx="40">
                  <c:v>155.34379258888492</c:v>
                </c:pt>
              </c:numCache>
            </c:numRef>
          </c:val>
          <c:smooth val="0"/>
          <c:extLst>
            <c:ext xmlns:c16="http://schemas.microsoft.com/office/drawing/2014/chart" uri="{C3380CC4-5D6E-409C-BE32-E72D297353CC}">
              <c16:uniqueId val="{00000002-6FF6-4013-B85C-E285740789F7}"/>
            </c:ext>
          </c:extLst>
        </c:ser>
        <c:ser>
          <c:idx val="3"/>
          <c:order val="3"/>
          <c:tx>
            <c:strRef>
              <c:f>'s5 graf'!$B$40</c:f>
              <c:strCache>
                <c:ptCount val="1"/>
                <c:pt idx="0">
                  <c:v>Övrigt</c:v>
                </c:pt>
              </c:strCache>
            </c:strRef>
          </c:tx>
          <c:spPr>
            <a:ln w="28575" cap="rnd">
              <a:solidFill>
                <a:schemeClr val="accent5"/>
              </a:solidFill>
              <a:prstDash val="sysDash"/>
              <a:round/>
            </a:ln>
            <a:effectLst/>
          </c:spPr>
          <c:marker>
            <c:symbol val="none"/>
          </c:marker>
          <c:cat>
            <c:numRef>
              <c:f>'s5 graf'!$C$41:$AQ$41</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's5 graf'!$C$45:$AQ$45</c:f>
              <c:numCache>
                <c:formatCode>General</c:formatCode>
                <c:ptCount val="41"/>
                <c:pt idx="0">
                  <c:v>100</c:v>
                </c:pt>
                <c:pt idx="1">
                  <c:v>91.044127807256459</c:v>
                </c:pt>
                <c:pt idx="2">
                  <c:v>104.278393233473</c:v>
                </c:pt>
                <c:pt idx="3">
                  <c:v>101.94439497920318</c:v>
                </c:pt>
                <c:pt idx="4">
                  <c:v>108.4827175590782</c:v>
                </c:pt>
                <c:pt idx="5">
                  <c:v>97.533740872562291</c:v>
                </c:pt>
                <c:pt idx="6">
                  <c:v>110.83161370419614</c:v>
                </c:pt>
                <c:pt idx="7">
                  <c:v>107.08468121340864</c:v>
                </c:pt>
                <c:pt idx="8">
                  <c:v>111.84326341035452</c:v>
                </c:pt>
                <c:pt idx="9">
                  <c:v>101.00470690552994</c:v>
                </c:pt>
                <c:pt idx="10">
                  <c:v>114.13773996122892</c:v>
                </c:pt>
                <c:pt idx="11">
                  <c:v>111.69739118604508</c:v>
                </c:pt>
                <c:pt idx="12">
                  <c:v>116.96772002503519</c:v>
                </c:pt>
                <c:pt idx="13">
                  <c:v>104.0844354242617</c:v>
                </c:pt>
                <c:pt idx="14">
                  <c:v>118.95762145889735</c:v>
                </c:pt>
                <c:pt idx="15">
                  <c:v>115.66301076203226</c:v>
                </c:pt>
                <c:pt idx="16">
                  <c:v>121.2740911376946</c:v>
                </c:pt>
                <c:pt idx="17">
                  <c:v>110.59021655667858</c:v>
                </c:pt>
                <c:pt idx="18">
                  <c:v>127.79583907548687</c:v>
                </c:pt>
                <c:pt idx="19">
                  <c:v>125.34625305263137</c:v>
                </c:pt>
                <c:pt idx="20">
                  <c:v>132.02027586761523</c:v>
                </c:pt>
                <c:pt idx="21">
                  <c:v>120.01848594466597</c:v>
                </c:pt>
                <c:pt idx="22">
                  <c:v>136.30129543477798</c:v>
                </c:pt>
                <c:pt idx="23">
                  <c:v>132.38929572608694</c:v>
                </c:pt>
                <c:pt idx="24">
                  <c:v>140.1605465384894</c:v>
                </c:pt>
                <c:pt idx="25">
                  <c:v>127.9753035308142</c:v>
                </c:pt>
                <c:pt idx="26">
                  <c:v>147.48996204474005</c:v>
                </c:pt>
                <c:pt idx="27">
                  <c:v>144.18981070833564</c:v>
                </c:pt>
                <c:pt idx="28">
                  <c:v>152.07900211796334</c:v>
                </c:pt>
                <c:pt idx="29">
                  <c:v>139.63623265099972</c:v>
                </c:pt>
                <c:pt idx="30">
                  <c:v>158.25424222885087</c:v>
                </c:pt>
                <c:pt idx="31">
                  <c:v>153.63438023461788</c:v>
                </c:pt>
                <c:pt idx="32">
                  <c:v>159.52685251860115</c:v>
                </c:pt>
                <c:pt idx="33">
                  <c:v>147.55025124135858</c:v>
                </c:pt>
                <c:pt idx="34">
                  <c:v>165.15624055892761</c:v>
                </c:pt>
                <c:pt idx="35">
                  <c:v>158.78580529355969</c:v>
                </c:pt>
                <c:pt idx="36">
                  <c:v>163.6318599324793</c:v>
                </c:pt>
                <c:pt idx="37">
                  <c:v>151.33488634266678</c:v>
                </c:pt>
                <c:pt idx="38">
                  <c:v>165.90270462563461</c:v>
                </c:pt>
                <c:pt idx="39">
                  <c:v>160.9587077176609</c:v>
                </c:pt>
                <c:pt idx="40">
                  <c:v>165.11120058846362</c:v>
                </c:pt>
              </c:numCache>
            </c:numRef>
          </c:val>
          <c:smooth val="0"/>
          <c:extLst>
            <c:ext xmlns:c16="http://schemas.microsoft.com/office/drawing/2014/chart" uri="{C3380CC4-5D6E-409C-BE32-E72D297353CC}">
              <c16:uniqueId val="{00000003-6FF6-4013-B85C-E285740789F7}"/>
            </c:ext>
          </c:extLst>
        </c:ser>
        <c:dLbls>
          <c:showLegendKey val="0"/>
          <c:showVal val="0"/>
          <c:showCatName val="0"/>
          <c:showSerName val="0"/>
          <c:showPercent val="0"/>
          <c:showBubbleSize val="0"/>
        </c:dLbls>
        <c:smooth val="0"/>
        <c:axId val="464049856"/>
        <c:axId val="464044608"/>
      </c:lineChart>
      <c:catAx>
        <c:axId val="464049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44608"/>
        <c:crosses val="autoZero"/>
        <c:auto val="1"/>
        <c:lblAlgn val="ctr"/>
        <c:lblOffset val="100"/>
        <c:noMultiLvlLbl val="0"/>
      </c:catAx>
      <c:valAx>
        <c:axId val="464044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49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's6'!$A$4</c:f>
              <c:strCache>
                <c:ptCount val="1"/>
                <c:pt idx="0">
                  <c:v>Stockholmsregionen</c:v>
                </c:pt>
              </c:strCache>
            </c:strRef>
          </c:tx>
          <c:spPr>
            <a:ln w="28575" cap="rnd">
              <a:solidFill>
                <a:schemeClr val="accent2"/>
              </a:solidFill>
              <a:round/>
            </a:ln>
            <a:effectLst/>
          </c:spPr>
          <c:marker>
            <c:symbol val="none"/>
          </c:marker>
          <c:cat>
            <c:numRef>
              <c:f>'s6'!$Q$12:$BE$12</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's6'!$Q$13:$BE$13</c:f>
              <c:numCache>
                <c:formatCode>General</c:formatCode>
                <c:ptCount val="41"/>
                <c:pt idx="0">
                  <c:v>7891.75</c:v>
                </c:pt>
                <c:pt idx="1">
                  <c:v>8385.25</c:v>
                </c:pt>
                <c:pt idx="2">
                  <c:v>9090</c:v>
                </c:pt>
                <c:pt idx="3">
                  <c:v>9252.25</c:v>
                </c:pt>
                <c:pt idx="4">
                  <c:v>9250.5</c:v>
                </c:pt>
                <c:pt idx="5">
                  <c:v>8972.75</c:v>
                </c:pt>
                <c:pt idx="6">
                  <c:v>8624.75</c:v>
                </c:pt>
                <c:pt idx="7">
                  <c:v>8224.75</c:v>
                </c:pt>
                <c:pt idx="8">
                  <c:v>8169.25</c:v>
                </c:pt>
                <c:pt idx="9">
                  <c:v>7987.25</c:v>
                </c:pt>
                <c:pt idx="10">
                  <c:v>7783.25</c:v>
                </c:pt>
                <c:pt idx="11">
                  <c:v>7832.75</c:v>
                </c:pt>
                <c:pt idx="12">
                  <c:v>7771.25</c:v>
                </c:pt>
                <c:pt idx="13">
                  <c:v>7870</c:v>
                </c:pt>
                <c:pt idx="14">
                  <c:v>7823.75</c:v>
                </c:pt>
                <c:pt idx="15">
                  <c:v>7891.75</c:v>
                </c:pt>
                <c:pt idx="16">
                  <c:v>8023.5</c:v>
                </c:pt>
                <c:pt idx="17">
                  <c:v>8165</c:v>
                </c:pt>
                <c:pt idx="18">
                  <c:v>8274</c:v>
                </c:pt>
                <c:pt idx="19">
                  <c:v>8290.5</c:v>
                </c:pt>
                <c:pt idx="20">
                  <c:v>8362</c:v>
                </c:pt>
                <c:pt idx="21">
                  <c:v>8574.5</c:v>
                </c:pt>
                <c:pt idx="22">
                  <c:v>8749</c:v>
                </c:pt>
                <c:pt idx="23">
                  <c:v>9094.75</c:v>
                </c:pt>
                <c:pt idx="24">
                  <c:v>9073.25</c:v>
                </c:pt>
                <c:pt idx="25">
                  <c:v>9102.75</c:v>
                </c:pt>
                <c:pt idx="26">
                  <c:v>9166.25</c:v>
                </c:pt>
                <c:pt idx="27">
                  <c:v>8994.25</c:v>
                </c:pt>
                <c:pt idx="28">
                  <c:v>9079.25</c:v>
                </c:pt>
                <c:pt idx="29">
                  <c:v>9036</c:v>
                </c:pt>
                <c:pt idx="30">
                  <c:v>8736</c:v>
                </c:pt>
                <c:pt idx="31">
                  <c:v>8654.75</c:v>
                </c:pt>
                <c:pt idx="32">
                  <c:v>8526.75</c:v>
                </c:pt>
                <c:pt idx="33">
                  <c:v>8346.25</c:v>
                </c:pt>
                <c:pt idx="34">
                  <c:v>8546.5</c:v>
                </c:pt>
                <c:pt idx="35">
                  <c:v>8480.75</c:v>
                </c:pt>
                <c:pt idx="36">
                  <c:v>8574</c:v>
                </c:pt>
                <c:pt idx="37">
                  <c:v>8476.5</c:v>
                </c:pt>
                <c:pt idx="38">
                  <c:v>8788</c:v>
                </c:pt>
                <c:pt idx="39">
                  <c:v>8818</c:v>
                </c:pt>
                <c:pt idx="40">
                  <c:v>9043</c:v>
                </c:pt>
              </c:numCache>
            </c:numRef>
          </c:val>
          <c:smooth val="0"/>
          <c:extLst>
            <c:ext xmlns:c16="http://schemas.microsoft.com/office/drawing/2014/chart" uri="{C3380CC4-5D6E-409C-BE32-E72D297353CC}">
              <c16:uniqueId val="{00000000-A264-4D5C-A53C-40526197305E}"/>
            </c:ext>
          </c:extLst>
        </c:ser>
        <c:ser>
          <c:idx val="1"/>
          <c:order val="1"/>
          <c:tx>
            <c:strRef>
              <c:f>'s6'!$A$5</c:f>
              <c:strCache>
                <c:ptCount val="1"/>
                <c:pt idx="0">
                  <c:v>Övriga Sverige</c:v>
                </c:pt>
              </c:strCache>
            </c:strRef>
          </c:tx>
          <c:spPr>
            <a:ln w="28575" cap="rnd">
              <a:solidFill>
                <a:schemeClr val="accent1"/>
              </a:solidFill>
              <a:prstDash val="sysDash"/>
              <a:round/>
            </a:ln>
            <a:effectLst/>
          </c:spPr>
          <c:marker>
            <c:symbol val="none"/>
          </c:marker>
          <c:cat>
            <c:numRef>
              <c:f>'s6'!$Q$12:$BE$12</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's6'!$Q$14:$BE$14</c:f>
              <c:numCache>
                <c:formatCode>General</c:formatCode>
                <c:ptCount val="41"/>
                <c:pt idx="0">
                  <c:v>7451.5</c:v>
                </c:pt>
                <c:pt idx="1">
                  <c:v>7919.75</c:v>
                </c:pt>
                <c:pt idx="2">
                  <c:v>8528.5</c:v>
                </c:pt>
                <c:pt idx="3">
                  <c:v>8661</c:v>
                </c:pt>
                <c:pt idx="4">
                  <c:v>8641</c:v>
                </c:pt>
                <c:pt idx="5">
                  <c:v>8352</c:v>
                </c:pt>
                <c:pt idx="6">
                  <c:v>8021.5</c:v>
                </c:pt>
                <c:pt idx="7">
                  <c:v>7679.75</c:v>
                </c:pt>
                <c:pt idx="8">
                  <c:v>7611.25</c:v>
                </c:pt>
                <c:pt idx="9">
                  <c:v>7456.5</c:v>
                </c:pt>
                <c:pt idx="10">
                  <c:v>7220.5</c:v>
                </c:pt>
                <c:pt idx="11">
                  <c:v>7236.5</c:v>
                </c:pt>
                <c:pt idx="12">
                  <c:v>7209.25</c:v>
                </c:pt>
                <c:pt idx="13">
                  <c:v>7262</c:v>
                </c:pt>
                <c:pt idx="14">
                  <c:v>7220.25</c:v>
                </c:pt>
                <c:pt idx="15">
                  <c:v>7212.75</c:v>
                </c:pt>
                <c:pt idx="16">
                  <c:v>7315</c:v>
                </c:pt>
                <c:pt idx="17">
                  <c:v>7428</c:v>
                </c:pt>
                <c:pt idx="18">
                  <c:v>7498.25</c:v>
                </c:pt>
                <c:pt idx="19">
                  <c:v>7418.5</c:v>
                </c:pt>
                <c:pt idx="20">
                  <c:v>7406.75</c:v>
                </c:pt>
                <c:pt idx="21">
                  <c:v>7581.75</c:v>
                </c:pt>
                <c:pt idx="22">
                  <c:v>7687</c:v>
                </c:pt>
                <c:pt idx="23">
                  <c:v>7991.5</c:v>
                </c:pt>
                <c:pt idx="24">
                  <c:v>8023.25</c:v>
                </c:pt>
                <c:pt idx="25">
                  <c:v>8095.5</c:v>
                </c:pt>
                <c:pt idx="26">
                  <c:v>8157</c:v>
                </c:pt>
                <c:pt idx="27">
                  <c:v>7963</c:v>
                </c:pt>
                <c:pt idx="28">
                  <c:v>8019.25</c:v>
                </c:pt>
                <c:pt idx="29">
                  <c:v>7992.25</c:v>
                </c:pt>
                <c:pt idx="30">
                  <c:v>7790.25</c:v>
                </c:pt>
                <c:pt idx="31">
                  <c:v>7831</c:v>
                </c:pt>
                <c:pt idx="32">
                  <c:v>7721.75</c:v>
                </c:pt>
                <c:pt idx="33">
                  <c:v>7558.75</c:v>
                </c:pt>
                <c:pt idx="34">
                  <c:v>7766</c:v>
                </c:pt>
                <c:pt idx="35">
                  <c:v>7680</c:v>
                </c:pt>
                <c:pt idx="36">
                  <c:v>7765.5</c:v>
                </c:pt>
                <c:pt idx="37">
                  <c:v>7639.5</c:v>
                </c:pt>
                <c:pt idx="38">
                  <c:v>7871.5</c:v>
                </c:pt>
                <c:pt idx="39">
                  <c:v>7968</c:v>
                </c:pt>
                <c:pt idx="40">
                  <c:v>8185.5</c:v>
                </c:pt>
              </c:numCache>
            </c:numRef>
          </c:val>
          <c:smooth val="0"/>
          <c:extLst>
            <c:ext xmlns:c16="http://schemas.microsoft.com/office/drawing/2014/chart" uri="{C3380CC4-5D6E-409C-BE32-E72D297353CC}">
              <c16:uniqueId val="{00000001-A264-4D5C-A53C-40526197305E}"/>
            </c:ext>
          </c:extLst>
        </c:ser>
        <c:dLbls>
          <c:showLegendKey val="0"/>
          <c:showVal val="0"/>
          <c:showCatName val="0"/>
          <c:showSerName val="0"/>
          <c:showPercent val="0"/>
          <c:showBubbleSize val="0"/>
        </c:dLbls>
        <c:smooth val="0"/>
        <c:axId val="464036736"/>
        <c:axId val="464034768"/>
      </c:lineChart>
      <c:catAx>
        <c:axId val="464036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34768"/>
        <c:crosses val="autoZero"/>
        <c:auto val="1"/>
        <c:lblAlgn val="ctr"/>
        <c:lblOffset val="100"/>
        <c:noMultiLvlLbl val="0"/>
      </c:catAx>
      <c:valAx>
        <c:axId val="464034768"/>
        <c:scaling>
          <c:orientation val="minMax"/>
          <c:max val="1200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36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's7'!$A$4</c:f>
              <c:strCache>
                <c:ptCount val="1"/>
                <c:pt idx="0">
                  <c:v>Stockholmsregionen</c:v>
                </c:pt>
              </c:strCache>
            </c:strRef>
          </c:tx>
          <c:spPr>
            <a:ln w="28575" cap="rnd">
              <a:solidFill>
                <a:schemeClr val="accent2"/>
              </a:solidFill>
              <a:round/>
            </a:ln>
            <a:effectLst/>
          </c:spPr>
          <c:marker>
            <c:symbol val="none"/>
          </c:marker>
          <c:cat>
            <c:strRef>
              <c:f>'s7'!$AU$8:$CI$8</c:f>
              <c:strCache>
                <c:ptCount val="39"/>
                <c:pt idx="2">
                  <c:v>2011</c:v>
                </c:pt>
                <c:pt idx="6">
                  <c:v>2012</c:v>
                </c:pt>
                <c:pt idx="10">
                  <c:v>2013</c:v>
                </c:pt>
                <c:pt idx="14">
                  <c:v>2014</c:v>
                </c:pt>
                <c:pt idx="18">
                  <c:v>2015</c:v>
                </c:pt>
                <c:pt idx="22">
                  <c:v>2016</c:v>
                </c:pt>
                <c:pt idx="26">
                  <c:v>2017</c:v>
                </c:pt>
                <c:pt idx="30">
                  <c:v>2018</c:v>
                </c:pt>
                <c:pt idx="34">
                  <c:v>2019</c:v>
                </c:pt>
                <c:pt idx="38">
                  <c:v>2020</c:v>
                </c:pt>
              </c:strCache>
            </c:strRef>
          </c:cat>
          <c:val>
            <c:numRef>
              <c:f>'s7'!$AU$9:$CI$9</c:f>
              <c:numCache>
                <c:formatCode>General</c:formatCode>
                <c:ptCount val="41"/>
                <c:pt idx="0">
                  <c:v>922</c:v>
                </c:pt>
                <c:pt idx="1">
                  <c:v>924.75</c:v>
                </c:pt>
                <c:pt idx="2">
                  <c:v>914.25</c:v>
                </c:pt>
                <c:pt idx="3">
                  <c:v>893.75</c:v>
                </c:pt>
                <c:pt idx="4">
                  <c:v>872.5</c:v>
                </c:pt>
                <c:pt idx="5">
                  <c:v>884.75</c:v>
                </c:pt>
                <c:pt idx="6">
                  <c:v>907.75</c:v>
                </c:pt>
                <c:pt idx="7">
                  <c:v>949.25</c:v>
                </c:pt>
                <c:pt idx="8">
                  <c:v>977</c:v>
                </c:pt>
                <c:pt idx="9">
                  <c:v>991.25</c:v>
                </c:pt>
                <c:pt idx="10">
                  <c:v>1004.5</c:v>
                </c:pt>
                <c:pt idx="11">
                  <c:v>971.25</c:v>
                </c:pt>
                <c:pt idx="12">
                  <c:v>968.75</c:v>
                </c:pt>
                <c:pt idx="13">
                  <c:v>933.75</c:v>
                </c:pt>
                <c:pt idx="14">
                  <c:v>917.75</c:v>
                </c:pt>
                <c:pt idx="15">
                  <c:v>911</c:v>
                </c:pt>
                <c:pt idx="16">
                  <c:v>909.5</c:v>
                </c:pt>
                <c:pt idx="17">
                  <c:v>889.25</c:v>
                </c:pt>
                <c:pt idx="18">
                  <c:v>868</c:v>
                </c:pt>
                <c:pt idx="19">
                  <c:v>839</c:v>
                </c:pt>
                <c:pt idx="20">
                  <c:v>791.75</c:v>
                </c:pt>
                <c:pt idx="21">
                  <c:v>770</c:v>
                </c:pt>
                <c:pt idx="22">
                  <c:v>757.75</c:v>
                </c:pt>
                <c:pt idx="23">
                  <c:v>764.5</c:v>
                </c:pt>
                <c:pt idx="24">
                  <c:v>772.5</c:v>
                </c:pt>
                <c:pt idx="25">
                  <c:v>802.5</c:v>
                </c:pt>
                <c:pt idx="26">
                  <c:v>837</c:v>
                </c:pt>
                <c:pt idx="27">
                  <c:v>830.5</c:v>
                </c:pt>
                <c:pt idx="28">
                  <c:v>828.5</c:v>
                </c:pt>
                <c:pt idx="29">
                  <c:v>805.25</c:v>
                </c:pt>
                <c:pt idx="30">
                  <c:v>825.5</c:v>
                </c:pt>
                <c:pt idx="31">
                  <c:v>900</c:v>
                </c:pt>
                <c:pt idx="32">
                  <c:v>943.5</c:v>
                </c:pt>
                <c:pt idx="33">
                  <c:v>997.25</c:v>
                </c:pt>
                <c:pt idx="34">
                  <c:v>1012.75</c:v>
                </c:pt>
                <c:pt idx="35">
                  <c:v>1016.75</c:v>
                </c:pt>
                <c:pt idx="36">
                  <c:v>1035.25</c:v>
                </c:pt>
                <c:pt idx="37">
                  <c:v>1055.5</c:v>
                </c:pt>
                <c:pt idx="38">
                  <c:v>1073</c:v>
                </c:pt>
                <c:pt idx="39">
                  <c:v>1022.75</c:v>
                </c:pt>
                <c:pt idx="40">
                  <c:v>989.5</c:v>
                </c:pt>
              </c:numCache>
            </c:numRef>
          </c:val>
          <c:smooth val="0"/>
          <c:extLst>
            <c:ext xmlns:c16="http://schemas.microsoft.com/office/drawing/2014/chart" uri="{C3380CC4-5D6E-409C-BE32-E72D297353CC}">
              <c16:uniqueId val="{00000000-5317-4831-8453-C2EFB1B646DB}"/>
            </c:ext>
          </c:extLst>
        </c:ser>
        <c:ser>
          <c:idx val="1"/>
          <c:order val="1"/>
          <c:tx>
            <c:strRef>
              <c:f>'s7'!$A$5</c:f>
              <c:strCache>
                <c:ptCount val="1"/>
                <c:pt idx="0">
                  <c:v>Övriga Sverige</c:v>
                </c:pt>
              </c:strCache>
            </c:strRef>
          </c:tx>
          <c:spPr>
            <a:ln w="28575" cap="rnd">
              <a:solidFill>
                <a:schemeClr val="accent1"/>
              </a:solidFill>
              <a:prstDash val="sysDash"/>
              <a:round/>
            </a:ln>
            <a:effectLst/>
          </c:spPr>
          <c:marker>
            <c:symbol val="none"/>
          </c:marker>
          <c:cat>
            <c:strRef>
              <c:f>'s7'!$AU$8:$CI$8</c:f>
              <c:strCache>
                <c:ptCount val="39"/>
                <c:pt idx="2">
                  <c:v>2011</c:v>
                </c:pt>
                <c:pt idx="6">
                  <c:v>2012</c:v>
                </c:pt>
                <c:pt idx="10">
                  <c:v>2013</c:v>
                </c:pt>
                <c:pt idx="14">
                  <c:v>2014</c:v>
                </c:pt>
                <c:pt idx="18">
                  <c:v>2015</c:v>
                </c:pt>
                <c:pt idx="22">
                  <c:v>2016</c:v>
                </c:pt>
                <c:pt idx="26">
                  <c:v>2017</c:v>
                </c:pt>
                <c:pt idx="30">
                  <c:v>2018</c:v>
                </c:pt>
                <c:pt idx="34">
                  <c:v>2019</c:v>
                </c:pt>
                <c:pt idx="38">
                  <c:v>2020</c:v>
                </c:pt>
              </c:strCache>
            </c:strRef>
          </c:cat>
          <c:val>
            <c:numRef>
              <c:f>'s7'!$AU$10:$CI$10</c:f>
              <c:numCache>
                <c:formatCode>General</c:formatCode>
                <c:ptCount val="41"/>
                <c:pt idx="0">
                  <c:v>896.5</c:v>
                </c:pt>
                <c:pt idx="1">
                  <c:v>909.75</c:v>
                </c:pt>
                <c:pt idx="2">
                  <c:v>881.75</c:v>
                </c:pt>
                <c:pt idx="3">
                  <c:v>877.75</c:v>
                </c:pt>
                <c:pt idx="4">
                  <c:v>867</c:v>
                </c:pt>
                <c:pt idx="5">
                  <c:v>857.5</c:v>
                </c:pt>
                <c:pt idx="6">
                  <c:v>868</c:v>
                </c:pt>
                <c:pt idx="7">
                  <c:v>889.25</c:v>
                </c:pt>
                <c:pt idx="8">
                  <c:v>890.75</c:v>
                </c:pt>
                <c:pt idx="9">
                  <c:v>931.5</c:v>
                </c:pt>
                <c:pt idx="10">
                  <c:v>966.75</c:v>
                </c:pt>
                <c:pt idx="11">
                  <c:v>970.75</c:v>
                </c:pt>
                <c:pt idx="12">
                  <c:v>956.5</c:v>
                </c:pt>
                <c:pt idx="13">
                  <c:v>920.25</c:v>
                </c:pt>
                <c:pt idx="14">
                  <c:v>895.25</c:v>
                </c:pt>
                <c:pt idx="15">
                  <c:v>880.25</c:v>
                </c:pt>
                <c:pt idx="16">
                  <c:v>879</c:v>
                </c:pt>
                <c:pt idx="17">
                  <c:v>855.25</c:v>
                </c:pt>
                <c:pt idx="18">
                  <c:v>852.25</c:v>
                </c:pt>
                <c:pt idx="19">
                  <c:v>828.75</c:v>
                </c:pt>
                <c:pt idx="20">
                  <c:v>814.75</c:v>
                </c:pt>
                <c:pt idx="21">
                  <c:v>787.75</c:v>
                </c:pt>
                <c:pt idx="22">
                  <c:v>767.75</c:v>
                </c:pt>
                <c:pt idx="23">
                  <c:v>760.25</c:v>
                </c:pt>
                <c:pt idx="24">
                  <c:v>732.25</c:v>
                </c:pt>
                <c:pt idx="25">
                  <c:v>752.25</c:v>
                </c:pt>
                <c:pt idx="26">
                  <c:v>744.75</c:v>
                </c:pt>
                <c:pt idx="27">
                  <c:v>758.75</c:v>
                </c:pt>
                <c:pt idx="28">
                  <c:v>770</c:v>
                </c:pt>
                <c:pt idx="29">
                  <c:v>778.5</c:v>
                </c:pt>
                <c:pt idx="30">
                  <c:v>801.25</c:v>
                </c:pt>
                <c:pt idx="31">
                  <c:v>832</c:v>
                </c:pt>
                <c:pt idx="32">
                  <c:v>890.25</c:v>
                </c:pt>
                <c:pt idx="33">
                  <c:v>912.5</c:v>
                </c:pt>
                <c:pt idx="34">
                  <c:v>912.75</c:v>
                </c:pt>
                <c:pt idx="35">
                  <c:v>918.5</c:v>
                </c:pt>
                <c:pt idx="36">
                  <c:v>908.75</c:v>
                </c:pt>
                <c:pt idx="37">
                  <c:v>948.25</c:v>
                </c:pt>
                <c:pt idx="38">
                  <c:v>978.75</c:v>
                </c:pt>
                <c:pt idx="39">
                  <c:v>937.25</c:v>
                </c:pt>
                <c:pt idx="40">
                  <c:v>934.25</c:v>
                </c:pt>
              </c:numCache>
            </c:numRef>
          </c:val>
          <c:smooth val="0"/>
          <c:extLst>
            <c:ext xmlns:c16="http://schemas.microsoft.com/office/drawing/2014/chart" uri="{C3380CC4-5D6E-409C-BE32-E72D297353CC}">
              <c16:uniqueId val="{00000001-5317-4831-8453-C2EFB1B646DB}"/>
            </c:ext>
          </c:extLst>
        </c:ser>
        <c:dLbls>
          <c:showLegendKey val="0"/>
          <c:showVal val="0"/>
          <c:showCatName val="0"/>
          <c:showSerName val="0"/>
          <c:showPercent val="0"/>
          <c:showBubbleSize val="0"/>
        </c:dLbls>
        <c:smooth val="0"/>
        <c:axId val="793232792"/>
        <c:axId val="793235744"/>
      </c:lineChart>
      <c:catAx>
        <c:axId val="793232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93235744"/>
        <c:crosses val="autoZero"/>
        <c:auto val="1"/>
        <c:lblAlgn val="ctr"/>
        <c:lblOffset val="100"/>
        <c:noMultiLvlLbl val="0"/>
      </c:catAx>
      <c:valAx>
        <c:axId val="7932357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93232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's8'!$A$4</c:f>
              <c:strCache>
                <c:ptCount val="1"/>
                <c:pt idx="0">
                  <c:v>Stockholmsregionen</c:v>
                </c:pt>
              </c:strCache>
            </c:strRef>
          </c:tx>
          <c:spPr>
            <a:ln w="28575" cap="rnd">
              <a:solidFill>
                <a:schemeClr val="accent2"/>
              </a:solidFill>
              <a:round/>
            </a:ln>
            <a:effectLst/>
          </c:spPr>
          <c:marker>
            <c:symbol val="none"/>
          </c:marker>
          <c:cat>
            <c:numRef>
              <c:f>'s8'!$R$10:$BF$10</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's8'!$R$11:$BF$11</c:f>
              <c:numCache>
                <c:formatCode>General</c:formatCode>
                <c:ptCount val="41"/>
                <c:pt idx="0">
                  <c:v>100</c:v>
                </c:pt>
                <c:pt idx="1">
                  <c:v>100.13130379808393</c:v>
                </c:pt>
                <c:pt idx="2">
                  <c:v>102.05709283664835</c:v>
                </c:pt>
                <c:pt idx="3">
                  <c:v>103.15615425764723</c:v>
                </c:pt>
                <c:pt idx="4">
                  <c:v>101.98414628215727</c:v>
                </c:pt>
                <c:pt idx="5">
                  <c:v>101.14769245732627</c:v>
                </c:pt>
                <c:pt idx="6">
                  <c:v>102.92758838690852</c:v>
                </c:pt>
                <c:pt idx="7">
                  <c:v>104.03151291154015</c:v>
                </c:pt>
                <c:pt idx="8">
                  <c:v>103.03457666682877</c:v>
                </c:pt>
                <c:pt idx="9">
                  <c:v>102.1640811165686</c:v>
                </c:pt>
                <c:pt idx="10">
                  <c:v>104.32816223313719</c:v>
                </c:pt>
                <c:pt idx="11">
                  <c:v>105.4564022759325</c:v>
                </c:pt>
                <c:pt idx="12">
                  <c:v>104.74152604191995</c:v>
                </c:pt>
                <c:pt idx="13">
                  <c:v>103.55006565189905</c:v>
                </c:pt>
                <c:pt idx="14">
                  <c:v>105.81627194475514</c:v>
                </c:pt>
                <c:pt idx="15">
                  <c:v>107.77123960511598</c:v>
                </c:pt>
                <c:pt idx="16">
                  <c:v>106.28312989349803</c:v>
                </c:pt>
                <c:pt idx="17">
                  <c:v>105.62661090307834</c:v>
                </c:pt>
                <c:pt idx="18">
                  <c:v>107.44054855808977</c:v>
                </c:pt>
                <c:pt idx="19">
                  <c:v>108.59310411904877</c:v>
                </c:pt>
                <c:pt idx="20">
                  <c:v>107.97062685357194</c:v>
                </c:pt>
                <c:pt idx="21">
                  <c:v>107.21684579049749</c:v>
                </c:pt>
                <c:pt idx="22">
                  <c:v>110.03744589797209</c:v>
                </c:pt>
                <c:pt idx="23">
                  <c:v>110.44108349948938</c:v>
                </c:pt>
                <c:pt idx="24">
                  <c:v>109.59976657102563</c:v>
                </c:pt>
                <c:pt idx="25">
                  <c:v>109.32743276759227</c:v>
                </c:pt>
                <c:pt idx="26">
                  <c:v>111.90487769294364</c:v>
                </c:pt>
                <c:pt idx="27">
                  <c:v>113.26168360647766</c:v>
                </c:pt>
                <c:pt idx="28">
                  <c:v>112.2793366726645</c:v>
                </c:pt>
                <c:pt idx="29">
                  <c:v>112.2550211545008</c:v>
                </c:pt>
                <c:pt idx="30">
                  <c:v>114.18081019306521</c:v>
                </c:pt>
                <c:pt idx="31">
                  <c:v>115.51816369206828</c:v>
                </c:pt>
                <c:pt idx="32">
                  <c:v>114.15649467490152</c:v>
                </c:pt>
                <c:pt idx="33">
                  <c:v>113.94738121869376</c:v>
                </c:pt>
                <c:pt idx="34">
                  <c:v>115.36740747945339</c:v>
                </c:pt>
                <c:pt idx="35">
                  <c:v>116.69503477119098</c:v>
                </c:pt>
                <c:pt idx="36">
                  <c:v>115.38685989398434</c:v>
                </c:pt>
                <c:pt idx="37">
                  <c:v>114.40937606380392</c:v>
                </c:pt>
                <c:pt idx="38">
                  <c:v>113.7868987988134</c:v>
                </c:pt>
                <c:pt idx="39">
                  <c:v>114.02519087681759</c:v>
                </c:pt>
                <c:pt idx="40">
                  <c:v>113.24709429557944</c:v>
                </c:pt>
              </c:numCache>
            </c:numRef>
          </c:val>
          <c:smooth val="0"/>
          <c:extLst>
            <c:ext xmlns:c16="http://schemas.microsoft.com/office/drawing/2014/chart" uri="{C3380CC4-5D6E-409C-BE32-E72D297353CC}">
              <c16:uniqueId val="{00000000-C6BC-4F98-A2E4-C0F2117372E3}"/>
            </c:ext>
          </c:extLst>
        </c:ser>
        <c:ser>
          <c:idx val="1"/>
          <c:order val="1"/>
          <c:tx>
            <c:strRef>
              <c:f>'s8'!$A$5</c:f>
              <c:strCache>
                <c:ptCount val="1"/>
                <c:pt idx="0">
                  <c:v>Övriga Sverige</c:v>
                </c:pt>
              </c:strCache>
            </c:strRef>
          </c:tx>
          <c:spPr>
            <a:ln w="28575" cap="rnd">
              <a:solidFill>
                <a:schemeClr val="accent1"/>
              </a:solidFill>
              <a:prstDash val="sysDash"/>
              <a:round/>
            </a:ln>
            <a:effectLst/>
          </c:spPr>
          <c:marker>
            <c:symbol val="none"/>
          </c:marker>
          <c:cat>
            <c:numRef>
              <c:f>'s8'!$R$10:$BF$10</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's8'!$R$12:$BF$12</c:f>
              <c:numCache>
                <c:formatCode>General</c:formatCode>
                <c:ptCount val="41"/>
                <c:pt idx="0">
                  <c:v>100</c:v>
                </c:pt>
                <c:pt idx="1">
                  <c:v>99.754071923883245</c:v>
                </c:pt>
                <c:pt idx="2">
                  <c:v>102.67698758264795</c:v>
                </c:pt>
                <c:pt idx="3">
                  <c:v>104.27753588130946</c:v>
                </c:pt>
                <c:pt idx="4">
                  <c:v>101.59651669085632</c:v>
                </c:pt>
                <c:pt idx="5">
                  <c:v>100.41122399612965</c:v>
                </c:pt>
                <c:pt idx="6">
                  <c:v>103.2696339300113</c:v>
                </c:pt>
                <c:pt idx="7">
                  <c:v>104.66860183841315</c:v>
                </c:pt>
                <c:pt idx="8">
                  <c:v>101.83438155136268</c:v>
                </c:pt>
                <c:pt idx="9">
                  <c:v>101.10062893081761</c:v>
                </c:pt>
                <c:pt idx="10">
                  <c:v>103.6526366715046</c:v>
                </c:pt>
                <c:pt idx="11">
                  <c:v>105.53942912433479</c:v>
                </c:pt>
                <c:pt idx="12">
                  <c:v>102.96323173681664</c:v>
                </c:pt>
                <c:pt idx="13">
                  <c:v>102.00370907918078</c:v>
                </c:pt>
                <c:pt idx="14">
                  <c:v>104.93065634575069</c:v>
                </c:pt>
                <c:pt idx="15">
                  <c:v>107.34155781325593</c:v>
                </c:pt>
                <c:pt idx="16">
                  <c:v>104.30575713594581</c:v>
                </c:pt>
                <c:pt idx="17">
                  <c:v>103.52765682954362</c:v>
                </c:pt>
                <c:pt idx="18">
                  <c:v>105.92243186582809</c:v>
                </c:pt>
                <c:pt idx="19">
                  <c:v>108.50266086115143</c:v>
                </c:pt>
                <c:pt idx="20">
                  <c:v>105.91436865062087</c:v>
                </c:pt>
                <c:pt idx="21">
                  <c:v>105.09192065432995</c:v>
                </c:pt>
                <c:pt idx="22">
                  <c:v>107.71649733913885</c:v>
                </c:pt>
                <c:pt idx="23">
                  <c:v>108.95823254313821</c:v>
                </c:pt>
                <c:pt idx="24">
                  <c:v>107.53104338009999</c:v>
                </c:pt>
                <c:pt idx="25">
                  <c:v>107.89791969037252</c:v>
                </c:pt>
                <c:pt idx="26">
                  <c:v>110.1757781003064</c:v>
                </c:pt>
                <c:pt idx="27">
                  <c:v>111.86905337848734</c:v>
                </c:pt>
                <c:pt idx="28">
                  <c:v>109.5145944202548</c:v>
                </c:pt>
                <c:pt idx="29">
                  <c:v>109.20819222706015</c:v>
                </c:pt>
                <c:pt idx="30">
                  <c:v>111.76423157555233</c:v>
                </c:pt>
                <c:pt idx="31">
                  <c:v>112.32865666827931</c:v>
                </c:pt>
                <c:pt idx="32">
                  <c:v>110.60716013546202</c:v>
                </c:pt>
                <c:pt idx="33">
                  <c:v>109.23238187389131</c:v>
                </c:pt>
                <c:pt idx="34">
                  <c:v>111.80454765360426</c:v>
                </c:pt>
                <c:pt idx="35">
                  <c:v>112.84873407514917</c:v>
                </c:pt>
                <c:pt idx="36">
                  <c:v>111.15949040477342</c:v>
                </c:pt>
                <c:pt idx="37">
                  <c:v>108.97032736655378</c:v>
                </c:pt>
                <c:pt idx="38">
                  <c:v>109.16787614900822</c:v>
                </c:pt>
                <c:pt idx="39">
                  <c:v>110.90953072085148</c:v>
                </c:pt>
                <c:pt idx="40">
                  <c:v>110.0709562973714</c:v>
                </c:pt>
              </c:numCache>
            </c:numRef>
          </c:val>
          <c:smooth val="0"/>
          <c:extLst>
            <c:ext xmlns:c16="http://schemas.microsoft.com/office/drawing/2014/chart" uri="{C3380CC4-5D6E-409C-BE32-E72D297353CC}">
              <c16:uniqueId val="{00000001-C6BC-4F98-A2E4-C0F2117372E3}"/>
            </c:ext>
          </c:extLst>
        </c:ser>
        <c:dLbls>
          <c:showLegendKey val="0"/>
          <c:showVal val="0"/>
          <c:showCatName val="0"/>
          <c:showSerName val="0"/>
          <c:showPercent val="0"/>
          <c:showBubbleSize val="0"/>
        </c:dLbls>
        <c:smooth val="0"/>
        <c:axId val="696705056"/>
        <c:axId val="696703088"/>
      </c:lineChart>
      <c:catAx>
        <c:axId val="696705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696703088"/>
        <c:crosses val="autoZero"/>
        <c:auto val="1"/>
        <c:lblAlgn val="ctr"/>
        <c:lblOffset val="100"/>
        <c:noMultiLvlLbl val="0"/>
      </c:catAx>
      <c:valAx>
        <c:axId val="696703088"/>
        <c:scaling>
          <c:orientation val="minMax"/>
          <c:min val="8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696705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'11 Graf'!$A$10</c:f>
              <c:strCache>
                <c:ptCount val="1"/>
                <c:pt idx="0">
                  <c:v>Stockholmsregionen</c:v>
                </c:pt>
              </c:strCache>
            </c:strRef>
          </c:tx>
          <c:spPr>
            <a:ln w="28575" cap="rnd">
              <a:solidFill>
                <a:schemeClr val="accent2"/>
              </a:solidFill>
              <a:prstDash val="solid"/>
              <a:round/>
            </a:ln>
            <a:effectLst/>
          </c:spPr>
          <c:marker>
            <c:symbol val="none"/>
          </c:marker>
          <c:cat>
            <c:numRef>
              <c:f>'11 Graf'!$B$5:$AP$5</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'11 Graf'!$B$6:$AP$6</c:f>
              <c:numCache>
                <c:formatCode>General</c:formatCode>
                <c:ptCount val="41"/>
                <c:pt idx="0">
                  <c:v>100</c:v>
                </c:pt>
                <c:pt idx="1">
                  <c:v>140.73032111395284</c:v>
                </c:pt>
                <c:pt idx="2">
                  <c:v>126.41375390736005</c:v>
                </c:pt>
                <c:pt idx="3">
                  <c:v>103.2693947144075</c:v>
                </c:pt>
                <c:pt idx="4">
                  <c:v>108.93861892583121</c:v>
                </c:pt>
                <c:pt idx="5">
                  <c:v>140.75589656152317</c:v>
                </c:pt>
                <c:pt idx="6">
                  <c:v>124.23415743108839</c:v>
                </c:pt>
                <c:pt idx="7">
                  <c:v>98.361750497300378</c:v>
                </c:pt>
                <c:pt idx="8">
                  <c:v>103.3759590792839</c:v>
                </c:pt>
                <c:pt idx="9">
                  <c:v>137.7209434498437</c:v>
                </c:pt>
                <c:pt idx="10">
                  <c:v>124.58795112247797</c:v>
                </c:pt>
                <c:pt idx="11">
                  <c:v>100.00568343279342</c:v>
                </c:pt>
                <c:pt idx="12">
                  <c:v>104.37624325092357</c:v>
                </c:pt>
                <c:pt idx="13">
                  <c:v>136.25035521454959</c:v>
                </c:pt>
                <c:pt idx="14">
                  <c:v>148.64165956237568</c:v>
                </c:pt>
                <c:pt idx="15">
                  <c:v>125.48451264563796</c:v>
                </c:pt>
                <c:pt idx="16">
                  <c:v>147.42256322818983</c:v>
                </c:pt>
                <c:pt idx="17">
                  <c:v>207.81045751633988</c:v>
                </c:pt>
                <c:pt idx="18">
                  <c:v>184.4046604148906</c:v>
                </c:pt>
                <c:pt idx="19">
                  <c:v>159.54390451832907</c:v>
                </c:pt>
                <c:pt idx="20">
                  <c:v>194.17021881216255</c:v>
                </c:pt>
                <c:pt idx="21">
                  <c:v>248.32622904234159</c:v>
                </c:pt>
                <c:pt idx="22">
                  <c:v>238.45410628019326</c:v>
                </c:pt>
                <c:pt idx="23">
                  <c:v>199.38618925831202</c:v>
                </c:pt>
                <c:pt idx="24">
                  <c:v>218.32764990053994</c:v>
                </c:pt>
                <c:pt idx="25">
                  <c:v>255.7402671213413</c:v>
                </c:pt>
                <c:pt idx="26">
                  <c:v>210.46462063086105</c:v>
                </c:pt>
                <c:pt idx="27">
                  <c:v>176.32850241545896</c:v>
                </c:pt>
                <c:pt idx="28">
                  <c:v>198.5578289286729</c:v>
                </c:pt>
                <c:pt idx="29">
                  <c:v>266.32139812446718</c:v>
                </c:pt>
                <c:pt idx="30">
                  <c:v>233.20971867007674</c:v>
                </c:pt>
                <c:pt idx="31">
                  <c:v>179.35635123614665</c:v>
                </c:pt>
                <c:pt idx="32">
                  <c:v>202.38420005683432</c:v>
                </c:pt>
                <c:pt idx="33">
                  <c:v>248.02926967888604</c:v>
                </c:pt>
                <c:pt idx="34">
                  <c:v>200.18471156578573</c:v>
                </c:pt>
                <c:pt idx="35">
                  <c:v>156.76896845694799</c:v>
                </c:pt>
                <c:pt idx="36">
                  <c:v>176.2674055129298</c:v>
                </c:pt>
                <c:pt idx="37">
                  <c:v>236.27308894572323</c:v>
                </c:pt>
                <c:pt idx="38">
                  <c:v>120.30406365444728</c:v>
                </c:pt>
                <c:pt idx="39">
                  <c:v>105.94629156010231</c:v>
                </c:pt>
                <c:pt idx="40">
                  <c:v>144.02671213412901</c:v>
                </c:pt>
              </c:numCache>
            </c:numRef>
          </c:val>
          <c:smooth val="0"/>
          <c:extLst>
            <c:ext xmlns:c16="http://schemas.microsoft.com/office/drawing/2014/chart" uri="{C3380CC4-5D6E-409C-BE32-E72D297353CC}">
              <c16:uniqueId val="{00000000-AD90-4612-BC43-FC9C9551163E}"/>
            </c:ext>
          </c:extLst>
        </c:ser>
        <c:ser>
          <c:idx val="1"/>
          <c:order val="1"/>
          <c:tx>
            <c:strRef>
              <c:f>'11 Graf'!$A$4</c:f>
              <c:strCache>
                <c:ptCount val="1"/>
                <c:pt idx="0">
                  <c:v>Övriga Sverige</c:v>
                </c:pt>
              </c:strCache>
            </c:strRef>
          </c:tx>
          <c:spPr>
            <a:ln w="28575" cap="rnd">
              <a:solidFill>
                <a:schemeClr val="accent1"/>
              </a:solidFill>
              <a:prstDash val="sysDash"/>
              <a:round/>
            </a:ln>
            <a:effectLst/>
          </c:spPr>
          <c:marker>
            <c:symbol val="none"/>
          </c:marker>
          <c:cat>
            <c:numRef>
              <c:f>'11 Graf'!$B$5:$AP$5</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'11 Graf'!$B$7:$AP$7</c:f>
              <c:numCache>
                <c:formatCode>General</c:formatCode>
                <c:ptCount val="41"/>
                <c:pt idx="0">
                  <c:v>100</c:v>
                </c:pt>
                <c:pt idx="1">
                  <c:v>165.35812362130284</c:v>
                </c:pt>
                <c:pt idx="2">
                  <c:v>144.05528294242112</c:v>
                </c:pt>
                <c:pt idx="3">
                  <c:v>108.4725160941791</c:v>
                </c:pt>
                <c:pt idx="4">
                  <c:v>112.04850012755294</c:v>
                </c:pt>
                <c:pt idx="5">
                  <c:v>171.6637404522877</c:v>
                </c:pt>
                <c:pt idx="6">
                  <c:v>129.14059334623869</c:v>
                </c:pt>
                <c:pt idx="7">
                  <c:v>96.850192830024469</c:v>
                </c:pt>
                <c:pt idx="8">
                  <c:v>106.35213613649665</c:v>
                </c:pt>
                <c:pt idx="9">
                  <c:v>163.88601269526853</c:v>
                </c:pt>
                <c:pt idx="10">
                  <c:v>134.0191179339426</c:v>
                </c:pt>
                <c:pt idx="11">
                  <c:v>99.554315040741898</c:v>
                </c:pt>
                <c:pt idx="12">
                  <c:v>114.25591620522518</c:v>
                </c:pt>
                <c:pt idx="13">
                  <c:v>175.6163807980312</c:v>
                </c:pt>
                <c:pt idx="14">
                  <c:v>153.44918141028526</c:v>
                </c:pt>
                <c:pt idx="15">
                  <c:v>124.68824562193311</c:v>
                </c:pt>
                <c:pt idx="16">
                  <c:v>150.93713891264875</c:v>
                </c:pt>
                <c:pt idx="17">
                  <c:v>231.39903059769807</c:v>
                </c:pt>
                <c:pt idx="18">
                  <c:v>208.81015621482914</c:v>
                </c:pt>
                <c:pt idx="19">
                  <c:v>166.05591320397966</c:v>
                </c:pt>
                <c:pt idx="20">
                  <c:v>223.56127793034108</c:v>
                </c:pt>
                <c:pt idx="21">
                  <c:v>286.24829304161227</c:v>
                </c:pt>
                <c:pt idx="22">
                  <c:v>278.33700985909149</c:v>
                </c:pt>
                <c:pt idx="23">
                  <c:v>198.55189903810083</c:v>
                </c:pt>
                <c:pt idx="24">
                  <c:v>231.96626600039014</c:v>
                </c:pt>
                <c:pt idx="25">
                  <c:v>305.54780233797027</c:v>
                </c:pt>
                <c:pt idx="26">
                  <c:v>271.20304926544515</c:v>
                </c:pt>
                <c:pt idx="27">
                  <c:v>203.97064781884481</c:v>
                </c:pt>
                <c:pt idx="28">
                  <c:v>249.90621107759719</c:v>
                </c:pt>
                <c:pt idx="29">
                  <c:v>325.21646483290567</c:v>
                </c:pt>
                <c:pt idx="30">
                  <c:v>287.00010504359307</c:v>
                </c:pt>
                <c:pt idx="31">
                  <c:v>199.46877954351058</c:v>
                </c:pt>
                <c:pt idx="32">
                  <c:v>237.88472215969628</c:v>
                </c:pt>
                <c:pt idx="33">
                  <c:v>298.90154414081843</c:v>
                </c:pt>
                <c:pt idx="34">
                  <c:v>233.858551298789</c:v>
                </c:pt>
                <c:pt idx="35">
                  <c:v>162.22632392442864</c:v>
                </c:pt>
                <c:pt idx="36">
                  <c:v>190.43202929215624</c:v>
                </c:pt>
                <c:pt idx="37">
                  <c:v>282.28965020483503</c:v>
                </c:pt>
                <c:pt idx="38">
                  <c:v>155.06685274388872</c:v>
                </c:pt>
                <c:pt idx="39">
                  <c:v>125.68615975629886</c:v>
                </c:pt>
                <c:pt idx="40">
                  <c:v>152.15564459250589</c:v>
                </c:pt>
              </c:numCache>
            </c:numRef>
          </c:val>
          <c:smooth val="0"/>
          <c:extLst>
            <c:ext xmlns:c16="http://schemas.microsoft.com/office/drawing/2014/chart" uri="{C3380CC4-5D6E-409C-BE32-E72D297353CC}">
              <c16:uniqueId val="{00000001-AD90-4612-BC43-FC9C9551163E}"/>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'12 Graf'!$D$8</c:f>
              <c:strCache>
                <c:ptCount val="1"/>
                <c:pt idx="0">
                  <c:v>Stockholmsregionen</c:v>
                </c:pt>
              </c:strCache>
            </c:strRef>
          </c:tx>
          <c:spPr>
            <a:ln w="28575" cap="rnd">
              <a:solidFill>
                <a:schemeClr val="accent2"/>
              </a:solidFill>
              <a:prstDash val="solid"/>
              <a:round/>
            </a:ln>
            <a:effectLst/>
          </c:spPr>
          <c:marker>
            <c:symbol val="none"/>
          </c:marker>
          <c:cat>
            <c:numRef>
              <c:f>'12 Graf'!$B$1:$AP$1</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'12 Graf'!$B$2:$AP$2</c:f>
              <c:numCache>
                <c:formatCode>General</c:formatCode>
                <c:ptCount val="41"/>
                <c:pt idx="0">
                  <c:v>100</c:v>
                </c:pt>
                <c:pt idx="1">
                  <c:v>88.752688172043008</c:v>
                </c:pt>
                <c:pt idx="2">
                  <c:v>121.3763440860215</c:v>
                </c:pt>
                <c:pt idx="3">
                  <c:v>112.68817204301075</c:v>
                </c:pt>
                <c:pt idx="4">
                  <c:v>179.76344086021504</c:v>
                </c:pt>
                <c:pt idx="5">
                  <c:v>130.21505376344086</c:v>
                </c:pt>
                <c:pt idx="6">
                  <c:v>112.86021505376344</c:v>
                </c:pt>
                <c:pt idx="7">
                  <c:v>134.21505376344086</c:v>
                </c:pt>
                <c:pt idx="8">
                  <c:v>260</c:v>
                </c:pt>
                <c:pt idx="9">
                  <c:v>177.93548387096774</c:v>
                </c:pt>
                <c:pt idx="10">
                  <c:v>145.50537634408602</c:v>
                </c:pt>
                <c:pt idx="11">
                  <c:v>116.25806451612904</c:v>
                </c:pt>
                <c:pt idx="12">
                  <c:v>150.55913978494624</c:v>
                </c:pt>
                <c:pt idx="13">
                  <c:v>136.90322580645162</c:v>
                </c:pt>
                <c:pt idx="14">
                  <c:v>138.51612903225808</c:v>
                </c:pt>
                <c:pt idx="15">
                  <c:v>102.7741935483871</c:v>
                </c:pt>
                <c:pt idx="16">
                  <c:v>111.35483870967742</c:v>
                </c:pt>
                <c:pt idx="17">
                  <c:v>193.95698924731184</c:v>
                </c:pt>
                <c:pt idx="18">
                  <c:v>83.483870967741936</c:v>
                </c:pt>
                <c:pt idx="19">
                  <c:v>80.129032258064512</c:v>
                </c:pt>
                <c:pt idx="20">
                  <c:v>108.3010752688172</c:v>
                </c:pt>
                <c:pt idx="21">
                  <c:v>111.74193548387096</c:v>
                </c:pt>
                <c:pt idx="22">
                  <c:v>80.774193548387103</c:v>
                </c:pt>
                <c:pt idx="23">
                  <c:v>83.505376344086017</c:v>
                </c:pt>
                <c:pt idx="24">
                  <c:v>128.19354838709677</c:v>
                </c:pt>
                <c:pt idx="25">
                  <c:v>94.107526881720432</c:v>
                </c:pt>
                <c:pt idx="26">
                  <c:v>68.172043010752688</c:v>
                </c:pt>
                <c:pt idx="27">
                  <c:v>99.053763440860209</c:v>
                </c:pt>
                <c:pt idx="28">
                  <c:v>89.13978494623656</c:v>
                </c:pt>
                <c:pt idx="29">
                  <c:v>89.849462365591393</c:v>
                </c:pt>
                <c:pt idx="30">
                  <c:v>108.43010752688173</c:v>
                </c:pt>
                <c:pt idx="31">
                  <c:v>81.784946236559136</c:v>
                </c:pt>
                <c:pt idx="32">
                  <c:v>105.91397849462365</c:v>
                </c:pt>
                <c:pt idx="33">
                  <c:v>212.98924731182797</c:v>
                </c:pt>
                <c:pt idx="34">
                  <c:v>135.69892473118279</c:v>
                </c:pt>
                <c:pt idx="35">
                  <c:v>91.6989247311828</c:v>
                </c:pt>
                <c:pt idx="36">
                  <c:v>181.2258064516129</c:v>
                </c:pt>
                <c:pt idx="37">
                  <c:v>674.32258064516134</c:v>
                </c:pt>
                <c:pt idx="38">
                  <c:v>595.31182795698919</c:v>
                </c:pt>
                <c:pt idx="39">
                  <c:v>160.10752688172042</c:v>
                </c:pt>
                <c:pt idx="40">
                  <c:v>204.15053763440861</c:v>
                </c:pt>
              </c:numCache>
            </c:numRef>
          </c:val>
          <c:smooth val="0"/>
          <c:extLst>
            <c:ext xmlns:c16="http://schemas.microsoft.com/office/drawing/2014/chart" uri="{C3380CC4-5D6E-409C-BE32-E72D297353CC}">
              <c16:uniqueId val="{00000000-2BE5-4A48-BF42-3AC8929BE648}"/>
            </c:ext>
          </c:extLst>
        </c:ser>
        <c:ser>
          <c:idx val="1"/>
          <c:order val="1"/>
          <c:tx>
            <c:strRef>
              <c:f>'12 Graf'!$E$9</c:f>
              <c:strCache>
                <c:ptCount val="1"/>
                <c:pt idx="0">
                  <c:v>Övriga Sverige</c:v>
                </c:pt>
              </c:strCache>
            </c:strRef>
          </c:tx>
          <c:spPr>
            <a:ln w="28575" cap="rnd">
              <a:solidFill>
                <a:schemeClr val="accent1"/>
              </a:solidFill>
              <a:prstDash val="sysDash"/>
              <a:round/>
            </a:ln>
            <a:effectLst/>
          </c:spPr>
          <c:marker>
            <c:symbol val="none"/>
          </c:marker>
          <c:cat>
            <c:numRef>
              <c:f>'12 Graf'!$B$1:$AP$1</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'12 Graf'!$B$3:$AP$3</c:f>
              <c:numCache>
                <c:formatCode>General</c:formatCode>
                <c:ptCount val="41"/>
                <c:pt idx="0">
                  <c:v>100</c:v>
                </c:pt>
                <c:pt idx="1">
                  <c:v>76.332173594579743</c:v>
                </c:pt>
                <c:pt idx="2">
                  <c:v>101.08038820728804</c:v>
                </c:pt>
                <c:pt idx="3">
                  <c:v>92.547152536165541</c:v>
                </c:pt>
                <c:pt idx="4">
                  <c:v>155.3470060428493</c:v>
                </c:pt>
                <c:pt idx="5">
                  <c:v>151.22688152353049</c:v>
                </c:pt>
                <c:pt idx="6">
                  <c:v>127.1012635048526</c:v>
                </c:pt>
                <c:pt idx="7">
                  <c:v>139.60813037905146</c:v>
                </c:pt>
                <c:pt idx="8">
                  <c:v>236.43105658304339</c:v>
                </c:pt>
                <c:pt idx="9">
                  <c:v>157.50778245742538</c:v>
                </c:pt>
                <c:pt idx="10">
                  <c:v>142.41897088445339</c:v>
                </c:pt>
                <c:pt idx="11">
                  <c:v>105.07233107489471</c:v>
                </c:pt>
                <c:pt idx="12">
                  <c:v>132.94268449002016</c:v>
                </c:pt>
                <c:pt idx="13">
                  <c:v>119.84068851858633</c:v>
                </c:pt>
                <c:pt idx="14">
                  <c:v>115.24446072147958</c:v>
                </c:pt>
                <c:pt idx="15">
                  <c:v>93.279619117377763</c:v>
                </c:pt>
                <c:pt idx="16">
                  <c:v>102.63687969236403</c:v>
                </c:pt>
                <c:pt idx="17">
                  <c:v>153.45174876396266</c:v>
                </c:pt>
                <c:pt idx="18">
                  <c:v>82.155282915216986</c:v>
                </c:pt>
                <c:pt idx="19">
                  <c:v>70.655557590184941</c:v>
                </c:pt>
                <c:pt idx="20">
                  <c:v>88.738326313861933</c:v>
                </c:pt>
                <c:pt idx="21">
                  <c:v>96.42922541659037</c:v>
                </c:pt>
                <c:pt idx="22">
                  <c:v>82.191906244277604</c:v>
                </c:pt>
                <c:pt idx="23">
                  <c:v>69.80406518952573</c:v>
                </c:pt>
                <c:pt idx="24">
                  <c:v>104.87090276506135</c:v>
                </c:pt>
                <c:pt idx="25">
                  <c:v>85.588720014649326</c:v>
                </c:pt>
                <c:pt idx="26">
                  <c:v>70.509064273942499</c:v>
                </c:pt>
                <c:pt idx="27">
                  <c:v>77.092107672587431</c:v>
                </c:pt>
                <c:pt idx="28">
                  <c:v>83.418787767808098</c:v>
                </c:pt>
                <c:pt idx="29">
                  <c:v>76.149056949276684</c:v>
                </c:pt>
                <c:pt idx="30">
                  <c:v>87.621314777513277</c:v>
                </c:pt>
                <c:pt idx="31">
                  <c:v>64.466214978941579</c:v>
                </c:pt>
                <c:pt idx="32">
                  <c:v>99.258377586522613</c:v>
                </c:pt>
                <c:pt idx="33">
                  <c:v>145.84325215162059</c:v>
                </c:pt>
                <c:pt idx="34">
                  <c:v>110.45596044680461</c:v>
                </c:pt>
                <c:pt idx="35">
                  <c:v>76.396264420435813</c:v>
                </c:pt>
                <c:pt idx="36">
                  <c:v>125.01373374839773</c:v>
                </c:pt>
                <c:pt idx="37">
                  <c:v>447.71104193371178</c:v>
                </c:pt>
                <c:pt idx="38">
                  <c:v>427.37593847280721</c:v>
                </c:pt>
                <c:pt idx="39">
                  <c:v>123.99743636696576</c:v>
                </c:pt>
                <c:pt idx="40">
                  <c:v>131.3953488372093</c:v>
                </c:pt>
              </c:numCache>
            </c:numRef>
          </c:val>
          <c:smooth val="0"/>
          <c:extLst>
            <c:ext xmlns:c16="http://schemas.microsoft.com/office/drawing/2014/chart" uri="{C3380CC4-5D6E-409C-BE32-E72D297353CC}">
              <c16:uniqueId val="{00000001-2BE5-4A48-BF42-3AC8929BE648}"/>
            </c:ext>
          </c:extLst>
        </c:ser>
        <c:dLbls>
          <c:showLegendKey val="0"/>
          <c:showVal val="0"/>
          <c:showCatName val="0"/>
          <c:showSerName val="0"/>
          <c:showPercent val="0"/>
          <c:showBubbleSize val="0"/>
        </c:dLbls>
        <c:smooth val="0"/>
        <c:axId val="464037336"/>
        <c:axId val="464042256"/>
      </c:lineChart>
      <c:catAx>
        <c:axId val="464037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42256"/>
        <c:crosses val="autoZero"/>
        <c:auto val="1"/>
        <c:lblAlgn val="ctr"/>
        <c:lblOffset val="100"/>
        <c:noMultiLvlLbl val="0"/>
      </c:catAx>
      <c:valAx>
        <c:axId val="464042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37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'13 Graf'!$A$5</c:f>
              <c:strCache>
                <c:ptCount val="1"/>
                <c:pt idx="0">
                  <c:v>Stockholmsregionen</c:v>
                </c:pt>
              </c:strCache>
            </c:strRef>
          </c:tx>
          <c:spPr>
            <a:ln w="28575" cap="rnd">
              <a:solidFill>
                <a:schemeClr val="accent2"/>
              </a:solidFill>
              <a:prstDash val="solid"/>
              <a:round/>
            </a:ln>
            <a:effectLst/>
          </c:spPr>
          <c:marker>
            <c:symbol val="none"/>
          </c:marker>
          <c:cat>
            <c:numRef>
              <c:f>'13 Graf'!$B$1:$AP$1</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'13 Graf'!$B$2:$AP$2</c:f>
              <c:numCache>
                <c:formatCode>General</c:formatCode>
                <c:ptCount val="41"/>
                <c:pt idx="0">
                  <c:v>5.3525831999999998</c:v>
                </c:pt>
                <c:pt idx="1">
                  <c:v>5.2710812999999996</c:v>
                </c:pt>
                <c:pt idx="2">
                  <c:v>4.8439848000000003</c:v>
                </c:pt>
                <c:pt idx="3">
                  <c:v>4.9376382000000003</c:v>
                </c:pt>
                <c:pt idx="4">
                  <c:v>5.0320827000000001</c:v>
                </c:pt>
                <c:pt idx="5">
                  <c:v>5.2541643999999996</c:v>
                </c:pt>
                <c:pt idx="6">
                  <c:v>5.0010671000000002</c:v>
                </c:pt>
                <c:pt idx="7">
                  <c:v>5.1782148000000001</c:v>
                </c:pt>
                <c:pt idx="8">
                  <c:v>5.3953179000000002</c:v>
                </c:pt>
                <c:pt idx="9">
                  <c:v>5.5419051000000001</c:v>
                </c:pt>
                <c:pt idx="10">
                  <c:v>5.2437776999999999</c:v>
                </c:pt>
                <c:pt idx="11">
                  <c:v>5.3645101000000004</c:v>
                </c:pt>
                <c:pt idx="12">
                  <c:v>5.3601355000000002</c:v>
                </c:pt>
                <c:pt idx="13">
                  <c:v>5.2919352000000002</c:v>
                </c:pt>
                <c:pt idx="14">
                  <c:v>4.8974510000000002</c:v>
                </c:pt>
                <c:pt idx="15">
                  <c:v>4.9245058000000004</c:v>
                </c:pt>
                <c:pt idx="16">
                  <c:v>4.9633238000000004</c:v>
                </c:pt>
                <c:pt idx="17">
                  <c:v>5.0178478999999996</c:v>
                </c:pt>
                <c:pt idx="18">
                  <c:v>4.7765000000000004</c:v>
                </c:pt>
                <c:pt idx="19">
                  <c:v>4.8890190999999996</c:v>
                </c:pt>
                <c:pt idx="20">
                  <c:v>4.9702282999999996</c:v>
                </c:pt>
                <c:pt idx="21">
                  <c:v>4.9772156000000001</c:v>
                </c:pt>
                <c:pt idx="22">
                  <c:v>4.6782830000000004</c:v>
                </c:pt>
                <c:pt idx="23">
                  <c:v>4.7287435999999996</c:v>
                </c:pt>
                <c:pt idx="24">
                  <c:v>4.8007308999999996</c:v>
                </c:pt>
                <c:pt idx="25">
                  <c:v>4.8891187</c:v>
                </c:pt>
                <c:pt idx="26">
                  <c:v>4.6929730000000003</c:v>
                </c:pt>
                <c:pt idx="27">
                  <c:v>4.7292706000000004</c:v>
                </c:pt>
                <c:pt idx="28">
                  <c:v>4.7346294000000002</c:v>
                </c:pt>
                <c:pt idx="29">
                  <c:v>4.7222562000000003</c:v>
                </c:pt>
                <c:pt idx="30">
                  <c:v>4.4586030000000001</c:v>
                </c:pt>
                <c:pt idx="31">
                  <c:v>4.4747602999999998</c:v>
                </c:pt>
                <c:pt idx="32">
                  <c:v>4.4244275000000002</c:v>
                </c:pt>
                <c:pt idx="33">
                  <c:v>4.4824197000000003</c:v>
                </c:pt>
                <c:pt idx="34">
                  <c:v>4.3680611000000003</c:v>
                </c:pt>
                <c:pt idx="35">
                  <c:v>4.5621017000000004</c:v>
                </c:pt>
                <c:pt idx="36">
                  <c:v>4.7287838089076519</c:v>
                </c:pt>
                <c:pt idx="37">
                  <c:v>4.95733281374656</c:v>
                </c:pt>
                <c:pt idx="38">
                  <c:v>5.8894773015222137</c:v>
                </c:pt>
                <c:pt idx="39">
                  <c:v>6.3834116388477549</c:v>
                </c:pt>
                <c:pt idx="40">
                  <c:v>6.133152539585959</c:v>
                </c:pt>
              </c:numCache>
            </c:numRef>
          </c:val>
          <c:smooth val="0"/>
          <c:extLst>
            <c:ext xmlns:c16="http://schemas.microsoft.com/office/drawing/2014/chart" uri="{C3380CC4-5D6E-409C-BE32-E72D297353CC}">
              <c16:uniqueId val="{00000000-7ED3-4180-ACF6-31A0DD2A7735}"/>
            </c:ext>
          </c:extLst>
        </c:ser>
        <c:ser>
          <c:idx val="1"/>
          <c:order val="1"/>
          <c:tx>
            <c:strRef>
              <c:f>'13 Graf'!$A$6</c:f>
              <c:strCache>
                <c:ptCount val="1"/>
                <c:pt idx="0">
                  <c:v>Sverige</c:v>
                </c:pt>
              </c:strCache>
            </c:strRef>
          </c:tx>
          <c:spPr>
            <a:ln w="28575" cap="rnd">
              <a:solidFill>
                <a:schemeClr val="accent1"/>
              </a:solidFill>
              <a:prstDash val="solid"/>
              <a:round/>
            </a:ln>
            <a:effectLst/>
          </c:spPr>
          <c:marker>
            <c:symbol val="none"/>
          </c:marker>
          <c:cat>
            <c:numRef>
              <c:f>'13 Graf'!$B$1:$AP$1</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'13 Graf'!$B$3:$AP$3</c:f>
              <c:numCache>
                <c:formatCode>General</c:formatCode>
                <c:ptCount val="41"/>
                <c:pt idx="0">
                  <c:v>5.6962523000000003</c:v>
                </c:pt>
                <c:pt idx="1">
                  <c:v>5.6342609000000001</c:v>
                </c:pt>
                <c:pt idx="2">
                  <c:v>5.1058506000000001</c:v>
                </c:pt>
                <c:pt idx="3">
                  <c:v>5.1979901999999996</c:v>
                </c:pt>
                <c:pt idx="4">
                  <c:v>5.3716065000000004</c:v>
                </c:pt>
                <c:pt idx="5">
                  <c:v>5.6471321000000003</c:v>
                </c:pt>
                <c:pt idx="6">
                  <c:v>5.2812840999999997</c:v>
                </c:pt>
                <c:pt idx="7">
                  <c:v>5.4272818000000003</c:v>
                </c:pt>
                <c:pt idx="8">
                  <c:v>5.6900012000000002</c:v>
                </c:pt>
                <c:pt idx="9">
                  <c:v>5.8598794999999999</c:v>
                </c:pt>
                <c:pt idx="10">
                  <c:v>5.4593397000000001</c:v>
                </c:pt>
                <c:pt idx="11">
                  <c:v>5.5785103999999999</c:v>
                </c:pt>
                <c:pt idx="12">
                  <c:v>5.6457477999999996</c:v>
                </c:pt>
                <c:pt idx="13">
                  <c:v>5.5976245000000002</c:v>
                </c:pt>
                <c:pt idx="14">
                  <c:v>5.0938878000000001</c:v>
                </c:pt>
                <c:pt idx="15">
                  <c:v>5.1062773000000004</c:v>
                </c:pt>
                <c:pt idx="16">
                  <c:v>5.2243864999999996</c:v>
                </c:pt>
                <c:pt idx="17">
                  <c:v>5.2929404</c:v>
                </c:pt>
                <c:pt idx="18">
                  <c:v>4.9356795</c:v>
                </c:pt>
                <c:pt idx="19">
                  <c:v>5.0270139</c:v>
                </c:pt>
                <c:pt idx="20">
                  <c:v>5.1607665000000003</c:v>
                </c:pt>
                <c:pt idx="21">
                  <c:v>5.1933197</c:v>
                </c:pt>
                <c:pt idx="22">
                  <c:v>4.8013187999999998</c:v>
                </c:pt>
                <c:pt idx="23">
                  <c:v>4.8220586000000001</c:v>
                </c:pt>
                <c:pt idx="24">
                  <c:v>4.9710428000000002</c:v>
                </c:pt>
                <c:pt idx="25">
                  <c:v>5.0919134000000001</c:v>
                </c:pt>
                <c:pt idx="26">
                  <c:v>4.8117241000000002</c:v>
                </c:pt>
                <c:pt idx="27">
                  <c:v>4.8194819000000004</c:v>
                </c:pt>
                <c:pt idx="28">
                  <c:v>4.8820189999999997</c:v>
                </c:pt>
                <c:pt idx="29">
                  <c:v>4.9013086000000001</c:v>
                </c:pt>
                <c:pt idx="30">
                  <c:v>4.5815858</c:v>
                </c:pt>
                <c:pt idx="31">
                  <c:v>4.5682245000000004</c:v>
                </c:pt>
                <c:pt idx="32">
                  <c:v>4.5652578999999998</c:v>
                </c:pt>
                <c:pt idx="33">
                  <c:v>4.6360673999999999</c:v>
                </c:pt>
                <c:pt idx="34">
                  <c:v>4.4652865000000004</c:v>
                </c:pt>
                <c:pt idx="35">
                  <c:v>4.6453017000000001</c:v>
                </c:pt>
                <c:pt idx="36">
                  <c:v>4.8557554528969531</c:v>
                </c:pt>
                <c:pt idx="37">
                  <c:v>5.0690150105641782</c:v>
                </c:pt>
                <c:pt idx="38">
                  <c:v>5.8655588453141814</c:v>
                </c:pt>
                <c:pt idx="39">
                  <c:v>6.2768198893320166</c:v>
                </c:pt>
                <c:pt idx="40">
                  <c:v>6.0307963571851229</c:v>
                </c:pt>
              </c:numCache>
            </c:numRef>
          </c:val>
          <c:smooth val="0"/>
          <c:extLst>
            <c:ext xmlns:c16="http://schemas.microsoft.com/office/drawing/2014/chart" uri="{C3380CC4-5D6E-409C-BE32-E72D297353CC}">
              <c16:uniqueId val="{00000001-7ED3-4180-ACF6-31A0DD2A7735}"/>
            </c:ext>
          </c:extLst>
        </c:ser>
        <c:dLbls>
          <c:showLegendKey val="0"/>
          <c:showVal val="0"/>
          <c:showCatName val="0"/>
          <c:showSerName val="0"/>
          <c:showPercent val="0"/>
          <c:showBubbleSize val="0"/>
        </c:dLbls>
        <c:smooth val="0"/>
        <c:axId val="758167848"/>
        <c:axId val="758165880"/>
      </c:lineChart>
      <c:catAx>
        <c:axId val="758167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58165880"/>
        <c:crosses val="autoZero"/>
        <c:auto val="1"/>
        <c:lblAlgn val="ctr"/>
        <c:lblOffset val="100"/>
        <c:noMultiLvlLbl val="0"/>
      </c:catAx>
      <c:valAx>
        <c:axId val="758165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58167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'15 Graf'!$A$22</c:f>
              <c:strCache>
                <c:ptCount val="1"/>
                <c:pt idx="0">
                  <c:v>Stockholmsregionen</c:v>
                </c:pt>
              </c:strCache>
            </c:strRef>
          </c:tx>
          <c:spPr>
            <a:ln w="28575" cap="rnd">
              <a:solidFill>
                <a:schemeClr val="accent2"/>
              </a:solidFill>
              <a:round/>
            </a:ln>
            <a:effectLst/>
          </c:spPr>
          <c:marker>
            <c:symbol val="none"/>
          </c:marker>
          <c:cat>
            <c:numRef>
              <c:f>'15 Graf'!$B$19:$AP$19</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'15 Graf'!$B$20:$AP$20</c:f>
              <c:numCache>
                <c:formatCode>General</c:formatCode>
                <c:ptCount val="41"/>
                <c:pt idx="0">
                  <c:v>100</c:v>
                </c:pt>
                <c:pt idx="1">
                  <c:v>100.28947486683576</c:v>
                </c:pt>
                <c:pt idx="2">
                  <c:v>100.69400518111931</c:v>
                </c:pt>
                <c:pt idx="3">
                  <c:v>100.92469594387266</c:v>
                </c:pt>
                <c:pt idx="4">
                  <c:v>101.17553711468385</c:v>
                </c:pt>
                <c:pt idx="5">
                  <c:v>101.47030327572185</c:v>
                </c:pt>
                <c:pt idx="6">
                  <c:v>101.81713673815632</c:v>
                </c:pt>
                <c:pt idx="7">
                  <c:v>102.01482335533771</c:v>
                </c:pt>
                <c:pt idx="8">
                  <c:v>102.24981480470292</c:v>
                </c:pt>
                <c:pt idx="9">
                  <c:v>102.55405214075132</c:v>
                </c:pt>
                <c:pt idx="10">
                  <c:v>102.92263064785253</c:v>
                </c:pt>
                <c:pt idx="11">
                  <c:v>103.16861542535482</c:v>
                </c:pt>
                <c:pt idx="12">
                  <c:v>103.46311581362467</c:v>
                </c:pt>
                <c:pt idx="13">
                  <c:v>103.7976754064028</c:v>
                </c:pt>
                <c:pt idx="14">
                  <c:v>104.19669697603744</c:v>
                </c:pt>
                <c:pt idx="15">
                  <c:v>104.46580398436869</c:v>
                </c:pt>
                <c:pt idx="16">
                  <c:v>104.78217022310899</c:v>
                </c:pt>
                <c:pt idx="17">
                  <c:v>105.15147356503242</c:v>
                </c:pt>
                <c:pt idx="18">
                  <c:v>105.56639317843452</c:v>
                </c:pt>
                <c:pt idx="19">
                  <c:v>105.78973894832266</c:v>
                </c:pt>
                <c:pt idx="20">
                  <c:v>106.05401372450575</c:v>
                </c:pt>
                <c:pt idx="21">
                  <c:v>106.3931397766639</c:v>
                </c:pt>
                <c:pt idx="22">
                  <c:v>106.83782594009868</c:v>
                </c:pt>
                <c:pt idx="23">
                  <c:v>107.10901080825364</c:v>
                </c:pt>
                <c:pt idx="24">
                  <c:v>107.41708976885984</c:v>
                </c:pt>
                <c:pt idx="25">
                  <c:v>107.79687905454479</c:v>
                </c:pt>
                <c:pt idx="26">
                  <c:v>108.3571763721244</c:v>
                </c:pt>
                <c:pt idx="27">
                  <c:v>108.78132554892949</c:v>
                </c:pt>
                <c:pt idx="28">
                  <c:v>109.14504766272179</c:v>
                </c:pt>
                <c:pt idx="29">
                  <c:v>109.5358785988653</c:v>
                </c:pt>
                <c:pt idx="30">
                  <c:v>110.03101326592692</c:v>
                </c:pt>
                <c:pt idx="31">
                  <c:v>110.36226277968356</c:v>
                </c:pt>
                <c:pt idx="32">
                  <c:v>110.65323563848526</c:v>
                </c:pt>
                <c:pt idx="33">
                  <c:v>111.02645308844869</c:v>
                </c:pt>
                <c:pt idx="34">
                  <c:v>111.46275532910641</c:v>
                </c:pt>
                <c:pt idx="35">
                  <c:v>111.78583837053266</c:v>
                </c:pt>
                <c:pt idx="36">
                  <c:v>112.11670130571746</c:v>
                </c:pt>
                <c:pt idx="37">
                  <c:v>112.46892270699712</c:v>
                </c:pt>
                <c:pt idx="38">
                  <c:v>112.86965971904436</c:v>
                </c:pt>
                <c:pt idx="39">
                  <c:v>113.07005238622872</c:v>
                </c:pt>
                <c:pt idx="40">
                  <c:v>113.28298469583757</c:v>
                </c:pt>
              </c:numCache>
            </c:numRef>
          </c:val>
          <c:smooth val="0"/>
          <c:extLst>
            <c:ext xmlns:c16="http://schemas.microsoft.com/office/drawing/2014/chart" uri="{C3380CC4-5D6E-409C-BE32-E72D297353CC}">
              <c16:uniqueId val="{00000000-953E-4E28-93DD-18D44634651B}"/>
            </c:ext>
          </c:extLst>
        </c:ser>
        <c:ser>
          <c:idx val="1"/>
          <c:order val="1"/>
          <c:tx>
            <c:strRef>
              <c:f>'15 Graf'!$A$23</c:f>
              <c:strCache>
                <c:ptCount val="1"/>
                <c:pt idx="0">
                  <c:v>Övriga Sverige</c:v>
                </c:pt>
              </c:strCache>
            </c:strRef>
          </c:tx>
          <c:spPr>
            <a:ln w="28575" cap="rnd">
              <a:solidFill>
                <a:schemeClr val="accent1"/>
              </a:solidFill>
              <a:prstDash val="sysDash"/>
              <a:round/>
            </a:ln>
            <a:effectLst/>
          </c:spPr>
          <c:marker>
            <c:symbol val="none"/>
          </c:marker>
          <c:cat>
            <c:numRef>
              <c:f>'15 Graf'!$B$19:$AP$19</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'15 Graf'!$B$21:$AP$21</c:f>
              <c:numCache>
                <c:formatCode>General</c:formatCode>
                <c:ptCount val="41"/>
                <c:pt idx="0">
                  <c:v>100</c:v>
                </c:pt>
                <c:pt idx="1">
                  <c:v>100.13298596438216</c:v>
                </c:pt>
                <c:pt idx="2">
                  <c:v>100.35928834869625</c:v>
                </c:pt>
                <c:pt idx="3">
                  <c:v>100.43784133255924</c:v>
                </c:pt>
                <c:pt idx="4">
                  <c:v>100.47814359569813</c:v>
                </c:pt>
                <c:pt idx="5">
                  <c:v>100.60388205510098</c:v>
                </c:pt>
                <c:pt idx="6">
                  <c:v>100.79574920411659</c:v>
                </c:pt>
                <c:pt idx="7">
                  <c:v>100.86283655840914</c:v>
                </c:pt>
                <c:pt idx="8">
                  <c:v>100.91138333779432</c:v>
                </c:pt>
                <c:pt idx="9">
                  <c:v>101.03986357818141</c:v>
                </c:pt>
                <c:pt idx="10">
                  <c:v>101.23934252475463</c:v>
                </c:pt>
                <c:pt idx="11">
                  <c:v>101.34761411369149</c:v>
                </c:pt>
                <c:pt idx="12">
                  <c:v>101.45084312641259</c:v>
                </c:pt>
                <c:pt idx="13">
                  <c:v>101.6257610838893</c:v>
                </c:pt>
                <c:pt idx="14">
                  <c:v>101.86529304078466</c:v>
                </c:pt>
                <c:pt idx="15">
                  <c:v>102.0240862583471</c:v>
                </c:pt>
                <c:pt idx="16">
                  <c:v>102.19497782416863</c:v>
                </c:pt>
                <c:pt idx="17">
                  <c:v>102.42578593247779</c:v>
                </c:pt>
                <c:pt idx="18">
                  <c:v>102.75424362507161</c:v>
                </c:pt>
                <c:pt idx="19">
                  <c:v>102.93855649641037</c:v>
                </c:pt>
                <c:pt idx="20">
                  <c:v>103.11234322956491</c:v>
                </c:pt>
                <c:pt idx="21">
                  <c:v>103.33818545483271</c:v>
                </c:pt>
                <c:pt idx="22">
                  <c:v>103.66562696286593</c:v>
                </c:pt>
                <c:pt idx="23">
                  <c:v>103.87917910693866</c:v>
                </c:pt>
                <c:pt idx="24">
                  <c:v>104.10178104558872</c:v>
                </c:pt>
                <c:pt idx="25">
                  <c:v>104.39386700023084</c:v>
                </c:pt>
                <c:pt idx="26">
                  <c:v>104.87126283747872</c:v>
                </c:pt>
                <c:pt idx="27">
                  <c:v>105.31566143644781</c:v>
                </c:pt>
                <c:pt idx="28">
                  <c:v>105.57806713260327</c:v>
                </c:pt>
                <c:pt idx="29">
                  <c:v>105.82716656300306</c:v>
                </c:pt>
                <c:pt idx="30">
                  <c:v>106.21408362777122</c:v>
                </c:pt>
                <c:pt idx="31">
                  <c:v>106.45946343921338</c:v>
                </c:pt>
                <c:pt idx="32">
                  <c:v>106.65888486590582</c:v>
                </c:pt>
                <c:pt idx="33">
                  <c:v>106.91563444045043</c:v>
                </c:pt>
                <c:pt idx="34">
                  <c:v>107.25124377155558</c:v>
                </c:pt>
                <c:pt idx="35">
                  <c:v>107.43774239836429</c:v>
                </c:pt>
                <c:pt idx="36">
                  <c:v>107.65292427239268</c:v>
                </c:pt>
                <c:pt idx="37">
                  <c:v>107.87358970838955</c:v>
                </c:pt>
                <c:pt idx="38">
                  <c:v>108.17407356562673</c:v>
                </c:pt>
                <c:pt idx="39">
                  <c:v>108.28619898657639</c:v>
                </c:pt>
                <c:pt idx="40">
                  <c:v>108.4204312150423</c:v>
                </c:pt>
              </c:numCache>
            </c:numRef>
          </c:val>
          <c:smooth val="0"/>
          <c:extLst>
            <c:ext xmlns:c16="http://schemas.microsoft.com/office/drawing/2014/chart" uri="{C3380CC4-5D6E-409C-BE32-E72D297353CC}">
              <c16:uniqueId val="{00000001-953E-4E28-93DD-18D44634651B}"/>
            </c:ext>
          </c:extLst>
        </c:ser>
        <c:dLbls>
          <c:showLegendKey val="0"/>
          <c:showVal val="0"/>
          <c:showCatName val="0"/>
          <c:showSerName val="0"/>
          <c:showPercent val="0"/>
          <c:showBubbleSize val="0"/>
        </c:dLbls>
        <c:smooth val="0"/>
        <c:axId val="789520360"/>
        <c:axId val="789515440"/>
      </c:lineChart>
      <c:catAx>
        <c:axId val="789520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89515440"/>
        <c:crosses val="autoZero"/>
        <c:auto val="1"/>
        <c:lblAlgn val="ctr"/>
        <c:lblOffset val="100"/>
        <c:noMultiLvlLbl val="0"/>
      </c:catAx>
      <c:valAx>
        <c:axId val="789515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89520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
          <c:order val="0"/>
          <c:tx>
            <c:strRef>
              <c:f>'16 Graf'!$A$3</c:f>
              <c:strCache>
                <c:ptCount val="1"/>
                <c:pt idx="0">
                  <c:v>Stockholmregionen</c:v>
                </c:pt>
              </c:strCache>
            </c:strRef>
          </c:tx>
          <c:spPr>
            <a:ln w="28575" cap="rnd">
              <a:solidFill>
                <a:schemeClr val="accent2"/>
              </a:solidFill>
              <a:round/>
            </a:ln>
            <a:effectLst/>
          </c:spPr>
          <c:marker>
            <c:symbol val="none"/>
          </c:marker>
          <c:cat>
            <c:numRef>
              <c:f>'16 Graf'!$B$1:$AP$1</c:f>
              <c:numCache>
                <c:formatCode>General</c:formatCode>
                <c:ptCount val="41"/>
                <c:pt idx="2">
                  <c:v>2011</c:v>
                </c:pt>
                <c:pt idx="6">
                  <c:v>2012</c:v>
                </c:pt>
                <c:pt idx="10">
                  <c:v>2013</c:v>
                </c:pt>
                <c:pt idx="14">
                  <c:v>2014</c:v>
                </c:pt>
                <c:pt idx="18">
                  <c:v>2015</c:v>
                </c:pt>
                <c:pt idx="22">
                  <c:v>2016</c:v>
                </c:pt>
                <c:pt idx="26">
                  <c:v>2017</c:v>
                </c:pt>
                <c:pt idx="30">
                  <c:v>2018</c:v>
                </c:pt>
                <c:pt idx="34">
                  <c:v>2019</c:v>
                </c:pt>
                <c:pt idx="38">
                  <c:v>2020</c:v>
                </c:pt>
              </c:numCache>
            </c:numRef>
          </c:cat>
          <c:val>
            <c:numRef>
              <c:f>'16 Graf'!$B$3:$AP$3</c:f>
              <c:numCache>
                <c:formatCode>General</c:formatCode>
                <c:ptCount val="41"/>
                <c:pt idx="0">
                  <c:v>100</c:v>
                </c:pt>
                <c:pt idx="1">
                  <c:v>113.62683438155136</c:v>
                </c:pt>
                <c:pt idx="2">
                  <c:v>111.97589098532495</c:v>
                </c:pt>
                <c:pt idx="3">
                  <c:v>66.063941299790358</c:v>
                </c:pt>
                <c:pt idx="4">
                  <c:v>66.19496855345912</c:v>
                </c:pt>
                <c:pt idx="5">
                  <c:v>57.337526205450736</c:v>
                </c:pt>
                <c:pt idx="6">
                  <c:v>85.665618448637318</c:v>
                </c:pt>
                <c:pt idx="7">
                  <c:v>59.145702306079663</c:v>
                </c:pt>
                <c:pt idx="8">
                  <c:v>70.387840670859532</c:v>
                </c:pt>
                <c:pt idx="9">
                  <c:v>116.95492662473795</c:v>
                </c:pt>
                <c:pt idx="10">
                  <c:v>111.0587002096436</c:v>
                </c:pt>
                <c:pt idx="11">
                  <c:v>99.868972746331238</c:v>
                </c:pt>
                <c:pt idx="12">
                  <c:v>135.58700209643607</c:v>
                </c:pt>
                <c:pt idx="13">
                  <c:v>130.00524109014674</c:v>
                </c:pt>
                <c:pt idx="14">
                  <c:v>136.79245283018867</c:v>
                </c:pt>
                <c:pt idx="15">
                  <c:v>111.21593291404612</c:v>
                </c:pt>
                <c:pt idx="16">
                  <c:v>167.71488469601678</c:v>
                </c:pt>
                <c:pt idx="17">
                  <c:v>185.1153039832285</c:v>
                </c:pt>
                <c:pt idx="18">
                  <c:v>196.88155136268344</c:v>
                </c:pt>
                <c:pt idx="19">
                  <c:v>156.73480083857442</c:v>
                </c:pt>
                <c:pt idx="20">
                  <c:v>160.40356394129978</c:v>
                </c:pt>
                <c:pt idx="21">
                  <c:v>239.93710691823898</c:v>
                </c:pt>
                <c:pt idx="22">
                  <c:v>225.36687631027254</c:v>
                </c:pt>
                <c:pt idx="23">
                  <c:v>202.541928721174</c:v>
                </c:pt>
                <c:pt idx="24">
                  <c:v>206.3679245283019</c:v>
                </c:pt>
                <c:pt idx="25">
                  <c:v>221.04297693920336</c:v>
                </c:pt>
                <c:pt idx="26">
                  <c:v>251.57232704402514</c:v>
                </c:pt>
                <c:pt idx="27">
                  <c:v>172.35324947589098</c:v>
                </c:pt>
                <c:pt idx="28">
                  <c:v>235.24633123689728</c:v>
                </c:pt>
                <c:pt idx="29">
                  <c:v>164.8846960167715</c:v>
                </c:pt>
                <c:pt idx="30">
                  <c:v>153.90461215932913</c:v>
                </c:pt>
                <c:pt idx="31">
                  <c:v>117.29559748427673</c:v>
                </c:pt>
                <c:pt idx="32">
                  <c:v>183.9098532494759</c:v>
                </c:pt>
                <c:pt idx="33">
                  <c:v>135.37735849056602</c:v>
                </c:pt>
                <c:pt idx="34">
                  <c:v>161.47798742138366</c:v>
                </c:pt>
                <c:pt idx="35">
                  <c:v>116.87631027253668</c:v>
                </c:pt>
                <c:pt idx="36">
                  <c:v>201.20545073375263</c:v>
                </c:pt>
                <c:pt idx="37">
                  <c:v>152.27987421383648</c:v>
                </c:pt>
                <c:pt idx="38">
                  <c:v>154.45492662473794</c:v>
                </c:pt>
                <c:pt idx="39">
                  <c:v>116.19496855345912</c:v>
                </c:pt>
                <c:pt idx="40">
                  <c:v>144.20859538784066</c:v>
                </c:pt>
              </c:numCache>
            </c:numRef>
          </c:val>
          <c:smooth val="0"/>
          <c:extLst>
            <c:ext xmlns:c16="http://schemas.microsoft.com/office/drawing/2014/chart" uri="{C3380CC4-5D6E-409C-BE32-E72D297353CC}">
              <c16:uniqueId val="{00000000-BA2B-4B17-92CB-41EFAA8F3B2E}"/>
            </c:ext>
          </c:extLst>
        </c:ser>
        <c:ser>
          <c:idx val="0"/>
          <c:order val="1"/>
          <c:tx>
            <c:strRef>
              <c:f>'16 Graf'!$A$2</c:f>
              <c:strCache>
                <c:ptCount val="1"/>
                <c:pt idx="0">
                  <c:v>Övriga sverige</c:v>
                </c:pt>
              </c:strCache>
            </c:strRef>
          </c:tx>
          <c:spPr>
            <a:ln w="28575" cap="rnd">
              <a:solidFill>
                <a:schemeClr val="accent1"/>
              </a:solidFill>
              <a:prstDash val="sysDash"/>
              <a:round/>
            </a:ln>
            <a:effectLst/>
          </c:spPr>
          <c:marker>
            <c:symbol val="none"/>
          </c:marker>
          <c:cat>
            <c:numRef>
              <c:f>'16 Graf'!$B$1:$AP$1</c:f>
              <c:numCache>
                <c:formatCode>General</c:formatCode>
                <c:ptCount val="41"/>
                <c:pt idx="2">
                  <c:v>2011</c:v>
                </c:pt>
                <c:pt idx="6">
                  <c:v>2012</c:v>
                </c:pt>
                <c:pt idx="10">
                  <c:v>2013</c:v>
                </c:pt>
                <c:pt idx="14">
                  <c:v>2014</c:v>
                </c:pt>
                <c:pt idx="18">
                  <c:v>2015</c:v>
                </c:pt>
                <c:pt idx="22">
                  <c:v>2016</c:v>
                </c:pt>
                <c:pt idx="26">
                  <c:v>2017</c:v>
                </c:pt>
                <c:pt idx="30">
                  <c:v>2018</c:v>
                </c:pt>
                <c:pt idx="34">
                  <c:v>2019</c:v>
                </c:pt>
                <c:pt idx="38">
                  <c:v>2020</c:v>
                </c:pt>
              </c:numCache>
            </c:numRef>
          </c:cat>
          <c:val>
            <c:numRef>
              <c:f>'16 Graf'!$B$2:$AP$2</c:f>
              <c:numCache>
                <c:formatCode>General</c:formatCode>
                <c:ptCount val="41"/>
                <c:pt idx="0">
                  <c:v>100</c:v>
                </c:pt>
                <c:pt idx="1">
                  <c:v>87.85337805462386</c:v>
                </c:pt>
                <c:pt idx="2">
                  <c:v>95.112601820795405</c:v>
                </c:pt>
                <c:pt idx="3">
                  <c:v>58.409199808337327</c:v>
                </c:pt>
                <c:pt idx="4">
                  <c:v>71.274556780067087</c:v>
                </c:pt>
                <c:pt idx="5">
                  <c:v>81.384762817441299</c:v>
                </c:pt>
                <c:pt idx="6">
                  <c:v>70.579779587925245</c:v>
                </c:pt>
                <c:pt idx="7">
                  <c:v>51.413512218495448</c:v>
                </c:pt>
                <c:pt idx="8">
                  <c:v>58.217537134643031</c:v>
                </c:pt>
                <c:pt idx="9">
                  <c:v>69.214183037853374</c:v>
                </c:pt>
                <c:pt idx="10">
                  <c:v>85.888835649257302</c:v>
                </c:pt>
                <c:pt idx="11">
                  <c:v>64.734068040249156</c:v>
                </c:pt>
                <c:pt idx="12">
                  <c:v>87.182558696693818</c:v>
                </c:pt>
                <c:pt idx="13">
                  <c:v>90.27311931001438</c:v>
                </c:pt>
                <c:pt idx="14">
                  <c:v>95.999041686631529</c:v>
                </c:pt>
                <c:pt idx="15">
                  <c:v>84.25970292285578</c:v>
                </c:pt>
                <c:pt idx="16">
                  <c:v>112.33828461907044</c:v>
                </c:pt>
                <c:pt idx="17">
                  <c:v>101.79683756588405</c:v>
                </c:pt>
                <c:pt idx="18">
                  <c:v>136.72735984666986</c:v>
                </c:pt>
                <c:pt idx="19">
                  <c:v>138.76377575467177</c:v>
                </c:pt>
                <c:pt idx="20">
                  <c:v>135.72113080977479</c:v>
                </c:pt>
                <c:pt idx="21">
                  <c:v>137.18255869669383</c:v>
                </c:pt>
                <c:pt idx="22">
                  <c:v>191.11164350742692</c:v>
                </c:pt>
                <c:pt idx="23">
                  <c:v>166.09966459032103</c:v>
                </c:pt>
                <c:pt idx="24">
                  <c:v>171.70579779587925</c:v>
                </c:pt>
                <c:pt idx="25">
                  <c:v>204.5280306660278</c:v>
                </c:pt>
                <c:pt idx="26">
                  <c:v>194.34595112601821</c:v>
                </c:pt>
                <c:pt idx="27">
                  <c:v>147.00527072352659</c:v>
                </c:pt>
                <c:pt idx="28">
                  <c:v>177.38380450407283</c:v>
                </c:pt>
                <c:pt idx="29">
                  <c:v>179.61188308576905</c:v>
                </c:pt>
                <c:pt idx="30">
                  <c:v>203.56971729755631</c:v>
                </c:pt>
                <c:pt idx="31">
                  <c:v>157.18735026353619</c:v>
                </c:pt>
                <c:pt idx="32">
                  <c:v>161.09247724005749</c:v>
                </c:pt>
                <c:pt idx="33">
                  <c:v>154.71969333972208</c:v>
                </c:pt>
                <c:pt idx="34">
                  <c:v>155.29468136080499</c:v>
                </c:pt>
                <c:pt idx="35">
                  <c:v>106.27695256348827</c:v>
                </c:pt>
                <c:pt idx="36">
                  <c:v>153.85721130809776</c:v>
                </c:pt>
                <c:pt idx="37">
                  <c:v>144.80114997604215</c:v>
                </c:pt>
                <c:pt idx="38">
                  <c:v>158.36128413991375</c:v>
                </c:pt>
                <c:pt idx="39">
                  <c:v>139.88979396262579</c:v>
                </c:pt>
                <c:pt idx="40">
                  <c:v>176.06612362242453</c:v>
                </c:pt>
              </c:numCache>
            </c:numRef>
          </c:val>
          <c:smooth val="0"/>
          <c:extLst>
            <c:ext xmlns:c16="http://schemas.microsoft.com/office/drawing/2014/chart" uri="{C3380CC4-5D6E-409C-BE32-E72D297353CC}">
              <c16:uniqueId val="{00000001-BA2B-4B17-92CB-41EFAA8F3B2E}"/>
            </c:ext>
          </c:extLst>
        </c:ser>
        <c:dLbls>
          <c:showLegendKey val="0"/>
          <c:showVal val="0"/>
          <c:showCatName val="0"/>
          <c:showSerName val="0"/>
          <c:showPercent val="0"/>
          <c:showBubbleSize val="0"/>
        </c:dLbls>
        <c:smooth val="0"/>
        <c:axId val="733173808"/>
        <c:axId val="733172824"/>
      </c:lineChart>
      <c:catAx>
        <c:axId val="733173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3172824"/>
        <c:crosses val="autoZero"/>
        <c:auto val="1"/>
        <c:lblAlgn val="ctr"/>
        <c:lblOffset val="100"/>
        <c:noMultiLvlLbl val="0"/>
      </c:catAx>
      <c:valAx>
        <c:axId val="733172824"/>
        <c:scaling>
          <c:orientation val="minMax"/>
          <c:max val="6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3173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959978853400994E-2"/>
          <c:y val="6.9100447147485838E-2"/>
          <c:w val="0.89022332187063558"/>
          <c:h val="0.72281834932131217"/>
        </c:manualLayout>
      </c:layout>
      <c:lineChart>
        <c:grouping val="standard"/>
        <c:varyColors val="0"/>
        <c:ser>
          <c:idx val="0"/>
          <c:order val="0"/>
          <c:tx>
            <c:strRef>
              <c:f>'17 graf'!$A$8</c:f>
              <c:strCache>
                <c:ptCount val="1"/>
                <c:pt idx="0">
                  <c:v>Stocholmsregionen</c:v>
                </c:pt>
              </c:strCache>
            </c:strRef>
          </c:tx>
          <c:spPr>
            <a:ln w="28575" cap="rnd">
              <a:solidFill>
                <a:schemeClr val="accent2"/>
              </a:solidFill>
              <a:round/>
            </a:ln>
            <a:effectLst/>
          </c:spPr>
          <c:marker>
            <c:symbol val="none"/>
          </c:marker>
          <c:cat>
            <c:numRef>
              <c:f>'17 graf'!$B$5:$L$5</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'17 graf'!$B$8:$L$8</c:f>
              <c:numCache>
                <c:formatCode>General</c:formatCode>
                <c:ptCount val="11"/>
                <c:pt idx="0">
                  <c:v>100</c:v>
                </c:pt>
                <c:pt idx="1">
                  <c:v>102.59202203661124</c:v>
                </c:pt>
                <c:pt idx="2">
                  <c:v>103.81984154027208</c:v>
                </c:pt>
                <c:pt idx="3">
                  <c:v>108.57391971641034</c:v>
                </c:pt>
                <c:pt idx="4">
                  <c:v>115.43501977167368</c:v>
                </c:pt>
                <c:pt idx="5">
                  <c:v>122.89471046882203</c:v>
                </c:pt>
                <c:pt idx="6">
                  <c:v>129.57845245492317</c:v>
                </c:pt>
                <c:pt idx="7">
                  <c:v>134.31254420350649</c:v>
                </c:pt>
                <c:pt idx="8">
                  <c:v>141.05899432190748</c:v>
                </c:pt>
                <c:pt idx="9">
                  <c:v>143.96584554328436</c:v>
                </c:pt>
                <c:pt idx="10">
                  <c:v>72.307287028579452</c:v>
                </c:pt>
              </c:numCache>
            </c:numRef>
          </c:val>
          <c:smooth val="0"/>
          <c:extLst>
            <c:ext xmlns:c16="http://schemas.microsoft.com/office/drawing/2014/chart" uri="{C3380CC4-5D6E-409C-BE32-E72D297353CC}">
              <c16:uniqueId val="{00000000-D881-4950-9E71-0659A3474A1E}"/>
            </c:ext>
          </c:extLst>
        </c:ser>
        <c:ser>
          <c:idx val="1"/>
          <c:order val="1"/>
          <c:tx>
            <c:strRef>
              <c:f>'17 graf'!$A$9</c:f>
              <c:strCache>
                <c:ptCount val="1"/>
                <c:pt idx="0">
                  <c:v>Övriga Sverige</c:v>
                </c:pt>
              </c:strCache>
            </c:strRef>
          </c:tx>
          <c:spPr>
            <a:ln w="28575" cap="rnd">
              <a:solidFill>
                <a:schemeClr val="accent1"/>
              </a:solidFill>
              <a:prstDash val="sysDash"/>
              <a:round/>
            </a:ln>
            <a:effectLst/>
          </c:spPr>
          <c:marker>
            <c:symbol val="none"/>
          </c:marker>
          <c:cat>
            <c:numRef>
              <c:f>'17 graf'!$B$5:$L$5</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'17 graf'!$B$9:$L$9</c:f>
              <c:numCache>
                <c:formatCode>General</c:formatCode>
                <c:ptCount val="11"/>
                <c:pt idx="0">
                  <c:v>100</c:v>
                </c:pt>
                <c:pt idx="1">
                  <c:v>98.281406780357486</c:v>
                </c:pt>
                <c:pt idx="2">
                  <c:v>102.79939137710402</c:v>
                </c:pt>
                <c:pt idx="3">
                  <c:v>107.36470424348646</c:v>
                </c:pt>
                <c:pt idx="4">
                  <c:v>114.4856562411387</c:v>
                </c:pt>
                <c:pt idx="5">
                  <c:v>123.95063987878834</c:v>
                </c:pt>
                <c:pt idx="6">
                  <c:v>129.12760651556397</c:v>
                </c:pt>
                <c:pt idx="7">
                  <c:v>130.01912073750501</c:v>
                </c:pt>
                <c:pt idx="8">
                  <c:v>134.59166107363481</c:v>
                </c:pt>
                <c:pt idx="9">
                  <c:v>139.68390894204123</c:v>
                </c:pt>
                <c:pt idx="10">
                  <c:v>82.688752803923123</c:v>
                </c:pt>
              </c:numCache>
            </c:numRef>
          </c:val>
          <c:smooth val="0"/>
          <c:extLst>
            <c:ext xmlns:c16="http://schemas.microsoft.com/office/drawing/2014/chart" uri="{C3380CC4-5D6E-409C-BE32-E72D297353CC}">
              <c16:uniqueId val="{00000001-D881-4950-9E71-0659A3474A1E}"/>
            </c:ext>
          </c:extLst>
        </c:ser>
        <c:dLbls>
          <c:showLegendKey val="0"/>
          <c:showVal val="0"/>
          <c:showCatName val="0"/>
          <c:showSerName val="0"/>
          <c:showPercent val="0"/>
          <c:showBubbleSize val="0"/>
        </c:dLbls>
        <c:smooth val="0"/>
        <c:axId val="764737160"/>
        <c:axId val="764738144"/>
      </c:lineChart>
      <c:catAx>
        <c:axId val="764737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100" b="0" i="0" u="none" strike="noStrike" kern="1200" baseline="0">
                <a:solidFill>
                  <a:schemeClr val="tx1">
                    <a:lumMod val="65000"/>
                    <a:lumOff val="35000"/>
                  </a:schemeClr>
                </a:solidFill>
                <a:latin typeface="Futura Std Book" panose="020B0502020204020303" pitchFamily="34" charset="0"/>
                <a:ea typeface="+mn-ea"/>
                <a:cs typeface="+mn-cs"/>
              </a:defRPr>
            </a:pPr>
            <a:endParaRPr lang="sv-SE"/>
          </a:p>
        </c:txPr>
        <c:crossAx val="764738144"/>
        <c:crosses val="autoZero"/>
        <c:auto val="1"/>
        <c:lblAlgn val="ctr"/>
        <c:lblOffset val="100"/>
        <c:noMultiLvlLbl val="0"/>
      </c:catAx>
      <c:valAx>
        <c:axId val="764738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Futura Std Book" panose="020B0502020204020303" pitchFamily="34" charset="0"/>
                <a:ea typeface="+mn-ea"/>
                <a:cs typeface="+mn-cs"/>
              </a:defRPr>
            </a:pPr>
            <a:endParaRPr lang="sv-SE"/>
          </a:p>
        </c:txPr>
        <c:crossAx val="764737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Futura Std Book" panose="020B0502020204020303" pitchFamily="34" charset="0"/>
              <a:ea typeface="+mn-ea"/>
              <a:cs typeface="+mn-cs"/>
            </a:defRPr>
          </a:pPr>
          <a:endParaRPr lang="sv-SE"/>
        </a:p>
      </c:txPr>
    </c:legend>
    <c:plotVisOnly val="1"/>
    <c:dispBlanksAs val="gap"/>
    <c:showDLblsOverMax val="0"/>
  </c:chart>
  <c:spPr>
    <a:noFill/>
    <a:ln>
      <a:noFill/>
    </a:ln>
    <a:effectLst/>
  </c:spPr>
  <c:txPr>
    <a:bodyPr/>
    <a:lstStyle/>
    <a:p>
      <a:pPr>
        <a:defRPr sz="1100">
          <a:latin typeface="Futura Std Book" panose="020B0502020204020303" pitchFamily="34" charset="0"/>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2021-03-29</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29/03/2021</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3/29/2021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3/29/2021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3/29/2021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3/29/2021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3/29/2021</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3/29/2021</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3/29/2021</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3/29/2021</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3/29/2021</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3/29/2021</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3/29/2021</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tockholmbusinessalliance.se/hitta-material/konjunkturrapporter/"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hyperlink" Target="http://stockholmbusinessalliance.se/hittamaterial/konjunkturrapporter/" TargetMode="External"/><Relationship Id="rId2" Type="http://schemas.openxmlformats.org/officeDocument/2006/relationships/image" Target="../media/image7.jpg"/><Relationship Id="rId1" Type="http://schemas.openxmlformats.org/officeDocument/2006/relationships/slideLayout" Target="../slideLayouts/slideLayout1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chemeClr val="accent4">
              <a:lumMod val="50000"/>
              <a:alpha val="50196"/>
            </a:schemeClr>
          </a:solidFill>
        </p:spPr>
        <p:txBody>
          <a:bodyPr wrap="square" lIns="432000" rtlCol="0" anchor="ctr">
            <a:noAutofit/>
          </a:bodyPr>
          <a:lstStyle/>
          <a:p>
            <a:r>
              <a:rPr lang="en-GB" sz="3200" dirty="0" err="1">
                <a:solidFill>
                  <a:schemeClr val="bg1"/>
                </a:solidFill>
              </a:rPr>
              <a:t>Konjunkturen</a:t>
            </a:r>
            <a:r>
              <a:rPr lang="en-GB" sz="3200" dirty="0">
                <a:solidFill>
                  <a:schemeClr val="bg1"/>
                </a:solidFill>
              </a:rPr>
              <a:t> </a:t>
            </a:r>
            <a:r>
              <a:rPr lang="en-GB" sz="3200" dirty="0" err="1">
                <a:solidFill>
                  <a:schemeClr val="bg1"/>
                </a:solidFill>
              </a:rPr>
              <a:t>i</a:t>
            </a:r>
            <a:r>
              <a:rPr lang="en-GB" sz="3200" dirty="0">
                <a:solidFill>
                  <a:schemeClr val="bg1"/>
                </a:solidFill>
              </a:rPr>
              <a:t> </a:t>
            </a:r>
            <a:r>
              <a:rPr lang="en-GB" sz="3200" dirty="0" err="1">
                <a:solidFill>
                  <a:schemeClr val="bg1"/>
                </a:solidFill>
              </a:rPr>
              <a:t>Stockholmsregionen</a:t>
            </a:r>
            <a:endParaRPr lang="en-GB" sz="3200" dirty="0">
              <a:solidFill>
                <a:schemeClr val="bg1"/>
              </a:solidFill>
            </a:endParaRPr>
          </a:p>
          <a:p>
            <a:r>
              <a:rPr lang="sv-SE" sz="2000" dirty="0">
                <a:solidFill>
                  <a:schemeClr val="bg1"/>
                </a:solidFill>
                <a:latin typeface="+mj-lt"/>
              </a:rPr>
              <a:t>2020 kv4</a:t>
            </a:r>
          </a:p>
          <a:p>
            <a:endParaRPr lang="sv-SE" sz="2000" dirty="0">
              <a:solidFill>
                <a:schemeClr val="bg1"/>
              </a:solidFill>
              <a:latin typeface="+mj-lt"/>
            </a:endParaRPr>
          </a:p>
          <a:p>
            <a:r>
              <a:rPr lang="sv-SE" sz="2000">
                <a:solidFill>
                  <a:schemeClr val="bg1"/>
                </a:solidFill>
              </a:rPr>
              <a:t>2021-03-31</a:t>
            </a:r>
          </a:p>
          <a:p>
            <a:r>
              <a:rPr lang="sv-SE" sz="2000" smtClean="0">
                <a:solidFill>
                  <a:schemeClr val="bg1"/>
                </a:solidFill>
                <a:latin typeface="+mj-lt"/>
              </a:rPr>
              <a:t>Stockholm </a:t>
            </a:r>
            <a:r>
              <a:rPr lang="sv-SE" sz="2000" dirty="0">
                <a:solidFill>
                  <a:schemeClr val="bg1"/>
                </a:solidFill>
                <a:latin typeface="+mj-lt"/>
              </a:rPr>
              <a:t>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lum bright="-100000"/>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pic>
        <p:nvPicPr>
          <p:cNvPr id="6" name="Bildobjekt 5">
            <a:extLst>
              <a:ext uri="{FF2B5EF4-FFF2-40B4-BE49-F238E27FC236}">
                <a16:creationId xmlns:a16="http://schemas.microsoft.com/office/drawing/2014/main" id="{1112999F-A2C6-4E44-99F6-15DA1A8B287D}"/>
              </a:ext>
            </a:extLst>
          </p:cNvPr>
          <p:cNvPicPr>
            <a:picLocks noChangeAspect="1"/>
          </p:cNvPicPr>
          <p:nvPr/>
        </p:nvPicPr>
        <p:blipFill rotWithShape="1">
          <a:blip r:embed="rId4"/>
          <a:srcRect t="41640" b="10477"/>
          <a:stretch/>
        </p:blipFill>
        <p:spPr>
          <a:xfrm>
            <a:off x="6208847" y="8388"/>
            <a:ext cx="5983152" cy="6858000"/>
          </a:xfrm>
          <a:prstGeom prst="rect">
            <a:avLst/>
          </a:prstGeom>
        </p:spPr>
      </p:pic>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utomhus, himmel, träd, byggnad&#10;&#10;Automatiskt genererad beskrivning">
            <a:extLst>
              <a:ext uri="{FF2B5EF4-FFF2-40B4-BE49-F238E27FC236}">
                <a16:creationId xmlns:a16="http://schemas.microsoft.com/office/drawing/2014/main" id="{05093794-FC30-41DF-A8F2-A2F52806EF4C}"/>
              </a:ext>
            </a:extLst>
          </p:cNvPr>
          <p:cNvPicPr>
            <a:picLocks noGrp="1" noChangeAspect="1"/>
          </p:cNvPicPr>
          <p:nvPr>
            <p:ph type="pic" sz="quarter" idx="13"/>
          </p:nvPr>
        </p:nvPicPr>
        <p:blipFill>
          <a:blip r:embed="rId3"/>
          <a:srcRect t="2468" b="2468"/>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Stockholms län, Uppsala län, Södermanlands län, Östergötlands län, Örebro län, Västmanlands län, Gävleborgs län och Dalarnas län.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säsongrensande för att visa trenden. Övriga diagram har indexerade värden som visar procentuella förändringen från startåret med värde 100, motsvarande kvartal för 10 år sedan.</a:t>
            </a:r>
          </a:p>
          <a:p>
            <a:r>
              <a:rPr lang="sv-SE" sz="1100" dirty="0"/>
              <a:t>Läs samtliga konjunkturrapporter som tas fram inom ramen för partnerskapet Stockholm Business Alliance här: </a:t>
            </a:r>
            <a:r>
              <a:rPr lang="sv-SE" sz="1100" u="sng" dirty="0">
                <a:hlinkClick r:id="rId4"/>
              </a:rPr>
              <a:t>http://stockholmbusinessalliance.se/hitta-material/konjunkturrapporter/</a:t>
            </a:r>
            <a:r>
              <a:rPr lang="sv-SE" sz="1100" dirty="0"/>
              <a:t> </a:t>
            </a:r>
          </a:p>
          <a:p>
            <a:r>
              <a:rPr lang="sv-SE" sz="1100" dirty="0"/>
              <a:t/>
            </a:r>
            <a:br>
              <a:rPr lang="sv-SE" sz="1100" dirty="0"/>
            </a:br>
            <a:r>
              <a:rPr lang="sv-SE" sz="1100" dirty="0"/>
              <a:t/>
            </a:r>
            <a:br>
              <a:rPr lang="sv-SE" sz="1100" dirty="0"/>
            </a:br>
            <a:r>
              <a:rPr lang="sv-SE" sz="1100" dirty="0"/>
              <a:t>Frågor kan ställas till Stefan Frid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dirty="0"/>
              <a:t>Om </a:t>
            </a:r>
            <a:r>
              <a:rPr lang="en-US" dirty="0" err="1"/>
              <a:t>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utomhus, himmel, träd, byggnad&#10;&#10;Automatiskt genererad beskrivning">
            <a:extLst>
              <a:ext uri="{FF2B5EF4-FFF2-40B4-BE49-F238E27FC236}">
                <a16:creationId xmlns:a16="http://schemas.microsoft.com/office/drawing/2014/main" id="{58749C77-B791-4B52-8513-AA247DA6AAAF}"/>
              </a:ext>
            </a:extLst>
          </p:cNvPr>
          <p:cNvPicPr>
            <a:picLocks noGrp="1" noChangeAspect="1"/>
          </p:cNvPicPr>
          <p:nvPr>
            <p:ph type="pic" sz="quarter" idx="13"/>
          </p:nvPr>
        </p:nvPicPr>
        <p:blipFill>
          <a:blip r:embed="rId2"/>
          <a:srcRect t="2468" b="2468"/>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15134" y="1305901"/>
            <a:ext cx="5339426" cy="4717972"/>
          </a:xfrm>
        </p:spPr>
        <p:txBody>
          <a:bodyPr/>
          <a:lstStyle/>
          <a:p>
            <a:pPr>
              <a:spcBef>
                <a:spcPts val="600"/>
              </a:spcBef>
            </a:pPr>
            <a:r>
              <a:rPr lang="sv-SE" sz="1050" b="1" dirty="0">
                <a:cs typeface="Times New Roman" panose="02020603050405020304" pitchFamily="18" charset="0"/>
              </a:rPr>
              <a:t>2020 präglades av den pågående Covid-19 pandemin vilket medfört en tuff situation för många av regionens företagare och konsumenter. Under det fjärde kvartalet ser vi att regionen som helhet avslutar året med positiva signaler från näringslivet med ökat nyföretagande och färre konkurser. Å andra sidan ser det fortsatt mörkt ut vad gäller utvecklingen på arbetsmarknaden. Antalet varsel ökar – om än inte lika dramatiskt som vid årets inledning – tillsammans med en stigande arbetslöshet och färre lediga jobb. Noterbart fortsätter också de kommersiella övernattningarna att minska, vilket fortsatt understryker besöksnäringens svåra situation.</a:t>
            </a:r>
          </a:p>
          <a:p>
            <a:pPr>
              <a:spcBef>
                <a:spcPts val="600"/>
              </a:spcBef>
            </a:pPr>
            <a:r>
              <a:rPr lang="sv-SE" sz="1050" dirty="0">
                <a:cs typeface="Times New Roman" panose="02020603050405020304" pitchFamily="18" charset="0"/>
              </a:rPr>
              <a:t>Lönesumman i privat sektor sjunker för tredje kvartalet i rad men ökar något i förhållande till per invånare och sysselsatt. Detta riskerar att medföra en minskad köpkraft vilket på sikt påverkar näringslivet negativt genom en minskad konsumtion av varor och tjänster. Det fjärde kvartalet kan däremot rapportera färre företagskonkurser och fler nystartade företag. Konkurserna inom Hotell- och restauranger har avtagit under kvartalet jämfört med motsvarande kvartal 2019. Flest konkurser återfinns inom Byggindustrin och företag inom juridik, ekonomi, vetenskap &amp; teknik.</a:t>
            </a:r>
          </a:p>
          <a:p>
            <a:pPr>
              <a:spcBef>
                <a:spcPts val="600"/>
              </a:spcBef>
            </a:pPr>
            <a:r>
              <a:rPr lang="sv-SE" sz="1050" dirty="0">
                <a:cs typeface="Times New Roman" panose="02020603050405020304" pitchFamily="18" charset="0"/>
              </a:rPr>
              <a:t>Arbetsmarknaden försvagades ytterligare under det fjärde kvartalet. Antalet sysselsatta minskar med 1,9 procent i regionen, vilket motsvarar 44 000 personer. Vidare minskar antalet lediga jobb med 18 procent samtidigt som antalet varslade personer ökar med 13 procent. Arbetslösheten ökar med 1,4%-enheter i regionen till 6,1 procent.</a:t>
            </a:r>
            <a:br>
              <a:rPr lang="sv-SE" sz="1050" dirty="0">
                <a:cs typeface="Times New Roman" panose="02020603050405020304" pitchFamily="18" charset="0"/>
              </a:rPr>
            </a:br>
            <a:r>
              <a:rPr lang="sv-SE" sz="1050" dirty="0">
                <a:cs typeface="Times New Roman" panose="02020603050405020304" pitchFamily="18" charset="0"/>
              </a:rPr>
              <a:t/>
            </a:r>
            <a:br>
              <a:rPr lang="sv-SE" sz="1050" dirty="0">
                <a:cs typeface="Times New Roman" panose="02020603050405020304" pitchFamily="18" charset="0"/>
              </a:rPr>
            </a:br>
            <a:r>
              <a:rPr lang="sv-SE" sz="1050" dirty="0">
                <a:cs typeface="Times New Roman" panose="02020603050405020304" pitchFamily="18" charset="0"/>
              </a:rPr>
              <a:t>Antalet invånare ökar med 0,5 procent eller 25 000 invånare vilket liknar utvecklingen i Sverige som helhet. Nästan halva Sverige befolkning bor inom regionen. </a:t>
            </a:r>
          </a:p>
          <a:p>
            <a:pPr>
              <a:lnSpc>
                <a:spcPct val="114000"/>
              </a:lnSpc>
              <a:spcBef>
                <a:spcPts val="0"/>
              </a:spcBef>
              <a:spcAft>
                <a:spcPts val="1000"/>
              </a:spcAft>
            </a:pPr>
            <a:r>
              <a:rPr lang="sv-SE" sz="1050" dirty="0">
                <a:cs typeface="Times New Roman" panose="02020603050405020304" pitchFamily="18" charset="0"/>
              </a:rPr>
              <a:t/>
            </a:r>
            <a:br>
              <a:rPr lang="sv-SE" sz="1050" dirty="0">
                <a:cs typeface="Times New Roman" panose="02020603050405020304" pitchFamily="18" charset="0"/>
              </a:rPr>
            </a:br>
            <a:r>
              <a:rPr lang="sv-SE" sz="1050" dirty="0">
                <a:effectLst/>
                <a:latin typeface="Minion Pro"/>
                <a:ea typeface="Times New Roman" panose="02020603050405020304" pitchFamily="18" charset="0"/>
                <a:cs typeface="Times New Roman" panose="02020603050405020304" pitchFamily="18" charset="0"/>
              </a:rPr>
              <a:t/>
            </a:r>
            <a:br>
              <a:rPr lang="sv-SE" sz="1050" dirty="0">
                <a:effectLst/>
                <a:latin typeface="Minion Pro"/>
                <a:ea typeface="Times New Roman" panose="02020603050405020304" pitchFamily="18" charset="0"/>
                <a:cs typeface="Times New Roman" panose="02020603050405020304" pitchFamily="18" charset="0"/>
              </a:rPr>
            </a:br>
            <a:r>
              <a:rPr lang="sv-SE" sz="1050" dirty="0"/>
              <a:t>Staffan Ingvarsson</a:t>
            </a:r>
            <a:br>
              <a:rPr lang="sv-SE" sz="1050" dirty="0"/>
            </a:br>
            <a:r>
              <a:rPr lang="sv-SE" sz="1050" dirty="0"/>
              <a:t>VD Stockholm Business Region</a:t>
            </a:r>
          </a:p>
          <a:p>
            <a:endParaRPr lang="sv-SE" sz="1050"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515134" y="142614"/>
            <a:ext cx="5147948" cy="1140902"/>
          </a:xfrm>
        </p:spPr>
        <p:txBody>
          <a:bodyPr/>
          <a:lstStyle/>
          <a:p>
            <a:r>
              <a:rPr lang="sv-SE" dirty="0"/>
              <a:t>Fortsatt nedgång i spåren av Covid-19</a:t>
            </a: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213037" y="1095375"/>
            <a:ext cx="5390537" cy="4528677"/>
          </a:xfrm>
          <a:prstGeom prst="rect">
            <a:avLst/>
          </a:prstGeom>
          <a:solidFill>
            <a:srgbClr val="FFFFFF">
              <a:alpha val="69804"/>
            </a:srgbClr>
          </a:solidFill>
        </p:spPr>
        <p:txBody>
          <a:bodyPr wrap="square" lIns="216000" tIns="216000" rtlCol="0">
            <a:noAutofit/>
          </a:bodyPr>
          <a:lstStyle/>
          <a:p>
            <a:r>
              <a:rPr lang="sv-SE" sz="2000" b="1" dirty="0"/>
              <a:t>Konjunkturläget i Stockholmsregionen</a:t>
            </a:r>
            <a:r>
              <a:rPr lang="sv-SE" sz="2000" b="1" dirty="0">
                <a:latin typeface="+mj-lt"/>
                <a:ea typeface="+mj-ea"/>
                <a:cs typeface="+mj-cs"/>
              </a:rPr>
              <a:t>, 2020 kv4</a:t>
            </a:r>
          </a:p>
        </p:txBody>
      </p:sp>
      <p:graphicFrame>
        <p:nvGraphicFramePr>
          <p:cNvPr id="14" name="Tabell 13">
            <a:extLst>
              <a:ext uri="{FF2B5EF4-FFF2-40B4-BE49-F238E27FC236}">
                <a16:creationId xmlns:a16="http://schemas.microsoft.com/office/drawing/2014/main" id="{6C265B5A-20C6-42BE-BA4E-BC1A7B8D15BD}"/>
              </a:ext>
            </a:extLst>
          </p:cNvPr>
          <p:cNvGraphicFramePr>
            <a:graphicFrameLocks noGrp="1"/>
          </p:cNvGraphicFramePr>
          <p:nvPr>
            <p:extLst>
              <p:ext uri="{D42A27DB-BD31-4B8C-83A1-F6EECF244321}">
                <p14:modId xmlns:p14="http://schemas.microsoft.com/office/powerpoint/2010/main" val="4214455426"/>
              </p:ext>
            </p:extLst>
          </p:nvPr>
        </p:nvGraphicFramePr>
        <p:xfrm>
          <a:off x="337440" y="1997071"/>
          <a:ext cx="5035750" cy="3707272"/>
        </p:xfrm>
        <a:graphic>
          <a:graphicData uri="http://schemas.openxmlformats.org/drawingml/2006/table">
            <a:tbl>
              <a:tblPr>
                <a:tableStyleId>{5C22544A-7EE6-4342-B048-85BDC9FD1C3A}</a:tableStyleId>
              </a:tblPr>
              <a:tblGrid>
                <a:gridCol w="1569293">
                  <a:extLst>
                    <a:ext uri="{9D8B030D-6E8A-4147-A177-3AD203B41FA5}">
                      <a16:colId xmlns:a16="http://schemas.microsoft.com/office/drawing/2014/main" val="1445391966"/>
                    </a:ext>
                  </a:extLst>
                </a:gridCol>
                <a:gridCol w="1437585">
                  <a:extLst>
                    <a:ext uri="{9D8B030D-6E8A-4147-A177-3AD203B41FA5}">
                      <a16:colId xmlns:a16="http://schemas.microsoft.com/office/drawing/2014/main" val="3782094969"/>
                    </a:ext>
                  </a:extLst>
                </a:gridCol>
                <a:gridCol w="1356318">
                  <a:extLst>
                    <a:ext uri="{9D8B030D-6E8A-4147-A177-3AD203B41FA5}">
                      <a16:colId xmlns:a16="http://schemas.microsoft.com/office/drawing/2014/main" val="464390418"/>
                    </a:ext>
                  </a:extLst>
                </a:gridCol>
                <a:gridCol w="672554">
                  <a:extLst>
                    <a:ext uri="{9D8B030D-6E8A-4147-A177-3AD203B41FA5}">
                      <a16:colId xmlns:a16="http://schemas.microsoft.com/office/drawing/2014/main" val="772953022"/>
                    </a:ext>
                  </a:extLst>
                </a:gridCol>
              </a:tblGrid>
              <a:tr h="209598">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ctr" fontAlgn="b"/>
                      <a:r>
                        <a:rPr lang="sv-SE" sz="1100" u="none" strike="noStrike">
                          <a:effectLst/>
                        </a:rPr>
                        <a:t>Stockholmsregionen</a:t>
                      </a:r>
                      <a:endParaRPr lang="sv-SE" sz="1100" b="0" i="0" u="none" strike="noStrike">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sv-SE"/>
                    </a:p>
                  </a:txBody>
                  <a:tcPr/>
                </a:tc>
                <a:tc>
                  <a:txBody>
                    <a:bodyPr/>
                    <a:lstStyle/>
                    <a:p>
                      <a:pPr algn="l" fontAlgn="b"/>
                      <a:endParaRPr lang="sv-SE" sz="1100" b="0" i="0" u="none" strike="noStrike">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3361381"/>
                  </a:ext>
                </a:extLst>
              </a:tr>
              <a:tr h="419194">
                <a:tc>
                  <a:txBody>
                    <a:bodyPr/>
                    <a:lstStyle/>
                    <a:p>
                      <a:pPr algn="l" fontAlgn="b"/>
                      <a:r>
                        <a:rPr lang="sv-SE" sz="1100" u="none" strike="noStrike" dirty="0">
                          <a:effectLst/>
                        </a:rPr>
                        <a:t>Nyckeltal</a:t>
                      </a:r>
                      <a:endParaRPr lang="sv-SE" sz="1100" b="0" i="0" u="none" strike="noStrike" dirty="0">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100" b="0" i="0" u="none" strike="noStrike" dirty="0">
                          <a:solidFill>
                            <a:srgbClr val="000000"/>
                          </a:solidFill>
                          <a:effectLst/>
                          <a:latin typeface="Futura Std Book" panose="020B0502020204020303" pitchFamily="34" charset="0"/>
                        </a:rPr>
                        <a:t>  Värde</a:t>
                      </a:r>
                      <a:br>
                        <a:rPr lang="sv-SE" sz="1100" b="0" i="0" u="none" strike="noStrike" dirty="0">
                          <a:solidFill>
                            <a:srgbClr val="000000"/>
                          </a:solidFill>
                          <a:effectLst/>
                          <a:latin typeface="Futura Std Book" panose="020B0502020204020303" pitchFamily="34" charset="0"/>
                        </a:rPr>
                      </a:br>
                      <a:r>
                        <a:rPr lang="sv-SE" sz="1100" b="0" i="0" u="none" strike="noStrike" dirty="0">
                          <a:solidFill>
                            <a:srgbClr val="000000"/>
                          </a:solidFill>
                          <a:effectLst/>
                          <a:latin typeface="Futura Std Book" panose="020B0502020204020303" pitchFamily="34" charset="0"/>
                        </a:rPr>
                        <a:t>2020 kv4</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100" u="none" strike="noStrike" dirty="0">
                          <a:effectLst/>
                        </a:rPr>
                        <a:t>Förändring %</a:t>
                      </a:r>
                      <a:br>
                        <a:rPr lang="sv-SE" sz="1100" u="none" strike="noStrike" dirty="0">
                          <a:effectLst/>
                        </a:rPr>
                      </a:br>
                      <a:r>
                        <a:rPr lang="sv-SE" sz="1100" u="none" strike="noStrike" dirty="0">
                          <a:effectLst/>
                        </a:rPr>
                        <a:t>-1 år</a:t>
                      </a:r>
                      <a:endParaRPr lang="sv-SE" sz="1100" b="0" i="0" u="none" strike="noStrike" dirty="0">
                        <a:solidFill>
                          <a:srgbClr val="000000"/>
                        </a:solidFill>
                        <a:effectLst/>
                        <a:latin typeface="Futura Std Book" panose="020B0502020204020303" pitchFamily="34"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53861032"/>
                  </a:ext>
                </a:extLst>
              </a:tr>
              <a:tr h="274320">
                <a:tc>
                  <a:txBody>
                    <a:bodyPr/>
                    <a:lstStyle/>
                    <a:p>
                      <a:pPr algn="l" rtl="0" fontAlgn="ctr"/>
                      <a:r>
                        <a:rPr lang="sv-SE" sz="1000" u="none" strike="noStrike" dirty="0">
                          <a:effectLst/>
                        </a:rPr>
                        <a:t>Lönesumma privat sektor (mdkr) </a:t>
                      </a:r>
                      <a:endParaRPr lang="sv-SE" sz="10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177</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-0,3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55204443"/>
                  </a:ext>
                </a:extLst>
              </a:tr>
              <a:tr h="274320">
                <a:tc>
                  <a:txBody>
                    <a:bodyPr/>
                    <a:lstStyle/>
                    <a:p>
                      <a:pPr algn="l" rtl="0" fontAlgn="ctr"/>
                      <a:r>
                        <a:rPr lang="sv-SE" sz="1000" u="none" strike="noStrike" dirty="0">
                          <a:effectLst/>
                        </a:rPr>
                        <a:t>Nya företag</a:t>
                      </a:r>
                      <a:endParaRPr lang="sv-SE" sz="10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10 619</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24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05159724"/>
                  </a:ext>
                </a:extLst>
              </a:tr>
              <a:tr h="274320">
                <a:tc>
                  <a:txBody>
                    <a:bodyPr/>
                    <a:lstStyle/>
                    <a:p>
                      <a:pPr algn="l" rtl="0" fontAlgn="ctr"/>
                      <a:r>
                        <a:rPr lang="sv-SE" sz="1000" u="none" strike="noStrike">
                          <a:effectLst/>
                        </a:rPr>
                        <a:t>Företagskonkurser</a:t>
                      </a:r>
                      <a:endParaRPr lang="sv-SE" sz="1000" b="0" i="0" u="none" strike="noStrike">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951</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-12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63902846"/>
                  </a:ext>
                </a:extLst>
              </a:tr>
              <a:tr h="274320">
                <a:tc>
                  <a:txBody>
                    <a:bodyPr/>
                    <a:lstStyle/>
                    <a:p>
                      <a:pPr algn="l" rtl="0" fontAlgn="ctr"/>
                      <a:r>
                        <a:rPr lang="sv-SE" sz="1000" u="none" strike="noStrike" dirty="0">
                          <a:effectLst/>
                        </a:rPr>
                        <a:t>Sysselsatta</a:t>
                      </a:r>
                      <a:endParaRPr lang="sv-SE" sz="10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2 328 700</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-1,9</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19971001"/>
                  </a:ext>
                </a:extLst>
              </a:tr>
              <a:tr h="274320">
                <a:tc>
                  <a:txBody>
                    <a:bodyPr/>
                    <a:lstStyle/>
                    <a:p>
                      <a:pPr algn="l" rtl="0" fontAlgn="ctr"/>
                      <a:r>
                        <a:rPr lang="sv-SE" sz="1000" u="none" strike="noStrike">
                          <a:effectLst/>
                        </a:rPr>
                        <a:t>Nyanmälda platser</a:t>
                      </a:r>
                      <a:endParaRPr lang="sv-SE" sz="1000" b="0" i="0" u="none" strike="noStrike">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101 366</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-18</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06683519"/>
                  </a:ext>
                </a:extLst>
              </a:tr>
              <a:tr h="274320">
                <a:tc>
                  <a:txBody>
                    <a:bodyPr/>
                    <a:lstStyle/>
                    <a:p>
                      <a:pPr algn="l" rtl="0" fontAlgn="ctr"/>
                      <a:r>
                        <a:rPr lang="sv-SE" sz="1000" u="none" strike="noStrike">
                          <a:effectLst/>
                        </a:rPr>
                        <a:t>Varsel</a:t>
                      </a:r>
                      <a:endParaRPr lang="sv-SE" sz="1000" b="0" i="0" u="none" strike="noStrike">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9 493</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13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88531028"/>
                  </a:ext>
                </a:extLst>
              </a:tr>
              <a:tr h="274320">
                <a:tc>
                  <a:txBody>
                    <a:bodyPr/>
                    <a:lstStyle/>
                    <a:p>
                      <a:pPr algn="l" rtl="0" fontAlgn="ctr"/>
                      <a:r>
                        <a:rPr lang="sv-SE" sz="1000" u="none" strike="noStrike">
                          <a:effectLst/>
                        </a:rPr>
                        <a:t>Arbetslöshet (%)</a:t>
                      </a:r>
                      <a:endParaRPr lang="sv-SE" sz="1000" b="0" i="0" u="none" strike="noStrike">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6,1</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1,4 p.e.*</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02926581"/>
                  </a:ext>
                </a:extLst>
              </a:tr>
              <a:tr h="274320">
                <a:tc>
                  <a:txBody>
                    <a:bodyPr/>
                    <a:lstStyle/>
                    <a:p>
                      <a:pPr algn="l" rtl="0" fontAlgn="ctr"/>
                      <a:r>
                        <a:rPr lang="sv-SE" sz="1000" u="none" strike="noStrike">
                          <a:effectLst/>
                        </a:rPr>
                        <a:t>Befolkning (tusental)</a:t>
                      </a:r>
                      <a:endParaRPr lang="sv-SE" sz="1000" b="0" i="0" u="none" strike="noStrike">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4 704,9</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rtl="0" fontAlgn="ctr"/>
                      <a:r>
                        <a:rPr lang="sv-SE" sz="1000" b="0" i="0" u="none" strike="noStrike" dirty="0">
                          <a:solidFill>
                            <a:srgbClr val="000000"/>
                          </a:solidFill>
                          <a:effectLst/>
                          <a:latin typeface="+mn-lt"/>
                        </a:rPr>
                        <a:t>0,5 </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72022198"/>
                  </a:ext>
                </a:extLst>
              </a:tr>
              <a:tr h="274320">
                <a:tc>
                  <a:txBody>
                    <a:bodyPr/>
                    <a:lstStyle/>
                    <a:p>
                      <a:pPr algn="l" rtl="0" fontAlgn="ctr"/>
                      <a:r>
                        <a:rPr lang="sv-SE" sz="1000" u="none" strike="noStrike" dirty="0">
                          <a:effectLst/>
                        </a:rPr>
                        <a:t>Påbörjade lägenheter</a:t>
                      </a:r>
                      <a:endParaRPr lang="sv-SE" sz="10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5 503</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-28</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66950787"/>
                  </a:ext>
                </a:extLst>
              </a:tr>
              <a:tr h="274320">
                <a:tc>
                  <a:txBody>
                    <a:bodyPr/>
                    <a:lstStyle/>
                    <a:p>
                      <a:pPr algn="l" rtl="0" fontAlgn="ctr"/>
                      <a:r>
                        <a:rPr lang="sv-SE" sz="1000" u="none" strike="noStrike" dirty="0">
                          <a:effectLst/>
                        </a:rPr>
                        <a:t>Kommersiella övernattningar (tusental)</a:t>
                      </a:r>
                      <a:endParaRPr lang="sv-SE" sz="10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2 525</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-50</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93387026"/>
                  </a:ext>
                </a:extLst>
              </a:tr>
              <a:tr h="274320">
                <a:tc gridSpan="2">
                  <a:txBody>
                    <a:bodyPr/>
                    <a:lstStyle/>
                    <a:p>
                      <a:pPr algn="l" rtl="0" fontAlgn="ctr"/>
                      <a:r>
                        <a:rPr lang="sv-SE" sz="700" u="none" strike="noStrike" dirty="0">
                          <a:effectLst/>
                        </a:rPr>
                        <a:t>* Förändring i arbetslösheten visas i procentenheter, ej i procent</a:t>
                      </a:r>
                      <a:endParaRPr lang="sv-SE" sz="700" b="0" i="0" u="none" strike="noStrike" dirty="0">
                        <a:solidFill>
                          <a:srgbClr val="000000"/>
                        </a:solidFill>
                        <a:effectLst/>
                        <a:latin typeface="Futura Std Book" panose="020B0502020204020303" pitchFamily="34"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sv-SE"/>
                    </a:p>
                  </a:txBody>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04952469"/>
                  </a:ext>
                </a:extLst>
              </a:tr>
            </a:tbl>
          </a:graphicData>
        </a:graphic>
      </p:graphicFrame>
      <p:sp>
        <p:nvSpPr>
          <p:cNvPr id="45" name="Likbent triangel 44">
            <a:extLst>
              <a:ext uri="{FF2B5EF4-FFF2-40B4-BE49-F238E27FC236}">
                <a16:creationId xmlns:a16="http://schemas.microsoft.com/office/drawing/2014/main" id="{77889251-56AB-4C4F-AC04-5835F3155AD2}"/>
              </a:ext>
            </a:extLst>
          </p:cNvPr>
          <p:cNvSpPr/>
          <p:nvPr/>
        </p:nvSpPr>
        <p:spPr>
          <a:xfrm rot="10800000">
            <a:off x="4957062" y="2660176"/>
            <a:ext cx="168232" cy="13623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47" name="Likbent triangel 46">
            <a:extLst>
              <a:ext uri="{FF2B5EF4-FFF2-40B4-BE49-F238E27FC236}">
                <a16:creationId xmlns:a16="http://schemas.microsoft.com/office/drawing/2014/main" id="{61304814-C9AC-4B42-A3F1-72C32F9001ED}"/>
              </a:ext>
            </a:extLst>
          </p:cNvPr>
          <p:cNvSpPr/>
          <p:nvPr/>
        </p:nvSpPr>
        <p:spPr>
          <a:xfrm rot="10800000">
            <a:off x="4957062" y="3256732"/>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48" name="Likbent triangel 47">
            <a:extLst>
              <a:ext uri="{FF2B5EF4-FFF2-40B4-BE49-F238E27FC236}">
                <a16:creationId xmlns:a16="http://schemas.microsoft.com/office/drawing/2014/main" id="{58976A50-E7E8-482B-80F4-AB13AD3D7A11}"/>
              </a:ext>
            </a:extLst>
          </p:cNvPr>
          <p:cNvSpPr/>
          <p:nvPr/>
        </p:nvSpPr>
        <p:spPr>
          <a:xfrm rot="10800000">
            <a:off x="4957062" y="3528648"/>
            <a:ext cx="168232" cy="13623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49" name="Likbent triangel 48">
            <a:extLst>
              <a:ext uri="{FF2B5EF4-FFF2-40B4-BE49-F238E27FC236}">
                <a16:creationId xmlns:a16="http://schemas.microsoft.com/office/drawing/2014/main" id="{31FE3FF8-6C6B-4C68-9A29-6D7454DF412C}"/>
              </a:ext>
            </a:extLst>
          </p:cNvPr>
          <p:cNvSpPr/>
          <p:nvPr/>
        </p:nvSpPr>
        <p:spPr>
          <a:xfrm rot="10800000">
            <a:off x="4957063" y="3800564"/>
            <a:ext cx="168232" cy="13623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50" name="Likbent triangel 49">
            <a:extLst>
              <a:ext uri="{FF2B5EF4-FFF2-40B4-BE49-F238E27FC236}">
                <a16:creationId xmlns:a16="http://schemas.microsoft.com/office/drawing/2014/main" id="{78A2FEF7-7F86-4587-8B39-F7C4C87DC2FF}"/>
              </a:ext>
            </a:extLst>
          </p:cNvPr>
          <p:cNvSpPr/>
          <p:nvPr/>
        </p:nvSpPr>
        <p:spPr>
          <a:xfrm>
            <a:off x="4957062" y="4072480"/>
            <a:ext cx="168232" cy="13623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51" name="Likbent triangel 50">
            <a:extLst>
              <a:ext uri="{FF2B5EF4-FFF2-40B4-BE49-F238E27FC236}">
                <a16:creationId xmlns:a16="http://schemas.microsoft.com/office/drawing/2014/main" id="{0657305E-8890-43E2-8428-25AC0D6175D7}"/>
              </a:ext>
            </a:extLst>
          </p:cNvPr>
          <p:cNvSpPr/>
          <p:nvPr/>
        </p:nvSpPr>
        <p:spPr>
          <a:xfrm>
            <a:off x="4957063" y="4344396"/>
            <a:ext cx="168232" cy="13623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52" name="Likbent triangel 51">
            <a:extLst>
              <a:ext uri="{FF2B5EF4-FFF2-40B4-BE49-F238E27FC236}">
                <a16:creationId xmlns:a16="http://schemas.microsoft.com/office/drawing/2014/main" id="{403ED09C-A599-4FF9-B0CE-ABB9402705E1}"/>
              </a:ext>
            </a:extLst>
          </p:cNvPr>
          <p:cNvSpPr/>
          <p:nvPr/>
        </p:nvSpPr>
        <p:spPr>
          <a:xfrm>
            <a:off x="4957062" y="4616312"/>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54" name="Likbent triangel 53">
            <a:extLst>
              <a:ext uri="{FF2B5EF4-FFF2-40B4-BE49-F238E27FC236}">
                <a16:creationId xmlns:a16="http://schemas.microsoft.com/office/drawing/2014/main" id="{71019FFB-0605-4133-8848-E4989828B36A}"/>
              </a:ext>
            </a:extLst>
          </p:cNvPr>
          <p:cNvSpPr/>
          <p:nvPr/>
        </p:nvSpPr>
        <p:spPr>
          <a:xfrm rot="10800000">
            <a:off x="4957062" y="5160144"/>
            <a:ext cx="168232" cy="13623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19" name="Likbent triangel 18">
            <a:extLst>
              <a:ext uri="{FF2B5EF4-FFF2-40B4-BE49-F238E27FC236}">
                <a16:creationId xmlns:a16="http://schemas.microsoft.com/office/drawing/2014/main" id="{46DA747F-C1D9-47EB-A905-5FCBCBC98820}"/>
              </a:ext>
            </a:extLst>
          </p:cNvPr>
          <p:cNvSpPr/>
          <p:nvPr/>
        </p:nvSpPr>
        <p:spPr>
          <a:xfrm>
            <a:off x="4957062" y="2960494"/>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20" name="Likbent triangel 19">
            <a:extLst>
              <a:ext uri="{FF2B5EF4-FFF2-40B4-BE49-F238E27FC236}">
                <a16:creationId xmlns:a16="http://schemas.microsoft.com/office/drawing/2014/main" id="{5CD37E49-3508-4668-B15D-F2FC210418D3}"/>
              </a:ext>
            </a:extLst>
          </p:cNvPr>
          <p:cNvSpPr/>
          <p:nvPr/>
        </p:nvSpPr>
        <p:spPr>
          <a:xfrm rot="10800000">
            <a:off x="4957062" y="4880530"/>
            <a:ext cx="168232" cy="13623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Tree>
    <p:extLst>
      <p:ext uri="{BB962C8B-B14F-4D97-AF65-F5344CB8AC3E}">
        <p14:creationId xmlns:p14="http://schemas.microsoft.com/office/powerpoint/2010/main" val="2771732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4376" y="5403326"/>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Stockholmsregionen</a:t>
            </a:r>
            <a:r>
              <a:rPr lang="sv-SE" sz="1400" dirty="0"/>
              <a:t/>
            </a:r>
            <a:br>
              <a:rPr lang="sv-SE" sz="1400" dirty="0"/>
            </a:br>
            <a:r>
              <a:rPr lang="sv-SE" sz="1200" dirty="0"/>
              <a:t>Index 100 = 2010 kv4</a:t>
            </a:r>
            <a:endParaRPr lang="sv-SE" sz="1400" dirty="0"/>
          </a:p>
        </p:txBody>
      </p:sp>
      <p:graphicFrame>
        <p:nvGraphicFramePr>
          <p:cNvPr id="48" name="Tabell 47">
            <a:extLst>
              <a:ext uri="{FF2B5EF4-FFF2-40B4-BE49-F238E27FC236}">
                <a16:creationId xmlns:a16="http://schemas.microsoft.com/office/drawing/2014/main" id="{DD8C4322-11D1-4A72-A647-0B2E940C6CF9}"/>
              </a:ext>
            </a:extLst>
          </p:cNvPr>
          <p:cNvGraphicFramePr>
            <a:graphicFrameLocks noGrp="1"/>
          </p:cNvGraphicFramePr>
          <p:nvPr>
            <p:extLst>
              <p:ext uri="{D42A27DB-BD31-4B8C-83A1-F6EECF244321}">
                <p14:modId xmlns:p14="http://schemas.microsoft.com/office/powerpoint/2010/main" val="3135604626"/>
              </p:ext>
            </p:extLst>
          </p:nvPr>
        </p:nvGraphicFramePr>
        <p:xfrm>
          <a:off x="6270170" y="1111994"/>
          <a:ext cx="5068391" cy="4845692"/>
        </p:xfrm>
        <a:graphic>
          <a:graphicData uri="http://schemas.openxmlformats.org/drawingml/2006/table">
            <a:tbl>
              <a:tblPr/>
              <a:tblGrid>
                <a:gridCol w="1453645">
                  <a:extLst>
                    <a:ext uri="{9D8B030D-6E8A-4147-A177-3AD203B41FA5}">
                      <a16:colId xmlns:a16="http://schemas.microsoft.com/office/drawing/2014/main" val="3285181219"/>
                    </a:ext>
                  </a:extLst>
                </a:gridCol>
                <a:gridCol w="1072928">
                  <a:extLst>
                    <a:ext uri="{9D8B030D-6E8A-4147-A177-3AD203B41FA5}">
                      <a16:colId xmlns:a16="http://schemas.microsoft.com/office/drawing/2014/main" val="1123074367"/>
                    </a:ext>
                  </a:extLst>
                </a:gridCol>
                <a:gridCol w="906882">
                  <a:extLst>
                    <a:ext uri="{9D8B030D-6E8A-4147-A177-3AD203B41FA5}">
                      <a16:colId xmlns:a16="http://schemas.microsoft.com/office/drawing/2014/main" val="1134596441"/>
                    </a:ext>
                  </a:extLst>
                </a:gridCol>
                <a:gridCol w="817468">
                  <a:extLst>
                    <a:ext uri="{9D8B030D-6E8A-4147-A177-3AD203B41FA5}">
                      <a16:colId xmlns:a16="http://schemas.microsoft.com/office/drawing/2014/main" val="2648990650"/>
                    </a:ext>
                  </a:extLst>
                </a:gridCol>
                <a:gridCol w="817468">
                  <a:extLst>
                    <a:ext uri="{9D8B030D-6E8A-4147-A177-3AD203B41FA5}">
                      <a16:colId xmlns:a16="http://schemas.microsoft.com/office/drawing/2014/main" val="760927890"/>
                    </a:ext>
                  </a:extLst>
                </a:gridCol>
              </a:tblGrid>
              <a:tr h="167012">
                <a:tc>
                  <a:txBody>
                    <a:bodyPr/>
                    <a:lstStyle/>
                    <a:p>
                      <a:pPr algn="l" rtl="0" fontAlgn="b"/>
                      <a:r>
                        <a:rPr lang="sv-SE" sz="900" b="1" i="0" u="none" strike="noStrike" dirty="0">
                          <a:solidFill>
                            <a:srgbClr val="000000"/>
                          </a:solidFill>
                          <a:effectLst/>
                          <a:latin typeface="Futura Std Book" panose="020B0502020204020303" pitchFamily="34" charset="0"/>
                        </a:rPr>
                        <a:t>Lönesumma, total</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7300476"/>
                  </a:ext>
                </a:extLst>
              </a:tr>
              <a:tr h="112552">
                <a:tc>
                  <a:txBody>
                    <a:bodyPr/>
                    <a:lstStyle/>
                    <a:p>
                      <a:pPr marL="0" algn="ctr" defTabSz="914400" rtl="0" eaLnBrk="1" fontAlgn="b" latinLnBrk="0" hangingPunct="1"/>
                      <a:endParaRPr lang="sv-SE" sz="700" b="0" i="0" u="none" strike="noStrike" kern="1200">
                        <a:solidFill>
                          <a:srgbClr val="000000"/>
                        </a:solidFill>
                        <a:effectLst/>
                        <a:latin typeface="Futura Std Book" panose="020B0502020204020303" pitchFamily="34" charset="0"/>
                        <a:ea typeface="+mn-ea"/>
                        <a:cs typeface="+mn-cs"/>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2020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795392603"/>
                  </a:ext>
                </a:extLst>
              </a:tr>
              <a:tr h="112552">
                <a:tc>
                  <a:txBody>
                    <a:bodyPr/>
                    <a:lstStyle/>
                    <a:p>
                      <a:pPr marL="0" algn="ctr" defTabSz="914400" rtl="0" eaLnBrk="1" fontAlgn="b" latinLnBrk="0" hangingPunct="1"/>
                      <a:endParaRPr lang="sv-SE" sz="700" b="0" i="0" u="none" strike="noStrike" kern="1200">
                        <a:solidFill>
                          <a:srgbClr val="000000"/>
                        </a:solidFill>
                        <a:effectLst/>
                        <a:latin typeface="Futura Std Book" panose="020B0502020204020303" pitchFamily="34" charset="0"/>
                        <a:ea typeface="+mn-ea"/>
                        <a:cs typeface="+mn-cs"/>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39282928"/>
                  </a:ext>
                </a:extLst>
              </a:tr>
              <a:tr h="112552">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dirty="0">
                          <a:solidFill>
                            <a:srgbClr val="000000"/>
                          </a:solidFill>
                          <a:effectLst/>
                          <a:latin typeface="Futura Std Book" panose="020B0502020204020303"/>
                        </a:rPr>
                        <a:t>236,26</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1,85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0,79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21,41</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18593738"/>
                  </a:ext>
                </a:extLst>
              </a:tr>
              <a:tr h="112552">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243,06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3,45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1,44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19,30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40802310"/>
                  </a:ext>
                </a:extLst>
              </a:tr>
              <a:tr h="112552">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144,57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0,80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0,56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23,89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73042615"/>
                  </a:ext>
                </a:extLst>
              </a:tr>
              <a:tr h="112552">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14,98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0,32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2,16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21,35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41780031"/>
                  </a:ext>
                </a:extLst>
              </a:tr>
              <a:tr h="112552">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10,07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0,20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2,06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16,62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49914578"/>
                  </a:ext>
                </a:extLst>
              </a:tr>
              <a:tr h="112552">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20,01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0,29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1,48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20,28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89417947"/>
                  </a:ext>
                </a:extLst>
              </a:tr>
              <a:tr h="112552">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13,03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0,17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1,29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18,94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15974242"/>
                  </a:ext>
                </a:extLst>
              </a:tr>
              <a:tr h="112552">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11,13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-0,13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14,41</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79251396"/>
                  </a:ext>
                </a:extLst>
              </a:tr>
              <a:tr h="112552">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11,38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0,16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15,21</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5086362"/>
                  </a:ext>
                </a:extLst>
              </a:tr>
              <a:tr h="112552">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11,09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0,41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13,92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08389213"/>
                  </a:ext>
                </a:extLst>
              </a:tr>
              <a:tr h="112552">
                <a:tc>
                  <a:txBody>
                    <a:bodyPr/>
                    <a:lstStyle/>
                    <a:p>
                      <a:pPr algn="l" fontAlgn="b"/>
                      <a:endParaRPr lang="sv-SE" sz="700" b="0" i="0" u="none" strike="noStrike">
                        <a:solidFill>
                          <a:srgbClr val="000000"/>
                        </a:solidFill>
                        <a:effectLst/>
                        <a:latin typeface="Arial" panose="020B0604020202020204" pitchFamily="34" charset="0"/>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34295022"/>
                  </a:ext>
                </a:extLst>
              </a:tr>
              <a:tr h="125873">
                <a:tc gridSpan="2">
                  <a:txBody>
                    <a:bodyPr/>
                    <a:lstStyle/>
                    <a:p>
                      <a:pPr algn="l" rtl="0" fontAlgn="b"/>
                      <a:r>
                        <a:rPr lang="sv-SE" sz="800" b="1" i="0" u="none" strike="noStrike">
                          <a:solidFill>
                            <a:srgbClr val="000000"/>
                          </a:solidFill>
                          <a:effectLst/>
                          <a:latin typeface="Futura Std Book" panose="020B0502020204020303" pitchFamily="34" charset="0"/>
                        </a:rPr>
                        <a:t>Lönesumma per sysselsatt</a:t>
                      </a:r>
                    </a:p>
                  </a:txBody>
                  <a:tcPr marL="144000"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18054916"/>
                  </a:ext>
                </a:extLst>
              </a:tr>
              <a:tr h="112552">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2020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610307148"/>
                  </a:ext>
                </a:extLst>
              </a:tr>
              <a:tr h="112552">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64197611"/>
                  </a:ext>
                </a:extLst>
              </a:tr>
              <a:tr h="112552">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dirty="0">
                          <a:solidFill>
                            <a:srgbClr val="000000"/>
                          </a:solidFill>
                          <a:effectLst/>
                          <a:latin typeface="Futura Std Book" panose="020B0502020204020303"/>
                        </a:rPr>
                        <a:t>101,46</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2,66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2,69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15,75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62210337"/>
                  </a:ext>
                </a:extLst>
              </a:tr>
              <a:tr h="112552">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89,02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2,12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2,44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14,79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4244441"/>
                  </a:ext>
                </a:extLst>
              </a:tr>
              <a:tr h="112552">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114,10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16,16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60847663"/>
                  </a:ext>
                </a:extLst>
              </a:tr>
              <a:tr h="112552">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81,19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5,41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7,14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18,65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40445591"/>
                  </a:ext>
                </a:extLst>
              </a:tr>
              <a:tr h="112552">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75,02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0,40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0,54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11,15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07282379"/>
                  </a:ext>
                </a:extLst>
              </a:tr>
              <a:tr h="112552">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89,94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4,61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5,40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13,57</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08835504"/>
                  </a:ext>
                </a:extLst>
              </a:tr>
              <a:tr h="112552">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90,05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-0,67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-0,74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10,72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85246496"/>
                  </a:ext>
                </a:extLst>
              </a:tr>
              <a:tr h="112552">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92,66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6,83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7,96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16,31</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23345248"/>
                  </a:ext>
                </a:extLst>
              </a:tr>
              <a:tr h="112552">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89,13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6,16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7,43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20,36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7448679"/>
                  </a:ext>
                </a:extLst>
              </a:tr>
              <a:tr h="112552">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86,71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3,42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4,10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10,09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87404314"/>
                  </a:ext>
                </a:extLst>
              </a:tr>
              <a:tr h="112552">
                <a:tc>
                  <a:txBody>
                    <a:bodyPr/>
                    <a:lstStyle/>
                    <a:p>
                      <a:pPr algn="l" fontAlgn="b"/>
                      <a:endParaRPr lang="sv-SE" sz="700" b="0" i="0" u="none" strike="noStrike">
                        <a:solidFill>
                          <a:srgbClr val="000000"/>
                        </a:solidFill>
                        <a:effectLst/>
                        <a:latin typeface="Arial" panose="020B0604020202020204" pitchFamily="34" charset="0"/>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4240591"/>
                  </a:ext>
                </a:extLst>
              </a:tr>
              <a:tr h="125873">
                <a:tc gridSpan="2">
                  <a:txBody>
                    <a:bodyPr/>
                    <a:lstStyle/>
                    <a:p>
                      <a:pPr algn="l" rtl="0" fontAlgn="b"/>
                      <a:r>
                        <a:rPr lang="sv-SE" sz="800" b="1" i="0" u="none" strike="noStrike">
                          <a:solidFill>
                            <a:srgbClr val="000000"/>
                          </a:solidFill>
                          <a:effectLst/>
                          <a:latin typeface="Futura Std Book" panose="020B0502020204020303" pitchFamily="34" charset="0"/>
                        </a:rPr>
                        <a:t>Lönesumma per invånare</a:t>
                      </a:r>
                    </a:p>
                  </a:txBody>
                  <a:tcPr marL="144000"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75481177"/>
                  </a:ext>
                </a:extLst>
              </a:tr>
              <a:tr h="112552">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2020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998410928"/>
                  </a:ext>
                </a:extLst>
              </a:tr>
              <a:tr h="112552">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07548939"/>
                  </a:ext>
                </a:extLst>
              </a:tr>
              <a:tr h="112552">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dirty="0">
                          <a:solidFill>
                            <a:srgbClr val="000000"/>
                          </a:solidFill>
                          <a:effectLst/>
                          <a:latin typeface="Futura Std Book" panose="020B0502020204020303"/>
                        </a:rPr>
                        <a:t>50,22</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0,13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0,25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14,39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05125194"/>
                  </a:ext>
                </a:extLst>
              </a:tr>
              <a:tr h="112552">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42,83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0,41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0,96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13,90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8436302"/>
                  </a:ext>
                </a:extLst>
              </a:tr>
              <a:tr h="112552">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60,44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15,58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3048211"/>
                  </a:ext>
                </a:extLst>
              </a:tr>
              <a:tr h="112552">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38,57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0,35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0,93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10,65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44031259"/>
                  </a:ext>
                </a:extLst>
              </a:tr>
              <a:tr h="112552">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33,62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0,47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1,43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10,51</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49306117"/>
                  </a:ext>
                </a:extLst>
              </a:tr>
              <a:tr h="112552">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42,84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0,47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14,74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13351606"/>
                  </a:ext>
                </a:extLst>
              </a:tr>
              <a:tr h="112552">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42,63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0,43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13,25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1624687"/>
                  </a:ext>
                </a:extLst>
              </a:tr>
              <a:tr h="112552">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40,15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-0,67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9,10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07819549"/>
                  </a:ext>
                </a:extLst>
              </a:tr>
              <a:tr h="112552">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39,55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0,55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1,50</a:t>
                      </a:r>
                    </a:p>
                  </a:txBody>
                  <a:tcPr marL="6350" marR="6350" marT="63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12,55</a:t>
                      </a:r>
                    </a:p>
                  </a:txBody>
                  <a:tcPr marL="6350" marR="6350" marT="635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40832860"/>
                  </a:ext>
                </a:extLst>
              </a:tr>
              <a:tr h="112552">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38,55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0,12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0,30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11,50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80591204"/>
                  </a:ext>
                </a:extLst>
              </a:tr>
            </a:tbl>
          </a:graphicData>
        </a:graphic>
      </p:graphicFrame>
      <p:graphicFrame>
        <p:nvGraphicFramePr>
          <p:cNvPr id="9" name="Diagram 8">
            <a:extLst>
              <a:ext uri="{FF2B5EF4-FFF2-40B4-BE49-F238E27FC236}">
                <a16:creationId xmlns:a16="http://schemas.microsoft.com/office/drawing/2014/main" id="{CEEFEE53-63F1-4C0D-B0A8-19657EC4C6CB}"/>
              </a:ext>
            </a:extLst>
          </p:cNvPr>
          <p:cNvGraphicFramePr>
            <a:graphicFrameLocks/>
          </p:cNvGraphicFramePr>
          <p:nvPr>
            <p:extLst>
              <p:ext uri="{D42A27DB-BD31-4B8C-83A1-F6EECF244321}">
                <p14:modId xmlns:p14="http://schemas.microsoft.com/office/powerpoint/2010/main" val="1009208577"/>
              </p:ext>
            </p:extLst>
          </p:nvPr>
        </p:nvGraphicFramePr>
        <p:xfrm>
          <a:off x="714377" y="1901101"/>
          <a:ext cx="5381624" cy="35022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50" y="574952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511583" cy="461665"/>
          </a:xfrm>
          <a:prstGeom prst="rect">
            <a:avLst/>
          </a:prstGeom>
          <a:noFill/>
        </p:spPr>
        <p:txBody>
          <a:bodyPr wrap="square" rtlCol="0">
            <a:spAutoFit/>
          </a:bodyPr>
          <a:lstStyle/>
          <a:p>
            <a:r>
              <a:rPr lang="sv-SE" sz="1200" b="1" dirty="0"/>
              <a:t>Lönesumma i privat sektor efter näringsgren, Stockholmsregionen</a:t>
            </a:r>
            <a:r>
              <a:rPr lang="sv-SE" sz="1200" dirty="0"/>
              <a:t/>
            </a:r>
            <a:br>
              <a:rPr lang="sv-SE" sz="1200" dirty="0"/>
            </a:br>
            <a:r>
              <a:rPr lang="sv-SE" sz="1100" dirty="0"/>
              <a:t>Index 100 = 2010 kv4</a:t>
            </a:r>
            <a:endParaRPr lang="sv-SE" sz="1200" dirty="0"/>
          </a:p>
        </p:txBody>
      </p:sp>
      <p:graphicFrame>
        <p:nvGraphicFramePr>
          <p:cNvPr id="36" name="Tabell 35">
            <a:extLst>
              <a:ext uri="{FF2B5EF4-FFF2-40B4-BE49-F238E27FC236}">
                <a16:creationId xmlns:a16="http://schemas.microsoft.com/office/drawing/2014/main" id="{9964D3EE-8858-4494-9399-45B6A2035CD4}"/>
              </a:ext>
            </a:extLst>
          </p:cNvPr>
          <p:cNvGraphicFramePr>
            <a:graphicFrameLocks noGrp="1"/>
          </p:cNvGraphicFramePr>
          <p:nvPr>
            <p:extLst>
              <p:ext uri="{D42A27DB-BD31-4B8C-83A1-F6EECF244321}">
                <p14:modId xmlns:p14="http://schemas.microsoft.com/office/powerpoint/2010/main" val="1215923857"/>
              </p:ext>
            </p:extLst>
          </p:nvPr>
        </p:nvGraphicFramePr>
        <p:xfrm>
          <a:off x="6370239" y="1160585"/>
          <a:ext cx="4907361" cy="4795728"/>
        </p:xfrm>
        <a:graphic>
          <a:graphicData uri="http://schemas.openxmlformats.org/drawingml/2006/table">
            <a:tbl>
              <a:tblPr/>
              <a:tblGrid>
                <a:gridCol w="1362767">
                  <a:extLst>
                    <a:ext uri="{9D8B030D-6E8A-4147-A177-3AD203B41FA5}">
                      <a16:colId xmlns:a16="http://schemas.microsoft.com/office/drawing/2014/main" val="2902089952"/>
                    </a:ext>
                  </a:extLst>
                </a:gridCol>
                <a:gridCol w="893254">
                  <a:extLst>
                    <a:ext uri="{9D8B030D-6E8A-4147-A177-3AD203B41FA5}">
                      <a16:colId xmlns:a16="http://schemas.microsoft.com/office/drawing/2014/main" val="1769554071"/>
                    </a:ext>
                  </a:extLst>
                </a:gridCol>
                <a:gridCol w="1055661">
                  <a:extLst>
                    <a:ext uri="{9D8B030D-6E8A-4147-A177-3AD203B41FA5}">
                      <a16:colId xmlns:a16="http://schemas.microsoft.com/office/drawing/2014/main" val="2922638486"/>
                    </a:ext>
                  </a:extLst>
                </a:gridCol>
                <a:gridCol w="767386">
                  <a:extLst>
                    <a:ext uri="{9D8B030D-6E8A-4147-A177-3AD203B41FA5}">
                      <a16:colId xmlns:a16="http://schemas.microsoft.com/office/drawing/2014/main" val="858848143"/>
                    </a:ext>
                  </a:extLst>
                </a:gridCol>
                <a:gridCol w="828293">
                  <a:extLst>
                    <a:ext uri="{9D8B030D-6E8A-4147-A177-3AD203B41FA5}">
                      <a16:colId xmlns:a16="http://schemas.microsoft.com/office/drawing/2014/main" val="595606904"/>
                    </a:ext>
                  </a:extLst>
                </a:gridCol>
              </a:tblGrid>
              <a:tr h="192707">
                <a:tc>
                  <a:txBody>
                    <a:bodyPr/>
                    <a:lstStyle/>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2020 kv4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3770252610"/>
                  </a:ext>
                </a:extLst>
              </a:tr>
              <a:tr h="161625">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34267235"/>
                  </a:ext>
                </a:extLst>
              </a:tr>
              <a:tr h="141226">
                <a:tc>
                  <a:txBody>
                    <a:bodyPr/>
                    <a:lstStyle/>
                    <a:p>
                      <a:pPr algn="l" rtl="0" fontAlgn="b"/>
                      <a:r>
                        <a:rPr lang="sv-SE" sz="700" b="1" i="0" u="none" strike="noStrike">
                          <a:solidFill>
                            <a:srgbClr val="C40064"/>
                          </a:solidFill>
                          <a:effectLst/>
                          <a:latin typeface="Futura Std Book" panose="020B0502020204020303" pitchFamily="34" charset="0"/>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3503858"/>
                  </a:ext>
                </a:extLst>
              </a:tr>
              <a:tr h="124852">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dirty="0">
                          <a:solidFill>
                            <a:srgbClr val="000000"/>
                          </a:solidFill>
                          <a:effectLst/>
                          <a:latin typeface="Futura Std Book" panose="020B0502020204020303"/>
                        </a:rPr>
                        <a:t>25,79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-0,11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-0,44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4,35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62065759"/>
                  </a:ext>
                </a:extLst>
              </a:tr>
              <a:tr h="124852">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40,98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0,23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0,56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11,87</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88204665"/>
                  </a:ext>
                </a:extLst>
              </a:tr>
              <a:tr h="124852">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9,69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0,18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1,85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0,90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72217211"/>
                  </a:ext>
                </a:extLst>
              </a:tr>
              <a:tr h="124852">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-1,76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10,28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10732449"/>
                  </a:ext>
                </a:extLst>
              </a:tr>
              <a:tr h="124852">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1,74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4,83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87921729"/>
                  </a:ext>
                </a:extLst>
              </a:tr>
              <a:tr h="124852">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3,63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0,37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12,67</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88132206"/>
                  </a:ext>
                </a:extLst>
              </a:tr>
              <a:tr h="126000">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2,27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-0,67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7,81</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21585894"/>
                  </a:ext>
                </a:extLst>
              </a:tr>
              <a:tr h="124852">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2,54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-0,24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-8,50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0,96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18240644"/>
                  </a:ext>
                </a:extLst>
              </a:tr>
              <a:tr h="124852">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2,13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3,80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6,02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50425080"/>
                  </a:ext>
                </a:extLst>
              </a:tr>
              <a:tr h="124852">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2,14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-0,10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-4,45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1,76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25644711"/>
                  </a:ext>
                </a:extLst>
              </a:tr>
              <a:tr h="124852">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63654103"/>
                  </a:ext>
                </a:extLst>
              </a:tr>
              <a:tr h="124852">
                <a:tc>
                  <a:txBody>
                    <a:bodyPr/>
                    <a:lstStyle/>
                    <a:p>
                      <a:pPr algn="l" rtl="0" fontAlgn="b"/>
                      <a:r>
                        <a:rPr lang="sv-SE" sz="700" b="1" i="0" u="none" strike="noStrike">
                          <a:solidFill>
                            <a:srgbClr val="006EBF"/>
                          </a:solidFill>
                          <a:effectLst/>
                          <a:latin typeface="Futura Std Book" panose="020B0502020204020303" pitchFamily="34" charset="0"/>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94591235"/>
                  </a:ext>
                </a:extLst>
              </a:tr>
              <a:tr h="124852">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dirty="0">
                          <a:solidFill>
                            <a:srgbClr val="000000"/>
                          </a:solidFill>
                          <a:effectLst/>
                          <a:latin typeface="Futura Std Book" panose="020B0502020204020303"/>
                        </a:rPr>
                        <a:t>133,08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-0,61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-0,45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22,26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76234542"/>
                  </a:ext>
                </a:extLst>
              </a:tr>
              <a:tr h="146843">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105,26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-0,08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-0,07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19,84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89154255"/>
                  </a:ext>
                </a:extLst>
              </a:tr>
              <a:tr h="124852">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97,46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-0,53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-0,54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24,29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71367003"/>
                  </a:ext>
                </a:extLst>
              </a:tr>
              <a:tr h="124852">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6,20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1,54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24,40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60980241"/>
                  </a:ext>
                </a:extLst>
              </a:tr>
              <a:tr h="124852">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3,59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-0,18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9,77</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10705941"/>
                  </a:ext>
                </a:extLst>
              </a:tr>
              <a:tr h="124852">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8,33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0,62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21,02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70453554"/>
                  </a:ext>
                </a:extLst>
              </a:tr>
              <a:tr h="130543">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5,17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17,82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3262820"/>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Västmanlands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4,42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-0,95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14,62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05864079"/>
                  </a:ext>
                </a:extLst>
              </a:tr>
              <a:tr h="124852">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4,04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-2,09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12,95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1463291"/>
                  </a:ext>
                </a:extLst>
              </a:tr>
              <a:tr h="124852">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3,86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-2,09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11,24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40818617"/>
                  </a:ext>
                </a:extLst>
              </a:tr>
              <a:tr h="124852">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70341681"/>
                  </a:ext>
                </a:extLst>
              </a:tr>
              <a:tr h="124852">
                <a:tc>
                  <a:txBody>
                    <a:bodyPr/>
                    <a:lstStyle/>
                    <a:p>
                      <a:pPr algn="l" rtl="0" fontAlgn="b"/>
                      <a:r>
                        <a:rPr lang="sv-SE" sz="700" b="1" i="0" u="none" strike="noStrike">
                          <a:solidFill>
                            <a:srgbClr val="DD4A2C"/>
                          </a:solidFill>
                          <a:effectLst/>
                          <a:latin typeface="Futura Std Book" panose="020B0502020204020303" pitchFamily="34" charset="0"/>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17154549"/>
                  </a:ext>
                </a:extLst>
              </a:tr>
              <a:tr h="124852">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dirty="0">
                          <a:solidFill>
                            <a:srgbClr val="000000"/>
                          </a:solidFill>
                          <a:effectLst/>
                          <a:latin typeface="Futura Std Book" panose="020B0502020204020303"/>
                        </a:rPr>
                        <a:t>18,21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0,16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0,90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25,07</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62014838"/>
                  </a:ext>
                </a:extLst>
              </a:tr>
              <a:tr h="124852">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21,66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0,40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1,88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26,12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93607120"/>
                  </a:ext>
                </a:extLst>
              </a:tr>
              <a:tr h="124852">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9,66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0,93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25,14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5587738"/>
                  </a:ext>
                </a:extLst>
              </a:tr>
              <a:tr h="124852">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1,40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0,84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24,03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15253616"/>
                  </a:ext>
                </a:extLst>
              </a:tr>
              <a:tr h="124852">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1,42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27,07</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91430988"/>
                  </a:ext>
                </a:extLst>
              </a:tr>
              <a:tr h="124852">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24,99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09859294"/>
                  </a:ext>
                </a:extLst>
              </a:tr>
              <a:tr h="124852">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0,94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28,72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55070201"/>
                  </a:ext>
                </a:extLst>
              </a:tr>
              <a:tr h="124852">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0,96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1,99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29,96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25577340"/>
                  </a:ext>
                </a:extLst>
              </a:tr>
              <a:tr h="124852">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0,19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20,95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36234347"/>
                  </a:ext>
                </a:extLst>
              </a:tr>
              <a:tr h="124852">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3,87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21,29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12299490"/>
                  </a:ext>
                </a:extLst>
              </a:tr>
            </a:tbl>
          </a:graphicData>
        </a:graphic>
      </p:graphicFrame>
      <p:sp>
        <p:nvSpPr>
          <p:cNvPr id="37" name="Rektangel 36">
            <a:extLst>
              <a:ext uri="{FF2B5EF4-FFF2-40B4-BE49-F238E27FC236}">
                <a16:creationId xmlns:a16="http://schemas.microsoft.com/office/drawing/2014/main" id="{C3B2ECF0-2518-46E1-9F26-48A5CAD593E0}"/>
              </a:ext>
            </a:extLst>
          </p:cNvPr>
          <p:cNvSpPr/>
          <p:nvPr/>
        </p:nvSpPr>
        <p:spPr>
          <a:xfrm>
            <a:off x="6167438" y="6273800"/>
            <a:ext cx="3564132" cy="200055"/>
          </a:xfrm>
          <a:prstGeom prst="rect">
            <a:avLst/>
          </a:prstGeom>
        </p:spPr>
        <p:txBody>
          <a:bodyPr wrap="square">
            <a:spAutoFit/>
          </a:bodyPr>
          <a:lstStyle/>
          <a:p>
            <a:r>
              <a:rPr lang="sv-SE" sz="700"/>
              <a:t>*I </a:t>
            </a:r>
            <a:r>
              <a:rPr lang="sv-SE" sz="700" dirty="0"/>
              <a:t>övrigt ingår jordbruk, skogsbruk och fiske, byggverksamhet samt okänd näringsgren</a:t>
            </a:r>
          </a:p>
        </p:txBody>
      </p:sp>
      <p:graphicFrame>
        <p:nvGraphicFramePr>
          <p:cNvPr id="12" name="Diagram 11">
            <a:extLst>
              <a:ext uri="{FF2B5EF4-FFF2-40B4-BE49-F238E27FC236}">
                <a16:creationId xmlns:a16="http://schemas.microsoft.com/office/drawing/2014/main" id="{C5E8EDC1-3380-4530-88A4-300459EE5E5A}"/>
              </a:ext>
            </a:extLst>
          </p:cNvPr>
          <p:cNvGraphicFramePr>
            <a:graphicFrameLocks/>
          </p:cNvGraphicFramePr>
          <p:nvPr>
            <p:extLst>
              <p:ext uri="{D42A27DB-BD31-4B8C-83A1-F6EECF244321}">
                <p14:modId xmlns:p14="http://schemas.microsoft.com/office/powerpoint/2010/main" val="3730829426"/>
              </p:ext>
            </p:extLst>
          </p:nvPr>
        </p:nvGraphicFramePr>
        <p:xfrm>
          <a:off x="717548" y="1888280"/>
          <a:ext cx="5307011" cy="386124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468395"/>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04373"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2" y="1484319"/>
            <a:ext cx="4704373" cy="1961791"/>
          </a:xfrm>
        </p:spPr>
        <p:txBody>
          <a:bodyPr/>
          <a:lstStyle/>
          <a:p>
            <a:pPr marL="285750" indent="-285750">
              <a:buFont typeface="Arial" panose="020B0604020202020204" pitchFamily="34" charset="0"/>
              <a:buChar char="•"/>
            </a:pPr>
            <a:r>
              <a:rPr lang="sv-SE" sz="1400" dirty="0"/>
              <a:t>Det startades drygt 10 619 nya företag i Stockholmsregionen under kvartalet. Det är en ökning med drygt 24 procent jämfört med 2019. </a:t>
            </a:r>
          </a:p>
          <a:p>
            <a:pPr marL="285750" indent="-285750">
              <a:buFont typeface="Arial" panose="020B0604020202020204" pitchFamily="34" charset="0"/>
              <a:buChar char="•"/>
            </a:pPr>
            <a:r>
              <a:rPr lang="sv-SE" sz="1400" dirty="0"/>
              <a:t>Länen Östergötland, Södermanland och Dalarna svarade för den starkaste ökningen av nyföretagandet.</a:t>
            </a:r>
            <a:br>
              <a:rPr lang="sv-SE" sz="1400" dirty="0"/>
            </a:br>
            <a:endParaRPr lang="sv-SE" sz="1400" dirty="0"/>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939CDD42-BDD7-4554-B633-F6201AB90704}"/>
              </a:ext>
            </a:extLst>
          </p:cNvPr>
          <p:cNvGraphicFramePr>
            <a:graphicFrameLocks noGrp="1"/>
          </p:cNvGraphicFramePr>
          <p:nvPr>
            <p:extLst>
              <p:ext uri="{D42A27DB-BD31-4B8C-83A1-F6EECF244321}">
                <p14:modId xmlns:p14="http://schemas.microsoft.com/office/powerpoint/2010/main" val="2826211507"/>
              </p:ext>
            </p:extLst>
          </p:nvPr>
        </p:nvGraphicFramePr>
        <p:xfrm>
          <a:off x="6934615" y="3637350"/>
          <a:ext cx="4345576" cy="2265881"/>
        </p:xfrm>
        <a:graphic>
          <a:graphicData uri="http://schemas.openxmlformats.org/drawingml/2006/table">
            <a:tbl>
              <a:tblPr bandRow="1">
                <a:tableStyleId>{2D5ABB26-0587-4C30-8999-92F81FD0307C}</a:tableStyleId>
              </a:tblPr>
              <a:tblGrid>
                <a:gridCol w="1419481">
                  <a:extLst>
                    <a:ext uri="{9D8B030D-6E8A-4147-A177-3AD203B41FA5}">
                      <a16:colId xmlns:a16="http://schemas.microsoft.com/office/drawing/2014/main" val="1678076792"/>
                    </a:ext>
                  </a:extLst>
                </a:gridCol>
                <a:gridCol w="630426">
                  <a:extLst>
                    <a:ext uri="{9D8B030D-6E8A-4147-A177-3AD203B41FA5}">
                      <a16:colId xmlns:a16="http://schemas.microsoft.com/office/drawing/2014/main" val="2601369493"/>
                    </a:ext>
                  </a:extLst>
                </a:gridCol>
                <a:gridCol w="715215">
                  <a:extLst>
                    <a:ext uri="{9D8B030D-6E8A-4147-A177-3AD203B41FA5}">
                      <a16:colId xmlns:a16="http://schemas.microsoft.com/office/drawing/2014/main" val="2395970223"/>
                    </a:ext>
                  </a:extLst>
                </a:gridCol>
                <a:gridCol w="566211">
                  <a:extLst>
                    <a:ext uri="{9D8B030D-6E8A-4147-A177-3AD203B41FA5}">
                      <a16:colId xmlns:a16="http://schemas.microsoft.com/office/drawing/2014/main" val="3235649811"/>
                    </a:ext>
                  </a:extLst>
                </a:gridCol>
                <a:gridCol w="516544">
                  <a:extLst>
                    <a:ext uri="{9D8B030D-6E8A-4147-A177-3AD203B41FA5}">
                      <a16:colId xmlns:a16="http://schemas.microsoft.com/office/drawing/2014/main" val="1050073455"/>
                    </a:ext>
                  </a:extLst>
                </a:gridCol>
                <a:gridCol w="497699">
                  <a:extLst>
                    <a:ext uri="{9D8B030D-6E8A-4147-A177-3AD203B41FA5}">
                      <a16:colId xmlns:a16="http://schemas.microsoft.com/office/drawing/2014/main" val="3827523272"/>
                    </a:ext>
                  </a:extLst>
                </a:gridCol>
              </a:tblGrid>
              <a:tr h="160286">
                <a:tc>
                  <a:txBody>
                    <a:bodyPr/>
                    <a:lstStyle/>
                    <a:p>
                      <a:pPr algn="ctr" rtl="0" fontAlgn="b"/>
                      <a:r>
                        <a:rPr lang="sv-SE" sz="700" b="0" i="0" u="none" strike="noStrike" dirty="0">
                          <a:solidFill>
                            <a:srgbClr val="000000"/>
                          </a:solidFill>
                          <a:effectLst/>
                          <a:latin typeface="Futura Std Book" panose="020B0502020204020303" pitchFamily="34" charset="0"/>
                        </a:rPr>
                        <a:t> </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68301">
                <a:tc>
                  <a:txBody>
                    <a:bodyPr/>
                    <a:lstStyle/>
                    <a:p>
                      <a:pPr algn="ctr" rtl="0" fontAlgn="b"/>
                      <a:r>
                        <a:rPr lang="sv-SE" sz="700" b="0" i="0" u="none" strike="noStrike" dirty="0">
                          <a:solidFill>
                            <a:srgbClr val="000000"/>
                          </a:solidFill>
                          <a:effectLst/>
                          <a:latin typeface="Futura Std Book" panose="020B0502020204020303" pitchFamily="34" charset="0"/>
                        </a:rPr>
                        <a:t> </a:t>
                      </a:r>
                    </a:p>
                  </a:txBody>
                  <a:tcPr marL="9525" marR="9525" marT="9525" marB="0" anchor="b"/>
                </a:tc>
                <a:tc>
                  <a:txBody>
                    <a:bodyPr/>
                    <a:lstStyle/>
                    <a:p>
                      <a:pPr algn="ctr" rtl="0" fontAlgn="b"/>
                      <a:r>
                        <a:rPr lang="sv-SE" sz="700" b="0" i="0" u="none" strike="noStrike" dirty="0">
                          <a:solidFill>
                            <a:srgbClr val="000000"/>
                          </a:solidFill>
                          <a:effectLst/>
                          <a:latin typeface="Futura Std Book" panose="020B0502020204020303" pitchFamily="34" charset="0"/>
                        </a:rPr>
                        <a:t>2020 kv4</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192074">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9525" marR="9525" marT="9525" marB="0" anchor="b"/>
                </a:tc>
                <a:tc>
                  <a:txBody>
                    <a:bodyPr/>
                    <a:lstStyle/>
                    <a:p>
                      <a:pPr algn="ctr" rtl="0" fontAlgn="ctr"/>
                      <a:r>
                        <a:rPr lang="sv-SE" sz="800" b="1" i="0" u="none" strike="noStrike" dirty="0">
                          <a:solidFill>
                            <a:srgbClr val="000000"/>
                          </a:solidFill>
                          <a:effectLst/>
                          <a:latin typeface="Futura Std Book" panose="020B0502020204020303"/>
                        </a:rPr>
                        <a:t>10 619</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24</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9</a:t>
                      </a:r>
                    </a:p>
                  </a:txBody>
                  <a:tcPr marL="9525" marR="9525" marT="9525" marB="0" anchor="b"/>
                </a:tc>
                <a:tc>
                  <a:txBody>
                    <a:bodyPr/>
                    <a:lstStyle/>
                    <a:p>
                      <a:pPr algn="ctr" rtl="0" fontAlgn="ctr"/>
                      <a:r>
                        <a:rPr lang="sv-SE" sz="800" b="1" i="0" u="none" strike="noStrike" dirty="0">
                          <a:solidFill>
                            <a:srgbClr val="000000"/>
                          </a:solidFill>
                          <a:effectLst/>
                          <a:latin typeface="Futura Std Book" panose="020B0502020204020303"/>
                        </a:rPr>
                        <a:t>38 260</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13</a:t>
                      </a:r>
                    </a:p>
                  </a:txBody>
                  <a:tcPr marL="9525" marR="9525" marT="9525" marB="0" anchor="b"/>
                </a:tc>
                <a:extLst>
                  <a:ext uri="{0D108BD9-81ED-4DB2-BD59-A6C34878D82A}">
                    <a16:rowId xmlns:a16="http://schemas.microsoft.com/office/drawing/2014/main" val="1544414373"/>
                  </a:ext>
                </a:extLst>
              </a:tr>
              <a:tr h="192074">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9525" marR="9525" marT="9525" marB="0" anchor="b"/>
                </a:tc>
                <a:tc>
                  <a:txBody>
                    <a:bodyPr/>
                    <a:lstStyle/>
                    <a:p>
                      <a:pPr algn="ctr" rtl="0" fontAlgn="ctr"/>
                      <a:r>
                        <a:rPr lang="sv-SE" sz="800" b="1" i="0" u="none" strike="noStrike" dirty="0">
                          <a:solidFill>
                            <a:srgbClr val="000000"/>
                          </a:solidFill>
                          <a:effectLst/>
                          <a:latin typeface="Futura Std Book" panose="020B0502020204020303"/>
                        </a:rPr>
                        <a:t>10 073</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32</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17</a:t>
                      </a:r>
                    </a:p>
                  </a:txBody>
                  <a:tcPr marL="9525" marR="9525" marT="9525" marB="0" anchor="b"/>
                </a:tc>
                <a:tc>
                  <a:txBody>
                    <a:bodyPr/>
                    <a:lstStyle/>
                    <a:p>
                      <a:pPr algn="ctr" rtl="0" fontAlgn="ctr"/>
                      <a:r>
                        <a:rPr lang="sv-SE" sz="800" b="1" i="0" u="none" strike="noStrike">
                          <a:solidFill>
                            <a:srgbClr val="000000"/>
                          </a:solidFill>
                          <a:effectLst/>
                          <a:latin typeface="Futura Std Book" panose="020B0502020204020303"/>
                        </a:rPr>
                        <a:t>35 204</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15</a:t>
                      </a:r>
                    </a:p>
                  </a:txBody>
                  <a:tcPr marL="9525" marR="9525" marT="9525" marB="0" anchor="b"/>
                </a:tc>
                <a:extLst>
                  <a:ext uri="{0D108BD9-81ED-4DB2-BD59-A6C34878D82A}">
                    <a16:rowId xmlns:a16="http://schemas.microsoft.com/office/drawing/2014/main" val="4178915708"/>
                  </a:ext>
                </a:extLst>
              </a:tr>
              <a:tr h="192074">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9525" marR="9525" marT="9525" marB="0" anchor="b"/>
                </a:tc>
                <a:tc>
                  <a:txBody>
                    <a:bodyPr/>
                    <a:lstStyle/>
                    <a:p>
                      <a:pPr algn="ctr" rtl="0" fontAlgn="ctr"/>
                      <a:r>
                        <a:rPr lang="sv-SE" sz="800" b="0" i="0" u="none" strike="noStrike" dirty="0">
                          <a:solidFill>
                            <a:srgbClr val="000000"/>
                          </a:solidFill>
                          <a:effectLst/>
                          <a:latin typeface="Futura Std Book" panose="020B0502020204020303"/>
                        </a:rPr>
                        <a:t>7 071</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24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25 522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12</a:t>
                      </a:r>
                    </a:p>
                  </a:txBody>
                  <a:tcPr marL="9525" marR="9525" marT="9525" marB="0" anchor="b"/>
                </a:tc>
                <a:extLst>
                  <a:ext uri="{0D108BD9-81ED-4DB2-BD59-A6C34878D82A}">
                    <a16:rowId xmlns:a16="http://schemas.microsoft.com/office/drawing/2014/main" val="1554613420"/>
                  </a:ext>
                </a:extLst>
              </a:tr>
              <a:tr h="192074">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651</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21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13</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2 389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13</a:t>
                      </a:r>
                    </a:p>
                  </a:txBody>
                  <a:tcPr marL="9525" marR="9525" marT="9525" marB="0" anchor="b"/>
                </a:tc>
                <a:extLst>
                  <a:ext uri="{0D108BD9-81ED-4DB2-BD59-A6C34878D82A}">
                    <a16:rowId xmlns:a16="http://schemas.microsoft.com/office/drawing/2014/main" val="923977588"/>
                  </a:ext>
                </a:extLst>
              </a:tr>
              <a:tr h="192074">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452</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31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1 657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14</a:t>
                      </a:r>
                    </a:p>
                  </a:txBody>
                  <a:tcPr marL="9525" marR="9525" marT="9525" marB="0" anchor="b"/>
                </a:tc>
                <a:extLst>
                  <a:ext uri="{0D108BD9-81ED-4DB2-BD59-A6C34878D82A}">
                    <a16:rowId xmlns:a16="http://schemas.microsoft.com/office/drawing/2014/main" val="2632995549"/>
                  </a:ext>
                </a:extLst>
              </a:tr>
              <a:tr h="192074">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718</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33</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13</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2 439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13</a:t>
                      </a:r>
                    </a:p>
                  </a:txBody>
                  <a:tcPr marL="9525" marR="9525" marT="9525" marB="0" anchor="b"/>
                </a:tc>
                <a:extLst>
                  <a:ext uri="{0D108BD9-81ED-4DB2-BD59-A6C34878D82A}">
                    <a16:rowId xmlns:a16="http://schemas.microsoft.com/office/drawing/2014/main" val="1272737229"/>
                  </a:ext>
                </a:extLst>
              </a:tr>
              <a:tr h="208628">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482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25</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20</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1 655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12</a:t>
                      </a:r>
                    </a:p>
                  </a:txBody>
                  <a:tcPr marL="9525" marR="9525" marT="9525" marB="0" anchor="b"/>
                </a:tc>
                <a:extLst>
                  <a:ext uri="{0D108BD9-81ED-4DB2-BD59-A6C34878D82A}">
                    <a16:rowId xmlns:a16="http://schemas.microsoft.com/office/drawing/2014/main" val="2904050235"/>
                  </a:ext>
                </a:extLst>
              </a:tr>
              <a:tr h="192074">
                <a:tc>
                  <a:txBody>
                    <a:bodyPr/>
                    <a:lstStyle/>
                    <a:p>
                      <a:pPr algn="l" rtl="0" fontAlgn="b"/>
                      <a:r>
                        <a:rPr lang="sv-SE" sz="700" b="0" i="0" u="none" strike="noStrike" dirty="0">
                          <a:solidFill>
                            <a:srgbClr val="000000"/>
                          </a:solidFill>
                          <a:effectLst/>
                          <a:latin typeface="Futura Std Book" panose="020B0502020204020303" pitchFamily="34" charset="0"/>
                        </a:rPr>
                        <a:t>Västmanlands län</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430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16</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1 637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20</a:t>
                      </a:r>
                    </a:p>
                  </a:txBody>
                  <a:tcPr marL="9525" marR="9525" marT="9525" marB="0" anchor="b"/>
                </a:tc>
                <a:extLst>
                  <a:ext uri="{0D108BD9-81ED-4DB2-BD59-A6C34878D82A}">
                    <a16:rowId xmlns:a16="http://schemas.microsoft.com/office/drawing/2014/main" val="2274722386"/>
                  </a:ext>
                </a:extLst>
              </a:tr>
              <a:tr h="192074">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445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23</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1 602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14</a:t>
                      </a:r>
                    </a:p>
                  </a:txBody>
                  <a:tcPr marL="9525" marR="9525" marT="9525" marB="0" anchor="b"/>
                </a:tc>
                <a:extLst>
                  <a:ext uri="{0D108BD9-81ED-4DB2-BD59-A6C34878D82A}">
                    <a16:rowId xmlns:a16="http://schemas.microsoft.com/office/drawing/2014/main" val="2828395267"/>
                  </a:ext>
                </a:extLst>
              </a:tr>
              <a:tr h="192074">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370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9</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1 359</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10</a:t>
                      </a:r>
                    </a:p>
                  </a:txBody>
                  <a:tcPr marL="9525" marR="9525" marT="9525" marB="0" anchor="b"/>
                </a:tc>
                <a:extLst>
                  <a:ext uri="{0D108BD9-81ED-4DB2-BD59-A6C34878D82A}">
                    <a16:rowId xmlns:a16="http://schemas.microsoft.com/office/drawing/2014/main" val="3033885077"/>
                  </a:ext>
                </a:extLst>
              </a:tr>
            </a:tbl>
          </a:graphicData>
        </a:graphic>
      </p:graphicFrame>
      <p:sp>
        <p:nvSpPr>
          <p:cNvPr id="29" name="textruta 28">
            <a:extLst>
              <a:ext uri="{FF2B5EF4-FFF2-40B4-BE49-F238E27FC236}">
                <a16:creationId xmlns:a16="http://schemas.microsoft.com/office/drawing/2014/main" id="{8A0C9E91-2DAF-4976-AAF5-3AEF2CF79889}"/>
              </a:ext>
            </a:extLst>
          </p:cNvPr>
          <p:cNvSpPr txBox="1"/>
          <p:nvPr/>
        </p:nvSpPr>
        <p:spPr>
          <a:xfrm>
            <a:off x="6755212" y="3446110"/>
            <a:ext cx="1257075" cy="276999"/>
          </a:xfrm>
          <a:prstGeom prst="rect">
            <a:avLst/>
          </a:prstGeom>
          <a:noFill/>
        </p:spPr>
        <p:txBody>
          <a:bodyPr wrap="none" rtlCol="0">
            <a:spAutoFit/>
          </a:bodyPr>
          <a:lstStyle/>
          <a:p>
            <a:r>
              <a:rPr lang="sv-SE" sz="1200" b="1">
                <a:latin typeface="+mj-lt"/>
                <a:cs typeface="Arial" panose="020B0604020202020204" pitchFamily="34" charset="0"/>
              </a:rPr>
              <a:t>Nyföretagande</a:t>
            </a:r>
            <a:endParaRPr lang="sv-SE" sz="1200" b="1" dirty="0">
              <a:latin typeface="+mj-lt"/>
              <a:cs typeface="Arial" panose="020B0604020202020204" pitchFamily="34" charset="0"/>
            </a:endParaRPr>
          </a:p>
        </p:txBody>
      </p:sp>
      <p:graphicFrame>
        <p:nvGraphicFramePr>
          <p:cNvPr id="13" name="Diagram 12">
            <a:extLst>
              <a:ext uri="{FF2B5EF4-FFF2-40B4-BE49-F238E27FC236}">
                <a16:creationId xmlns:a16="http://schemas.microsoft.com/office/drawing/2014/main" id="{D5358422-1228-4F14-AF80-CCD0BD5C816B}"/>
              </a:ext>
            </a:extLst>
          </p:cNvPr>
          <p:cNvGraphicFramePr>
            <a:graphicFrameLocks/>
          </p:cNvGraphicFramePr>
          <p:nvPr>
            <p:extLst>
              <p:ext uri="{D42A27DB-BD31-4B8C-83A1-F6EECF244321}">
                <p14:modId xmlns:p14="http://schemas.microsoft.com/office/powerpoint/2010/main" val="1413049062"/>
              </p:ext>
            </p:extLst>
          </p:nvPr>
        </p:nvGraphicFramePr>
        <p:xfrm>
          <a:off x="622686" y="1994287"/>
          <a:ext cx="5953126" cy="341052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4"/>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5" y="1185918"/>
            <a:ext cx="4722412" cy="2266435"/>
          </a:xfrm>
        </p:spPr>
        <p:txBody>
          <a:bodyPr/>
          <a:lstStyle/>
          <a:p>
            <a:pPr marL="171450" indent="-171450">
              <a:buFont typeface="Arial" panose="020B0604020202020204" pitchFamily="34" charset="0"/>
              <a:buChar char="•"/>
            </a:pPr>
            <a:r>
              <a:rPr lang="sv-SE" sz="1400" dirty="0"/>
              <a:t>Företagskonkurserna minskar överlag i Stockholmsregionen. Undantaget är Dalarnas län där konkurserna ökade under perioden.</a:t>
            </a:r>
          </a:p>
          <a:p>
            <a:pPr marL="171450" indent="-171450">
              <a:buFont typeface="Arial" panose="020B0604020202020204" pitchFamily="34" charset="0"/>
              <a:buChar char="•"/>
            </a:pPr>
            <a:r>
              <a:rPr lang="sv-SE" sz="1400" dirty="0"/>
              <a:t>Konkurserna ökade mest i branscherna Parti- och provisionshandel, Byggföretag samt Transport och </a:t>
            </a:r>
            <a:r>
              <a:rPr lang="sv-SE" sz="1400" dirty="0" err="1"/>
              <a:t>magaasineringsföretag</a:t>
            </a:r>
            <a:r>
              <a:rPr lang="sv-SE" sz="1400" dirty="0"/>
              <a:t>.</a:t>
            </a:r>
          </a:p>
          <a:p>
            <a:pPr marL="171450" indent="-171450">
              <a:buFont typeface="Arial" panose="020B0604020202020204" pitchFamily="34" charset="0"/>
              <a:buChar char="•"/>
            </a:pPr>
            <a:r>
              <a:rPr lang="sv-SE" sz="1400" dirty="0"/>
              <a:t>Färre konkurser sker nu inom Hotell- och restauranger.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514B3F7E-81B8-47B7-88CC-7D0F6FE429E8}"/>
              </a:ext>
            </a:extLst>
          </p:cNvPr>
          <p:cNvGraphicFramePr>
            <a:graphicFrameLocks noGrp="1"/>
          </p:cNvGraphicFramePr>
          <p:nvPr>
            <p:extLst>
              <p:ext uri="{D42A27DB-BD31-4B8C-83A1-F6EECF244321}">
                <p14:modId xmlns:p14="http://schemas.microsoft.com/office/powerpoint/2010/main" val="1142936912"/>
              </p:ext>
            </p:extLst>
          </p:nvPr>
        </p:nvGraphicFramePr>
        <p:xfrm>
          <a:off x="6856546" y="3598276"/>
          <a:ext cx="4345578" cy="2266435"/>
        </p:xfrm>
        <a:graphic>
          <a:graphicData uri="http://schemas.openxmlformats.org/drawingml/2006/table">
            <a:tbl>
              <a:tblPr bandRow="1">
                <a:tableStyleId>{2D5ABB26-0587-4C30-8999-92F81FD0307C}</a:tableStyleId>
              </a:tblPr>
              <a:tblGrid>
                <a:gridCol w="1419481">
                  <a:extLst>
                    <a:ext uri="{9D8B030D-6E8A-4147-A177-3AD203B41FA5}">
                      <a16:colId xmlns:a16="http://schemas.microsoft.com/office/drawing/2014/main" val="1678076792"/>
                    </a:ext>
                  </a:extLst>
                </a:gridCol>
                <a:gridCol w="630426">
                  <a:extLst>
                    <a:ext uri="{9D8B030D-6E8A-4147-A177-3AD203B41FA5}">
                      <a16:colId xmlns:a16="http://schemas.microsoft.com/office/drawing/2014/main" val="2601369493"/>
                    </a:ext>
                  </a:extLst>
                </a:gridCol>
                <a:gridCol w="715216">
                  <a:extLst>
                    <a:ext uri="{9D8B030D-6E8A-4147-A177-3AD203B41FA5}">
                      <a16:colId xmlns:a16="http://schemas.microsoft.com/office/drawing/2014/main" val="2395970223"/>
                    </a:ext>
                  </a:extLst>
                </a:gridCol>
                <a:gridCol w="566211">
                  <a:extLst>
                    <a:ext uri="{9D8B030D-6E8A-4147-A177-3AD203B41FA5}">
                      <a16:colId xmlns:a16="http://schemas.microsoft.com/office/drawing/2014/main" val="3235649811"/>
                    </a:ext>
                  </a:extLst>
                </a:gridCol>
                <a:gridCol w="516544">
                  <a:extLst>
                    <a:ext uri="{9D8B030D-6E8A-4147-A177-3AD203B41FA5}">
                      <a16:colId xmlns:a16="http://schemas.microsoft.com/office/drawing/2014/main" val="1050073455"/>
                    </a:ext>
                  </a:extLst>
                </a:gridCol>
                <a:gridCol w="497700">
                  <a:extLst>
                    <a:ext uri="{9D8B030D-6E8A-4147-A177-3AD203B41FA5}">
                      <a16:colId xmlns:a16="http://schemas.microsoft.com/office/drawing/2014/main" val="3827523272"/>
                    </a:ext>
                  </a:extLst>
                </a:gridCol>
              </a:tblGrid>
              <a:tr h="161505">
                <a:tc>
                  <a:txBody>
                    <a:bodyPr/>
                    <a:lstStyle/>
                    <a:p>
                      <a:pPr algn="ctr" rtl="0" fontAlgn="b"/>
                      <a:r>
                        <a:rPr lang="sv-SE" sz="700" b="0" i="0" u="none" strike="noStrike" dirty="0">
                          <a:solidFill>
                            <a:srgbClr val="000000"/>
                          </a:solidFill>
                          <a:effectLst/>
                          <a:latin typeface="Futura Std Book" panose="020B0502020204020303" pitchFamily="34" charset="0"/>
                        </a:rPr>
                        <a:t> </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69580">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b="0" i="0" u="none" strike="noStrike" dirty="0">
                          <a:solidFill>
                            <a:srgbClr val="000000"/>
                          </a:solidFill>
                          <a:effectLst/>
                          <a:latin typeface="Futura Std Book" panose="020B0502020204020303" pitchFamily="34" charset="0"/>
                        </a:rPr>
                        <a:t>2020 kv4</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700" b="0" i="0" u="none" strike="noStrike" dirty="0">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193535">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9525" marR="9525" marT="9525" marB="0" anchor="b"/>
                </a:tc>
                <a:tc>
                  <a:txBody>
                    <a:bodyPr/>
                    <a:lstStyle/>
                    <a:p>
                      <a:pPr algn="ctr" rtl="0" fontAlgn="b"/>
                      <a:r>
                        <a:rPr lang="sv-SE" sz="800" b="1" i="0" u="none" strike="noStrike" dirty="0">
                          <a:solidFill>
                            <a:srgbClr val="000000"/>
                          </a:solidFill>
                          <a:effectLst/>
                          <a:latin typeface="Futura Std Book" panose="020B0502020204020303"/>
                        </a:rPr>
                        <a:t>951</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-12</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17</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3 958</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-4</a:t>
                      </a:r>
                    </a:p>
                  </a:txBody>
                  <a:tcPr marL="9525" marR="9525" marT="9525" marB="0" anchor="b"/>
                </a:tc>
                <a:extLst>
                  <a:ext uri="{0D108BD9-81ED-4DB2-BD59-A6C34878D82A}">
                    <a16:rowId xmlns:a16="http://schemas.microsoft.com/office/drawing/2014/main" val="1544414373"/>
                  </a:ext>
                </a:extLst>
              </a:tr>
              <a:tr h="193535">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979</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13</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3 737</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a:t>
                      </a:r>
                    </a:p>
                  </a:txBody>
                  <a:tcPr marL="9525" marR="9525" marT="9525" marB="0" anchor="b"/>
                </a:tc>
                <a:extLst>
                  <a:ext uri="{0D108BD9-81ED-4DB2-BD59-A6C34878D82A}">
                    <a16:rowId xmlns:a16="http://schemas.microsoft.com/office/drawing/2014/main" val="4178915708"/>
                  </a:ext>
                </a:extLst>
              </a:tr>
              <a:tr h="193535">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618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2 593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a:t>
                      </a:r>
                    </a:p>
                  </a:txBody>
                  <a:tcPr marL="9525" marR="9525" marT="9525" marB="0" anchor="b"/>
                </a:tc>
                <a:extLst>
                  <a:ext uri="{0D108BD9-81ED-4DB2-BD59-A6C34878D82A}">
                    <a16:rowId xmlns:a16="http://schemas.microsoft.com/office/drawing/2014/main" val="1554613420"/>
                  </a:ext>
                </a:extLst>
              </a:tr>
              <a:tr h="193535">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239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a:t>
                      </a:r>
                    </a:p>
                  </a:txBody>
                  <a:tcPr marL="9525" marR="9525" marT="9525" marB="0" anchor="b"/>
                </a:tc>
                <a:extLst>
                  <a:ext uri="{0D108BD9-81ED-4DB2-BD59-A6C34878D82A}">
                    <a16:rowId xmlns:a16="http://schemas.microsoft.com/office/drawing/2014/main" val="923977588"/>
                  </a:ext>
                </a:extLst>
              </a:tr>
              <a:tr h="193535">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202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a:t>
                      </a:r>
                    </a:p>
                  </a:txBody>
                  <a:tcPr marL="9525" marR="9525" marT="9525" marB="0" anchor="b"/>
                </a:tc>
                <a:extLst>
                  <a:ext uri="{0D108BD9-81ED-4DB2-BD59-A6C34878D82A}">
                    <a16:rowId xmlns:a16="http://schemas.microsoft.com/office/drawing/2014/main" val="2632995549"/>
                  </a:ext>
                </a:extLst>
              </a:tr>
              <a:tr h="193535">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212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-10</a:t>
                      </a:r>
                    </a:p>
                  </a:txBody>
                  <a:tcPr marL="9525" marR="9525" marT="9525" marB="0" anchor="b"/>
                </a:tc>
                <a:extLst>
                  <a:ext uri="{0D108BD9-81ED-4DB2-BD59-A6C34878D82A}">
                    <a16:rowId xmlns:a16="http://schemas.microsoft.com/office/drawing/2014/main" val="1272737229"/>
                  </a:ext>
                </a:extLst>
              </a:tr>
              <a:tr h="193535">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185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a:t>
                      </a:r>
                    </a:p>
                  </a:txBody>
                  <a:tcPr marL="9525" marR="9525" marT="9525" marB="0" anchor="b"/>
                </a:tc>
                <a:extLst>
                  <a:ext uri="{0D108BD9-81ED-4DB2-BD59-A6C34878D82A}">
                    <a16:rowId xmlns:a16="http://schemas.microsoft.com/office/drawing/2014/main" val="2904050235"/>
                  </a:ext>
                </a:extLst>
              </a:tr>
              <a:tr h="193535">
                <a:tc>
                  <a:txBody>
                    <a:bodyPr/>
                    <a:lstStyle/>
                    <a:p>
                      <a:pPr algn="l" rtl="0" fontAlgn="b"/>
                      <a:r>
                        <a:rPr lang="sv-SE" sz="700" b="0" i="0" u="none" strike="noStrike" dirty="0">
                          <a:solidFill>
                            <a:srgbClr val="000000"/>
                          </a:solidFill>
                          <a:effectLst/>
                          <a:latin typeface="Futura Std Book" panose="020B0502020204020303" pitchFamily="34" charset="0"/>
                        </a:rPr>
                        <a:t>Västmanlands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175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0</a:t>
                      </a:r>
                    </a:p>
                  </a:txBody>
                  <a:tcPr marL="9525" marR="9525" marT="9525" marB="0" anchor="b"/>
                </a:tc>
                <a:extLst>
                  <a:ext uri="{0D108BD9-81ED-4DB2-BD59-A6C34878D82A}">
                    <a16:rowId xmlns:a16="http://schemas.microsoft.com/office/drawing/2014/main" val="2274722386"/>
                  </a:ext>
                </a:extLst>
              </a:tr>
              <a:tr h="193535">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173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12</a:t>
                      </a:r>
                    </a:p>
                  </a:txBody>
                  <a:tcPr marL="9525" marR="9525" marT="9525" marB="0" anchor="b"/>
                </a:tc>
                <a:extLst>
                  <a:ext uri="{0D108BD9-81ED-4DB2-BD59-A6C34878D82A}">
                    <a16:rowId xmlns:a16="http://schemas.microsoft.com/office/drawing/2014/main" val="2828395267"/>
                  </a:ext>
                </a:extLst>
              </a:tr>
              <a:tr h="193535">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179</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-2</a:t>
                      </a:r>
                    </a:p>
                  </a:txBody>
                  <a:tcPr marL="9525" marR="9525" marT="9525" marB="0" anchor="b"/>
                </a:tc>
                <a:extLst>
                  <a:ext uri="{0D108BD9-81ED-4DB2-BD59-A6C34878D82A}">
                    <a16:rowId xmlns:a16="http://schemas.microsoft.com/office/drawing/2014/main" val="3033885077"/>
                  </a:ext>
                </a:extLst>
              </a:tr>
            </a:tbl>
          </a:graphicData>
        </a:graphic>
      </p:graphicFrame>
      <p:sp>
        <p:nvSpPr>
          <p:cNvPr id="29" name="textruta 28">
            <a:extLst>
              <a:ext uri="{FF2B5EF4-FFF2-40B4-BE49-F238E27FC236}">
                <a16:creationId xmlns:a16="http://schemas.microsoft.com/office/drawing/2014/main" id="{3BE44604-3DF2-4944-A002-6657ABB9829B}"/>
              </a:ext>
            </a:extLst>
          </p:cNvPr>
          <p:cNvSpPr txBox="1"/>
          <p:nvPr/>
        </p:nvSpPr>
        <p:spPr>
          <a:xfrm>
            <a:off x="6744445" y="3429000"/>
            <a:ext cx="1460656" cy="276999"/>
          </a:xfrm>
          <a:prstGeom prst="rect">
            <a:avLst/>
          </a:prstGeom>
          <a:noFill/>
        </p:spPr>
        <p:txBody>
          <a:bodyPr wrap="none" rtlCol="0">
            <a:spAutoFit/>
          </a:bodyPr>
          <a:lstStyle/>
          <a:p>
            <a:r>
              <a:rPr lang="sv-SE" sz="1200" b="1">
                <a:latin typeface="+mj-lt"/>
                <a:cs typeface="Arial" panose="020B0604020202020204" pitchFamily="34" charset="0"/>
              </a:rPr>
              <a:t>Företagskonkurser</a:t>
            </a:r>
            <a:endParaRPr lang="sv-SE" sz="1200" b="1" dirty="0">
              <a:latin typeface="+mj-lt"/>
              <a:cs typeface="Arial" panose="020B0604020202020204" pitchFamily="34" charset="0"/>
            </a:endParaRPr>
          </a:p>
        </p:txBody>
      </p:sp>
      <p:graphicFrame>
        <p:nvGraphicFramePr>
          <p:cNvPr id="13" name="Diagram 12">
            <a:extLst>
              <a:ext uri="{FF2B5EF4-FFF2-40B4-BE49-F238E27FC236}">
                <a16:creationId xmlns:a16="http://schemas.microsoft.com/office/drawing/2014/main" id="{33B6A8CB-61CE-46A5-8219-1A4D7E07480F}"/>
              </a:ext>
            </a:extLst>
          </p:cNvPr>
          <p:cNvGraphicFramePr>
            <a:graphicFrameLocks/>
          </p:cNvGraphicFramePr>
          <p:nvPr>
            <p:extLst>
              <p:ext uri="{D42A27DB-BD31-4B8C-83A1-F6EECF244321}">
                <p14:modId xmlns:p14="http://schemas.microsoft.com/office/powerpoint/2010/main" val="1890387088"/>
              </p:ext>
            </p:extLst>
          </p:nvPr>
        </p:nvGraphicFramePr>
        <p:xfrm>
          <a:off x="732406" y="1949297"/>
          <a:ext cx="5848638" cy="38076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2039" y="1162566"/>
            <a:ext cx="4722411" cy="2278024"/>
          </a:xfrm>
        </p:spPr>
        <p:txBody>
          <a:bodyPr/>
          <a:lstStyle/>
          <a:p>
            <a:pPr marL="171450" indent="-171450">
              <a:buFont typeface="Arial" panose="020B0604020202020204" pitchFamily="34" charset="0"/>
              <a:buChar char="•"/>
            </a:pPr>
            <a:r>
              <a:rPr lang="sv-SE" sz="1400" dirty="0"/>
              <a:t>Stockholmsregionen har haft en stigande sysselsättning sedan tio år, men den trenden är nu bruten.</a:t>
            </a:r>
          </a:p>
          <a:p>
            <a:pPr marL="171450" indent="-171450">
              <a:buFont typeface="Arial" panose="020B0604020202020204" pitchFamily="34" charset="0"/>
              <a:buChar char="•"/>
            </a:pPr>
            <a:r>
              <a:rPr lang="sv-SE" sz="1400" dirty="0"/>
              <a:t>Under fjärde kvartalet var sysselsättningstillväxten som starkast inom Offentlig förvaltning och </a:t>
            </a:r>
            <a:r>
              <a:rPr lang="sv-SE" sz="1400" dirty="0" err="1"/>
              <a:t>Tillverkn</a:t>
            </a:r>
            <a:r>
              <a:rPr lang="sv-SE" sz="1400" dirty="0"/>
              <a:t>. och utvinning, energi och miljö</a:t>
            </a:r>
          </a:p>
          <a:p>
            <a:pPr marL="171450" indent="-171450">
              <a:buFont typeface="Arial" panose="020B0604020202020204" pitchFamily="34" charset="0"/>
              <a:buChar char="•"/>
            </a:pPr>
            <a:endParaRPr lang="sv-SE" sz="1100" dirty="0"/>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2010 kv4</a:t>
            </a:r>
            <a:endParaRPr lang="sv-SE" sz="1400" dirty="0"/>
          </a:p>
        </p:txBody>
      </p:sp>
      <p:graphicFrame>
        <p:nvGraphicFramePr>
          <p:cNvPr id="17" name="Tabell 16">
            <a:extLst>
              <a:ext uri="{FF2B5EF4-FFF2-40B4-BE49-F238E27FC236}">
                <a16:creationId xmlns:a16="http://schemas.microsoft.com/office/drawing/2014/main" id="{61816007-B286-4781-ACB6-F2CC06E93D3C}"/>
              </a:ext>
            </a:extLst>
          </p:cNvPr>
          <p:cNvGraphicFramePr>
            <a:graphicFrameLocks noGrp="1"/>
          </p:cNvGraphicFramePr>
          <p:nvPr>
            <p:extLst>
              <p:ext uri="{D42A27DB-BD31-4B8C-83A1-F6EECF244321}">
                <p14:modId xmlns:p14="http://schemas.microsoft.com/office/powerpoint/2010/main" val="1980063601"/>
              </p:ext>
            </p:extLst>
          </p:nvPr>
        </p:nvGraphicFramePr>
        <p:xfrm>
          <a:off x="6955586" y="3606991"/>
          <a:ext cx="4406537" cy="2266429"/>
        </p:xfrm>
        <a:graphic>
          <a:graphicData uri="http://schemas.openxmlformats.org/drawingml/2006/table">
            <a:tbl>
              <a:tblPr bandRow="1">
                <a:tableStyleId>{2D5ABB26-0587-4C30-8999-92F81FD0307C}</a:tableStyleId>
              </a:tblPr>
              <a:tblGrid>
                <a:gridCol w="1625569">
                  <a:extLst>
                    <a:ext uri="{9D8B030D-6E8A-4147-A177-3AD203B41FA5}">
                      <a16:colId xmlns:a16="http://schemas.microsoft.com/office/drawing/2014/main" val="1678076792"/>
                    </a:ext>
                  </a:extLst>
                </a:gridCol>
                <a:gridCol w="721956">
                  <a:extLst>
                    <a:ext uri="{9D8B030D-6E8A-4147-A177-3AD203B41FA5}">
                      <a16:colId xmlns:a16="http://schemas.microsoft.com/office/drawing/2014/main" val="2601369493"/>
                    </a:ext>
                  </a:extLst>
                </a:gridCol>
                <a:gridCol w="819055">
                  <a:extLst>
                    <a:ext uri="{9D8B030D-6E8A-4147-A177-3AD203B41FA5}">
                      <a16:colId xmlns:a16="http://schemas.microsoft.com/office/drawing/2014/main" val="2395970223"/>
                    </a:ext>
                  </a:extLst>
                </a:gridCol>
                <a:gridCol w="648417">
                  <a:extLst>
                    <a:ext uri="{9D8B030D-6E8A-4147-A177-3AD203B41FA5}">
                      <a16:colId xmlns:a16="http://schemas.microsoft.com/office/drawing/2014/main" val="3235649811"/>
                    </a:ext>
                  </a:extLst>
                </a:gridCol>
                <a:gridCol w="591540">
                  <a:extLst>
                    <a:ext uri="{9D8B030D-6E8A-4147-A177-3AD203B41FA5}">
                      <a16:colId xmlns:a16="http://schemas.microsoft.com/office/drawing/2014/main" val="1050073455"/>
                    </a:ext>
                  </a:extLst>
                </a:gridCol>
              </a:tblGrid>
              <a:tr h="167935">
                <a:tc>
                  <a:txBody>
                    <a:bodyPr/>
                    <a:lstStyle/>
                    <a:p>
                      <a:pPr algn="ctr" rtl="0" fontAlgn="b"/>
                      <a:r>
                        <a:rPr lang="sv-SE" sz="700" b="0" i="0" u="none" strike="noStrike" dirty="0">
                          <a:solidFill>
                            <a:srgbClr val="000000"/>
                          </a:solidFill>
                          <a:effectLst/>
                          <a:latin typeface="Futura Std Book" panose="020B0502020204020303" pitchFamily="34" charset="0"/>
                        </a:rPr>
                        <a:t> </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tc>
                <a:tc gridSpan="2">
                  <a:txBody>
                    <a:bodyPr/>
                    <a:lstStyle/>
                    <a:p>
                      <a:pPr algn="ctr" rtl="0" fontAlgn="b"/>
                      <a:r>
                        <a:rPr lang="sv-SE" sz="700" b="0" i="0" u="none" strike="noStrike">
                          <a:solidFill>
                            <a:srgbClr val="000000"/>
                          </a:solidFill>
                          <a:effectLst/>
                          <a:latin typeface="Futura Std Book" panose="020B0502020204020303" pitchFamily="34" charset="0"/>
                        </a:rPr>
                        <a:t>Förändring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167935">
                <a:tc>
                  <a:txBody>
                    <a:bodyPr/>
                    <a:lstStyle/>
                    <a:p>
                      <a:pPr algn="ctr" rtl="0" fontAlgn="b"/>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b="0" i="0" u="none" strike="noStrike" dirty="0">
                          <a:solidFill>
                            <a:srgbClr val="000000"/>
                          </a:solidFill>
                          <a:effectLst/>
                          <a:latin typeface="Futura Std Book" panose="020B0502020204020303" pitchFamily="34" charset="0"/>
                        </a:rPr>
                        <a:t>2020 kv4</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191655">
                <a:tc>
                  <a:txBody>
                    <a:bodyPr/>
                    <a:lstStyle/>
                    <a:p>
                      <a:pPr algn="l" rtl="0" fontAlgn="b"/>
                      <a:r>
                        <a:rPr lang="sv-SE" sz="700" b="1" i="0" u="none" strike="noStrike" dirty="0">
                          <a:solidFill>
                            <a:srgbClr val="000000"/>
                          </a:solidFill>
                          <a:effectLst/>
                          <a:latin typeface="Futura Std Book" panose="020B0502020204020303" pitchFamily="34" charset="0"/>
                        </a:rPr>
                        <a:t>Stockholmsregionen</a:t>
                      </a:r>
                    </a:p>
                  </a:txBody>
                  <a:tcPr marL="9525" marR="9525" marT="9525" marB="0" anchor="b"/>
                </a:tc>
                <a:tc>
                  <a:txBody>
                    <a:bodyPr/>
                    <a:lstStyle/>
                    <a:p>
                      <a:pPr algn="ctr" rtl="0" fontAlgn="b"/>
                      <a:r>
                        <a:rPr lang="sv-SE" sz="800" b="1" i="0" u="none" strike="noStrike" dirty="0">
                          <a:solidFill>
                            <a:srgbClr val="000000"/>
                          </a:solidFill>
                          <a:effectLst/>
                          <a:latin typeface="Futura Std Book" panose="020B0502020204020303"/>
                        </a:rPr>
                        <a:t>2 328 700</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-44 000</a:t>
                      </a:r>
                    </a:p>
                  </a:txBody>
                  <a:tcPr marL="9525" marR="9525" marT="9525" marB="0" anchor="b"/>
                </a:tc>
                <a:tc>
                  <a:txBody>
                    <a:bodyPr/>
                    <a:lstStyle/>
                    <a:p>
                      <a:pPr algn="ctr" rtl="0" fontAlgn="b"/>
                      <a:r>
                        <a:rPr lang="sv-SE" sz="800" b="1" i="0" u="none" strike="noStrike" dirty="0">
                          <a:solidFill>
                            <a:srgbClr val="000000"/>
                          </a:solidFill>
                          <a:effectLst/>
                          <a:latin typeface="Futura Std Book" panose="020B0502020204020303"/>
                        </a:rPr>
                        <a:t>-2</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5</a:t>
                      </a:r>
                    </a:p>
                  </a:txBody>
                  <a:tcPr marL="9525" marR="9525" marT="9525" marB="0" anchor="b"/>
                </a:tc>
                <a:extLst>
                  <a:ext uri="{0D108BD9-81ED-4DB2-BD59-A6C34878D82A}">
                    <a16:rowId xmlns:a16="http://schemas.microsoft.com/office/drawing/2014/main" val="1544414373"/>
                  </a:ext>
                </a:extLst>
              </a:tr>
              <a:tr h="191655">
                <a:tc>
                  <a:txBody>
                    <a:bodyPr/>
                    <a:lstStyle/>
                    <a:p>
                      <a:pPr algn="l" rtl="0" fontAlgn="b"/>
                      <a:r>
                        <a:rPr lang="sv-SE" sz="700" b="1" i="0" u="none" strike="noStrike" dirty="0">
                          <a:solidFill>
                            <a:srgbClr val="000000"/>
                          </a:solidFill>
                          <a:effectLst/>
                          <a:latin typeface="Futura Std Book" panose="020B0502020204020303" pitchFamily="34" charset="0"/>
                        </a:rPr>
                        <a:t>Övriga Sverige</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2 730 200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-27 000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a:t>
                      </a:r>
                    </a:p>
                  </a:txBody>
                  <a:tcPr marL="9525" marR="9525" marT="9525" marB="0" anchor="b"/>
                </a:tc>
                <a:extLst>
                  <a:ext uri="{0D108BD9-81ED-4DB2-BD59-A6C34878D82A}">
                    <a16:rowId xmlns:a16="http://schemas.microsoft.com/office/drawing/2014/main" val="4178915708"/>
                  </a:ext>
                </a:extLst>
              </a:tr>
              <a:tr h="191655">
                <a:tc>
                  <a:txBody>
                    <a:bodyPr/>
                    <a:lstStyle/>
                    <a:p>
                      <a:pPr algn="l" rtl="0" fontAlgn="b"/>
                      <a:r>
                        <a:rPr lang="sv-SE" sz="700" b="0" i="0" u="none" strike="noStrike" dirty="0">
                          <a:solidFill>
                            <a:srgbClr val="000000"/>
                          </a:solidFill>
                          <a:effectLst/>
                          <a:latin typeface="Futura Std Book" panose="020B0502020204020303" pitchFamily="34" charset="0"/>
                        </a:rPr>
                        <a:t>Stockholms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1 267 100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-7 900</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a:t>
                      </a:r>
                    </a:p>
                  </a:txBody>
                  <a:tcPr marL="9525" marR="9525" marT="9525" marB="0" anchor="b"/>
                </a:tc>
                <a:extLst>
                  <a:ext uri="{0D108BD9-81ED-4DB2-BD59-A6C34878D82A}">
                    <a16:rowId xmlns:a16="http://schemas.microsoft.com/office/drawing/2014/main" val="1554613420"/>
                  </a:ext>
                </a:extLst>
              </a:tr>
              <a:tr h="191655">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184 500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-9 000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a:t>
                      </a:r>
                    </a:p>
                  </a:txBody>
                  <a:tcPr marL="9525" marR="9525" marT="9525" marB="0" anchor="b"/>
                </a:tc>
                <a:extLst>
                  <a:ext uri="{0D108BD9-81ED-4DB2-BD59-A6C34878D82A}">
                    <a16:rowId xmlns:a16="http://schemas.microsoft.com/office/drawing/2014/main" val="3181428885"/>
                  </a:ext>
                </a:extLst>
              </a:tr>
              <a:tr h="191655">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134 200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2 000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a:t>
                      </a:r>
                    </a:p>
                  </a:txBody>
                  <a:tcPr marL="9525" marR="9525" marT="9525" marB="0" anchor="b"/>
                </a:tc>
                <a:extLst>
                  <a:ext uri="{0D108BD9-81ED-4DB2-BD59-A6C34878D82A}">
                    <a16:rowId xmlns:a16="http://schemas.microsoft.com/office/drawing/2014/main" val="1932110646"/>
                  </a:ext>
                </a:extLst>
              </a:tr>
              <a:tr h="191655">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222 500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-8 600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a:t>
                      </a:r>
                    </a:p>
                  </a:txBody>
                  <a:tcPr marL="9525" marR="9525" marT="9525" marB="0" anchor="b"/>
                </a:tc>
                <a:extLst>
                  <a:ext uri="{0D108BD9-81ED-4DB2-BD59-A6C34878D82A}">
                    <a16:rowId xmlns:a16="http://schemas.microsoft.com/office/drawing/2014/main" val="480846545"/>
                  </a:ext>
                </a:extLst>
              </a:tr>
              <a:tr h="205664">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144 700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2 900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a:t>
                      </a:r>
                    </a:p>
                  </a:txBody>
                  <a:tcPr marL="9525" marR="9525" marT="9525" marB="0" anchor="b"/>
                </a:tc>
                <a:extLst>
                  <a:ext uri="{0D108BD9-81ED-4DB2-BD59-A6C34878D82A}">
                    <a16:rowId xmlns:a16="http://schemas.microsoft.com/office/drawing/2014/main" val="537178757"/>
                  </a:ext>
                </a:extLst>
              </a:tr>
              <a:tr h="191655">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120 100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-11 100</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a:t>
                      </a:r>
                    </a:p>
                  </a:txBody>
                  <a:tcPr marL="9525" marR="9525" marT="9525" marB="0" anchor="b"/>
                </a:tc>
                <a:extLst>
                  <a:ext uri="{0D108BD9-81ED-4DB2-BD59-A6C34878D82A}">
                    <a16:rowId xmlns:a16="http://schemas.microsoft.com/office/drawing/2014/main" val="878848246"/>
                  </a:ext>
                </a:extLst>
              </a:tr>
              <a:tr h="191655">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127 700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-7 600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a:t>
                      </a:r>
                    </a:p>
                  </a:txBody>
                  <a:tcPr marL="9525" marR="9525" marT="9525" marB="0" anchor="b"/>
                </a:tc>
                <a:extLst>
                  <a:ext uri="{0D108BD9-81ED-4DB2-BD59-A6C34878D82A}">
                    <a16:rowId xmlns:a16="http://schemas.microsoft.com/office/drawing/2014/main" val="3744487247"/>
                  </a:ext>
                </a:extLst>
              </a:tr>
              <a:tr h="191655">
                <a:tc>
                  <a:txBody>
                    <a:bodyPr/>
                    <a:lstStyle/>
                    <a:p>
                      <a:pPr algn="l" rtl="0" fontAlgn="b"/>
                      <a:r>
                        <a:rPr lang="sv-SE" sz="700" b="0" i="0" u="none" strike="noStrike" dirty="0">
                          <a:solidFill>
                            <a:srgbClr val="000000"/>
                          </a:solidFill>
                          <a:effectLst/>
                          <a:latin typeface="Futura Std Book" panose="020B0502020204020303" pitchFamily="34" charset="0"/>
                        </a:rPr>
                        <a:t>Gävleborgs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127 900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-4 700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3</a:t>
                      </a:r>
                    </a:p>
                  </a:txBody>
                  <a:tcPr marL="9525" marR="9525" marT="9525" marB="0" anchor="b"/>
                </a:tc>
                <a:extLst>
                  <a:ext uri="{0D108BD9-81ED-4DB2-BD59-A6C34878D82A}">
                    <a16:rowId xmlns:a16="http://schemas.microsoft.com/office/drawing/2014/main" val="547625832"/>
                  </a:ext>
                </a:extLst>
              </a:tr>
            </a:tbl>
          </a:graphicData>
        </a:graphic>
      </p:graphicFrame>
      <p:sp>
        <p:nvSpPr>
          <p:cNvPr id="26" name="textruta 25">
            <a:extLst>
              <a:ext uri="{FF2B5EF4-FFF2-40B4-BE49-F238E27FC236}">
                <a16:creationId xmlns:a16="http://schemas.microsoft.com/office/drawing/2014/main" id="{515986CB-690A-469B-964F-75EEEDF509D5}"/>
              </a:ext>
            </a:extLst>
          </p:cNvPr>
          <p:cNvSpPr txBox="1"/>
          <p:nvPr/>
        </p:nvSpPr>
        <p:spPr>
          <a:xfrm>
            <a:off x="6755211" y="3429000"/>
            <a:ext cx="1157689" cy="276999"/>
          </a:xfrm>
          <a:prstGeom prst="rect">
            <a:avLst/>
          </a:prstGeom>
          <a:noFill/>
        </p:spPr>
        <p:txBody>
          <a:bodyPr wrap="none" rtlCol="0">
            <a:spAutoFit/>
          </a:bodyPr>
          <a:lstStyle/>
          <a:p>
            <a:r>
              <a:rPr lang="sv-SE" sz="1200" b="1">
                <a:latin typeface="+mj-lt"/>
                <a:cs typeface="Arial" panose="020B0604020202020204" pitchFamily="34" charset="0"/>
              </a:rPr>
              <a:t>Sysselsättning</a:t>
            </a:r>
            <a:endParaRPr lang="sv-SE" sz="1200" b="1" dirty="0">
              <a:latin typeface="+mj-lt"/>
              <a:cs typeface="Arial" panose="020B0604020202020204" pitchFamily="34" charset="0"/>
            </a:endParaRPr>
          </a:p>
        </p:txBody>
      </p:sp>
      <p:graphicFrame>
        <p:nvGraphicFramePr>
          <p:cNvPr id="13" name="Diagram 12">
            <a:extLst>
              <a:ext uri="{FF2B5EF4-FFF2-40B4-BE49-F238E27FC236}">
                <a16:creationId xmlns:a16="http://schemas.microsoft.com/office/drawing/2014/main" id="{59D0BCF6-4ED9-4F72-AD6B-D0A5BBA7E0D3}"/>
              </a:ext>
            </a:extLst>
          </p:cNvPr>
          <p:cNvGraphicFramePr>
            <a:graphicFrameLocks/>
          </p:cNvGraphicFramePr>
          <p:nvPr>
            <p:extLst>
              <p:ext uri="{D42A27DB-BD31-4B8C-83A1-F6EECF244321}">
                <p14:modId xmlns:p14="http://schemas.microsoft.com/office/powerpoint/2010/main" val="1477285326"/>
              </p:ext>
            </p:extLst>
          </p:nvPr>
        </p:nvGraphicFramePr>
        <p:xfrm>
          <a:off x="714374" y="1897027"/>
          <a:ext cx="5922162" cy="377393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2833603734"/>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rtl="0" fontAlgn="ctr"/>
                      <a:r>
                        <a:rPr lang="sv-SE" sz="1000" b="1" i="0" u="none" strike="noStrike">
                          <a:solidFill>
                            <a:srgbClr val="FFFFFF"/>
                          </a:solidFill>
                          <a:effectLst/>
                          <a:latin typeface="Futura Std Book" panose="020B0502020204020303" pitchFamily="34" charset="0"/>
                        </a:rPr>
                        <a:t>Stockholmsregionen</a:t>
                      </a:r>
                    </a:p>
                  </a:txBody>
                  <a:tcPr marL="144000" marR="4572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2020 kv4</a:t>
                      </a:r>
                    </a:p>
                  </a:txBody>
                  <a:tcPr marL="45720" marR="4572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  1 år</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rtl="0" fontAlgn="t"/>
                      <a:r>
                        <a:rPr lang="sv-SE" sz="800" b="0" i="0" u="none" strike="noStrike">
                          <a:solidFill>
                            <a:srgbClr val="000000"/>
                          </a:solidFill>
                          <a:effectLst/>
                          <a:latin typeface="Futura Std Book" panose="020B0502020204020303" pitchFamily="34" charset="0"/>
                        </a:rPr>
                        <a:t>Jordbruk, skogsbruk och fiske</a:t>
                      </a:r>
                    </a:p>
                  </a:txBody>
                  <a:tcPr marL="144000" marR="45720">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algn="l" rtl="0" fontAlgn="ctr"/>
                      <a:r>
                        <a:rPr lang="sv-SE" sz="800" b="0" i="0" u="none" strike="noStrike" dirty="0" err="1">
                          <a:solidFill>
                            <a:srgbClr val="000000"/>
                          </a:solidFill>
                          <a:effectLst/>
                          <a:latin typeface="Futura Std Book" panose="020B0502020204020303" pitchFamily="34" charset="0"/>
                        </a:rPr>
                        <a:t>Tillverkn</a:t>
                      </a:r>
                      <a:r>
                        <a:rPr lang="sv-SE" sz="800" b="0" i="0" u="none" strike="noStrike" dirty="0">
                          <a:solidFill>
                            <a:srgbClr val="000000"/>
                          </a:solidFill>
                          <a:effectLst/>
                          <a:latin typeface="Futura Std Book" panose="020B0502020204020303" pitchFamily="34" charset="0"/>
                        </a:rPr>
                        <a:t>. och utvinning, energi och miljö</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217 600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7,6</a:t>
                      </a:r>
                    </a:p>
                  </a:txBody>
                  <a:tcPr marL="9525" marR="9525" marT="9525" marB="0" anchor="ctr"/>
                </a:tc>
                <a:extLst>
                  <a:ext uri="{0D108BD9-81ED-4DB2-BD59-A6C34878D82A}">
                    <a16:rowId xmlns:a16="http://schemas.microsoft.com/office/drawing/2014/main" val="293360832"/>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därav tillverkn. av verkstadsvaror </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112 900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11,7</a:t>
                      </a:r>
                    </a:p>
                  </a:txBody>
                  <a:tcPr marL="9525" marR="9525" marT="9525" marB="0" anchor="ctr"/>
                </a:tc>
                <a:extLst>
                  <a:ext uri="{0D108BD9-81ED-4DB2-BD59-A6C34878D82A}">
                    <a16:rowId xmlns:a16="http://schemas.microsoft.com/office/drawing/2014/main" val="1559525621"/>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Byggverksamhet</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143 700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1947986397"/>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Handel</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259 600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2325918200"/>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Transport</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86 700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-20,2</a:t>
                      </a:r>
                    </a:p>
                  </a:txBody>
                  <a:tcPr marL="9525" marR="9525" marT="9525" marB="0" anchor="ctr"/>
                </a:tc>
                <a:extLst>
                  <a:ext uri="{0D108BD9-81ED-4DB2-BD59-A6C34878D82A}">
                    <a16:rowId xmlns:a16="http://schemas.microsoft.com/office/drawing/2014/main" val="3944598109"/>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Hotell och restauranger</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34 100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-54,7</a:t>
                      </a:r>
                    </a:p>
                  </a:txBody>
                  <a:tcPr marL="9525" marR="9525" marT="9525" marB="0" anchor="ctr"/>
                </a:tc>
                <a:extLst>
                  <a:ext uri="{0D108BD9-81ED-4DB2-BD59-A6C34878D82A}">
                    <a16:rowId xmlns:a16="http://schemas.microsoft.com/office/drawing/2014/main" val="3208508909"/>
                  </a:ext>
                </a:extLst>
              </a:tr>
              <a:tr h="216000">
                <a:tc>
                  <a:txBody>
                    <a:bodyPr/>
                    <a:lstStyle/>
                    <a:p>
                      <a:pPr algn="l" rtl="0" fontAlgn="ctr"/>
                      <a:r>
                        <a:rPr lang="sv-SE" sz="800" b="0" i="0" u="none" strike="noStrike" dirty="0">
                          <a:solidFill>
                            <a:srgbClr val="000000"/>
                          </a:solidFill>
                          <a:effectLst/>
                          <a:latin typeface="Futura Std Book" panose="020B0502020204020303" pitchFamily="34" charset="0"/>
                        </a:rPr>
                        <a:t>Information och kommunikation</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156 000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29,9</a:t>
                      </a:r>
                    </a:p>
                  </a:txBody>
                  <a:tcPr marL="9525" marR="9525" marT="9525" marB="0" anchor="ctr"/>
                </a:tc>
                <a:extLst>
                  <a:ext uri="{0D108BD9-81ED-4DB2-BD59-A6C34878D82A}">
                    <a16:rowId xmlns:a16="http://schemas.microsoft.com/office/drawing/2014/main" val="1121273573"/>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Personliga och kulturella tjänster</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131 100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13,7</a:t>
                      </a:r>
                    </a:p>
                  </a:txBody>
                  <a:tcPr marL="9525" marR="9525" marT="9525" marB="0" anchor="ctr"/>
                </a:tc>
                <a:extLst>
                  <a:ext uri="{0D108BD9-81ED-4DB2-BD59-A6C34878D82A}">
                    <a16:rowId xmlns:a16="http://schemas.microsoft.com/office/drawing/2014/main" val="1084239425"/>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Finansiell verksamhet, företagstjänster</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455 600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a:t>
                      </a:r>
                    </a:p>
                  </a:txBody>
                  <a:tcPr marL="9525" marR="9525" marT="9525" marB="0" anchor="ctr"/>
                </a:tc>
                <a:extLst>
                  <a:ext uri="{0D108BD9-81ED-4DB2-BD59-A6C34878D82A}">
                    <a16:rowId xmlns:a16="http://schemas.microsoft.com/office/drawing/2014/main" val="2047465816"/>
                  </a:ext>
                </a:extLst>
              </a:tr>
              <a:tr h="216000">
                <a:tc>
                  <a:txBody>
                    <a:bodyPr/>
                    <a:lstStyle/>
                    <a:p>
                      <a:pPr algn="l" rtl="0" fontAlgn="ctr"/>
                      <a:r>
                        <a:rPr lang="sv-SE" sz="800" b="1" i="0" u="none" strike="noStrike" dirty="0">
                          <a:solidFill>
                            <a:srgbClr val="000000"/>
                          </a:solidFill>
                          <a:effectLst/>
                          <a:latin typeface="Futura Std Book" panose="020B0502020204020303" pitchFamily="34" charset="0"/>
                        </a:rPr>
                        <a:t>Offentlig förvaltning</a:t>
                      </a:r>
                    </a:p>
                  </a:txBody>
                  <a:tcPr marL="144000" marR="45720" anchor="ctr">
                    <a:lnL w="12700" cmpd="sng">
                      <a:noFill/>
                    </a:lnL>
                  </a:tcPr>
                </a:tc>
                <a:tc>
                  <a:txBody>
                    <a:bodyPr/>
                    <a:lstStyle/>
                    <a:p>
                      <a:pPr algn="ctr" rtl="0" fontAlgn="ctr"/>
                      <a:r>
                        <a:rPr lang="sv-SE" sz="800" b="1" i="0" u="none" strike="noStrike">
                          <a:solidFill>
                            <a:srgbClr val="000000"/>
                          </a:solidFill>
                          <a:effectLst/>
                          <a:latin typeface="Futura Std Book" panose="020B0502020204020303"/>
                        </a:rPr>
                        <a:t>178 600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10 800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6,4</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19,9</a:t>
                      </a:r>
                    </a:p>
                  </a:txBody>
                  <a:tcPr marL="9525" marR="9525" marT="9525" marB="0" anchor="ctr"/>
                </a:tc>
                <a:extLst>
                  <a:ext uri="{0D108BD9-81ED-4DB2-BD59-A6C34878D82A}">
                    <a16:rowId xmlns:a16="http://schemas.microsoft.com/office/drawing/2014/main" val="4226078857"/>
                  </a:ext>
                </a:extLst>
              </a:tr>
              <a:tr h="216000">
                <a:tc>
                  <a:txBody>
                    <a:bodyPr/>
                    <a:lstStyle/>
                    <a:p>
                      <a:pPr algn="l" rtl="0" fontAlgn="ctr"/>
                      <a:r>
                        <a:rPr lang="sv-SE" sz="800" b="0" i="0" u="none" strike="noStrike" dirty="0">
                          <a:solidFill>
                            <a:srgbClr val="000000"/>
                          </a:solidFill>
                          <a:effectLst/>
                          <a:latin typeface="Futura Std Book" panose="020B0502020204020303" pitchFamily="34" charset="0"/>
                        </a:rPr>
                        <a:t>Utbildning</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254 600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2443966492"/>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Vård och omsorg</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315 200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-5,4</a:t>
                      </a:r>
                    </a:p>
                  </a:txBody>
                  <a:tcPr marL="9525" marR="9525" marT="9525" marB="0" anchor="ctr"/>
                </a:tc>
                <a:tc>
                  <a:txBody>
                    <a:bodyPr/>
                    <a:lstStyle/>
                    <a:p>
                      <a:pPr algn="ctr" rtl="0"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3055248050"/>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Uppgift saknas</a:t>
                      </a:r>
                    </a:p>
                  </a:txBody>
                  <a:tcPr marL="144000" marR="45720" anchor="ct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Sysselsatta i Sverige</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2 317 700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-45 800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2561171434"/>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Sysselsatta utomlands</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7 500</a:t>
                      </a:r>
                    </a:p>
                  </a:txBody>
                  <a:tcPr marL="9525" marR="9525" marT="9525" marB="0" anchor="ctr"/>
                </a:tc>
                <a:tc>
                  <a:txBody>
                    <a:bodyPr/>
                    <a:lstStyle/>
                    <a:p>
                      <a:pPr algn="ctr" rtl="0"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38,9</a:t>
                      </a:r>
                    </a:p>
                  </a:txBody>
                  <a:tcPr marL="9525" marR="9525" marT="9525" marB="0" anchor="ctr"/>
                </a:tc>
                <a:extLst>
                  <a:ext uri="{0D108BD9-81ED-4DB2-BD59-A6C34878D82A}">
                    <a16:rowId xmlns:a16="http://schemas.microsoft.com/office/drawing/2014/main" val="219391046"/>
                  </a:ext>
                </a:extLst>
              </a:tr>
              <a:tr h="216000">
                <a:tc>
                  <a:txBody>
                    <a:bodyPr/>
                    <a:lstStyle/>
                    <a:p>
                      <a:pPr algn="l" rtl="0" fontAlgn="ctr"/>
                      <a:r>
                        <a:rPr lang="sv-SE" sz="800" b="1" i="0" u="none" strike="noStrike">
                          <a:solidFill>
                            <a:srgbClr val="000000"/>
                          </a:solidFill>
                          <a:effectLst/>
                          <a:latin typeface="Futura Std Book" panose="020B0502020204020303" pitchFamily="34" charset="0"/>
                        </a:rPr>
                        <a:t>Total</a:t>
                      </a:r>
                    </a:p>
                  </a:txBody>
                  <a:tcPr marL="144000" marR="45720" anchor="ctr">
                    <a:lnL w="12700" cmpd="sng">
                      <a:noFill/>
                    </a:lnL>
                  </a:tcPr>
                </a:tc>
                <a:tc>
                  <a:txBody>
                    <a:bodyPr/>
                    <a:lstStyle/>
                    <a:p>
                      <a:pPr algn="ctr" rtl="0" fontAlgn="ctr"/>
                      <a:r>
                        <a:rPr lang="sv-SE" sz="800" b="1" i="0" u="none" strike="noStrike">
                          <a:solidFill>
                            <a:srgbClr val="000000"/>
                          </a:solidFill>
                          <a:effectLst/>
                          <a:latin typeface="Futura Std Book" panose="020B0502020204020303"/>
                        </a:rPr>
                        <a:t>2 328 700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-44 000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2782626277"/>
              </p:ext>
            </p:extLst>
          </p:nvPr>
        </p:nvGraphicFramePr>
        <p:xfrm>
          <a:off x="1882773" y="1628775"/>
          <a:ext cx="7206093" cy="3524280"/>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555552">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a:solidFill>
                            <a:schemeClr val="bg1"/>
                          </a:solidFill>
                        </a:rPr>
                        <a:t>Förändring -1år</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Stockholmsregionen</a:t>
                      </a:r>
                      <a:endParaRPr lang="sv-SE" sz="1100" b="1"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2020 kv4</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t>
                      </a: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rtl="0" fontAlgn="ctr"/>
                      <a:r>
                        <a:rPr lang="sv-SE" sz="800" b="0" i="0" u="none" strike="noStrike">
                          <a:solidFill>
                            <a:srgbClr val="000000"/>
                          </a:solidFill>
                          <a:effectLst/>
                          <a:latin typeface="Futura Std Book" panose="020B0502020204020303" pitchFamily="34" charset="0"/>
                        </a:rPr>
                        <a:t>Militärt arbete</a:t>
                      </a:r>
                    </a:p>
                  </a:txBody>
                  <a:tcPr marL="144000" marR="4572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Chefsyrken</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175 000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3,6</a:t>
                      </a:r>
                    </a:p>
                  </a:txBody>
                  <a:tcPr marL="9525" marR="9525" marT="9525" marB="0" anchor="ctr"/>
                </a:tc>
                <a:extLst>
                  <a:ext uri="{0D108BD9-81ED-4DB2-BD59-A6C34878D82A}">
                    <a16:rowId xmlns:a16="http://schemas.microsoft.com/office/drawing/2014/main" val="293360832"/>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Yrken med krav på fördjupad högskolekompetens</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776 100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1559525621"/>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Yrken med krav på högskolekompetens eller motsvarande</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418 000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3,2</a:t>
                      </a:r>
                    </a:p>
                  </a:txBody>
                  <a:tcPr marL="9525" marR="9525" marT="9525" marB="0" anchor="ctr"/>
                </a:tc>
                <a:extLst>
                  <a:ext uri="{0D108BD9-81ED-4DB2-BD59-A6C34878D82A}">
                    <a16:rowId xmlns:a16="http://schemas.microsoft.com/office/drawing/2014/main" val="1947986397"/>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Yrken inom administration och kundtjänst</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162 600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-5,2</a:t>
                      </a:r>
                    </a:p>
                  </a:txBody>
                  <a:tcPr marL="9525" marR="9525" marT="9525" marB="0" anchor="ctr"/>
                </a:tc>
                <a:extLst>
                  <a:ext uri="{0D108BD9-81ED-4DB2-BD59-A6C34878D82A}">
                    <a16:rowId xmlns:a16="http://schemas.microsoft.com/office/drawing/2014/main" val="2325918200"/>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Service-, omsorgs- och försäljningsarbete</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356 000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-47 500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-11,8</a:t>
                      </a:r>
                    </a:p>
                  </a:txBody>
                  <a:tcPr marL="9525" marR="9525" marT="9525" marB="0" anchor="ctr"/>
                </a:tc>
                <a:extLst>
                  <a:ext uri="{0D108BD9-81ED-4DB2-BD59-A6C34878D82A}">
                    <a16:rowId xmlns:a16="http://schemas.microsoft.com/office/drawing/2014/main" val="3944598109"/>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Yrken inom lantbruk, trädgård, skogsbruk och fiske</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48,6</a:t>
                      </a:r>
                    </a:p>
                  </a:txBody>
                  <a:tcPr marL="9525" marR="9525" marT="9525" marB="0" anchor="ctr"/>
                </a:tc>
                <a:extLst>
                  <a:ext uri="{0D108BD9-81ED-4DB2-BD59-A6C34878D82A}">
                    <a16:rowId xmlns:a16="http://schemas.microsoft.com/office/drawing/2014/main" val="3208508909"/>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Yrken inom byggverksamhet och tillverkning</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175 000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121273573"/>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Yrken inom maskinell tillverkning och transport med mera</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113 300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a:t>
                      </a:r>
                    </a:p>
                  </a:txBody>
                  <a:tcPr marL="9525" marR="9525" marT="9525" marB="0" anchor="ctr"/>
                </a:tc>
                <a:extLst>
                  <a:ext uri="{0D108BD9-81ED-4DB2-BD59-A6C34878D82A}">
                    <a16:rowId xmlns:a16="http://schemas.microsoft.com/office/drawing/2014/main" val="1084239425"/>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Yrken med krav på kortare utbildning eller introduktion</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95 900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a:t>
                      </a:r>
                    </a:p>
                  </a:txBody>
                  <a:tcPr marL="9525" marR="9525" marT="9525" marB="0" anchor="ctr"/>
                </a:tc>
                <a:extLst>
                  <a:ext uri="{0D108BD9-81ED-4DB2-BD59-A6C34878D82A}">
                    <a16:rowId xmlns:a16="http://schemas.microsoft.com/office/drawing/2014/main" val="2047465816"/>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Uppgift saknas</a:t>
                      </a:r>
                    </a:p>
                  </a:txBody>
                  <a:tcPr marL="144000" marR="45720" anchor="ct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Sysselsatta i Sverige</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2 317 700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-45 800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2443966492"/>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Sysselsatta utomlands</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7 500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mn-lt"/>
                          <a:ea typeface="+mn-ea"/>
                          <a:cs typeface="+mn-cs"/>
                        </a:rPr>
                        <a:t>i.u</a:t>
                      </a:r>
                      <a:r>
                        <a:rPr kumimoji="0" lang="sv-SE" sz="800" b="0" i="0" u="none" strike="noStrike" kern="1200" cap="none" spc="0" normalizeH="0" baseline="0" noProof="0" dirty="0">
                          <a:ln>
                            <a:noFill/>
                          </a:ln>
                          <a:solidFill>
                            <a:srgbClr val="000000"/>
                          </a:solidFill>
                          <a:effectLst/>
                          <a:uLnTx/>
                          <a:uFillTx/>
                          <a:latin typeface="+mn-lt"/>
                          <a:ea typeface="+mn-ea"/>
                          <a:cs typeface="+mn-cs"/>
                        </a:rPr>
                        <a:t>.</a:t>
                      </a:r>
                    </a:p>
                  </a:txBody>
                  <a:tcPr marL="9525" marR="9525" marT="9525" marB="0" anchor="ctr"/>
                </a:tc>
                <a:extLst>
                  <a:ext uri="{0D108BD9-81ED-4DB2-BD59-A6C34878D82A}">
                    <a16:rowId xmlns:a16="http://schemas.microsoft.com/office/drawing/2014/main" val="3055248050"/>
                  </a:ext>
                </a:extLst>
              </a:tr>
              <a:tr h="216000">
                <a:tc>
                  <a:txBody>
                    <a:bodyPr/>
                    <a:lstStyle/>
                    <a:p>
                      <a:pPr algn="l" rtl="0" fontAlgn="ctr"/>
                      <a:r>
                        <a:rPr lang="sv-SE" sz="800" b="1" i="0" u="none" strike="noStrike">
                          <a:solidFill>
                            <a:srgbClr val="000000"/>
                          </a:solidFill>
                          <a:effectLst/>
                          <a:latin typeface="Futura Std Book" panose="020B0502020204020303" pitchFamily="34" charset="0"/>
                        </a:rPr>
                        <a:t>Total</a:t>
                      </a:r>
                    </a:p>
                  </a:txBody>
                  <a:tcPr marL="144000" marR="45720" anchor="ctr">
                    <a:lnL w="12700" cmpd="sng">
                      <a:noFill/>
                    </a:lnL>
                  </a:tcPr>
                </a:tc>
                <a:tc>
                  <a:txBody>
                    <a:bodyPr/>
                    <a:lstStyle/>
                    <a:p>
                      <a:pPr algn="ctr" rtl="0" fontAlgn="ctr"/>
                      <a:r>
                        <a:rPr lang="sv-SE" sz="800" b="1" i="0" u="none" strike="noStrike">
                          <a:solidFill>
                            <a:srgbClr val="000000"/>
                          </a:solidFill>
                          <a:effectLst/>
                          <a:latin typeface="Futura Std Book" panose="020B0502020204020303"/>
                        </a:rPr>
                        <a:t>2 328 700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-44 000</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51953"/>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7" y="3429001"/>
            <a:ext cx="4725915"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6" y="1331849"/>
            <a:ext cx="4725915" cy="2097152"/>
          </a:xfrm>
        </p:spPr>
        <p:txBody>
          <a:bodyPr/>
          <a:lstStyle/>
          <a:p>
            <a:pPr marL="285750" indent="-285750">
              <a:buFont typeface="Arial" panose="020B0604020202020204" pitchFamily="34" charset="0"/>
              <a:buChar char="•"/>
            </a:pPr>
            <a:r>
              <a:rPr lang="sv-SE" sz="1600" dirty="0"/>
              <a:t>Antalet lediga jobb hos Arbetsförmedlingen minskade med drygt 18 procent i Stockholmsregionen. </a:t>
            </a:r>
          </a:p>
          <a:p>
            <a:pPr marL="285750" indent="-285750">
              <a:buFont typeface="Arial" panose="020B0604020202020204" pitchFamily="34" charset="0"/>
              <a:buChar char="•"/>
            </a:pPr>
            <a:r>
              <a:rPr lang="sv-SE" sz="1600" dirty="0"/>
              <a:t>Antalet nyanmälda jobb har minskat som mest inom branscherna Finansiell verksamhet, Vård- och omsorg samt Transport.</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27" y="59724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892412"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2010 kv4</a:t>
            </a:r>
            <a:endParaRPr lang="sv-SE" sz="1400" dirty="0"/>
          </a:p>
        </p:txBody>
      </p:sp>
      <p:graphicFrame>
        <p:nvGraphicFramePr>
          <p:cNvPr id="26" name="Tabell 25">
            <a:extLst>
              <a:ext uri="{FF2B5EF4-FFF2-40B4-BE49-F238E27FC236}">
                <a16:creationId xmlns:a16="http://schemas.microsoft.com/office/drawing/2014/main" id="{183E5421-7877-4D4B-AE95-F26FC9E6CAC2}"/>
              </a:ext>
            </a:extLst>
          </p:cNvPr>
          <p:cNvGraphicFramePr>
            <a:graphicFrameLocks noGrp="1"/>
          </p:cNvGraphicFramePr>
          <p:nvPr>
            <p:extLst>
              <p:ext uri="{D42A27DB-BD31-4B8C-83A1-F6EECF244321}">
                <p14:modId xmlns:p14="http://schemas.microsoft.com/office/powerpoint/2010/main" val="1377006843"/>
              </p:ext>
            </p:extLst>
          </p:nvPr>
        </p:nvGraphicFramePr>
        <p:xfrm>
          <a:off x="6830111" y="3598284"/>
          <a:ext cx="4293326" cy="2266427"/>
        </p:xfrm>
        <a:graphic>
          <a:graphicData uri="http://schemas.openxmlformats.org/drawingml/2006/table">
            <a:tbl>
              <a:tblPr bandRow="1">
                <a:tableStyleId>{2D5ABB26-0587-4C30-8999-92F81FD0307C}</a:tableStyleId>
              </a:tblPr>
              <a:tblGrid>
                <a:gridCol w="1265495">
                  <a:extLst>
                    <a:ext uri="{9D8B030D-6E8A-4147-A177-3AD203B41FA5}">
                      <a16:colId xmlns:a16="http://schemas.microsoft.com/office/drawing/2014/main" val="1678076792"/>
                    </a:ext>
                  </a:extLst>
                </a:gridCol>
                <a:gridCol w="652345">
                  <a:extLst>
                    <a:ext uri="{9D8B030D-6E8A-4147-A177-3AD203B41FA5}">
                      <a16:colId xmlns:a16="http://schemas.microsoft.com/office/drawing/2014/main" val="2601369493"/>
                    </a:ext>
                  </a:extLst>
                </a:gridCol>
                <a:gridCol w="593147">
                  <a:extLst>
                    <a:ext uri="{9D8B030D-6E8A-4147-A177-3AD203B41FA5}">
                      <a16:colId xmlns:a16="http://schemas.microsoft.com/office/drawing/2014/main" val="2395970223"/>
                    </a:ext>
                  </a:extLst>
                </a:gridCol>
                <a:gridCol w="585042">
                  <a:extLst>
                    <a:ext uri="{9D8B030D-6E8A-4147-A177-3AD203B41FA5}">
                      <a16:colId xmlns:a16="http://schemas.microsoft.com/office/drawing/2014/main" val="3235649811"/>
                    </a:ext>
                  </a:extLst>
                </a:gridCol>
                <a:gridCol w="682294">
                  <a:extLst>
                    <a:ext uri="{9D8B030D-6E8A-4147-A177-3AD203B41FA5}">
                      <a16:colId xmlns:a16="http://schemas.microsoft.com/office/drawing/2014/main" val="1050073455"/>
                    </a:ext>
                  </a:extLst>
                </a:gridCol>
                <a:gridCol w="515003">
                  <a:extLst>
                    <a:ext uri="{9D8B030D-6E8A-4147-A177-3AD203B41FA5}">
                      <a16:colId xmlns:a16="http://schemas.microsoft.com/office/drawing/2014/main" val="3827523272"/>
                    </a:ext>
                  </a:extLst>
                </a:gridCol>
              </a:tblGrid>
              <a:tr h="161505">
                <a:tc>
                  <a:txBody>
                    <a:bodyPr/>
                    <a:lstStyle/>
                    <a:p>
                      <a:pPr algn="ctr" rtl="0" fontAlgn="b"/>
                      <a:r>
                        <a:rPr lang="sv-SE" sz="700" b="0" i="0" u="none" strike="noStrike" dirty="0">
                          <a:solidFill>
                            <a:srgbClr val="000000"/>
                          </a:solidFill>
                          <a:effectLst/>
                          <a:latin typeface="Futura Std Book" panose="020B0502020204020303" pitchFamily="34" charset="0"/>
                        </a:rPr>
                        <a:t> </a:t>
                      </a:r>
                    </a:p>
                  </a:txBody>
                  <a:tcPr marL="144000"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69582">
                <a:tc>
                  <a:txBody>
                    <a:bodyPr/>
                    <a:lstStyle/>
                    <a:p>
                      <a:pPr algn="ctr" rtl="0" fontAlgn="b"/>
                      <a:endParaRPr lang="sv-SE" sz="700" b="0" i="0" u="none" strike="noStrike" dirty="0">
                        <a:solidFill>
                          <a:srgbClr val="000000"/>
                        </a:solidFill>
                        <a:effectLst/>
                        <a:latin typeface="Futura Std Book" panose="020B0502020204020303" pitchFamily="34" charset="0"/>
                      </a:endParaRPr>
                    </a:p>
                  </a:txBody>
                  <a:tcPr marL="144000" marR="9525" marT="9525" marB="0" anchor="b"/>
                </a:tc>
                <a:tc>
                  <a:txBody>
                    <a:bodyPr/>
                    <a:lstStyle/>
                    <a:p>
                      <a:pPr algn="ctr" rtl="0" fontAlgn="b"/>
                      <a:r>
                        <a:rPr lang="sv-SE" sz="700" b="0" i="0" u="none" strike="noStrike" dirty="0">
                          <a:solidFill>
                            <a:srgbClr val="000000"/>
                          </a:solidFill>
                          <a:effectLst/>
                          <a:latin typeface="Futura Std Book" panose="020B0502020204020303" pitchFamily="34" charset="0"/>
                        </a:rPr>
                        <a:t>2020 kv4</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193534">
                <a:tc>
                  <a:txBody>
                    <a:bodyPr/>
                    <a:lstStyle/>
                    <a:p>
                      <a:pPr algn="l" rtl="0" fontAlgn="b"/>
                      <a:r>
                        <a:rPr lang="sv-SE" sz="700" b="1" i="0" u="none" strike="noStrike" dirty="0">
                          <a:solidFill>
                            <a:srgbClr val="000000"/>
                          </a:solidFill>
                          <a:effectLst/>
                          <a:latin typeface="Futura Std Book" panose="020B0502020204020303" pitchFamily="34" charset="0"/>
                        </a:rPr>
                        <a:t>Stockholmsregionen</a:t>
                      </a:r>
                    </a:p>
                  </a:txBody>
                  <a:tcPr marL="144000" marR="9525" marT="9525" marB="0" anchor="ctr"/>
                </a:tc>
                <a:tc>
                  <a:txBody>
                    <a:bodyPr/>
                    <a:lstStyle/>
                    <a:p>
                      <a:pPr algn="ctr" rtl="0" fontAlgn="ctr"/>
                      <a:r>
                        <a:rPr lang="sv-SE" sz="800" b="1" i="0" u="none" strike="noStrike" dirty="0">
                          <a:solidFill>
                            <a:srgbClr val="000000"/>
                          </a:solidFill>
                          <a:effectLst/>
                          <a:latin typeface="Futura Std Book" panose="020B0502020204020303"/>
                        </a:rPr>
                        <a:t>101 366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-18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-26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426 890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-22 </a:t>
                      </a:r>
                    </a:p>
                  </a:txBody>
                  <a:tcPr marL="9525" marR="9525" marT="9525" marB="0" anchor="ctr"/>
                </a:tc>
                <a:extLst>
                  <a:ext uri="{0D108BD9-81ED-4DB2-BD59-A6C34878D82A}">
                    <a16:rowId xmlns:a16="http://schemas.microsoft.com/office/drawing/2014/main" val="1544414373"/>
                  </a:ext>
                </a:extLst>
              </a:tr>
              <a:tr h="193534">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144000" marR="9525" marT="9525" marB="0" anchor="ctr"/>
                </a:tc>
                <a:tc>
                  <a:txBody>
                    <a:bodyPr/>
                    <a:lstStyle/>
                    <a:p>
                      <a:pPr algn="ctr" rtl="0" fontAlgn="ctr"/>
                      <a:r>
                        <a:rPr lang="sv-SE" sz="800" b="1" i="0" u="none" strike="noStrike">
                          <a:solidFill>
                            <a:srgbClr val="000000"/>
                          </a:solidFill>
                          <a:effectLst/>
                          <a:latin typeface="Futura Std Book" panose="020B0502020204020303"/>
                        </a:rPr>
                        <a:t>101 395 </a:t>
                      </a:r>
                    </a:p>
                  </a:txBody>
                  <a:tcPr marL="9525" marR="9525" marT="9525" marB="0" anchor="ctr"/>
                </a:tc>
                <a:tc>
                  <a:txBody>
                    <a:bodyPr/>
                    <a:lstStyle/>
                    <a:p>
                      <a:pPr algn="ctr" rtl="0" fontAlgn="b"/>
                      <a:r>
                        <a:rPr lang="sv-SE" sz="800" b="1" i="0" u="none" strike="noStrike">
                          <a:solidFill>
                            <a:srgbClr val="000000"/>
                          </a:solidFill>
                          <a:effectLst/>
                          <a:latin typeface="Futura Std Book" panose="020B0502020204020303"/>
                        </a:rPr>
                        <a:t>-20</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-32</a:t>
                      </a:r>
                    </a:p>
                  </a:txBody>
                  <a:tcPr marL="9525" marR="9525" marT="9525" marB="0" anchor="b"/>
                </a:tc>
                <a:tc>
                  <a:txBody>
                    <a:bodyPr/>
                    <a:lstStyle/>
                    <a:p>
                      <a:pPr algn="ctr" rtl="0" fontAlgn="ctr"/>
                      <a:r>
                        <a:rPr lang="sv-SE" sz="800" b="1" i="0" u="none" strike="noStrike">
                          <a:solidFill>
                            <a:srgbClr val="000000"/>
                          </a:solidFill>
                          <a:effectLst/>
                          <a:latin typeface="Futura Std Book" panose="020B0502020204020303"/>
                        </a:rPr>
                        <a:t>476 601 </a:t>
                      </a:r>
                    </a:p>
                  </a:txBody>
                  <a:tcPr marL="9525" marR="9525" marT="9525" marB="0" anchor="ctr"/>
                </a:tc>
                <a:tc>
                  <a:txBody>
                    <a:bodyPr/>
                    <a:lstStyle/>
                    <a:p>
                      <a:pPr algn="ctr" rtl="0" fontAlgn="b"/>
                      <a:r>
                        <a:rPr lang="sv-SE" sz="800" b="1" i="0" u="none" strike="noStrike">
                          <a:solidFill>
                            <a:srgbClr val="000000"/>
                          </a:solidFill>
                          <a:effectLst/>
                          <a:latin typeface="Futura Std Book" panose="020B0502020204020303"/>
                        </a:rPr>
                        <a:t>-19</a:t>
                      </a:r>
                    </a:p>
                  </a:txBody>
                  <a:tcPr marL="9525" marR="9525" marT="9525" marB="0" anchor="b"/>
                </a:tc>
                <a:extLst>
                  <a:ext uri="{0D108BD9-81ED-4DB2-BD59-A6C34878D82A}">
                    <a16:rowId xmlns:a16="http://schemas.microsoft.com/office/drawing/2014/main" val="4178915708"/>
                  </a:ext>
                </a:extLst>
              </a:tr>
              <a:tr h="193534">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144000" marR="9525" marT="9525" marB="0" anchor="ctr"/>
                </a:tc>
                <a:tc>
                  <a:txBody>
                    <a:bodyPr/>
                    <a:lstStyle/>
                    <a:p>
                      <a:pPr algn="ctr" rtl="0" fontAlgn="ctr"/>
                      <a:r>
                        <a:rPr lang="sv-SE" sz="800" b="0" i="0" u="none" strike="noStrike">
                          <a:solidFill>
                            <a:srgbClr val="000000"/>
                          </a:solidFill>
                          <a:effectLst/>
                          <a:latin typeface="Futura Std Book" panose="020B0502020204020303"/>
                        </a:rPr>
                        <a:t>63 260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-23</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241 940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-24</a:t>
                      </a:r>
                    </a:p>
                  </a:txBody>
                  <a:tcPr marL="9525" marR="9525" marT="9525" marB="0" anchor="b"/>
                </a:tc>
                <a:extLst>
                  <a:ext uri="{0D108BD9-81ED-4DB2-BD59-A6C34878D82A}">
                    <a16:rowId xmlns:a16="http://schemas.microsoft.com/office/drawing/2014/main" val="1554613420"/>
                  </a:ext>
                </a:extLst>
              </a:tr>
              <a:tr h="193534">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144000" marR="9525" marT="9525" marB="0" anchor="ctr"/>
                </a:tc>
                <a:tc>
                  <a:txBody>
                    <a:bodyPr/>
                    <a:lstStyle/>
                    <a:p>
                      <a:pPr algn="ctr" rtl="0" fontAlgn="ctr"/>
                      <a:r>
                        <a:rPr lang="sv-SE" sz="800" b="0" i="0" u="none" strike="noStrike">
                          <a:solidFill>
                            <a:srgbClr val="000000"/>
                          </a:solidFill>
                          <a:effectLst/>
                          <a:latin typeface="Futura Std Book" panose="020B0502020204020303"/>
                        </a:rPr>
                        <a:t>6 405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-24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-26</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29 448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-18</a:t>
                      </a:r>
                    </a:p>
                  </a:txBody>
                  <a:tcPr marL="9525" marR="9525" marT="9525" marB="0" anchor="b"/>
                </a:tc>
                <a:extLst>
                  <a:ext uri="{0D108BD9-81ED-4DB2-BD59-A6C34878D82A}">
                    <a16:rowId xmlns:a16="http://schemas.microsoft.com/office/drawing/2014/main" val="923977588"/>
                  </a:ext>
                </a:extLst>
              </a:tr>
              <a:tr h="193534">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144000" marR="9525" marT="9525" marB="0" anchor="ctr"/>
                </a:tc>
                <a:tc>
                  <a:txBody>
                    <a:bodyPr/>
                    <a:lstStyle/>
                    <a:p>
                      <a:pPr algn="ctr" rtl="0" fontAlgn="ctr"/>
                      <a:r>
                        <a:rPr lang="sv-SE" sz="800" b="0" i="0" u="none" strike="noStrike">
                          <a:solidFill>
                            <a:srgbClr val="000000"/>
                          </a:solidFill>
                          <a:effectLst/>
                          <a:latin typeface="Futura Std Book" panose="020B0502020204020303"/>
                        </a:rPr>
                        <a:t>5 123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-30</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23 901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-18</a:t>
                      </a:r>
                    </a:p>
                  </a:txBody>
                  <a:tcPr marL="9525" marR="9525" marT="9525" marB="0" anchor="b"/>
                </a:tc>
                <a:extLst>
                  <a:ext uri="{0D108BD9-81ED-4DB2-BD59-A6C34878D82A}">
                    <a16:rowId xmlns:a16="http://schemas.microsoft.com/office/drawing/2014/main" val="969307260"/>
                  </a:ext>
                </a:extLst>
              </a:tr>
              <a:tr h="193534">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144000" marR="9525" marT="9525" marB="0" anchor="ctr"/>
                </a:tc>
                <a:tc>
                  <a:txBody>
                    <a:bodyPr/>
                    <a:lstStyle/>
                    <a:p>
                      <a:pPr algn="ctr" rtl="0" fontAlgn="ctr"/>
                      <a:r>
                        <a:rPr lang="sv-SE" sz="800" b="0" i="0" u="none" strike="noStrike">
                          <a:solidFill>
                            <a:srgbClr val="000000"/>
                          </a:solidFill>
                          <a:effectLst/>
                          <a:latin typeface="Futura Std Book" panose="020B0502020204020303"/>
                        </a:rPr>
                        <a:t>8 425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-38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-31</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44 350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-32</a:t>
                      </a:r>
                    </a:p>
                  </a:txBody>
                  <a:tcPr marL="9525" marR="9525" marT="9525" marB="0" anchor="b"/>
                </a:tc>
                <a:extLst>
                  <a:ext uri="{0D108BD9-81ED-4DB2-BD59-A6C34878D82A}">
                    <a16:rowId xmlns:a16="http://schemas.microsoft.com/office/drawing/2014/main" val="604524990"/>
                  </a:ext>
                </a:extLst>
              </a:tr>
              <a:tr h="193534">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144000" marR="9525" marT="9525" marB="0" anchor="ctr"/>
                </a:tc>
                <a:tc>
                  <a:txBody>
                    <a:bodyPr/>
                    <a:lstStyle/>
                    <a:p>
                      <a:pPr algn="ctr" rtl="0" fontAlgn="ctr"/>
                      <a:r>
                        <a:rPr lang="sv-SE" sz="800" b="0" i="0" u="none" strike="noStrike">
                          <a:solidFill>
                            <a:srgbClr val="000000"/>
                          </a:solidFill>
                          <a:effectLst/>
                          <a:latin typeface="Futura Std Book" panose="020B0502020204020303"/>
                        </a:rPr>
                        <a:t>5 163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-23</a:t>
                      </a:r>
                    </a:p>
                  </a:txBody>
                  <a:tcPr marL="9525" marR="9525" marT="9525" marB="0" anchor="b"/>
                </a:tc>
                <a:tc>
                  <a:txBody>
                    <a:bodyPr/>
                    <a:lstStyle/>
                    <a:p>
                      <a:pPr algn="ctr" rtl="0" fontAlgn="ctr"/>
                      <a:r>
                        <a:rPr lang="sv-SE" sz="800" b="0" i="0" u="none" strike="noStrike" dirty="0">
                          <a:solidFill>
                            <a:srgbClr val="000000"/>
                          </a:solidFill>
                          <a:effectLst/>
                          <a:latin typeface="Futura Std Book" panose="020B0502020204020303"/>
                        </a:rPr>
                        <a:t>23 272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-12</a:t>
                      </a:r>
                    </a:p>
                  </a:txBody>
                  <a:tcPr marL="9525" marR="9525" marT="9525" marB="0" anchor="b"/>
                </a:tc>
                <a:extLst>
                  <a:ext uri="{0D108BD9-81ED-4DB2-BD59-A6C34878D82A}">
                    <a16:rowId xmlns:a16="http://schemas.microsoft.com/office/drawing/2014/main" val="2311283792"/>
                  </a:ext>
                </a:extLst>
              </a:tr>
              <a:tr h="193534">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144000" marR="9525" marT="9525" marB="0" anchor="ctr"/>
                </a:tc>
                <a:tc>
                  <a:txBody>
                    <a:bodyPr/>
                    <a:lstStyle/>
                    <a:p>
                      <a:pPr algn="ctr" rtl="0" fontAlgn="ctr"/>
                      <a:r>
                        <a:rPr lang="sv-SE" sz="800" b="0" i="0" u="none" strike="noStrike">
                          <a:solidFill>
                            <a:srgbClr val="000000"/>
                          </a:solidFill>
                          <a:effectLst/>
                          <a:latin typeface="Futura Std Book" panose="020B0502020204020303"/>
                        </a:rPr>
                        <a:t>4 323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-30</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21 827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-10</a:t>
                      </a:r>
                    </a:p>
                  </a:txBody>
                  <a:tcPr marL="9525" marR="9525" marT="9525" marB="0" anchor="b"/>
                </a:tc>
                <a:extLst>
                  <a:ext uri="{0D108BD9-81ED-4DB2-BD59-A6C34878D82A}">
                    <a16:rowId xmlns:a16="http://schemas.microsoft.com/office/drawing/2014/main" val="1821739583"/>
                  </a:ext>
                </a:extLst>
              </a:tr>
              <a:tr h="193534">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144000" marR="9525" marT="9525" marB="0" anchor="ctr"/>
                </a:tc>
                <a:tc>
                  <a:txBody>
                    <a:bodyPr/>
                    <a:lstStyle/>
                    <a:p>
                      <a:pPr algn="ctr" rtl="0" fontAlgn="ctr"/>
                      <a:r>
                        <a:rPr lang="sv-SE" sz="800" b="0" i="0" u="none" strike="noStrike">
                          <a:solidFill>
                            <a:srgbClr val="000000"/>
                          </a:solidFill>
                          <a:effectLst/>
                          <a:latin typeface="Futura Std Book" panose="020B0502020204020303"/>
                        </a:rPr>
                        <a:t>4 978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-21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-31</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23 228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-17</a:t>
                      </a:r>
                    </a:p>
                  </a:txBody>
                  <a:tcPr marL="9525" marR="9525" marT="9525" marB="0" anchor="b"/>
                </a:tc>
                <a:extLst>
                  <a:ext uri="{0D108BD9-81ED-4DB2-BD59-A6C34878D82A}">
                    <a16:rowId xmlns:a16="http://schemas.microsoft.com/office/drawing/2014/main" val="2127214107"/>
                  </a:ext>
                </a:extLst>
              </a:tr>
              <a:tr h="193534">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144000" marR="9525" marT="9525" marB="0" anchor="ctr"/>
                </a:tc>
                <a:tc>
                  <a:txBody>
                    <a:bodyPr/>
                    <a:lstStyle/>
                    <a:p>
                      <a:pPr algn="ctr" rtl="0" fontAlgn="ctr"/>
                      <a:r>
                        <a:rPr lang="sv-SE" sz="800" b="0" i="0" u="none" strike="noStrike">
                          <a:solidFill>
                            <a:srgbClr val="000000"/>
                          </a:solidFill>
                          <a:effectLst/>
                          <a:latin typeface="Futura Std Book" panose="020B0502020204020303"/>
                        </a:rPr>
                        <a:t>3 689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-36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-41</a:t>
                      </a:r>
                    </a:p>
                  </a:txBody>
                  <a:tcPr marL="9525" marR="9525" marT="9525" marB="0" anchor="b"/>
                </a:tc>
                <a:tc>
                  <a:txBody>
                    <a:bodyPr/>
                    <a:lstStyle/>
                    <a:p>
                      <a:pPr algn="ctr" rtl="0" fontAlgn="ctr"/>
                      <a:r>
                        <a:rPr lang="sv-SE" sz="800" b="0" i="0" u="none" strike="noStrike">
                          <a:solidFill>
                            <a:srgbClr val="000000"/>
                          </a:solidFill>
                          <a:effectLst/>
                          <a:latin typeface="Futura Std Book" panose="020B0502020204020303"/>
                        </a:rPr>
                        <a:t>18 924 </a:t>
                      </a:r>
                    </a:p>
                  </a:txBody>
                  <a:tcPr marL="9525" marR="9525" marT="9525" marB="0" anchor="ctr"/>
                </a:tc>
                <a:tc>
                  <a:txBody>
                    <a:bodyPr/>
                    <a:lstStyle/>
                    <a:p>
                      <a:pPr algn="ctr" rtl="0" fontAlgn="b"/>
                      <a:r>
                        <a:rPr lang="sv-SE" sz="800" b="0" i="0" u="none" strike="noStrike" dirty="0">
                          <a:solidFill>
                            <a:srgbClr val="000000"/>
                          </a:solidFill>
                          <a:effectLst/>
                          <a:latin typeface="Futura Std Book" panose="020B0502020204020303"/>
                        </a:rPr>
                        <a:t>-19</a:t>
                      </a:r>
                    </a:p>
                  </a:txBody>
                  <a:tcPr marL="9525" marR="9525" marT="9525" marB="0" anchor="b"/>
                </a:tc>
                <a:extLst>
                  <a:ext uri="{0D108BD9-81ED-4DB2-BD59-A6C34878D82A}">
                    <a16:rowId xmlns:a16="http://schemas.microsoft.com/office/drawing/2014/main" val="216829240"/>
                  </a:ext>
                </a:extLst>
              </a:tr>
            </a:tbl>
          </a:graphicData>
        </a:graphic>
      </p:graphicFrame>
      <p:sp>
        <p:nvSpPr>
          <p:cNvPr id="29" name="textruta 28">
            <a:extLst>
              <a:ext uri="{FF2B5EF4-FFF2-40B4-BE49-F238E27FC236}">
                <a16:creationId xmlns:a16="http://schemas.microsoft.com/office/drawing/2014/main" id="{D98D1670-4B71-4E62-AE52-2B84FA711C16}"/>
              </a:ext>
            </a:extLst>
          </p:cNvPr>
          <p:cNvSpPr txBox="1"/>
          <p:nvPr/>
        </p:nvSpPr>
        <p:spPr>
          <a:xfrm>
            <a:off x="6830110" y="3428999"/>
            <a:ext cx="1027845" cy="276999"/>
          </a:xfrm>
          <a:prstGeom prst="rect">
            <a:avLst/>
          </a:prstGeom>
          <a:noFill/>
        </p:spPr>
        <p:txBody>
          <a:bodyPr wrap="none" rtlCol="0">
            <a:spAutoFit/>
          </a:bodyPr>
          <a:lstStyle/>
          <a:p>
            <a:r>
              <a:rPr lang="sv-SE" sz="1200" b="1">
                <a:latin typeface="+mj-lt"/>
                <a:cs typeface="Arial" panose="020B0604020202020204" pitchFamily="34" charset="0"/>
              </a:rPr>
              <a:t>Lediga jobb</a:t>
            </a:r>
            <a:endParaRPr lang="sv-SE" sz="1200" b="1" dirty="0">
              <a:latin typeface="+mj-lt"/>
              <a:cs typeface="Arial" panose="020B0604020202020204" pitchFamily="34" charset="0"/>
            </a:endParaRPr>
          </a:p>
        </p:txBody>
      </p:sp>
      <p:graphicFrame>
        <p:nvGraphicFramePr>
          <p:cNvPr id="12" name="Diagram 11">
            <a:extLst>
              <a:ext uri="{FF2B5EF4-FFF2-40B4-BE49-F238E27FC236}">
                <a16:creationId xmlns:a16="http://schemas.microsoft.com/office/drawing/2014/main" id="{D6FDAF7F-2DD1-46F3-AED8-08E667818B53}"/>
              </a:ext>
            </a:extLst>
          </p:cNvPr>
          <p:cNvGraphicFramePr>
            <a:graphicFrameLocks/>
          </p:cNvGraphicFramePr>
          <p:nvPr>
            <p:extLst>
              <p:ext uri="{D42A27DB-BD31-4B8C-83A1-F6EECF244321}">
                <p14:modId xmlns:p14="http://schemas.microsoft.com/office/powerpoint/2010/main" val="63772579"/>
              </p:ext>
            </p:extLst>
          </p:nvPr>
        </p:nvGraphicFramePr>
        <p:xfrm>
          <a:off x="656701" y="1933266"/>
          <a:ext cx="5970602" cy="382372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9955" y="1820410"/>
            <a:ext cx="4684939" cy="1627765"/>
          </a:xfrm>
        </p:spPr>
        <p:txBody>
          <a:bodyPr/>
          <a:lstStyle/>
          <a:p>
            <a:pPr marL="285750" indent="-285750">
              <a:buFont typeface="Arial" panose="020B0604020202020204" pitchFamily="34" charset="0"/>
              <a:buChar char="•"/>
            </a:pPr>
            <a:r>
              <a:rPr lang="sv-SE" sz="1400" dirty="0"/>
              <a:t>Nästan 9 500 personer varslades i regionen under fjärde kvartalet, vilket innebär en ökning med 13 % jämfört med samma period 2019. </a:t>
            </a:r>
          </a:p>
          <a:p>
            <a:pPr marL="285750" indent="-285750">
              <a:buFont typeface="Arial" panose="020B0604020202020204" pitchFamily="34" charset="0"/>
              <a:buChar char="•"/>
            </a:pPr>
            <a:r>
              <a:rPr lang="sv-SE" sz="1400" dirty="0"/>
              <a:t>Stockholm och Östergötlands län är värst drabbade detta kvartal.</a:t>
            </a:r>
            <a:br>
              <a:rPr lang="sv-SE" sz="1400" dirty="0"/>
            </a:br>
            <a:endParaRPr lang="sv-SE" sz="11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85419" y="3429000"/>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27"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82599" y="1533055"/>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2010 kv4</a:t>
            </a:r>
            <a:endParaRPr lang="sv-SE" sz="1400" dirty="0"/>
          </a:p>
        </p:txBody>
      </p:sp>
      <p:graphicFrame>
        <p:nvGraphicFramePr>
          <p:cNvPr id="26" name="Tabell 25">
            <a:extLst>
              <a:ext uri="{FF2B5EF4-FFF2-40B4-BE49-F238E27FC236}">
                <a16:creationId xmlns:a16="http://schemas.microsoft.com/office/drawing/2014/main" id="{26664079-993C-4C2E-8CB6-73D4B5A72CE2}"/>
              </a:ext>
            </a:extLst>
          </p:cNvPr>
          <p:cNvGraphicFramePr>
            <a:graphicFrameLocks noGrp="1"/>
          </p:cNvGraphicFramePr>
          <p:nvPr>
            <p:extLst>
              <p:ext uri="{D42A27DB-BD31-4B8C-83A1-F6EECF244321}">
                <p14:modId xmlns:p14="http://schemas.microsoft.com/office/powerpoint/2010/main" val="2544778279"/>
              </p:ext>
            </p:extLst>
          </p:nvPr>
        </p:nvGraphicFramePr>
        <p:xfrm>
          <a:off x="7032035" y="3607189"/>
          <a:ext cx="4206239" cy="2306911"/>
        </p:xfrm>
        <a:graphic>
          <a:graphicData uri="http://schemas.openxmlformats.org/drawingml/2006/table">
            <a:tbl>
              <a:tblPr bandRow="1">
                <a:tableStyleId>{2D5ABB26-0587-4C30-8999-92F81FD0307C}</a:tableStyleId>
              </a:tblPr>
              <a:tblGrid>
                <a:gridCol w="1373966">
                  <a:extLst>
                    <a:ext uri="{9D8B030D-6E8A-4147-A177-3AD203B41FA5}">
                      <a16:colId xmlns:a16="http://schemas.microsoft.com/office/drawing/2014/main" val="1678076792"/>
                    </a:ext>
                  </a:extLst>
                </a:gridCol>
                <a:gridCol w="610213">
                  <a:extLst>
                    <a:ext uri="{9D8B030D-6E8A-4147-A177-3AD203B41FA5}">
                      <a16:colId xmlns:a16="http://schemas.microsoft.com/office/drawing/2014/main" val="2601369493"/>
                    </a:ext>
                  </a:extLst>
                </a:gridCol>
                <a:gridCol w="692283">
                  <a:extLst>
                    <a:ext uri="{9D8B030D-6E8A-4147-A177-3AD203B41FA5}">
                      <a16:colId xmlns:a16="http://schemas.microsoft.com/office/drawing/2014/main" val="2395970223"/>
                    </a:ext>
                  </a:extLst>
                </a:gridCol>
                <a:gridCol w="548056">
                  <a:extLst>
                    <a:ext uri="{9D8B030D-6E8A-4147-A177-3AD203B41FA5}">
                      <a16:colId xmlns:a16="http://schemas.microsoft.com/office/drawing/2014/main" val="3235649811"/>
                    </a:ext>
                  </a:extLst>
                </a:gridCol>
                <a:gridCol w="499981">
                  <a:extLst>
                    <a:ext uri="{9D8B030D-6E8A-4147-A177-3AD203B41FA5}">
                      <a16:colId xmlns:a16="http://schemas.microsoft.com/office/drawing/2014/main" val="1050073455"/>
                    </a:ext>
                  </a:extLst>
                </a:gridCol>
                <a:gridCol w="481740">
                  <a:extLst>
                    <a:ext uri="{9D8B030D-6E8A-4147-A177-3AD203B41FA5}">
                      <a16:colId xmlns:a16="http://schemas.microsoft.com/office/drawing/2014/main" val="3827523272"/>
                    </a:ext>
                  </a:extLst>
                </a:gridCol>
              </a:tblGrid>
              <a:tr h="164391">
                <a:tc>
                  <a:txBody>
                    <a:bodyPr/>
                    <a:lstStyle/>
                    <a:p>
                      <a:pPr algn="l" fontAlgn="b"/>
                      <a:r>
                        <a:rPr lang="sv-SE" sz="700" b="0" i="0" u="none" strike="noStrike" dirty="0">
                          <a:solidFill>
                            <a:srgbClr val="000000"/>
                          </a:solidFill>
                          <a:effectLst/>
                          <a:latin typeface="Arial" panose="020B0604020202020204" pitchFamily="34" charset="0"/>
                        </a:rPr>
                        <a:t> </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72610">
                <a:tc>
                  <a:txBody>
                    <a:bodyPr/>
                    <a:lstStyle/>
                    <a:p>
                      <a:pPr algn="l" fontAlgn="b"/>
                      <a:endParaRPr lang="sv-SE" sz="700" b="0" i="0" u="none" strike="noStrike">
                        <a:solidFill>
                          <a:srgbClr val="000000"/>
                        </a:solidFill>
                        <a:effectLst/>
                        <a:latin typeface="Arial" panose="020B0604020202020204" pitchFamily="34" charset="0"/>
                      </a:endParaRPr>
                    </a:p>
                  </a:txBody>
                  <a:tcPr marL="9525" marR="9525" marT="9525" marB="0" anchor="b"/>
                </a:tc>
                <a:tc>
                  <a:txBody>
                    <a:bodyPr/>
                    <a:lstStyle/>
                    <a:p>
                      <a:pPr algn="ctr" rtl="0" fontAlgn="b"/>
                      <a:r>
                        <a:rPr lang="sv-SE" sz="700" b="0" i="0" u="none" strike="noStrike" dirty="0">
                          <a:solidFill>
                            <a:srgbClr val="000000"/>
                          </a:solidFill>
                          <a:effectLst/>
                          <a:latin typeface="Futura Std Book" panose="020B0502020204020303" pitchFamily="34" charset="0"/>
                        </a:rPr>
                        <a:t>2020 kv4</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196991">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9525" marR="9525" marT="9525" marB="0" anchor="b"/>
                </a:tc>
                <a:tc>
                  <a:txBody>
                    <a:bodyPr/>
                    <a:lstStyle/>
                    <a:p>
                      <a:pPr algn="ctr" rtl="0" fontAlgn="b"/>
                      <a:r>
                        <a:rPr lang="sv-SE" sz="800" b="1" i="0" u="none" strike="noStrike" dirty="0">
                          <a:solidFill>
                            <a:srgbClr val="000000"/>
                          </a:solidFill>
                          <a:effectLst/>
                          <a:latin typeface="Futura Std Book" panose="020B0502020204020303"/>
                        </a:rPr>
                        <a:t>9 493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13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89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75 976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163 </a:t>
                      </a:r>
                    </a:p>
                  </a:txBody>
                  <a:tcPr marL="9525" marR="9525" marT="9525" marB="0" anchor="b"/>
                </a:tc>
                <a:extLst>
                  <a:ext uri="{0D108BD9-81ED-4DB2-BD59-A6C34878D82A}">
                    <a16:rowId xmlns:a16="http://schemas.microsoft.com/office/drawing/2014/main" val="1544414373"/>
                  </a:ext>
                </a:extLst>
              </a:tr>
              <a:tr h="196991">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4 858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-7</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4</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47 495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125</a:t>
                      </a:r>
                    </a:p>
                  </a:txBody>
                  <a:tcPr marL="9525" marR="9525" marT="9525" marB="0" anchor="b"/>
                </a:tc>
                <a:extLst>
                  <a:ext uri="{0D108BD9-81ED-4DB2-BD59-A6C34878D82A}">
                    <a16:rowId xmlns:a16="http://schemas.microsoft.com/office/drawing/2014/main" val="4178915708"/>
                  </a:ext>
                </a:extLst>
              </a:tr>
              <a:tr h="196991">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7 640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147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61 058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190</a:t>
                      </a:r>
                    </a:p>
                  </a:txBody>
                  <a:tcPr marL="9525" marR="9525" marT="9525" marB="0" anchor="b"/>
                </a:tc>
                <a:extLst>
                  <a:ext uri="{0D108BD9-81ED-4DB2-BD59-A6C34878D82A}">
                    <a16:rowId xmlns:a16="http://schemas.microsoft.com/office/drawing/2014/main" val="1554613420"/>
                  </a:ext>
                </a:extLst>
              </a:tr>
              <a:tr h="196991">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332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1 726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117</a:t>
                      </a:r>
                    </a:p>
                  </a:txBody>
                  <a:tcPr marL="9525" marR="9525" marT="9525" marB="0" anchor="b"/>
                </a:tc>
                <a:extLst>
                  <a:ext uri="{0D108BD9-81ED-4DB2-BD59-A6C34878D82A}">
                    <a16:rowId xmlns:a16="http://schemas.microsoft.com/office/drawing/2014/main" val="923977588"/>
                  </a:ext>
                </a:extLst>
              </a:tr>
              <a:tr h="196991">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143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1 854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35</a:t>
                      </a:r>
                    </a:p>
                  </a:txBody>
                  <a:tcPr marL="9525" marR="9525" marT="9525" marB="0" anchor="b"/>
                </a:tc>
                <a:extLst>
                  <a:ext uri="{0D108BD9-81ED-4DB2-BD59-A6C34878D82A}">
                    <a16:rowId xmlns:a16="http://schemas.microsoft.com/office/drawing/2014/main" val="3040069239"/>
                  </a:ext>
                </a:extLst>
              </a:tr>
              <a:tr h="196991">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569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91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3 972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153</a:t>
                      </a:r>
                    </a:p>
                  </a:txBody>
                  <a:tcPr marL="9525" marR="9525" marT="9525" marB="0" anchor="b"/>
                </a:tc>
                <a:extLst>
                  <a:ext uri="{0D108BD9-81ED-4DB2-BD59-A6C34878D82A}">
                    <a16:rowId xmlns:a16="http://schemas.microsoft.com/office/drawing/2014/main" val="260289198"/>
                  </a:ext>
                </a:extLst>
              </a:tr>
              <a:tr h="196991">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139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1 800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26</a:t>
                      </a:r>
                    </a:p>
                  </a:txBody>
                  <a:tcPr marL="9525" marR="9525" marT="9525" marB="0" anchor="b"/>
                </a:tc>
                <a:extLst>
                  <a:ext uri="{0D108BD9-81ED-4DB2-BD59-A6C34878D82A}">
                    <a16:rowId xmlns:a16="http://schemas.microsoft.com/office/drawing/2014/main" val="3222031581"/>
                  </a:ext>
                </a:extLst>
              </a:tr>
              <a:tr h="196991">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209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1 580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59</a:t>
                      </a:r>
                    </a:p>
                  </a:txBody>
                  <a:tcPr marL="9525" marR="9525" marT="9525" marB="0" anchor="b"/>
                </a:tc>
                <a:extLst>
                  <a:ext uri="{0D108BD9-81ED-4DB2-BD59-A6C34878D82A}">
                    <a16:rowId xmlns:a16="http://schemas.microsoft.com/office/drawing/2014/main" val="2835388665"/>
                  </a:ext>
                </a:extLst>
              </a:tr>
              <a:tr h="196991">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315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1 913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135</a:t>
                      </a:r>
                    </a:p>
                  </a:txBody>
                  <a:tcPr marL="9525" marR="9525" marT="9525" marB="0" anchor="b"/>
                </a:tc>
                <a:extLst>
                  <a:ext uri="{0D108BD9-81ED-4DB2-BD59-A6C34878D82A}">
                    <a16:rowId xmlns:a16="http://schemas.microsoft.com/office/drawing/2014/main" val="2306719481"/>
                  </a:ext>
                </a:extLst>
              </a:tr>
              <a:tr h="196991">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146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2 073 </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129</a:t>
                      </a:r>
                    </a:p>
                  </a:txBody>
                  <a:tcPr marL="9525" marR="9525" marT="9525" marB="0" anchor="b"/>
                </a:tc>
                <a:extLst>
                  <a:ext uri="{0D108BD9-81ED-4DB2-BD59-A6C34878D82A}">
                    <a16:rowId xmlns:a16="http://schemas.microsoft.com/office/drawing/2014/main" val="4051053083"/>
                  </a:ext>
                </a:extLst>
              </a:tr>
            </a:tbl>
          </a:graphicData>
        </a:graphic>
      </p:graphicFrame>
      <p:graphicFrame>
        <p:nvGraphicFramePr>
          <p:cNvPr id="13" name="Diagram 12">
            <a:extLst>
              <a:ext uri="{FF2B5EF4-FFF2-40B4-BE49-F238E27FC236}">
                <a16:creationId xmlns:a16="http://schemas.microsoft.com/office/drawing/2014/main" id="{3D4FCE34-A2BA-477D-9019-B237C264B74E}"/>
              </a:ext>
            </a:extLst>
          </p:cNvPr>
          <p:cNvGraphicFramePr>
            <a:graphicFrameLocks/>
          </p:cNvGraphicFramePr>
          <p:nvPr>
            <p:extLst>
              <p:ext uri="{D42A27DB-BD31-4B8C-83A1-F6EECF244321}">
                <p14:modId xmlns:p14="http://schemas.microsoft.com/office/powerpoint/2010/main" val="24010525"/>
              </p:ext>
            </p:extLst>
          </p:nvPr>
        </p:nvGraphicFramePr>
        <p:xfrm>
          <a:off x="782599" y="2101699"/>
          <a:ext cx="5844704" cy="355248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584659"/>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0103" y="1474308"/>
            <a:ext cx="4667523" cy="1999332"/>
          </a:xfrm>
        </p:spPr>
        <p:txBody>
          <a:bodyPr/>
          <a:lstStyle/>
          <a:p>
            <a:pPr marL="285750" indent="-285750">
              <a:buFont typeface="Arial" panose="020B0604020202020204" pitchFamily="34" charset="0"/>
              <a:buChar char="•"/>
            </a:pPr>
            <a:r>
              <a:rPr lang="sv-SE" sz="1400" dirty="0"/>
              <a:t>Arbetslösheten har ökat snabbt sedan Coronapandemin började och är nu 6,1 procent, vilket är högre än riket som helhet.</a:t>
            </a:r>
          </a:p>
          <a:p>
            <a:pPr marL="285750" indent="-285750">
              <a:buFont typeface="Arial" panose="020B0604020202020204" pitchFamily="34" charset="0"/>
              <a:buChar char="•"/>
            </a:pPr>
            <a:r>
              <a:rPr lang="sv-SE" sz="1400" dirty="0"/>
              <a:t>Dalarnas län hade den lägsta arbetslösheten (5,1%) i Stockholmsregionen följt av Uppsala län. </a:t>
            </a:r>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46453"/>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80852" y="1225194"/>
            <a:ext cx="5302934"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20" name="Tabell 19">
            <a:extLst>
              <a:ext uri="{FF2B5EF4-FFF2-40B4-BE49-F238E27FC236}">
                <a16:creationId xmlns:a16="http://schemas.microsoft.com/office/drawing/2014/main" id="{FF8B7CC6-055B-42F5-9593-383DFAF2FBA4}"/>
              </a:ext>
            </a:extLst>
          </p:cNvPr>
          <p:cNvGraphicFramePr>
            <a:graphicFrameLocks noGrp="1"/>
          </p:cNvGraphicFramePr>
          <p:nvPr>
            <p:extLst>
              <p:ext uri="{D42A27DB-BD31-4B8C-83A1-F6EECF244321}">
                <p14:modId xmlns:p14="http://schemas.microsoft.com/office/powerpoint/2010/main" val="285775153"/>
              </p:ext>
            </p:extLst>
          </p:nvPr>
        </p:nvGraphicFramePr>
        <p:xfrm>
          <a:off x="6905898" y="3596751"/>
          <a:ext cx="4328160" cy="2160238"/>
        </p:xfrm>
        <a:graphic>
          <a:graphicData uri="http://schemas.openxmlformats.org/drawingml/2006/table">
            <a:tbl>
              <a:tblPr bandRow="1">
                <a:tableStyleId>{2D5ABB26-0587-4C30-8999-92F81FD0307C}</a:tableStyleId>
              </a:tblPr>
              <a:tblGrid>
                <a:gridCol w="1413791">
                  <a:extLst>
                    <a:ext uri="{9D8B030D-6E8A-4147-A177-3AD203B41FA5}">
                      <a16:colId xmlns:a16="http://schemas.microsoft.com/office/drawing/2014/main" val="1678076792"/>
                    </a:ext>
                  </a:extLst>
                </a:gridCol>
                <a:gridCol w="627899">
                  <a:extLst>
                    <a:ext uri="{9D8B030D-6E8A-4147-A177-3AD203B41FA5}">
                      <a16:colId xmlns:a16="http://schemas.microsoft.com/office/drawing/2014/main" val="2601369493"/>
                    </a:ext>
                  </a:extLst>
                </a:gridCol>
                <a:gridCol w="712349">
                  <a:extLst>
                    <a:ext uri="{9D8B030D-6E8A-4147-A177-3AD203B41FA5}">
                      <a16:colId xmlns:a16="http://schemas.microsoft.com/office/drawing/2014/main" val="2395970223"/>
                    </a:ext>
                  </a:extLst>
                </a:gridCol>
                <a:gridCol w="563942">
                  <a:extLst>
                    <a:ext uri="{9D8B030D-6E8A-4147-A177-3AD203B41FA5}">
                      <a16:colId xmlns:a16="http://schemas.microsoft.com/office/drawing/2014/main" val="3235649811"/>
                    </a:ext>
                  </a:extLst>
                </a:gridCol>
                <a:gridCol w="514474">
                  <a:extLst>
                    <a:ext uri="{9D8B030D-6E8A-4147-A177-3AD203B41FA5}">
                      <a16:colId xmlns:a16="http://schemas.microsoft.com/office/drawing/2014/main" val="1050073455"/>
                    </a:ext>
                  </a:extLst>
                </a:gridCol>
                <a:gridCol w="495705">
                  <a:extLst>
                    <a:ext uri="{9D8B030D-6E8A-4147-A177-3AD203B41FA5}">
                      <a16:colId xmlns:a16="http://schemas.microsoft.com/office/drawing/2014/main" val="3827523272"/>
                    </a:ext>
                  </a:extLst>
                </a:gridCol>
              </a:tblGrid>
              <a:tr h="255574">
                <a:tc>
                  <a:txBody>
                    <a:bodyPr/>
                    <a:lstStyle/>
                    <a:p>
                      <a:pPr algn="ctr" rtl="0" fontAlgn="b"/>
                      <a:r>
                        <a:rPr lang="sv-SE" sz="700" b="0" i="0" u="none" strike="noStrike" dirty="0">
                          <a:solidFill>
                            <a:srgbClr val="000000"/>
                          </a:solidFill>
                          <a:effectLst/>
                          <a:latin typeface="Futura Std Book" panose="020B0502020204020303" pitchFamily="34" charset="0"/>
                        </a:rPr>
                        <a:t> </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tc>
                <a:tc gridSpan="3">
                  <a:txBody>
                    <a:bodyPr/>
                    <a:lstStyle/>
                    <a:p>
                      <a:pPr algn="ctr" rtl="0" fontAlgn="b"/>
                      <a:r>
                        <a:rPr lang="sv-SE" sz="700" b="0" i="0" u="none" strike="noStrike">
                          <a:solidFill>
                            <a:srgbClr val="000000"/>
                          </a:solidFill>
                          <a:effectLst/>
                          <a:latin typeface="Futura Std Book" panose="020B0502020204020303" pitchFamily="34" charset="0"/>
                        </a:rPr>
                        <a:t>Arbetslösa i förh. till befolkningen, 15-74 år</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41492332"/>
                  </a:ext>
                </a:extLst>
              </a:tr>
              <a:tr h="255574">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b="0" i="0" u="none" strike="noStrike" dirty="0">
                          <a:solidFill>
                            <a:srgbClr val="000000"/>
                          </a:solidFill>
                          <a:effectLst/>
                          <a:latin typeface="Futura Std Book" panose="020B0502020204020303" pitchFamily="34" charset="0"/>
                        </a:rPr>
                        <a:t>2020 kv4</a:t>
                      </a:r>
                    </a:p>
                  </a:txBody>
                  <a:tcPr marL="9525" marR="9525" marT="9525" marB="0" anchor="ctr"/>
                </a:tc>
                <a:tc>
                  <a:txBody>
                    <a:bodyPr/>
                    <a:lstStyle/>
                    <a:p>
                      <a:pPr algn="ctr" rtl="0" fontAlgn="b"/>
                      <a:r>
                        <a:rPr lang="sv-SE" sz="700" b="0" i="0" u="none" strike="noStrike">
                          <a:solidFill>
                            <a:srgbClr val="000000"/>
                          </a:solidFill>
                          <a:effectLst/>
                          <a:latin typeface="Futura Std Book" panose="020B0502020204020303" pitchFamily="34" charset="0"/>
                        </a:rPr>
                        <a:t>-1 år (antal)</a:t>
                      </a:r>
                    </a:p>
                  </a:txBody>
                  <a:tcPr marL="9525" marR="9525" marT="9525" marB="0" anchor="ctr"/>
                </a:tc>
                <a:tc>
                  <a:txBody>
                    <a:bodyPr/>
                    <a:lstStyle/>
                    <a:p>
                      <a:pPr algn="ctr" rtl="0" fontAlgn="b"/>
                      <a:r>
                        <a:rPr lang="sv-SE" sz="700" b="0" i="0" u="none" strike="noStrike" dirty="0">
                          <a:solidFill>
                            <a:srgbClr val="000000"/>
                          </a:solidFill>
                          <a:effectLst/>
                          <a:latin typeface="Futura Std Book" panose="020B0502020204020303" pitchFamily="34" charset="0"/>
                        </a:rPr>
                        <a:t>2020 kv4</a:t>
                      </a:r>
                    </a:p>
                  </a:txBody>
                  <a:tcPr marL="9525" marR="9525" marT="9525" marB="0" anchor="ct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ctr"/>
                </a:tc>
                <a:tc>
                  <a:txBody>
                    <a:bodyPr/>
                    <a:lstStyle/>
                    <a:p>
                      <a:pPr algn="ctr" rtl="0" fontAlgn="b"/>
                      <a:r>
                        <a:rPr lang="sv-SE" sz="700" b="0" i="0" u="none" strike="noStrike">
                          <a:solidFill>
                            <a:srgbClr val="000000"/>
                          </a:solidFill>
                          <a:effectLst/>
                          <a:latin typeface="Futura Std Book" panose="020B0502020204020303" pitchFamily="34" charset="0"/>
                        </a:rPr>
                        <a:t>-5 år</a:t>
                      </a:r>
                    </a:p>
                  </a:txBody>
                  <a:tcPr marL="9525" marR="9525" marT="9525" marB="0" anchor="ctr"/>
                </a:tc>
                <a:extLst>
                  <a:ext uri="{0D108BD9-81ED-4DB2-BD59-A6C34878D82A}">
                    <a16:rowId xmlns:a16="http://schemas.microsoft.com/office/drawing/2014/main" val="1194244375"/>
                  </a:ext>
                </a:extLst>
              </a:tr>
              <a:tr h="164909">
                <a:tc>
                  <a:txBody>
                    <a:bodyPr/>
                    <a:lstStyle/>
                    <a:p>
                      <a:pPr algn="l" rtl="0" fontAlgn="ctr"/>
                      <a:r>
                        <a:rPr lang="sv-SE" sz="700" b="1" i="0" u="none" strike="noStrike">
                          <a:solidFill>
                            <a:srgbClr val="000000"/>
                          </a:solidFill>
                          <a:effectLst/>
                          <a:latin typeface="Futura Std Book" panose="020B0502020204020303" pitchFamily="34" charset="0"/>
                        </a:rPr>
                        <a:t>Stockholmsregionen</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210 868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48 678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6,1</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4,7</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544414373"/>
                  </a:ext>
                </a:extLst>
              </a:tr>
              <a:tr h="164909">
                <a:tc>
                  <a:txBody>
                    <a:bodyPr/>
                    <a:lstStyle/>
                    <a:p>
                      <a:pPr algn="l" rtl="0" fontAlgn="ctr"/>
                      <a:r>
                        <a:rPr lang="sv-SE" sz="700" b="1" i="0" u="none" strike="noStrike" dirty="0">
                          <a:solidFill>
                            <a:srgbClr val="000000"/>
                          </a:solidFill>
                          <a:effectLst/>
                          <a:latin typeface="Futura Std Book" panose="020B0502020204020303" pitchFamily="34" charset="0"/>
                        </a:rPr>
                        <a:t>Sverige</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454 768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89 233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6,0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4,9</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5,2</a:t>
                      </a:r>
                    </a:p>
                  </a:txBody>
                  <a:tcPr marL="9525" marR="9525" marT="9525" marB="0" anchor="ctr"/>
                </a:tc>
                <a:extLst>
                  <a:ext uri="{0D108BD9-81ED-4DB2-BD59-A6C34878D82A}">
                    <a16:rowId xmlns:a16="http://schemas.microsoft.com/office/drawing/2014/main" val="4178915708"/>
                  </a:ext>
                </a:extLst>
              </a:tr>
              <a:tr h="164909">
                <a:tc>
                  <a:txBody>
                    <a:bodyPr/>
                    <a:lstStyle/>
                    <a:p>
                      <a:pPr algn="l" rtl="0" fontAlgn="ctr"/>
                      <a:r>
                        <a:rPr lang="sv-SE" sz="700" b="0" i="0" u="none" strike="noStrike" dirty="0">
                          <a:solidFill>
                            <a:srgbClr val="000000"/>
                          </a:solidFill>
                          <a:effectLst/>
                          <a:latin typeface="Futura Std Book" panose="020B0502020204020303" pitchFamily="34" charset="0"/>
                        </a:rPr>
                        <a:t>Stockholms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106 225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31 904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4,2</a:t>
                      </a:r>
                    </a:p>
                  </a:txBody>
                  <a:tcPr marL="9525" marR="9525" marT="9525" marB="0" anchor="ctr"/>
                </a:tc>
                <a:extLst>
                  <a:ext uri="{0D108BD9-81ED-4DB2-BD59-A6C34878D82A}">
                    <a16:rowId xmlns:a16="http://schemas.microsoft.com/office/drawing/2014/main" val="1554613420"/>
                  </a:ext>
                </a:extLst>
              </a:tr>
              <a:tr h="164909">
                <a:tc>
                  <a:txBody>
                    <a:bodyPr/>
                    <a:lstStyle/>
                    <a:p>
                      <a:pPr algn="l" rtl="0" fontAlgn="ctr"/>
                      <a:r>
                        <a:rPr lang="sv-SE" sz="700" b="0" i="0" u="none" strike="noStrike" dirty="0">
                          <a:solidFill>
                            <a:srgbClr val="000000"/>
                          </a:solidFill>
                          <a:effectLst/>
                          <a:latin typeface="Futura Std Book" panose="020B0502020204020303" pitchFamily="34" charset="0"/>
                        </a:rPr>
                        <a:t>Uppsala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14 797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4 211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3,6</a:t>
                      </a:r>
                    </a:p>
                  </a:txBody>
                  <a:tcPr marL="9525" marR="9525" marT="9525" marB="0" anchor="ctr"/>
                </a:tc>
                <a:extLst>
                  <a:ext uri="{0D108BD9-81ED-4DB2-BD59-A6C34878D82A}">
                    <a16:rowId xmlns:a16="http://schemas.microsoft.com/office/drawing/2014/main" val="923977588"/>
                  </a:ext>
                </a:extLst>
              </a:tr>
              <a:tr h="164909">
                <a:tc>
                  <a:txBody>
                    <a:bodyPr/>
                    <a:lstStyle/>
                    <a:p>
                      <a:pPr algn="l" rtl="0" fontAlgn="ctr"/>
                      <a:r>
                        <a:rPr lang="sv-SE" sz="700" b="0" i="0" u="none" strike="noStrike">
                          <a:solidFill>
                            <a:srgbClr val="000000"/>
                          </a:solidFill>
                          <a:effectLst/>
                          <a:latin typeface="Futura Std Book" panose="020B0502020204020303" pitchFamily="34" charset="0"/>
                        </a:rPr>
                        <a:t>Södermanlands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16 049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2 084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2476165088"/>
                  </a:ext>
                </a:extLst>
              </a:tr>
              <a:tr h="164909">
                <a:tc>
                  <a:txBody>
                    <a:bodyPr/>
                    <a:lstStyle/>
                    <a:p>
                      <a:pPr algn="l" rtl="0" fontAlgn="ctr"/>
                      <a:r>
                        <a:rPr lang="sv-SE" sz="700" b="0" i="0" u="none" strike="noStrike">
                          <a:solidFill>
                            <a:srgbClr val="000000"/>
                          </a:solidFill>
                          <a:effectLst/>
                          <a:latin typeface="Futura Std Book" panose="020B0502020204020303" pitchFamily="34" charset="0"/>
                        </a:rPr>
                        <a:t>Östergötlands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20 497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2 393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5,9</a:t>
                      </a:r>
                    </a:p>
                  </a:txBody>
                  <a:tcPr marL="9525" marR="9525" marT="9525" marB="0" anchor="ctr"/>
                </a:tc>
                <a:extLst>
                  <a:ext uri="{0D108BD9-81ED-4DB2-BD59-A6C34878D82A}">
                    <a16:rowId xmlns:a16="http://schemas.microsoft.com/office/drawing/2014/main" val="1837739304"/>
                  </a:ext>
                </a:extLst>
              </a:tr>
              <a:tr h="164909">
                <a:tc>
                  <a:txBody>
                    <a:bodyPr/>
                    <a:lstStyle/>
                    <a:p>
                      <a:pPr algn="l" rtl="0" fontAlgn="ctr"/>
                      <a:r>
                        <a:rPr lang="sv-SE" sz="700" b="0" i="0" u="none" strike="noStrike">
                          <a:solidFill>
                            <a:srgbClr val="000000"/>
                          </a:solidFill>
                          <a:effectLst/>
                          <a:latin typeface="Futura Std Book" panose="020B0502020204020303" pitchFamily="34" charset="0"/>
                        </a:rPr>
                        <a:t>Örebro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13 589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2 290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5,4</a:t>
                      </a:r>
                    </a:p>
                  </a:txBody>
                  <a:tcPr marL="9525" marR="9525" marT="9525" marB="0" anchor="ctr"/>
                </a:tc>
                <a:extLst>
                  <a:ext uri="{0D108BD9-81ED-4DB2-BD59-A6C34878D82A}">
                    <a16:rowId xmlns:a16="http://schemas.microsoft.com/office/drawing/2014/main" val="769060761"/>
                  </a:ext>
                </a:extLst>
              </a:tr>
              <a:tr h="164909">
                <a:tc>
                  <a:txBody>
                    <a:bodyPr/>
                    <a:lstStyle/>
                    <a:p>
                      <a:pPr algn="l" rtl="0" fontAlgn="ctr"/>
                      <a:r>
                        <a:rPr lang="sv-SE" sz="700" b="0" i="0" u="none" strike="noStrike">
                          <a:solidFill>
                            <a:srgbClr val="000000"/>
                          </a:solidFill>
                          <a:effectLst/>
                          <a:latin typeface="Futura Std Book" panose="020B0502020204020303" pitchFamily="34" charset="0"/>
                        </a:rPr>
                        <a:t>Västmanlands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14 374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2 611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6,3</a:t>
                      </a:r>
                    </a:p>
                  </a:txBody>
                  <a:tcPr marL="9525" marR="9525" marT="9525" marB="0" anchor="ctr"/>
                </a:tc>
                <a:extLst>
                  <a:ext uri="{0D108BD9-81ED-4DB2-BD59-A6C34878D82A}">
                    <a16:rowId xmlns:a16="http://schemas.microsoft.com/office/drawing/2014/main" val="119973538"/>
                  </a:ext>
                </a:extLst>
              </a:tr>
              <a:tr h="164909">
                <a:tc>
                  <a:txBody>
                    <a:bodyPr/>
                    <a:lstStyle/>
                    <a:p>
                      <a:pPr algn="l" rtl="0" fontAlgn="ctr"/>
                      <a:r>
                        <a:rPr lang="sv-SE" sz="700" b="0" i="0" u="none" strike="noStrike">
                          <a:solidFill>
                            <a:srgbClr val="000000"/>
                          </a:solidFill>
                          <a:effectLst/>
                          <a:latin typeface="Futura Std Book" panose="020B0502020204020303" pitchFamily="34" charset="0"/>
                        </a:rPr>
                        <a:t>Dalarnas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10 449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1 931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270328077"/>
                  </a:ext>
                </a:extLst>
              </a:tr>
              <a:tr h="164909">
                <a:tc>
                  <a:txBody>
                    <a:bodyPr/>
                    <a:lstStyle/>
                    <a:p>
                      <a:pPr algn="l" rtl="0" fontAlgn="ctr"/>
                      <a:r>
                        <a:rPr lang="sv-SE" sz="700" b="0" i="0" u="none" strike="noStrike">
                          <a:solidFill>
                            <a:srgbClr val="000000"/>
                          </a:solidFill>
                          <a:effectLst/>
                          <a:latin typeface="Futura Std Book" panose="020B0502020204020303" pitchFamily="34" charset="0"/>
                        </a:rPr>
                        <a:t>Gävleborgs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14 888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1 255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6,6</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7,6</a:t>
                      </a:r>
                    </a:p>
                  </a:txBody>
                  <a:tcPr marL="9525" marR="9525" marT="9525" marB="0" anchor="ctr"/>
                </a:tc>
                <a:extLst>
                  <a:ext uri="{0D108BD9-81ED-4DB2-BD59-A6C34878D82A}">
                    <a16:rowId xmlns:a16="http://schemas.microsoft.com/office/drawing/2014/main" val="2340225126"/>
                  </a:ext>
                </a:extLst>
              </a:tr>
            </a:tbl>
          </a:graphicData>
        </a:graphic>
      </p:graphicFrame>
      <p:graphicFrame>
        <p:nvGraphicFramePr>
          <p:cNvPr id="13" name="Diagram 12">
            <a:extLst>
              <a:ext uri="{FF2B5EF4-FFF2-40B4-BE49-F238E27FC236}">
                <a16:creationId xmlns:a16="http://schemas.microsoft.com/office/drawing/2014/main" id="{05D8E74F-ECB7-4AC6-8932-A4DE08E9A998}"/>
              </a:ext>
            </a:extLst>
          </p:cNvPr>
          <p:cNvGraphicFramePr>
            <a:graphicFrameLocks/>
          </p:cNvGraphicFramePr>
          <p:nvPr>
            <p:extLst>
              <p:ext uri="{D42A27DB-BD31-4B8C-83A1-F6EECF244321}">
                <p14:modId xmlns:p14="http://schemas.microsoft.com/office/powerpoint/2010/main" val="1139023437"/>
              </p:ext>
            </p:extLst>
          </p:nvPr>
        </p:nvGraphicFramePr>
        <p:xfrm>
          <a:off x="680853" y="1753769"/>
          <a:ext cx="5981478" cy="383088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1927306404"/>
              </p:ext>
            </p:extLst>
          </p:nvPr>
        </p:nvGraphicFramePr>
        <p:xfrm>
          <a:off x="1882773" y="1628775"/>
          <a:ext cx="8426449" cy="3298113"/>
        </p:xfrm>
        <a:graphic>
          <a:graphicData uri="http://schemas.openxmlformats.org/drawingml/2006/table">
            <a:tbl>
              <a:tblPr firstRow="1" bandRow="1">
                <a:tableStyleId>{5C22544A-7EE6-4342-B048-85BDC9FD1C3A}</a:tableStyleId>
              </a:tblPr>
              <a:tblGrid>
                <a:gridCol w="2563392">
                  <a:extLst>
                    <a:ext uri="{9D8B030D-6E8A-4147-A177-3AD203B41FA5}">
                      <a16:colId xmlns:a16="http://schemas.microsoft.com/office/drawing/2014/main" val="452260278"/>
                    </a:ext>
                  </a:extLst>
                </a:gridCol>
                <a:gridCol w="200496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44771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475692">
                <a:tc>
                  <a:txBody>
                    <a:bodyPr/>
                    <a:lstStyle/>
                    <a:p>
                      <a:pPr algn="l"/>
                      <a:r>
                        <a:rPr lang="sv-SE" sz="1100" b="1">
                          <a:solidFill>
                            <a:schemeClr val="bg1"/>
                          </a:solidFill>
                        </a:rPr>
                        <a:t>Stockholmsregionen</a:t>
                      </a:r>
                      <a:endParaRPr lang="sv-SE" sz="1100" b="1"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2020 kv4</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-5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391746">
                <a:tc>
                  <a:txBody>
                    <a:bodyPr/>
                    <a:lstStyle/>
                    <a:p>
                      <a:pPr algn="l" fontAlgn="t">
                        <a:spcAft>
                          <a:spcPts val="500"/>
                        </a:spcAft>
                      </a:pPr>
                      <a:r>
                        <a:rPr lang="sv-SE" sz="800" b="0" dirty="0"/>
                        <a:t>Öppet arbetslösa</a:t>
                      </a:r>
                    </a:p>
                  </a:txBody>
                  <a:tcPr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dirty="0">
                          <a:solidFill>
                            <a:srgbClr val="000000"/>
                          </a:solidFill>
                          <a:effectLst/>
                          <a:latin typeface="Futura Std Book" panose="020B0502020204020303"/>
                        </a:rPr>
                        <a:t>119 382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27 730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30,3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35,6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96593">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50 293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14 789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85,5</a:t>
                      </a:r>
                    </a:p>
                  </a:txBody>
                  <a:tcPr marL="9525" marR="9525" marT="9525" marB="0" anchor="ctr"/>
                </a:tc>
                <a:extLst>
                  <a:ext uri="{0D108BD9-81ED-4DB2-BD59-A6C34878D82A}">
                    <a16:rowId xmlns:a16="http://schemas.microsoft.com/office/drawing/2014/main" val="293360832"/>
                  </a:ext>
                </a:extLst>
              </a:tr>
              <a:tr h="396593">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13 022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1 956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a:t>
                      </a:r>
                    </a:p>
                  </a:txBody>
                  <a:tcPr marL="9525" marR="9525" marT="9525" marB="0" anchor="ctr"/>
                </a:tc>
                <a:extLst>
                  <a:ext uri="{0D108BD9-81ED-4DB2-BD59-A6C34878D82A}">
                    <a16:rowId xmlns:a16="http://schemas.microsoft.com/office/drawing/2014/main" val="1559525621"/>
                  </a:ext>
                </a:extLst>
              </a:tr>
              <a:tr h="3965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91 486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20 948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21,0</a:t>
                      </a:r>
                    </a:p>
                  </a:txBody>
                  <a:tcPr marL="9525" marR="9525" marT="9525" marB="0" anchor="ctr"/>
                </a:tc>
                <a:extLst>
                  <a:ext uri="{0D108BD9-81ED-4DB2-BD59-A6C34878D82A}">
                    <a16:rowId xmlns:a16="http://schemas.microsoft.com/office/drawing/2014/main" val="1947986397"/>
                  </a:ext>
                </a:extLst>
              </a:tr>
              <a:tr h="396593">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14 657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5 084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-9,0</a:t>
                      </a:r>
                    </a:p>
                  </a:txBody>
                  <a:tcPr marL="9525" marR="9525" marT="9525" marB="0" anchor="ctr"/>
                </a:tc>
                <a:extLst>
                  <a:ext uri="{0D108BD9-81ED-4DB2-BD59-A6C34878D82A}">
                    <a16:rowId xmlns:a16="http://schemas.microsoft.com/office/drawing/2014/main" val="2325918200"/>
                  </a:ext>
                </a:extLst>
              </a:tr>
              <a:tr h="3965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nchor="ctr">
                    <a:lnL w="12700" cmpd="sng">
                      <a:noFill/>
                    </a:lnL>
                  </a:tcPr>
                </a:tc>
                <a:tc>
                  <a:txBody>
                    <a:bodyPr/>
                    <a:lstStyle/>
                    <a:p>
                      <a:pPr algn="ctr" fontAlgn="ctr"/>
                      <a:r>
                        <a:rPr lang="sv-SE" sz="800" b="1" i="0" u="none" strike="noStrike">
                          <a:solidFill>
                            <a:srgbClr val="000000"/>
                          </a:solidFill>
                          <a:effectLst/>
                          <a:latin typeface="Futura Std Book" panose="020B0502020204020303"/>
                        </a:rPr>
                        <a:t>210 868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48 678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28,8</a:t>
                      </a:r>
                    </a:p>
                  </a:txBody>
                  <a:tcPr marL="9525" marR="9525" marT="9525" marB="0" anchor="ctr"/>
                </a:tc>
                <a:extLst>
                  <a:ext uri="{0D108BD9-81ED-4DB2-BD59-A6C34878D82A}">
                    <a16:rowId xmlns:a16="http://schemas.microsoft.com/office/drawing/2014/main" val="3944598109"/>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795688" y="5477935"/>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0" y="1735694"/>
            <a:ext cx="4725925" cy="1689023"/>
          </a:xfrm>
        </p:spPr>
        <p:txBody>
          <a:bodyPr/>
          <a:lstStyle/>
          <a:p>
            <a:pPr lvl="4"/>
            <a:r>
              <a:rPr lang="sv-SE" sz="1400" dirty="0"/>
              <a:t>Antal invånare i Stockholmsregionen har på årsbasis ökat med 25 000 personer, vilket motsvarar 0,5 procent.</a:t>
            </a:r>
          </a:p>
          <a:p>
            <a:pPr lvl="4"/>
            <a:r>
              <a:rPr lang="sv-SE" sz="1400" dirty="0"/>
              <a:t>Stockholmsregionen svarar för ungefär hälften av Sveriges totala befolkningsökning.</a:t>
            </a:r>
          </a:p>
          <a:p>
            <a:endParaRPr lang="sv-SE" sz="10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2421617"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2010 kv4</a:t>
            </a:r>
            <a:endParaRPr lang="sv-SE" sz="1400" dirty="0"/>
          </a:p>
        </p:txBody>
      </p:sp>
      <p:graphicFrame>
        <p:nvGraphicFramePr>
          <p:cNvPr id="26" name="Tabell 25">
            <a:extLst>
              <a:ext uri="{FF2B5EF4-FFF2-40B4-BE49-F238E27FC236}">
                <a16:creationId xmlns:a16="http://schemas.microsoft.com/office/drawing/2014/main" id="{234A3297-0C50-42B1-BEC4-44ED1A3B10DA}"/>
              </a:ext>
            </a:extLst>
          </p:cNvPr>
          <p:cNvGraphicFramePr>
            <a:graphicFrameLocks noGrp="1"/>
          </p:cNvGraphicFramePr>
          <p:nvPr>
            <p:extLst>
              <p:ext uri="{D42A27DB-BD31-4B8C-83A1-F6EECF244321}">
                <p14:modId xmlns:p14="http://schemas.microsoft.com/office/powerpoint/2010/main" val="1088215819"/>
              </p:ext>
            </p:extLst>
          </p:nvPr>
        </p:nvGraphicFramePr>
        <p:xfrm>
          <a:off x="6938968" y="3606270"/>
          <a:ext cx="4336870" cy="2150719"/>
        </p:xfrm>
        <a:graphic>
          <a:graphicData uri="http://schemas.openxmlformats.org/drawingml/2006/table">
            <a:tbl>
              <a:tblPr bandRow="1">
                <a:tableStyleId>{2D5ABB26-0587-4C30-8999-92F81FD0307C}</a:tableStyleId>
              </a:tblPr>
              <a:tblGrid>
                <a:gridCol w="1593086">
                  <a:extLst>
                    <a:ext uri="{9D8B030D-6E8A-4147-A177-3AD203B41FA5}">
                      <a16:colId xmlns:a16="http://schemas.microsoft.com/office/drawing/2014/main" val="1678076792"/>
                    </a:ext>
                  </a:extLst>
                </a:gridCol>
                <a:gridCol w="773495">
                  <a:extLst>
                    <a:ext uri="{9D8B030D-6E8A-4147-A177-3AD203B41FA5}">
                      <a16:colId xmlns:a16="http://schemas.microsoft.com/office/drawing/2014/main" val="2601369493"/>
                    </a:ext>
                  </a:extLst>
                </a:gridCol>
                <a:gridCol w="755110">
                  <a:extLst>
                    <a:ext uri="{9D8B030D-6E8A-4147-A177-3AD203B41FA5}">
                      <a16:colId xmlns:a16="http://schemas.microsoft.com/office/drawing/2014/main" val="557263932"/>
                    </a:ext>
                  </a:extLst>
                </a:gridCol>
                <a:gridCol w="686828">
                  <a:extLst>
                    <a:ext uri="{9D8B030D-6E8A-4147-A177-3AD203B41FA5}">
                      <a16:colId xmlns:a16="http://schemas.microsoft.com/office/drawing/2014/main" val="3235649811"/>
                    </a:ext>
                  </a:extLst>
                </a:gridCol>
                <a:gridCol w="528351">
                  <a:extLst>
                    <a:ext uri="{9D8B030D-6E8A-4147-A177-3AD203B41FA5}">
                      <a16:colId xmlns:a16="http://schemas.microsoft.com/office/drawing/2014/main" val="1050073455"/>
                    </a:ext>
                  </a:extLst>
                </a:gridCol>
              </a:tblGrid>
              <a:tr h="26005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700" b="0" i="0" u="none" strike="noStrike" dirty="0">
                          <a:solidFill>
                            <a:srgbClr val="000000"/>
                          </a:solidFill>
                          <a:effectLst/>
                          <a:latin typeface="Futura Std Book" panose="020B0502020204020303" pitchFamily="34" charset="0"/>
                        </a:rPr>
                        <a:t>2020 kv4</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332275"/>
                  </a:ext>
                </a:extLst>
              </a:tr>
              <a:tr h="171879">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gridSpan="2">
                  <a:txBody>
                    <a:bodyPr/>
                    <a:lstStyle/>
                    <a:p>
                      <a:pPr algn="ctr" rtl="0" fontAlgn="b"/>
                      <a:r>
                        <a:rPr lang="sv-SE" sz="7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2973882648"/>
                  </a:ext>
                </a:extLst>
              </a:tr>
              <a:tr h="171879">
                <a:tc>
                  <a:txBody>
                    <a:bodyPr/>
                    <a:lstStyle/>
                    <a:p>
                      <a:pPr marL="72000" algn="l" fontAlgn="b"/>
                      <a:r>
                        <a:rPr lang="sv-SE" sz="700" b="1" u="none" strike="noStrike" dirty="0">
                          <a:effectLst/>
                        </a:rPr>
                        <a:t>Stockholmsregionen</a:t>
                      </a:r>
                      <a:endParaRPr lang="sv-SE" sz="7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4 704,9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25,1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0,5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6,1 </a:t>
                      </a:r>
                    </a:p>
                  </a:txBody>
                  <a:tcPr marL="9525" marR="9525" marT="9525" marB="0" anchor="ctr"/>
                </a:tc>
                <a:extLst>
                  <a:ext uri="{0D108BD9-81ED-4DB2-BD59-A6C34878D82A}">
                    <a16:rowId xmlns:a16="http://schemas.microsoft.com/office/drawing/2014/main" val="1544414373"/>
                  </a:ext>
                </a:extLst>
              </a:tr>
              <a:tr h="171879">
                <a:tc>
                  <a:txBody>
                    <a:bodyPr/>
                    <a:lstStyle/>
                    <a:p>
                      <a:pPr marL="72000" algn="l" fontAlgn="b"/>
                      <a:r>
                        <a:rPr lang="sv-SE" sz="700" b="1" u="none" strike="noStrike" dirty="0">
                          <a:effectLst/>
                        </a:rPr>
                        <a:t>Övriga Sverige</a:t>
                      </a:r>
                      <a:endParaRPr lang="sv-SE" sz="7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5 674,4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26,6 </a:t>
                      </a:r>
                    </a:p>
                  </a:txBody>
                  <a:tcPr marL="9525" marR="9525" marT="9525" marB="0" anchor="ctr"/>
                </a:tc>
                <a:tc>
                  <a:txBody>
                    <a:bodyPr/>
                    <a:lstStyle/>
                    <a:p>
                      <a:pPr algn="ctr" rtl="0" fontAlgn="b"/>
                      <a:r>
                        <a:rPr lang="sv-SE" sz="800" b="1" i="0" u="none" strike="noStrike">
                          <a:solidFill>
                            <a:srgbClr val="000000"/>
                          </a:solidFill>
                          <a:effectLst/>
                          <a:latin typeface="Futura Std Book" panose="020B0502020204020303"/>
                        </a:rPr>
                        <a:t>0,5</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4,7</a:t>
                      </a:r>
                    </a:p>
                  </a:txBody>
                  <a:tcPr marL="9525" marR="9525" marT="9525" marB="0" anchor="b"/>
                </a:tc>
                <a:extLst>
                  <a:ext uri="{0D108BD9-81ED-4DB2-BD59-A6C34878D82A}">
                    <a16:rowId xmlns:a16="http://schemas.microsoft.com/office/drawing/2014/main" val="4178915708"/>
                  </a:ext>
                </a:extLst>
              </a:tr>
              <a:tr h="171879">
                <a:tc>
                  <a:txBody>
                    <a:bodyPr/>
                    <a:lstStyle/>
                    <a:p>
                      <a:pPr marL="72000" algn="l" fontAlgn="b"/>
                      <a:r>
                        <a:rPr lang="sv-SE" sz="700" u="none" strike="noStrike" dirty="0">
                          <a:effectLst/>
                        </a:rPr>
                        <a:t>Stockholms län</a:t>
                      </a:r>
                      <a:endParaRPr lang="sv-SE" sz="7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2 392,0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14,9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7,2</a:t>
                      </a:r>
                    </a:p>
                  </a:txBody>
                  <a:tcPr marL="9525" marR="9525" marT="9525" marB="0" anchor="b"/>
                </a:tc>
                <a:extLst>
                  <a:ext uri="{0D108BD9-81ED-4DB2-BD59-A6C34878D82A}">
                    <a16:rowId xmlns:a16="http://schemas.microsoft.com/office/drawing/2014/main" val="1554613420"/>
                  </a:ext>
                </a:extLst>
              </a:tr>
              <a:tr h="171879">
                <a:tc>
                  <a:txBody>
                    <a:bodyPr/>
                    <a:lstStyle/>
                    <a:p>
                      <a:pPr marL="72000" algn="l" fontAlgn="b"/>
                      <a:r>
                        <a:rPr lang="sv-SE" sz="700" u="none" strike="noStrike" dirty="0">
                          <a:effectLst/>
                        </a:rPr>
                        <a:t>Uppsala län</a:t>
                      </a:r>
                      <a:endParaRPr lang="sv-SE" sz="7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388,4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4,7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9,7</a:t>
                      </a:r>
                    </a:p>
                  </a:txBody>
                  <a:tcPr marL="9525" marR="9525" marT="9525" marB="0" anchor="b"/>
                </a:tc>
                <a:extLst>
                  <a:ext uri="{0D108BD9-81ED-4DB2-BD59-A6C34878D82A}">
                    <a16:rowId xmlns:a16="http://schemas.microsoft.com/office/drawing/2014/main" val="3047442943"/>
                  </a:ext>
                </a:extLst>
              </a:tr>
              <a:tr h="171879">
                <a:tc>
                  <a:txBody>
                    <a:bodyPr/>
                    <a:lstStyle/>
                    <a:p>
                      <a:pPr marL="72000" algn="l" fontAlgn="b"/>
                      <a:r>
                        <a:rPr lang="sv-SE" sz="700" u="none" strike="noStrike" dirty="0">
                          <a:effectLst/>
                        </a:rPr>
                        <a:t>Södermanlands län</a:t>
                      </a:r>
                      <a:endParaRPr lang="sv-SE" sz="7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299,4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5,5</a:t>
                      </a:r>
                    </a:p>
                  </a:txBody>
                  <a:tcPr marL="9525" marR="9525" marT="9525" marB="0" anchor="b"/>
                </a:tc>
                <a:extLst>
                  <a:ext uri="{0D108BD9-81ED-4DB2-BD59-A6C34878D82A}">
                    <a16:rowId xmlns:a16="http://schemas.microsoft.com/office/drawing/2014/main" val="1568786618"/>
                  </a:ext>
                </a:extLst>
              </a:tr>
              <a:tr h="171879">
                <a:tc>
                  <a:txBody>
                    <a:bodyPr/>
                    <a:lstStyle/>
                    <a:p>
                      <a:pPr marL="72000" algn="l" fontAlgn="b"/>
                      <a:r>
                        <a:rPr lang="sv-SE" sz="700" u="none" strike="noStrike">
                          <a:effectLst/>
                        </a:rPr>
                        <a:t>Östergötlands län</a:t>
                      </a:r>
                      <a:endParaRPr lang="sv-SE" sz="700" b="0" i="0" u="none" strike="noStrike">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467,2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4,8</a:t>
                      </a:r>
                    </a:p>
                  </a:txBody>
                  <a:tcPr marL="9525" marR="9525" marT="9525" marB="0" anchor="b"/>
                </a:tc>
                <a:extLst>
                  <a:ext uri="{0D108BD9-81ED-4DB2-BD59-A6C34878D82A}">
                    <a16:rowId xmlns:a16="http://schemas.microsoft.com/office/drawing/2014/main" val="2236702091"/>
                  </a:ext>
                </a:extLst>
              </a:tr>
              <a:tr h="171879">
                <a:tc>
                  <a:txBody>
                    <a:bodyPr/>
                    <a:lstStyle/>
                    <a:p>
                      <a:pPr marL="72000" algn="l" fontAlgn="b"/>
                      <a:r>
                        <a:rPr lang="sv-SE" sz="700" u="none" strike="noStrike" dirty="0">
                          <a:effectLst/>
                        </a:rPr>
                        <a:t>Örebro län</a:t>
                      </a:r>
                      <a:endParaRPr lang="sv-SE" sz="7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305,6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5,0</a:t>
                      </a:r>
                    </a:p>
                  </a:txBody>
                  <a:tcPr marL="9525" marR="9525" marT="9525" marB="0" anchor="b"/>
                </a:tc>
                <a:extLst>
                  <a:ext uri="{0D108BD9-81ED-4DB2-BD59-A6C34878D82A}">
                    <a16:rowId xmlns:a16="http://schemas.microsoft.com/office/drawing/2014/main" val="3102384349"/>
                  </a:ext>
                </a:extLst>
              </a:tr>
              <a:tr h="171879">
                <a:tc>
                  <a:txBody>
                    <a:bodyPr/>
                    <a:lstStyle/>
                    <a:p>
                      <a:pPr marL="72000" algn="l" fontAlgn="b"/>
                      <a:r>
                        <a:rPr lang="sv-SE" sz="700" u="none" strike="noStrike" dirty="0">
                          <a:effectLst/>
                        </a:rPr>
                        <a:t>Västmanlands län</a:t>
                      </a:r>
                      <a:endParaRPr lang="sv-SE" sz="7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277,1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4,9</a:t>
                      </a:r>
                    </a:p>
                  </a:txBody>
                  <a:tcPr marL="9525" marR="9525" marT="9525" marB="0" anchor="b"/>
                </a:tc>
                <a:extLst>
                  <a:ext uri="{0D108BD9-81ED-4DB2-BD59-A6C34878D82A}">
                    <a16:rowId xmlns:a16="http://schemas.microsoft.com/office/drawing/2014/main" val="392141135"/>
                  </a:ext>
                </a:extLst>
              </a:tr>
              <a:tr h="171879">
                <a:tc>
                  <a:txBody>
                    <a:bodyPr/>
                    <a:lstStyle/>
                    <a:p>
                      <a:pPr marL="72000" algn="l" fontAlgn="b"/>
                      <a:r>
                        <a:rPr lang="sv-SE" sz="700" u="none" strike="noStrike" dirty="0">
                          <a:effectLst/>
                        </a:rPr>
                        <a:t>Dalarnas län</a:t>
                      </a:r>
                      <a:endParaRPr lang="sv-SE" sz="7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287,7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2,4</a:t>
                      </a:r>
                    </a:p>
                  </a:txBody>
                  <a:tcPr marL="9525" marR="9525" marT="9525" marB="0" anchor="b"/>
                </a:tc>
                <a:extLst>
                  <a:ext uri="{0D108BD9-81ED-4DB2-BD59-A6C34878D82A}">
                    <a16:rowId xmlns:a16="http://schemas.microsoft.com/office/drawing/2014/main" val="923977588"/>
                  </a:ext>
                </a:extLst>
              </a:tr>
              <a:tr h="171879">
                <a:tc>
                  <a:txBody>
                    <a:bodyPr/>
                    <a:lstStyle/>
                    <a:p>
                      <a:pPr marL="72000" algn="l" fontAlgn="b"/>
                      <a:r>
                        <a:rPr lang="sv-SE" sz="700" u="none" strike="noStrike" dirty="0">
                          <a:effectLst/>
                        </a:rPr>
                        <a:t>Gävleborgs län</a:t>
                      </a:r>
                      <a:endParaRPr lang="sv-SE" sz="7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287,5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0,0</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2,0</a:t>
                      </a:r>
                    </a:p>
                  </a:txBody>
                  <a:tcPr marL="9525" marR="9525" marT="9525" marB="0" anchor="b"/>
                </a:tc>
                <a:extLst>
                  <a:ext uri="{0D108BD9-81ED-4DB2-BD59-A6C34878D82A}">
                    <a16:rowId xmlns:a16="http://schemas.microsoft.com/office/drawing/2014/main" val="254038644"/>
                  </a:ext>
                </a:extLst>
              </a:tr>
            </a:tbl>
          </a:graphicData>
        </a:graphic>
      </p:graphicFrame>
      <p:graphicFrame>
        <p:nvGraphicFramePr>
          <p:cNvPr id="13" name="Diagram 12">
            <a:extLst>
              <a:ext uri="{FF2B5EF4-FFF2-40B4-BE49-F238E27FC236}">
                <a16:creationId xmlns:a16="http://schemas.microsoft.com/office/drawing/2014/main" id="{7066A37D-3F79-4CCB-AD99-325157683768}"/>
              </a:ext>
            </a:extLst>
          </p:cNvPr>
          <p:cNvGraphicFramePr>
            <a:graphicFrameLocks/>
          </p:cNvGraphicFramePr>
          <p:nvPr>
            <p:extLst>
              <p:ext uri="{D42A27DB-BD31-4B8C-83A1-F6EECF244321}">
                <p14:modId xmlns:p14="http://schemas.microsoft.com/office/powerpoint/2010/main" val="1161379125"/>
              </p:ext>
            </p:extLst>
          </p:nvPr>
        </p:nvGraphicFramePr>
        <p:xfrm>
          <a:off x="721633" y="1950884"/>
          <a:ext cx="5929313" cy="38052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36869"/>
            <a:ext cx="4750868" cy="244323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5" y="1779675"/>
            <a:ext cx="4746514" cy="1687975"/>
          </a:xfrm>
        </p:spPr>
        <p:txBody>
          <a:bodyPr/>
          <a:lstStyle/>
          <a:p>
            <a:pPr marL="285750" indent="-285750">
              <a:buFont typeface="Arial" panose="020B0604020202020204" pitchFamily="34" charset="0"/>
              <a:buChar char="•"/>
            </a:pPr>
            <a:r>
              <a:rPr lang="sv-SE" sz="1400" dirty="0"/>
              <a:t>Bostadsbyggandet minskar generellt under kvartalet men med stora regionala skillnader.</a:t>
            </a:r>
          </a:p>
          <a:p>
            <a:pPr marL="285750" indent="-285750">
              <a:buFont typeface="Arial" panose="020B0604020202020204" pitchFamily="34" charset="0"/>
              <a:buChar char="•"/>
            </a:pPr>
            <a:r>
              <a:rPr lang="sv-SE" sz="1400" dirty="0"/>
              <a:t>Södermanland </a:t>
            </a:r>
            <a:r>
              <a:rPr lang="sv-SE" sz="1400"/>
              <a:t>och Örebro utmärker </a:t>
            </a:r>
            <a:r>
              <a:rPr lang="sv-SE" sz="1400" dirty="0"/>
              <a:t>sig med den relativt största ökningen i bostadsbyggandet. </a:t>
            </a:r>
          </a:p>
          <a:p>
            <a:endParaRPr lang="sv-SE" sz="1400" dirty="0"/>
          </a:p>
          <a:p>
            <a:pPr marL="0" lvl="4" indent="0">
              <a:buNone/>
            </a:pPr>
            <a:endParaRPr lang="sv-SE" sz="1400" dirty="0"/>
          </a:p>
          <a:p>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4" y="3436869"/>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2010 kv4</a:t>
            </a:r>
            <a:endParaRPr lang="sv-SE" sz="1400" dirty="0"/>
          </a:p>
        </p:txBody>
      </p:sp>
      <p:graphicFrame>
        <p:nvGraphicFramePr>
          <p:cNvPr id="26" name="Tabell 25">
            <a:extLst>
              <a:ext uri="{FF2B5EF4-FFF2-40B4-BE49-F238E27FC236}">
                <a16:creationId xmlns:a16="http://schemas.microsoft.com/office/drawing/2014/main" id="{8F05A520-8982-44C6-A1CB-3860A4812122}"/>
              </a:ext>
            </a:extLst>
          </p:cNvPr>
          <p:cNvGraphicFramePr>
            <a:graphicFrameLocks noGrp="1"/>
          </p:cNvGraphicFramePr>
          <p:nvPr>
            <p:extLst>
              <p:ext uri="{D42A27DB-BD31-4B8C-83A1-F6EECF244321}">
                <p14:modId xmlns:p14="http://schemas.microsoft.com/office/powerpoint/2010/main" val="369808892"/>
              </p:ext>
            </p:extLst>
          </p:nvPr>
        </p:nvGraphicFramePr>
        <p:xfrm>
          <a:off x="6962330" y="3590761"/>
          <a:ext cx="4310743" cy="2166228"/>
        </p:xfrm>
        <a:graphic>
          <a:graphicData uri="http://schemas.openxmlformats.org/drawingml/2006/table">
            <a:tbl>
              <a:tblPr bandRow="1">
                <a:tableStyleId>{2D5ABB26-0587-4C30-8999-92F81FD0307C}</a:tableStyleId>
              </a:tblPr>
              <a:tblGrid>
                <a:gridCol w="1408102">
                  <a:extLst>
                    <a:ext uri="{9D8B030D-6E8A-4147-A177-3AD203B41FA5}">
                      <a16:colId xmlns:a16="http://schemas.microsoft.com/office/drawing/2014/main" val="1678076792"/>
                    </a:ext>
                  </a:extLst>
                </a:gridCol>
                <a:gridCol w="625374">
                  <a:extLst>
                    <a:ext uri="{9D8B030D-6E8A-4147-A177-3AD203B41FA5}">
                      <a16:colId xmlns:a16="http://schemas.microsoft.com/office/drawing/2014/main" val="2601369493"/>
                    </a:ext>
                  </a:extLst>
                </a:gridCol>
                <a:gridCol w="709482">
                  <a:extLst>
                    <a:ext uri="{9D8B030D-6E8A-4147-A177-3AD203B41FA5}">
                      <a16:colId xmlns:a16="http://schemas.microsoft.com/office/drawing/2014/main" val="2395970223"/>
                    </a:ext>
                  </a:extLst>
                </a:gridCol>
                <a:gridCol w="561672">
                  <a:extLst>
                    <a:ext uri="{9D8B030D-6E8A-4147-A177-3AD203B41FA5}">
                      <a16:colId xmlns:a16="http://schemas.microsoft.com/office/drawing/2014/main" val="3235649811"/>
                    </a:ext>
                  </a:extLst>
                </a:gridCol>
                <a:gridCol w="512404">
                  <a:extLst>
                    <a:ext uri="{9D8B030D-6E8A-4147-A177-3AD203B41FA5}">
                      <a16:colId xmlns:a16="http://schemas.microsoft.com/office/drawing/2014/main" val="1050073455"/>
                    </a:ext>
                  </a:extLst>
                </a:gridCol>
                <a:gridCol w="493709">
                  <a:extLst>
                    <a:ext uri="{9D8B030D-6E8A-4147-A177-3AD203B41FA5}">
                      <a16:colId xmlns:a16="http://schemas.microsoft.com/office/drawing/2014/main" val="3827523272"/>
                    </a:ext>
                  </a:extLst>
                </a:gridCol>
              </a:tblGrid>
              <a:tr h="15436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6208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pitchFamily="34" charset="0"/>
                        </a:rPr>
                        <a:t>2020 kv4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184978">
                <a:tc>
                  <a:txBody>
                    <a:bodyPr/>
                    <a:lstStyle/>
                    <a:p>
                      <a:pPr marL="72000" algn="l" fontAlgn="b"/>
                      <a:r>
                        <a:rPr lang="sv-SE" sz="800" b="1" u="none" strike="noStrike" dirty="0">
                          <a:effectLst/>
                        </a:rPr>
                        <a:t>Stockholmsregionen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5 503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-28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-10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21 642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-8 </a:t>
                      </a:r>
                    </a:p>
                  </a:txBody>
                  <a:tcPr marL="9525" marR="9525" marT="9525" marB="0" anchor="ctr"/>
                </a:tc>
                <a:extLst>
                  <a:ext uri="{0D108BD9-81ED-4DB2-BD59-A6C34878D82A}">
                    <a16:rowId xmlns:a16="http://schemas.microsoft.com/office/drawing/2014/main" val="1544414373"/>
                  </a:ext>
                </a:extLst>
              </a:tr>
              <a:tr h="184978">
                <a:tc>
                  <a:txBody>
                    <a:bodyPr/>
                    <a:lstStyle/>
                    <a:p>
                      <a:pPr marL="72000" algn="l" fontAlgn="b"/>
                      <a:r>
                        <a:rPr lang="sv-SE" sz="800" b="1" u="none" strike="noStrike" dirty="0">
                          <a:effectLst/>
                        </a:rPr>
                        <a:t>Övriga Sverige</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7 349 </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14</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30</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25 842 </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9</a:t>
                      </a:r>
                    </a:p>
                  </a:txBody>
                  <a:tcPr marL="9525" marR="9525" marT="9525" marB="0" anchor="ctr"/>
                </a:tc>
                <a:extLst>
                  <a:ext uri="{0D108BD9-81ED-4DB2-BD59-A6C34878D82A}">
                    <a16:rowId xmlns:a16="http://schemas.microsoft.com/office/drawing/2014/main" val="4178915708"/>
                  </a:ext>
                </a:extLst>
              </a:tr>
              <a:tr h="184978">
                <a:tc>
                  <a:txBody>
                    <a:bodyPr/>
                    <a:lstStyle/>
                    <a:p>
                      <a:pPr marL="72000" algn="l" fontAlgn="b"/>
                      <a:r>
                        <a:rPr lang="sv-SE" sz="800" u="none" strike="noStrike">
                          <a:effectLst/>
                        </a:rPr>
                        <a:t>Stockholms län</a:t>
                      </a:r>
                      <a:endParaRPr lang="sv-SE" sz="800" b="0" i="0" u="none" strike="noStrike">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2 953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11 221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1554613420"/>
                  </a:ext>
                </a:extLst>
              </a:tr>
              <a:tr h="184978">
                <a:tc>
                  <a:txBody>
                    <a:bodyPr/>
                    <a:lstStyle/>
                    <a:p>
                      <a:pPr marL="72000" algn="l" fontAlgn="b"/>
                      <a:r>
                        <a:rPr lang="sv-SE" sz="800" u="none" strike="noStrike" dirty="0">
                          <a:effectLst/>
                        </a:rPr>
                        <a:t>Uppsala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737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2 601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923977588"/>
                  </a:ext>
                </a:extLst>
              </a:tr>
              <a:tr h="184978">
                <a:tc>
                  <a:txBody>
                    <a:bodyPr/>
                    <a:lstStyle/>
                    <a:p>
                      <a:pPr marL="72000" algn="l" fontAlgn="b"/>
                      <a:r>
                        <a:rPr lang="sv-SE" sz="800" u="none" strike="noStrike" dirty="0">
                          <a:effectLst/>
                        </a:rPr>
                        <a:t>Södermanlands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732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1 839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1906481131"/>
                  </a:ext>
                </a:extLst>
              </a:tr>
              <a:tr h="184978">
                <a:tc>
                  <a:txBody>
                    <a:bodyPr/>
                    <a:lstStyle/>
                    <a:p>
                      <a:pPr marL="72000" algn="l" fontAlgn="b"/>
                      <a:r>
                        <a:rPr lang="sv-SE" sz="800" u="none" strike="noStrike">
                          <a:effectLst/>
                        </a:rPr>
                        <a:t>Östergötlands län</a:t>
                      </a:r>
                      <a:endParaRPr lang="sv-SE" sz="800" b="0" i="0" u="none" strike="noStrike">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1 470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-36</a:t>
                      </a:r>
                    </a:p>
                  </a:txBody>
                  <a:tcPr marL="9525" marR="9525" marT="9525" marB="0" anchor="ctr"/>
                </a:tc>
                <a:extLst>
                  <a:ext uri="{0D108BD9-81ED-4DB2-BD59-A6C34878D82A}">
                    <a16:rowId xmlns:a16="http://schemas.microsoft.com/office/drawing/2014/main" val="3147949284"/>
                  </a:ext>
                </a:extLst>
              </a:tr>
              <a:tr h="184978">
                <a:tc>
                  <a:txBody>
                    <a:bodyPr/>
                    <a:lstStyle/>
                    <a:p>
                      <a:pPr marL="72000" algn="l" fontAlgn="b"/>
                      <a:r>
                        <a:rPr lang="sv-SE" sz="800" u="none" strike="noStrike" dirty="0">
                          <a:effectLst/>
                        </a:rPr>
                        <a:t>Örebro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245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1 699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55</a:t>
                      </a:r>
                    </a:p>
                  </a:txBody>
                  <a:tcPr marL="9525" marR="9525" marT="9525" marB="0" anchor="ctr"/>
                </a:tc>
                <a:extLst>
                  <a:ext uri="{0D108BD9-81ED-4DB2-BD59-A6C34878D82A}">
                    <a16:rowId xmlns:a16="http://schemas.microsoft.com/office/drawing/2014/main" val="2892915560"/>
                  </a:ext>
                </a:extLst>
              </a:tr>
              <a:tr h="184978">
                <a:tc>
                  <a:txBody>
                    <a:bodyPr/>
                    <a:lstStyle/>
                    <a:p>
                      <a:pPr marL="72000" algn="l" fontAlgn="b"/>
                      <a:r>
                        <a:rPr lang="sv-SE" sz="800" u="none" strike="noStrike">
                          <a:effectLst/>
                        </a:rPr>
                        <a:t>Västmanlands län</a:t>
                      </a:r>
                      <a:endParaRPr lang="sv-SE" sz="800" b="0" i="0" u="none" strike="noStrike">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405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406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1 510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3464285669"/>
                  </a:ext>
                </a:extLst>
              </a:tr>
              <a:tr h="184978">
                <a:tc>
                  <a:txBody>
                    <a:bodyPr/>
                    <a:lstStyle/>
                    <a:p>
                      <a:pPr marL="72000" algn="l" fontAlgn="b"/>
                      <a:r>
                        <a:rPr lang="sv-SE" sz="800" u="none" strike="noStrike" dirty="0">
                          <a:effectLst/>
                        </a:rPr>
                        <a:t>Dalarnas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87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621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extLst>
                  <a:ext uri="{0D108BD9-81ED-4DB2-BD59-A6C34878D82A}">
                    <a16:rowId xmlns:a16="http://schemas.microsoft.com/office/drawing/2014/main" val="1690122003"/>
                  </a:ext>
                </a:extLst>
              </a:tr>
              <a:tr h="184978">
                <a:tc>
                  <a:txBody>
                    <a:bodyPr/>
                    <a:lstStyle/>
                    <a:p>
                      <a:pPr marL="72000" algn="l" fontAlgn="b"/>
                      <a:r>
                        <a:rPr lang="sv-SE" sz="800" u="none" strike="noStrike" dirty="0">
                          <a:effectLst/>
                        </a:rPr>
                        <a:t>Gävleborgs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681 </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22</a:t>
                      </a:r>
                    </a:p>
                  </a:txBody>
                  <a:tcPr marL="9525" marR="9525" marT="9525" marB="0" anchor="ctr"/>
                </a:tc>
                <a:extLst>
                  <a:ext uri="{0D108BD9-81ED-4DB2-BD59-A6C34878D82A}">
                    <a16:rowId xmlns:a16="http://schemas.microsoft.com/office/drawing/2014/main" val="2641346115"/>
                  </a:ext>
                </a:extLst>
              </a:tr>
            </a:tbl>
          </a:graphicData>
        </a:graphic>
      </p:graphicFrame>
      <p:graphicFrame>
        <p:nvGraphicFramePr>
          <p:cNvPr id="13" name="Diagram 12">
            <a:extLst>
              <a:ext uri="{FF2B5EF4-FFF2-40B4-BE49-F238E27FC236}">
                <a16:creationId xmlns:a16="http://schemas.microsoft.com/office/drawing/2014/main" id="{1B088CE8-06CF-4649-832E-8371B6D1F47C}"/>
              </a:ext>
            </a:extLst>
          </p:cNvPr>
          <p:cNvGraphicFramePr>
            <a:graphicFrameLocks/>
          </p:cNvGraphicFramePr>
          <p:nvPr>
            <p:extLst>
              <p:ext uri="{D42A27DB-BD31-4B8C-83A1-F6EECF244321}">
                <p14:modId xmlns:p14="http://schemas.microsoft.com/office/powerpoint/2010/main" val="3625720914"/>
              </p:ext>
            </p:extLst>
          </p:nvPr>
        </p:nvGraphicFramePr>
        <p:xfrm>
          <a:off x="772863" y="1949297"/>
          <a:ext cx="5862639" cy="376713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1" y="2026297"/>
            <a:ext cx="47259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2064950"/>
            <a:ext cx="2197653" cy="276999"/>
          </a:xfrm>
          <a:prstGeom prst="rect">
            <a:avLst/>
          </a:prstGeom>
          <a:noFill/>
        </p:spPr>
        <p:txBody>
          <a:bodyPr wrap="none" rtlCol="0">
            <a:spAutoFit/>
          </a:bodyPr>
          <a:lstStyle/>
          <a:p>
            <a:r>
              <a:rPr lang="sv-SE" sz="1200" b="1">
                <a:latin typeface="+mj-lt"/>
                <a:cs typeface="Arial" panose="020B0604020202020204" pitchFamily="34" charset="0"/>
              </a:rPr>
              <a:t>Kommersiella övernattningar</a:t>
            </a:r>
            <a:endParaRPr lang="sv-SE" sz="1200" b="1" dirty="0">
              <a:latin typeface="+mj-lt"/>
              <a:cs typeface="Arial" panose="020B0604020202020204" pitchFamily="34" charset="0"/>
            </a:endParaRP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30" y="450403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6854"/>
            <a:ext cx="4378325" cy="707886"/>
          </a:xfrm>
          <a:prstGeom prst="rect">
            <a:avLst/>
          </a:prstGeom>
          <a:noFill/>
        </p:spPr>
        <p:txBody>
          <a:bodyPr wrap="square" rtlCol="0">
            <a:spAutoFit/>
          </a:bodyPr>
          <a:lstStyle/>
          <a:p>
            <a:r>
              <a:rPr lang="sv-SE" sz="1400" b="1" dirty="0"/>
              <a:t>Kommersiella övernattningar </a:t>
            </a:r>
          </a:p>
          <a:p>
            <a:r>
              <a:rPr lang="sv-SE" sz="1400" b="1" dirty="0"/>
              <a:t>(hotell, vandrarhem, stugbyar och camping)</a:t>
            </a:r>
            <a:r>
              <a:rPr lang="sv-SE" sz="1400" dirty="0"/>
              <a:t/>
            </a:r>
            <a:br>
              <a:rPr lang="sv-SE" sz="1400" dirty="0"/>
            </a:br>
            <a:r>
              <a:rPr lang="sv-SE" sz="1200" dirty="0"/>
              <a:t>Index 100 = 2010 kv4</a:t>
            </a:r>
            <a:endParaRPr lang="sv-SE" sz="1400" dirty="0"/>
          </a:p>
        </p:txBody>
      </p:sp>
      <p:graphicFrame>
        <p:nvGraphicFramePr>
          <p:cNvPr id="29" name="Tabell 28">
            <a:extLst>
              <a:ext uri="{FF2B5EF4-FFF2-40B4-BE49-F238E27FC236}">
                <a16:creationId xmlns:a16="http://schemas.microsoft.com/office/drawing/2014/main" id="{7A9A587A-633F-4973-B4A2-D0E29EAC7C5E}"/>
              </a:ext>
            </a:extLst>
          </p:cNvPr>
          <p:cNvGraphicFramePr>
            <a:graphicFrameLocks noGrp="1"/>
          </p:cNvGraphicFramePr>
          <p:nvPr>
            <p:extLst>
              <p:ext uri="{D42A27DB-BD31-4B8C-83A1-F6EECF244321}">
                <p14:modId xmlns:p14="http://schemas.microsoft.com/office/powerpoint/2010/main" val="87102008"/>
              </p:ext>
            </p:extLst>
          </p:nvPr>
        </p:nvGraphicFramePr>
        <p:xfrm>
          <a:off x="6825237" y="2276252"/>
          <a:ext cx="4362996" cy="2179247"/>
        </p:xfrm>
        <a:graphic>
          <a:graphicData uri="http://schemas.openxmlformats.org/drawingml/2006/table">
            <a:tbl>
              <a:tblPr bandRow="1">
                <a:tableStyleId>{2D5ABB26-0587-4C30-8999-92F81FD0307C}</a:tableStyleId>
              </a:tblPr>
              <a:tblGrid>
                <a:gridCol w="1425171">
                  <a:extLst>
                    <a:ext uri="{9D8B030D-6E8A-4147-A177-3AD203B41FA5}">
                      <a16:colId xmlns:a16="http://schemas.microsoft.com/office/drawing/2014/main" val="1678076792"/>
                    </a:ext>
                  </a:extLst>
                </a:gridCol>
                <a:gridCol w="632954">
                  <a:extLst>
                    <a:ext uri="{9D8B030D-6E8A-4147-A177-3AD203B41FA5}">
                      <a16:colId xmlns:a16="http://schemas.microsoft.com/office/drawing/2014/main" val="2601369493"/>
                    </a:ext>
                  </a:extLst>
                </a:gridCol>
                <a:gridCol w="718081">
                  <a:extLst>
                    <a:ext uri="{9D8B030D-6E8A-4147-A177-3AD203B41FA5}">
                      <a16:colId xmlns:a16="http://schemas.microsoft.com/office/drawing/2014/main" val="2395970223"/>
                    </a:ext>
                  </a:extLst>
                </a:gridCol>
                <a:gridCol w="568481">
                  <a:extLst>
                    <a:ext uri="{9D8B030D-6E8A-4147-A177-3AD203B41FA5}">
                      <a16:colId xmlns:a16="http://schemas.microsoft.com/office/drawing/2014/main" val="3235649811"/>
                    </a:ext>
                  </a:extLst>
                </a:gridCol>
                <a:gridCol w="518615">
                  <a:extLst>
                    <a:ext uri="{9D8B030D-6E8A-4147-A177-3AD203B41FA5}">
                      <a16:colId xmlns:a16="http://schemas.microsoft.com/office/drawing/2014/main" val="1050073455"/>
                    </a:ext>
                  </a:extLst>
                </a:gridCol>
                <a:gridCol w="499694">
                  <a:extLst>
                    <a:ext uri="{9D8B030D-6E8A-4147-A177-3AD203B41FA5}">
                      <a16:colId xmlns:a16="http://schemas.microsoft.com/office/drawing/2014/main" val="3827523272"/>
                    </a:ext>
                  </a:extLst>
                </a:gridCol>
              </a:tblGrid>
              <a:tr h="19499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dirty="0">
                          <a:solidFill>
                            <a:srgbClr val="000000"/>
                          </a:solidFill>
                          <a:effectLst/>
                          <a:latin typeface="Futura Std Book" panose="020B0502020204020303" pitchFamily="34" charset="0"/>
                        </a:rPr>
                        <a:t>2020 kv4</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46398">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167078">
                <a:tc>
                  <a:txBody>
                    <a:bodyPr/>
                    <a:lstStyle/>
                    <a:p>
                      <a:pPr marL="72000" algn="l" fontAlgn="ctr"/>
                      <a:r>
                        <a:rPr lang="sv-SE" sz="800" b="1" u="none" strike="noStrike" dirty="0">
                          <a:effectLst/>
                        </a:rPr>
                        <a:t>Stockholmsregionen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2 525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-50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-41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11 969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-47 </a:t>
                      </a:r>
                    </a:p>
                  </a:txBody>
                  <a:tcPr marL="9525" marR="9525" marT="9525" marB="0" anchor="ctr"/>
                </a:tc>
                <a:extLst>
                  <a:ext uri="{0D108BD9-81ED-4DB2-BD59-A6C34878D82A}">
                    <a16:rowId xmlns:a16="http://schemas.microsoft.com/office/drawing/2014/main" val="1544414373"/>
                  </a:ext>
                </a:extLst>
              </a:tr>
              <a:tr h="167078">
                <a:tc>
                  <a:txBody>
                    <a:bodyPr/>
                    <a:lstStyle/>
                    <a:p>
                      <a:pPr marL="72000" algn="l" fontAlgn="ctr"/>
                      <a:r>
                        <a:rPr lang="sv-SE" sz="800" b="0" i="1" u="none" strike="noStrike">
                          <a:effectLst/>
                        </a:rPr>
                        <a:t>Varav utländska**</a:t>
                      </a:r>
                      <a:endParaRPr lang="sv-SE" sz="800" b="0" i="1"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1" u="none" strike="noStrike">
                          <a:solidFill>
                            <a:srgbClr val="000000"/>
                          </a:solidFill>
                          <a:effectLst/>
                          <a:latin typeface="Futura Std Book" panose="020B0502020204020303"/>
                        </a:rPr>
                        <a:t>399 </a:t>
                      </a:r>
                    </a:p>
                  </a:txBody>
                  <a:tcPr marL="9525" marR="9525" marT="9525" marB="0" anchor="ctr"/>
                </a:tc>
                <a:tc>
                  <a:txBody>
                    <a:bodyPr/>
                    <a:lstStyle/>
                    <a:p>
                      <a:pPr algn="ctr" rtl="0" fontAlgn="ctr"/>
                      <a:r>
                        <a:rPr lang="sv-SE" sz="800" b="0" i="1" u="none" strike="noStrike">
                          <a:solidFill>
                            <a:srgbClr val="000000"/>
                          </a:solidFill>
                          <a:effectLst/>
                          <a:latin typeface="Futura Std Book" panose="020B0502020204020303"/>
                        </a:rPr>
                        <a:t>-67</a:t>
                      </a:r>
                    </a:p>
                  </a:txBody>
                  <a:tcPr marL="9525" marR="9525" marT="9525" marB="0" anchor="ctr"/>
                </a:tc>
                <a:tc>
                  <a:txBody>
                    <a:bodyPr/>
                    <a:lstStyle/>
                    <a:p>
                      <a:pPr algn="ctr" rtl="0" fontAlgn="ctr"/>
                      <a:r>
                        <a:rPr lang="sv-SE" sz="800" b="0" i="1" u="none" strike="noStrike">
                          <a:solidFill>
                            <a:srgbClr val="000000"/>
                          </a:solidFill>
                          <a:effectLst/>
                          <a:latin typeface="Futura Std Book" panose="020B0502020204020303"/>
                        </a:rPr>
                        <a:t>-62</a:t>
                      </a:r>
                    </a:p>
                  </a:txBody>
                  <a:tcPr marL="9525" marR="9525" marT="9525" marB="0" anchor="ctr"/>
                </a:tc>
                <a:tc>
                  <a:txBody>
                    <a:bodyPr/>
                    <a:lstStyle/>
                    <a:p>
                      <a:pPr algn="ctr" rtl="0" fontAlgn="ctr"/>
                      <a:r>
                        <a:rPr lang="sv-SE" sz="800" b="0" i="1" u="none" strike="noStrike">
                          <a:solidFill>
                            <a:srgbClr val="000000"/>
                          </a:solidFill>
                          <a:effectLst/>
                          <a:latin typeface="Futura Std Book" panose="020B0502020204020303"/>
                        </a:rPr>
                        <a:t>1 896 </a:t>
                      </a:r>
                    </a:p>
                  </a:txBody>
                  <a:tcPr marL="9525" marR="9525" marT="9525" marB="0" anchor="ctr"/>
                </a:tc>
                <a:tc>
                  <a:txBody>
                    <a:bodyPr/>
                    <a:lstStyle/>
                    <a:p>
                      <a:pPr algn="ctr" rtl="0" fontAlgn="ctr"/>
                      <a:r>
                        <a:rPr lang="sv-SE" sz="800" b="0" i="1" u="none" strike="noStrike">
                          <a:solidFill>
                            <a:srgbClr val="000000"/>
                          </a:solidFill>
                          <a:effectLst/>
                          <a:latin typeface="Futura Std Book" panose="020B0502020204020303"/>
                        </a:rPr>
                        <a:t>-69</a:t>
                      </a:r>
                    </a:p>
                  </a:txBody>
                  <a:tcPr marL="9525" marR="9525" marT="9525" marB="0" anchor="ctr"/>
                </a:tc>
                <a:extLst>
                  <a:ext uri="{0D108BD9-81ED-4DB2-BD59-A6C34878D82A}">
                    <a16:rowId xmlns:a16="http://schemas.microsoft.com/office/drawing/2014/main" val="4178915708"/>
                  </a:ext>
                </a:extLst>
              </a:tr>
              <a:tr h="167078">
                <a:tc>
                  <a:txBody>
                    <a:bodyPr/>
                    <a:lstStyle/>
                    <a:p>
                      <a:pPr marL="72000" algn="l" fontAlgn="ctr"/>
                      <a:r>
                        <a:rPr lang="sv-SE" sz="800" b="1" u="none" strike="noStrike" dirty="0">
                          <a:effectLst/>
                        </a:rPr>
                        <a:t>Övriga Sverige</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2 837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15 116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-37</a:t>
                      </a:r>
                    </a:p>
                  </a:txBody>
                  <a:tcPr marL="9525" marR="9525" marT="9525" marB="0" anchor="ctr"/>
                </a:tc>
                <a:extLst>
                  <a:ext uri="{0D108BD9-81ED-4DB2-BD59-A6C34878D82A}">
                    <a16:rowId xmlns:a16="http://schemas.microsoft.com/office/drawing/2014/main" val="1554613420"/>
                  </a:ext>
                </a:extLst>
              </a:tr>
              <a:tr h="167078">
                <a:tc>
                  <a:txBody>
                    <a:bodyPr/>
                    <a:lstStyle/>
                    <a:p>
                      <a:pPr marL="72000" algn="l" fontAlgn="ctr"/>
                      <a:r>
                        <a:rPr lang="sv-SE" sz="800" u="none" strike="noStrike" dirty="0">
                          <a:effectLst/>
                        </a:rPr>
                        <a:t>Stockholms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1 447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6 413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-56</a:t>
                      </a:r>
                    </a:p>
                  </a:txBody>
                  <a:tcPr marL="9525" marR="9525" marT="9525" marB="0" anchor="ctr"/>
                </a:tc>
                <a:extLst>
                  <a:ext uri="{0D108BD9-81ED-4DB2-BD59-A6C34878D82A}">
                    <a16:rowId xmlns:a16="http://schemas.microsoft.com/office/drawing/2014/main" val="923977588"/>
                  </a:ext>
                </a:extLst>
              </a:tr>
              <a:tr h="167078">
                <a:tc>
                  <a:txBody>
                    <a:bodyPr/>
                    <a:lstStyle/>
                    <a:p>
                      <a:pPr marL="72000" algn="l" fontAlgn="ctr"/>
                      <a:r>
                        <a:rPr lang="sv-SE" sz="800" u="none" strike="noStrike" dirty="0">
                          <a:effectLst/>
                        </a:rPr>
                        <a:t>Uppsala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494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-40</a:t>
                      </a:r>
                    </a:p>
                  </a:txBody>
                  <a:tcPr marL="9525" marR="9525" marT="9525" marB="0" anchor="ctr"/>
                </a:tc>
                <a:extLst>
                  <a:ext uri="{0D108BD9-81ED-4DB2-BD59-A6C34878D82A}">
                    <a16:rowId xmlns:a16="http://schemas.microsoft.com/office/drawing/2014/main" val="1906481131"/>
                  </a:ext>
                </a:extLst>
              </a:tr>
              <a:tr h="167078">
                <a:tc>
                  <a:txBody>
                    <a:bodyPr/>
                    <a:lstStyle/>
                    <a:p>
                      <a:pPr marL="72000" algn="l" fontAlgn="ctr"/>
                      <a:r>
                        <a:rPr lang="sv-SE" sz="800" u="none" strike="noStrike" dirty="0">
                          <a:effectLst/>
                        </a:rPr>
                        <a:t>Södermanlands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109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532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-31</a:t>
                      </a:r>
                    </a:p>
                  </a:txBody>
                  <a:tcPr marL="9525" marR="9525" marT="9525" marB="0" anchor="ctr"/>
                </a:tc>
                <a:extLst>
                  <a:ext uri="{0D108BD9-81ED-4DB2-BD59-A6C34878D82A}">
                    <a16:rowId xmlns:a16="http://schemas.microsoft.com/office/drawing/2014/main" val="3147949284"/>
                  </a:ext>
                </a:extLst>
              </a:tr>
              <a:tr h="167078">
                <a:tc>
                  <a:txBody>
                    <a:bodyPr/>
                    <a:lstStyle/>
                    <a:p>
                      <a:pPr marL="72000" algn="l" fontAlgn="ctr"/>
                      <a:r>
                        <a:rPr lang="sv-SE" sz="800" u="none" strike="noStrike" dirty="0">
                          <a:effectLst/>
                        </a:rPr>
                        <a:t>Östergötlands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206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999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-31</a:t>
                      </a:r>
                    </a:p>
                  </a:txBody>
                  <a:tcPr marL="9525" marR="9525" marT="9525" marB="0" anchor="ctr"/>
                </a:tc>
                <a:extLst>
                  <a:ext uri="{0D108BD9-81ED-4DB2-BD59-A6C34878D82A}">
                    <a16:rowId xmlns:a16="http://schemas.microsoft.com/office/drawing/2014/main" val="2892915560"/>
                  </a:ext>
                </a:extLst>
              </a:tr>
              <a:tr h="167078">
                <a:tc>
                  <a:txBody>
                    <a:bodyPr/>
                    <a:lstStyle/>
                    <a:p>
                      <a:pPr marL="72000" algn="l" fontAlgn="ctr"/>
                      <a:r>
                        <a:rPr lang="sv-SE" sz="800" u="none" strike="noStrike" dirty="0">
                          <a:effectLst/>
                        </a:rPr>
                        <a:t>Örebro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108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532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-38</a:t>
                      </a:r>
                    </a:p>
                  </a:txBody>
                  <a:tcPr marL="9525" marR="9525" marT="9525" marB="0" anchor="ctr"/>
                </a:tc>
                <a:extLst>
                  <a:ext uri="{0D108BD9-81ED-4DB2-BD59-A6C34878D82A}">
                    <a16:rowId xmlns:a16="http://schemas.microsoft.com/office/drawing/2014/main" val="3464285669"/>
                  </a:ext>
                </a:extLst>
              </a:tr>
              <a:tr h="167078">
                <a:tc>
                  <a:txBody>
                    <a:bodyPr/>
                    <a:lstStyle/>
                    <a:p>
                      <a:pPr marL="72000" algn="l" fontAlgn="ctr"/>
                      <a:r>
                        <a:rPr lang="sv-SE" sz="800" u="none" strike="noStrike" dirty="0">
                          <a:effectLst/>
                        </a:rPr>
                        <a:t>Västmanlands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106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482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extLst>
                  <a:ext uri="{0D108BD9-81ED-4DB2-BD59-A6C34878D82A}">
                    <a16:rowId xmlns:a16="http://schemas.microsoft.com/office/drawing/2014/main" val="1690122003"/>
                  </a:ext>
                </a:extLst>
              </a:tr>
              <a:tr h="167078">
                <a:tc>
                  <a:txBody>
                    <a:bodyPr/>
                    <a:lstStyle/>
                    <a:p>
                      <a:pPr marL="72000" algn="l" fontAlgn="ctr"/>
                      <a:r>
                        <a:rPr lang="sv-SE" sz="800" u="none" strike="noStrike" dirty="0">
                          <a:effectLst/>
                        </a:rPr>
                        <a:t>Dalarnas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318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1 907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-31</a:t>
                      </a:r>
                    </a:p>
                  </a:txBody>
                  <a:tcPr marL="9525" marR="9525" marT="9525" marB="0" anchor="ctr"/>
                </a:tc>
                <a:extLst>
                  <a:ext uri="{0D108BD9-81ED-4DB2-BD59-A6C34878D82A}">
                    <a16:rowId xmlns:a16="http://schemas.microsoft.com/office/drawing/2014/main" val="2641346115"/>
                  </a:ext>
                </a:extLst>
              </a:tr>
              <a:tr h="167078">
                <a:tc>
                  <a:txBody>
                    <a:bodyPr/>
                    <a:lstStyle/>
                    <a:p>
                      <a:pPr marL="72000" algn="l" fontAlgn="ctr"/>
                      <a:r>
                        <a:rPr lang="sv-SE" sz="800" u="none" strike="noStrike" dirty="0">
                          <a:effectLst/>
                        </a:rPr>
                        <a:t>Gävleborgs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128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611 </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-26</a:t>
                      </a:r>
                    </a:p>
                  </a:txBody>
                  <a:tcPr marL="9525" marR="9525" marT="9525" marB="0" anchor="ctr"/>
                </a:tc>
                <a:extLst>
                  <a:ext uri="{0D108BD9-81ED-4DB2-BD59-A6C34878D82A}">
                    <a16:rowId xmlns:a16="http://schemas.microsoft.com/office/drawing/2014/main" val="2026898791"/>
                  </a:ext>
                </a:extLst>
              </a:tr>
            </a:tbl>
          </a:graphicData>
        </a:graphic>
      </p:graphicFrame>
      <p:sp>
        <p:nvSpPr>
          <p:cNvPr id="11" name="textruta 10">
            <a:extLst>
              <a:ext uri="{FF2B5EF4-FFF2-40B4-BE49-F238E27FC236}">
                <a16:creationId xmlns:a16="http://schemas.microsoft.com/office/drawing/2014/main" id="{6D71C9D0-6744-4B6D-936F-6FB6B9C3603A}"/>
              </a:ext>
            </a:extLst>
          </p:cNvPr>
          <p:cNvSpPr txBox="1"/>
          <p:nvPr/>
        </p:nvSpPr>
        <p:spPr>
          <a:xfrm>
            <a:off x="10288630" y="4666801"/>
            <a:ext cx="1572866" cy="184666"/>
          </a:xfrm>
          <a:prstGeom prst="rect">
            <a:avLst/>
          </a:prstGeom>
          <a:noFill/>
        </p:spPr>
        <p:txBody>
          <a:bodyPr wrap="none" rtlCol="0">
            <a:spAutoFit/>
          </a:bodyPr>
          <a:lstStyle/>
          <a:p>
            <a:r>
              <a:rPr lang="sv-SE" sz="600"/>
              <a:t>** För utländska gästnätter exkl camping</a:t>
            </a:r>
            <a:endParaRPr lang="sv-SE" sz="600" dirty="0"/>
          </a:p>
        </p:txBody>
      </p:sp>
      <p:graphicFrame>
        <p:nvGraphicFramePr>
          <p:cNvPr id="13" name="Diagram 12">
            <a:extLst>
              <a:ext uri="{FF2B5EF4-FFF2-40B4-BE49-F238E27FC236}">
                <a16:creationId xmlns:a16="http://schemas.microsoft.com/office/drawing/2014/main" id="{BDB6E1FA-6199-44CE-A7A8-61D82043236A}"/>
              </a:ext>
            </a:extLst>
          </p:cNvPr>
          <p:cNvGraphicFramePr>
            <a:graphicFrameLocks/>
          </p:cNvGraphicFramePr>
          <p:nvPr>
            <p:extLst>
              <p:ext uri="{D42A27DB-BD31-4B8C-83A1-F6EECF244321}">
                <p14:modId xmlns:p14="http://schemas.microsoft.com/office/powerpoint/2010/main" val="115914684"/>
              </p:ext>
            </p:extLst>
          </p:nvPr>
        </p:nvGraphicFramePr>
        <p:xfrm>
          <a:off x="592561" y="2149472"/>
          <a:ext cx="5969126" cy="362278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5" name="Platshållare för bild 5">
            <a:extLst>
              <a:ext uri="{FF2B5EF4-FFF2-40B4-BE49-F238E27FC236}">
                <a16:creationId xmlns:a16="http://schemas.microsoft.com/office/drawing/2014/main" id="{718F961F-E8E9-47E0-82DD-7ABF22E1A3FE}"/>
              </a:ext>
            </a:extLst>
          </p:cNvPr>
          <p:cNvPicPr>
            <a:picLocks noGrp="1" noChangeAspect="1"/>
          </p:cNvPicPr>
          <p:nvPr>
            <p:ph type="pic" sz="quarter" idx="13"/>
          </p:nvPr>
        </p:nvPicPr>
        <p:blipFill>
          <a:blip r:embed="rId2"/>
          <a:srcRect l="10" r="10"/>
          <a:stretch>
            <a:fillRect/>
          </a:stretch>
        </p:blipFill>
        <p:spPr>
          <a:xfrm>
            <a:off x="6467279" y="0"/>
            <a:ext cx="5727202" cy="6858000"/>
          </a:xfrm>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730247" y="1628775"/>
            <a:ext cx="5296792" cy="3995277"/>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dirty="0">
                <a:solidFill>
                  <a:schemeClr val="bg1"/>
                </a:solidFill>
              </a:rPr>
              <a:t>Bolaget 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br>
              <a:rPr lang="sv-SE" sz="1200" dirty="0">
                <a:solidFill>
                  <a:schemeClr val="bg1"/>
                </a:solidFill>
              </a:rPr>
            </a:br>
            <a:r>
              <a:rPr lang="sv-SE" sz="1200" u="sng" dirty="0">
                <a:solidFill>
                  <a:schemeClr val="bg1"/>
                </a:solidFill>
                <a:hlinkClick r:id="rId3">
                  <a:extLst>
                    <a:ext uri="{A12FA001-AC4F-418D-AE19-62706E023703}">
                      <ahyp:hlinkClr xmlns:ahyp="http://schemas.microsoft.com/office/drawing/2018/hyperlinkcolor" xmlns="" val="tx"/>
                    </a:ext>
                  </a:extLst>
                </a:hlinkClick>
              </a:rPr>
              <a:t>http://stockholmbusinessalliance.se/hittamaterial/konjunkturrapporter/</a:t>
            </a:r>
            <a:endParaRPr lang="sv-SE" sz="1200" dirty="0">
              <a:solidFill>
                <a:schemeClr val="bg1"/>
              </a:solidFill>
            </a:endParaRPr>
          </a:p>
          <a:p>
            <a:r>
              <a:rPr lang="sv-SE" sz="1200" dirty="0">
                <a:solidFill>
                  <a:schemeClr val="bg1"/>
                </a:solidFill>
              </a:rPr>
              <a:t>Frågor kan ställas till Stefan Frid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730249" y="342899"/>
            <a:ext cx="5296792" cy="1113955"/>
          </a:xfrm>
        </p:spPr>
        <p:txBody>
          <a:bodyPr/>
          <a:lstStyle/>
          <a:p>
            <a:r>
              <a:rPr lang="sv-SE" dirty="0">
                <a:solidFill>
                  <a:schemeClr val="bg1"/>
                </a:solidFill>
              </a:rPr>
              <a:t>Stockholm Business Region</a:t>
            </a:r>
          </a:p>
        </p:txBody>
      </p:sp>
      <p:pic>
        <p:nvPicPr>
          <p:cNvPr id="6" name="Bildobjekt 5">
            <a:extLst>
              <a:ext uri="{FF2B5EF4-FFF2-40B4-BE49-F238E27FC236}">
                <a16:creationId xmlns:a16="http://schemas.microsoft.com/office/drawing/2014/main" id="{98AF5AE4-9335-46AF-A398-88ED86C2B0CE}"/>
              </a:ext>
            </a:extLst>
          </p:cNvPr>
          <p:cNvPicPr>
            <a:picLocks noChangeAspect="1"/>
          </p:cNvPicPr>
          <p:nvPr/>
        </p:nvPicPr>
        <p:blipFill rotWithShape="1">
          <a:blip r:embed="rId4"/>
          <a:srcRect t="41640" b="10477"/>
          <a:stretch/>
        </p:blipFill>
        <p:spPr>
          <a:xfrm>
            <a:off x="6104073" y="0"/>
            <a:ext cx="5983152"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8053</TotalTime>
  <Words>3166</Words>
  <Application>Microsoft Office PowerPoint</Application>
  <PresentationFormat>Bredbild</PresentationFormat>
  <Paragraphs>1263</Paragraphs>
  <Slides>18</Slides>
  <Notes>1</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18</vt:i4>
      </vt:variant>
    </vt:vector>
  </HeadingPairs>
  <TitlesOfParts>
    <vt:vector size="24" baseType="lpstr">
      <vt:lpstr>Arial</vt:lpstr>
      <vt:lpstr>Futura Std Book</vt:lpstr>
      <vt:lpstr>Garamond</vt:lpstr>
      <vt:lpstr>Minion Pro</vt:lpstr>
      <vt:lpstr>Times New Roman</vt:lpstr>
      <vt:lpstr>Stockholm Business Region</vt:lpstr>
      <vt:lpstr>PowerPoint-presentation</vt:lpstr>
      <vt:lpstr>Om rapporten</vt:lpstr>
      <vt:lpstr>Fortsatt nedgång i spåren av Covid-19</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Stefan Frid</cp:lastModifiedBy>
  <cp:revision>479</cp:revision>
  <cp:lastPrinted>2020-06-18T09:27:44Z</cp:lastPrinted>
  <dcterms:created xsi:type="dcterms:W3CDTF">2019-04-29T08:02:07Z</dcterms:created>
  <dcterms:modified xsi:type="dcterms:W3CDTF">2021-03-29T10:04:31Z</dcterms:modified>
</cp:coreProperties>
</file>