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660"/>
  </p:normalViewPr>
  <p:slideViewPr>
    <p:cSldViewPr snapToGrid="0">
      <p:cViewPr>
        <p:scale>
          <a:sx n="90" d="100"/>
          <a:sy n="90" d="100"/>
        </p:scale>
        <p:origin x="-6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Grafdata'!$B$45</c:f>
              <c:strCache>
                <c:ptCount val="1"/>
                <c:pt idx="0">
                  <c:v>Total</c:v>
                </c:pt>
              </c:strCache>
            </c:strRef>
          </c:tx>
          <c:spPr>
            <a:ln w="28575" cap="rnd">
              <a:solidFill>
                <a:schemeClr val="accent1"/>
              </a:solidFill>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Grafdata'!$C$45:$AQ$45</c:f>
              <c:numCache>
                <c:formatCode>General</c:formatCode>
                <c:ptCount val="41"/>
                <c:pt idx="0">
                  <c:v>100</c:v>
                </c:pt>
                <c:pt idx="1">
                  <c:v>95.84847970350701</c:v>
                </c:pt>
                <c:pt idx="2">
                  <c:v>105.2591832250516</c:v>
                </c:pt>
                <c:pt idx="3">
                  <c:v>106.36109045901443</c:v>
                </c:pt>
                <c:pt idx="4">
                  <c:v>103.96581263999263</c:v>
                </c:pt>
                <c:pt idx="5">
                  <c:v>102.06531441922201</c:v>
                </c:pt>
                <c:pt idx="6">
                  <c:v>108.43819406774979</c:v>
                </c:pt>
                <c:pt idx="7">
                  <c:v>108.11960331675357</c:v>
                </c:pt>
                <c:pt idx="8">
                  <c:v>106.07630867744095</c:v>
                </c:pt>
                <c:pt idx="9">
                  <c:v>103.2148247758809</c:v>
                </c:pt>
                <c:pt idx="10">
                  <c:v>110.04492625454557</c:v>
                </c:pt>
                <c:pt idx="11">
                  <c:v>111.33588911287147</c:v>
                </c:pt>
                <c:pt idx="12">
                  <c:v>109.86867602308816</c:v>
                </c:pt>
                <c:pt idx="13">
                  <c:v>107.19599430008901</c:v>
                </c:pt>
                <c:pt idx="14">
                  <c:v>114.72998959997706</c:v>
                </c:pt>
                <c:pt idx="15">
                  <c:v>115.58865650870847</c:v>
                </c:pt>
                <c:pt idx="16">
                  <c:v>112.76671458789978</c:v>
                </c:pt>
                <c:pt idx="17">
                  <c:v>111.09739534348422</c:v>
                </c:pt>
                <c:pt idx="18">
                  <c:v>118.6266724752835</c:v>
                </c:pt>
                <c:pt idx="19">
                  <c:v>119.39197193883207</c:v>
                </c:pt>
                <c:pt idx="20">
                  <c:v>116.82212265250605</c:v>
                </c:pt>
                <c:pt idx="21">
                  <c:v>115.07369240036307</c:v>
                </c:pt>
                <c:pt idx="22">
                  <c:v>121.98782714777298</c:v>
                </c:pt>
                <c:pt idx="23">
                  <c:v>123.54918519495017</c:v>
                </c:pt>
                <c:pt idx="24">
                  <c:v>122.78531878601602</c:v>
                </c:pt>
                <c:pt idx="25">
                  <c:v>119.95776226243382</c:v>
                </c:pt>
                <c:pt idx="26">
                  <c:v>126.41714155482519</c:v>
                </c:pt>
                <c:pt idx="27">
                  <c:v>129.00266911595355</c:v>
                </c:pt>
                <c:pt idx="28">
                  <c:v>126.7618465027854</c:v>
                </c:pt>
                <c:pt idx="29">
                  <c:v>124.96753154665817</c:v>
                </c:pt>
                <c:pt idx="30">
                  <c:v>133.60879692884899</c:v>
                </c:pt>
                <c:pt idx="31">
                  <c:v>133.32132638869504</c:v>
                </c:pt>
                <c:pt idx="32">
                  <c:v>131.4306627099993</c:v>
                </c:pt>
                <c:pt idx="33">
                  <c:v>129.63654581505273</c:v>
                </c:pt>
                <c:pt idx="34">
                  <c:v>137.69195484779138</c:v>
                </c:pt>
                <c:pt idx="35">
                  <c:v>137.81107958055162</c:v>
                </c:pt>
                <c:pt idx="36">
                  <c:v>133.48931254394151</c:v>
                </c:pt>
                <c:pt idx="37">
                  <c:v>131.90605240886208</c:v>
                </c:pt>
                <c:pt idx="38">
                  <c:v>135.61883405715079</c:v>
                </c:pt>
                <c:pt idx="39">
                  <c:v>137.22302131011767</c:v>
                </c:pt>
                <c:pt idx="40">
                  <c:v>136.23937712421608</c:v>
                </c:pt>
              </c:numCache>
            </c:numRef>
          </c:val>
          <c:smooth val="0"/>
          <c:extLst>
            <c:ext xmlns:c16="http://schemas.microsoft.com/office/drawing/2014/chart" uri="{C3380CC4-5D6E-409C-BE32-E72D297353CC}">
              <c16:uniqueId val="{00000000-E39A-488D-BF43-4BAF774779ED}"/>
            </c:ext>
          </c:extLst>
        </c:ser>
        <c:ser>
          <c:idx val="1"/>
          <c:order val="1"/>
          <c:tx>
            <c:strRef>
              <c:f>'s4 Grafdata'!$B$46</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Grafdata'!$C$46:$AQ$46</c:f>
              <c:numCache>
                <c:formatCode>General</c:formatCode>
                <c:ptCount val="41"/>
                <c:pt idx="0">
                  <c:v>100</c:v>
                </c:pt>
                <c:pt idx="1">
                  <c:v>95.762528361649274</c:v>
                </c:pt>
                <c:pt idx="2">
                  <c:v>104.88842543287149</c:v>
                </c:pt>
                <c:pt idx="3">
                  <c:v>105.78515608677299</c:v>
                </c:pt>
                <c:pt idx="4">
                  <c:v>103.26968877847077</c:v>
                </c:pt>
                <c:pt idx="5">
                  <c:v>101.30869297269147</c:v>
                </c:pt>
                <c:pt idx="6">
                  <c:v>107.25369631719971</c:v>
                </c:pt>
                <c:pt idx="7">
                  <c:v>106.73854442906504</c:v>
                </c:pt>
                <c:pt idx="8">
                  <c:v>104.5376166491812</c:v>
                </c:pt>
                <c:pt idx="9">
                  <c:v>101.48417581003594</c:v>
                </c:pt>
                <c:pt idx="10">
                  <c:v>107.78560792836504</c:v>
                </c:pt>
                <c:pt idx="11">
                  <c:v>108.79972837527153</c:v>
                </c:pt>
                <c:pt idx="12">
                  <c:v>107.16479725451632</c:v>
                </c:pt>
                <c:pt idx="13">
                  <c:v>104.34099036052109</c:v>
                </c:pt>
                <c:pt idx="14">
                  <c:v>111.18664377310978</c:v>
                </c:pt>
                <c:pt idx="15">
                  <c:v>111.73881044416214</c:v>
                </c:pt>
                <c:pt idx="16">
                  <c:v>108.77781695716193</c:v>
                </c:pt>
                <c:pt idx="17">
                  <c:v>107.01312700529131</c:v>
                </c:pt>
                <c:pt idx="18">
                  <c:v>113.75243254602907</c:v>
                </c:pt>
                <c:pt idx="19">
                  <c:v>114.22211122143213</c:v>
                </c:pt>
                <c:pt idx="20">
                  <c:v>111.47990864924354</c:v>
                </c:pt>
                <c:pt idx="21">
                  <c:v>109.51882916683481</c:v>
                </c:pt>
                <c:pt idx="22">
                  <c:v>115.58642485382724</c:v>
                </c:pt>
                <c:pt idx="23">
                  <c:v>116.66571089215107</c:v>
                </c:pt>
                <c:pt idx="24">
                  <c:v>115.38701075501793</c:v>
                </c:pt>
                <c:pt idx="25">
                  <c:v>112.41299038592362</c:v>
                </c:pt>
                <c:pt idx="26">
                  <c:v>118.06643302483472</c:v>
                </c:pt>
                <c:pt idx="27">
                  <c:v>120.13967352840113</c:v>
                </c:pt>
                <c:pt idx="28">
                  <c:v>117.79752523150229</c:v>
                </c:pt>
                <c:pt idx="29">
                  <c:v>115.83231043814968</c:v>
                </c:pt>
                <c:pt idx="30">
                  <c:v>123.38062521888355</c:v>
                </c:pt>
                <c:pt idx="31">
                  <c:v>122.84615710024545</c:v>
                </c:pt>
                <c:pt idx="32">
                  <c:v>120.74610957355839</c:v>
                </c:pt>
                <c:pt idx="33">
                  <c:v>118.78987995246632</c:v>
                </c:pt>
                <c:pt idx="34">
                  <c:v>125.70033136496207</c:v>
                </c:pt>
                <c:pt idx="35">
                  <c:v>125.57915129962198</c:v>
                </c:pt>
                <c:pt idx="36">
                  <c:v>121.46477616294159</c:v>
                </c:pt>
                <c:pt idx="37">
                  <c:v>119.81915999406307</c:v>
                </c:pt>
                <c:pt idx="38">
                  <c:v>122.92365188689918</c:v>
                </c:pt>
                <c:pt idx="39">
                  <c:v>124.21050529238833</c:v>
                </c:pt>
                <c:pt idx="40">
                  <c:v>123.19657076581576</c:v>
                </c:pt>
              </c:numCache>
            </c:numRef>
          </c:val>
          <c:smooth val="0"/>
          <c:extLst>
            <c:ext xmlns:c16="http://schemas.microsoft.com/office/drawing/2014/chart" uri="{C3380CC4-5D6E-409C-BE32-E72D297353CC}">
              <c16:uniqueId val="{00000001-E39A-488D-BF43-4BAF774779ED}"/>
            </c:ext>
          </c:extLst>
        </c:ser>
        <c:ser>
          <c:idx val="2"/>
          <c:order val="2"/>
          <c:tx>
            <c:strRef>
              <c:f>'s4 Grafdata'!$B$47</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Grafdata'!$C$47:$AQ$47</c:f>
              <c:numCache>
                <c:formatCode>General</c:formatCode>
                <c:ptCount val="41"/>
                <c:pt idx="0">
                  <c:v>100</c:v>
                </c:pt>
                <c:pt idx="1">
                  <c:v>95.77029986688099</c:v>
                </c:pt>
                <c:pt idx="2">
                  <c:v>103.07154232668923</c:v>
                </c:pt>
                <c:pt idx="3">
                  <c:v>102.9165369765345</c:v>
                </c:pt>
                <c:pt idx="4">
                  <c:v>103.96581263999265</c:v>
                </c:pt>
                <c:pt idx="5">
                  <c:v>101.98206375493227</c:v>
                </c:pt>
                <c:pt idx="6">
                  <c:v>102.1036031767821</c:v>
                </c:pt>
                <c:pt idx="7">
                  <c:v>104.78363454353094</c:v>
                </c:pt>
                <c:pt idx="8">
                  <c:v>105.21739119827139</c:v>
                </c:pt>
                <c:pt idx="9">
                  <c:v>105.62920664198339</c:v>
                </c:pt>
                <c:pt idx="10">
                  <c:v>107.75782147227686</c:v>
                </c:pt>
                <c:pt idx="11">
                  <c:v>105.89011192800278</c:v>
                </c:pt>
                <c:pt idx="12">
                  <c:v>104.98371928883228</c:v>
                </c:pt>
                <c:pt idx="13">
                  <c:v>102.8309264037659</c:v>
                </c:pt>
                <c:pt idx="14">
                  <c:v>108.69623918017935</c:v>
                </c:pt>
                <c:pt idx="15">
                  <c:v>106.06449754544411</c:v>
                </c:pt>
                <c:pt idx="16">
                  <c:v>106.17926623380264</c:v>
                </c:pt>
                <c:pt idx="17">
                  <c:v>104.52711927478354</c:v>
                </c:pt>
                <c:pt idx="18">
                  <c:v>112.21441990905195</c:v>
                </c:pt>
                <c:pt idx="19">
                  <c:v>112.93835183403036</c:v>
                </c:pt>
                <c:pt idx="20">
                  <c:v>111.88983600415943</c:v>
                </c:pt>
                <c:pt idx="21">
                  <c:v>109.87160809855396</c:v>
                </c:pt>
                <c:pt idx="22">
                  <c:v>113.89869531708987</c:v>
                </c:pt>
                <c:pt idx="23">
                  <c:v>114.65738777561663</c:v>
                </c:pt>
                <c:pt idx="24">
                  <c:v>117.50938711942939</c:v>
                </c:pt>
                <c:pt idx="25">
                  <c:v>114.71370708156239</c:v>
                </c:pt>
                <c:pt idx="26">
                  <c:v>115.13828877669951</c:v>
                </c:pt>
                <c:pt idx="27">
                  <c:v>114.59627967153233</c:v>
                </c:pt>
                <c:pt idx="28">
                  <c:v>114.17886909258245</c:v>
                </c:pt>
                <c:pt idx="29">
                  <c:v>113.81801200346192</c:v>
                </c:pt>
                <c:pt idx="30">
                  <c:v>118.34474059135215</c:v>
                </c:pt>
                <c:pt idx="31">
                  <c:v>114.5291899201623</c:v>
                </c:pt>
                <c:pt idx="32">
                  <c:v>119.43810224016998</c:v>
                </c:pt>
                <c:pt idx="33">
                  <c:v>124.35768882023463</c:v>
                </c:pt>
                <c:pt idx="34">
                  <c:v>125.407170772152</c:v>
                </c:pt>
                <c:pt idx="35">
                  <c:v>122.15526229100996</c:v>
                </c:pt>
                <c:pt idx="36">
                  <c:v>123.69471094275974</c:v>
                </c:pt>
                <c:pt idx="37">
                  <c:v>122.41281378852733</c:v>
                </c:pt>
                <c:pt idx="38">
                  <c:v>131.01977264984995</c:v>
                </c:pt>
                <c:pt idx="39">
                  <c:v>127.73419536846059</c:v>
                </c:pt>
                <c:pt idx="40">
                  <c:v>124.36157747925833</c:v>
                </c:pt>
              </c:numCache>
            </c:numRef>
          </c:val>
          <c:smooth val="0"/>
          <c:extLst>
            <c:ext xmlns:c16="http://schemas.microsoft.com/office/drawing/2014/chart" uri="{C3380CC4-5D6E-409C-BE32-E72D297353CC}">
              <c16:uniqueId val="{00000002-E39A-488D-BF43-4BAF774779ED}"/>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Grafdata!$B$37</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Grafdata!$C$37:$AQ$37</c:f>
              <c:numCache>
                <c:formatCode>General</c:formatCode>
                <c:ptCount val="41"/>
                <c:pt idx="0">
                  <c:v>100</c:v>
                </c:pt>
                <c:pt idx="1">
                  <c:v>95.031030438776696</c:v>
                </c:pt>
                <c:pt idx="2">
                  <c:v>107.27135526236562</c:v>
                </c:pt>
                <c:pt idx="3">
                  <c:v>106.88399228787276</c:v>
                </c:pt>
                <c:pt idx="4">
                  <c:v>106.02497750962762</c:v>
                </c:pt>
                <c:pt idx="5">
                  <c:v>103.13552918723791</c:v>
                </c:pt>
                <c:pt idx="6">
                  <c:v>111.16093084844766</c:v>
                </c:pt>
                <c:pt idx="7">
                  <c:v>109.2198901118247</c:v>
                </c:pt>
                <c:pt idx="8">
                  <c:v>106.7090810345331</c:v>
                </c:pt>
                <c:pt idx="9">
                  <c:v>102.3697760464166</c:v>
                </c:pt>
                <c:pt idx="10">
                  <c:v>111.15917152457723</c:v>
                </c:pt>
                <c:pt idx="11">
                  <c:v>111.32257533700023</c:v>
                </c:pt>
                <c:pt idx="12">
                  <c:v>110.26229855408795</c:v>
                </c:pt>
                <c:pt idx="13">
                  <c:v>106.23754785385006</c:v>
                </c:pt>
                <c:pt idx="14">
                  <c:v>115.10328469139804</c:v>
                </c:pt>
                <c:pt idx="15">
                  <c:v>114.74373149494052</c:v>
                </c:pt>
                <c:pt idx="16">
                  <c:v>113.06080735902285</c:v>
                </c:pt>
                <c:pt idx="17">
                  <c:v>109.49624663836758</c:v>
                </c:pt>
                <c:pt idx="18">
                  <c:v>118.61894410053935</c:v>
                </c:pt>
                <c:pt idx="19">
                  <c:v>118.1735916795771</c:v>
                </c:pt>
                <c:pt idx="20">
                  <c:v>116.94773774269231</c:v>
                </c:pt>
                <c:pt idx="21">
                  <c:v>113.19801925390657</c:v>
                </c:pt>
                <c:pt idx="22">
                  <c:v>121.56415142676987</c:v>
                </c:pt>
                <c:pt idx="23">
                  <c:v>121.29699119954068</c:v>
                </c:pt>
                <c:pt idx="24">
                  <c:v>121.06411671884703</c:v>
                </c:pt>
                <c:pt idx="25">
                  <c:v>116.86030620546711</c:v>
                </c:pt>
                <c:pt idx="26">
                  <c:v>123.74769855394968</c:v>
                </c:pt>
                <c:pt idx="27">
                  <c:v>124.6139526396462</c:v>
                </c:pt>
                <c:pt idx="28">
                  <c:v>124.46600152319128</c:v>
                </c:pt>
                <c:pt idx="29">
                  <c:v>121.08950414018381</c:v>
                </c:pt>
                <c:pt idx="30">
                  <c:v>131.500503359437</c:v>
                </c:pt>
                <c:pt idx="31">
                  <c:v>128.89361464830739</c:v>
                </c:pt>
                <c:pt idx="32">
                  <c:v>127.91338694870311</c:v>
                </c:pt>
                <c:pt idx="33">
                  <c:v>124.05849432363323</c:v>
                </c:pt>
                <c:pt idx="34">
                  <c:v>134.06093040403701</c:v>
                </c:pt>
                <c:pt idx="35">
                  <c:v>132.33630734378642</c:v>
                </c:pt>
                <c:pt idx="36">
                  <c:v>129.44050024080298</c:v>
                </c:pt>
                <c:pt idx="37">
                  <c:v>126.01307520095297</c:v>
                </c:pt>
                <c:pt idx="38">
                  <c:v>130.26950038543035</c:v>
                </c:pt>
                <c:pt idx="39">
                  <c:v>129.34490734475298</c:v>
                </c:pt>
                <c:pt idx="40">
                  <c:v>129.58970081108754</c:v>
                </c:pt>
              </c:numCache>
            </c:numRef>
          </c:val>
          <c:smooth val="0"/>
          <c:extLst>
            <c:ext xmlns:c16="http://schemas.microsoft.com/office/drawing/2014/chart" uri="{C3380CC4-5D6E-409C-BE32-E72D297353CC}">
              <c16:uniqueId val="{00000000-AD0C-496E-8841-DADF734E12B4}"/>
            </c:ext>
          </c:extLst>
        </c:ser>
        <c:ser>
          <c:idx val="1"/>
          <c:order val="1"/>
          <c:tx>
            <c:strRef>
              <c:f>Grafdata!$B$38</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Grafdata!$C$38:$AQ$38</c:f>
              <c:numCache>
                <c:formatCode>General</c:formatCode>
                <c:ptCount val="41"/>
                <c:pt idx="0">
                  <c:v>100</c:v>
                </c:pt>
                <c:pt idx="1">
                  <c:v>91.129120571792839</c:v>
                </c:pt>
                <c:pt idx="2">
                  <c:v>111.72088774527806</c:v>
                </c:pt>
                <c:pt idx="3">
                  <c:v>106.63009833492632</c:v>
                </c:pt>
                <c:pt idx="4">
                  <c:v>103.98189667834316</c:v>
                </c:pt>
                <c:pt idx="5">
                  <c:v>104.2981596108694</c:v>
                </c:pt>
                <c:pt idx="6">
                  <c:v>112.06266775631079</c:v>
                </c:pt>
                <c:pt idx="7">
                  <c:v>103.80917886550888</c:v>
                </c:pt>
                <c:pt idx="8">
                  <c:v>97.817329063207126</c:v>
                </c:pt>
                <c:pt idx="9">
                  <c:v>97.739249138238435</c:v>
                </c:pt>
                <c:pt idx="10">
                  <c:v>108.47066422251429</c:v>
                </c:pt>
                <c:pt idx="11">
                  <c:v>104.3623953557037</c:v>
                </c:pt>
                <c:pt idx="12">
                  <c:v>101.47958970135815</c:v>
                </c:pt>
                <c:pt idx="13">
                  <c:v>101.5606858126303</c:v>
                </c:pt>
                <c:pt idx="14">
                  <c:v>110.12438871329857</c:v>
                </c:pt>
                <c:pt idx="15">
                  <c:v>105.71899041800246</c:v>
                </c:pt>
                <c:pt idx="16">
                  <c:v>101.62877376482491</c:v>
                </c:pt>
                <c:pt idx="17">
                  <c:v>102.08895668791149</c:v>
                </c:pt>
                <c:pt idx="18">
                  <c:v>111.02758862551221</c:v>
                </c:pt>
                <c:pt idx="19">
                  <c:v>105.0877518671785</c:v>
                </c:pt>
                <c:pt idx="20">
                  <c:v>101.03515597902236</c:v>
                </c:pt>
                <c:pt idx="21">
                  <c:v>101.844152503106</c:v>
                </c:pt>
                <c:pt idx="22">
                  <c:v>111.40971158104692</c:v>
                </c:pt>
                <c:pt idx="23">
                  <c:v>107.25944914533622</c:v>
                </c:pt>
                <c:pt idx="24">
                  <c:v>104.68446711343057</c:v>
                </c:pt>
                <c:pt idx="25">
                  <c:v>102.51179733712496</c:v>
                </c:pt>
                <c:pt idx="26">
                  <c:v>109.39313490685484</c:v>
                </c:pt>
                <c:pt idx="27">
                  <c:v>105.89842937770595</c:v>
                </c:pt>
                <c:pt idx="28">
                  <c:v>102.34856708552461</c:v>
                </c:pt>
                <c:pt idx="29">
                  <c:v>105.745492833117</c:v>
                </c:pt>
                <c:pt idx="30">
                  <c:v>118.5101254872839</c:v>
                </c:pt>
                <c:pt idx="31">
                  <c:v>108.97311324276252</c:v>
                </c:pt>
                <c:pt idx="32">
                  <c:v>106.20590733525324</c:v>
                </c:pt>
                <c:pt idx="33">
                  <c:v>109.92277444717631</c:v>
                </c:pt>
                <c:pt idx="34">
                  <c:v>123.20784268262474</c:v>
                </c:pt>
                <c:pt idx="35">
                  <c:v>111.96160224163263</c:v>
                </c:pt>
                <c:pt idx="36">
                  <c:v>105.95603214121041</c:v>
                </c:pt>
                <c:pt idx="37">
                  <c:v>108.56653782738451</c:v>
                </c:pt>
                <c:pt idx="38">
                  <c:v>113.80191574091317</c:v>
                </c:pt>
                <c:pt idx="39">
                  <c:v>106.44189125452571</c:v>
                </c:pt>
                <c:pt idx="40">
                  <c:v>105.91651888980388</c:v>
                </c:pt>
              </c:numCache>
            </c:numRef>
          </c:val>
          <c:smooth val="0"/>
          <c:extLst>
            <c:ext xmlns:c16="http://schemas.microsoft.com/office/drawing/2014/chart" uri="{C3380CC4-5D6E-409C-BE32-E72D297353CC}">
              <c16:uniqueId val="{00000001-AD0C-496E-8841-DADF734E12B4}"/>
            </c:ext>
          </c:extLst>
        </c:ser>
        <c:ser>
          <c:idx val="2"/>
          <c:order val="2"/>
          <c:tx>
            <c:strRef>
              <c:f>Grafdata!$B$39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Grafdata!$C$39:$AQ$39</c:f>
              <c:numCache>
                <c:formatCode>General</c:formatCode>
                <c:ptCount val="41"/>
                <c:pt idx="0">
                  <c:v>100</c:v>
                </c:pt>
                <c:pt idx="1">
                  <c:v>98.208743878999158</c:v>
                </c:pt>
                <c:pt idx="2">
                  <c:v>104.88172775149081</c:v>
                </c:pt>
                <c:pt idx="3">
                  <c:v>107.71268325105169</c:v>
                </c:pt>
                <c:pt idx="4">
                  <c:v>106.37535351265535</c:v>
                </c:pt>
                <c:pt idx="5">
                  <c:v>103.23743330603419</c:v>
                </c:pt>
                <c:pt idx="6">
                  <c:v>110.62693880750663</c:v>
                </c:pt>
                <c:pt idx="7">
                  <c:v>112.88892294680828</c:v>
                </c:pt>
                <c:pt idx="8">
                  <c:v>111.01198805132981</c:v>
                </c:pt>
                <c:pt idx="9">
                  <c:v>105.97250968030757</c:v>
                </c:pt>
                <c:pt idx="10">
                  <c:v>113.13878499107025</c:v>
                </c:pt>
                <c:pt idx="11">
                  <c:v>116.28273750160078</c:v>
                </c:pt>
                <c:pt idx="12">
                  <c:v>114.83214003708315</c:v>
                </c:pt>
                <c:pt idx="13">
                  <c:v>110.00299956109333</c:v>
                </c:pt>
                <c:pt idx="14">
                  <c:v>117.85899184789817</c:v>
                </c:pt>
                <c:pt idx="15">
                  <c:v>120.99594132632726</c:v>
                </c:pt>
                <c:pt idx="16">
                  <c:v>118.18084213926363</c:v>
                </c:pt>
                <c:pt idx="17">
                  <c:v>114.28167259850034</c:v>
                </c:pt>
                <c:pt idx="18">
                  <c:v>122.22383491132504</c:v>
                </c:pt>
                <c:pt idx="19">
                  <c:v>125.31214306623671</c:v>
                </c:pt>
                <c:pt idx="20">
                  <c:v>123.97847755321693</c:v>
                </c:pt>
                <c:pt idx="21">
                  <c:v>119.25890313305665</c:v>
                </c:pt>
                <c:pt idx="22">
                  <c:v>125.32752876164952</c:v>
                </c:pt>
                <c:pt idx="23">
                  <c:v>128.15343131789015</c:v>
                </c:pt>
                <c:pt idx="24">
                  <c:v>127.64149231182704</c:v>
                </c:pt>
                <c:pt idx="25">
                  <c:v>123.48514511105998</c:v>
                </c:pt>
                <c:pt idx="26">
                  <c:v>128.08180086092727</c:v>
                </c:pt>
                <c:pt idx="27">
                  <c:v>131.86119558982256</c:v>
                </c:pt>
                <c:pt idx="28">
                  <c:v>131.5441772069793</c:v>
                </c:pt>
                <c:pt idx="29">
                  <c:v>125.80086289304545</c:v>
                </c:pt>
                <c:pt idx="30">
                  <c:v>133.88790136243918</c:v>
                </c:pt>
                <c:pt idx="31">
                  <c:v>135.74915047312339</c:v>
                </c:pt>
                <c:pt idx="32">
                  <c:v>134.34548049841894</c:v>
                </c:pt>
                <c:pt idx="33">
                  <c:v>127.80490991071048</c:v>
                </c:pt>
                <c:pt idx="34">
                  <c:v>135.06255986354378</c:v>
                </c:pt>
                <c:pt idx="35">
                  <c:v>139.56376663138155</c:v>
                </c:pt>
                <c:pt idx="36">
                  <c:v>136.34141423656632</c:v>
                </c:pt>
                <c:pt idx="37">
                  <c:v>131.32217743573935</c:v>
                </c:pt>
                <c:pt idx="38">
                  <c:v>133.29754187549491</c:v>
                </c:pt>
                <c:pt idx="39">
                  <c:v>136.49082720997973</c:v>
                </c:pt>
                <c:pt idx="40">
                  <c:v>136.09094201813437</c:v>
                </c:pt>
              </c:numCache>
            </c:numRef>
          </c:val>
          <c:smooth val="0"/>
          <c:extLst>
            <c:ext xmlns:c16="http://schemas.microsoft.com/office/drawing/2014/chart" uri="{C3380CC4-5D6E-409C-BE32-E72D297353CC}">
              <c16:uniqueId val="{00000002-AD0C-496E-8841-DADF734E12B4}"/>
            </c:ext>
          </c:extLst>
        </c:ser>
        <c:ser>
          <c:idx val="3"/>
          <c:order val="3"/>
          <c:tx>
            <c:strRef>
              <c:f>Grafdata!$B$40</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Grafdata!$C$40:$AQ$40</c:f>
              <c:numCache>
                <c:formatCode>General</c:formatCode>
                <c:ptCount val="41"/>
                <c:pt idx="0">
                  <c:v>100</c:v>
                </c:pt>
                <c:pt idx="1">
                  <c:v>91.918871110343431</c:v>
                </c:pt>
                <c:pt idx="2">
                  <c:v>105.69771781017056</c:v>
                </c:pt>
                <c:pt idx="3">
                  <c:v>104.09991884448611</c:v>
                </c:pt>
                <c:pt idx="4">
                  <c:v>109.84774477280574</c:v>
                </c:pt>
                <c:pt idx="5">
                  <c:v>99.709517944316431</c:v>
                </c:pt>
                <c:pt idx="6">
                  <c:v>111.0483763233148</c:v>
                </c:pt>
                <c:pt idx="7">
                  <c:v>107.96543229956822</c:v>
                </c:pt>
                <c:pt idx="8">
                  <c:v>111.81477102662443</c:v>
                </c:pt>
                <c:pt idx="9">
                  <c:v>99.375350484286685</c:v>
                </c:pt>
                <c:pt idx="10">
                  <c:v>109.88613147715323</c:v>
                </c:pt>
                <c:pt idx="11">
                  <c:v>108.71087711907978</c:v>
                </c:pt>
                <c:pt idx="12">
                  <c:v>113.97830036849581</c:v>
                </c:pt>
                <c:pt idx="13">
                  <c:v>102.68736628984625</c:v>
                </c:pt>
                <c:pt idx="14">
                  <c:v>116.52465508865448</c:v>
                </c:pt>
                <c:pt idx="15">
                  <c:v>112.10143626386707</c:v>
                </c:pt>
                <c:pt idx="16">
                  <c:v>121.33603657704847</c:v>
                </c:pt>
                <c:pt idx="17">
                  <c:v>108.76473296492971</c:v>
                </c:pt>
                <c:pt idx="18">
                  <c:v>123.26322232423544</c:v>
                </c:pt>
                <c:pt idx="19">
                  <c:v>122.34171898287477</c:v>
                </c:pt>
                <c:pt idx="20">
                  <c:v>128.8647069458487</c:v>
                </c:pt>
                <c:pt idx="21">
                  <c:v>117.36591560793683</c:v>
                </c:pt>
                <c:pt idx="22">
                  <c:v>132.17086421204542</c:v>
                </c:pt>
                <c:pt idx="23">
                  <c:v>129.0943474626286</c:v>
                </c:pt>
                <c:pt idx="24">
                  <c:v>136.06939583913964</c:v>
                </c:pt>
                <c:pt idx="25">
                  <c:v>126.42224138391661</c:v>
                </c:pt>
                <c:pt idx="26">
                  <c:v>142.83404157023918</c:v>
                </c:pt>
                <c:pt idx="27">
                  <c:v>142.87206926663131</c:v>
                </c:pt>
                <c:pt idx="28">
                  <c:v>152.21286093907889</c:v>
                </c:pt>
                <c:pt idx="29">
                  <c:v>141.16555780774794</c:v>
                </c:pt>
                <c:pt idx="30">
                  <c:v>155.14393165292674</c:v>
                </c:pt>
                <c:pt idx="31">
                  <c:v>151.8900866541949</c:v>
                </c:pt>
                <c:pt idx="32">
                  <c:v>157.28322016171865</c:v>
                </c:pt>
                <c:pt idx="33">
                  <c:v>145.01857169389035</c:v>
                </c:pt>
                <c:pt idx="34">
                  <c:v>157.93613267089239</c:v>
                </c:pt>
                <c:pt idx="35">
                  <c:v>154.9621211646197</c:v>
                </c:pt>
                <c:pt idx="36">
                  <c:v>161.4541399507147</c:v>
                </c:pt>
                <c:pt idx="37">
                  <c:v>149.03862604111154</c:v>
                </c:pt>
                <c:pt idx="38">
                  <c:v>160.23507444060081</c:v>
                </c:pt>
                <c:pt idx="39">
                  <c:v>158.83967741467461</c:v>
                </c:pt>
                <c:pt idx="40">
                  <c:v>163.74980596692782</c:v>
                </c:pt>
              </c:numCache>
            </c:numRef>
          </c:val>
          <c:smooth val="0"/>
          <c:extLst>
            <c:ext xmlns:c16="http://schemas.microsoft.com/office/drawing/2014/chart" uri="{C3380CC4-5D6E-409C-BE32-E72D297353CC}">
              <c16:uniqueId val="{00000003-AD0C-496E-8841-DADF734E12B4}"/>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prstDash val="solid"/>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342</c:v>
                </c:pt>
                <c:pt idx="1">
                  <c:v>372.75</c:v>
                </c:pt>
                <c:pt idx="2">
                  <c:v>391.5</c:v>
                </c:pt>
                <c:pt idx="3">
                  <c:v>394</c:v>
                </c:pt>
                <c:pt idx="4">
                  <c:v>373.75</c:v>
                </c:pt>
                <c:pt idx="5">
                  <c:v>358</c:v>
                </c:pt>
                <c:pt idx="6">
                  <c:v>334.5</c:v>
                </c:pt>
                <c:pt idx="7">
                  <c:v>333.25</c:v>
                </c:pt>
                <c:pt idx="8">
                  <c:v>338.5</c:v>
                </c:pt>
                <c:pt idx="9">
                  <c:v>330.75</c:v>
                </c:pt>
                <c:pt idx="10">
                  <c:v>338.25</c:v>
                </c:pt>
                <c:pt idx="11">
                  <c:v>336.5</c:v>
                </c:pt>
                <c:pt idx="12">
                  <c:v>334.5</c:v>
                </c:pt>
                <c:pt idx="13">
                  <c:v>325.75</c:v>
                </c:pt>
                <c:pt idx="14">
                  <c:v>322.25</c:v>
                </c:pt>
                <c:pt idx="15">
                  <c:v>336.5</c:v>
                </c:pt>
                <c:pt idx="16">
                  <c:v>337.25</c:v>
                </c:pt>
                <c:pt idx="17">
                  <c:v>348.5</c:v>
                </c:pt>
                <c:pt idx="18">
                  <c:v>351.25</c:v>
                </c:pt>
                <c:pt idx="19">
                  <c:v>342.5</c:v>
                </c:pt>
                <c:pt idx="20">
                  <c:v>361</c:v>
                </c:pt>
                <c:pt idx="21">
                  <c:v>369</c:v>
                </c:pt>
                <c:pt idx="22">
                  <c:v>383.5</c:v>
                </c:pt>
                <c:pt idx="23">
                  <c:v>389.25</c:v>
                </c:pt>
                <c:pt idx="24">
                  <c:v>385.75</c:v>
                </c:pt>
                <c:pt idx="25">
                  <c:v>405.75</c:v>
                </c:pt>
                <c:pt idx="26">
                  <c:v>393.75</c:v>
                </c:pt>
                <c:pt idx="27">
                  <c:v>406.5</c:v>
                </c:pt>
                <c:pt idx="28">
                  <c:v>414</c:v>
                </c:pt>
                <c:pt idx="29">
                  <c:v>389</c:v>
                </c:pt>
                <c:pt idx="30">
                  <c:v>403.75</c:v>
                </c:pt>
                <c:pt idx="31">
                  <c:v>379.25</c:v>
                </c:pt>
                <c:pt idx="32">
                  <c:v>355.25</c:v>
                </c:pt>
                <c:pt idx="33">
                  <c:v>362</c:v>
                </c:pt>
                <c:pt idx="34">
                  <c:v>346.75</c:v>
                </c:pt>
                <c:pt idx="35">
                  <c:v>363.25</c:v>
                </c:pt>
                <c:pt idx="36">
                  <c:v>364</c:v>
                </c:pt>
                <c:pt idx="37">
                  <c:v>370.5</c:v>
                </c:pt>
                <c:pt idx="38">
                  <c:v>378.5</c:v>
                </c:pt>
                <c:pt idx="39">
                  <c:v>387.5</c:v>
                </c:pt>
                <c:pt idx="40">
                  <c:v>414.25</c:v>
                </c:pt>
              </c:numCache>
            </c:numRef>
          </c:val>
          <c:smooth val="0"/>
          <c:extLst>
            <c:ext xmlns:c16="http://schemas.microsoft.com/office/drawing/2014/chart" uri="{C3380CC4-5D6E-409C-BE32-E72D297353CC}">
              <c16:uniqueId val="{00000000-E8AD-4FFB-BB0E-7A505A0C781C}"/>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Grafdata!$B$24:$AP$24</c:f>
              <c:numCache>
                <c:formatCode>General</c:formatCode>
                <c:ptCount val="41"/>
                <c:pt idx="0">
                  <c:v>116</c:v>
                </c:pt>
                <c:pt idx="1">
                  <c:v>131.25</c:v>
                </c:pt>
                <c:pt idx="2">
                  <c:v>137.25</c:v>
                </c:pt>
                <c:pt idx="3">
                  <c:v>135.5</c:v>
                </c:pt>
                <c:pt idx="4">
                  <c:v>128.75</c:v>
                </c:pt>
                <c:pt idx="5">
                  <c:v>129</c:v>
                </c:pt>
                <c:pt idx="6">
                  <c:v>124</c:v>
                </c:pt>
                <c:pt idx="7">
                  <c:v>126.25</c:v>
                </c:pt>
                <c:pt idx="8">
                  <c:v>126.25</c:v>
                </c:pt>
                <c:pt idx="9">
                  <c:v>120</c:v>
                </c:pt>
                <c:pt idx="10">
                  <c:v>122.5</c:v>
                </c:pt>
                <c:pt idx="11">
                  <c:v>119.5</c:v>
                </c:pt>
                <c:pt idx="12">
                  <c:v>121.5</c:v>
                </c:pt>
                <c:pt idx="13">
                  <c:v>117.25</c:v>
                </c:pt>
                <c:pt idx="14">
                  <c:v>113.25</c:v>
                </c:pt>
                <c:pt idx="15">
                  <c:v>115</c:v>
                </c:pt>
                <c:pt idx="16">
                  <c:v>115</c:v>
                </c:pt>
                <c:pt idx="17">
                  <c:v>117.5</c:v>
                </c:pt>
                <c:pt idx="18">
                  <c:v>124</c:v>
                </c:pt>
                <c:pt idx="19">
                  <c:v>125.5</c:v>
                </c:pt>
                <c:pt idx="20">
                  <c:v>129.75</c:v>
                </c:pt>
                <c:pt idx="21">
                  <c:v>126.75</c:v>
                </c:pt>
                <c:pt idx="22">
                  <c:v>128.5</c:v>
                </c:pt>
                <c:pt idx="23">
                  <c:v>129.25</c:v>
                </c:pt>
                <c:pt idx="24">
                  <c:v>128.5</c:v>
                </c:pt>
                <c:pt idx="25">
                  <c:v>144.25</c:v>
                </c:pt>
                <c:pt idx="26">
                  <c:v>140</c:v>
                </c:pt>
                <c:pt idx="27">
                  <c:v>144.25</c:v>
                </c:pt>
                <c:pt idx="28">
                  <c:v>146.75</c:v>
                </c:pt>
                <c:pt idx="29">
                  <c:v>136</c:v>
                </c:pt>
                <c:pt idx="30">
                  <c:v>142.5</c:v>
                </c:pt>
                <c:pt idx="31">
                  <c:v>137.5</c:v>
                </c:pt>
                <c:pt idx="32">
                  <c:v>123.5</c:v>
                </c:pt>
                <c:pt idx="33">
                  <c:v>128.5</c:v>
                </c:pt>
                <c:pt idx="34">
                  <c:v>120.75</c:v>
                </c:pt>
                <c:pt idx="35">
                  <c:v>124.25</c:v>
                </c:pt>
                <c:pt idx="36">
                  <c:v>129.25</c:v>
                </c:pt>
                <c:pt idx="37">
                  <c:v>125.75</c:v>
                </c:pt>
                <c:pt idx="38">
                  <c:v>124.75</c:v>
                </c:pt>
                <c:pt idx="39">
                  <c:v>127</c:v>
                </c:pt>
                <c:pt idx="40">
                  <c:v>141</c:v>
                </c:pt>
              </c:numCache>
            </c:numRef>
          </c:val>
          <c:smooth val="0"/>
          <c:extLst>
            <c:ext xmlns:c16="http://schemas.microsoft.com/office/drawing/2014/chart" uri="{C3380CC4-5D6E-409C-BE32-E72D297353CC}">
              <c16:uniqueId val="{00000001-E8AD-4FFB-BB0E-7A505A0C781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Södermanlands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49.75</c:v>
                </c:pt>
                <c:pt idx="1">
                  <c:v>48.75</c:v>
                </c:pt>
                <c:pt idx="2">
                  <c:v>45</c:v>
                </c:pt>
                <c:pt idx="3">
                  <c:v>43.25</c:v>
                </c:pt>
                <c:pt idx="4">
                  <c:v>38.75</c:v>
                </c:pt>
                <c:pt idx="5">
                  <c:v>37.75</c:v>
                </c:pt>
                <c:pt idx="6">
                  <c:v>40.25</c:v>
                </c:pt>
                <c:pt idx="7">
                  <c:v>42</c:v>
                </c:pt>
                <c:pt idx="8">
                  <c:v>43</c:v>
                </c:pt>
                <c:pt idx="9">
                  <c:v>39.25</c:v>
                </c:pt>
                <c:pt idx="10">
                  <c:v>42.5</c:v>
                </c:pt>
                <c:pt idx="11">
                  <c:v>41.25</c:v>
                </c:pt>
                <c:pt idx="12">
                  <c:v>41.75</c:v>
                </c:pt>
                <c:pt idx="13">
                  <c:v>42.5</c:v>
                </c:pt>
                <c:pt idx="14">
                  <c:v>39.25</c:v>
                </c:pt>
                <c:pt idx="15">
                  <c:v>37</c:v>
                </c:pt>
                <c:pt idx="16">
                  <c:v>38.25</c:v>
                </c:pt>
                <c:pt idx="17">
                  <c:v>40.25</c:v>
                </c:pt>
                <c:pt idx="18">
                  <c:v>40</c:v>
                </c:pt>
                <c:pt idx="19">
                  <c:v>37.5</c:v>
                </c:pt>
                <c:pt idx="20">
                  <c:v>35.75</c:v>
                </c:pt>
                <c:pt idx="21">
                  <c:v>34.25</c:v>
                </c:pt>
                <c:pt idx="22">
                  <c:v>30.75</c:v>
                </c:pt>
                <c:pt idx="23">
                  <c:v>33.25</c:v>
                </c:pt>
                <c:pt idx="24">
                  <c:v>35.25</c:v>
                </c:pt>
                <c:pt idx="25">
                  <c:v>34.5</c:v>
                </c:pt>
                <c:pt idx="26">
                  <c:v>38.25</c:v>
                </c:pt>
                <c:pt idx="27">
                  <c:v>37</c:v>
                </c:pt>
                <c:pt idx="28">
                  <c:v>37.25</c:v>
                </c:pt>
                <c:pt idx="29">
                  <c:v>36.75</c:v>
                </c:pt>
                <c:pt idx="30">
                  <c:v>38.5</c:v>
                </c:pt>
                <c:pt idx="31">
                  <c:v>44.75</c:v>
                </c:pt>
                <c:pt idx="32">
                  <c:v>48.75</c:v>
                </c:pt>
                <c:pt idx="33">
                  <c:v>52.25</c:v>
                </c:pt>
                <c:pt idx="34">
                  <c:v>50.25</c:v>
                </c:pt>
                <c:pt idx="35">
                  <c:v>52</c:v>
                </c:pt>
                <c:pt idx="36">
                  <c:v>48.75</c:v>
                </c:pt>
                <c:pt idx="37">
                  <c:v>48</c:v>
                </c:pt>
                <c:pt idx="38">
                  <c:v>54.5</c:v>
                </c:pt>
                <c:pt idx="39">
                  <c:v>50.75</c:v>
                </c:pt>
                <c:pt idx="40">
                  <c:v>50.5</c:v>
                </c:pt>
              </c:numCache>
            </c:numRef>
          </c:val>
          <c:smooth val="0"/>
          <c:extLst>
            <c:ext xmlns:c16="http://schemas.microsoft.com/office/drawing/2014/chart" uri="{C3380CC4-5D6E-409C-BE32-E72D297353CC}">
              <c16:uniqueId val="{00000000-5068-45F1-A4E2-2DB985B5B3D5}"/>
            </c:ext>
          </c:extLst>
        </c:ser>
        <c:ser>
          <c:idx val="1"/>
          <c:order val="1"/>
          <c:tx>
            <c:strRef>
              <c:f>Grafdata!$A$24</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Grafdata!$B$24:$AP$24</c:f>
              <c:numCache>
                <c:formatCode>General</c:formatCode>
                <c:ptCount val="41"/>
                <c:pt idx="0">
                  <c:v>16.75</c:v>
                </c:pt>
                <c:pt idx="1">
                  <c:v>16.75</c:v>
                </c:pt>
                <c:pt idx="2">
                  <c:v>16.75</c:v>
                </c:pt>
                <c:pt idx="3">
                  <c:v>17.75</c:v>
                </c:pt>
                <c:pt idx="4">
                  <c:v>18.25</c:v>
                </c:pt>
                <c:pt idx="5">
                  <c:v>16.5</c:v>
                </c:pt>
                <c:pt idx="6">
                  <c:v>18</c:v>
                </c:pt>
                <c:pt idx="7">
                  <c:v>18.5</c:v>
                </c:pt>
                <c:pt idx="8">
                  <c:v>18.5</c:v>
                </c:pt>
                <c:pt idx="9">
                  <c:v>19.25</c:v>
                </c:pt>
                <c:pt idx="10">
                  <c:v>18.25</c:v>
                </c:pt>
                <c:pt idx="11">
                  <c:v>16.5</c:v>
                </c:pt>
                <c:pt idx="12">
                  <c:v>15</c:v>
                </c:pt>
                <c:pt idx="13">
                  <c:v>14.25</c:v>
                </c:pt>
                <c:pt idx="14">
                  <c:v>13</c:v>
                </c:pt>
                <c:pt idx="15">
                  <c:v>12.25</c:v>
                </c:pt>
                <c:pt idx="16">
                  <c:v>13.5</c:v>
                </c:pt>
                <c:pt idx="17">
                  <c:v>13.5</c:v>
                </c:pt>
                <c:pt idx="18">
                  <c:v>14.75</c:v>
                </c:pt>
                <c:pt idx="19">
                  <c:v>14.25</c:v>
                </c:pt>
                <c:pt idx="20">
                  <c:v>13.5</c:v>
                </c:pt>
                <c:pt idx="21">
                  <c:v>13.5</c:v>
                </c:pt>
                <c:pt idx="22">
                  <c:v>10.25</c:v>
                </c:pt>
                <c:pt idx="23">
                  <c:v>11.5</c:v>
                </c:pt>
                <c:pt idx="24">
                  <c:v>11.25</c:v>
                </c:pt>
                <c:pt idx="25">
                  <c:v>11</c:v>
                </c:pt>
                <c:pt idx="26">
                  <c:v>13.25</c:v>
                </c:pt>
                <c:pt idx="27">
                  <c:v>13.25</c:v>
                </c:pt>
                <c:pt idx="28">
                  <c:v>13.25</c:v>
                </c:pt>
                <c:pt idx="29">
                  <c:v>13.75</c:v>
                </c:pt>
                <c:pt idx="30">
                  <c:v>14.25</c:v>
                </c:pt>
                <c:pt idx="31">
                  <c:v>17</c:v>
                </c:pt>
                <c:pt idx="32">
                  <c:v>19.5</c:v>
                </c:pt>
                <c:pt idx="33">
                  <c:v>22</c:v>
                </c:pt>
                <c:pt idx="34">
                  <c:v>22</c:v>
                </c:pt>
                <c:pt idx="35">
                  <c:v>22.75</c:v>
                </c:pt>
                <c:pt idx="36">
                  <c:v>21.5</c:v>
                </c:pt>
                <c:pt idx="37">
                  <c:v>20</c:v>
                </c:pt>
                <c:pt idx="38">
                  <c:v>22</c:v>
                </c:pt>
                <c:pt idx="39">
                  <c:v>19.75</c:v>
                </c:pt>
                <c:pt idx="40">
                  <c:v>19.5</c:v>
                </c:pt>
              </c:numCache>
            </c:numRef>
          </c:val>
          <c:smooth val="0"/>
          <c:extLst>
            <c:ext xmlns:c16="http://schemas.microsoft.com/office/drawing/2014/chart" uri="{C3380CC4-5D6E-409C-BE32-E72D297353CC}">
              <c16:uniqueId val="{00000001-5068-45F1-A4E2-2DB985B5B3D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Grafdata!$B$14:$AP$14</c:f>
              <c:numCache>
                <c:formatCode>General</c:formatCode>
                <c:ptCount val="41"/>
                <c:pt idx="0">
                  <c:v>100</c:v>
                </c:pt>
                <c:pt idx="1">
                  <c:v>99.925055657195756</c:v>
                </c:pt>
                <c:pt idx="2">
                  <c:v>102.39601472435912</c:v>
                </c:pt>
                <c:pt idx="3">
                  <c:v>103.76925959397801</c:v>
                </c:pt>
                <c:pt idx="4">
                  <c:v>101.77221328278264</c:v>
                </c:pt>
                <c:pt idx="5">
                  <c:v>100.74503493728922</c:v>
                </c:pt>
                <c:pt idx="6">
                  <c:v>103.1145987171292</c:v>
                </c:pt>
                <c:pt idx="7">
                  <c:v>104.3798355632949</c:v>
                </c:pt>
                <c:pt idx="8">
                  <c:v>102.37838076134635</c:v>
                </c:pt>
                <c:pt idx="9">
                  <c:v>101.58264818039544</c:v>
                </c:pt>
                <c:pt idx="10">
                  <c:v>103.9588246963652</c:v>
                </c:pt>
                <c:pt idx="11">
                  <c:v>105.50179645998193</c:v>
                </c:pt>
                <c:pt idx="12">
                  <c:v>103.76925959397801</c:v>
                </c:pt>
                <c:pt idx="13">
                  <c:v>102.70460907708247</c:v>
                </c:pt>
                <c:pt idx="14">
                  <c:v>105.33206956598409</c:v>
                </c:pt>
                <c:pt idx="15">
                  <c:v>107.53631494257941</c:v>
                </c:pt>
                <c:pt idx="16">
                  <c:v>105.20201908876496</c:v>
                </c:pt>
                <c:pt idx="17">
                  <c:v>104.4790266052417</c:v>
                </c:pt>
                <c:pt idx="18">
                  <c:v>106.61053188440937</c:v>
                </c:pt>
                <c:pt idx="19">
                  <c:v>108.54365507968348</c:v>
                </c:pt>
                <c:pt idx="20">
                  <c:v>106.84638613970507</c:v>
                </c:pt>
                <c:pt idx="21">
                  <c:v>106.05506204730311</c:v>
                </c:pt>
                <c:pt idx="22">
                  <c:v>108.76848810809619</c:v>
                </c:pt>
                <c:pt idx="23">
                  <c:v>109.63034805034496</c:v>
                </c:pt>
                <c:pt idx="24">
                  <c:v>108.46871073687923</c:v>
                </c:pt>
                <c:pt idx="25">
                  <c:v>108.54585932506006</c:v>
                </c:pt>
                <c:pt idx="26">
                  <c:v>110.95950801243194</c:v>
                </c:pt>
                <c:pt idx="27">
                  <c:v>112.50027553067207</c:v>
                </c:pt>
                <c:pt idx="28">
                  <c:v>110.76773866466814</c:v>
                </c:pt>
                <c:pt idx="29">
                  <c:v>110.58919478916393</c:v>
                </c:pt>
                <c:pt idx="30">
                  <c:v>112.85956752705711</c:v>
                </c:pt>
                <c:pt idx="31">
                  <c:v>113.77432935834418</c:v>
                </c:pt>
                <c:pt idx="32">
                  <c:v>112.21592787709127</c:v>
                </c:pt>
                <c:pt idx="33">
                  <c:v>111.36949765247867</c:v>
                </c:pt>
                <c:pt idx="34">
                  <c:v>113.41944585271233</c:v>
                </c:pt>
                <c:pt idx="35">
                  <c:v>114.59210439306104</c:v>
                </c:pt>
                <c:pt idx="36">
                  <c:v>113.07558357396346</c:v>
                </c:pt>
                <c:pt idx="37">
                  <c:v>111.43562501377653</c:v>
                </c:pt>
                <c:pt idx="38">
                  <c:v>111.2614896290255</c:v>
                </c:pt>
                <c:pt idx="39">
                  <c:v>112.32173165516785</c:v>
                </c:pt>
                <c:pt idx="40">
                  <c:v>111.51056935658077</c:v>
                </c:pt>
              </c:numCache>
            </c:numRef>
          </c:val>
          <c:smooth val="0"/>
          <c:extLst>
            <c:ext xmlns:c16="http://schemas.microsoft.com/office/drawing/2014/chart" uri="{C3380CC4-5D6E-409C-BE32-E72D297353CC}">
              <c16:uniqueId val="{00000000-26D5-4015-872C-57325047D284}"/>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Grafdata!$B$15:$AP$15</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1-26D5-4015-872C-57325047D284}"/>
            </c:ext>
          </c:extLst>
        </c:ser>
        <c:ser>
          <c:idx val="2"/>
          <c:order val="2"/>
          <c:tx>
            <c:strRef>
              <c:f>Grafdata!$A$17</c:f>
              <c:strCache>
                <c:ptCount val="1"/>
                <c:pt idx="0">
                  <c:v>Södermanlands län</c:v>
                </c:pt>
              </c:strCache>
            </c:strRef>
          </c:tx>
          <c:spPr>
            <a:ln w="28575" cap="rnd">
              <a:solidFill>
                <a:schemeClr val="accent2"/>
              </a:solidFill>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Grafdata!$B$17:$AP$17</c:f>
              <c:numCache>
                <c:formatCode>General</c:formatCode>
                <c:ptCount val="41"/>
                <c:pt idx="0">
                  <c:v>100</c:v>
                </c:pt>
                <c:pt idx="1">
                  <c:v>100.08163265306122</c:v>
                </c:pt>
                <c:pt idx="2">
                  <c:v>102.12244897959184</c:v>
                </c:pt>
                <c:pt idx="3">
                  <c:v>103.34693877551021</c:v>
                </c:pt>
                <c:pt idx="4">
                  <c:v>100</c:v>
                </c:pt>
                <c:pt idx="5">
                  <c:v>100.08163265306122</c:v>
                </c:pt>
                <c:pt idx="6">
                  <c:v>106.20408163265306</c:v>
                </c:pt>
                <c:pt idx="7">
                  <c:v>103.18367346938776</c:v>
                </c:pt>
                <c:pt idx="8">
                  <c:v>100.81632653061224</c:v>
                </c:pt>
                <c:pt idx="9">
                  <c:v>97.714285714285708</c:v>
                </c:pt>
                <c:pt idx="10">
                  <c:v>102.12244897959184</c:v>
                </c:pt>
                <c:pt idx="11">
                  <c:v>105.14285714285714</c:v>
                </c:pt>
                <c:pt idx="12">
                  <c:v>104.65306122448979</c:v>
                </c:pt>
                <c:pt idx="13">
                  <c:v>104.24489795918367</c:v>
                </c:pt>
                <c:pt idx="14">
                  <c:v>105.55102040816327</c:v>
                </c:pt>
                <c:pt idx="15">
                  <c:v>108.9795918367347</c:v>
                </c:pt>
                <c:pt idx="16">
                  <c:v>106.20408163265306</c:v>
                </c:pt>
                <c:pt idx="17">
                  <c:v>106.28571428571429</c:v>
                </c:pt>
                <c:pt idx="18">
                  <c:v>105.71428571428571</c:v>
                </c:pt>
                <c:pt idx="19">
                  <c:v>105.71428571428571</c:v>
                </c:pt>
                <c:pt idx="20">
                  <c:v>104.40816326530613</c:v>
                </c:pt>
                <c:pt idx="21">
                  <c:v>104.73469387755102</c:v>
                </c:pt>
                <c:pt idx="22">
                  <c:v>107.10204081632654</c:v>
                </c:pt>
                <c:pt idx="23">
                  <c:v>107.75510204081633</c:v>
                </c:pt>
                <c:pt idx="24">
                  <c:v>104.48979591836735</c:v>
                </c:pt>
                <c:pt idx="25">
                  <c:v>104.57142857142857</c:v>
                </c:pt>
                <c:pt idx="26">
                  <c:v>109.79591836734694</c:v>
                </c:pt>
                <c:pt idx="27">
                  <c:v>112.57142857142857</c:v>
                </c:pt>
                <c:pt idx="28">
                  <c:v>111.0204081632653</c:v>
                </c:pt>
                <c:pt idx="29">
                  <c:v>109.79591836734694</c:v>
                </c:pt>
                <c:pt idx="30">
                  <c:v>112.89795918367346</c:v>
                </c:pt>
                <c:pt idx="31">
                  <c:v>116.40816326530613</c:v>
                </c:pt>
                <c:pt idx="32">
                  <c:v>110.04081632653062</c:v>
                </c:pt>
                <c:pt idx="33">
                  <c:v>104.24489795918367</c:v>
                </c:pt>
                <c:pt idx="34">
                  <c:v>109.79591836734694</c:v>
                </c:pt>
                <c:pt idx="35">
                  <c:v>112.81632653061224</c:v>
                </c:pt>
                <c:pt idx="36">
                  <c:v>107.91836734693878</c:v>
                </c:pt>
                <c:pt idx="37">
                  <c:v>107.75510204081633</c:v>
                </c:pt>
                <c:pt idx="38">
                  <c:v>103.51020408163265</c:v>
                </c:pt>
                <c:pt idx="39">
                  <c:v>107.42857142857143</c:v>
                </c:pt>
                <c:pt idx="40">
                  <c:v>109.55102040816327</c:v>
                </c:pt>
              </c:numCache>
            </c:numRef>
          </c:val>
          <c:smooth val="0"/>
          <c:extLst>
            <c:ext xmlns:c16="http://schemas.microsoft.com/office/drawing/2014/chart" uri="{C3380CC4-5D6E-409C-BE32-E72D297353CC}">
              <c16:uniqueId val="{00000002-26D5-4015-872C-57325047D284}"/>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152.70801859596114</c:v>
                </c:pt>
                <c:pt idx="2">
                  <c:v>134.99368700691144</c:v>
                </c:pt>
                <c:pt idx="3">
                  <c:v>105.79992555776936</c:v>
                </c:pt>
                <c:pt idx="4">
                  <c:v>110.45110532115984</c:v>
                </c:pt>
                <c:pt idx="5">
                  <c:v>155.78788343222473</c:v>
                </c:pt>
                <c:pt idx="6">
                  <c:v>126.62039571154365</c:v>
                </c:pt>
                <c:pt idx="7">
                  <c:v>97.626606529021529</c:v>
                </c:pt>
                <c:pt idx="8">
                  <c:v>104.82341864996825</c:v>
                </c:pt>
                <c:pt idx="9">
                  <c:v>150.44628847094199</c:v>
                </c:pt>
                <c:pt idx="10">
                  <c:v>129.17478597858693</c:v>
                </c:pt>
                <c:pt idx="11">
                  <c:v>99.786161043358945</c:v>
                </c:pt>
                <c:pt idx="12">
                  <c:v>109.18120844554404</c:v>
                </c:pt>
                <c:pt idx="13">
                  <c:v>155.39596698268124</c:v>
                </c:pt>
                <c:pt idx="14">
                  <c:v>150.97979112385875</c:v>
                </c:pt>
                <c:pt idx="15">
                  <c:v>125.09724928659529</c:v>
                </c:pt>
                <c:pt idx="16">
                  <c:v>149.13187222210058</c:v>
                </c:pt>
                <c:pt idx="17">
                  <c:v>219.28272721301425</c:v>
                </c:pt>
                <c:pt idx="18">
                  <c:v>196.27423933906977</c:v>
                </c:pt>
                <c:pt idx="19">
                  <c:v>162.71101088170255</c:v>
                </c:pt>
                <c:pt idx="20">
                  <c:v>208.46451951919076</c:v>
                </c:pt>
                <c:pt idx="21">
                  <c:v>266.76957210313896</c:v>
                </c:pt>
                <c:pt idx="22">
                  <c:v>257.85110094220511</c:v>
                </c:pt>
                <c:pt idx="23">
                  <c:v>198.98043337055444</c:v>
                </c:pt>
                <c:pt idx="24">
                  <c:v>224.96077186375612</c:v>
                </c:pt>
                <c:pt idx="25">
                  <c:v>279.96409257110327</c:v>
                </c:pt>
                <c:pt idx="26">
                  <c:v>240.00467088505974</c:v>
                </c:pt>
                <c:pt idx="27">
                  <c:v>189.77222137075881</c:v>
                </c:pt>
                <c:pt idx="28">
                  <c:v>223.53104314000248</c:v>
                </c:pt>
                <c:pt idx="29">
                  <c:v>294.96493187076243</c:v>
                </c:pt>
                <c:pt idx="30">
                  <c:v>259.37059823820056</c:v>
                </c:pt>
                <c:pt idx="31">
                  <c:v>189.13800275874149</c:v>
                </c:pt>
                <c:pt idx="32">
                  <c:v>219.64982958567791</c:v>
                </c:pt>
                <c:pt idx="33">
                  <c:v>272.77092957910946</c:v>
                </c:pt>
                <c:pt idx="34">
                  <c:v>216.56193666571789</c:v>
                </c:pt>
                <c:pt idx="35">
                  <c:v>159.42314569512257</c:v>
                </c:pt>
                <c:pt idx="36">
                  <c:v>183.15635057911678</c:v>
                </c:pt>
                <c:pt idx="37">
                  <c:v>258.65317948605667</c:v>
                </c:pt>
                <c:pt idx="38">
                  <c:v>137.21089775870499</c:v>
                </c:pt>
                <c:pt idx="39">
                  <c:v>115.54674899101585</c:v>
                </c:pt>
                <c:pt idx="40">
                  <c:v>147.98020712455937</c:v>
                </c:pt>
              </c:numCache>
            </c:numRef>
          </c:val>
          <c:smooth val="0"/>
          <c:extLst>
            <c:ext xmlns:c16="http://schemas.microsoft.com/office/drawing/2014/chart" uri="{C3380CC4-5D6E-409C-BE32-E72D297353CC}">
              <c16:uniqueId val="{00000000-C888-4BA3-9104-2FC6BCB81963}"/>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Grafdata!$B$24:$AP$24</c:f>
              <c:numCache>
                <c:formatCode>General</c:formatCode>
                <c:ptCount val="41"/>
                <c:pt idx="0">
                  <c:v>100</c:v>
                </c:pt>
                <c:pt idx="1">
                  <c:v>196.23786407766991</c:v>
                </c:pt>
                <c:pt idx="2">
                  <c:v>124.39320388349515</c:v>
                </c:pt>
                <c:pt idx="3">
                  <c:v>93.841019417475735</c:v>
                </c:pt>
                <c:pt idx="4">
                  <c:v>109.73907766990291</c:v>
                </c:pt>
                <c:pt idx="5">
                  <c:v>149.36286407766991</c:v>
                </c:pt>
                <c:pt idx="6">
                  <c:v>126.60800970873787</c:v>
                </c:pt>
                <c:pt idx="7">
                  <c:v>84.799757281553397</c:v>
                </c:pt>
                <c:pt idx="8">
                  <c:v>106.25</c:v>
                </c:pt>
                <c:pt idx="9">
                  <c:v>165.77669902912621</c:v>
                </c:pt>
                <c:pt idx="10">
                  <c:v>172.08737864077671</c:v>
                </c:pt>
                <c:pt idx="11">
                  <c:v>97.178398058252426</c:v>
                </c:pt>
                <c:pt idx="12">
                  <c:v>103.30703883495146</c:v>
                </c:pt>
                <c:pt idx="13">
                  <c:v>154.55097087378641</c:v>
                </c:pt>
                <c:pt idx="14">
                  <c:v>157.70631067961165</c:v>
                </c:pt>
                <c:pt idx="15">
                  <c:v>102.18446601941747</c:v>
                </c:pt>
                <c:pt idx="16">
                  <c:v>134.92111650485438</c:v>
                </c:pt>
                <c:pt idx="17">
                  <c:v>270.17597087378641</c:v>
                </c:pt>
                <c:pt idx="18">
                  <c:v>193.41626213592232</c:v>
                </c:pt>
                <c:pt idx="19">
                  <c:v>142.32402912621359</c:v>
                </c:pt>
                <c:pt idx="20">
                  <c:v>222.45145631067962</c:v>
                </c:pt>
                <c:pt idx="21">
                  <c:v>317.11165048543688</c:v>
                </c:pt>
                <c:pt idx="22">
                  <c:v>301.72936893203882</c:v>
                </c:pt>
                <c:pt idx="23">
                  <c:v>194.26577669902912</c:v>
                </c:pt>
                <c:pt idx="24">
                  <c:v>249.84830097087379</c:v>
                </c:pt>
                <c:pt idx="25">
                  <c:v>289.77548543689318</c:v>
                </c:pt>
                <c:pt idx="26">
                  <c:v>265.53398058252429</c:v>
                </c:pt>
                <c:pt idx="27">
                  <c:v>181.28033980582524</c:v>
                </c:pt>
                <c:pt idx="28">
                  <c:v>238.77427184466021</c:v>
                </c:pt>
                <c:pt idx="29">
                  <c:v>313.22815533980582</c:v>
                </c:pt>
                <c:pt idx="30">
                  <c:v>251.57766990291262</c:v>
                </c:pt>
                <c:pt idx="31">
                  <c:v>177.88228155339806</c:v>
                </c:pt>
                <c:pt idx="32">
                  <c:v>211.80218446601941</c:v>
                </c:pt>
                <c:pt idx="33">
                  <c:v>311.62014563106794</c:v>
                </c:pt>
                <c:pt idx="34">
                  <c:v>251.94174757281553</c:v>
                </c:pt>
                <c:pt idx="35">
                  <c:v>143.96237864077671</c:v>
                </c:pt>
                <c:pt idx="36">
                  <c:v>176.66868932038835</c:v>
                </c:pt>
                <c:pt idx="37">
                  <c:v>338.86529126213594</c:v>
                </c:pt>
                <c:pt idx="38">
                  <c:v>113.71359223300971</c:v>
                </c:pt>
                <c:pt idx="39">
                  <c:v>117.14199029126213</c:v>
                </c:pt>
                <c:pt idx="40">
                  <c:v>155.43082524271844</c:v>
                </c:pt>
              </c:numCache>
            </c:numRef>
          </c:val>
          <c:smooth val="0"/>
          <c:extLst>
            <c:ext xmlns:c16="http://schemas.microsoft.com/office/drawing/2014/chart" uri="{C3380CC4-5D6E-409C-BE32-E72D297353CC}">
              <c16:uniqueId val="{00000001-C888-4BA3-9104-2FC6BCB81963}"/>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Grafdata!$B$25:$AP$25</c:f>
              <c:numCache>
                <c:formatCode>General</c:formatCode>
                <c:ptCount val="41"/>
                <c:pt idx="0">
                  <c:v>100</c:v>
                </c:pt>
                <c:pt idx="1">
                  <c:v>219.25175370226032</c:v>
                </c:pt>
                <c:pt idx="2">
                  <c:v>136.63289166017148</c:v>
                </c:pt>
                <c:pt idx="3">
                  <c:v>110.13250194855807</c:v>
                </c:pt>
                <c:pt idx="4">
                  <c:v>139.98441153546375</c:v>
                </c:pt>
                <c:pt idx="5">
                  <c:v>146.21979734996103</c:v>
                </c:pt>
                <c:pt idx="6">
                  <c:v>147.38893219017928</c:v>
                </c:pt>
                <c:pt idx="7">
                  <c:v>90.958690568978952</c:v>
                </c:pt>
                <c:pt idx="8">
                  <c:v>138.11379579111457</c:v>
                </c:pt>
                <c:pt idx="9">
                  <c:v>181.06001558846452</c:v>
                </c:pt>
                <c:pt idx="10">
                  <c:v>228.83865939204989</c:v>
                </c:pt>
                <c:pt idx="11">
                  <c:v>112.08106001558846</c:v>
                </c:pt>
                <c:pt idx="12">
                  <c:v>140.76383476227591</c:v>
                </c:pt>
                <c:pt idx="13">
                  <c:v>145.44037412314887</c:v>
                </c:pt>
                <c:pt idx="14">
                  <c:v>200.23382696804364</c:v>
                </c:pt>
                <c:pt idx="15">
                  <c:v>117.22525331254872</c:v>
                </c:pt>
                <c:pt idx="16">
                  <c:v>153.8581449727202</c:v>
                </c:pt>
                <c:pt idx="17">
                  <c:v>324.3959469992206</c:v>
                </c:pt>
                <c:pt idx="18">
                  <c:v>214.80904130943102</c:v>
                </c:pt>
                <c:pt idx="19">
                  <c:v>138.42556508183944</c:v>
                </c:pt>
                <c:pt idx="20">
                  <c:v>252.22135619641466</c:v>
                </c:pt>
                <c:pt idx="21">
                  <c:v>433.35931410756041</c:v>
                </c:pt>
                <c:pt idx="22">
                  <c:v>436.55494933749026</c:v>
                </c:pt>
                <c:pt idx="23">
                  <c:v>264.22447388932193</c:v>
                </c:pt>
                <c:pt idx="24">
                  <c:v>308.65159781761497</c:v>
                </c:pt>
                <c:pt idx="25">
                  <c:v>351.05222135619641</c:v>
                </c:pt>
                <c:pt idx="26">
                  <c:v>320.88854247856585</c:v>
                </c:pt>
                <c:pt idx="27">
                  <c:v>229.07248636009354</c:v>
                </c:pt>
                <c:pt idx="28">
                  <c:v>309.19719407638348</c:v>
                </c:pt>
                <c:pt idx="29">
                  <c:v>317.84879189399845</c:v>
                </c:pt>
                <c:pt idx="30">
                  <c:v>289.08807482462976</c:v>
                </c:pt>
                <c:pt idx="31">
                  <c:v>233.51519875292283</c:v>
                </c:pt>
                <c:pt idx="32">
                  <c:v>259.15822291504287</c:v>
                </c:pt>
                <c:pt idx="33">
                  <c:v>367.57599376461417</c:v>
                </c:pt>
                <c:pt idx="34">
                  <c:v>379.34528448947776</c:v>
                </c:pt>
                <c:pt idx="35">
                  <c:v>178.40997661730319</c:v>
                </c:pt>
                <c:pt idx="36">
                  <c:v>227.27981293842558</c:v>
                </c:pt>
                <c:pt idx="37">
                  <c:v>398.12938425565079</c:v>
                </c:pt>
                <c:pt idx="38">
                  <c:v>115.35463756819954</c:v>
                </c:pt>
                <c:pt idx="39">
                  <c:v>129.30631332813718</c:v>
                </c:pt>
                <c:pt idx="40">
                  <c:v>155.02727981293842</c:v>
                </c:pt>
              </c:numCache>
            </c:numRef>
          </c:val>
          <c:smooth val="0"/>
          <c:extLst>
            <c:ext xmlns:c16="http://schemas.microsoft.com/office/drawing/2014/chart" uri="{C3380CC4-5D6E-409C-BE32-E72D297353CC}">
              <c16:uniqueId val="{00000002-C888-4BA3-9104-2FC6BCB8196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0-C754-4011-A13D-8D2E21D54562}"/>
            </c:ext>
          </c:extLst>
        </c:ser>
        <c:ser>
          <c:idx val="1"/>
          <c:order val="1"/>
          <c:tx>
            <c:strRef>
              <c:f>Grafdata!$A$22</c:f>
              <c:strCache>
                <c:ptCount val="1"/>
                <c:pt idx="0">
                  <c:v>Södermanlands län</c:v>
                </c:pt>
              </c:strCache>
            </c:strRef>
          </c:tx>
          <c:spPr>
            <a:ln w="28575" cap="rnd">
              <a:solidFill>
                <a:schemeClr val="accent2"/>
              </a:solidFill>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Grafdata!$B$22:$AP$22</c:f>
              <c:numCache>
                <c:formatCode>General</c:formatCode>
                <c:ptCount val="41"/>
                <c:pt idx="0">
                  <c:v>100</c:v>
                </c:pt>
                <c:pt idx="1">
                  <c:v>45.454545454545453</c:v>
                </c:pt>
                <c:pt idx="2">
                  <c:v>105.50964187327824</c:v>
                </c:pt>
                <c:pt idx="3">
                  <c:v>50.964187327823694</c:v>
                </c:pt>
                <c:pt idx="4">
                  <c:v>160.60606060606059</c:v>
                </c:pt>
                <c:pt idx="5">
                  <c:v>83.19559228650138</c:v>
                </c:pt>
                <c:pt idx="6">
                  <c:v>80.44077134986226</c:v>
                </c:pt>
                <c:pt idx="7">
                  <c:v>137.19008264462809</c:v>
                </c:pt>
                <c:pt idx="8">
                  <c:v>175.75757575757575</c:v>
                </c:pt>
                <c:pt idx="9">
                  <c:v>137.74104683195591</c:v>
                </c:pt>
                <c:pt idx="10">
                  <c:v>107.43801652892562</c:v>
                </c:pt>
                <c:pt idx="11">
                  <c:v>55.096418732782368</c:v>
                </c:pt>
                <c:pt idx="12">
                  <c:v>75.757575757575751</c:v>
                </c:pt>
                <c:pt idx="13">
                  <c:v>54.545454545454547</c:v>
                </c:pt>
                <c:pt idx="14">
                  <c:v>63.085399449035812</c:v>
                </c:pt>
                <c:pt idx="15">
                  <c:v>65.013774104683193</c:v>
                </c:pt>
                <c:pt idx="16">
                  <c:v>156.19834710743802</c:v>
                </c:pt>
                <c:pt idx="17">
                  <c:v>223.69146005509643</c:v>
                </c:pt>
                <c:pt idx="18">
                  <c:v>55.647382920110196</c:v>
                </c:pt>
                <c:pt idx="19">
                  <c:v>35.537190082644628</c:v>
                </c:pt>
                <c:pt idx="20">
                  <c:v>86.501377410468322</c:v>
                </c:pt>
                <c:pt idx="21">
                  <c:v>158.12672176308541</c:v>
                </c:pt>
                <c:pt idx="22">
                  <c:v>92.837465564738295</c:v>
                </c:pt>
                <c:pt idx="23">
                  <c:v>80.71625344352617</c:v>
                </c:pt>
                <c:pt idx="24">
                  <c:v>67.217630853994493</c:v>
                </c:pt>
                <c:pt idx="25">
                  <c:v>10.192837465564738</c:v>
                </c:pt>
                <c:pt idx="26">
                  <c:v>50.964187327823694</c:v>
                </c:pt>
                <c:pt idx="27">
                  <c:v>34.986225895316807</c:v>
                </c:pt>
                <c:pt idx="28">
                  <c:v>91.735537190082638</c:v>
                </c:pt>
                <c:pt idx="29">
                  <c:v>35.812672176308538</c:v>
                </c:pt>
                <c:pt idx="30">
                  <c:v>66.942148760330582</c:v>
                </c:pt>
                <c:pt idx="31">
                  <c:v>78.787878787878782</c:v>
                </c:pt>
                <c:pt idx="32">
                  <c:v>86.501377410468322</c:v>
                </c:pt>
                <c:pt idx="33">
                  <c:v>219.83471074380165</c:v>
                </c:pt>
                <c:pt idx="34">
                  <c:v>45.730027548209364</c:v>
                </c:pt>
                <c:pt idx="35">
                  <c:v>49.862258953168045</c:v>
                </c:pt>
                <c:pt idx="36">
                  <c:v>62.534435261707991</c:v>
                </c:pt>
                <c:pt idx="37">
                  <c:v>123.14049586776859</c:v>
                </c:pt>
                <c:pt idx="38">
                  <c:v>320.38567493112947</c:v>
                </c:pt>
                <c:pt idx="39">
                  <c:v>27.823691460055098</c:v>
                </c:pt>
                <c:pt idx="40">
                  <c:v>39.393939393939391</c:v>
                </c:pt>
              </c:numCache>
            </c:numRef>
          </c:val>
          <c:smooth val="0"/>
          <c:extLst>
            <c:ext xmlns:c16="http://schemas.microsoft.com/office/drawing/2014/chart" uri="{C3380CC4-5D6E-409C-BE32-E72D297353CC}">
              <c16:uniqueId val="{00000001-C754-4011-A13D-8D2E21D54562}"/>
            </c:ext>
          </c:extLst>
        </c:ser>
        <c:ser>
          <c:idx val="2"/>
          <c:order val="2"/>
          <c:tx>
            <c:strRef>
              <c:f>Grafdata!$A$23</c:f>
              <c:strCache>
                <c:ptCount val="1"/>
                <c:pt idx="0">
                  <c:v>Eskilstuna kommun</c:v>
                </c:pt>
              </c:strCache>
            </c:strRef>
          </c:tx>
          <c:spPr>
            <a:ln w="28575" cap="rnd">
              <a:solidFill>
                <a:schemeClr val="accent3"/>
              </a:solidFill>
              <a:prstDash val="sysDot"/>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59.292035398230091</c:v>
                </c:pt>
                <c:pt idx="2">
                  <c:v>61.946902654867259</c:v>
                </c:pt>
                <c:pt idx="3">
                  <c:v>79.646017699115049</c:v>
                </c:pt>
                <c:pt idx="4">
                  <c:v>288.49557522123894</c:v>
                </c:pt>
                <c:pt idx="5">
                  <c:v>131.85840707964601</c:v>
                </c:pt>
                <c:pt idx="6">
                  <c:v>114.15929203539822</c:v>
                </c:pt>
                <c:pt idx="7">
                  <c:v>279.64601769911502</c:v>
                </c:pt>
                <c:pt idx="8">
                  <c:v>206.19469026548671</c:v>
                </c:pt>
                <c:pt idx="9">
                  <c:v>194.69026548672565</c:v>
                </c:pt>
                <c:pt idx="10">
                  <c:v>209.73451327433628</c:v>
                </c:pt>
                <c:pt idx="11">
                  <c:v>53.982300884955755</c:v>
                </c:pt>
                <c:pt idx="12">
                  <c:v>113.27433628318585</c:v>
                </c:pt>
                <c:pt idx="13">
                  <c:v>43.362831858407077</c:v>
                </c:pt>
                <c:pt idx="14">
                  <c:v>38.053097345132741</c:v>
                </c:pt>
                <c:pt idx="15">
                  <c:v>40.707964601769909</c:v>
                </c:pt>
                <c:pt idx="16">
                  <c:v>215.92920353982302</c:v>
                </c:pt>
                <c:pt idx="17">
                  <c:v>169.02654867256638</c:v>
                </c:pt>
                <c:pt idx="18">
                  <c:v>49.557522123893804</c:v>
                </c:pt>
                <c:pt idx="19">
                  <c:v>23.008849557522122</c:v>
                </c:pt>
                <c:pt idx="20">
                  <c:v>58.407079646017699</c:v>
                </c:pt>
                <c:pt idx="21">
                  <c:v>30.973451327433629</c:v>
                </c:pt>
                <c:pt idx="22">
                  <c:v>126.54867256637168</c:v>
                </c:pt>
                <c:pt idx="23">
                  <c:v>154.86725663716814</c:v>
                </c:pt>
                <c:pt idx="24">
                  <c:v>58.407079646017699</c:v>
                </c:pt>
                <c:pt idx="25">
                  <c:v>0</c:v>
                </c:pt>
                <c:pt idx="26">
                  <c:v>108.84955752212389</c:v>
                </c:pt>
                <c:pt idx="27">
                  <c:v>83.185840707964601</c:v>
                </c:pt>
                <c:pt idx="28">
                  <c:v>148.67256637168143</c:v>
                </c:pt>
                <c:pt idx="29">
                  <c:v>7.0796460176991154</c:v>
                </c:pt>
                <c:pt idx="30">
                  <c:v>19.469026548672566</c:v>
                </c:pt>
                <c:pt idx="31">
                  <c:v>177.87610619469027</c:v>
                </c:pt>
                <c:pt idx="32">
                  <c:v>46.017699115044245</c:v>
                </c:pt>
                <c:pt idx="33">
                  <c:v>43.362831858407077</c:v>
                </c:pt>
                <c:pt idx="34">
                  <c:v>67.256637168141594</c:v>
                </c:pt>
                <c:pt idx="35">
                  <c:v>112.38938053097345</c:v>
                </c:pt>
                <c:pt idx="36">
                  <c:v>102.65486725663717</c:v>
                </c:pt>
                <c:pt idx="37">
                  <c:v>149.55752212389382</c:v>
                </c:pt>
                <c:pt idx="38">
                  <c:v>253.09734513274336</c:v>
                </c:pt>
                <c:pt idx="39">
                  <c:v>6.1946902654867255</c:v>
                </c:pt>
                <c:pt idx="40">
                  <c:v>20.353982300884955</c:v>
                </c:pt>
              </c:numCache>
            </c:numRef>
          </c:val>
          <c:smooth val="0"/>
          <c:extLst>
            <c:ext xmlns:c16="http://schemas.microsoft.com/office/drawing/2014/chart" uri="{C3380CC4-5D6E-409C-BE32-E72D297353CC}">
              <c16:uniqueId val="{00000002-C754-4011-A13D-8D2E21D5456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Grafdata!$B$4:$AP$4</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0-A205-4CFC-9276-93D50C008CE6}"/>
            </c:ext>
          </c:extLst>
        </c:ser>
        <c:ser>
          <c:idx val="1"/>
          <c:order val="1"/>
          <c:tx>
            <c:strRef>
              <c:f>Grafdata!$A$7</c:f>
              <c:strCache>
                <c:ptCount val="1"/>
                <c:pt idx="0">
                  <c:v>Södermanlands län</c:v>
                </c:pt>
              </c:strCache>
            </c:strRef>
          </c:tx>
          <c:spPr>
            <a:ln w="28575" cap="rnd">
              <a:solidFill>
                <a:schemeClr val="accent2"/>
              </a:solidFill>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Grafdata!$B$7:$AP$7</c:f>
              <c:numCache>
                <c:formatCode>General</c:formatCode>
                <c:ptCount val="41"/>
                <c:pt idx="0">
                  <c:v>7.1503611999999999</c:v>
                </c:pt>
                <c:pt idx="1">
                  <c:v>6.9545386000000002</c:v>
                </c:pt>
                <c:pt idx="2">
                  <c:v>6.4606602999999998</c:v>
                </c:pt>
                <c:pt idx="3">
                  <c:v>6.6604647000000003</c:v>
                </c:pt>
                <c:pt idx="4">
                  <c:v>6.9813010999999996</c:v>
                </c:pt>
                <c:pt idx="5">
                  <c:v>7.2406952000000002</c:v>
                </c:pt>
                <c:pt idx="6">
                  <c:v>6.7645973000000001</c:v>
                </c:pt>
                <c:pt idx="7">
                  <c:v>7.0445991000000001</c:v>
                </c:pt>
                <c:pt idx="8">
                  <c:v>7.4621871999999998</c:v>
                </c:pt>
                <c:pt idx="9">
                  <c:v>7.6157006000000003</c:v>
                </c:pt>
                <c:pt idx="10">
                  <c:v>7.0424420999999997</c:v>
                </c:pt>
                <c:pt idx="11">
                  <c:v>7.1031506999999996</c:v>
                </c:pt>
                <c:pt idx="12">
                  <c:v>7.1938595000000003</c:v>
                </c:pt>
                <c:pt idx="13">
                  <c:v>7.2131276</c:v>
                </c:pt>
                <c:pt idx="14">
                  <c:v>6.7015295999999998</c:v>
                </c:pt>
                <c:pt idx="15">
                  <c:v>6.6768245999999998</c:v>
                </c:pt>
                <c:pt idx="16">
                  <c:v>6.8510480999999999</c:v>
                </c:pt>
                <c:pt idx="17">
                  <c:v>6.9107979000000004</c:v>
                </c:pt>
                <c:pt idx="18">
                  <c:v>6.5940886000000001</c:v>
                </c:pt>
                <c:pt idx="19">
                  <c:v>6.8032607</c:v>
                </c:pt>
                <c:pt idx="20">
                  <c:v>7.0896863000000003</c:v>
                </c:pt>
                <c:pt idx="21">
                  <c:v>7.1130969999999998</c:v>
                </c:pt>
                <c:pt idx="22">
                  <c:v>6.7002391000000001</c:v>
                </c:pt>
                <c:pt idx="23">
                  <c:v>6.7644666000000004</c:v>
                </c:pt>
                <c:pt idx="24">
                  <c:v>6.9335768</c:v>
                </c:pt>
                <c:pt idx="25">
                  <c:v>7.0588515999999997</c:v>
                </c:pt>
                <c:pt idx="26">
                  <c:v>6.6415670000000002</c:v>
                </c:pt>
                <c:pt idx="27">
                  <c:v>6.6001779999999997</c:v>
                </c:pt>
                <c:pt idx="28">
                  <c:v>6.5792393000000002</c:v>
                </c:pt>
                <c:pt idx="29">
                  <c:v>6.4684030999999997</c:v>
                </c:pt>
                <c:pt idx="30">
                  <c:v>6.0790987999999997</c:v>
                </c:pt>
                <c:pt idx="31">
                  <c:v>6.0817921999999998</c:v>
                </c:pt>
                <c:pt idx="32">
                  <c:v>5.9783765000000004</c:v>
                </c:pt>
                <c:pt idx="33">
                  <c:v>5.9858456000000002</c:v>
                </c:pt>
                <c:pt idx="34">
                  <c:v>5.8445628999999997</c:v>
                </c:pt>
                <c:pt idx="35">
                  <c:v>6.2449298999999998</c:v>
                </c:pt>
                <c:pt idx="36">
                  <c:v>6.5839391739194664</c:v>
                </c:pt>
                <c:pt idx="37">
                  <c:v>6.7843396018915652</c:v>
                </c:pt>
                <c:pt idx="38">
                  <c:v>7.4253350300859378</c:v>
                </c:pt>
                <c:pt idx="39">
                  <c:v>7.8567144306166599</c:v>
                </c:pt>
                <c:pt idx="40">
                  <c:v>7.557968864546492</c:v>
                </c:pt>
              </c:numCache>
            </c:numRef>
          </c:val>
          <c:smooth val="0"/>
          <c:extLst>
            <c:ext xmlns:c16="http://schemas.microsoft.com/office/drawing/2014/chart" uri="{C3380CC4-5D6E-409C-BE32-E72D297353CC}">
              <c16:uniqueId val="{00000001-A205-4CFC-9276-93D50C008CE6}"/>
            </c:ext>
          </c:extLst>
        </c:ser>
        <c:ser>
          <c:idx val="2"/>
          <c:order val="2"/>
          <c:tx>
            <c:strRef>
              <c:f>Grafdata!$A$8</c:f>
              <c:strCache>
                <c:ptCount val="1"/>
                <c:pt idx="0">
                  <c:v>Eskilstuna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Grafdata!$B$8:$AP$8</c:f>
              <c:numCache>
                <c:formatCode>General</c:formatCode>
                <c:ptCount val="41"/>
                <c:pt idx="0">
                  <c:v>9.0888048999999995</c:v>
                </c:pt>
                <c:pt idx="1">
                  <c:v>8.7946711999999998</c:v>
                </c:pt>
                <c:pt idx="2">
                  <c:v>8.3574599000000003</c:v>
                </c:pt>
                <c:pt idx="3">
                  <c:v>8.4047444999999996</c:v>
                </c:pt>
                <c:pt idx="4">
                  <c:v>8.7232717999999991</c:v>
                </c:pt>
                <c:pt idx="5">
                  <c:v>9.1000647000000008</c:v>
                </c:pt>
                <c:pt idx="6">
                  <c:v>8.5733499000000002</c:v>
                </c:pt>
                <c:pt idx="7">
                  <c:v>8.9297710000000006</c:v>
                </c:pt>
                <c:pt idx="8">
                  <c:v>9.5028781999999996</c:v>
                </c:pt>
                <c:pt idx="9">
                  <c:v>9.7511656000000002</c:v>
                </c:pt>
                <c:pt idx="10">
                  <c:v>9.0130998000000009</c:v>
                </c:pt>
                <c:pt idx="11">
                  <c:v>9.1918618999999993</c:v>
                </c:pt>
                <c:pt idx="12">
                  <c:v>9.2458211000000006</c:v>
                </c:pt>
                <c:pt idx="13">
                  <c:v>9.3585600000000007</c:v>
                </c:pt>
                <c:pt idx="14">
                  <c:v>8.8665070999999998</c:v>
                </c:pt>
                <c:pt idx="15">
                  <c:v>8.9351558999999998</c:v>
                </c:pt>
                <c:pt idx="16">
                  <c:v>9.0673946999999995</c:v>
                </c:pt>
                <c:pt idx="17">
                  <c:v>9.0655751999999996</c:v>
                </c:pt>
                <c:pt idx="18">
                  <c:v>8.8311907999999999</c:v>
                </c:pt>
                <c:pt idx="19">
                  <c:v>9.1040565000000004</c:v>
                </c:pt>
                <c:pt idx="20">
                  <c:v>9.3943964999999992</c:v>
                </c:pt>
                <c:pt idx="21">
                  <c:v>9.2814636000000004</c:v>
                </c:pt>
                <c:pt idx="22">
                  <c:v>8.8084296999999996</c:v>
                </c:pt>
                <c:pt idx="23">
                  <c:v>8.7748308000000002</c:v>
                </c:pt>
                <c:pt idx="24">
                  <c:v>8.6777858000000005</c:v>
                </c:pt>
                <c:pt idx="25">
                  <c:v>8.9614201999999992</c:v>
                </c:pt>
                <c:pt idx="26">
                  <c:v>8.5815984000000007</c:v>
                </c:pt>
                <c:pt idx="27">
                  <c:v>8.5137180000000008</c:v>
                </c:pt>
                <c:pt idx="28">
                  <c:v>8.3158401000000008</c:v>
                </c:pt>
                <c:pt idx="29">
                  <c:v>8.2439806999999998</c:v>
                </c:pt>
                <c:pt idx="30">
                  <c:v>7.7954955000000004</c:v>
                </c:pt>
                <c:pt idx="31">
                  <c:v>7.9481089000000003</c:v>
                </c:pt>
                <c:pt idx="32">
                  <c:v>7.7786615000000001</c:v>
                </c:pt>
                <c:pt idx="33">
                  <c:v>7.9951998</c:v>
                </c:pt>
                <c:pt idx="34">
                  <c:v>7.9824089999999996</c:v>
                </c:pt>
                <c:pt idx="35">
                  <c:v>8.4697861000000003</c:v>
                </c:pt>
                <c:pt idx="36">
                  <c:v>8.8336757070667673</c:v>
                </c:pt>
                <c:pt idx="37">
                  <c:v>9.1300569412558215</c:v>
                </c:pt>
                <c:pt idx="38">
                  <c:v>10.042501990928292</c:v>
                </c:pt>
                <c:pt idx="39">
                  <c:v>10.413901971498705</c:v>
                </c:pt>
                <c:pt idx="40">
                  <c:v>9.8818712840304581</c:v>
                </c:pt>
              </c:numCache>
            </c:numRef>
          </c:val>
          <c:smooth val="0"/>
          <c:extLst>
            <c:ext xmlns:c16="http://schemas.microsoft.com/office/drawing/2014/chart" uri="{C3380CC4-5D6E-409C-BE32-E72D297353CC}">
              <c16:uniqueId val="{00000002-A205-4CFC-9276-93D50C008CE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100.13258889265335</c:v>
                </c:pt>
                <c:pt idx="2">
                  <c:v>100.33181209422266</c:v>
                </c:pt>
                <c:pt idx="3">
                  <c:v>100.59055373174434</c:v>
                </c:pt>
                <c:pt idx="4">
                  <c:v>100.71461419754725</c:v>
                </c:pt>
                <c:pt idx="5">
                  <c:v>100.84480281066361</c:v>
                </c:pt>
                <c:pt idx="6">
                  <c:v>101.0497080898979</c:v>
                </c:pt>
                <c:pt idx="7">
                  <c:v>101.32222478299242</c:v>
                </c:pt>
                <c:pt idx="8">
                  <c:v>101.49032931622833</c:v>
                </c:pt>
                <c:pt idx="9">
                  <c:v>101.67696698128738</c:v>
                </c:pt>
                <c:pt idx="10">
                  <c:v>101.9209245961742</c:v>
                </c:pt>
                <c:pt idx="11">
                  <c:v>102.22901003338087</c:v>
                </c:pt>
                <c:pt idx="12">
                  <c:v>102.43526414226648</c:v>
                </c:pt>
                <c:pt idx="13">
                  <c:v>102.66899401735635</c:v>
                </c:pt>
                <c:pt idx="14">
                  <c:v>102.95918356509483</c:v>
                </c:pt>
                <c:pt idx="15">
                  <c:v>103.32351626083179</c:v>
                </c:pt>
                <c:pt idx="16">
                  <c:v>103.52379091228677</c:v>
                </c:pt>
                <c:pt idx="17">
                  <c:v>103.7362262720154</c:v>
                </c:pt>
                <c:pt idx="18">
                  <c:v>104.01039979523279</c:v>
                </c:pt>
                <c:pt idx="19">
                  <c:v>104.38725430324452</c:v>
                </c:pt>
                <c:pt idx="20">
                  <c:v>104.62475452893452</c:v>
                </c:pt>
                <c:pt idx="21">
                  <c:v>104.88348554575029</c:v>
                </c:pt>
                <c:pt idx="22">
                  <c:v>105.21222825596325</c:v>
                </c:pt>
                <c:pt idx="23">
                  <c:v>105.72296738275006</c:v>
                </c:pt>
                <c:pt idx="24">
                  <c:v>106.15558059681995</c:v>
                </c:pt>
                <c:pt idx="25">
                  <c:v>106.46081968484117</c:v>
                </c:pt>
                <c:pt idx="26">
                  <c:v>106.77060443499438</c:v>
                </c:pt>
                <c:pt idx="27">
                  <c:v>107.20258040670932</c:v>
                </c:pt>
                <c:pt idx="28">
                  <c:v>107.48411407912639</c:v>
                </c:pt>
                <c:pt idx="29">
                  <c:v>107.72248520270148</c:v>
                </c:pt>
                <c:pt idx="30">
                  <c:v>108.02876511990246</c:v>
                </c:pt>
                <c:pt idx="31">
                  <c:v>108.40645866368153</c:v>
                </c:pt>
                <c:pt idx="32">
                  <c:v>108.65178634963152</c:v>
                </c:pt>
                <c:pt idx="33">
                  <c:v>108.91642247893648</c:v>
                </c:pt>
                <c:pt idx="34">
                  <c:v>109.19348483416299</c:v>
                </c:pt>
                <c:pt idx="35">
                  <c:v>109.53608756559613</c:v>
                </c:pt>
                <c:pt idx="36">
                  <c:v>109.68628558865794</c:v>
                </c:pt>
                <c:pt idx="37">
                  <c:v>109.85424143201102</c:v>
                </c:pt>
                <c:pt idx="38">
                  <c:v>109.94968971607666</c:v>
                </c:pt>
                <c:pt idx="39">
                  <c:v>110.17097212383318</c:v>
                </c:pt>
                <c:pt idx="40">
                  <c:v>110.23543980874233</c:v>
                </c:pt>
              </c:numCache>
            </c:numRef>
          </c:val>
          <c:smooth val="0"/>
          <c:extLst>
            <c:ext xmlns:c16="http://schemas.microsoft.com/office/drawing/2014/chart" uri="{C3380CC4-5D6E-409C-BE32-E72D297353CC}">
              <c16:uniqueId val="{00000000-14E6-43BD-BB7E-B89B74045A5D}"/>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Grafdata!$B$26:$AP$26</c:f>
              <c:numCache>
                <c:formatCode>General</c:formatCode>
                <c:ptCount val="41"/>
                <c:pt idx="0">
                  <c:v>100</c:v>
                </c:pt>
                <c:pt idx="1">
                  <c:v>100.08975467056712</c:v>
                </c:pt>
                <c:pt idx="2">
                  <c:v>100.35347827050506</c:v>
                </c:pt>
                <c:pt idx="3">
                  <c:v>100.54443779595033</c:v>
                </c:pt>
                <c:pt idx="4">
                  <c:v>100.67408343121394</c:v>
                </c:pt>
                <c:pt idx="5">
                  <c:v>100.74684750570663</c:v>
                </c:pt>
                <c:pt idx="6">
                  <c:v>101.10438874483819</c:v>
                </c:pt>
                <c:pt idx="7">
                  <c:v>101.29387082714653</c:v>
                </c:pt>
                <c:pt idx="8">
                  <c:v>101.47190272514386</c:v>
                </c:pt>
                <c:pt idx="9">
                  <c:v>101.70533874077522</c:v>
                </c:pt>
                <c:pt idx="10">
                  <c:v>102.09612245048719</c:v>
                </c:pt>
                <c:pt idx="11">
                  <c:v>102.33103590925545</c:v>
                </c:pt>
                <c:pt idx="12">
                  <c:v>102.52310351705339</c:v>
                </c:pt>
                <c:pt idx="13">
                  <c:v>102.73622468955226</c:v>
                </c:pt>
                <c:pt idx="14">
                  <c:v>103.18684484630897</c:v>
                </c:pt>
                <c:pt idx="15">
                  <c:v>103.44539739526775</c:v>
                </c:pt>
                <c:pt idx="16">
                  <c:v>103.66701386580384</c:v>
                </c:pt>
                <c:pt idx="17">
                  <c:v>103.8166049834157</c:v>
                </c:pt>
                <c:pt idx="18">
                  <c:v>104.2849544578153</c:v>
                </c:pt>
                <c:pt idx="19">
                  <c:v>104.52614704991542</c:v>
                </c:pt>
                <c:pt idx="20">
                  <c:v>104.79208681455873</c:v>
                </c:pt>
                <c:pt idx="21">
                  <c:v>105.07206228900266</c:v>
                </c:pt>
                <c:pt idx="22">
                  <c:v>105.5381955986969</c:v>
                </c:pt>
                <c:pt idx="23">
                  <c:v>105.90016916723917</c:v>
                </c:pt>
                <c:pt idx="24">
                  <c:v>106.41173385339332</c:v>
                </c:pt>
                <c:pt idx="25">
                  <c:v>106.71165481018549</c:v>
                </c:pt>
                <c:pt idx="26">
                  <c:v>107.07288965715932</c:v>
                </c:pt>
                <c:pt idx="27">
                  <c:v>107.37724294336222</c:v>
                </c:pt>
                <c:pt idx="28">
                  <c:v>107.60994023742511</c:v>
                </c:pt>
                <c:pt idx="29">
                  <c:v>107.886591464811</c:v>
                </c:pt>
                <c:pt idx="30">
                  <c:v>108.28993344118668</c:v>
                </c:pt>
                <c:pt idx="31">
                  <c:v>108.5270630646603</c:v>
                </c:pt>
                <c:pt idx="32">
                  <c:v>108.84877630772186</c:v>
                </c:pt>
                <c:pt idx="33">
                  <c:v>109.13096794687114</c:v>
                </c:pt>
                <c:pt idx="34">
                  <c:v>109.53985033501023</c:v>
                </c:pt>
                <c:pt idx="35">
                  <c:v>109.7404132408454</c:v>
                </c:pt>
                <c:pt idx="36">
                  <c:v>109.89960773884715</c:v>
                </c:pt>
                <c:pt idx="37">
                  <c:v>110.0876123780186</c:v>
                </c:pt>
                <c:pt idx="38">
                  <c:v>110.32769688776604</c:v>
                </c:pt>
                <c:pt idx="39">
                  <c:v>110.47617992302521</c:v>
                </c:pt>
                <c:pt idx="40">
                  <c:v>110.58698815829325</c:v>
                </c:pt>
              </c:numCache>
            </c:numRef>
          </c:val>
          <c:smooth val="0"/>
          <c:extLst>
            <c:ext xmlns:c16="http://schemas.microsoft.com/office/drawing/2014/chart" uri="{C3380CC4-5D6E-409C-BE32-E72D297353CC}">
              <c16:uniqueId val="{00000001-14E6-43BD-BB7E-B89B74045A5D}"/>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Grafdata!$B$27:$AP$27</c:f>
              <c:numCache>
                <c:formatCode>General</c:formatCode>
                <c:ptCount val="41"/>
                <c:pt idx="0">
                  <c:v>100</c:v>
                </c:pt>
                <c:pt idx="1">
                  <c:v>100.22219684148229</c:v>
                </c:pt>
                <c:pt idx="2">
                  <c:v>100.56172192169119</c:v>
                </c:pt>
                <c:pt idx="3">
                  <c:v>101.00923051364849</c:v>
                </c:pt>
                <c:pt idx="4">
                  <c:v>101.33421935189126</c:v>
                </c:pt>
                <c:pt idx="5">
                  <c:v>101.50969255848241</c:v>
                </c:pt>
                <c:pt idx="6">
                  <c:v>102.00496308832844</c:v>
                </c:pt>
                <c:pt idx="7">
                  <c:v>102.33306683556395</c:v>
                </c:pt>
                <c:pt idx="8">
                  <c:v>102.54799555606317</c:v>
                </c:pt>
                <c:pt idx="9">
                  <c:v>102.93112936217047</c:v>
                </c:pt>
                <c:pt idx="10">
                  <c:v>103.33814413722213</c:v>
                </c:pt>
                <c:pt idx="11">
                  <c:v>103.5655324936923</c:v>
                </c:pt>
                <c:pt idx="12">
                  <c:v>103.54891964573102</c:v>
                </c:pt>
                <c:pt idx="13">
                  <c:v>103.92582363385283</c:v>
                </c:pt>
                <c:pt idx="14">
                  <c:v>104.30065101597948</c:v>
                </c:pt>
                <c:pt idx="15">
                  <c:v>104.60279718827549</c:v>
                </c:pt>
                <c:pt idx="16">
                  <c:v>104.78865342484244</c:v>
                </c:pt>
                <c:pt idx="17">
                  <c:v>105.04511426524489</c:v>
                </c:pt>
                <c:pt idx="18">
                  <c:v>105.51131231115865</c:v>
                </c:pt>
                <c:pt idx="19">
                  <c:v>105.68886212374495</c:v>
                </c:pt>
                <c:pt idx="20">
                  <c:v>105.97439544807966</c:v>
                </c:pt>
                <c:pt idx="21">
                  <c:v>106.37102719315551</c:v>
                </c:pt>
                <c:pt idx="22">
                  <c:v>106.75208439326764</c:v>
                </c:pt>
                <c:pt idx="23">
                  <c:v>107.12068195740881</c:v>
                </c:pt>
                <c:pt idx="24">
                  <c:v>107.6554080011629</c:v>
                </c:pt>
                <c:pt idx="25">
                  <c:v>107.97312871842261</c:v>
                </c:pt>
                <c:pt idx="26">
                  <c:v>108.26593016374038</c:v>
                </c:pt>
                <c:pt idx="27">
                  <c:v>108.53277403411863</c:v>
                </c:pt>
                <c:pt idx="28">
                  <c:v>108.71966857368317</c:v>
                </c:pt>
                <c:pt idx="29">
                  <c:v>109.0363509879453</c:v>
                </c:pt>
                <c:pt idx="30">
                  <c:v>109.43090612702599</c:v>
                </c:pt>
                <c:pt idx="31">
                  <c:v>109.64791145352036</c:v>
                </c:pt>
                <c:pt idx="32">
                  <c:v>109.9812067157438</c:v>
                </c:pt>
                <c:pt idx="33">
                  <c:v>110.29788913000591</c:v>
                </c:pt>
                <c:pt idx="34">
                  <c:v>110.61560984726563</c:v>
                </c:pt>
                <c:pt idx="35">
                  <c:v>110.83676838575033</c:v>
                </c:pt>
                <c:pt idx="36">
                  <c:v>110.95202001848179</c:v>
                </c:pt>
                <c:pt idx="37">
                  <c:v>111.09945904413826</c:v>
                </c:pt>
                <c:pt idx="38">
                  <c:v>111.08907601416246</c:v>
                </c:pt>
                <c:pt idx="39">
                  <c:v>111.13268474006084</c:v>
                </c:pt>
                <c:pt idx="40">
                  <c:v>111.07246316620116</c:v>
                </c:pt>
              </c:numCache>
            </c:numRef>
          </c:val>
          <c:smooth val="0"/>
          <c:extLst>
            <c:ext xmlns:c16="http://schemas.microsoft.com/office/drawing/2014/chart" uri="{C3380CC4-5D6E-409C-BE32-E72D297353CC}">
              <c16:uniqueId val="{00000002-14E6-43BD-BB7E-B89B74045A5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0-41D6-4F95-9FFB-78582006AEE5}"/>
            </c:ext>
          </c:extLst>
        </c:ser>
        <c:ser>
          <c:idx val="1"/>
          <c:order val="1"/>
          <c:tx>
            <c:strRef>
              <c:f>Grafdata!$A$26</c:f>
              <c:strCache>
                <c:ptCount val="1"/>
                <c:pt idx="0">
                  <c:v>Södermanlands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Grafdata!$B$26:$AP$26</c:f>
              <c:numCache>
                <c:formatCode>General</c:formatCode>
                <c:ptCount val="41"/>
                <c:pt idx="0">
                  <c:v>100</c:v>
                </c:pt>
                <c:pt idx="1">
                  <c:v>191.34615384615384</c:v>
                </c:pt>
                <c:pt idx="2">
                  <c:v>150</c:v>
                </c:pt>
                <c:pt idx="3">
                  <c:v>250.96153846153845</c:v>
                </c:pt>
                <c:pt idx="4">
                  <c:v>216.34615384615384</c:v>
                </c:pt>
                <c:pt idx="5">
                  <c:v>50.96153846153846</c:v>
                </c:pt>
                <c:pt idx="6">
                  <c:v>59.615384615384613</c:v>
                </c:pt>
                <c:pt idx="7">
                  <c:v>75.961538461538467</c:v>
                </c:pt>
                <c:pt idx="8">
                  <c:v>199.03846153846155</c:v>
                </c:pt>
                <c:pt idx="9">
                  <c:v>179.80769230769232</c:v>
                </c:pt>
                <c:pt idx="10">
                  <c:v>90.384615384615387</c:v>
                </c:pt>
                <c:pt idx="11">
                  <c:v>126.92307692307692</c:v>
                </c:pt>
                <c:pt idx="12">
                  <c:v>48.07692307692308</c:v>
                </c:pt>
                <c:pt idx="13">
                  <c:v>47.115384615384613</c:v>
                </c:pt>
                <c:pt idx="14">
                  <c:v>228.84615384615384</c:v>
                </c:pt>
                <c:pt idx="15">
                  <c:v>238.46153846153845</c:v>
                </c:pt>
                <c:pt idx="16">
                  <c:v>100</c:v>
                </c:pt>
                <c:pt idx="17">
                  <c:v>270.19230769230768</c:v>
                </c:pt>
                <c:pt idx="18">
                  <c:v>157.69230769230768</c:v>
                </c:pt>
                <c:pt idx="19">
                  <c:v>135.57692307692307</c:v>
                </c:pt>
                <c:pt idx="20">
                  <c:v>262.5</c:v>
                </c:pt>
                <c:pt idx="21">
                  <c:v>324.03846153846155</c:v>
                </c:pt>
                <c:pt idx="22">
                  <c:v>366.34615384615387</c:v>
                </c:pt>
                <c:pt idx="23">
                  <c:v>277.88461538461536</c:v>
                </c:pt>
                <c:pt idx="24">
                  <c:v>380.76923076923077</c:v>
                </c:pt>
                <c:pt idx="25">
                  <c:v>644.23076923076928</c:v>
                </c:pt>
                <c:pt idx="26">
                  <c:v>410.57692307692309</c:v>
                </c:pt>
                <c:pt idx="27">
                  <c:v>287.5</c:v>
                </c:pt>
                <c:pt idx="28">
                  <c:v>672.11538461538464</c:v>
                </c:pt>
                <c:pt idx="29">
                  <c:v>538.46153846153845</c:v>
                </c:pt>
                <c:pt idx="30">
                  <c:v>581.73076923076928</c:v>
                </c:pt>
                <c:pt idx="31">
                  <c:v>295.19230769230768</c:v>
                </c:pt>
                <c:pt idx="32">
                  <c:v>411.53846153846155</c:v>
                </c:pt>
                <c:pt idx="33">
                  <c:v>636.53846153846155</c:v>
                </c:pt>
                <c:pt idx="34">
                  <c:v>300</c:v>
                </c:pt>
                <c:pt idx="35">
                  <c:v>451.92307692307691</c:v>
                </c:pt>
                <c:pt idx="36">
                  <c:v>485.57692307692309</c:v>
                </c:pt>
                <c:pt idx="37">
                  <c:v>327.88461538461536</c:v>
                </c:pt>
                <c:pt idx="38">
                  <c:v>489.42307692307691</c:v>
                </c:pt>
                <c:pt idx="39">
                  <c:v>247.11538461538461</c:v>
                </c:pt>
                <c:pt idx="40">
                  <c:v>703.84615384615381</c:v>
                </c:pt>
              </c:numCache>
            </c:numRef>
          </c:val>
          <c:smooth val="0"/>
          <c:extLst>
            <c:ext xmlns:c16="http://schemas.microsoft.com/office/drawing/2014/chart" uri="{C3380CC4-5D6E-409C-BE32-E72D297353CC}">
              <c16:uniqueId val="{00000001-41D6-4F95-9FFB-78582006AEE5}"/>
            </c:ext>
          </c:extLst>
        </c:ser>
        <c:ser>
          <c:idx val="2"/>
          <c:order val="2"/>
          <c:tx>
            <c:strRef>
              <c:f>Grafdata!$A$27</c:f>
              <c:strCache>
                <c:ptCount val="1"/>
                <c:pt idx="0">
                  <c:v>Eskilstuna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Grafdata!$B$27:$AP$27</c:f>
              <c:numCache>
                <c:formatCode>General</c:formatCode>
                <c:ptCount val="41"/>
                <c:pt idx="0">
                  <c:v>100</c:v>
                </c:pt>
                <c:pt idx="1">
                  <c:v>178.2608695652174</c:v>
                </c:pt>
                <c:pt idx="2">
                  <c:v>82.608695652173907</c:v>
                </c:pt>
                <c:pt idx="3">
                  <c:v>421.73913043478262</c:v>
                </c:pt>
                <c:pt idx="4">
                  <c:v>13.043478260869565</c:v>
                </c:pt>
                <c:pt idx="5">
                  <c:v>4.3478260869565215</c:v>
                </c:pt>
                <c:pt idx="6">
                  <c:v>17.391304347826086</c:v>
                </c:pt>
                <c:pt idx="7">
                  <c:v>39.130434782608695</c:v>
                </c:pt>
                <c:pt idx="8">
                  <c:v>17.391304347826086</c:v>
                </c:pt>
                <c:pt idx="9">
                  <c:v>613.04347826086962</c:v>
                </c:pt>
                <c:pt idx="10">
                  <c:v>278.26086956521738</c:v>
                </c:pt>
                <c:pt idx="11">
                  <c:v>21.739130434782609</c:v>
                </c:pt>
                <c:pt idx="12">
                  <c:v>17.391304347826086</c:v>
                </c:pt>
                <c:pt idx="13">
                  <c:v>47.826086956521742</c:v>
                </c:pt>
                <c:pt idx="14">
                  <c:v>39.130434782608695</c:v>
                </c:pt>
                <c:pt idx="15">
                  <c:v>191.30434782608697</c:v>
                </c:pt>
                <c:pt idx="16">
                  <c:v>26.086956521739129</c:v>
                </c:pt>
                <c:pt idx="17">
                  <c:v>704.3478260869565</c:v>
                </c:pt>
                <c:pt idx="18">
                  <c:v>130.43478260869566</c:v>
                </c:pt>
                <c:pt idx="19">
                  <c:v>60.869565217391305</c:v>
                </c:pt>
                <c:pt idx="20">
                  <c:v>352.17391304347825</c:v>
                </c:pt>
                <c:pt idx="21">
                  <c:v>591.304347826087</c:v>
                </c:pt>
                <c:pt idx="22">
                  <c:v>647.82608695652175</c:v>
                </c:pt>
                <c:pt idx="23">
                  <c:v>117.39130434782609</c:v>
                </c:pt>
                <c:pt idx="24">
                  <c:v>291.30434782608694</c:v>
                </c:pt>
                <c:pt idx="25">
                  <c:v>1430.4347826086957</c:v>
                </c:pt>
                <c:pt idx="26">
                  <c:v>256.52173913043481</c:v>
                </c:pt>
                <c:pt idx="27">
                  <c:v>552.17391304347825</c:v>
                </c:pt>
                <c:pt idx="28">
                  <c:v>556.52173913043475</c:v>
                </c:pt>
                <c:pt idx="29">
                  <c:v>491.30434782608694</c:v>
                </c:pt>
                <c:pt idx="30">
                  <c:v>700</c:v>
                </c:pt>
                <c:pt idx="31">
                  <c:v>208.69565217391303</c:v>
                </c:pt>
                <c:pt idx="32">
                  <c:v>804.3478260869565</c:v>
                </c:pt>
                <c:pt idx="33">
                  <c:v>943.47826086956525</c:v>
                </c:pt>
                <c:pt idx="34">
                  <c:v>273.91304347826087</c:v>
                </c:pt>
                <c:pt idx="35">
                  <c:v>821.73913043478262</c:v>
                </c:pt>
                <c:pt idx="36">
                  <c:v>530.43478260869563</c:v>
                </c:pt>
                <c:pt idx="37">
                  <c:v>469.56521739130437</c:v>
                </c:pt>
                <c:pt idx="38">
                  <c:v>1513.0434782608695</c:v>
                </c:pt>
                <c:pt idx="39">
                  <c:v>65.217391304347828</c:v>
                </c:pt>
                <c:pt idx="40">
                  <c:v>1821.7391304347825</c:v>
                </c:pt>
              </c:numCache>
            </c:numRef>
          </c:val>
          <c:smooth val="0"/>
          <c:extLst>
            <c:ext xmlns:c16="http://schemas.microsoft.com/office/drawing/2014/chart" uri="{C3380CC4-5D6E-409C-BE32-E72D297353CC}">
              <c16:uniqueId val="{00000002-41D6-4F95-9FFB-78582006AEE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Grafdata!$B$21:$L$21</c:f>
              <c:numCache>
                <c:formatCode>General</c:formatCode>
                <c:ptCount val="11"/>
                <c:pt idx="0">
                  <c:v>100</c:v>
                </c:pt>
                <c:pt idx="1">
                  <c:v>100.45570858337342</c:v>
                </c:pt>
                <c:pt idx="2">
                  <c:v>103.31411294183779</c:v>
                </c:pt>
                <c:pt idx="3">
                  <c:v>107.97464023329645</c:v>
                </c:pt>
                <c:pt idx="4">
                  <c:v>114.96452125539973</c:v>
                </c:pt>
                <c:pt idx="5">
                  <c:v>123.41802235589148</c:v>
                </c:pt>
                <c:pt idx="6">
                  <c:v>129.35501608022159</c:v>
                </c:pt>
                <c:pt idx="7">
                  <c:v>132.18475089196954</c:v>
                </c:pt>
                <c:pt idx="8">
                  <c:v>137.85382517469287</c:v>
                </c:pt>
                <c:pt idx="9">
                  <c:v>141.84374504872596</c:v>
                </c:pt>
                <c:pt idx="10">
                  <c:v>77.452275314884787</c:v>
                </c:pt>
              </c:numCache>
            </c:numRef>
          </c:val>
          <c:smooth val="0"/>
          <c:extLst>
            <c:ext xmlns:c16="http://schemas.microsoft.com/office/drawing/2014/chart" uri="{C3380CC4-5D6E-409C-BE32-E72D297353CC}">
              <c16:uniqueId val="{00000000-50AE-4B9F-B281-1934959785F9}"/>
            </c:ext>
          </c:extLst>
        </c:ser>
        <c:ser>
          <c:idx val="1"/>
          <c:order val="1"/>
          <c:tx>
            <c:strRef>
              <c:f>Grafdata!$A$24</c:f>
              <c:strCache>
                <c:ptCount val="1"/>
                <c:pt idx="0">
                  <c:v>Södermanlands län</c:v>
                </c:pt>
              </c:strCache>
            </c:strRef>
          </c:tx>
          <c:spPr>
            <a:ln w="28575" cap="rnd">
              <a:solidFill>
                <a:schemeClr val="accent2"/>
              </a:solidFill>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Grafdata!$B$24:$L$24</c:f>
              <c:numCache>
                <c:formatCode>General</c:formatCode>
                <c:ptCount val="11"/>
                <c:pt idx="0">
                  <c:v>100</c:v>
                </c:pt>
                <c:pt idx="1">
                  <c:v>103.92234019379818</c:v>
                </c:pt>
                <c:pt idx="2">
                  <c:v>92.602221863076451</c:v>
                </c:pt>
                <c:pt idx="3">
                  <c:v>97.490039560686654</c:v>
                </c:pt>
                <c:pt idx="4">
                  <c:v>95.507086492449744</c:v>
                </c:pt>
                <c:pt idx="5">
                  <c:v>105.59260222186307</c:v>
                </c:pt>
                <c:pt idx="6">
                  <c:v>109.84590304469725</c:v>
                </c:pt>
                <c:pt idx="7">
                  <c:v>113.36279890101396</c:v>
                </c:pt>
                <c:pt idx="8">
                  <c:v>123.22205279911182</c:v>
                </c:pt>
                <c:pt idx="9">
                  <c:v>121.7801606318467</c:v>
                </c:pt>
                <c:pt idx="10">
                  <c:v>76.912861087883755</c:v>
                </c:pt>
              </c:numCache>
            </c:numRef>
          </c:val>
          <c:smooth val="0"/>
          <c:extLst>
            <c:ext xmlns:c16="http://schemas.microsoft.com/office/drawing/2014/chart" uri="{C3380CC4-5D6E-409C-BE32-E72D297353CC}">
              <c16:uniqueId val="{00000001-50AE-4B9F-B281-1934959785F9}"/>
            </c:ext>
          </c:extLst>
        </c:ser>
        <c:ser>
          <c:idx val="2"/>
          <c:order val="2"/>
          <c:tx>
            <c:strRef>
              <c:f>Grafdata!$A$25</c:f>
              <c:strCache>
                <c:ptCount val="1"/>
                <c:pt idx="0">
                  <c:v>Eskilstuna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Grafdata!$B$25:$L$25</c:f>
              <c:numCache>
                <c:formatCode>General</c:formatCode>
                <c:ptCount val="11"/>
                <c:pt idx="0">
                  <c:v>100</c:v>
                </c:pt>
                <c:pt idx="1">
                  <c:v>93.83784642261574</c:v>
                </c:pt>
                <c:pt idx="2">
                  <c:v>93.287275999894121</c:v>
                </c:pt>
                <c:pt idx="3">
                  <c:v>105.45276476349295</c:v>
                </c:pt>
                <c:pt idx="4">
                  <c:v>101.85288123031313</c:v>
                </c:pt>
                <c:pt idx="5">
                  <c:v>126.05415707138887</c:v>
                </c:pt>
                <c:pt idx="6">
                  <c:v>130.5487175414913</c:v>
                </c:pt>
                <c:pt idx="7">
                  <c:v>135.46679372137962</c:v>
                </c:pt>
                <c:pt idx="8">
                  <c:v>155.15498028004976</c:v>
                </c:pt>
                <c:pt idx="9">
                  <c:v>155.07027713809259</c:v>
                </c:pt>
                <c:pt idx="10">
                  <c:v>93.485798988856246</c:v>
                </c:pt>
              </c:numCache>
            </c:numRef>
          </c:val>
          <c:smooth val="0"/>
          <c:extLst>
            <c:ext xmlns:c16="http://schemas.microsoft.com/office/drawing/2014/chart" uri="{C3380CC4-5D6E-409C-BE32-E72D297353CC}">
              <c16:uniqueId val="{00000002-50AE-4B9F-B281-1934959785F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553074" cy="2617417"/>
          </a:xfrm>
          <a:prstGeom prst="rect">
            <a:avLst/>
          </a:prstGeom>
          <a:solidFill>
            <a:schemeClr val="accent4">
              <a:alpha val="50196"/>
            </a:schemeClr>
          </a:solidFill>
        </p:spPr>
        <p:txBody>
          <a:bodyPr wrap="square" lIns="432000" rtlCol="0" anchor="ctr">
            <a:noAutofit/>
          </a:bodyPr>
          <a:lstStyle/>
          <a:p>
            <a:r>
              <a:rPr lang="en-GB" sz="3200" dirty="0" err="1">
                <a:solidFill>
                  <a:schemeClr val="bg1"/>
                </a:solidFill>
              </a:rPr>
              <a:t>Södermanlands-konjunkturen</a:t>
            </a:r>
            <a:r>
              <a:rPr lang="en-GB" sz="2400" dirty="0">
                <a:solidFill>
                  <a:schemeClr val="bg1"/>
                </a:solidFill>
              </a:rPr>
              <a:t/>
            </a:r>
            <a:br>
              <a:rPr lang="en-GB" sz="2400" dirty="0">
                <a:solidFill>
                  <a:schemeClr val="bg1"/>
                </a:solidFill>
              </a:rPr>
            </a:br>
            <a:r>
              <a:rPr lang="en-GB" sz="2400" dirty="0" err="1">
                <a:solidFill>
                  <a:schemeClr val="bg1"/>
                </a:solidFill>
              </a:rPr>
              <a:t>Södermanlands</a:t>
            </a:r>
            <a:r>
              <a:rPr lang="en-GB" sz="2400" dirty="0">
                <a:solidFill>
                  <a:schemeClr val="bg1"/>
                </a:solidFill>
              </a:rPr>
              <a:t> </a:t>
            </a:r>
            <a:r>
              <a:rPr lang="en-GB" sz="2400" dirty="0" err="1">
                <a:solidFill>
                  <a:schemeClr val="bg1"/>
                </a:solidFill>
              </a:rPr>
              <a:t>län</a:t>
            </a:r>
            <a:r>
              <a:rPr lang="sv-SE" sz="2000" dirty="0">
                <a:solidFill>
                  <a:schemeClr val="bg1"/>
                </a:solidFill>
                <a:latin typeface="+mj-lt"/>
              </a:rPr>
              <a:t>, 2020 kv4</a:t>
            </a:r>
          </a:p>
          <a:p>
            <a:endParaRPr lang="sv-SE" sz="2000" dirty="0">
              <a:solidFill>
                <a:schemeClr val="bg1"/>
              </a:solidFill>
              <a:latin typeface="+mj-lt"/>
            </a:endParaRPr>
          </a:p>
          <a:p>
            <a:r>
              <a:rPr lang="sv-SE" sz="2000">
                <a:solidFill>
                  <a:schemeClr val="bg1"/>
                </a:solidFill>
              </a:rPr>
              <a:t>2021-03-31</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17DEA33-AF09-4084-91CD-F0A86682014C}"/>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99" b="2499"/>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Södermanlands län och Eskilstuna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byggnad, himmel&#10;&#10;Automatiskt genererad beskrivning">
            <a:extLst>
              <a:ext uri="{FF2B5EF4-FFF2-40B4-BE49-F238E27FC236}">
                <a16:creationId xmlns:a16="http://schemas.microsoft.com/office/drawing/2014/main" id="{EBC3996B-A28E-4168-99A9-AAA301EC8B7D}"/>
              </a:ext>
            </a:extLst>
          </p:cNvPr>
          <p:cNvPicPr>
            <a:picLocks noGrp="1" noChangeAspect="1"/>
          </p:cNvPicPr>
          <p:nvPr>
            <p:ph type="pic" sz="quarter" idx="13"/>
          </p:nvPr>
        </p:nvPicPr>
        <p:blipFill>
          <a:blip r:embed="rId2"/>
          <a:srcRect t="2499" b="2499"/>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01624" y="1095375"/>
            <a:ext cx="5204202" cy="4388840"/>
          </a:xfrm>
        </p:spPr>
        <p:txBody>
          <a:bodyPr/>
          <a:lstStyle/>
          <a:p>
            <a:pPr>
              <a:lnSpc>
                <a:spcPct val="107000"/>
              </a:lnSpc>
              <a:spcAft>
                <a:spcPts val="800"/>
              </a:spcAft>
            </a:pPr>
            <a:r>
              <a:rPr lang="sv-SE" sz="1100" b="1" dirty="0">
                <a:effectLst/>
                <a:ea typeface="Calibri" panose="020F0502020204030204" pitchFamily="34" charset="0"/>
                <a:cs typeface="Times New Roman" panose="02020603050405020304" pitchFamily="18" charset="0"/>
              </a:rPr>
              <a:t>Det senaste året har starkt präglats av Covid-19 pandemin och dess effekter på ekonomin. Fjärde kvartalet är inget undantag från detta med en fortsatt stigande arbetslöshet. Däremot bjuder kvartalet på många ljusglimtar. För Södermanland läns del så ökar sysselsättningen, varslen sjunker samtidigt som nyföretagande ökar och konkurserna blir färre. I jämförelse med fjärde kvartalet 2019 är läget för Södermanland ganska stabilt.</a:t>
            </a:r>
          </a:p>
          <a:p>
            <a:pPr>
              <a:lnSpc>
                <a:spcPct val="107000"/>
              </a:lnSpc>
              <a:spcAft>
                <a:spcPts val="800"/>
              </a:spcAft>
            </a:pPr>
            <a:r>
              <a:rPr lang="sv-SE" sz="1100" dirty="0">
                <a:effectLst/>
                <a:ea typeface="Calibri" panose="020F0502020204030204" pitchFamily="34" charset="0"/>
                <a:cs typeface="Times New Roman" panose="02020603050405020304" pitchFamily="18" charset="0"/>
              </a:rPr>
              <a:t>Lönesumman i privat sektor ökade med 0,1 procent i länet under det fjärde kvartalet vilket är en bättre utveckling jämfört med Stockholmsregionen som helhet som minskade med 0,3 procent. Även den totala lönesumman ökade med 2,1 procent. Glädjande så ökar även nyföretagandet i länet med 31 procent samtidigt som företagskonkurserna minskade med 2 procent.</a:t>
            </a:r>
          </a:p>
          <a:p>
            <a:pPr>
              <a:lnSpc>
                <a:spcPct val="107000"/>
              </a:lnSpc>
              <a:spcAft>
                <a:spcPts val="800"/>
              </a:spcAft>
            </a:pPr>
            <a:r>
              <a:rPr lang="sv-SE" sz="1100" dirty="0">
                <a:effectLst/>
                <a:ea typeface="Calibri" panose="020F0502020204030204" pitchFamily="34" charset="0"/>
                <a:cs typeface="Times New Roman" panose="02020603050405020304" pitchFamily="18" charset="0"/>
              </a:rPr>
              <a:t>Utvecklingen på arbetsmarknaden är fortsatt prekär men med ett par ljusglimtar. Södermanland är en av två län i Stockholmsregionen där sysselsättningen ökar under kvartalet (1,5 procent). Till skillnad från Stockholmsregionen som helhet minskar också varslen i länet med 37 procent. Däremot ökar arbetslösheten med en procentenhet till 7,6 procent. I Eskilstuna ökar också arbetslösheten till 9,9 procent. </a:t>
            </a:r>
          </a:p>
          <a:p>
            <a:pPr>
              <a:lnSpc>
                <a:spcPct val="107000"/>
              </a:lnSpc>
              <a:spcAft>
                <a:spcPts val="800"/>
              </a:spcAft>
            </a:pPr>
            <a:r>
              <a:rPr lang="sv-SE" sz="1100" dirty="0">
                <a:effectLst/>
                <a:ea typeface="Calibri" panose="020F0502020204030204" pitchFamily="34" charset="0"/>
                <a:cs typeface="Times New Roman" panose="02020603050405020304" pitchFamily="18" charset="0"/>
              </a:rPr>
              <a:t>Antalet invånare ökade med 0,6 procent i länet och 0,1 procent i Eskilstuna under perioden. Det innebär att det endast återstår 1 000 personer tills att Södermanland har 300 000 invånare! Antalet påbörjade lägenheter ökade med 45 procent i länet och 243 procent i Eskilstuna. De kommersiella övernattningarna minskade under kvartalet, men inte lika mycket som i övriga Stockholmsregionen och Sverige.</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01624" y="83890"/>
            <a:ext cx="4979176" cy="857862"/>
          </a:xfrm>
        </p:spPr>
        <p:txBody>
          <a:bodyPr/>
          <a:lstStyle/>
          <a:p>
            <a:r>
              <a:rPr lang="sv-SE" sz="2400" dirty="0"/>
              <a:t>Stabil utveckling i spåren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b="1" dirty="0">
                <a:latin typeface="+mj-lt"/>
                <a:ea typeface="+mj-ea"/>
                <a:cs typeface="+mj-cs"/>
              </a:rPr>
              <a:t>Konjunkturläget i Södermanland, </a:t>
            </a:r>
            <a:r>
              <a:rPr lang="sv-SE" b="1">
                <a:latin typeface="+mj-lt"/>
                <a:ea typeface="+mj-ea"/>
                <a:cs typeface="+mj-cs"/>
              </a:rPr>
              <a:t>2020 kv4</a:t>
            </a:r>
            <a:endParaRPr lang="sv-SE" b="1" dirty="0">
              <a:latin typeface="+mj-lt"/>
              <a:ea typeface="+mj-ea"/>
              <a:cs typeface="+mj-cs"/>
            </a:endParaRP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52186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925E7A8D-6F91-4DFE-96A4-7DBCD798C86A}"/>
              </a:ext>
            </a:extLst>
          </p:cNvPr>
          <p:cNvGraphicFramePr>
            <a:graphicFrameLocks noGrp="1"/>
          </p:cNvGraphicFramePr>
          <p:nvPr>
            <p:extLst>
              <p:ext uri="{D42A27DB-BD31-4B8C-83A1-F6EECF244321}">
                <p14:modId xmlns:p14="http://schemas.microsoft.com/office/powerpoint/2010/main" val="3652343194"/>
              </p:ext>
            </p:extLst>
          </p:nvPr>
        </p:nvGraphicFramePr>
        <p:xfrm>
          <a:off x="59523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Södermanlands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Eskilstuna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134 200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5 123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1 989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419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7E415BDD-CDAF-40B1-AF96-A4EE91F64F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2436628"/>
            <a:ext cx="180000" cy="180000"/>
          </a:xfrm>
          <a:prstGeom prst="rect">
            <a:avLst/>
          </a:prstGeom>
        </p:spPr>
      </p:pic>
      <p:pic>
        <p:nvPicPr>
          <p:cNvPr id="14" name="Bild 13" descr="Spela upp">
            <a:extLst>
              <a:ext uri="{FF2B5EF4-FFF2-40B4-BE49-F238E27FC236}">
                <a16:creationId xmlns:a16="http://schemas.microsoft.com/office/drawing/2014/main" id="{C4BF3637-5C00-4C17-9DCF-BEBCA92E59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3624935" y="2740372"/>
            <a:ext cx="180000" cy="180000"/>
          </a:xfrm>
          <a:prstGeom prst="rect">
            <a:avLst/>
          </a:prstGeom>
        </p:spPr>
      </p:pic>
      <p:pic>
        <p:nvPicPr>
          <p:cNvPr id="15" name="Bild 14" descr="Spela upp">
            <a:extLst>
              <a:ext uri="{FF2B5EF4-FFF2-40B4-BE49-F238E27FC236}">
                <a16:creationId xmlns:a16="http://schemas.microsoft.com/office/drawing/2014/main" id="{06C748F2-8A11-4584-AC33-9198647DC0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3624935" y="3044116"/>
            <a:ext cx="180000" cy="180000"/>
          </a:xfrm>
          <a:prstGeom prst="rect">
            <a:avLst/>
          </a:prstGeom>
        </p:spPr>
      </p:pic>
      <p:pic>
        <p:nvPicPr>
          <p:cNvPr id="16" name="Bild 15" descr="Spela upp">
            <a:extLst>
              <a:ext uri="{FF2B5EF4-FFF2-40B4-BE49-F238E27FC236}">
                <a16:creationId xmlns:a16="http://schemas.microsoft.com/office/drawing/2014/main" id="{2247A2ED-C356-4B30-B322-C733254676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24935" y="3347860"/>
            <a:ext cx="180000" cy="180000"/>
          </a:xfrm>
          <a:prstGeom prst="rect">
            <a:avLst/>
          </a:prstGeom>
        </p:spPr>
      </p:pic>
      <p:pic>
        <p:nvPicPr>
          <p:cNvPr id="17" name="Bild 16" descr="Spela upp">
            <a:extLst>
              <a:ext uri="{FF2B5EF4-FFF2-40B4-BE49-F238E27FC236}">
                <a16:creationId xmlns:a16="http://schemas.microsoft.com/office/drawing/2014/main" id="{2D456450-CAD1-497A-A25E-179E4EB0A1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H="1" flipV="1">
            <a:off x="3624935" y="3651604"/>
            <a:ext cx="180000" cy="180000"/>
          </a:xfrm>
          <a:prstGeom prst="rect">
            <a:avLst/>
          </a:prstGeom>
        </p:spPr>
      </p:pic>
      <p:pic>
        <p:nvPicPr>
          <p:cNvPr id="18" name="Bild 17" descr="Spela upp">
            <a:extLst>
              <a:ext uri="{FF2B5EF4-FFF2-40B4-BE49-F238E27FC236}">
                <a16:creationId xmlns:a16="http://schemas.microsoft.com/office/drawing/2014/main" id="{F09A2909-C73E-4871-B257-EFE4CADD41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H="1" flipV="1">
            <a:off x="3624935" y="3955348"/>
            <a:ext cx="180000" cy="180000"/>
          </a:xfrm>
          <a:prstGeom prst="rect">
            <a:avLst/>
          </a:prstGeom>
        </p:spPr>
      </p:pic>
      <p:pic>
        <p:nvPicPr>
          <p:cNvPr id="19" name="Bild 18" descr="Spela upp">
            <a:extLst>
              <a:ext uri="{FF2B5EF4-FFF2-40B4-BE49-F238E27FC236}">
                <a16:creationId xmlns:a16="http://schemas.microsoft.com/office/drawing/2014/main" id="{CD70CAA5-959A-4F80-B074-83A842C1751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3624935" y="4259092"/>
            <a:ext cx="180000" cy="180000"/>
          </a:xfrm>
          <a:prstGeom prst="rect">
            <a:avLst/>
          </a:prstGeom>
        </p:spPr>
      </p:pic>
      <p:pic>
        <p:nvPicPr>
          <p:cNvPr id="21" name="Bild 20" descr="Spela upp">
            <a:extLst>
              <a:ext uri="{FF2B5EF4-FFF2-40B4-BE49-F238E27FC236}">
                <a16:creationId xmlns:a16="http://schemas.microsoft.com/office/drawing/2014/main" id="{0CBFF640-D01D-49B9-932D-ACBCD2EB2A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3624935" y="4562836"/>
            <a:ext cx="180000" cy="180000"/>
          </a:xfrm>
          <a:prstGeom prst="rect">
            <a:avLst/>
          </a:prstGeom>
        </p:spPr>
      </p:pic>
      <p:pic>
        <p:nvPicPr>
          <p:cNvPr id="22" name="Bild 21" descr="Spela upp">
            <a:extLst>
              <a:ext uri="{FF2B5EF4-FFF2-40B4-BE49-F238E27FC236}">
                <a16:creationId xmlns:a16="http://schemas.microsoft.com/office/drawing/2014/main" id="{43F4A7B5-9E04-4A17-8533-E37255FF10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24935" y="4866580"/>
            <a:ext cx="180000" cy="180000"/>
          </a:xfrm>
          <a:prstGeom prst="rect">
            <a:avLst/>
          </a:prstGeom>
        </p:spPr>
      </p:pic>
      <p:pic>
        <p:nvPicPr>
          <p:cNvPr id="23" name="Bild 22" descr="Spela upp">
            <a:extLst>
              <a:ext uri="{FF2B5EF4-FFF2-40B4-BE49-F238E27FC236}">
                <a16:creationId xmlns:a16="http://schemas.microsoft.com/office/drawing/2014/main" id="{E8AD2DAC-F444-4EFC-9B92-E9AE43A0E26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3624935" y="5170323"/>
            <a:ext cx="180000" cy="180000"/>
          </a:xfrm>
          <a:prstGeom prst="rect">
            <a:avLst/>
          </a:prstGeom>
        </p:spPr>
      </p:pic>
      <p:pic>
        <p:nvPicPr>
          <p:cNvPr id="25" name="Bild 24" descr="Spela upp">
            <a:extLst>
              <a:ext uri="{FF2B5EF4-FFF2-40B4-BE49-F238E27FC236}">
                <a16:creationId xmlns:a16="http://schemas.microsoft.com/office/drawing/2014/main" id="{4F6AC0B2-ECCB-4E7B-BB88-D9551E4CE1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61631" y="2740372"/>
            <a:ext cx="180000" cy="180000"/>
          </a:xfrm>
          <a:prstGeom prst="rect">
            <a:avLst/>
          </a:prstGeom>
        </p:spPr>
      </p:pic>
      <p:pic>
        <p:nvPicPr>
          <p:cNvPr id="26" name="Bild 25" descr="Spela upp">
            <a:extLst>
              <a:ext uri="{FF2B5EF4-FFF2-40B4-BE49-F238E27FC236}">
                <a16:creationId xmlns:a16="http://schemas.microsoft.com/office/drawing/2014/main" id="{2099CB54-9C79-4F25-9D76-00A1A058C2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5261631" y="3044116"/>
            <a:ext cx="180000" cy="180000"/>
          </a:xfrm>
          <a:prstGeom prst="rect">
            <a:avLst/>
          </a:prstGeom>
        </p:spPr>
      </p:pic>
      <p:pic>
        <p:nvPicPr>
          <p:cNvPr id="28" name="Bild 27" descr="Spela upp">
            <a:extLst>
              <a:ext uri="{FF2B5EF4-FFF2-40B4-BE49-F238E27FC236}">
                <a16:creationId xmlns:a16="http://schemas.microsoft.com/office/drawing/2014/main" id="{343D51EC-D206-47CE-91C3-8BAA110A35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5261631" y="3651604"/>
            <a:ext cx="180000" cy="180000"/>
          </a:xfrm>
          <a:prstGeom prst="rect">
            <a:avLst/>
          </a:prstGeom>
        </p:spPr>
      </p:pic>
      <p:pic>
        <p:nvPicPr>
          <p:cNvPr id="29" name="Bild 28" descr="Spela upp">
            <a:extLst>
              <a:ext uri="{FF2B5EF4-FFF2-40B4-BE49-F238E27FC236}">
                <a16:creationId xmlns:a16="http://schemas.microsoft.com/office/drawing/2014/main" id="{E3943B3B-31A4-4C00-9778-D6D98540E2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H="1" flipV="1">
            <a:off x="5261631" y="3955348"/>
            <a:ext cx="180000" cy="180000"/>
          </a:xfrm>
          <a:prstGeom prst="rect">
            <a:avLst/>
          </a:prstGeom>
        </p:spPr>
      </p:pic>
      <p:pic>
        <p:nvPicPr>
          <p:cNvPr id="30" name="Bild 29" descr="Spela upp">
            <a:extLst>
              <a:ext uri="{FF2B5EF4-FFF2-40B4-BE49-F238E27FC236}">
                <a16:creationId xmlns:a16="http://schemas.microsoft.com/office/drawing/2014/main" id="{5FBC2458-EF81-4FB8-8C97-866495548BD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5261631" y="4259092"/>
            <a:ext cx="180000" cy="180000"/>
          </a:xfrm>
          <a:prstGeom prst="rect">
            <a:avLst/>
          </a:prstGeom>
        </p:spPr>
      </p:pic>
      <p:pic>
        <p:nvPicPr>
          <p:cNvPr id="31" name="Bild 30" descr="Spela upp">
            <a:extLst>
              <a:ext uri="{FF2B5EF4-FFF2-40B4-BE49-F238E27FC236}">
                <a16:creationId xmlns:a16="http://schemas.microsoft.com/office/drawing/2014/main" id="{F6E79AFE-07A8-46A0-AC57-FF6B984721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5261631" y="4562836"/>
            <a:ext cx="180000" cy="180000"/>
          </a:xfrm>
          <a:prstGeom prst="rect">
            <a:avLst/>
          </a:prstGeom>
        </p:spPr>
      </p:pic>
      <p:pic>
        <p:nvPicPr>
          <p:cNvPr id="32" name="Bild 31" descr="Spela upp">
            <a:extLst>
              <a:ext uri="{FF2B5EF4-FFF2-40B4-BE49-F238E27FC236}">
                <a16:creationId xmlns:a16="http://schemas.microsoft.com/office/drawing/2014/main" id="{08B9287E-5BF8-416B-9947-D6176EECFF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61631" y="4866580"/>
            <a:ext cx="180000" cy="180000"/>
          </a:xfrm>
          <a:prstGeom prst="rect">
            <a:avLst/>
          </a:prstGeom>
        </p:spPr>
      </p:pic>
      <p:pic>
        <p:nvPicPr>
          <p:cNvPr id="33" name="Bild 32" descr="Spela upp">
            <a:extLst>
              <a:ext uri="{FF2B5EF4-FFF2-40B4-BE49-F238E27FC236}">
                <a16:creationId xmlns:a16="http://schemas.microsoft.com/office/drawing/2014/main" id="{509C2B9A-01DA-45E2-9990-4943868FBD2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5261631" y="5170323"/>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Södermanlands län</a:t>
            </a:r>
            <a:r>
              <a:rPr lang="sv-SE" sz="1400" dirty="0"/>
              <a:t/>
            </a:r>
            <a:br>
              <a:rPr lang="sv-SE" sz="1400" dirty="0"/>
            </a:br>
            <a:r>
              <a:rPr lang="sv-SE" sz="1200" dirty="0"/>
              <a:t>Index 100 = </a:t>
            </a:r>
            <a:r>
              <a:rPr lang="sv-SE" sz="1200"/>
              <a:t>2010 kv4</a:t>
            </a:r>
            <a:endParaRPr lang="sv-SE" sz="1400" dirty="0"/>
          </a:p>
        </p:txBody>
      </p:sp>
      <p:graphicFrame>
        <p:nvGraphicFramePr>
          <p:cNvPr id="48" name="Tabell 47">
            <a:extLst>
              <a:ext uri="{FF2B5EF4-FFF2-40B4-BE49-F238E27FC236}">
                <a16:creationId xmlns:a16="http://schemas.microsoft.com/office/drawing/2014/main" id="{F8B1C5E7-ED8A-4E32-8CD0-3820F4C29DA0}"/>
              </a:ext>
            </a:extLst>
          </p:cNvPr>
          <p:cNvGraphicFramePr>
            <a:graphicFrameLocks noGrp="1"/>
          </p:cNvGraphicFramePr>
          <p:nvPr>
            <p:extLst>
              <p:ext uri="{D42A27DB-BD31-4B8C-83A1-F6EECF244321}">
                <p14:modId xmlns:p14="http://schemas.microsoft.com/office/powerpoint/2010/main" val="857025111"/>
              </p:ext>
            </p:extLst>
          </p:nvPr>
        </p:nvGraphicFramePr>
        <p:xfrm>
          <a:off x="6410058" y="1335073"/>
          <a:ext cx="4791342" cy="4421908"/>
        </p:xfrm>
        <a:graphic>
          <a:graphicData uri="http://schemas.openxmlformats.org/drawingml/2006/table">
            <a:tbl>
              <a:tblPr/>
              <a:tblGrid>
                <a:gridCol w="1463943">
                  <a:extLst>
                    <a:ext uri="{9D8B030D-6E8A-4147-A177-3AD203B41FA5}">
                      <a16:colId xmlns:a16="http://schemas.microsoft.com/office/drawing/2014/main" val="1489322541"/>
                    </a:ext>
                  </a:extLst>
                </a:gridCol>
                <a:gridCol w="833276">
                  <a:extLst>
                    <a:ext uri="{9D8B030D-6E8A-4147-A177-3AD203B41FA5}">
                      <a16:colId xmlns:a16="http://schemas.microsoft.com/office/drawing/2014/main" val="3988880931"/>
                    </a:ext>
                  </a:extLst>
                </a:gridCol>
                <a:gridCol w="812443">
                  <a:extLst>
                    <a:ext uri="{9D8B030D-6E8A-4147-A177-3AD203B41FA5}">
                      <a16:colId xmlns:a16="http://schemas.microsoft.com/office/drawing/2014/main" val="2826902145"/>
                    </a:ext>
                  </a:extLst>
                </a:gridCol>
                <a:gridCol w="840840">
                  <a:extLst>
                    <a:ext uri="{9D8B030D-6E8A-4147-A177-3AD203B41FA5}">
                      <a16:colId xmlns:a16="http://schemas.microsoft.com/office/drawing/2014/main" val="3161136372"/>
                    </a:ext>
                  </a:extLst>
                </a:gridCol>
                <a:gridCol w="840840">
                  <a:extLst>
                    <a:ext uri="{9D8B030D-6E8A-4147-A177-3AD203B41FA5}">
                      <a16:colId xmlns:a16="http://schemas.microsoft.com/office/drawing/2014/main" val="3130825502"/>
                    </a:ext>
                  </a:extLst>
                </a:gridCol>
              </a:tblGrid>
              <a:tr h="198222">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7581524"/>
                  </a:ext>
                </a:extLst>
              </a:tr>
              <a:tr h="198222">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7121292"/>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8881152"/>
                  </a:ext>
                </a:extLst>
              </a:tr>
              <a:tr h="198222">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479,32</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52874795"/>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18886352"/>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16,62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017682"/>
                  </a:ext>
                </a:extLst>
              </a:tr>
              <a:tr h="207243">
                <a:tc>
                  <a:txBody>
                    <a:bodyPr/>
                    <a:lstStyle/>
                    <a:p>
                      <a:pPr algn="l" fontAlgn="b"/>
                      <a:endParaRPr lang="sv-SE" sz="800" b="1"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2599851"/>
                  </a:ext>
                </a:extLst>
              </a:tr>
              <a:tr h="38118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8504491"/>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55543795"/>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3681397"/>
                  </a:ext>
                </a:extLst>
              </a:tr>
              <a:tr h="198222">
                <a:tc>
                  <a:txBody>
                    <a:bodyPr/>
                    <a:lstStyle/>
                    <a:p>
                      <a:pPr algn="l" fontAlgn="b"/>
                      <a:r>
                        <a:rPr lang="sv-SE" sz="800" b="0" i="0" u="none" strike="noStrike">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94,75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24824370"/>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3710416"/>
                  </a:ext>
                </a:extLst>
              </a:tr>
              <a:tr h="207243">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75,02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11,15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9283696"/>
                  </a:ext>
                </a:extLst>
              </a:tr>
              <a:tr h="207243">
                <a:tc>
                  <a:txBody>
                    <a:bodyPr/>
                    <a:lstStyle/>
                    <a:p>
                      <a:pPr algn="l" fontAlgn="b"/>
                      <a:endParaRPr lang="sv-SE" sz="800" b="1" i="0" u="none" strike="noStrike">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7191247"/>
                  </a:ext>
                </a:extLst>
              </a:tr>
              <a:tr h="38118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7041482"/>
                  </a:ext>
                </a:extLst>
              </a:tr>
              <a:tr h="217606">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63417287"/>
                  </a:ext>
                </a:extLst>
              </a:tr>
              <a:tr h="207243">
                <a:tc>
                  <a:txBody>
                    <a:bodyPr/>
                    <a:lstStyle/>
                    <a:p>
                      <a:pPr algn="l" fontAlgn="b"/>
                      <a:endParaRPr lang="sv-SE" sz="800" b="0" i="0" u="none" strike="noStrike" dirty="0">
                        <a:solidFill>
                          <a:srgbClr val="000000"/>
                        </a:solidFill>
                        <a:effectLst/>
                        <a:latin typeface="Futura Std Book" panose="020B0502020204020303"/>
                      </a:endParaRP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4435377"/>
                  </a:ext>
                </a:extLst>
              </a:tr>
              <a:tr h="207243">
                <a:tc>
                  <a:txBody>
                    <a:bodyPr/>
                    <a:lstStyle/>
                    <a:p>
                      <a:pPr algn="l" fontAlgn="b"/>
                      <a:r>
                        <a:rPr lang="sv-SE" sz="800" b="0" i="0" u="none" strike="noStrike" dirty="0">
                          <a:solidFill>
                            <a:srgbClr val="000000"/>
                          </a:solidFill>
                          <a:effectLst/>
                          <a:latin typeface="Futura Std Book" panose="020B0502020204020303"/>
                        </a:rPr>
                        <a:t>Sverige</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46,18</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4545701"/>
                  </a:ext>
                </a:extLst>
              </a:tr>
              <a:tr h="198222">
                <a:tc>
                  <a:txBody>
                    <a:bodyPr/>
                    <a:lstStyle/>
                    <a:p>
                      <a:pPr algn="l" fontAlgn="b"/>
                      <a:r>
                        <a:rPr lang="sv-SE" sz="800" b="0" i="0" u="none" strike="noStrike" dirty="0">
                          <a:solidFill>
                            <a:srgbClr val="000000"/>
                          </a:solidFill>
                          <a:effectLst/>
                          <a:latin typeface="Futura Std Book" panose="020B0502020204020303"/>
                        </a:rPr>
                        <a:t>Stockholmsregionen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2007534"/>
                  </a:ext>
                </a:extLst>
              </a:tr>
              <a:tr h="198222">
                <a:tc>
                  <a:txBody>
                    <a:bodyPr/>
                    <a:lstStyle/>
                    <a:p>
                      <a:pPr algn="l" fontAlgn="b"/>
                      <a:r>
                        <a:rPr lang="sv-SE" sz="800" b="1" i="0" u="none" strike="noStrike" dirty="0">
                          <a:solidFill>
                            <a:srgbClr val="000000"/>
                          </a:solidFill>
                          <a:effectLst/>
                          <a:latin typeface="Futura Std Book" panose="020B0502020204020303"/>
                        </a:rPr>
                        <a:t>Södermanlands län</a:t>
                      </a:r>
                    </a:p>
                  </a:txBody>
                  <a:tcPr marL="6814" marR="6814" marT="681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33,62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10,51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66462298"/>
                  </a:ext>
                </a:extLst>
              </a:tr>
            </a:tbl>
          </a:graphicData>
        </a:graphic>
      </p:graphicFrame>
      <p:graphicFrame>
        <p:nvGraphicFramePr>
          <p:cNvPr id="9" name="Diagram 8">
            <a:extLst>
              <a:ext uri="{FF2B5EF4-FFF2-40B4-BE49-F238E27FC236}">
                <a16:creationId xmlns:a16="http://schemas.microsoft.com/office/drawing/2014/main" id="{8861CB47-6AED-4840-A3FE-BA2984BB728A}"/>
              </a:ext>
            </a:extLst>
          </p:cNvPr>
          <p:cNvGraphicFramePr>
            <a:graphicFrameLocks/>
          </p:cNvGraphicFramePr>
          <p:nvPr>
            <p:extLst>
              <p:ext uri="{D42A27DB-BD31-4B8C-83A1-F6EECF244321}">
                <p14:modId xmlns:p14="http://schemas.microsoft.com/office/powerpoint/2010/main" val="805701006"/>
              </p:ext>
            </p:extLst>
          </p:nvPr>
        </p:nvGraphicFramePr>
        <p:xfrm>
          <a:off x="714377" y="1947117"/>
          <a:ext cx="5306047" cy="38098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50" y="1450749"/>
            <a:ext cx="5307014" cy="461665"/>
          </a:xfrm>
          <a:prstGeom prst="rect">
            <a:avLst/>
          </a:prstGeom>
          <a:noFill/>
        </p:spPr>
        <p:txBody>
          <a:bodyPr wrap="square" rtlCol="0">
            <a:spAutoFit/>
          </a:bodyPr>
          <a:lstStyle/>
          <a:p>
            <a:r>
              <a:rPr lang="sv-SE" sz="1200" b="1" dirty="0"/>
              <a:t>Lönesumma i privat sektor efter näringsgren, Södermanlands län</a:t>
            </a:r>
            <a:r>
              <a:rPr lang="sv-SE" sz="1400" dirty="0"/>
              <a:t/>
            </a:r>
            <a:br>
              <a:rPr lang="sv-SE" sz="1400" dirty="0"/>
            </a:br>
            <a:r>
              <a:rPr lang="sv-SE" sz="1200" dirty="0"/>
              <a:t>Index 100 = </a:t>
            </a:r>
            <a:r>
              <a:rPr lang="sv-SE" sz="1200"/>
              <a:t>2010 kv4</a:t>
            </a:r>
            <a:endParaRPr lang="sv-SE" sz="1400" dirty="0"/>
          </a:p>
        </p:txBody>
      </p:sp>
      <p:graphicFrame>
        <p:nvGraphicFramePr>
          <p:cNvPr id="36" name="Tabell 35">
            <a:extLst>
              <a:ext uri="{FF2B5EF4-FFF2-40B4-BE49-F238E27FC236}">
                <a16:creationId xmlns:a16="http://schemas.microsoft.com/office/drawing/2014/main" id="{E89B9536-D632-4272-B239-961FDB453067}"/>
              </a:ext>
            </a:extLst>
          </p:cNvPr>
          <p:cNvGraphicFramePr>
            <a:graphicFrameLocks noGrp="1"/>
          </p:cNvGraphicFramePr>
          <p:nvPr>
            <p:extLst>
              <p:ext uri="{D42A27DB-BD31-4B8C-83A1-F6EECF244321}">
                <p14:modId xmlns:p14="http://schemas.microsoft.com/office/powerpoint/2010/main" val="3850885673"/>
              </p:ext>
            </p:extLst>
          </p:nvPr>
        </p:nvGraphicFramePr>
        <p:xfrm>
          <a:off x="6482384" y="1226576"/>
          <a:ext cx="4680915" cy="4756756"/>
        </p:xfrm>
        <a:graphic>
          <a:graphicData uri="http://schemas.openxmlformats.org/drawingml/2006/table">
            <a:tbl>
              <a:tblPr/>
              <a:tblGrid>
                <a:gridCol w="1457006">
                  <a:extLst>
                    <a:ext uri="{9D8B030D-6E8A-4147-A177-3AD203B41FA5}">
                      <a16:colId xmlns:a16="http://schemas.microsoft.com/office/drawing/2014/main" val="113721078"/>
                    </a:ext>
                  </a:extLst>
                </a:gridCol>
                <a:gridCol w="820489">
                  <a:extLst>
                    <a:ext uri="{9D8B030D-6E8A-4147-A177-3AD203B41FA5}">
                      <a16:colId xmlns:a16="http://schemas.microsoft.com/office/drawing/2014/main" val="3115909381"/>
                    </a:ext>
                  </a:extLst>
                </a:gridCol>
                <a:gridCol w="849112">
                  <a:extLst>
                    <a:ext uri="{9D8B030D-6E8A-4147-A177-3AD203B41FA5}">
                      <a16:colId xmlns:a16="http://schemas.microsoft.com/office/drawing/2014/main" val="2256364747"/>
                    </a:ext>
                  </a:extLst>
                </a:gridCol>
                <a:gridCol w="777154">
                  <a:extLst>
                    <a:ext uri="{9D8B030D-6E8A-4147-A177-3AD203B41FA5}">
                      <a16:colId xmlns:a16="http://schemas.microsoft.com/office/drawing/2014/main" val="417104684"/>
                    </a:ext>
                  </a:extLst>
                </a:gridCol>
                <a:gridCol w="777154">
                  <a:extLst>
                    <a:ext uri="{9D8B030D-6E8A-4147-A177-3AD203B41FA5}">
                      <a16:colId xmlns:a16="http://schemas.microsoft.com/office/drawing/2014/main" val="4079732590"/>
                    </a:ext>
                  </a:extLst>
                </a:gridCol>
              </a:tblGrid>
              <a:tr h="334759">
                <a:tc>
                  <a:txBody>
                    <a:bodyPr/>
                    <a:lstStyle/>
                    <a:p>
                      <a:pPr algn="l" fontAlgn="b"/>
                      <a:endParaRPr lang="sv-SE" sz="10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851921662"/>
                  </a:ext>
                </a:extLst>
              </a:tr>
              <a:tr h="334759">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1409141"/>
                  </a:ext>
                </a:extLst>
              </a:tr>
              <a:tr h="173138">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0686415"/>
                  </a:ext>
                </a:extLst>
              </a:tr>
              <a:tr h="17893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344,97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25485711"/>
                  </a:ext>
                </a:extLst>
              </a:tr>
              <a:tr h="17893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8777330"/>
                  </a:ext>
                </a:extLst>
              </a:tr>
              <a:tr h="173138">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238,33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9166830"/>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0904281"/>
                  </a:ext>
                </a:extLst>
              </a:tr>
              <a:tr h="173138">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4418998"/>
                  </a:ext>
                </a:extLst>
              </a:tr>
              <a:tr h="173138">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479,32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6357264"/>
                  </a:ext>
                </a:extLst>
              </a:tr>
              <a:tr h="334759">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91717724"/>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177,07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63573177"/>
                  </a:ext>
                </a:extLst>
              </a:tr>
              <a:tr h="173138">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5478029"/>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7835288"/>
                  </a:ext>
                </a:extLst>
              </a:tr>
              <a:tr h="173138">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1059447"/>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86748"/>
                  </a:ext>
                </a:extLst>
              </a:tr>
              <a:tr h="178935">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97889924"/>
                  </a:ext>
                </a:extLst>
              </a:tr>
              <a:tr h="334759">
                <a:tc>
                  <a:txBody>
                    <a:bodyPr/>
                    <a:lstStyle/>
                    <a:p>
                      <a:pPr algn="l" rtl="0" fontAlgn="b"/>
                      <a:r>
                        <a:rPr lang="sv-SE" sz="800" b="1" i="0" u="none" strike="noStrike" dirty="0">
                          <a:solidFill>
                            <a:srgbClr val="000000"/>
                          </a:solidFill>
                          <a:effectLst/>
                          <a:latin typeface="Futura Std Book" panose="020B0502020204020303"/>
                        </a:rPr>
                        <a:t>Södermanlands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78121778"/>
                  </a:ext>
                </a:extLst>
              </a:tr>
              <a:tr h="173138">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6,38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23016887"/>
                  </a:ext>
                </a:extLst>
              </a:tr>
              <a:tr h="173138">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4,83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6277510"/>
                  </a:ext>
                </a:extLst>
              </a:tr>
              <a:tr h="173138">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5803847"/>
                  </a:ext>
                </a:extLst>
              </a:tr>
              <a:tr h="173138">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38950023"/>
                  </a:ext>
                </a:extLst>
              </a:tr>
              <a:tr h="173138">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80005548"/>
                  </a:ext>
                </a:extLst>
              </a:tr>
              <a:tr h="173138">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16,62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093710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49092"/>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10ECEB2C-3224-43C0-8808-1A61E9E9A40F}"/>
              </a:ext>
            </a:extLst>
          </p:cNvPr>
          <p:cNvGraphicFramePr>
            <a:graphicFrameLocks/>
          </p:cNvGraphicFramePr>
          <p:nvPr>
            <p:extLst>
              <p:ext uri="{D42A27DB-BD31-4B8C-83A1-F6EECF244321}">
                <p14:modId xmlns:p14="http://schemas.microsoft.com/office/powerpoint/2010/main" val="1454065221"/>
              </p:ext>
            </p:extLst>
          </p:nvPr>
        </p:nvGraphicFramePr>
        <p:xfrm>
          <a:off x="717550" y="1912415"/>
          <a:ext cx="5307011" cy="38371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868484"/>
            <a:ext cx="4704373" cy="1560516"/>
          </a:xfrm>
        </p:spPr>
        <p:txBody>
          <a:bodyPr/>
          <a:lstStyle/>
          <a:p>
            <a:pPr lvl="4"/>
            <a:r>
              <a:rPr lang="sv-SE" sz="1400" dirty="0"/>
              <a:t>Nyföretagandet ökade med 31 procent under kvartalet, vilket är högre än för Stockholmsregionen som helhet.</a:t>
            </a:r>
          </a:p>
          <a:p>
            <a:pPr lvl="4"/>
            <a:r>
              <a:rPr lang="sv-SE" sz="1400" dirty="0"/>
              <a:t>351 av 452 nystartade företag var aktiebolag.</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37555"/>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504A17A-56E7-4831-BCC1-D9D819E13ED4}"/>
              </a:ext>
            </a:extLst>
          </p:cNvPr>
          <p:cNvGraphicFramePr>
            <a:graphicFrameLocks noGrp="1"/>
          </p:cNvGraphicFramePr>
          <p:nvPr>
            <p:extLst>
              <p:ext uri="{D42A27DB-BD31-4B8C-83A1-F6EECF244321}">
                <p14:modId xmlns:p14="http://schemas.microsoft.com/office/powerpoint/2010/main" val="3432269552"/>
              </p:ext>
            </p:extLst>
          </p:nvPr>
        </p:nvGraphicFramePr>
        <p:xfrm>
          <a:off x="6755216" y="3714554"/>
          <a:ext cx="4704372" cy="2266432"/>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20 692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73 464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10 619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38 260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1 657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8808525D-C653-4715-9904-40A10BA151FC}"/>
              </a:ext>
            </a:extLst>
          </p:cNvPr>
          <p:cNvGraphicFramePr>
            <a:graphicFrameLocks/>
          </p:cNvGraphicFramePr>
          <p:nvPr>
            <p:extLst>
              <p:ext uri="{D42A27DB-BD31-4B8C-83A1-F6EECF244321}">
                <p14:modId xmlns:p14="http://schemas.microsoft.com/office/powerpoint/2010/main" val="460211471"/>
              </p:ext>
            </p:extLst>
          </p:nvPr>
        </p:nvGraphicFramePr>
        <p:xfrm>
          <a:off x="732410" y="1945635"/>
          <a:ext cx="5833854"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7582"/>
            <a:ext cx="4722412" cy="1279902"/>
          </a:xfrm>
        </p:spPr>
        <p:txBody>
          <a:bodyPr/>
          <a:lstStyle/>
          <a:p>
            <a:pPr lvl="4"/>
            <a:r>
              <a:rPr lang="sv-SE" sz="1400" dirty="0"/>
              <a:t>Företagskonkurserna minskade med 2 procent i länet och 6 procent i Eskilstuna kommun jämfört med samma period förra året.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06DF4121-0F56-43EF-ABB6-5949A4127340}"/>
              </a:ext>
            </a:extLst>
          </p:cNvPr>
          <p:cNvGraphicFramePr>
            <a:graphicFrameLocks noGrp="1"/>
          </p:cNvGraphicFramePr>
          <p:nvPr>
            <p:extLst>
              <p:ext uri="{D42A27DB-BD31-4B8C-83A1-F6EECF244321}">
                <p14:modId xmlns:p14="http://schemas.microsoft.com/office/powerpoint/2010/main" val="528078224"/>
              </p:ext>
            </p:extLst>
          </p:nvPr>
        </p:nvGraphicFramePr>
        <p:xfrm>
          <a:off x="6755213"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1 930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3 958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8B4B4E79-80AE-4CDD-A4ED-0DAC791DDEFE}"/>
              </a:ext>
            </a:extLst>
          </p:cNvPr>
          <p:cNvGraphicFramePr>
            <a:graphicFrameLocks/>
          </p:cNvGraphicFramePr>
          <p:nvPr>
            <p:extLst>
              <p:ext uri="{D42A27DB-BD31-4B8C-83A1-F6EECF244321}">
                <p14:modId xmlns:p14="http://schemas.microsoft.com/office/powerpoint/2010/main" val="1482784461"/>
              </p:ext>
            </p:extLst>
          </p:nvPr>
        </p:nvGraphicFramePr>
        <p:xfrm>
          <a:off x="727706" y="1949296"/>
          <a:ext cx="5890808" cy="38076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0745"/>
            <a:ext cx="4722411" cy="1567141"/>
          </a:xfrm>
        </p:spPr>
        <p:txBody>
          <a:bodyPr/>
          <a:lstStyle/>
          <a:p>
            <a:pPr lvl="4"/>
            <a:r>
              <a:rPr lang="sv-SE" sz="1400" dirty="0"/>
              <a:t>Antalet sysselsatta invånare ökade med </a:t>
            </a:r>
            <a:br>
              <a:rPr lang="sv-SE" sz="1400" dirty="0"/>
            </a:br>
            <a:r>
              <a:rPr lang="sv-SE" sz="1400" dirty="0"/>
              <a:t>1,5 procent eller 2 000 personer under kvartalet. </a:t>
            </a:r>
          </a:p>
          <a:p>
            <a:pPr lvl="4"/>
            <a:r>
              <a:rPr lang="sv-SE" sz="1400" dirty="0"/>
              <a:t>Sysselsättningen ökade som mest inom Utbildning och Offentlig förvaltning.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853392"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BB158BE0-4D88-4C6C-9E07-FD0B72B63036}"/>
              </a:ext>
            </a:extLst>
          </p:cNvPr>
          <p:cNvGraphicFramePr>
            <a:graphicFrameLocks noGrp="1"/>
          </p:cNvGraphicFramePr>
          <p:nvPr>
            <p:extLst>
              <p:ext uri="{D42A27DB-BD31-4B8C-83A1-F6EECF244321}">
                <p14:modId xmlns:p14="http://schemas.microsoft.com/office/powerpoint/2010/main" val="1061863233"/>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5 058 900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-71 000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2 328 700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134 200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2 000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EC9A5972-F9BB-4D4C-A08A-30BB1C681EC7}"/>
              </a:ext>
            </a:extLst>
          </p:cNvPr>
          <p:cNvGraphicFramePr>
            <a:graphicFrameLocks/>
          </p:cNvGraphicFramePr>
          <p:nvPr>
            <p:extLst>
              <p:ext uri="{D42A27DB-BD31-4B8C-83A1-F6EECF244321}">
                <p14:modId xmlns:p14="http://schemas.microsoft.com/office/powerpoint/2010/main" val="2924139100"/>
              </p:ext>
            </p:extLst>
          </p:nvPr>
        </p:nvGraphicFramePr>
        <p:xfrm>
          <a:off x="732406" y="1943259"/>
          <a:ext cx="5868691" cy="381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1867253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Södermanlands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20 400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11 600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18 300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19 300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-23,1</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133 500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134 200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2 000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4,9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115015113"/>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-12,2</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18,4</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133 500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pitchFamily="34" charset="0"/>
                        </a:rPr>
                        <a:t>134 200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pitchFamily="34" charset="0"/>
                        </a:rPr>
                        <a:t>2 000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pitchFamily="34" charset="0"/>
                        </a:rPr>
                        <a:t>1,5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2704"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637" y="1652631"/>
            <a:ext cx="4742704" cy="1776367"/>
          </a:xfrm>
        </p:spPr>
        <p:txBody>
          <a:bodyPr/>
          <a:lstStyle/>
          <a:p>
            <a:pPr lvl="4"/>
            <a:r>
              <a:rPr lang="sv-SE" sz="1400" dirty="0"/>
              <a:t>Antalet lediga jobb minskade med 12 procent i länet och 32 procent i Eskilstuna under fjärde kvartalet. </a:t>
            </a:r>
          </a:p>
          <a:p>
            <a:pPr lvl="4"/>
            <a:r>
              <a:rPr lang="sv-SE" sz="1400" dirty="0"/>
              <a:t>Färre jobb anmäldes lediga inom framförallt Finansiell verksamhet, Vård- och omsorg och Transport medan fler jobb anmäldes inom Information &amp; kommunikation samt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714287"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98B5A19B-62E7-4251-B3B0-9A5EC1521319}"/>
              </a:ext>
            </a:extLst>
          </p:cNvPr>
          <p:cNvGraphicFramePr>
            <a:graphicFrameLocks noGrp="1"/>
          </p:cNvGraphicFramePr>
          <p:nvPr>
            <p:extLst>
              <p:ext uri="{D42A27DB-BD31-4B8C-83A1-F6EECF244321}">
                <p14:modId xmlns:p14="http://schemas.microsoft.com/office/powerpoint/2010/main" val="3522928104"/>
              </p:ext>
            </p:extLst>
          </p:nvPr>
        </p:nvGraphicFramePr>
        <p:xfrm>
          <a:off x="6740637" y="3705998"/>
          <a:ext cx="4750321" cy="2266432"/>
        </p:xfrm>
        <a:graphic>
          <a:graphicData uri="http://schemas.openxmlformats.org/drawingml/2006/table">
            <a:tbl>
              <a:tblPr bandRow="1">
                <a:tableStyleId>{2D5ABB26-0587-4C30-8999-92F81FD0307C}</a:tableStyleId>
              </a:tblPr>
              <a:tblGrid>
                <a:gridCol w="1551690">
                  <a:extLst>
                    <a:ext uri="{9D8B030D-6E8A-4147-A177-3AD203B41FA5}">
                      <a16:colId xmlns:a16="http://schemas.microsoft.com/office/drawing/2014/main" val="1678076792"/>
                    </a:ext>
                  </a:extLst>
                </a:gridCol>
                <a:gridCol w="689144">
                  <a:extLst>
                    <a:ext uri="{9D8B030D-6E8A-4147-A177-3AD203B41FA5}">
                      <a16:colId xmlns:a16="http://schemas.microsoft.com/office/drawing/2014/main" val="2601369493"/>
                    </a:ext>
                  </a:extLst>
                </a:gridCol>
                <a:gridCol w="626606">
                  <a:extLst>
                    <a:ext uri="{9D8B030D-6E8A-4147-A177-3AD203B41FA5}">
                      <a16:colId xmlns:a16="http://schemas.microsoft.com/office/drawing/2014/main" val="2395970223"/>
                    </a:ext>
                  </a:extLst>
                </a:gridCol>
                <a:gridCol w="618044">
                  <a:extLst>
                    <a:ext uri="{9D8B030D-6E8A-4147-A177-3AD203B41FA5}">
                      <a16:colId xmlns:a16="http://schemas.microsoft.com/office/drawing/2014/main" val="3235649811"/>
                    </a:ext>
                  </a:extLst>
                </a:gridCol>
                <a:gridCol w="720782">
                  <a:extLst>
                    <a:ext uri="{9D8B030D-6E8A-4147-A177-3AD203B41FA5}">
                      <a16:colId xmlns:a16="http://schemas.microsoft.com/office/drawing/2014/main" val="1050073455"/>
                    </a:ext>
                  </a:extLst>
                </a:gridCol>
                <a:gridCol w="544055">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202 761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101 366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5 123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23 901 </a:t>
                      </a:r>
                    </a:p>
                  </a:txBody>
                  <a:tcPr marL="6350" marR="6350" marT="6350" marB="0" anchor="ctr"/>
                </a:tc>
                <a:tc>
                  <a:txBody>
                    <a:bodyPr/>
                    <a:lstStyle/>
                    <a:p>
                      <a:pPr algn="ctr" fontAlgn="ctr"/>
                      <a:r>
                        <a:rPr lang="sv-SE" sz="800" b="1" i="0" u="none" strike="noStrike">
                          <a:solidFill>
                            <a:srgbClr val="000000"/>
                          </a:solidFill>
                          <a:effectLst/>
                          <a:latin typeface="Futura Std Book" panose="020B0502020204020303" pitchFamily="34" charset="0"/>
                        </a:rPr>
                        <a:t>-18</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1 989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10 236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-31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7ECD3F0B-96DF-45AF-B9F8-BED1C277EC1B}"/>
              </a:ext>
            </a:extLst>
          </p:cNvPr>
          <p:cNvGraphicFramePr>
            <a:graphicFrameLocks/>
          </p:cNvGraphicFramePr>
          <p:nvPr>
            <p:extLst>
              <p:ext uri="{D42A27DB-BD31-4B8C-83A1-F6EECF244321}">
                <p14:modId xmlns:p14="http://schemas.microsoft.com/office/powerpoint/2010/main" val="1701153370"/>
              </p:ext>
            </p:extLst>
          </p:nvPr>
        </p:nvGraphicFramePr>
        <p:xfrm>
          <a:off x="721639" y="1967405"/>
          <a:ext cx="5835916" cy="3789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6018" y="2105638"/>
            <a:ext cx="4684939" cy="1333356"/>
          </a:xfrm>
        </p:spPr>
        <p:txBody>
          <a:bodyPr/>
          <a:lstStyle/>
          <a:p>
            <a:pPr lvl="4"/>
            <a:r>
              <a:rPr lang="sv-SE" sz="1400" dirty="0"/>
              <a:t>Antalet varslade personer minskar med </a:t>
            </a:r>
            <a:br>
              <a:rPr lang="sv-SE" sz="1400" dirty="0"/>
            </a:br>
            <a:r>
              <a:rPr lang="sv-SE" sz="1400" dirty="0"/>
              <a:t>37 procent i länet och 80 procent i Eskilstuna under fjärde kvartalet.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34770"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6BCB8BA9-4C21-4636-9B1D-CDB4C409C70D}"/>
              </a:ext>
            </a:extLst>
          </p:cNvPr>
          <p:cNvGraphicFramePr>
            <a:graphicFrameLocks noGrp="1"/>
          </p:cNvGraphicFramePr>
          <p:nvPr>
            <p:extLst>
              <p:ext uri="{D42A27DB-BD31-4B8C-83A1-F6EECF244321}">
                <p14:modId xmlns:p14="http://schemas.microsoft.com/office/powerpoint/2010/main" val="1585252096"/>
              </p:ext>
            </p:extLst>
          </p:nvPr>
        </p:nvGraphicFramePr>
        <p:xfrm>
          <a:off x="6779353" y="3715992"/>
          <a:ext cx="4698270" cy="2266433"/>
        </p:xfrm>
        <a:graphic>
          <a:graphicData uri="http://schemas.openxmlformats.org/drawingml/2006/table">
            <a:tbl>
              <a:tblPr bandRow="1">
                <a:tableStyleId>{2D5ABB26-0587-4C30-8999-92F81FD0307C}</a:tableStyleId>
              </a:tblPr>
              <a:tblGrid>
                <a:gridCol w="1534688">
                  <a:extLst>
                    <a:ext uri="{9D8B030D-6E8A-4147-A177-3AD203B41FA5}">
                      <a16:colId xmlns:a16="http://schemas.microsoft.com/office/drawing/2014/main" val="1678076792"/>
                    </a:ext>
                  </a:extLst>
                </a:gridCol>
                <a:gridCol w="681593">
                  <a:extLst>
                    <a:ext uri="{9D8B030D-6E8A-4147-A177-3AD203B41FA5}">
                      <a16:colId xmlns:a16="http://schemas.microsoft.com/office/drawing/2014/main" val="2601369493"/>
                    </a:ext>
                  </a:extLst>
                </a:gridCol>
                <a:gridCol w="773262">
                  <a:extLst>
                    <a:ext uri="{9D8B030D-6E8A-4147-A177-3AD203B41FA5}">
                      <a16:colId xmlns:a16="http://schemas.microsoft.com/office/drawing/2014/main" val="2395970223"/>
                    </a:ext>
                  </a:extLst>
                </a:gridCol>
                <a:gridCol w="612166">
                  <a:extLst>
                    <a:ext uri="{9D8B030D-6E8A-4147-A177-3AD203B41FA5}">
                      <a16:colId xmlns:a16="http://schemas.microsoft.com/office/drawing/2014/main" val="3235649811"/>
                    </a:ext>
                  </a:extLst>
                </a:gridCol>
                <a:gridCol w="558468">
                  <a:extLst>
                    <a:ext uri="{9D8B030D-6E8A-4147-A177-3AD203B41FA5}">
                      <a16:colId xmlns:a16="http://schemas.microsoft.com/office/drawing/2014/main" val="1050073455"/>
                    </a:ext>
                  </a:extLst>
                </a:gridCol>
                <a:gridCol w="538093">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9 493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75 976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163</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1 854 </a:t>
                      </a:r>
                    </a:p>
                  </a:txBody>
                  <a:tcPr marL="6350" marR="6350" marT="6350" marB="0" anchor="ctr"/>
                </a:tc>
                <a:tc>
                  <a:txBody>
                    <a:bodyPr/>
                    <a:lstStyle/>
                    <a:p>
                      <a:pPr algn="ctr" fontAlgn="ctr"/>
                      <a:r>
                        <a:rPr lang="sv-SE" sz="800" b="1" i="0" u="none" strike="noStrike">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485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32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A64794F4-5D5D-4B36-9501-3904A1923169}"/>
              </a:ext>
            </a:extLst>
          </p:cNvPr>
          <p:cNvGraphicFramePr>
            <a:graphicFrameLocks/>
          </p:cNvGraphicFramePr>
          <p:nvPr>
            <p:extLst>
              <p:ext uri="{D42A27DB-BD31-4B8C-83A1-F6EECF244321}">
                <p14:modId xmlns:p14="http://schemas.microsoft.com/office/powerpoint/2010/main" val="1943406191"/>
              </p:ext>
            </p:extLst>
          </p:nvPr>
        </p:nvGraphicFramePr>
        <p:xfrm>
          <a:off x="721044" y="2025497"/>
          <a:ext cx="5871346"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7" y="1764197"/>
            <a:ext cx="4667523" cy="1675087"/>
          </a:xfrm>
        </p:spPr>
        <p:txBody>
          <a:bodyPr/>
          <a:lstStyle/>
          <a:p>
            <a:pPr lvl="4"/>
            <a:r>
              <a:rPr lang="sv-SE" sz="1400" dirty="0"/>
              <a:t>Arbetslösheten ökade med 1 %-enhet i Södermanland till på 7,6 procent. I Eskilstuna ökade arbetslösheten till 9,9 procent.</a:t>
            </a:r>
          </a:p>
          <a:p>
            <a:pPr lvl="4"/>
            <a:r>
              <a:rPr lang="sv-SE" sz="1400" dirty="0"/>
              <a:t>Trosa kommun stod för länets lägsta arbetslöshet (3,4 %).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4544" y="1241410"/>
            <a:ext cx="497377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5682EC60-2B0B-4FC8-8045-13E3EC8B960B}"/>
              </a:ext>
            </a:extLst>
          </p:cNvPr>
          <p:cNvGraphicFramePr>
            <a:graphicFrameLocks noGrp="1"/>
          </p:cNvGraphicFramePr>
          <p:nvPr>
            <p:extLst>
              <p:ext uri="{D42A27DB-BD31-4B8C-83A1-F6EECF244321}">
                <p14:modId xmlns:p14="http://schemas.microsoft.com/office/powerpoint/2010/main" val="1708445206"/>
              </p:ext>
            </p:extLst>
          </p:nvPr>
        </p:nvGraphicFramePr>
        <p:xfrm>
          <a:off x="6810101" y="3716283"/>
          <a:ext cx="4667523" cy="217410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3116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79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454 768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89 233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pitchFamily="34" charset="0"/>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5,2</a:t>
                      </a:r>
                    </a:p>
                  </a:txBody>
                  <a:tcPr marL="9525" marR="9525" marT="9525" marB="0" anchor="ctr"/>
                </a:tc>
                <a:extLst>
                  <a:ext uri="{0D108BD9-81ED-4DB2-BD59-A6C34878D82A}">
                    <a16:rowId xmlns:a16="http://schemas.microsoft.com/office/drawing/2014/main" val="1544414373"/>
                  </a:ext>
                </a:extLst>
              </a:tr>
              <a:tr h="3779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210 868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48 678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4178915708"/>
                  </a:ext>
                </a:extLst>
              </a:tr>
              <a:tr h="37794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16 049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2 084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6,6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7,1</a:t>
                      </a:r>
                    </a:p>
                  </a:txBody>
                  <a:tcPr marL="9525" marR="9525" marT="9525" marB="0" anchor="ctr"/>
                </a:tc>
                <a:extLst>
                  <a:ext uri="{0D108BD9-81ED-4DB2-BD59-A6C34878D82A}">
                    <a16:rowId xmlns:a16="http://schemas.microsoft.com/office/drawing/2014/main" val="1554613420"/>
                  </a:ext>
                </a:extLst>
              </a:tr>
              <a:tr h="37794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7 579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785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9,9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8,8</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9,4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2B9A3179-AFE4-4682-B068-DF7B03E1E6BA}"/>
              </a:ext>
            </a:extLst>
          </p:cNvPr>
          <p:cNvGraphicFramePr>
            <a:graphicFrameLocks/>
          </p:cNvGraphicFramePr>
          <p:nvPr>
            <p:extLst>
              <p:ext uri="{D42A27DB-BD31-4B8C-83A1-F6EECF244321}">
                <p14:modId xmlns:p14="http://schemas.microsoft.com/office/powerpoint/2010/main" val="640519871"/>
              </p:ext>
            </p:extLst>
          </p:nvPr>
        </p:nvGraphicFramePr>
        <p:xfrm>
          <a:off x="721631" y="1764197"/>
          <a:ext cx="5862052" cy="39927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590886551"/>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Södermanlands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7 157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2 708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29,4</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977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8 892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1 992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15,9</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1 449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16 049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2 084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9,4</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458422477"/>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Eskilstuna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3 368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1 421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-24,3</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4 211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17,3</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565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-27,0</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7 579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7,7</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877902"/>
            <a:ext cx="4725925" cy="1567520"/>
          </a:xfrm>
        </p:spPr>
        <p:txBody>
          <a:bodyPr/>
          <a:lstStyle/>
          <a:p>
            <a:pPr lvl="4"/>
            <a:r>
              <a:rPr lang="sv-SE" sz="1400" dirty="0"/>
              <a:t>Antalet invånare ökade med 0,6 procent i Södermanland under fjärde kvartalet.</a:t>
            </a:r>
          </a:p>
          <a:p>
            <a:pPr lvl="4"/>
            <a:r>
              <a:rPr lang="sv-SE" sz="1400" dirty="0"/>
              <a:t>Länet ökar därmed i samma takt som Stockholmsregionen i stort.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FA0D1C48-9EB3-4098-BEED-C4EAFEB340AE}"/>
              </a:ext>
            </a:extLst>
          </p:cNvPr>
          <p:cNvGraphicFramePr>
            <a:graphicFrameLocks noGrp="1"/>
          </p:cNvGraphicFramePr>
          <p:nvPr>
            <p:extLst>
              <p:ext uri="{D42A27DB-BD31-4B8C-83A1-F6EECF244321}">
                <p14:modId xmlns:p14="http://schemas.microsoft.com/office/powerpoint/2010/main" val="3958150092"/>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10 379,3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4 704,9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 </a:t>
                      </a:r>
                    </a:p>
                  </a:txBody>
                  <a:tcPr marL="6350" marR="6350" marT="6350"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 </a:t>
                      </a:r>
                    </a:p>
                  </a:txBody>
                  <a:tcPr marL="6350" marR="6350" marT="6350"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1769436663"/>
              </p:ext>
            </p:extLst>
          </p:nvPr>
        </p:nvGraphicFramePr>
        <p:xfrm>
          <a:off x="721633" y="1950884"/>
          <a:ext cx="5766253"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1" y="1819452"/>
            <a:ext cx="4733180" cy="1616870"/>
          </a:xfrm>
        </p:spPr>
        <p:txBody>
          <a:bodyPr/>
          <a:lstStyle/>
          <a:p>
            <a:pPr lvl="4"/>
            <a:r>
              <a:rPr lang="sv-SE" sz="1400" dirty="0"/>
              <a:t>Antalet påbörjade lägenheter ökade med 45 procent i länet och 243 procent i Eskilstuna under fjärde kvartalet.</a:t>
            </a:r>
          </a:p>
          <a:p>
            <a:pPr lvl="4"/>
            <a:r>
              <a:rPr lang="sv-SE" sz="1400" dirty="0"/>
              <a:t>Under de fyra senaste kvartalen har bostadsbyggandet minskat med 6 procent i länet.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F9F6D2B7-F3FF-442D-920E-1CFEA79086EA}"/>
              </a:ext>
            </a:extLst>
          </p:cNvPr>
          <p:cNvGraphicFramePr>
            <a:graphicFrameLocks noGrp="1"/>
          </p:cNvGraphicFramePr>
          <p:nvPr>
            <p:extLst>
              <p:ext uri="{D42A27DB-BD31-4B8C-83A1-F6EECF244321}">
                <p14:modId xmlns:p14="http://schemas.microsoft.com/office/powerpoint/2010/main" val="517466366"/>
              </p:ext>
            </p:extLst>
          </p:nvPr>
        </p:nvGraphicFramePr>
        <p:xfrm>
          <a:off x="6744444" y="3682543"/>
          <a:ext cx="4725917" cy="2197559"/>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1453612001"/>
                    </a:ext>
                  </a:extLst>
                </a:gridCol>
                <a:gridCol w="685604">
                  <a:extLst>
                    <a:ext uri="{9D8B030D-6E8A-4147-A177-3AD203B41FA5}">
                      <a16:colId xmlns:a16="http://schemas.microsoft.com/office/drawing/2014/main" val="566359689"/>
                    </a:ext>
                  </a:extLst>
                </a:gridCol>
                <a:gridCol w="777813">
                  <a:extLst>
                    <a:ext uri="{9D8B030D-6E8A-4147-A177-3AD203B41FA5}">
                      <a16:colId xmlns:a16="http://schemas.microsoft.com/office/drawing/2014/main" val="418176542"/>
                    </a:ext>
                  </a:extLst>
                </a:gridCol>
                <a:gridCol w="615768">
                  <a:extLst>
                    <a:ext uri="{9D8B030D-6E8A-4147-A177-3AD203B41FA5}">
                      <a16:colId xmlns:a16="http://schemas.microsoft.com/office/drawing/2014/main" val="1381227373"/>
                    </a:ext>
                  </a:extLst>
                </a:gridCol>
                <a:gridCol w="561754">
                  <a:extLst>
                    <a:ext uri="{9D8B030D-6E8A-4147-A177-3AD203B41FA5}">
                      <a16:colId xmlns:a16="http://schemas.microsoft.com/office/drawing/2014/main" val="1623764247"/>
                    </a:ext>
                  </a:extLst>
                </a:gridCol>
                <a:gridCol w="541259">
                  <a:extLst>
                    <a:ext uri="{9D8B030D-6E8A-4147-A177-3AD203B41FA5}">
                      <a16:colId xmlns:a16="http://schemas.microsoft.com/office/drawing/2014/main" val="1091310737"/>
                    </a:ext>
                  </a:extLst>
                </a:gridCol>
              </a:tblGrid>
              <a:tr h="321127">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81008599"/>
                  </a:ext>
                </a:extLst>
              </a:tr>
              <a:tr h="33718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176245807"/>
                  </a:ext>
                </a:extLst>
              </a:tr>
              <a:tr h="38481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12 852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2022427312"/>
                  </a:ext>
                </a:extLst>
              </a:tr>
              <a:tr h="38481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5 503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21 642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1802779270"/>
                  </a:ext>
                </a:extLst>
              </a:tr>
              <a:tr h="384812">
                <a:tc>
                  <a:txBody>
                    <a:bodyPr/>
                    <a:lstStyle/>
                    <a:p>
                      <a:pPr marL="72000" algn="l" fontAlgn="b"/>
                      <a:r>
                        <a:rPr lang="sv-SE" sz="800" b="1" u="none" strike="noStrike" dirty="0">
                          <a:effectLst/>
                        </a:rPr>
                        <a:t>Södermanlands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1 839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a:t>
                      </a:r>
                    </a:p>
                  </a:txBody>
                  <a:tcPr marL="9525" marR="9525" marT="9525" marB="0" anchor="ctr"/>
                </a:tc>
                <a:extLst>
                  <a:ext uri="{0D108BD9-81ED-4DB2-BD59-A6C34878D82A}">
                    <a16:rowId xmlns:a16="http://schemas.microsoft.com/office/drawing/2014/main" val="1286294017"/>
                  </a:ext>
                </a:extLst>
              </a:tr>
              <a:tr h="384812">
                <a:tc>
                  <a:txBody>
                    <a:bodyPr/>
                    <a:lstStyle/>
                    <a:p>
                      <a:pPr marL="72000" algn="l" fontAlgn="b"/>
                      <a:r>
                        <a:rPr lang="sv-SE" sz="800" b="1" u="none" strike="noStrike" dirty="0">
                          <a:effectLst/>
                        </a:rPr>
                        <a:t>Eskilstuna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51</a:t>
                      </a:r>
                    </a:p>
                  </a:txBody>
                  <a:tcPr marL="9525" marR="9525" marT="9525" marB="0" anchor="ctr"/>
                </a:tc>
                <a:extLst>
                  <a:ext uri="{0D108BD9-81ED-4DB2-BD59-A6C34878D82A}">
                    <a16:rowId xmlns:a16="http://schemas.microsoft.com/office/drawing/2014/main" val="160948823"/>
                  </a:ext>
                </a:extLst>
              </a:tr>
            </a:tbl>
          </a:graphicData>
        </a:graphic>
      </p:graphicFrame>
      <p:graphicFrame>
        <p:nvGraphicFramePr>
          <p:cNvPr id="13" name="Diagram 12">
            <a:extLst>
              <a:ext uri="{FF2B5EF4-FFF2-40B4-BE49-F238E27FC236}">
                <a16:creationId xmlns:a16="http://schemas.microsoft.com/office/drawing/2014/main" id="{84836816-ADF0-4A03-928A-37A81F9B976B}"/>
              </a:ext>
            </a:extLst>
          </p:cNvPr>
          <p:cNvGraphicFramePr>
            <a:graphicFrameLocks/>
          </p:cNvGraphicFramePr>
          <p:nvPr>
            <p:extLst>
              <p:ext uri="{D42A27DB-BD31-4B8C-83A1-F6EECF244321}">
                <p14:modId xmlns:p14="http://schemas.microsoft.com/office/powerpoint/2010/main" val="1904838625"/>
              </p:ext>
            </p:extLst>
          </p:nvPr>
        </p:nvGraphicFramePr>
        <p:xfrm>
          <a:off x="721637" y="1949297"/>
          <a:ext cx="5827209"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816788" y="233985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816788" y="231530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68237" y="479810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95343"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a:t>
            </a:r>
            <a:r>
              <a:rPr lang="sv-SE" sz="1200"/>
              <a:t>2010 kv4</a:t>
            </a:r>
            <a:endParaRPr lang="sv-SE" sz="1400" dirty="0"/>
          </a:p>
        </p:txBody>
      </p:sp>
      <p:graphicFrame>
        <p:nvGraphicFramePr>
          <p:cNvPr id="29" name="Tabell 28">
            <a:extLst>
              <a:ext uri="{FF2B5EF4-FFF2-40B4-BE49-F238E27FC236}">
                <a16:creationId xmlns:a16="http://schemas.microsoft.com/office/drawing/2014/main" id="{50030C4F-8188-46CD-95FC-4C74672A23E5}"/>
              </a:ext>
            </a:extLst>
          </p:cNvPr>
          <p:cNvGraphicFramePr>
            <a:graphicFrameLocks noGrp="1"/>
          </p:cNvGraphicFramePr>
          <p:nvPr>
            <p:extLst>
              <p:ext uri="{D42A27DB-BD31-4B8C-83A1-F6EECF244321}">
                <p14:modId xmlns:p14="http://schemas.microsoft.com/office/powerpoint/2010/main" val="3065071285"/>
              </p:ext>
            </p:extLst>
          </p:nvPr>
        </p:nvGraphicFramePr>
        <p:xfrm>
          <a:off x="6818214" y="2539253"/>
          <a:ext cx="4733182" cy="2174103"/>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6">
                  <a:extLst>
                    <a:ext uri="{9D8B030D-6E8A-4147-A177-3AD203B41FA5}">
                      <a16:colId xmlns:a16="http://schemas.microsoft.com/office/drawing/2014/main" val="3235649811"/>
                    </a:ext>
                  </a:extLst>
                </a:gridCol>
                <a:gridCol w="606405">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2 525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Södermanlands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14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-32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Eskilstuna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-59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16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-52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A173649D-2B56-416D-B2BC-3EE9F096DA69}"/>
              </a:ext>
            </a:extLst>
          </p:cNvPr>
          <p:cNvSpPr txBox="1"/>
          <p:nvPr/>
        </p:nvSpPr>
        <p:spPr>
          <a:xfrm>
            <a:off x="10392424" y="498277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8D432EFD-8918-415F-8E75-5A35AE9521D2}"/>
              </a:ext>
            </a:extLst>
          </p:cNvPr>
          <p:cNvGraphicFramePr>
            <a:graphicFrameLocks/>
          </p:cNvGraphicFramePr>
          <p:nvPr>
            <p:extLst>
              <p:ext uri="{D42A27DB-BD31-4B8C-83A1-F6EECF244321}">
                <p14:modId xmlns:p14="http://schemas.microsoft.com/office/powerpoint/2010/main" val="714603086"/>
              </p:ext>
            </p:extLst>
          </p:nvPr>
        </p:nvGraphicFramePr>
        <p:xfrm>
          <a:off x="716125" y="2164739"/>
          <a:ext cx="5989475" cy="3592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F9D84AFF-811B-4A83-B635-99CD17748DAB}"/>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017804361"/>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1186767086"/>
                    </a:ext>
                  </a:extLst>
                </a:gridCol>
              </a:tblGrid>
              <a:tr h="541721">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algn="l" rtl="0" fontAlgn="ctr"/>
                      <a:r>
                        <a:rPr lang="sv-SE" sz="800" b="1" i="0" u="none" strike="noStrike">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pitchFamily="34" charset="0"/>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extLst>
                  <a:ext uri="{0D108BD9-81ED-4DB2-BD59-A6C34878D82A}">
                    <a16:rowId xmlns:a16="http://schemas.microsoft.com/office/drawing/2014/main" val="293360832"/>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200</a:t>
                      </a:r>
                    </a:p>
                  </a:txBody>
                  <a:tcPr marL="9525" marR="9525" marT="9525" marB="0" anchor="ctr"/>
                </a:tc>
                <a:extLst>
                  <a:ext uri="{0D108BD9-81ED-4DB2-BD59-A6C34878D82A}">
                    <a16:rowId xmlns:a16="http://schemas.microsoft.com/office/drawing/2014/main" val="1559525621"/>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947986397"/>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-63</a:t>
                      </a:r>
                    </a:p>
                  </a:txBody>
                  <a:tcPr marL="9525" marR="9525" marT="9525" marB="0" anchor="ctr"/>
                </a:tc>
                <a:extLst>
                  <a:ext uri="{0D108BD9-81ED-4DB2-BD59-A6C34878D82A}">
                    <a16:rowId xmlns:a16="http://schemas.microsoft.com/office/drawing/2014/main" val="2325918200"/>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extLst>
                  <a:ext uri="{0D108BD9-81ED-4DB2-BD59-A6C34878D82A}">
                    <a16:rowId xmlns:a16="http://schemas.microsoft.com/office/drawing/2014/main" val="39445981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2085089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a:t>
                      </a:r>
                    </a:p>
                  </a:txBody>
                  <a:tcPr marL="9525" marR="9525" marT="9525" marB="0" anchor="ctr"/>
                </a:tc>
                <a:extLst>
                  <a:ext uri="{0D108BD9-81ED-4DB2-BD59-A6C34878D82A}">
                    <a16:rowId xmlns:a16="http://schemas.microsoft.com/office/drawing/2014/main" val="1121273573"/>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084239425"/>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Södermanlands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himmel, utomhus&#10;&#10;Automatiskt genererad beskrivning">
            <a:extLst>
              <a:ext uri="{FF2B5EF4-FFF2-40B4-BE49-F238E27FC236}">
                <a16:creationId xmlns:a16="http://schemas.microsoft.com/office/drawing/2014/main" id="{57B83E83-90A5-4B6A-BA1C-4CFC13094D5F}"/>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846547955"/>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585109716"/>
                    </a:ext>
                  </a:extLst>
                </a:gridCol>
              </a:tblGrid>
              <a:tr h="541721">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5 123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pitchFamily="34" charset="0"/>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93360832"/>
                  </a:ext>
                </a:extLst>
              </a:tr>
              <a:tr h="479871">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559525621"/>
                  </a:ext>
                </a:extLst>
              </a:tr>
              <a:tr h="479871">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1 129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128</a:t>
                      </a:r>
                    </a:p>
                  </a:txBody>
                  <a:tcPr marL="9525" marR="9525" marT="9525" marB="0" anchor="ctr"/>
                </a:tc>
                <a:extLst>
                  <a:ext uri="{0D108BD9-81ED-4DB2-BD59-A6C34878D82A}">
                    <a16:rowId xmlns:a16="http://schemas.microsoft.com/office/drawing/2014/main" val="1947986397"/>
                  </a:ext>
                </a:extLst>
              </a:tr>
              <a:tr h="479871">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325918200"/>
                  </a:ext>
                </a:extLst>
              </a:tr>
              <a:tr h="479871">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479871">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-91</a:t>
                      </a:r>
                    </a:p>
                  </a:txBody>
                  <a:tcPr marL="9525" marR="9525" marT="9525" marB="0" anchor="ctr"/>
                </a:tc>
                <a:extLst>
                  <a:ext uri="{0D108BD9-81ED-4DB2-BD59-A6C34878D82A}">
                    <a16:rowId xmlns:a16="http://schemas.microsoft.com/office/drawing/2014/main" val="3208508909"/>
                  </a:ext>
                </a:extLst>
              </a:tr>
              <a:tr h="479871">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1 989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a:t>
                      </a:r>
                    </a:p>
                  </a:txBody>
                  <a:tcPr marL="9525" marR="9525" marT="9525" marB="0" anchor="ctr"/>
                </a:tc>
                <a:extLst>
                  <a:ext uri="{0D108BD9-81ED-4DB2-BD59-A6C34878D82A}">
                    <a16:rowId xmlns:a16="http://schemas.microsoft.com/office/drawing/2014/main" val="1121273573"/>
                  </a:ext>
                </a:extLst>
              </a:tr>
              <a:tr h="479871">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084239425"/>
                  </a:ext>
                </a:extLst>
              </a:tr>
              <a:tr h="479871">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0D083F9-8538-4369-A435-E7763B6E6547}"/>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10;&#10;Automatiskt genererad beskrivning">
            <a:extLst>
              <a:ext uri="{FF2B5EF4-FFF2-40B4-BE49-F238E27FC236}">
                <a16:creationId xmlns:a16="http://schemas.microsoft.com/office/drawing/2014/main" id="{18DE41FB-9368-4409-9A56-9F564C8A53F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Södermanlands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203298147"/>
              </p:ext>
            </p:extLst>
          </p:nvPr>
        </p:nvGraphicFramePr>
        <p:xfrm>
          <a:off x="6167440" y="106614"/>
          <a:ext cx="5702807" cy="642498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69380">
                  <a:extLst>
                    <a:ext uri="{9D8B030D-6E8A-4147-A177-3AD203B41FA5}">
                      <a16:colId xmlns:a16="http://schemas.microsoft.com/office/drawing/2014/main" val="2818758293"/>
                    </a:ext>
                  </a:extLst>
                </a:gridCol>
                <a:gridCol w="1153696">
                  <a:extLst>
                    <a:ext uri="{9D8B030D-6E8A-4147-A177-3AD203B41FA5}">
                      <a16:colId xmlns:a16="http://schemas.microsoft.com/office/drawing/2014/main" val="3070896393"/>
                    </a:ext>
                  </a:extLst>
                </a:gridCol>
              </a:tblGrid>
              <a:tr h="54231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521">
                <a:tc>
                  <a:txBody>
                    <a:bodyPr/>
                    <a:lstStyle/>
                    <a:p>
                      <a:pPr marL="72000" algn="l" fontAlgn="b"/>
                      <a:r>
                        <a:rPr lang="sv-SE" sz="800" b="1" i="0" u="none" strike="noStrike" dirty="0">
                          <a:solidFill>
                            <a:srgbClr val="000000"/>
                          </a:solidFill>
                          <a:effectLst/>
                          <a:latin typeface="Futura Std Book" panose="020B0502020204020303"/>
                        </a:rPr>
                        <a:t>Södermanlands län</a:t>
                      </a:r>
                    </a:p>
                  </a:txBody>
                  <a:tcPr marL="9156" marR="9156" marT="9156"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16 049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80393">
                <a:tc>
                  <a:txBody>
                    <a:bodyPr/>
                    <a:lstStyle/>
                    <a:p>
                      <a:pPr marL="72000" algn="l" fontAlgn="b"/>
                      <a:r>
                        <a:rPr lang="sv-SE" sz="800" b="0" i="0" u="none" strike="noStrike" dirty="0">
                          <a:solidFill>
                            <a:srgbClr val="000000"/>
                          </a:solidFill>
                          <a:effectLst/>
                          <a:latin typeface="Futura Std Book" panose="020B0502020204020303"/>
                        </a:rPr>
                        <a:t>Vingåker</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293360832"/>
                  </a:ext>
                </a:extLst>
              </a:tr>
              <a:tr h="480393">
                <a:tc>
                  <a:txBody>
                    <a:bodyPr/>
                    <a:lstStyle/>
                    <a:p>
                      <a:pPr marL="72000" algn="l" fontAlgn="b"/>
                      <a:r>
                        <a:rPr lang="sv-SE" sz="800" b="0" i="0" u="none" strike="noStrike" dirty="0">
                          <a:solidFill>
                            <a:srgbClr val="000000"/>
                          </a:solidFill>
                          <a:effectLst/>
                          <a:latin typeface="Futura Std Book" panose="020B0502020204020303"/>
                        </a:rPr>
                        <a:t>Gnesta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1559525621"/>
                  </a:ext>
                </a:extLst>
              </a:tr>
              <a:tr h="480393">
                <a:tc>
                  <a:txBody>
                    <a:bodyPr/>
                    <a:lstStyle/>
                    <a:p>
                      <a:pPr marL="72000" algn="l" fontAlgn="b"/>
                      <a:r>
                        <a:rPr lang="sv-SE" sz="800" b="0" i="0" u="none" strike="noStrike" dirty="0">
                          <a:solidFill>
                            <a:srgbClr val="000000"/>
                          </a:solidFill>
                          <a:effectLst/>
                          <a:latin typeface="Futura Std Book" panose="020B0502020204020303"/>
                        </a:rPr>
                        <a:t>Nyköping</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2 681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1947986397"/>
                  </a:ext>
                </a:extLst>
              </a:tr>
              <a:tr h="480393">
                <a:tc>
                  <a:txBody>
                    <a:bodyPr/>
                    <a:lstStyle/>
                    <a:p>
                      <a:pPr marL="72000" algn="l" fontAlgn="b"/>
                      <a:r>
                        <a:rPr lang="sv-SE" sz="800" b="0" i="0" u="none" strike="noStrike" dirty="0">
                          <a:solidFill>
                            <a:srgbClr val="000000"/>
                          </a:solidFill>
                          <a:effectLst/>
                          <a:latin typeface="Futura Std Book" panose="020B0502020204020303"/>
                        </a:rPr>
                        <a:t>Oxelösund</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2325918200"/>
                  </a:ext>
                </a:extLst>
              </a:tr>
              <a:tr h="480393">
                <a:tc>
                  <a:txBody>
                    <a:bodyPr/>
                    <a:lstStyle/>
                    <a:p>
                      <a:pPr marL="72000" algn="l" fontAlgn="b"/>
                      <a:r>
                        <a:rPr lang="sv-SE" sz="800" b="0" i="0" u="none" strike="noStrike" dirty="0">
                          <a:solidFill>
                            <a:srgbClr val="000000"/>
                          </a:solidFill>
                          <a:effectLst/>
                          <a:latin typeface="Futura Std Book" panose="020B0502020204020303"/>
                        </a:rPr>
                        <a:t>Flen</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1 011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3944598109"/>
                  </a:ext>
                </a:extLst>
              </a:tr>
              <a:tr h="480393">
                <a:tc>
                  <a:txBody>
                    <a:bodyPr/>
                    <a:lstStyle/>
                    <a:p>
                      <a:pPr marL="72000" algn="l" fontAlgn="b"/>
                      <a:r>
                        <a:rPr lang="sv-SE" sz="800" b="0" i="0" u="none" strike="noStrike" dirty="0">
                          <a:solidFill>
                            <a:srgbClr val="000000"/>
                          </a:solidFill>
                          <a:effectLst/>
                          <a:latin typeface="Futura Std Book" panose="020B0502020204020303"/>
                        </a:rPr>
                        <a:t>Katrineholm</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1 675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3208508909"/>
                  </a:ext>
                </a:extLst>
              </a:tr>
              <a:tr h="480393">
                <a:tc>
                  <a:txBody>
                    <a:bodyPr/>
                    <a:lstStyle/>
                    <a:p>
                      <a:pPr marL="72000" algn="l" fontAlgn="b"/>
                      <a:r>
                        <a:rPr lang="sv-SE" sz="800" b="0" i="0" u="none" strike="noStrike" dirty="0">
                          <a:solidFill>
                            <a:srgbClr val="000000"/>
                          </a:solidFill>
                          <a:effectLst/>
                          <a:latin typeface="Futura Std Book" panose="020B0502020204020303"/>
                        </a:rPr>
                        <a:t>Eskilstuna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7 579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1121273573"/>
                  </a:ext>
                </a:extLst>
              </a:tr>
              <a:tr h="480393">
                <a:tc>
                  <a:txBody>
                    <a:bodyPr/>
                    <a:lstStyle/>
                    <a:p>
                      <a:pPr marL="72000" algn="l" fontAlgn="b"/>
                      <a:r>
                        <a:rPr lang="sv-SE" sz="800" b="0" i="0" u="none" strike="noStrike" dirty="0">
                          <a:solidFill>
                            <a:srgbClr val="000000"/>
                          </a:solidFill>
                          <a:effectLst/>
                          <a:latin typeface="Futura Std Book" panose="020B0502020204020303"/>
                        </a:rPr>
                        <a:t>Strängnäs</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1 372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1084239425"/>
                  </a:ext>
                </a:extLst>
              </a:tr>
              <a:tr h="480393">
                <a:tc>
                  <a:txBody>
                    <a:bodyPr/>
                    <a:lstStyle/>
                    <a:p>
                      <a:pPr marL="72000" algn="l" fontAlgn="b"/>
                      <a:r>
                        <a:rPr lang="sv-SE" sz="800" b="0" i="0" u="none" strike="noStrike" dirty="0">
                          <a:solidFill>
                            <a:srgbClr val="000000"/>
                          </a:solidFill>
                          <a:effectLst/>
                          <a:latin typeface="Futura Std Book" panose="020B0502020204020303"/>
                        </a:rPr>
                        <a:t>Trosa</a:t>
                      </a:r>
                    </a:p>
                  </a:txBody>
                  <a:tcPr marL="9156" marR="9156" marT="9156"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36,1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2047465816"/>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himmel, utomhus&#10;&#10;Automatiskt genererad beskrivning">
            <a:extLst>
              <a:ext uri="{FF2B5EF4-FFF2-40B4-BE49-F238E27FC236}">
                <a16:creationId xmlns:a16="http://schemas.microsoft.com/office/drawing/2014/main" id="{F91E08CF-99DF-4454-9BD7-984120A69195}"/>
              </a:ext>
            </a:extLst>
          </p:cNvPr>
          <p:cNvPicPr>
            <a:picLocks noGrp="1" noChangeAspect="1"/>
          </p:cNvPicPr>
          <p:nvPr>
            <p:ph type="pic" sz="quarter" idx="13"/>
          </p:nvPr>
        </p:nvPicPr>
        <p:blipFill>
          <a:blip r:embed="rId2"/>
          <a:srcRect l="16879" r="16879"/>
          <a:stretch>
            <a:fillRect/>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786985236"/>
              </p:ext>
            </p:extLst>
          </p:nvPr>
        </p:nvGraphicFramePr>
        <p:xfrm>
          <a:off x="6167439" y="106614"/>
          <a:ext cx="5687122" cy="642498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4231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23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521">
                <a:tc>
                  <a:txBody>
                    <a:bodyPr/>
                    <a:lstStyle/>
                    <a:p>
                      <a:pPr algn="l" rtl="0" fontAlgn="ctr"/>
                      <a:r>
                        <a:rPr lang="sv-SE" sz="800" b="1" i="0" u="none" strike="noStrike" dirty="0">
                          <a:solidFill>
                            <a:srgbClr val="000000"/>
                          </a:solidFill>
                          <a:effectLst/>
                          <a:latin typeface="Futura Std Book" panose="020B0502020204020303" pitchFamily="34" charset="0"/>
                        </a:rPr>
                        <a:t>Södermanlands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299 401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732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Eskilstuna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106 975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419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243</a:t>
                      </a:r>
                    </a:p>
                  </a:txBody>
                  <a:tcPr marL="9525" marR="9525" marT="9525" marB="0" anchor="ctr"/>
                </a:tc>
                <a:extLst>
                  <a:ext uri="{0D108BD9-81ED-4DB2-BD59-A6C34878D82A}">
                    <a16:rowId xmlns:a16="http://schemas.microsoft.com/office/drawing/2014/main" val="293360832"/>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Vingåker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125</a:t>
                      </a:r>
                    </a:p>
                  </a:txBody>
                  <a:tcPr marL="9525" marR="9525" marT="9525" marB="0" anchor="ctr"/>
                </a:tc>
                <a:extLst>
                  <a:ext uri="{0D108BD9-81ED-4DB2-BD59-A6C34878D82A}">
                    <a16:rowId xmlns:a16="http://schemas.microsoft.com/office/drawing/2014/main" val="1559525621"/>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Gnesta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11 421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947986397"/>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Nyköping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57 071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2325918200"/>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Oxelösund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11 995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Flen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16 431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Katrineholm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34 765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-71</a:t>
                      </a:r>
                    </a:p>
                  </a:txBody>
                  <a:tcPr marL="9525" marR="9525" marT="9525" marB="0" anchor="ctr"/>
                </a:tc>
                <a:extLst>
                  <a:ext uri="{0D108BD9-81ED-4DB2-BD59-A6C34878D82A}">
                    <a16:rowId xmlns:a16="http://schemas.microsoft.com/office/drawing/2014/main" val="1121273573"/>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Strängnäs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37 290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extLst>
                  <a:ext uri="{0D108BD9-81ED-4DB2-BD59-A6C34878D82A}">
                    <a16:rowId xmlns:a16="http://schemas.microsoft.com/office/drawing/2014/main" val="1084239425"/>
                  </a:ext>
                </a:extLst>
              </a:tr>
              <a:tr h="480393">
                <a:tc>
                  <a:txBody>
                    <a:bodyPr/>
                    <a:lstStyle/>
                    <a:p>
                      <a:pPr algn="l" rtl="0" fontAlgn="ctr"/>
                      <a:r>
                        <a:rPr lang="sv-SE" sz="800" b="0" i="0" u="none" strike="noStrike" dirty="0">
                          <a:solidFill>
                            <a:srgbClr val="000000"/>
                          </a:solidFill>
                          <a:effectLst/>
                          <a:latin typeface="Futura Std Book" panose="020B0502020204020303" pitchFamily="34" charset="0"/>
                        </a:rPr>
                        <a:t>Trosa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14 309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115</a:t>
                      </a:r>
                    </a:p>
                  </a:txBody>
                  <a:tcPr marL="9525" marR="9525" marT="9525" marB="0" anchor="ctr"/>
                </a:tc>
                <a:extLst>
                  <a:ext uri="{0D108BD9-81ED-4DB2-BD59-A6C34878D82A}">
                    <a16:rowId xmlns:a16="http://schemas.microsoft.com/office/drawing/2014/main" val="2047465816"/>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himmel, utomhus&#10;&#10;Automatiskt genererad beskrivning">
            <a:extLst>
              <a:ext uri="{FF2B5EF4-FFF2-40B4-BE49-F238E27FC236}">
                <a16:creationId xmlns:a16="http://schemas.microsoft.com/office/drawing/2014/main" id="{B51AE484-440E-46A4-B958-D0DBA7E6D9D6}"/>
              </a:ext>
            </a:extLst>
          </p:cNvPr>
          <p:cNvPicPr>
            <a:picLocks noGrp="1" noChangeAspect="1"/>
          </p:cNvPicPr>
          <p:nvPr>
            <p:ph type="pic" sz="quarter" idx="13"/>
          </p:nvPr>
        </p:nvPicPr>
        <p:blipFill>
          <a:blip r:embed="rId2"/>
          <a:srcRect l="16879" r="16879"/>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Södermanlands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863863621"/>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41721">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41721">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74006">
                <a:tc>
                  <a:txBody>
                    <a:bodyPr/>
                    <a:lstStyle/>
                    <a:p>
                      <a:pPr algn="l" rtl="0" fontAlgn="ctr"/>
                      <a:r>
                        <a:rPr lang="sv-SE" sz="800" b="1" i="0" u="none" strike="noStrike">
                          <a:solidFill>
                            <a:srgbClr val="000000"/>
                          </a:solidFill>
                          <a:effectLst/>
                          <a:latin typeface="Futura Std Book" panose="020B0502020204020303" pitchFamily="34" charset="0"/>
                        </a:rPr>
                        <a:t>Södermanland</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Eskilstuna</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35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-40</a:t>
                      </a:r>
                    </a:p>
                  </a:txBody>
                  <a:tcPr marL="6350" marR="6350" marT="6350" marB="0" anchor="ctr"/>
                </a:tc>
                <a:extLst>
                  <a:ext uri="{0D108BD9-81ED-4DB2-BD59-A6C34878D82A}">
                    <a16:rowId xmlns:a16="http://schemas.microsoft.com/office/drawing/2014/main" val="293360832"/>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Flen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6350" marR="6350" marT="6350" marB="0" anchor="ctr"/>
                </a:tc>
                <a:extLst>
                  <a:ext uri="{0D108BD9-81ED-4DB2-BD59-A6C34878D82A}">
                    <a16:rowId xmlns:a16="http://schemas.microsoft.com/office/drawing/2014/main" val="1559525621"/>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Gnesta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6350" marR="6350" marT="6350" marB="0" anchor="ctr"/>
                </a:tc>
                <a:extLst>
                  <a:ext uri="{0D108BD9-81ED-4DB2-BD59-A6C34878D82A}">
                    <a16:rowId xmlns:a16="http://schemas.microsoft.com/office/drawing/2014/main" val="1947986397"/>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Katrineholm</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6350" marR="6350" marT="6350" marB="0" anchor="ctr"/>
                </a:tc>
                <a:extLst>
                  <a:ext uri="{0D108BD9-81ED-4DB2-BD59-A6C34878D82A}">
                    <a16:rowId xmlns:a16="http://schemas.microsoft.com/office/drawing/2014/main" val="2325918200"/>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Nyköping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6350" marR="6350" marT="6350" marB="0" anchor="ctr"/>
                </a:tc>
                <a:extLst>
                  <a:ext uri="{0D108BD9-81ED-4DB2-BD59-A6C34878D82A}">
                    <a16:rowId xmlns:a16="http://schemas.microsoft.com/office/drawing/2014/main" val="39445981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Oxelösund</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6350" marR="6350" marT="6350" marB="0" anchor="ctr"/>
                </a:tc>
                <a:extLst>
                  <a:ext uri="{0D108BD9-81ED-4DB2-BD59-A6C34878D82A}">
                    <a16:rowId xmlns:a16="http://schemas.microsoft.com/office/drawing/2014/main" val="3208508909"/>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Strängnäs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6350" marR="6350" marT="6350" marB="0" anchor="ctr"/>
                </a:tc>
                <a:extLst>
                  <a:ext uri="{0D108BD9-81ED-4DB2-BD59-A6C34878D82A}">
                    <a16:rowId xmlns:a16="http://schemas.microsoft.com/office/drawing/2014/main" val="1121273573"/>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Trosa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6350" marR="6350" marT="6350" marB="0" anchor="ctr"/>
                </a:tc>
                <a:extLst>
                  <a:ext uri="{0D108BD9-81ED-4DB2-BD59-A6C34878D82A}">
                    <a16:rowId xmlns:a16="http://schemas.microsoft.com/office/drawing/2014/main" val="1084239425"/>
                  </a:ext>
                </a:extLst>
              </a:tr>
              <a:tr h="479871">
                <a:tc>
                  <a:txBody>
                    <a:bodyPr/>
                    <a:lstStyle/>
                    <a:p>
                      <a:pPr algn="l" rtl="0" fontAlgn="ctr"/>
                      <a:r>
                        <a:rPr lang="sv-SE" sz="800" b="0" i="0" u="none" strike="noStrike">
                          <a:solidFill>
                            <a:srgbClr val="000000"/>
                          </a:solidFill>
                          <a:effectLst/>
                          <a:latin typeface="Futura Std Book" panose="020B0502020204020303" pitchFamily="34" charset="0"/>
                        </a:rPr>
                        <a:t>Vingåker</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6350" marR="6350" marT="6350" marB="0" anchor="ctr"/>
                </a:tc>
                <a:extLst>
                  <a:ext uri="{0D108BD9-81ED-4DB2-BD59-A6C34878D82A}">
                    <a16:rowId xmlns:a16="http://schemas.microsoft.com/office/drawing/2014/main" val="2047465816"/>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8536" y="0"/>
            <a:ext cx="5723466"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393253" y="1628775"/>
            <a:ext cx="5378897"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4305" y="316773"/>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990192" y="0"/>
            <a:ext cx="5808555"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2205</TotalTime>
  <Words>3031</Words>
  <Application>Microsoft Office PowerPoint</Application>
  <PresentationFormat>Bredbild</PresentationFormat>
  <Paragraphs>1139</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Stabil utveckling i spåren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493</cp:revision>
  <cp:lastPrinted>2020-03-19T17:55:17Z</cp:lastPrinted>
  <dcterms:created xsi:type="dcterms:W3CDTF">2019-04-29T08:02:07Z</dcterms:created>
  <dcterms:modified xsi:type="dcterms:W3CDTF">2021-03-29T14:58:20Z</dcterms:modified>
</cp:coreProperties>
</file>