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6"/>
  </p:notesMasterIdLst>
  <p:handoutMasterIdLst>
    <p:handoutMasterId r:id="rId27"/>
  </p:handoutMasterIdLst>
  <p:sldIdLst>
    <p:sldId id="369" r:id="rId2"/>
    <p:sldId id="308" r:id="rId3"/>
    <p:sldId id="347" r:id="rId4"/>
    <p:sldId id="370" r:id="rId5"/>
    <p:sldId id="371" r:id="rId6"/>
    <p:sldId id="350" r:id="rId7"/>
    <p:sldId id="351" r:id="rId8"/>
    <p:sldId id="372" r:id="rId9"/>
    <p:sldId id="373" r:id="rId10"/>
    <p:sldId id="354" r:id="rId11"/>
    <p:sldId id="368" r:id="rId12"/>
    <p:sldId id="374" r:id="rId13"/>
    <p:sldId id="375" r:id="rId14"/>
    <p:sldId id="358" r:id="rId15"/>
    <p:sldId id="359" r:id="rId16"/>
    <p:sldId id="376" r:id="rId17"/>
    <p:sldId id="377" r:id="rId18"/>
    <p:sldId id="378" r:id="rId19"/>
    <p:sldId id="316" r:id="rId20"/>
    <p:sldId id="363" r:id="rId21"/>
    <p:sldId id="364" r:id="rId22"/>
    <p:sldId id="365" r:id="rId23"/>
    <p:sldId id="366" r:id="rId24"/>
    <p:sldId id="367" r:id="rId25"/>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Rapport" id="{E2D09124-2141-4BB3-A39B-6EEF30579164}">
          <p14:sldIdLst>
            <p14:sldId id="369"/>
            <p14:sldId id="308"/>
            <p14:sldId id="347"/>
            <p14:sldId id="370"/>
            <p14:sldId id="371"/>
            <p14:sldId id="350"/>
            <p14:sldId id="351"/>
            <p14:sldId id="372"/>
            <p14:sldId id="373"/>
            <p14:sldId id="354"/>
            <p14:sldId id="368"/>
            <p14:sldId id="374"/>
            <p14:sldId id="375"/>
            <p14:sldId id="358"/>
            <p14:sldId id="359"/>
            <p14:sldId id="376"/>
            <p14:sldId id="377"/>
            <p14:sldId id="378"/>
            <p14:sldId id="316"/>
            <p14:sldId id="363"/>
            <p14:sldId id="364"/>
            <p14:sldId id="365"/>
            <p14:sldId id="366"/>
            <p14:sldId id="367"/>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asmus Ragnarsson" initials="RR" lastIdx="1" clrIdx="0">
    <p:extLst>
      <p:ext uri="{19B8F6BF-5375-455C-9EA6-DF929625EA0E}">
        <p15:presenceInfo xmlns:p15="http://schemas.microsoft.com/office/powerpoint/2012/main" userId="S::rasmus.ragnarsson@indikator.org::130af0ea-7f48-4e1e-b25e-5e975adb735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40064"/>
    <a:srgbClr val="00867F"/>
    <a:srgbClr val="FFFFFF"/>
    <a:srgbClr val="052364"/>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Ljust format 1 - Dekorfärg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2D5ABB26-0587-4C30-8999-92F81FD0307C}" styleName="Inget format, inget rutnät">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815" autoAdjust="0"/>
    <p:restoredTop sz="96357" autoAdjust="0"/>
  </p:normalViewPr>
  <p:slideViewPr>
    <p:cSldViewPr snapToGrid="0">
      <p:cViewPr varScale="1">
        <p:scale>
          <a:sx n="69" d="100"/>
          <a:sy n="69" d="100"/>
        </p:scale>
        <p:origin x="724" y="32"/>
      </p:cViewPr>
      <p:guideLst/>
    </p:cSldViewPr>
  </p:slideViewPr>
  <p:notesTextViewPr>
    <p:cViewPr>
      <p:scale>
        <a:sx n="3" d="2"/>
        <a:sy n="3" d="2"/>
      </p:scale>
      <p:origin x="0" y="0"/>
    </p:cViewPr>
  </p:notesTextViewPr>
  <p:sorterViewPr>
    <p:cViewPr>
      <p:scale>
        <a:sx n="78" d="100"/>
        <a:sy n="78" d="100"/>
      </p:scale>
      <p:origin x="0" y="0"/>
    </p:cViewPr>
  </p:sorterViewPr>
  <p:notesViewPr>
    <p:cSldViewPr snapToGrid="0" showGuides="1">
      <p:cViewPr varScale="1">
        <p:scale>
          <a:sx n="92" d="100"/>
          <a:sy n="92" d="100"/>
        </p:scale>
        <p:origin x="2796"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kalkylblad.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kalkylblad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kalkylblad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tockholmskonjunkturen%20NY_klar.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kalkylblad3.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kalkylblad4.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kalkylblad5.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kalkylblad6.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kalkylblad7.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kalkylblad8.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kalkylblad9.xlsx"/><Relationship Id="rId2" Type="http://schemas.microsoft.com/office/2011/relationships/chartColorStyle" Target="colors11.xml"/><Relationship Id="rId1" Type="http://schemas.microsoft.com/office/2011/relationships/chartStyle" Target="style1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'sid4 graf'!$C$14</c:f>
              <c:strCache>
                <c:ptCount val="1"/>
                <c:pt idx="0">
                  <c:v>Total</c:v>
                </c:pt>
              </c:strCache>
            </c:strRef>
          </c:tx>
          <c:spPr>
            <a:ln w="28575" cap="rnd">
              <a:solidFill>
                <a:schemeClr val="accent1"/>
              </a:solidFill>
              <a:round/>
            </a:ln>
            <a:effectLst/>
          </c:spPr>
          <c:marker>
            <c:symbol val="none"/>
          </c:marker>
          <c:cat>
            <c:strRef>
              <c:f>'sid4 graf'!$D$13:$AR$13</c:f>
              <c:strCache>
                <c:ptCount val="40"/>
                <c:pt idx="3">
                  <c:v>2011</c:v>
                </c:pt>
                <c:pt idx="7">
                  <c:v>2012</c:v>
                </c:pt>
                <c:pt idx="11">
                  <c:v>2013</c:v>
                </c:pt>
                <c:pt idx="15">
                  <c:v>2014</c:v>
                </c:pt>
                <c:pt idx="19">
                  <c:v>2015</c:v>
                </c:pt>
                <c:pt idx="23">
                  <c:v>2016</c:v>
                </c:pt>
                <c:pt idx="27">
                  <c:v>2017</c:v>
                </c:pt>
                <c:pt idx="31">
                  <c:v>2018</c:v>
                </c:pt>
                <c:pt idx="35">
                  <c:v>2019</c:v>
                </c:pt>
                <c:pt idx="39">
                  <c:v>2020</c:v>
                </c:pt>
              </c:strCache>
            </c:strRef>
          </c:cat>
          <c:val>
            <c:numRef>
              <c:f>'sid4 graf'!$D$14:$AR$14</c:f>
              <c:numCache>
                <c:formatCode>General</c:formatCode>
                <c:ptCount val="41"/>
                <c:pt idx="0">
                  <c:v>100</c:v>
                </c:pt>
                <c:pt idx="1">
                  <c:v>101.63303697221419</c:v>
                </c:pt>
                <c:pt idx="2">
                  <c:v>106.57617839455258</c:v>
                </c:pt>
                <c:pt idx="3">
                  <c:v>104.30032637524275</c:v>
                </c:pt>
                <c:pt idx="4">
                  <c:v>105.40633554445058</c:v>
                </c:pt>
                <c:pt idx="5">
                  <c:v>106.75053906773091</c:v>
                </c:pt>
                <c:pt idx="6">
                  <c:v>111.25989885278976</c:v>
                </c:pt>
                <c:pt idx="7">
                  <c:v>108.25547036777911</c:v>
                </c:pt>
                <c:pt idx="8">
                  <c:v>109.67411124753727</c:v>
                </c:pt>
                <c:pt idx="9">
                  <c:v>109.85261434480269</c:v>
                </c:pt>
                <c:pt idx="10">
                  <c:v>113.99348035655471</c:v>
                </c:pt>
                <c:pt idx="11">
                  <c:v>111.49249654550796</c:v>
                </c:pt>
                <c:pt idx="12">
                  <c:v>113.36712044351712</c:v>
                </c:pt>
                <c:pt idx="13">
                  <c:v>114.2175520863447</c:v>
                </c:pt>
                <c:pt idx="14">
                  <c:v>119.66591654181326</c:v>
                </c:pt>
                <c:pt idx="15">
                  <c:v>116.89954438485012</c:v>
                </c:pt>
                <c:pt idx="16">
                  <c:v>117.74171016220851</c:v>
                </c:pt>
                <c:pt idx="17">
                  <c:v>120.25900737239326</c:v>
                </c:pt>
                <c:pt idx="18">
                  <c:v>126.16959213340817</c:v>
                </c:pt>
                <c:pt idx="19">
                  <c:v>123.10099936939812</c:v>
                </c:pt>
                <c:pt idx="20">
                  <c:v>124.78403928496847</c:v>
                </c:pt>
                <c:pt idx="21">
                  <c:v>127.79663323204215</c:v>
                </c:pt>
                <c:pt idx="22">
                  <c:v>131.61969813170825</c:v>
                </c:pt>
                <c:pt idx="23">
                  <c:v>129.90171674129468</c:v>
                </c:pt>
                <c:pt idx="24">
                  <c:v>132.20227595313389</c:v>
                </c:pt>
                <c:pt idx="25">
                  <c:v>134.58849293944195</c:v>
                </c:pt>
                <c:pt idx="26">
                  <c:v>140.34916485716502</c:v>
                </c:pt>
                <c:pt idx="27">
                  <c:v>136.81097291765911</c:v>
                </c:pt>
                <c:pt idx="28">
                  <c:v>139.17019425833655</c:v>
                </c:pt>
                <c:pt idx="29">
                  <c:v>140.80790901605596</c:v>
                </c:pt>
                <c:pt idx="30">
                  <c:v>148.83233597624621</c:v>
                </c:pt>
                <c:pt idx="31">
                  <c:v>145.24626468926579</c:v>
                </c:pt>
                <c:pt idx="32">
                  <c:v>146.31940383607193</c:v>
                </c:pt>
                <c:pt idx="33">
                  <c:v>149.06012780666649</c:v>
                </c:pt>
                <c:pt idx="34">
                  <c:v>154.68487687953234</c:v>
                </c:pt>
                <c:pt idx="35">
                  <c:v>152.42927163385201</c:v>
                </c:pt>
                <c:pt idx="36">
                  <c:v>153.74372775331352</c:v>
                </c:pt>
                <c:pt idx="37">
                  <c:v>156.58134069492175</c:v>
                </c:pt>
                <c:pt idx="38">
                  <c:v>156.49634519554769</c:v>
                </c:pt>
                <c:pt idx="39">
                  <c:v>152.26522681426462</c:v>
                </c:pt>
                <c:pt idx="40">
                  <c:v>154.59716438989892</c:v>
                </c:pt>
              </c:numCache>
            </c:numRef>
          </c:val>
          <c:smooth val="0"/>
          <c:extLst>
            <c:ext xmlns:c16="http://schemas.microsoft.com/office/drawing/2014/chart" uri="{C3380CC4-5D6E-409C-BE32-E72D297353CC}">
              <c16:uniqueId val="{00000000-BB5E-4D52-A43D-BC5B29BF859F}"/>
            </c:ext>
          </c:extLst>
        </c:ser>
        <c:ser>
          <c:idx val="1"/>
          <c:order val="1"/>
          <c:tx>
            <c:strRef>
              <c:f>'sid4 graf'!$B$15</c:f>
              <c:strCache>
                <c:ptCount val="1"/>
                <c:pt idx="0">
                  <c:v>Per invånare</c:v>
                </c:pt>
              </c:strCache>
            </c:strRef>
          </c:tx>
          <c:spPr>
            <a:ln w="28575" cap="rnd">
              <a:solidFill>
                <a:schemeClr val="accent2"/>
              </a:solidFill>
              <a:round/>
            </a:ln>
            <a:effectLst/>
          </c:spPr>
          <c:marker>
            <c:symbol val="none"/>
          </c:marker>
          <c:cat>
            <c:strRef>
              <c:f>'sid4 graf'!$D$13:$AR$13</c:f>
              <c:strCache>
                <c:ptCount val="40"/>
                <c:pt idx="3">
                  <c:v>2011</c:v>
                </c:pt>
                <c:pt idx="7">
                  <c:v>2012</c:v>
                </c:pt>
                <c:pt idx="11">
                  <c:v>2013</c:v>
                </c:pt>
                <c:pt idx="15">
                  <c:v>2014</c:v>
                </c:pt>
                <c:pt idx="19">
                  <c:v>2015</c:v>
                </c:pt>
                <c:pt idx="23">
                  <c:v>2016</c:v>
                </c:pt>
                <c:pt idx="27">
                  <c:v>2017</c:v>
                </c:pt>
                <c:pt idx="31">
                  <c:v>2018</c:v>
                </c:pt>
                <c:pt idx="35">
                  <c:v>2019</c:v>
                </c:pt>
                <c:pt idx="39">
                  <c:v>2020</c:v>
                </c:pt>
              </c:strCache>
            </c:strRef>
          </c:cat>
          <c:val>
            <c:numRef>
              <c:f>'sid4 graf'!$D$15:$AR$15</c:f>
              <c:numCache>
                <c:formatCode>General</c:formatCode>
                <c:ptCount val="41"/>
                <c:pt idx="0">
                  <c:v>100</c:v>
                </c:pt>
                <c:pt idx="1">
                  <c:v>101.16021409127151</c:v>
                </c:pt>
                <c:pt idx="2">
                  <c:v>105.56851173585517</c:v>
                </c:pt>
                <c:pt idx="3">
                  <c:v>102.79010450658581</c:v>
                </c:pt>
                <c:pt idx="4">
                  <c:v>103.53505284619655</c:v>
                </c:pt>
                <c:pt idx="5">
                  <c:v>104.44857980424996</c:v>
                </c:pt>
                <c:pt idx="6">
                  <c:v>108.36609978036084</c:v>
                </c:pt>
                <c:pt idx="7">
                  <c:v>104.91464494176435</c:v>
                </c:pt>
                <c:pt idx="8">
                  <c:v>105.92741286230476</c:v>
                </c:pt>
                <c:pt idx="9">
                  <c:v>105.65974409007356</c:v>
                </c:pt>
                <c:pt idx="10">
                  <c:v>109.18264597728229</c:v>
                </c:pt>
                <c:pt idx="11">
                  <c:v>106.26141793840728</c:v>
                </c:pt>
                <c:pt idx="12">
                  <c:v>107.67010086410539</c:v>
                </c:pt>
                <c:pt idx="13">
                  <c:v>108.05731473894632</c:v>
                </c:pt>
                <c:pt idx="14">
                  <c:v>112.70013725016631</c:v>
                </c:pt>
                <c:pt idx="15">
                  <c:v>109.5366475099609</c:v>
                </c:pt>
                <c:pt idx="16">
                  <c:v>110.04413837018816</c:v>
                </c:pt>
                <c:pt idx="17">
                  <c:v>112.03695514836004</c:v>
                </c:pt>
                <c:pt idx="18">
                  <c:v>117.09615528338567</c:v>
                </c:pt>
                <c:pt idx="19">
                  <c:v>113.70231060569826</c:v>
                </c:pt>
                <c:pt idx="20">
                  <c:v>114.88067458568213</c:v>
                </c:pt>
                <c:pt idx="21">
                  <c:v>117.2455009513652</c:v>
                </c:pt>
                <c:pt idx="22">
                  <c:v>120.25557088794639</c:v>
                </c:pt>
                <c:pt idx="23">
                  <c:v>118.03931027601418</c:v>
                </c:pt>
                <c:pt idx="24">
                  <c:v>119.69221624302085</c:v>
                </c:pt>
                <c:pt idx="25">
                  <c:v>121.38209278843438</c:v>
                </c:pt>
                <c:pt idx="26">
                  <c:v>126.01906701639585</c:v>
                </c:pt>
                <c:pt idx="27">
                  <c:v>122.22017745600311</c:v>
                </c:pt>
                <c:pt idx="28">
                  <c:v>123.8672449598027</c:v>
                </c:pt>
                <c:pt idx="29">
                  <c:v>124.92064397307124</c:v>
                </c:pt>
                <c:pt idx="30">
                  <c:v>131.46903381377678</c:v>
                </c:pt>
                <c:pt idx="31">
                  <c:v>127.71149473316274</c:v>
                </c:pt>
                <c:pt idx="32">
                  <c:v>128.2313747202825</c:v>
                </c:pt>
                <c:pt idx="33">
                  <c:v>130.16546313752895</c:v>
                </c:pt>
                <c:pt idx="34">
                  <c:v>134.54449283418904</c:v>
                </c:pt>
                <c:pt idx="35">
                  <c:v>132.02860271514166</c:v>
                </c:pt>
                <c:pt idx="36">
                  <c:v>132.8698310675679</c:v>
                </c:pt>
                <c:pt idx="37">
                  <c:v>134.97082418611899</c:v>
                </c:pt>
                <c:pt idx="38">
                  <c:v>134.76332011036732</c:v>
                </c:pt>
                <c:pt idx="39">
                  <c:v>130.88497112639061</c:v>
                </c:pt>
                <c:pt idx="40">
                  <c:v>132.77463638403091</c:v>
                </c:pt>
              </c:numCache>
            </c:numRef>
          </c:val>
          <c:smooth val="0"/>
          <c:extLst>
            <c:ext xmlns:c16="http://schemas.microsoft.com/office/drawing/2014/chart" uri="{C3380CC4-5D6E-409C-BE32-E72D297353CC}">
              <c16:uniqueId val="{00000001-BB5E-4D52-A43D-BC5B29BF859F}"/>
            </c:ext>
          </c:extLst>
        </c:ser>
        <c:ser>
          <c:idx val="2"/>
          <c:order val="2"/>
          <c:tx>
            <c:strRef>
              <c:f>'sid4 graf'!$B$16</c:f>
              <c:strCache>
                <c:ptCount val="1"/>
                <c:pt idx="0">
                  <c:v>Per sysselsatt</c:v>
                </c:pt>
              </c:strCache>
            </c:strRef>
          </c:tx>
          <c:spPr>
            <a:ln w="28575" cap="rnd">
              <a:solidFill>
                <a:schemeClr val="accent3"/>
              </a:solidFill>
              <a:prstDash val="sysDash"/>
              <a:round/>
            </a:ln>
            <a:effectLst/>
          </c:spPr>
          <c:marker>
            <c:symbol val="none"/>
          </c:marker>
          <c:cat>
            <c:strRef>
              <c:f>'sid4 graf'!$D$13:$AR$13</c:f>
              <c:strCache>
                <c:ptCount val="40"/>
                <c:pt idx="3">
                  <c:v>2011</c:v>
                </c:pt>
                <c:pt idx="7">
                  <c:v>2012</c:v>
                </c:pt>
                <c:pt idx="11">
                  <c:v>2013</c:v>
                </c:pt>
                <c:pt idx="15">
                  <c:v>2014</c:v>
                </c:pt>
                <c:pt idx="19">
                  <c:v>2015</c:v>
                </c:pt>
                <c:pt idx="23">
                  <c:v>2016</c:v>
                </c:pt>
                <c:pt idx="27">
                  <c:v>2017</c:v>
                </c:pt>
                <c:pt idx="31">
                  <c:v>2018</c:v>
                </c:pt>
                <c:pt idx="35">
                  <c:v>2019</c:v>
                </c:pt>
                <c:pt idx="39">
                  <c:v>2020</c:v>
                </c:pt>
              </c:strCache>
            </c:strRef>
          </c:cat>
          <c:val>
            <c:numRef>
              <c:f>'sid4 graf'!$D$16:$AR$16</c:f>
              <c:numCache>
                <c:formatCode>General</c:formatCode>
                <c:ptCount val="41"/>
                <c:pt idx="0">
                  <c:v>100</c:v>
                </c:pt>
                <c:pt idx="1">
                  <c:v>100.74598911006115</c:v>
                </c:pt>
                <c:pt idx="2">
                  <c:v>104.00432180440978</c:v>
                </c:pt>
                <c:pt idx="3">
                  <c:v>101.41259420601926</c:v>
                </c:pt>
                <c:pt idx="4">
                  <c:v>102.66563618944936</c:v>
                </c:pt>
                <c:pt idx="5">
                  <c:v>104.34615959413065</c:v>
                </c:pt>
                <c:pt idx="6">
                  <c:v>107.50390805976861</c:v>
                </c:pt>
                <c:pt idx="7">
                  <c:v>103.74644539016244</c:v>
                </c:pt>
                <c:pt idx="8">
                  <c:v>105.21933965480839</c:v>
                </c:pt>
                <c:pt idx="9">
                  <c:v>105.18264670359763</c:v>
                </c:pt>
                <c:pt idx="10">
                  <c:v>107.16752344897655</c:v>
                </c:pt>
                <c:pt idx="11">
                  <c:v>104.54012762338334</c:v>
                </c:pt>
                <c:pt idx="12">
                  <c:v>105.74988010965389</c:v>
                </c:pt>
                <c:pt idx="13">
                  <c:v>108.03460495028048</c:v>
                </c:pt>
                <c:pt idx="14">
                  <c:v>110.96615347871088</c:v>
                </c:pt>
                <c:pt idx="15">
                  <c:v>107.51374361239316</c:v>
                </c:pt>
                <c:pt idx="16">
                  <c:v>107.81460654359188</c:v>
                </c:pt>
                <c:pt idx="17">
                  <c:v>111.02431362051802</c:v>
                </c:pt>
                <c:pt idx="18">
                  <c:v>115.01891944464739</c:v>
                </c:pt>
                <c:pt idx="19">
                  <c:v>111.11145326916591</c:v>
                </c:pt>
                <c:pt idx="20">
                  <c:v>112.1375760443033</c:v>
                </c:pt>
                <c:pt idx="21">
                  <c:v>116.26389913807259</c:v>
                </c:pt>
                <c:pt idx="22">
                  <c:v>116.96120336724799</c:v>
                </c:pt>
                <c:pt idx="23">
                  <c:v>114.92754851496325</c:v>
                </c:pt>
                <c:pt idx="24">
                  <c:v>116.66320863577924</c:v>
                </c:pt>
                <c:pt idx="25">
                  <c:v>118.86720306266399</c:v>
                </c:pt>
                <c:pt idx="26">
                  <c:v>121.62075357265371</c:v>
                </c:pt>
                <c:pt idx="27">
                  <c:v>118.1041438399716</c:v>
                </c:pt>
                <c:pt idx="28">
                  <c:v>120.38413497828562</c:v>
                </c:pt>
                <c:pt idx="29">
                  <c:v>121.55455944492709</c:v>
                </c:pt>
                <c:pt idx="30">
                  <c:v>126.05585235084526</c:v>
                </c:pt>
                <c:pt idx="31">
                  <c:v>123.30225205332393</c:v>
                </c:pt>
                <c:pt idx="32">
                  <c:v>124.26266449398648</c:v>
                </c:pt>
                <c:pt idx="33">
                  <c:v>125.85937396899489</c:v>
                </c:pt>
                <c:pt idx="34">
                  <c:v>129.13792192413882</c:v>
                </c:pt>
                <c:pt idx="35">
                  <c:v>127.46415790420646</c:v>
                </c:pt>
                <c:pt idx="36">
                  <c:v>128.73474803877451</c:v>
                </c:pt>
                <c:pt idx="37">
                  <c:v>129.75722993549519</c:v>
                </c:pt>
                <c:pt idx="38">
                  <c:v>131.69031144539031</c:v>
                </c:pt>
                <c:pt idx="39">
                  <c:v>127.44677079334292</c:v>
                </c:pt>
                <c:pt idx="40">
                  <c:v>130.25643808906642</c:v>
                </c:pt>
              </c:numCache>
            </c:numRef>
          </c:val>
          <c:smooth val="0"/>
          <c:extLst>
            <c:ext xmlns:c16="http://schemas.microsoft.com/office/drawing/2014/chart" uri="{C3380CC4-5D6E-409C-BE32-E72D297353CC}">
              <c16:uniqueId val="{00000002-BB5E-4D52-A43D-BC5B29BF859F}"/>
            </c:ext>
          </c:extLst>
        </c:ser>
        <c:dLbls>
          <c:showLegendKey val="0"/>
          <c:showVal val="0"/>
          <c:showCatName val="0"/>
          <c:showSerName val="0"/>
          <c:showPercent val="0"/>
          <c:showBubbleSize val="0"/>
        </c:dLbls>
        <c:smooth val="0"/>
        <c:axId val="977133984"/>
        <c:axId val="977136280"/>
      </c:lineChart>
      <c:catAx>
        <c:axId val="977133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977136280"/>
        <c:crosses val="autoZero"/>
        <c:auto val="1"/>
        <c:lblAlgn val="ctr"/>
        <c:lblOffset val="100"/>
        <c:noMultiLvlLbl val="0"/>
      </c:catAx>
      <c:valAx>
        <c:axId val="977136280"/>
        <c:scaling>
          <c:orientation val="minMax"/>
          <c:min val="9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977133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'sid5 (Graf)'!$A$13</c:f>
              <c:strCache>
                <c:ptCount val="1"/>
                <c:pt idx="0">
                  <c:v>Stockholms län, varav</c:v>
                </c:pt>
              </c:strCache>
            </c:strRef>
          </c:tx>
          <c:spPr>
            <a:ln w="28575" cap="rnd">
              <a:solidFill>
                <a:schemeClr val="accent1"/>
              </a:solidFill>
              <a:round/>
            </a:ln>
            <a:effectLst/>
          </c:spPr>
          <c:marker>
            <c:symbol val="none"/>
          </c:marker>
          <c:cat>
            <c:strRef>
              <c:f>'sid5 (Graf)'!$B$12:$AP$12</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'sid5 (Graf)'!$B$13:$AP$13</c:f>
              <c:numCache>
                <c:formatCode>General</c:formatCode>
                <c:ptCount val="41"/>
                <c:pt idx="0">
                  <c:v>100</c:v>
                </c:pt>
                <c:pt idx="1">
                  <c:v>102.40197107928587</c:v>
                </c:pt>
                <c:pt idx="2">
                  <c:v>107.64071255598171</c:v>
                </c:pt>
                <c:pt idx="3">
                  <c:v>104.3145738485894</c:v>
                </c:pt>
                <c:pt idx="4">
                  <c:v>106.16121544821351</c:v>
                </c:pt>
                <c:pt idx="5">
                  <c:v>107.59213494958736</c:v>
                </c:pt>
                <c:pt idx="6">
                  <c:v>112.61433075856914</c:v>
                </c:pt>
                <c:pt idx="7">
                  <c:v>108.64632113930679</c:v>
                </c:pt>
                <c:pt idx="8">
                  <c:v>109.87092870180855</c:v>
                </c:pt>
                <c:pt idx="9">
                  <c:v>110.32107204584673</c:v>
                </c:pt>
                <c:pt idx="10">
                  <c:v>114.91535249330677</c:v>
                </c:pt>
                <c:pt idx="11">
                  <c:v>111.3524834891459</c:v>
                </c:pt>
                <c:pt idx="12">
                  <c:v>113.94601836471195</c:v>
                </c:pt>
                <c:pt idx="13">
                  <c:v>115.06706147358521</c:v>
                </c:pt>
                <c:pt idx="14">
                  <c:v>120.72709629243435</c:v>
                </c:pt>
                <c:pt idx="15">
                  <c:v>116.85376065077307</c:v>
                </c:pt>
                <c:pt idx="16">
                  <c:v>118.44763739264749</c:v>
                </c:pt>
                <c:pt idx="17">
                  <c:v>121.40487201389398</c:v>
                </c:pt>
                <c:pt idx="18">
                  <c:v>127.79894753274375</c:v>
                </c:pt>
                <c:pt idx="19">
                  <c:v>123.54863868767396</c:v>
                </c:pt>
                <c:pt idx="20">
                  <c:v>126.05081771948369</c:v>
                </c:pt>
                <c:pt idx="21">
                  <c:v>129.4105755357341</c:v>
                </c:pt>
                <c:pt idx="22">
                  <c:v>133.11238270604073</c:v>
                </c:pt>
                <c:pt idx="23">
                  <c:v>130.51034137734425</c:v>
                </c:pt>
                <c:pt idx="24">
                  <c:v>133.58460388020083</c:v>
                </c:pt>
                <c:pt idx="25">
                  <c:v>136.4640325091454</c:v>
                </c:pt>
                <c:pt idx="26">
                  <c:v>142.42921386781808</c:v>
                </c:pt>
                <c:pt idx="27">
                  <c:v>137.69643152781984</c:v>
                </c:pt>
                <c:pt idx="28">
                  <c:v>140.89342900950047</c:v>
                </c:pt>
                <c:pt idx="29">
                  <c:v>142.85861110510837</c:v>
                </c:pt>
                <c:pt idx="30">
                  <c:v>151.4069316482836</c:v>
                </c:pt>
                <c:pt idx="31">
                  <c:v>146.71718388910037</c:v>
                </c:pt>
                <c:pt idx="32">
                  <c:v>148.15127571907615</c:v>
                </c:pt>
                <c:pt idx="33">
                  <c:v>150.89073192814985</c:v>
                </c:pt>
                <c:pt idx="34">
                  <c:v>157.01968454828665</c:v>
                </c:pt>
                <c:pt idx="35">
                  <c:v>151.95187100710342</c:v>
                </c:pt>
                <c:pt idx="36">
                  <c:v>154.14453989320782</c:v>
                </c:pt>
                <c:pt idx="37">
                  <c:v>157.2747432254238</c:v>
                </c:pt>
                <c:pt idx="38">
                  <c:v>156.28904289894896</c:v>
                </c:pt>
                <c:pt idx="39">
                  <c:v>150.93512314551731</c:v>
                </c:pt>
                <c:pt idx="40">
                  <c:v>153.79736907558066</c:v>
                </c:pt>
              </c:numCache>
            </c:numRef>
          </c:val>
          <c:smooth val="0"/>
          <c:extLst>
            <c:ext xmlns:c16="http://schemas.microsoft.com/office/drawing/2014/chart" uri="{C3380CC4-5D6E-409C-BE32-E72D297353CC}">
              <c16:uniqueId val="{00000000-B126-446E-BDD5-242355B6F3E2}"/>
            </c:ext>
          </c:extLst>
        </c:ser>
        <c:ser>
          <c:idx val="1"/>
          <c:order val="1"/>
          <c:tx>
            <c:strRef>
              <c:f>'sid5 (Graf)'!$A$14</c:f>
              <c:strCache>
                <c:ptCount val="1"/>
                <c:pt idx="0">
                  <c:v>Industri</c:v>
                </c:pt>
              </c:strCache>
            </c:strRef>
          </c:tx>
          <c:spPr>
            <a:ln w="28575" cap="rnd">
              <a:solidFill>
                <a:schemeClr val="accent2"/>
              </a:solidFill>
              <a:prstDash val="sysDot"/>
              <a:round/>
            </a:ln>
            <a:effectLst/>
          </c:spPr>
          <c:marker>
            <c:symbol val="none"/>
          </c:marker>
          <c:cat>
            <c:strRef>
              <c:f>'sid5 (Graf)'!$B$12:$AP$12</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'sid5 (Graf)'!$B$14:$AP$14</c:f>
              <c:numCache>
                <c:formatCode>General</c:formatCode>
                <c:ptCount val="41"/>
                <c:pt idx="0">
                  <c:v>100</c:v>
                </c:pt>
                <c:pt idx="1">
                  <c:v>105.24484972826582</c:v>
                </c:pt>
                <c:pt idx="2">
                  <c:v>114.95378092962405</c:v>
                </c:pt>
                <c:pt idx="3">
                  <c:v>106.2340599022513</c:v>
                </c:pt>
                <c:pt idx="4">
                  <c:v>105.29476470274018</c:v>
                </c:pt>
                <c:pt idx="5">
                  <c:v>111.49130324897455</c:v>
                </c:pt>
                <c:pt idx="6">
                  <c:v>118.81842419755986</c:v>
                </c:pt>
                <c:pt idx="7">
                  <c:v>108.98130165620489</c:v>
                </c:pt>
                <c:pt idx="8">
                  <c:v>106.38438846024364</c:v>
                </c:pt>
                <c:pt idx="9">
                  <c:v>113.04738435962074</c:v>
                </c:pt>
                <c:pt idx="10">
                  <c:v>115.55736686698927</c:v>
                </c:pt>
                <c:pt idx="11">
                  <c:v>107.16312244026288</c:v>
                </c:pt>
                <c:pt idx="12">
                  <c:v>108.50437463851993</c:v>
                </c:pt>
                <c:pt idx="13">
                  <c:v>111.3872217931133</c:v>
                </c:pt>
                <c:pt idx="14">
                  <c:v>118.11660454584693</c:v>
                </c:pt>
                <c:pt idx="15">
                  <c:v>108.33719631532084</c:v>
                </c:pt>
                <c:pt idx="16">
                  <c:v>107.52915377493473</c:v>
                </c:pt>
                <c:pt idx="17">
                  <c:v>112.47665791791609</c:v>
                </c:pt>
                <c:pt idx="18">
                  <c:v>124.90428244986681</c:v>
                </c:pt>
                <c:pt idx="19">
                  <c:v>110.70473932437423</c:v>
                </c:pt>
                <c:pt idx="20">
                  <c:v>110.87445739143729</c:v>
                </c:pt>
                <c:pt idx="21">
                  <c:v>122.39293539981811</c:v>
                </c:pt>
                <c:pt idx="22">
                  <c:v>121.40673189813471</c:v>
                </c:pt>
                <c:pt idx="23">
                  <c:v>114.58824581538227</c:v>
                </c:pt>
                <c:pt idx="24">
                  <c:v>114.54998636351553</c:v>
                </c:pt>
                <c:pt idx="25">
                  <c:v>119.84049281652746</c:v>
                </c:pt>
                <c:pt idx="26">
                  <c:v>108.37250353388517</c:v>
                </c:pt>
                <c:pt idx="27">
                  <c:v>101.19785531248644</c:v>
                </c:pt>
                <c:pt idx="28">
                  <c:v>101.50929492964032</c:v>
                </c:pt>
                <c:pt idx="29">
                  <c:v>105.29179775993923</c:v>
                </c:pt>
                <c:pt idx="30">
                  <c:v>119.05175854813854</c:v>
                </c:pt>
                <c:pt idx="31">
                  <c:v>104.82141883601427</c:v>
                </c:pt>
                <c:pt idx="32">
                  <c:v>104.20570094531348</c:v>
                </c:pt>
                <c:pt idx="33">
                  <c:v>109.57375631333366</c:v>
                </c:pt>
                <c:pt idx="34">
                  <c:v>127.45768932507148</c:v>
                </c:pt>
                <c:pt idx="35">
                  <c:v>110.79518382813681</c:v>
                </c:pt>
                <c:pt idx="36">
                  <c:v>109.84347119094102</c:v>
                </c:pt>
                <c:pt idx="37">
                  <c:v>112.82174975031472</c:v>
                </c:pt>
                <c:pt idx="38">
                  <c:v>128.95859757754849</c:v>
                </c:pt>
                <c:pt idx="39">
                  <c:v>111.18581507876263</c:v>
                </c:pt>
                <c:pt idx="40">
                  <c:v>111.87049345395098</c:v>
                </c:pt>
              </c:numCache>
            </c:numRef>
          </c:val>
          <c:smooth val="0"/>
          <c:extLst>
            <c:ext xmlns:c16="http://schemas.microsoft.com/office/drawing/2014/chart" uri="{C3380CC4-5D6E-409C-BE32-E72D297353CC}">
              <c16:uniqueId val="{00000001-B126-446E-BDD5-242355B6F3E2}"/>
            </c:ext>
          </c:extLst>
        </c:ser>
        <c:ser>
          <c:idx val="2"/>
          <c:order val="2"/>
          <c:tx>
            <c:strRef>
              <c:f>'sid5 (Graf)'!$A$15</c:f>
              <c:strCache>
                <c:ptCount val="1"/>
                <c:pt idx="0">
                  <c:v>Tjänster</c:v>
                </c:pt>
              </c:strCache>
            </c:strRef>
          </c:tx>
          <c:spPr>
            <a:ln w="28575" cap="rnd">
              <a:solidFill>
                <a:schemeClr val="accent3"/>
              </a:solidFill>
              <a:prstDash val="sysDash"/>
              <a:round/>
            </a:ln>
            <a:effectLst/>
          </c:spPr>
          <c:marker>
            <c:symbol val="none"/>
          </c:marker>
          <c:cat>
            <c:strRef>
              <c:f>'sid5 (Graf)'!$B$12:$AP$12</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'sid5 (Graf)'!$B$15:$AP$15</c:f>
              <c:numCache>
                <c:formatCode>General</c:formatCode>
                <c:ptCount val="41"/>
                <c:pt idx="0">
                  <c:v>100</c:v>
                </c:pt>
                <c:pt idx="1">
                  <c:v>103.03211816764134</c:v>
                </c:pt>
                <c:pt idx="2">
                  <c:v>106.98114493983752</c:v>
                </c:pt>
                <c:pt idx="3">
                  <c:v>104.47534259365732</c:v>
                </c:pt>
                <c:pt idx="4">
                  <c:v>106.11454739777398</c:v>
                </c:pt>
                <c:pt idx="5">
                  <c:v>108.01156642905575</c:v>
                </c:pt>
                <c:pt idx="6">
                  <c:v>111.91448104599144</c:v>
                </c:pt>
                <c:pt idx="7">
                  <c:v>108.91376114759358</c:v>
                </c:pt>
                <c:pt idx="8">
                  <c:v>110.12441148435245</c:v>
                </c:pt>
                <c:pt idx="9">
                  <c:v>110.63849397635211</c:v>
                </c:pt>
                <c:pt idx="10">
                  <c:v>114.68987893005071</c:v>
                </c:pt>
                <c:pt idx="11">
                  <c:v>111.91391688320154</c:v>
                </c:pt>
                <c:pt idx="12">
                  <c:v>114.23152713162466</c:v>
                </c:pt>
                <c:pt idx="13">
                  <c:v>116.39775947085921</c:v>
                </c:pt>
                <c:pt idx="14">
                  <c:v>120.96656810299245</c:v>
                </c:pt>
                <c:pt idx="15">
                  <c:v>118.0382233974353</c:v>
                </c:pt>
                <c:pt idx="16">
                  <c:v>119.44858697425968</c:v>
                </c:pt>
                <c:pt idx="17">
                  <c:v>123.37705939164078</c:v>
                </c:pt>
                <c:pt idx="18">
                  <c:v>127.82287295963772</c:v>
                </c:pt>
                <c:pt idx="19">
                  <c:v>124.80536185918328</c:v>
                </c:pt>
                <c:pt idx="20">
                  <c:v>127.15626250717088</c:v>
                </c:pt>
                <c:pt idx="21">
                  <c:v>130.74563252605887</c:v>
                </c:pt>
                <c:pt idx="22">
                  <c:v>133.8235500900293</c:v>
                </c:pt>
                <c:pt idx="23">
                  <c:v>132.1663927886608</c:v>
                </c:pt>
                <c:pt idx="24">
                  <c:v>135.08398296195443</c:v>
                </c:pt>
                <c:pt idx="25">
                  <c:v>138.91977819550345</c:v>
                </c:pt>
                <c:pt idx="26">
                  <c:v>145.93763919503465</c:v>
                </c:pt>
                <c:pt idx="27">
                  <c:v>141.67098547225331</c:v>
                </c:pt>
                <c:pt idx="28">
                  <c:v>144.70939925543493</c:v>
                </c:pt>
                <c:pt idx="29">
                  <c:v>147.74946696460054</c:v>
                </c:pt>
                <c:pt idx="30">
                  <c:v>154.46264316217514</c:v>
                </c:pt>
                <c:pt idx="31">
                  <c:v>151.37918696873388</c:v>
                </c:pt>
                <c:pt idx="32">
                  <c:v>152.61677168792298</c:v>
                </c:pt>
                <c:pt idx="33">
                  <c:v>156.2401734508498</c:v>
                </c:pt>
                <c:pt idx="34">
                  <c:v>159.52918934482935</c:v>
                </c:pt>
                <c:pt idx="35">
                  <c:v>156.60004793788582</c:v>
                </c:pt>
                <c:pt idx="36">
                  <c:v>158.900026100578</c:v>
                </c:pt>
                <c:pt idx="37">
                  <c:v>163.44521585396936</c:v>
                </c:pt>
                <c:pt idx="38">
                  <c:v>158.42673207370854</c:v>
                </c:pt>
                <c:pt idx="39">
                  <c:v>154.97937755154547</c:v>
                </c:pt>
                <c:pt idx="40">
                  <c:v>158.04309485790472</c:v>
                </c:pt>
              </c:numCache>
            </c:numRef>
          </c:val>
          <c:smooth val="0"/>
          <c:extLst>
            <c:ext xmlns:c16="http://schemas.microsoft.com/office/drawing/2014/chart" uri="{C3380CC4-5D6E-409C-BE32-E72D297353CC}">
              <c16:uniqueId val="{00000002-B126-446E-BDD5-242355B6F3E2}"/>
            </c:ext>
          </c:extLst>
        </c:ser>
        <c:ser>
          <c:idx val="3"/>
          <c:order val="3"/>
          <c:tx>
            <c:strRef>
              <c:f>'sid5 (Graf)'!$A$16</c:f>
              <c:strCache>
                <c:ptCount val="1"/>
                <c:pt idx="0">
                  <c:v>Övrigt</c:v>
                </c:pt>
              </c:strCache>
            </c:strRef>
          </c:tx>
          <c:spPr>
            <a:ln w="28575" cap="rnd">
              <a:solidFill>
                <a:schemeClr val="accent4"/>
              </a:solidFill>
              <a:prstDash val="dash"/>
              <a:round/>
            </a:ln>
            <a:effectLst/>
          </c:spPr>
          <c:marker>
            <c:symbol val="none"/>
          </c:marker>
          <c:cat>
            <c:strRef>
              <c:f>'sid5 (Graf)'!$B$12:$AP$12</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'sid5 (Graf)'!$B$16:$AP$16</c:f>
              <c:numCache>
                <c:formatCode>General</c:formatCode>
                <c:ptCount val="41"/>
                <c:pt idx="0">
                  <c:v>100</c:v>
                </c:pt>
                <c:pt idx="1">
                  <c:v>91.108128410097947</c:v>
                </c:pt>
                <c:pt idx="2">
                  <c:v>103.60866659131524</c:v>
                </c:pt>
                <c:pt idx="3">
                  <c:v>99.593142047474501</c:v>
                </c:pt>
                <c:pt idx="4">
                  <c:v>108.00827679593799</c:v>
                </c:pt>
                <c:pt idx="5">
                  <c:v>96.982510690030836</c:v>
                </c:pt>
                <c:pt idx="6">
                  <c:v>110.73297537621791</c:v>
                </c:pt>
                <c:pt idx="7">
                  <c:v>105.19605032079399</c:v>
                </c:pt>
                <c:pt idx="8">
                  <c:v>112.46212741416794</c:v>
                </c:pt>
                <c:pt idx="9">
                  <c:v>102.63778886411944</c:v>
                </c:pt>
                <c:pt idx="10">
                  <c:v>116.39981333131286</c:v>
                </c:pt>
                <c:pt idx="11">
                  <c:v>111.64804743387631</c:v>
                </c:pt>
                <c:pt idx="12">
                  <c:v>119.1983526941861</c:v>
                </c:pt>
                <c:pt idx="13">
                  <c:v>106.13783048403164</c:v>
                </c:pt>
                <c:pt idx="14">
                  <c:v>122.12216278544317</c:v>
                </c:pt>
                <c:pt idx="15">
                  <c:v>116.98150351389813</c:v>
                </c:pt>
                <c:pt idx="16">
                  <c:v>124.28969540782082</c:v>
                </c:pt>
                <c:pt idx="17">
                  <c:v>113.52466762440663</c:v>
                </c:pt>
                <c:pt idx="18">
                  <c:v>131.99666730623426</c:v>
                </c:pt>
                <c:pt idx="19">
                  <c:v>129.55132331417053</c:v>
                </c:pt>
                <c:pt idx="20">
                  <c:v>137.30714139697369</c:v>
                </c:pt>
                <c:pt idx="21">
                  <c:v>125.57652994321047</c:v>
                </c:pt>
                <c:pt idx="22">
                  <c:v>143.34657693409335</c:v>
                </c:pt>
                <c:pt idx="23">
                  <c:v>136.8749427618537</c:v>
                </c:pt>
                <c:pt idx="24">
                  <c:v>146.4639693344202</c:v>
                </c:pt>
                <c:pt idx="25">
                  <c:v>135.13589213641757</c:v>
                </c:pt>
                <c:pt idx="26">
                  <c:v>156.41366890462373</c:v>
                </c:pt>
                <c:pt idx="27">
                  <c:v>150.32944572464521</c:v>
                </c:pt>
                <c:pt idx="28">
                  <c:v>159.71246235369455</c:v>
                </c:pt>
                <c:pt idx="29">
                  <c:v>147.08473392051243</c:v>
                </c:pt>
                <c:pt idx="30">
                  <c:v>167.73637813862049</c:v>
                </c:pt>
                <c:pt idx="31">
                  <c:v>160.12429290582929</c:v>
                </c:pt>
                <c:pt idx="32">
                  <c:v>166.87271455381372</c:v>
                </c:pt>
                <c:pt idx="33">
                  <c:v>155.861016586857</c:v>
                </c:pt>
                <c:pt idx="34">
                  <c:v>175.03727101747066</c:v>
                </c:pt>
                <c:pt idx="35">
                  <c:v>164.37186956990345</c:v>
                </c:pt>
                <c:pt idx="36">
                  <c:v>170.232215303967</c:v>
                </c:pt>
                <c:pt idx="37">
                  <c:v>158.07250403716304</c:v>
                </c:pt>
                <c:pt idx="38">
                  <c:v>174.94794615669056</c:v>
                </c:pt>
                <c:pt idx="39">
                  <c:v>167.8122941349736</c:v>
                </c:pt>
                <c:pt idx="40">
                  <c:v>171.81944854501836</c:v>
                </c:pt>
              </c:numCache>
            </c:numRef>
          </c:val>
          <c:smooth val="0"/>
          <c:extLst>
            <c:ext xmlns:c16="http://schemas.microsoft.com/office/drawing/2014/chart" uri="{C3380CC4-5D6E-409C-BE32-E72D297353CC}">
              <c16:uniqueId val="{00000003-B126-446E-BDD5-242355B6F3E2}"/>
            </c:ext>
          </c:extLst>
        </c:ser>
        <c:dLbls>
          <c:showLegendKey val="0"/>
          <c:showVal val="0"/>
          <c:showCatName val="0"/>
          <c:showSerName val="0"/>
          <c:showPercent val="0"/>
          <c:showBubbleSize val="0"/>
        </c:dLbls>
        <c:smooth val="0"/>
        <c:axId val="734920512"/>
        <c:axId val="734924120"/>
      </c:lineChart>
      <c:catAx>
        <c:axId val="734920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4120"/>
        <c:crosses val="autoZero"/>
        <c:auto val="1"/>
        <c:lblAlgn val="ctr"/>
        <c:lblOffset val="100"/>
        <c:noMultiLvlLbl val="0"/>
      </c:catAx>
      <c:valAx>
        <c:axId val="734924120"/>
        <c:scaling>
          <c:orientation val="minMax"/>
          <c:max val="240"/>
          <c:min val="6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0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'sid7'!$B$9</c:f>
              <c:strCache>
                <c:ptCount val="1"/>
                <c:pt idx="0">
                  <c:v>Stockholms län</c:v>
                </c:pt>
              </c:strCache>
            </c:strRef>
          </c:tx>
          <c:spPr>
            <a:ln w="28575" cap="rnd">
              <a:solidFill>
                <a:schemeClr val="accent1"/>
              </a:solidFill>
              <a:round/>
            </a:ln>
            <a:effectLst/>
          </c:spPr>
          <c:marker>
            <c:symbol val="none"/>
          </c:marker>
          <c:cat>
            <c:strRef>
              <c:f>'sid7'!$M$42:$AZ$42</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'sid7'!$M$44:$BA$44</c:f>
              <c:numCache>
                <c:formatCode>_-* #\ ##0_-;\-* #\ ##0_-;_-* "-"??_-;_-@_-</c:formatCode>
                <c:ptCount val="41"/>
                <c:pt idx="0">
                  <c:v>5566.5</c:v>
                </c:pt>
                <c:pt idx="1">
                  <c:v>6032.25</c:v>
                </c:pt>
                <c:pt idx="2">
                  <c:v>6178</c:v>
                </c:pt>
                <c:pt idx="3">
                  <c:v>6174.75</c:v>
                </c:pt>
                <c:pt idx="4">
                  <c:v>6009.75</c:v>
                </c:pt>
                <c:pt idx="5">
                  <c:v>5773.75</c:v>
                </c:pt>
                <c:pt idx="6">
                  <c:v>5480</c:v>
                </c:pt>
                <c:pt idx="7">
                  <c:v>5440.5</c:v>
                </c:pt>
                <c:pt idx="8">
                  <c:v>5295.25</c:v>
                </c:pt>
                <c:pt idx="9">
                  <c:v>5203</c:v>
                </c:pt>
                <c:pt idx="10">
                  <c:v>5266.25</c:v>
                </c:pt>
                <c:pt idx="11">
                  <c:v>5232.5</c:v>
                </c:pt>
                <c:pt idx="12">
                  <c:v>5334</c:v>
                </c:pt>
                <c:pt idx="13">
                  <c:v>5308</c:v>
                </c:pt>
                <c:pt idx="14">
                  <c:v>5344.25</c:v>
                </c:pt>
                <c:pt idx="15">
                  <c:v>5426.25</c:v>
                </c:pt>
                <c:pt idx="16">
                  <c:v>5497.5</c:v>
                </c:pt>
                <c:pt idx="17">
                  <c:v>5568.25</c:v>
                </c:pt>
                <c:pt idx="18">
                  <c:v>5601.5</c:v>
                </c:pt>
                <c:pt idx="19">
                  <c:v>5675.25</c:v>
                </c:pt>
                <c:pt idx="20">
                  <c:v>5825.75</c:v>
                </c:pt>
                <c:pt idx="21">
                  <c:v>5939.25</c:v>
                </c:pt>
                <c:pt idx="22">
                  <c:v>6203</c:v>
                </c:pt>
                <c:pt idx="23">
                  <c:v>6168.75</c:v>
                </c:pt>
                <c:pt idx="24">
                  <c:v>6202</c:v>
                </c:pt>
                <c:pt idx="25">
                  <c:v>6230</c:v>
                </c:pt>
                <c:pt idx="26">
                  <c:v>6106.5</c:v>
                </c:pt>
                <c:pt idx="27">
                  <c:v>6150.25</c:v>
                </c:pt>
                <c:pt idx="28">
                  <c:v>6089.25</c:v>
                </c:pt>
                <c:pt idx="29">
                  <c:v>5893.5</c:v>
                </c:pt>
                <c:pt idx="30">
                  <c:v>5793.5</c:v>
                </c:pt>
                <c:pt idx="31">
                  <c:v>5701.25</c:v>
                </c:pt>
                <c:pt idx="32">
                  <c:v>5581</c:v>
                </c:pt>
                <c:pt idx="33">
                  <c:v>5720.5</c:v>
                </c:pt>
                <c:pt idx="34">
                  <c:v>5687.25</c:v>
                </c:pt>
                <c:pt idx="35">
                  <c:v>5751.25</c:v>
                </c:pt>
                <c:pt idx="36">
                  <c:v>5675.25</c:v>
                </c:pt>
                <c:pt idx="37">
                  <c:v>5868.75</c:v>
                </c:pt>
                <c:pt idx="38">
                  <c:v>5877.75</c:v>
                </c:pt>
                <c:pt idx="39">
                  <c:v>6036.5</c:v>
                </c:pt>
                <c:pt idx="40">
                  <c:v>6380.5</c:v>
                </c:pt>
              </c:numCache>
            </c:numRef>
          </c:val>
          <c:smooth val="0"/>
          <c:extLst>
            <c:ext xmlns:c16="http://schemas.microsoft.com/office/drawing/2014/chart" uri="{C3380CC4-5D6E-409C-BE32-E72D297353CC}">
              <c16:uniqueId val="{00000000-6958-4BD6-AD71-E5A650FAB26C}"/>
            </c:ext>
          </c:extLst>
        </c:ser>
        <c:ser>
          <c:idx val="1"/>
          <c:order val="1"/>
          <c:tx>
            <c:strRef>
              <c:f>'sid7'!$B$10</c:f>
              <c:strCache>
                <c:ptCount val="1"/>
                <c:pt idx="0">
                  <c:v>Stockholms stad</c:v>
                </c:pt>
              </c:strCache>
            </c:strRef>
          </c:tx>
          <c:spPr>
            <a:ln w="28575" cap="rnd">
              <a:solidFill>
                <a:schemeClr val="accent2"/>
              </a:solidFill>
              <a:round/>
            </a:ln>
            <a:effectLst/>
          </c:spPr>
          <c:marker>
            <c:symbol val="none"/>
          </c:marker>
          <c:cat>
            <c:strRef>
              <c:f>'sid7'!$M$42:$AZ$42</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'sid7'!$M$45:$BA$45</c:f>
              <c:numCache>
                <c:formatCode>General</c:formatCode>
                <c:ptCount val="41"/>
                <c:pt idx="0">
                  <c:v>3182</c:v>
                </c:pt>
                <c:pt idx="1">
                  <c:v>3472.5</c:v>
                </c:pt>
                <c:pt idx="2">
                  <c:v>3582.25</c:v>
                </c:pt>
                <c:pt idx="3">
                  <c:v>3580.25</c:v>
                </c:pt>
                <c:pt idx="4">
                  <c:v>3503.75</c:v>
                </c:pt>
                <c:pt idx="5">
                  <c:v>3344.25</c:v>
                </c:pt>
                <c:pt idx="6">
                  <c:v>3169</c:v>
                </c:pt>
                <c:pt idx="7">
                  <c:v>3142.5</c:v>
                </c:pt>
                <c:pt idx="8">
                  <c:v>3047.25</c:v>
                </c:pt>
                <c:pt idx="9">
                  <c:v>3013</c:v>
                </c:pt>
                <c:pt idx="10">
                  <c:v>3050.5</c:v>
                </c:pt>
                <c:pt idx="11">
                  <c:v>3023.25</c:v>
                </c:pt>
                <c:pt idx="12">
                  <c:v>3110</c:v>
                </c:pt>
                <c:pt idx="13">
                  <c:v>3103</c:v>
                </c:pt>
                <c:pt idx="14">
                  <c:v>3122.75</c:v>
                </c:pt>
                <c:pt idx="15">
                  <c:v>3186</c:v>
                </c:pt>
                <c:pt idx="16">
                  <c:v>3210.75</c:v>
                </c:pt>
                <c:pt idx="17">
                  <c:v>3298.25</c:v>
                </c:pt>
                <c:pt idx="18">
                  <c:v>3315.75</c:v>
                </c:pt>
                <c:pt idx="19">
                  <c:v>3365</c:v>
                </c:pt>
                <c:pt idx="20">
                  <c:v>3493</c:v>
                </c:pt>
                <c:pt idx="21">
                  <c:v>3513.25</c:v>
                </c:pt>
                <c:pt idx="22">
                  <c:v>3675</c:v>
                </c:pt>
                <c:pt idx="23">
                  <c:v>3665.25</c:v>
                </c:pt>
                <c:pt idx="24">
                  <c:v>3666.5</c:v>
                </c:pt>
                <c:pt idx="25">
                  <c:v>3693.75</c:v>
                </c:pt>
                <c:pt idx="26">
                  <c:v>3634.75</c:v>
                </c:pt>
                <c:pt idx="27">
                  <c:v>3635.5</c:v>
                </c:pt>
                <c:pt idx="28">
                  <c:v>3574.5</c:v>
                </c:pt>
                <c:pt idx="29">
                  <c:v>3450.5</c:v>
                </c:pt>
                <c:pt idx="30">
                  <c:v>3368</c:v>
                </c:pt>
                <c:pt idx="31">
                  <c:v>3291.75</c:v>
                </c:pt>
                <c:pt idx="32">
                  <c:v>3202.25</c:v>
                </c:pt>
                <c:pt idx="33">
                  <c:v>3283.5</c:v>
                </c:pt>
                <c:pt idx="34">
                  <c:v>3261.25</c:v>
                </c:pt>
                <c:pt idx="35">
                  <c:v>3303.25</c:v>
                </c:pt>
                <c:pt idx="36">
                  <c:v>3286.5</c:v>
                </c:pt>
                <c:pt idx="37">
                  <c:v>3412.75</c:v>
                </c:pt>
                <c:pt idx="38">
                  <c:v>3416.5</c:v>
                </c:pt>
                <c:pt idx="39">
                  <c:v>3506</c:v>
                </c:pt>
                <c:pt idx="40">
                  <c:v>3681.75</c:v>
                </c:pt>
              </c:numCache>
            </c:numRef>
          </c:val>
          <c:smooth val="0"/>
          <c:extLst>
            <c:ext xmlns:c16="http://schemas.microsoft.com/office/drawing/2014/chart" uri="{C3380CC4-5D6E-409C-BE32-E72D297353CC}">
              <c16:uniqueId val="{00000001-6958-4BD6-AD71-E5A650FAB26C}"/>
            </c:ext>
          </c:extLst>
        </c:ser>
        <c:ser>
          <c:idx val="2"/>
          <c:order val="2"/>
          <c:tx>
            <c:strRef>
              <c:f>'sid7'!$B$11</c:f>
              <c:strCache>
                <c:ptCount val="1"/>
                <c:pt idx="0">
                  <c:v>Sverige exkl. Stockholms län</c:v>
                </c:pt>
              </c:strCache>
            </c:strRef>
          </c:tx>
          <c:spPr>
            <a:ln w="28575" cap="rnd">
              <a:solidFill>
                <a:schemeClr val="accent3"/>
              </a:solidFill>
              <a:prstDash val="sysDash"/>
              <a:round/>
            </a:ln>
            <a:effectLst/>
          </c:spPr>
          <c:marker>
            <c:symbol val="none"/>
          </c:marker>
          <c:cat>
            <c:strRef>
              <c:f>'sid7'!$M$42:$AZ$42</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'sid7'!$M$46:$BA$46</c:f>
              <c:numCache>
                <c:formatCode>General</c:formatCode>
                <c:ptCount val="41"/>
                <c:pt idx="0">
                  <c:v>10738.5</c:v>
                </c:pt>
                <c:pt idx="1">
                  <c:v>11586.25</c:v>
                </c:pt>
                <c:pt idx="2">
                  <c:v>11735.25</c:v>
                </c:pt>
                <c:pt idx="3">
                  <c:v>11716.75</c:v>
                </c:pt>
                <c:pt idx="4">
                  <c:v>11315</c:v>
                </c:pt>
                <c:pt idx="5">
                  <c:v>10872.5</c:v>
                </c:pt>
                <c:pt idx="6">
                  <c:v>10424.5</c:v>
                </c:pt>
                <c:pt idx="7">
                  <c:v>10340</c:v>
                </c:pt>
                <c:pt idx="8">
                  <c:v>10148.5</c:v>
                </c:pt>
                <c:pt idx="9">
                  <c:v>9800.75</c:v>
                </c:pt>
                <c:pt idx="10">
                  <c:v>9803</c:v>
                </c:pt>
                <c:pt idx="11">
                  <c:v>9748</c:v>
                </c:pt>
                <c:pt idx="12">
                  <c:v>9798</c:v>
                </c:pt>
                <c:pt idx="13">
                  <c:v>9736</c:v>
                </c:pt>
                <c:pt idx="14">
                  <c:v>9760.25</c:v>
                </c:pt>
                <c:pt idx="15">
                  <c:v>9912.25</c:v>
                </c:pt>
                <c:pt idx="16">
                  <c:v>10095.5</c:v>
                </c:pt>
                <c:pt idx="17">
                  <c:v>10204</c:v>
                </c:pt>
                <c:pt idx="18">
                  <c:v>10107.5</c:v>
                </c:pt>
                <c:pt idx="19">
                  <c:v>10093.5</c:v>
                </c:pt>
                <c:pt idx="20">
                  <c:v>10330.5</c:v>
                </c:pt>
                <c:pt idx="21">
                  <c:v>10496.75</c:v>
                </c:pt>
                <c:pt idx="22">
                  <c:v>10883.25</c:v>
                </c:pt>
                <c:pt idx="23">
                  <c:v>10927.75</c:v>
                </c:pt>
                <c:pt idx="24">
                  <c:v>10996.25</c:v>
                </c:pt>
                <c:pt idx="25">
                  <c:v>11093.25</c:v>
                </c:pt>
                <c:pt idx="26">
                  <c:v>10850.75</c:v>
                </c:pt>
                <c:pt idx="27">
                  <c:v>10948.25</c:v>
                </c:pt>
                <c:pt idx="28">
                  <c:v>10939</c:v>
                </c:pt>
                <c:pt idx="29">
                  <c:v>10632.75</c:v>
                </c:pt>
                <c:pt idx="30">
                  <c:v>10692.25</c:v>
                </c:pt>
                <c:pt idx="31">
                  <c:v>10547.25</c:v>
                </c:pt>
                <c:pt idx="32">
                  <c:v>10324</c:v>
                </c:pt>
                <c:pt idx="33">
                  <c:v>10592</c:v>
                </c:pt>
                <c:pt idx="34">
                  <c:v>10473.5</c:v>
                </c:pt>
                <c:pt idx="35">
                  <c:v>10588.25</c:v>
                </c:pt>
                <c:pt idx="36">
                  <c:v>10440.75</c:v>
                </c:pt>
                <c:pt idx="37">
                  <c:v>10790.75</c:v>
                </c:pt>
                <c:pt idx="38">
                  <c:v>10908.25</c:v>
                </c:pt>
                <c:pt idx="39">
                  <c:v>11192</c:v>
                </c:pt>
                <c:pt idx="40">
                  <c:v>11985.5</c:v>
                </c:pt>
              </c:numCache>
            </c:numRef>
          </c:val>
          <c:smooth val="0"/>
          <c:extLst>
            <c:ext xmlns:c16="http://schemas.microsoft.com/office/drawing/2014/chart" uri="{C3380CC4-5D6E-409C-BE32-E72D297353CC}">
              <c16:uniqueId val="{00000002-6958-4BD6-AD71-E5A650FAB26C}"/>
            </c:ext>
          </c:extLst>
        </c:ser>
        <c:dLbls>
          <c:showLegendKey val="0"/>
          <c:showVal val="0"/>
          <c:showCatName val="0"/>
          <c:showSerName val="0"/>
          <c:showPercent val="0"/>
          <c:showBubbleSize val="0"/>
        </c:dLbls>
        <c:smooth val="0"/>
        <c:axId val="768894704"/>
        <c:axId val="768896016"/>
      </c:lineChart>
      <c:catAx>
        <c:axId val="768894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68896016"/>
        <c:crosses val="autoZero"/>
        <c:auto val="1"/>
        <c:lblAlgn val="ctr"/>
        <c:lblOffset val="100"/>
        <c:noMultiLvlLbl val="0"/>
      </c:catAx>
      <c:valAx>
        <c:axId val="76889601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68894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spPr>
    <a:noFill/>
    <a:ln>
      <a:noFill/>
    </a:ln>
    <a:effectLst/>
  </c:spPr>
  <c:txPr>
    <a:bodyPr/>
    <a:lstStyle/>
    <a:p>
      <a:pPr>
        <a:defRPr/>
      </a:pPr>
      <a:endParaRPr lang="sv-SE"/>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'sid8'!$B$9</c:f>
              <c:strCache>
                <c:ptCount val="1"/>
                <c:pt idx="0">
                  <c:v>Stockholms län</c:v>
                </c:pt>
              </c:strCache>
            </c:strRef>
          </c:tx>
          <c:spPr>
            <a:ln w="28575" cap="rnd">
              <a:solidFill>
                <a:schemeClr val="accent1"/>
              </a:solidFill>
              <a:round/>
            </a:ln>
            <a:effectLst/>
          </c:spPr>
          <c:marker>
            <c:symbol val="none"/>
          </c:marker>
          <c:cat>
            <c:strRef>
              <c:f>'sid8'!$L$42:$AZ$42</c:f>
              <c:strCache>
                <c:ptCount val="37"/>
                <c:pt idx="0">
                  <c:v>2011</c:v>
                </c:pt>
                <c:pt idx="4">
                  <c:v>2012</c:v>
                </c:pt>
                <c:pt idx="8">
                  <c:v>2013</c:v>
                </c:pt>
                <c:pt idx="12">
                  <c:v>2014</c:v>
                </c:pt>
                <c:pt idx="16">
                  <c:v>2015</c:v>
                </c:pt>
                <c:pt idx="20">
                  <c:v>2016</c:v>
                </c:pt>
                <c:pt idx="24">
                  <c:v>2017</c:v>
                </c:pt>
                <c:pt idx="28">
                  <c:v>2018</c:v>
                </c:pt>
                <c:pt idx="32">
                  <c:v>2019</c:v>
                </c:pt>
                <c:pt idx="36">
                  <c:v>2020</c:v>
                </c:pt>
              </c:strCache>
            </c:strRef>
          </c:cat>
          <c:val>
            <c:numRef>
              <c:f>'sid8'!$L$44:$AZ$44</c:f>
              <c:numCache>
                <c:formatCode>_-* #\ ##0_-;\-* #\ ##0_-;_-* "-"??_-;_-@_-</c:formatCode>
                <c:ptCount val="41"/>
                <c:pt idx="0">
                  <c:v>602</c:v>
                </c:pt>
                <c:pt idx="1">
                  <c:v>608</c:v>
                </c:pt>
                <c:pt idx="2">
                  <c:v>601</c:v>
                </c:pt>
                <c:pt idx="3">
                  <c:v>583</c:v>
                </c:pt>
                <c:pt idx="4">
                  <c:v>559.25</c:v>
                </c:pt>
                <c:pt idx="5">
                  <c:v>563.5</c:v>
                </c:pt>
                <c:pt idx="6">
                  <c:v>578.75</c:v>
                </c:pt>
                <c:pt idx="7">
                  <c:v>601.5</c:v>
                </c:pt>
                <c:pt idx="8">
                  <c:v>617.5</c:v>
                </c:pt>
                <c:pt idx="9">
                  <c:v>634.25</c:v>
                </c:pt>
                <c:pt idx="10">
                  <c:v>635.5</c:v>
                </c:pt>
                <c:pt idx="11">
                  <c:v>626</c:v>
                </c:pt>
                <c:pt idx="12">
                  <c:v>630.25</c:v>
                </c:pt>
                <c:pt idx="13">
                  <c:v>603.5</c:v>
                </c:pt>
                <c:pt idx="14">
                  <c:v>604.5</c:v>
                </c:pt>
                <c:pt idx="15">
                  <c:v>595.5</c:v>
                </c:pt>
                <c:pt idx="16">
                  <c:v>585</c:v>
                </c:pt>
                <c:pt idx="17">
                  <c:v>562.75</c:v>
                </c:pt>
                <c:pt idx="18">
                  <c:v>543</c:v>
                </c:pt>
                <c:pt idx="19">
                  <c:v>522.75</c:v>
                </c:pt>
                <c:pt idx="20">
                  <c:v>501.75</c:v>
                </c:pt>
                <c:pt idx="21">
                  <c:v>502.75</c:v>
                </c:pt>
                <c:pt idx="22">
                  <c:v>502.25</c:v>
                </c:pt>
                <c:pt idx="23">
                  <c:v>515</c:v>
                </c:pt>
                <c:pt idx="24">
                  <c:v>525.75</c:v>
                </c:pt>
                <c:pt idx="25">
                  <c:v>534.75</c:v>
                </c:pt>
                <c:pt idx="26">
                  <c:v>558.5</c:v>
                </c:pt>
                <c:pt idx="27">
                  <c:v>548.5</c:v>
                </c:pt>
                <c:pt idx="28">
                  <c:v>540.25</c:v>
                </c:pt>
                <c:pt idx="29">
                  <c:v>522.75</c:v>
                </c:pt>
                <c:pt idx="30">
                  <c:v>527.75</c:v>
                </c:pt>
                <c:pt idx="31">
                  <c:v>585.75</c:v>
                </c:pt>
                <c:pt idx="32">
                  <c:v>609.5</c:v>
                </c:pt>
                <c:pt idx="33">
                  <c:v>652</c:v>
                </c:pt>
                <c:pt idx="34">
                  <c:v>672</c:v>
                </c:pt>
                <c:pt idx="35">
                  <c:v>665.5</c:v>
                </c:pt>
                <c:pt idx="36">
                  <c:v>685.5</c:v>
                </c:pt>
                <c:pt idx="37">
                  <c:v>701.5</c:v>
                </c:pt>
                <c:pt idx="38">
                  <c:v>701.5</c:v>
                </c:pt>
                <c:pt idx="39">
                  <c:v>672.5</c:v>
                </c:pt>
                <c:pt idx="40">
                  <c:v>648.25</c:v>
                </c:pt>
              </c:numCache>
            </c:numRef>
          </c:val>
          <c:smooth val="0"/>
          <c:extLst>
            <c:ext xmlns:c16="http://schemas.microsoft.com/office/drawing/2014/chart" uri="{C3380CC4-5D6E-409C-BE32-E72D297353CC}">
              <c16:uniqueId val="{00000000-40D0-4FF0-AA18-5A1CE5271683}"/>
            </c:ext>
          </c:extLst>
        </c:ser>
        <c:ser>
          <c:idx val="1"/>
          <c:order val="1"/>
          <c:tx>
            <c:strRef>
              <c:f>'sid8'!$B$10</c:f>
              <c:strCache>
                <c:ptCount val="1"/>
                <c:pt idx="0">
                  <c:v>Stockholms stad</c:v>
                </c:pt>
              </c:strCache>
            </c:strRef>
          </c:tx>
          <c:spPr>
            <a:ln w="28575" cap="rnd">
              <a:solidFill>
                <a:schemeClr val="accent2"/>
              </a:solidFill>
              <a:round/>
            </a:ln>
            <a:effectLst/>
          </c:spPr>
          <c:marker>
            <c:symbol val="none"/>
          </c:marker>
          <c:cat>
            <c:strRef>
              <c:f>'sid8'!$L$42:$AZ$42</c:f>
              <c:strCache>
                <c:ptCount val="37"/>
                <c:pt idx="0">
                  <c:v>2011</c:v>
                </c:pt>
                <c:pt idx="4">
                  <c:v>2012</c:v>
                </c:pt>
                <c:pt idx="8">
                  <c:v>2013</c:v>
                </c:pt>
                <c:pt idx="12">
                  <c:v>2014</c:v>
                </c:pt>
                <c:pt idx="16">
                  <c:v>2015</c:v>
                </c:pt>
                <c:pt idx="20">
                  <c:v>2016</c:v>
                </c:pt>
                <c:pt idx="24">
                  <c:v>2017</c:v>
                </c:pt>
                <c:pt idx="28">
                  <c:v>2018</c:v>
                </c:pt>
                <c:pt idx="32">
                  <c:v>2019</c:v>
                </c:pt>
                <c:pt idx="36">
                  <c:v>2020</c:v>
                </c:pt>
              </c:strCache>
            </c:strRef>
          </c:cat>
          <c:val>
            <c:numRef>
              <c:f>'sid8'!$L$45:$AZ$45</c:f>
              <c:numCache>
                <c:formatCode>_-* #\ ##0_-;\-* #\ ##0_-;_-* "-"??_-;_-@_-</c:formatCode>
                <c:ptCount val="41"/>
                <c:pt idx="0">
                  <c:v>403</c:v>
                </c:pt>
                <c:pt idx="1">
                  <c:v>406.5</c:v>
                </c:pt>
                <c:pt idx="2">
                  <c:v>399.75</c:v>
                </c:pt>
                <c:pt idx="3">
                  <c:v>389.5</c:v>
                </c:pt>
                <c:pt idx="4">
                  <c:v>370.5</c:v>
                </c:pt>
                <c:pt idx="5">
                  <c:v>375.25</c:v>
                </c:pt>
                <c:pt idx="6">
                  <c:v>387</c:v>
                </c:pt>
                <c:pt idx="7">
                  <c:v>401.5</c:v>
                </c:pt>
                <c:pt idx="8">
                  <c:v>410.5</c:v>
                </c:pt>
                <c:pt idx="9">
                  <c:v>416.25</c:v>
                </c:pt>
                <c:pt idx="10">
                  <c:v>407.25</c:v>
                </c:pt>
                <c:pt idx="11">
                  <c:v>395.75</c:v>
                </c:pt>
                <c:pt idx="12">
                  <c:v>398.25</c:v>
                </c:pt>
                <c:pt idx="13">
                  <c:v>376.5</c:v>
                </c:pt>
                <c:pt idx="14">
                  <c:v>378.5</c:v>
                </c:pt>
                <c:pt idx="15">
                  <c:v>372.5</c:v>
                </c:pt>
                <c:pt idx="16">
                  <c:v>368.5</c:v>
                </c:pt>
                <c:pt idx="17">
                  <c:v>354</c:v>
                </c:pt>
                <c:pt idx="18">
                  <c:v>339.75</c:v>
                </c:pt>
                <c:pt idx="19">
                  <c:v>326.5</c:v>
                </c:pt>
                <c:pt idx="20">
                  <c:v>310.75</c:v>
                </c:pt>
                <c:pt idx="21">
                  <c:v>317.75</c:v>
                </c:pt>
                <c:pt idx="22">
                  <c:v>318.5</c:v>
                </c:pt>
                <c:pt idx="23">
                  <c:v>331.25</c:v>
                </c:pt>
                <c:pt idx="24">
                  <c:v>334</c:v>
                </c:pt>
                <c:pt idx="25">
                  <c:v>337.75</c:v>
                </c:pt>
                <c:pt idx="26">
                  <c:v>355.25</c:v>
                </c:pt>
                <c:pt idx="27">
                  <c:v>345</c:v>
                </c:pt>
                <c:pt idx="28">
                  <c:v>345.75</c:v>
                </c:pt>
                <c:pt idx="29">
                  <c:v>330</c:v>
                </c:pt>
                <c:pt idx="30">
                  <c:v>323.5</c:v>
                </c:pt>
                <c:pt idx="31">
                  <c:v>361.25</c:v>
                </c:pt>
                <c:pt idx="32">
                  <c:v>367.25</c:v>
                </c:pt>
                <c:pt idx="33">
                  <c:v>391.25</c:v>
                </c:pt>
                <c:pt idx="34">
                  <c:v>401.25</c:v>
                </c:pt>
                <c:pt idx="35">
                  <c:v>394</c:v>
                </c:pt>
                <c:pt idx="36">
                  <c:v>408.75</c:v>
                </c:pt>
                <c:pt idx="37">
                  <c:v>425.25</c:v>
                </c:pt>
                <c:pt idx="38">
                  <c:v>432</c:v>
                </c:pt>
                <c:pt idx="39">
                  <c:v>416.25</c:v>
                </c:pt>
                <c:pt idx="40">
                  <c:v>402</c:v>
                </c:pt>
              </c:numCache>
            </c:numRef>
          </c:val>
          <c:smooth val="0"/>
          <c:extLst>
            <c:ext xmlns:c16="http://schemas.microsoft.com/office/drawing/2014/chart" uri="{C3380CC4-5D6E-409C-BE32-E72D297353CC}">
              <c16:uniqueId val="{00000001-40D0-4FF0-AA18-5A1CE5271683}"/>
            </c:ext>
          </c:extLst>
        </c:ser>
        <c:ser>
          <c:idx val="2"/>
          <c:order val="2"/>
          <c:tx>
            <c:strRef>
              <c:f>'sid8'!$B$11</c:f>
              <c:strCache>
                <c:ptCount val="1"/>
                <c:pt idx="0">
                  <c:v>Sverige exkl. Stockholms län</c:v>
                </c:pt>
              </c:strCache>
            </c:strRef>
          </c:tx>
          <c:spPr>
            <a:ln w="28575" cap="rnd">
              <a:solidFill>
                <a:schemeClr val="accent3"/>
              </a:solidFill>
              <a:prstDash val="sysDash"/>
              <a:round/>
            </a:ln>
            <a:effectLst/>
          </c:spPr>
          <c:marker>
            <c:symbol val="none"/>
          </c:marker>
          <c:cat>
            <c:strRef>
              <c:f>'sid8'!$L$42:$AZ$42</c:f>
              <c:strCache>
                <c:ptCount val="37"/>
                <c:pt idx="0">
                  <c:v>2011</c:v>
                </c:pt>
                <c:pt idx="4">
                  <c:v>2012</c:v>
                </c:pt>
                <c:pt idx="8">
                  <c:v>2013</c:v>
                </c:pt>
                <c:pt idx="12">
                  <c:v>2014</c:v>
                </c:pt>
                <c:pt idx="16">
                  <c:v>2015</c:v>
                </c:pt>
                <c:pt idx="20">
                  <c:v>2016</c:v>
                </c:pt>
                <c:pt idx="24">
                  <c:v>2017</c:v>
                </c:pt>
                <c:pt idx="28">
                  <c:v>2018</c:v>
                </c:pt>
                <c:pt idx="32">
                  <c:v>2019</c:v>
                </c:pt>
                <c:pt idx="36">
                  <c:v>2020</c:v>
                </c:pt>
              </c:strCache>
            </c:strRef>
          </c:cat>
          <c:val>
            <c:numRef>
              <c:f>'sid8'!$L$46:$BA$46</c:f>
              <c:numCache>
                <c:formatCode>_-* #\ ##0_-;\-* #\ ##0_-;_-* "-"??_-;_-@_-</c:formatCode>
                <c:ptCount val="42"/>
                <c:pt idx="0">
                  <c:v>1216.5</c:v>
                </c:pt>
                <c:pt idx="1">
                  <c:v>1226.5</c:v>
                </c:pt>
                <c:pt idx="2">
                  <c:v>1195</c:v>
                </c:pt>
                <c:pt idx="3">
                  <c:v>1188.5</c:v>
                </c:pt>
                <c:pt idx="4">
                  <c:v>1180.25</c:v>
                </c:pt>
                <c:pt idx="5">
                  <c:v>1178.75</c:v>
                </c:pt>
                <c:pt idx="6">
                  <c:v>1197</c:v>
                </c:pt>
                <c:pt idx="7">
                  <c:v>1237</c:v>
                </c:pt>
                <c:pt idx="8">
                  <c:v>1250.25</c:v>
                </c:pt>
                <c:pt idx="9">
                  <c:v>1288.5</c:v>
                </c:pt>
                <c:pt idx="10">
                  <c:v>1335.75</c:v>
                </c:pt>
                <c:pt idx="11">
                  <c:v>1316</c:v>
                </c:pt>
                <c:pt idx="12">
                  <c:v>1295</c:v>
                </c:pt>
                <c:pt idx="13">
                  <c:v>1250.5</c:v>
                </c:pt>
                <c:pt idx="14">
                  <c:v>1208.5</c:v>
                </c:pt>
                <c:pt idx="15">
                  <c:v>1195.75</c:v>
                </c:pt>
                <c:pt idx="16">
                  <c:v>1203.5</c:v>
                </c:pt>
                <c:pt idx="17">
                  <c:v>1181.75</c:v>
                </c:pt>
                <c:pt idx="18">
                  <c:v>1177.25</c:v>
                </c:pt>
                <c:pt idx="19">
                  <c:v>1145</c:v>
                </c:pt>
                <c:pt idx="20">
                  <c:v>1104.75</c:v>
                </c:pt>
                <c:pt idx="21">
                  <c:v>1055</c:v>
                </c:pt>
                <c:pt idx="22">
                  <c:v>1023.25</c:v>
                </c:pt>
                <c:pt idx="23">
                  <c:v>1009.75</c:v>
                </c:pt>
                <c:pt idx="24">
                  <c:v>979</c:v>
                </c:pt>
                <c:pt idx="25">
                  <c:v>1020</c:v>
                </c:pt>
                <c:pt idx="26">
                  <c:v>1023.25</c:v>
                </c:pt>
                <c:pt idx="27">
                  <c:v>1040.75</c:v>
                </c:pt>
                <c:pt idx="28">
                  <c:v>1058.25</c:v>
                </c:pt>
                <c:pt idx="29">
                  <c:v>1061</c:v>
                </c:pt>
                <c:pt idx="30">
                  <c:v>1099</c:v>
                </c:pt>
                <c:pt idx="31">
                  <c:v>1146.25</c:v>
                </c:pt>
                <c:pt idx="32">
                  <c:v>1224.25</c:v>
                </c:pt>
                <c:pt idx="33">
                  <c:v>1257.75</c:v>
                </c:pt>
                <c:pt idx="34">
                  <c:v>1253.5</c:v>
                </c:pt>
                <c:pt idx="35">
                  <c:v>1269.75</c:v>
                </c:pt>
                <c:pt idx="36">
                  <c:v>1258.5</c:v>
                </c:pt>
                <c:pt idx="37">
                  <c:v>1302.25</c:v>
                </c:pt>
                <c:pt idx="38">
                  <c:v>1350.25</c:v>
                </c:pt>
                <c:pt idx="39">
                  <c:v>1287.5</c:v>
                </c:pt>
                <c:pt idx="40">
                  <c:v>1275.5</c:v>
                </c:pt>
              </c:numCache>
            </c:numRef>
          </c:val>
          <c:smooth val="0"/>
          <c:extLst>
            <c:ext xmlns:c16="http://schemas.microsoft.com/office/drawing/2014/chart" uri="{C3380CC4-5D6E-409C-BE32-E72D297353CC}">
              <c16:uniqueId val="{00000002-40D0-4FF0-AA18-5A1CE5271683}"/>
            </c:ext>
          </c:extLst>
        </c:ser>
        <c:dLbls>
          <c:showLegendKey val="0"/>
          <c:showVal val="0"/>
          <c:showCatName val="0"/>
          <c:showSerName val="0"/>
          <c:showPercent val="0"/>
          <c:showBubbleSize val="0"/>
        </c:dLbls>
        <c:smooth val="0"/>
        <c:axId val="768894704"/>
        <c:axId val="768896016"/>
      </c:lineChart>
      <c:catAx>
        <c:axId val="768894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68896016"/>
        <c:crosses val="autoZero"/>
        <c:auto val="1"/>
        <c:lblAlgn val="ctr"/>
        <c:lblOffset val="100"/>
        <c:noMultiLvlLbl val="0"/>
      </c:catAx>
      <c:valAx>
        <c:axId val="76889601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68894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spPr>
    <a:noFill/>
    <a:ln>
      <a:noFill/>
    </a:ln>
    <a:effectLst/>
  </c:spPr>
  <c:txPr>
    <a:bodyPr/>
    <a:lstStyle/>
    <a:p>
      <a:pPr>
        <a:defRPr/>
      </a:pPr>
      <a:endParaRPr lang="sv-SE"/>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'sid9'!$J$20</c:f>
              <c:strCache>
                <c:ptCount val="1"/>
                <c:pt idx="0">
                  <c:v>Stockholms län</c:v>
                </c:pt>
              </c:strCache>
            </c:strRef>
          </c:tx>
          <c:spPr>
            <a:ln w="28575" cap="rnd">
              <a:solidFill>
                <a:schemeClr val="accent1"/>
              </a:solidFill>
              <a:round/>
            </a:ln>
            <a:effectLst/>
          </c:spPr>
          <c:marker>
            <c:symbol val="none"/>
          </c:marker>
          <c:cat>
            <c:strRef>
              <c:f>'sid9'!$M$23:$BA$23</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'sid9'!$M$24:$BA$24</c:f>
              <c:numCache>
                <c:formatCode>General</c:formatCode>
                <c:ptCount val="41"/>
                <c:pt idx="0">
                  <c:v>100</c:v>
                </c:pt>
                <c:pt idx="1">
                  <c:v>100.88047958036718</c:v>
                </c:pt>
                <c:pt idx="2">
                  <c:v>102.47283626826527</c:v>
                </c:pt>
                <c:pt idx="3">
                  <c:v>102.84750843012364</c:v>
                </c:pt>
                <c:pt idx="4">
                  <c:v>102.66953915324092</c:v>
                </c:pt>
                <c:pt idx="5">
                  <c:v>102.304233795429</c:v>
                </c:pt>
                <c:pt idx="6">
                  <c:v>103.49381790932934</c:v>
                </c:pt>
                <c:pt idx="7">
                  <c:v>104.34619707755714</c:v>
                </c:pt>
                <c:pt idx="8">
                  <c:v>104.23379542899963</c:v>
                </c:pt>
                <c:pt idx="9">
                  <c:v>104.43986511802173</c:v>
                </c:pt>
                <c:pt idx="10">
                  <c:v>106.36942675159236</c:v>
                </c:pt>
                <c:pt idx="11">
                  <c:v>106.65043087298614</c:v>
                </c:pt>
                <c:pt idx="12">
                  <c:v>107.20307231172724</c:v>
                </c:pt>
                <c:pt idx="13">
                  <c:v>105.72311727238666</c:v>
                </c:pt>
                <c:pt idx="14">
                  <c:v>107.84001498688647</c:v>
                </c:pt>
                <c:pt idx="15">
                  <c:v>108.72986137130012</c:v>
                </c:pt>
                <c:pt idx="16">
                  <c:v>109.20756837766955</c:v>
                </c:pt>
                <c:pt idx="17">
                  <c:v>108.3177219932559</c:v>
                </c:pt>
                <c:pt idx="18">
                  <c:v>109.69464218808542</c:v>
                </c:pt>
                <c:pt idx="19">
                  <c:v>110.79055826152117</c:v>
                </c:pt>
                <c:pt idx="20">
                  <c:v>111.27763207193705</c:v>
                </c:pt>
                <c:pt idx="21">
                  <c:v>109.91944548520046</c:v>
                </c:pt>
                <c:pt idx="22">
                  <c:v>112.53278381416261</c:v>
                </c:pt>
                <c:pt idx="23">
                  <c:v>113.02922442862496</c:v>
                </c:pt>
                <c:pt idx="24">
                  <c:v>113.3195953540652</c:v>
                </c:pt>
                <c:pt idx="25">
                  <c:v>113.22592731360059</c:v>
                </c:pt>
                <c:pt idx="26">
                  <c:v>115.39902585237917</c:v>
                </c:pt>
                <c:pt idx="27">
                  <c:v>115.83926564256275</c:v>
                </c:pt>
                <c:pt idx="28">
                  <c:v>115.60509554140127</c:v>
                </c:pt>
                <c:pt idx="29">
                  <c:v>115.83926564256275</c:v>
                </c:pt>
                <c:pt idx="30">
                  <c:v>118.06856500562009</c:v>
                </c:pt>
                <c:pt idx="31">
                  <c:v>117.79692768827276</c:v>
                </c:pt>
                <c:pt idx="32">
                  <c:v>117.75009366804046</c:v>
                </c:pt>
                <c:pt idx="33">
                  <c:v>118.43387036343199</c:v>
                </c:pt>
                <c:pt idx="34">
                  <c:v>119.78269014612215</c:v>
                </c:pt>
                <c:pt idx="35">
                  <c:v>119.5859872611465</c:v>
                </c:pt>
                <c:pt idx="36">
                  <c:v>119.42675159235669</c:v>
                </c:pt>
                <c:pt idx="37">
                  <c:v>120.67253653053578</c:v>
                </c:pt>
                <c:pt idx="38">
                  <c:v>118.83664293742974</c:v>
                </c:pt>
                <c:pt idx="39">
                  <c:v>119.47358561258899</c:v>
                </c:pt>
                <c:pt idx="40">
                  <c:v>118.6867740726864</c:v>
                </c:pt>
              </c:numCache>
            </c:numRef>
          </c:val>
          <c:smooth val="0"/>
          <c:extLst>
            <c:ext xmlns:c16="http://schemas.microsoft.com/office/drawing/2014/chart" uri="{C3380CC4-5D6E-409C-BE32-E72D297353CC}">
              <c16:uniqueId val="{00000000-3C8B-42A1-8FFE-DBF70939D6A3}"/>
            </c:ext>
          </c:extLst>
        </c:ser>
        <c:ser>
          <c:idx val="1"/>
          <c:order val="1"/>
          <c:tx>
            <c:strRef>
              <c:f>'sid9'!$J$21</c:f>
              <c:strCache>
                <c:ptCount val="1"/>
                <c:pt idx="0">
                  <c:v>Stockholms kommun</c:v>
                </c:pt>
              </c:strCache>
            </c:strRef>
          </c:tx>
          <c:spPr>
            <a:ln w="28575" cap="rnd">
              <a:solidFill>
                <a:schemeClr val="accent2"/>
              </a:solidFill>
              <a:round/>
            </a:ln>
            <a:effectLst/>
          </c:spPr>
          <c:marker>
            <c:symbol val="none"/>
          </c:marker>
          <c:cat>
            <c:strRef>
              <c:f>'sid9'!$M$23:$BA$23</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'sid9'!$M$25:$BA$25</c:f>
              <c:numCache>
                <c:formatCode>General</c:formatCode>
                <c:ptCount val="41"/>
                <c:pt idx="0">
                  <c:v>100</c:v>
                </c:pt>
                <c:pt idx="1">
                  <c:v>100.43159257660768</c:v>
                </c:pt>
                <c:pt idx="2">
                  <c:v>101.57531290461804</c:v>
                </c:pt>
                <c:pt idx="3">
                  <c:v>102.02848511005611</c:v>
                </c:pt>
                <c:pt idx="4">
                  <c:v>102.82693137678032</c:v>
                </c:pt>
                <c:pt idx="5">
                  <c:v>102.78377211911955</c:v>
                </c:pt>
                <c:pt idx="6">
                  <c:v>103.75485541648683</c:v>
                </c:pt>
                <c:pt idx="7">
                  <c:v>104.18644799309452</c:v>
                </c:pt>
                <c:pt idx="8">
                  <c:v>106.19335347432025</c:v>
                </c:pt>
                <c:pt idx="9">
                  <c:v>106.19335347432025</c:v>
                </c:pt>
                <c:pt idx="10">
                  <c:v>109.12818299525249</c:v>
                </c:pt>
                <c:pt idx="11">
                  <c:v>109.04186447993095</c:v>
                </c:pt>
                <c:pt idx="12">
                  <c:v>109.81873111782477</c:v>
                </c:pt>
                <c:pt idx="13">
                  <c:v>108.80448856279672</c:v>
                </c:pt>
                <c:pt idx="14">
                  <c:v>110.29348295209323</c:v>
                </c:pt>
                <c:pt idx="15">
                  <c:v>111.2861458782909</c:v>
                </c:pt>
                <c:pt idx="16">
                  <c:v>111.2861458782909</c:v>
                </c:pt>
                <c:pt idx="17">
                  <c:v>110.22874406560207</c:v>
                </c:pt>
                <c:pt idx="18">
                  <c:v>111.17824773413898</c:v>
                </c:pt>
                <c:pt idx="19">
                  <c:v>112.51618472162279</c:v>
                </c:pt>
                <c:pt idx="20">
                  <c:v>112.27880880448856</c:v>
                </c:pt>
                <c:pt idx="21">
                  <c:v>111.73931808372896</c:v>
                </c:pt>
                <c:pt idx="22">
                  <c:v>114.63098834700043</c:v>
                </c:pt>
                <c:pt idx="23">
                  <c:v>113.87570133793699</c:v>
                </c:pt>
                <c:pt idx="24">
                  <c:v>114.22097539922314</c:v>
                </c:pt>
                <c:pt idx="25">
                  <c:v>114.06991799741044</c:v>
                </c:pt>
                <c:pt idx="26">
                  <c:v>116.07682347863617</c:v>
                </c:pt>
                <c:pt idx="27">
                  <c:v>115.29995684074234</c:v>
                </c:pt>
                <c:pt idx="28">
                  <c:v>115.79628830384118</c:v>
                </c:pt>
                <c:pt idx="29">
                  <c:v>115.58049201553733</c:v>
                </c:pt>
                <c:pt idx="30">
                  <c:v>118.1916271040138</c:v>
                </c:pt>
                <c:pt idx="31">
                  <c:v>116.87526974536038</c:v>
                </c:pt>
                <c:pt idx="32">
                  <c:v>116.81053085886923</c:v>
                </c:pt>
                <c:pt idx="33">
                  <c:v>116.55157531290462</c:v>
                </c:pt>
                <c:pt idx="34">
                  <c:v>118.2132067328442</c:v>
                </c:pt>
                <c:pt idx="35">
                  <c:v>119.57272334915839</c:v>
                </c:pt>
                <c:pt idx="36">
                  <c:v>120.34958998705223</c:v>
                </c:pt>
                <c:pt idx="37">
                  <c:v>120.93223996547259</c:v>
                </c:pt>
                <c:pt idx="38">
                  <c:v>118.81743634009496</c:v>
                </c:pt>
                <c:pt idx="39">
                  <c:v>118.04056970220113</c:v>
                </c:pt>
                <c:pt idx="40">
                  <c:v>117.60897712559344</c:v>
                </c:pt>
              </c:numCache>
            </c:numRef>
          </c:val>
          <c:smooth val="0"/>
          <c:extLst>
            <c:ext xmlns:c16="http://schemas.microsoft.com/office/drawing/2014/chart" uri="{C3380CC4-5D6E-409C-BE32-E72D297353CC}">
              <c16:uniqueId val="{00000001-3C8B-42A1-8FFE-DBF70939D6A3}"/>
            </c:ext>
          </c:extLst>
        </c:ser>
        <c:ser>
          <c:idx val="2"/>
          <c:order val="2"/>
          <c:tx>
            <c:strRef>
              <c:f>'sid9'!$J$22</c:f>
              <c:strCache>
                <c:ptCount val="1"/>
                <c:pt idx="0">
                  <c:v>Sverige exkl Stockholms län</c:v>
                </c:pt>
              </c:strCache>
            </c:strRef>
          </c:tx>
          <c:spPr>
            <a:ln w="28575" cap="rnd">
              <a:solidFill>
                <a:schemeClr val="accent3"/>
              </a:solidFill>
              <a:prstDash val="sysDash"/>
              <a:round/>
            </a:ln>
            <a:effectLst/>
          </c:spPr>
          <c:marker>
            <c:symbol val="none"/>
          </c:marker>
          <c:cat>
            <c:strRef>
              <c:f>'sid9'!$M$23:$BA$23</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'sid9'!$M$26:$BA$26</c:f>
              <c:numCache>
                <c:formatCode>General</c:formatCode>
                <c:ptCount val="41"/>
                <c:pt idx="0">
                  <c:v>100</c:v>
                </c:pt>
                <c:pt idx="1">
                  <c:v>99.631028220575942</c:v>
                </c:pt>
                <c:pt idx="2">
                  <c:v>102.37237323801563</c:v>
                </c:pt>
                <c:pt idx="3">
                  <c:v>104.05292438961114</c:v>
                </c:pt>
                <c:pt idx="4">
                  <c:v>101.49606526188349</c:v>
                </c:pt>
                <c:pt idx="5">
                  <c:v>100.26519846646104</c:v>
                </c:pt>
                <c:pt idx="6">
                  <c:v>102.99789570782048</c:v>
                </c:pt>
                <c:pt idx="7">
                  <c:v>104.39018765674093</c:v>
                </c:pt>
                <c:pt idx="8">
                  <c:v>101.80738520077253</c:v>
                </c:pt>
                <c:pt idx="9">
                  <c:v>100.70335245452711</c:v>
                </c:pt>
                <c:pt idx="10">
                  <c:v>103.21697270185351</c:v>
                </c:pt>
                <c:pt idx="11">
                  <c:v>105.14830935977631</c:v>
                </c:pt>
                <c:pt idx="12">
                  <c:v>102.71251909717218</c:v>
                </c:pt>
                <c:pt idx="13">
                  <c:v>101.77567668847828</c:v>
                </c:pt>
                <c:pt idx="14">
                  <c:v>104.56026058631922</c:v>
                </c:pt>
                <c:pt idx="15">
                  <c:v>107.16900637052838</c:v>
                </c:pt>
                <c:pt idx="16">
                  <c:v>103.96932922083538</c:v>
                </c:pt>
                <c:pt idx="17">
                  <c:v>103.29768527860251</c:v>
                </c:pt>
                <c:pt idx="18">
                  <c:v>105.66141074053789</c:v>
                </c:pt>
                <c:pt idx="19">
                  <c:v>107.85218068086823</c:v>
                </c:pt>
                <c:pt idx="20">
                  <c:v>105.48269003487937</c:v>
                </c:pt>
                <c:pt idx="21">
                  <c:v>104.86581533827217</c:v>
                </c:pt>
                <c:pt idx="22">
                  <c:v>107.61004295062119</c:v>
                </c:pt>
                <c:pt idx="23">
                  <c:v>108.58435905566286</c:v>
                </c:pt>
                <c:pt idx="24">
                  <c:v>106.9758727047361</c:v>
                </c:pt>
                <c:pt idx="25">
                  <c:v>107.10558934593988</c:v>
                </c:pt>
                <c:pt idx="26">
                  <c:v>109.59326626502551</c:v>
                </c:pt>
                <c:pt idx="27">
                  <c:v>111.4727162664668</c:v>
                </c:pt>
                <c:pt idx="28">
                  <c:v>109.27906373410971</c:v>
                </c:pt>
                <c:pt idx="29">
                  <c:v>108.97350897927416</c:v>
                </c:pt>
                <c:pt idx="30">
                  <c:v>111.25652186446052</c:v>
                </c:pt>
                <c:pt idx="31">
                  <c:v>112.53639272433773</c:v>
                </c:pt>
                <c:pt idx="32">
                  <c:v>110.51281312155891</c:v>
                </c:pt>
                <c:pt idx="33">
                  <c:v>109.19546856533395</c:v>
                </c:pt>
                <c:pt idx="34">
                  <c:v>111.4611858983598</c:v>
                </c:pt>
                <c:pt idx="35">
                  <c:v>113.0552592891528</c:v>
                </c:pt>
                <c:pt idx="36">
                  <c:v>111.12104003920325</c:v>
                </c:pt>
                <c:pt idx="37">
                  <c:v>108.5930068317431</c:v>
                </c:pt>
                <c:pt idx="38">
                  <c:v>108.93027009887291</c:v>
                </c:pt>
                <c:pt idx="39">
                  <c:v>110.12078060592084</c:v>
                </c:pt>
                <c:pt idx="40">
                  <c:v>109.30212447032372</c:v>
                </c:pt>
              </c:numCache>
            </c:numRef>
          </c:val>
          <c:smooth val="0"/>
          <c:extLst>
            <c:ext xmlns:c16="http://schemas.microsoft.com/office/drawing/2014/chart" uri="{C3380CC4-5D6E-409C-BE32-E72D297353CC}">
              <c16:uniqueId val="{00000002-3C8B-42A1-8FFE-DBF70939D6A3}"/>
            </c:ext>
          </c:extLst>
        </c:ser>
        <c:dLbls>
          <c:showLegendKey val="0"/>
          <c:showVal val="0"/>
          <c:showCatName val="0"/>
          <c:showSerName val="0"/>
          <c:showPercent val="0"/>
          <c:showBubbleSize val="0"/>
        </c:dLbls>
        <c:smooth val="0"/>
        <c:axId val="679865912"/>
        <c:axId val="679866240"/>
      </c:lineChart>
      <c:catAx>
        <c:axId val="679865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spcFirstLastPara="1" vertOverflow="ellipsis"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679866240"/>
        <c:crosses val="autoZero"/>
        <c:auto val="1"/>
        <c:lblAlgn val="ctr"/>
        <c:lblOffset val="100"/>
        <c:noMultiLvlLbl val="0"/>
      </c:catAx>
      <c:valAx>
        <c:axId val="679866240"/>
        <c:scaling>
          <c:orientation val="minMax"/>
          <c:min val="9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679865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's12 Graf'!$A$5</c:f>
              <c:strCache>
                <c:ptCount val="1"/>
                <c:pt idx="0">
                  <c:v>Stockholms län</c:v>
                </c:pt>
              </c:strCache>
            </c:strRef>
          </c:tx>
          <c:spPr>
            <a:ln w="28575" cap="rnd">
              <a:solidFill>
                <a:schemeClr val="accent1"/>
              </a:solidFill>
              <a:prstDash val="solid"/>
              <a:round/>
            </a:ln>
            <a:effectLst/>
          </c:spPr>
          <c:marker>
            <c:symbol val="none"/>
          </c:marker>
          <c:cat>
            <c:numRef>
              <c:f>'s12 Graf'!$B$1:$AP$1</c:f>
              <c:numCache>
                <c:formatCode>General</c:formatCode>
                <c:ptCount val="41"/>
                <c:pt idx="1">
                  <c:v>2011</c:v>
                </c:pt>
                <c:pt idx="5">
                  <c:v>2012</c:v>
                </c:pt>
                <c:pt idx="9">
                  <c:v>2013</c:v>
                </c:pt>
                <c:pt idx="13">
                  <c:v>2014</c:v>
                </c:pt>
                <c:pt idx="17">
                  <c:v>2015</c:v>
                </c:pt>
                <c:pt idx="21">
                  <c:v>2016</c:v>
                </c:pt>
                <c:pt idx="25">
                  <c:v>2017</c:v>
                </c:pt>
                <c:pt idx="29">
                  <c:v>2018</c:v>
                </c:pt>
                <c:pt idx="33">
                  <c:v>2019</c:v>
                </c:pt>
                <c:pt idx="37">
                  <c:v>2020</c:v>
                </c:pt>
              </c:numCache>
            </c:numRef>
          </c:cat>
          <c:val>
            <c:numRef>
              <c:f>'s12 Graf'!$B$2:$AP$2</c:f>
              <c:numCache>
                <c:formatCode>General</c:formatCode>
                <c:ptCount val="41"/>
                <c:pt idx="0">
                  <c:v>100</c:v>
                </c:pt>
                <c:pt idx="1">
                  <c:v>123.637787296762</c:v>
                </c:pt>
                <c:pt idx="2">
                  <c:v>125.25217631615311</c:v>
                </c:pt>
                <c:pt idx="3">
                  <c:v>104.61056607249782</c:v>
                </c:pt>
                <c:pt idx="4">
                  <c:v>111.65077610427893</c:v>
                </c:pt>
                <c:pt idx="5">
                  <c:v>128.92542950578047</c:v>
                </c:pt>
                <c:pt idx="6">
                  <c:v>120.39979733775506</c:v>
                </c:pt>
                <c:pt idx="7">
                  <c:v>99.304500023029789</c:v>
                </c:pt>
                <c:pt idx="8">
                  <c:v>105.0596471834554</c:v>
                </c:pt>
                <c:pt idx="9">
                  <c:v>119.79411358297638</c:v>
                </c:pt>
                <c:pt idx="10">
                  <c:v>116.51697296301413</c:v>
                </c:pt>
                <c:pt idx="11">
                  <c:v>104.68426143429599</c:v>
                </c:pt>
                <c:pt idx="12">
                  <c:v>102.50564230113768</c:v>
                </c:pt>
                <c:pt idx="13">
                  <c:v>123.88190318271843</c:v>
                </c:pt>
                <c:pt idx="14">
                  <c:v>146.67219381880153</c:v>
                </c:pt>
                <c:pt idx="15">
                  <c:v>129.66698908387454</c:v>
                </c:pt>
                <c:pt idx="16">
                  <c:v>148.99129473538758</c:v>
                </c:pt>
                <c:pt idx="17">
                  <c:v>198.65275666712728</c:v>
                </c:pt>
                <c:pt idx="18">
                  <c:v>184.88323891115104</c:v>
                </c:pt>
                <c:pt idx="19">
                  <c:v>164.52950117451982</c:v>
                </c:pt>
                <c:pt idx="20">
                  <c:v>189.33720233982774</c:v>
                </c:pt>
                <c:pt idx="21">
                  <c:v>240.18700198056285</c:v>
                </c:pt>
                <c:pt idx="22">
                  <c:v>238.12122887015795</c:v>
                </c:pt>
                <c:pt idx="23">
                  <c:v>213.19377274192806</c:v>
                </c:pt>
                <c:pt idx="24">
                  <c:v>222.00267145686516</c:v>
                </c:pt>
                <c:pt idx="25">
                  <c:v>235.32080512182762</c:v>
                </c:pt>
                <c:pt idx="26">
                  <c:v>201.51766385703098</c:v>
                </c:pt>
                <c:pt idx="27">
                  <c:v>182.78752706001566</c:v>
                </c:pt>
                <c:pt idx="28">
                  <c:v>193.54244392243564</c:v>
                </c:pt>
                <c:pt idx="29">
                  <c:v>235.00069089401686</c:v>
                </c:pt>
                <c:pt idx="30">
                  <c:v>215.34936207452441</c:v>
                </c:pt>
                <c:pt idx="31">
                  <c:v>182.42595919119339</c:v>
                </c:pt>
                <c:pt idx="32">
                  <c:v>194.99562433789325</c:v>
                </c:pt>
                <c:pt idx="33">
                  <c:v>222.58762839113814</c:v>
                </c:pt>
                <c:pt idx="34">
                  <c:v>182.47662475242964</c:v>
                </c:pt>
                <c:pt idx="35">
                  <c:v>157.01027129105063</c:v>
                </c:pt>
                <c:pt idx="36">
                  <c:v>168.6472295149924</c:v>
                </c:pt>
                <c:pt idx="37">
                  <c:v>204.42172170788999</c:v>
                </c:pt>
                <c:pt idx="38">
                  <c:v>108.51642024780065</c:v>
                </c:pt>
                <c:pt idx="39">
                  <c:v>98.558334484823362</c:v>
                </c:pt>
                <c:pt idx="40">
                  <c:v>145.68651835475103</c:v>
                </c:pt>
              </c:numCache>
            </c:numRef>
          </c:val>
          <c:smooth val="0"/>
          <c:extLst>
            <c:ext xmlns:c16="http://schemas.microsoft.com/office/drawing/2014/chart" uri="{C3380CC4-5D6E-409C-BE32-E72D297353CC}">
              <c16:uniqueId val="{00000000-554C-4673-91C6-67C7DDB045FD}"/>
            </c:ext>
          </c:extLst>
        </c:ser>
        <c:ser>
          <c:idx val="1"/>
          <c:order val="1"/>
          <c:tx>
            <c:strRef>
              <c:f>'s12 Graf'!$A$6</c:f>
              <c:strCache>
                <c:ptCount val="1"/>
                <c:pt idx="0">
                  <c:v>Stockholms stad</c:v>
                </c:pt>
              </c:strCache>
            </c:strRef>
          </c:tx>
          <c:spPr>
            <a:ln w="28575" cap="rnd">
              <a:solidFill>
                <a:schemeClr val="accent2"/>
              </a:solidFill>
              <a:round/>
            </a:ln>
            <a:effectLst/>
          </c:spPr>
          <c:marker>
            <c:symbol val="none"/>
          </c:marker>
          <c:cat>
            <c:numRef>
              <c:f>'s12 Graf'!$B$1:$AP$1</c:f>
              <c:numCache>
                <c:formatCode>General</c:formatCode>
                <c:ptCount val="41"/>
                <c:pt idx="1">
                  <c:v>2011</c:v>
                </c:pt>
                <c:pt idx="5">
                  <c:v>2012</c:v>
                </c:pt>
                <c:pt idx="9">
                  <c:v>2013</c:v>
                </c:pt>
                <c:pt idx="13">
                  <c:v>2014</c:v>
                </c:pt>
                <c:pt idx="17">
                  <c:v>2015</c:v>
                </c:pt>
                <c:pt idx="21">
                  <c:v>2016</c:v>
                </c:pt>
                <c:pt idx="25">
                  <c:v>2017</c:v>
                </c:pt>
                <c:pt idx="29">
                  <c:v>2018</c:v>
                </c:pt>
                <c:pt idx="33">
                  <c:v>2019</c:v>
                </c:pt>
                <c:pt idx="37">
                  <c:v>2020</c:v>
                </c:pt>
              </c:numCache>
            </c:numRef>
          </c:cat>
          <c:val>
            <c:numRef>
              <c:f>'s12 Graf'!$B$3:$AP$3</c:f>
              <c:numCache>
                <c:formatCode>General</c:formatCode>
                <c:ptCount val="41"/>
                <c:pt idx="0">
                  <c:v>100</c:v>
                </c:pt>
                <c:pt idx="1">
                  <c:v>119.69510263000387</c:v>
                </c:pt>
                <c:pt idx="2">
                  <c:v>120.63866492976094</c:v>
                </c:pt>
                <c:pt idx="3">
                  <c:v>103.44329824314333</c:v>
                </c:pt>
                <c:pt idx="4">
                  <c:v>114.81181565327607</c:v>
                </c:pt>
                <c:pt idx="5">
                  <c:v>129.85600112664156</c:v>
                </c:pt>
                <c:pt idx="6">
                  <c:v>121.04707249234237</c:v>
                </c:pt>
                <c:pt idx="7">
                  <c:v>101.13368306164843</c:v>
                </c:pt>
                <c:pt idx="8">
                  <c:v>105.21775868746259</c:v>
                </c:pt>
                <c:pt idx="9">
                  <c:v>117.23409498996584</c:v>
                </c:pt>
                <c:pt idx="10">
                  <c:v>110.76646833081011</c:v>
                </c:pt>
                <c:pt idx="11">
                  <c:v>105.17550962926452</c:v>
                </c:pt>
                <c:pt idx="12">
                  <c:v>108.65753617575609</c:v>
                </c:pt>
                <c:pt idx="13">
                  <c:v>120.4943139809175</c:v>
                </c:pt>
                <c:pt idx="14">
                  <c:v>151.73397176354609</c:v>
                </c:pt>
                <c:pt idx="15">
                  <c:v>132.59514839981691</c:v>
                </c:pt>
                <c:pt idx="16">
                  <c:v>152.38179065591663</c:v>
                </c:pt>
                <c:pt idx="17">
                  <c:v>195.48639228250536</c:v>
                </c:pt>
                <c:pt idx="18">
                  <c:v>173.3866140900609</c:v>
                </c:pt>
                <c:pt idx="19">
                  <c:v>164.87694961799809</c:v>
                </c:pt>
                <c:pt idx="20">
                  <c:v>187.82170897440412</c:v>
                </c:pt>
                <c:pt idx="21">
                  <c:v>250.23413019751436</c:v>
                </c:pt>
                <c:pt idx="22">
                  <c:v>237.45379009259585</c:v>
                </c:pt>
                <c:pt idx="23">
                  <c:v>210.97771362180052</c:v>
                </c:pt>
                <c:pt idx="24">
                  <c:v>236.25321268880049</c:v>
                </c:pt>
                <c:pt idx="25">
                  <c:v>237.02425800091538</c:v>
                </c:pt>
                <c:pt idx="26">
                  <c:v>199.15149808118861</c:v>
                </c:pt>
                <c:pt idx="27">
                  <c:v>189.75460338696618</c:v>
                </c:pt>
                <c:pt idx="28">
                  <c:v>200.14435094884342</c:v>
                </c:pt>
                <c:pt idx="29">
                  <c:v>232.94018237510122</c:v>
                </c:pt>
                <c:pt idx="30">
                  <c:v>211.96704573460551</c:v>
                </c:pt>
                <c:pt idx="31">
                  <c:v>185.63179945780374</c:v>
                </c:pt>
                <c:pt idx="32">
                  <c:v>204.23194732950748</c:v>
                </c:pt>
                <c:pt idx="33">
                  <c:v>230.83829172974686</c:v>
                </c:pt>
                <c:pt idx="34">
                  <c:v>183.4348484315037</c:v>
                </c:pt>
                <c:pt idx="35">
                  <c:v>161.65545893039467</c:v>
                </c:pt>
                <c:pt idx="36">
                  <c:v>177.88613878815619</c:v>
                </c:pt>
                <c:pt idx="37">
                  <c:v>216.86441573073267</c:v>
                </c:pt>
                <c:pt idx="38">
                  <c:v>108.81244938914902</c:v>
                </c:pt>
                <c:pt idx="39">
                  <c:v>100.58092455022356</c:v>
                </c:pt>
                <c:pt idx="40">
                  <c:v>141.50617892476149</c:v>
                </c:pt>
              </c:numCache>
            </c:numRef>
          </c:val>
          <c:smooth val="0"/>
          <c:extLst>
            <c:ext xmlns:c16="http://schemas.microsoft.com/office/drawing/2014/chart" uri="{C3380CC4-5D6E-409C-BE32-E72D297353CC}">
              <c16:uniqueId val="{00000001-554C-4673-91C6-67C7DDB045FD}"/>
            </c:ext>
          </c:extLst>
        </c:ser>
        <c:ser>
          <c:idx val="2"/>
          <c:order val="2"/>
          <c:tx>
            <c:strRef>
              <c:f>'s12 Graf'!$A$7</c:f>
              <c:strCache>
                <c:ptCount val="1"/>
                <c:pt idx="0">
                  <c:v>Sverige exkl Stockholms län</c:v>
                </c:pt>
              </c:strCache>
            </c:strRef>
          </c:tx>
          <c:spPr>
            <a:ln w="28575" cap="rnd">
              <a:solidFill>
                <a:schemeClr val="accent3"/>
              </a:solidFill>
              <a:prstDash val="sysDash"/>
              <a:round/>
            </a:ln>
            <a:effectLst/>
          </c:spPr>
          <c:marker>
            <c:symbol val="none"/>
          </c:marker>
          <c:cat>
            <c:numRef>
              <c:f>'s12 Graf'!$B$1:$AP$1</c:f>
              <c:numCache>
                <c:formatCode>General</c:formatCode>
                <c:ptCount val="41"/>
                <c:pt idx="1">
                  <c:v>2011</c:v>
                </c:pt>
                <c:pt idx="5">
                  <c:v>2012</c:v>
                </c:pt>
                <c:pt idx="9">
                  <c:v>2013</c:v>
                </c:pt>
                <c:pt idx="13">
                  <c:v>2014</c:v>
                </c:pt>
                <c:pt idx="17">
                  <c:v>2015</c:v>
                </c:pt>
                <c:pt idx="21">
                  <c:v>2016</c:v>
                </c:pt>
                <c:pt idx="25">
                  <c:v>2017</c:v>
                </c:pt>
                <c:pt idx="29">
                  <c:v>2018</c:v>
                </c:pt>
                <c:pt idx="33">
                  <c:v>2019</c:v>
                </c:pt>
                <c:pt idx="37">
                  <c:v>2020</c:v>
                </c:pt>
              </c:numCache>
            </c:numRef>
          </c:cat>
          <c:val>
            <c:numRef>
              <c:f>'s12 Graf'!$B$4:$AP$4</c:f>
              <c:numCache>
                <c:formatCode>General</c:formatCode>
                <c:ptCount val="41"/>
                <c:pt idx="0">
                  <c:v>100</c:v>
                </c:pt>
                <c:pt idx="1">
                  <c:v>166.1944293086317</c:v>
                </c:pt>
                <c:pt idx="2">
                  <c:v>139.51301857965532</c:v>
                </c:pt>
                <c:pt idx="3">
                  <c:v>106.35169930660172</c:v>
                </c:pt>
                <c:pt idx="4">
                  <c:v>109.89454790217634</c:v>
                </c:pt>
                <c:pt idx="5">
                  <c:v>168.25005074948984</c:v>
                </c:pt>
                <c:pt idx="6">
                  <c:v>129.50628759468788</c:v>
                </c:pt>
                <c:pt idx="7">
                  <c:v>96.848189578725822</c:v>
                </c:pt>
                <c:pt idx="8">
                  <c:v>104.71382629785143</c:v>
                </c:pt>
                <c:pt idx="9">
                  <c:v>164.66660256204793</c:v>
                </c:pt>
                <c:pt idx="10">
                  <c:v>135.04706347425665</c:v>
                </c:pt>
                <c:pt idx="11">
                  <c:v>97.513809203286428</c:v>
                </c:pt>
                <c:pt idx="12">
                  <c:v>112.27817130890946</c:v>
                </c:pt>
                <c:pt idx="13">
                  <c:v>170.01613299571568</c:v>
                </c:pt>
                <c:pt idx="14">
                  <c:v>152.97819374552603</c:v>
                </c:pt>
                <c:pt idx="15">
                  <c:v>122.97723217624497</c:v>
                </c:pt>
                <c:pt idx="16">
                  <c:v>149.19708965030932</c:v>
                </c:pt>
                <c:pt idx="17">
                  <c:v>228.85348889387481</c:v>
                </c:pt>
                <c:pt idx="18">
                  <c:v>201.55881064564034</c:v>
                </c:pt>
                <c:pt idx="19">
                  <c:v>161.86736754383153</c:v>
                </c:pt>
                <c:pt idx="20">
                  <c:v>217.3381625479449</c:v>
                </c:pt>
                <c:pt idx="21">
                  <c:v>279.10189429148369</c:v>
                </c:pt>
                <c:pt idx="22">
                  <c:v>267.00428432535233</c:v>
                </c:pt>
                <c:pt idx="23">
                  <c:v>192.38650811457632</c:v>
                </c:pt>
                <c:pt idx="24">
                  <c:v>226.33310896716776</c:v>
                </c:pt>
                <c:pt idx="25">
                  <c:v>300.67523531737129</c:v>
                </c:pt>
                <c:pt idx="26">
                  <c:v>257.85976046240802</c:v>
                </c:pt>
                <c:pt idx="27">
                  <c:v>193.01259655758199</c:v>
                </c:pt>
                <c:pt idx="28">
                  <c:v>237.44350780473735</c:v>
                </c:pt>
                <c:pt idx="29">
                  <c:v>322.78384990971932</c:v>
                </c:pt>
                <c:pt idx="30">
                  <c:v>279.79315576353946</c:v>
                </c:pt>
                <c:pt idx="31">
                  <c:v>192.25188841522697</c:v>
                </c:pt>
                <c:pt idx="32">
                  <c:v>231.08753485688644</c:v>
                </c:pt>
                <c:pt idx="33">
                  <c:v>296.05222389606507</c:v>
                </c:pt>
                <c:pt idx="34">
                  <c:v>232.37496928320351</c:v>
                </c:pt>
                <c:pt idx="35">
                  <c:v>160.54253875658409</c:v>
                </c:pt>
                <c:pt idx="36">
                  <c:v>189.8874963941152</c:v>
                </c:pt>
                <c:pt idx="37">
                  <c:v>283.81251535839823</c:v>
                </c:pt>
                <c:pt idx="38">
                  <c:v>150.52298684786905</c:v>
                </c:pt>
                <c:pt idx="39">
                  <c:v>123.42810132803402</c:v>
                </c:pt>
                <c:pt idx="40">
                  <c:v>149.04430697565093</c:v>
                </c:pt>
              </c:numCache>
            </c:numRef>
          </c:val>
          <c:smooth val="0"/>
          <c:extLst>
            <c:ext xmlns:c16="http://schemas.microsoft.com/office/drawing/2014/chart" uri="{C3380CC4-5D6E-409C-BE32-E72D297353CC}">
              <c16:uniqueId val="{00000002-554C-4673-91C6-67C7DDB045FD}"/>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spPr>
    <a:noFill/>
    <a:ln>
      <a:noFill/>
    </a:ln>
    <a:effectLst/>
  </c:spPr>
  <c:txPr>
    <a:bodyPr/>
    <a:lstStyle/>
    <a:p>
      <a:pPr>
        <a:defRPr/>
      </a:pPr>
      <a:endParaRPr lang="sv-SE"/>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409670614965469E-2"/>
          <c:y val="2.15305387522855E-2"/>
          <c:w val="0.89292503972251136"/>
          <c:h val="0.79668248869293523"/>
        </c:manualLayout>
      </c:layout>
      <c:lineChart>
        <c:grouping val="standard"/>
        <c:varyColors val="0"/>
        <c:ser>
          <c:idx val="3"/>
          <c:order val="3"/>
          <c:tx>
            <c:strRef>
              <c:f>'s13 Graf'!$C$32</c:f>
              <c:strCache>
                <c:ptCount val="1"/>
                <c:pt idx="0">
                  <c:v>Stockholms län</c:v>
                </c:pt>
              </c:strCache>
            </c:strRef>
          </c:tx>
          <c:spPr>
            <a:ln w="28575" cap="rnd">
              <a:solidFill>
                <a:schemeClr val="accent1"/>
              </a:solidFill>
              <a:round/>
            </a:ln>
            <a:effectLst/>
          </c:spPr>
          <c:marker>
            <c:symbol val="none"/>
          </c:marker>
          <c:cat>
            <c:numRef>
              <c:f>'s13 Graf'!$B$1:$AP$1</c:f>
              <c:numCache>
                <c:formatCode>General</c:formatCode>
                <c:ptCount val="41"/>
                <c:pt idx="1">
                  <c:v>2011</c:v>
                </c:pt>
                <c:pt idx="5">
                  <c:v>2012</c:v>
                </c:pt>
                <c:pt idx="9">
                  <c:v>2013</c:v>
                </c:pt>
                <c:pt idx="13">
                  <c:v>2014</c:v>
                </c:pt>
                <c:pt idx="17">
                  <c:v>2015</c:v>
                </c:pt>
                <c:pt idx="21">
                  <c:v>2016</c:v>
                </c:pt>
                <c:pt idx="25">
                  <c:v>2017</c:v>
                </c:pt>
                <c:pt idx="29">
                  <c:v>2018</c:v>
                </c:pt>
                <c:pt idx="33">
                  <c:v>2019</c:v>
                </c:pt>
                <c:pt idx="37">
                  <c:v>2020</c:v>
                </c:pt>
              </c:numCache>
            </c:numRef>
          </c:cat>
          <c:val>
            <c:numRef>
              <c:f>'s13 Graf'!$B$5:$AP$5</c:f>
              <c:numCache>
                <c:formatCode>General</c:formatCode>
                <c:ptCount val="41"/>
                <c:pt idx="0">
                  <c:v>100</c:v>
                </c:pt>
                <c:pt idx="1">
                  <c:v>101.60192230676812</c:v>
                </c:pt>
                <c:pt idx="2">
                  <c:v>116.86023227873447</c:v>
                </c:pt>
                <c:pt idx="3">
                  <c:v>132.75931117340809</c:v>
                </c:pt>
                <c:pt idx="4">
                  <c:v>154.86583900680816</c:v>
                </c:pt>
                <c:pt idx="5">
                  <c:v>158.35002002402882</c:v>
                </c:pt>
                <c:pt idx="6">
                  <c:v>127.51301561874249</c:v>
                </c:pt>
                <c:pt idx="7">
                  <c:v>119.62354825790949</c:v>
                </c:pt>
                <c:pt idx="8">
                  <c:v>271.60592711253508</c:v>
                </c:pt>
                <c:pt idx="9">
                  <c:v>170.28434120945136</c:v>
                </c:pt>
                <c:pt idx="10">
                  <c:v>140.48858630356426</c:v>
                </c:pt>
                <c:pt idx="11">
                  <c:v>110.97316780136164</c:v>
                </c:pt>
                <c:pt idx="12">
                  <c:v>129.95594713656388</c:v>
                </c:pt>
                <c:pt idx="13">
                  <c:v>127.87344813776531</c:v>
                </c:pt>
                <c:pt idx="14">
                  <c:v>138.64637565078093</c:v>
                </c:pt>
                <c:pt idx="15">
                  <c:v>102.32278734481378</c:v>
                </c:pt>
                <c:pt idx="16">
                  <c:v>131.67801361633963</c:v>
                </c:pt>
                <c:pt idx="17">
                  <c:v>175.69082899479375</c:v>
                </c:pt>
                <c:pt idx="18">
                  <c:v>97.757308770524631</c:v>
                </c:pt>
                <c:pt idx="19">
                  <c:v>86.663996796155388</c:v>
                </c:pt>
                <c:pt idx="20">
                  <c:v>123.86864237084501</c:v>
                </c:pt>
                <c:pt idx="21">
                  <c:v>110.89307168602322</c:v>
                </c:pt>
                <c:pt idx="22">
                  <c:v>78.13376051261514</c:v>
                </c:pt>
                <c:pt idx="23">
                  <c:v>98.398077693231883</c:v>
                </c:pt>
                <c:pt idx="24">
                  <c:v>153.34401281537845</c:v>
                </c:pt>
                <c:pt idx="25">
                  <c:v>101.96235482579095</c:v>
                </c:pt>
                <c:pt idx="26">
                  <c:v>71.325590708850612</c:v>
                </c:pt>
                <c:pt idx="27">
                  <c:v>88.746495794953944</c:v>
                </c:pt>
                <c:pt idx="28">
                  <c:v>92.35082098518221</c:v>
                </c:pt>
                <c:pt idx="29">
                  <c:v>102.84341209451343</c:v>
                </c:pt>
                <c:pt idx="30">
                  <c:v>133.68041649979975</c:v>
                </c:pt>
                <c:pt idx="31">
                  <c:v>107.44893872647177</c:v>
                </c:pt>
                <c:pt idx="32">
                  <c:v>115.73888666399679</c:v>
                </c:pt>
                <c:pt idx="33">
                  <c:v>299.9599519423308</c:v>
                </c:pt>
                <c:pt idx="34">
                  <c:v>191.30957148578293</c:v>
                </c:pt>
                <c:pt idx="35">
                  <c:v>102.72326792150581</c:v>
                </c:pt>
                <c:pt idx="36">
                  <c:v>248.17781337605126</c:v>
                </c:pt>
                <c:pt idx="37">
                  <c:v>1070.2042450941128</c:v>
                </c:pt>
                <c:pt idx="38">
                  <c:v>826.07128554265114</c:v>
                </c:pt>
                <c:pt idx="39">
                  <c:v>243.01161393672407</c:v>
                </c:pt>
                <c:pt idx="40">
                  <c:v>305.96716059271125</c:v>
                </c:pt>
              </c:numCache>
            </c:numRef>
          </c:val>
          <c:smooth val="0"/>
          <c:extLst>
            <c:ext xmlns:c16="http://schemas.microsoft.com/office/drawing/2014/chart" uri="{C3380CC4-5D6E-409C-BE32-E72D297353CC}">
              <c16:uniqueId val="{00000000-0114-47B8-B21E-A1B8CB22F2D7}"/>
            </c:ext>
          </c:extLst>
        </c:ser>
        <c:ser>
          <c:idx val="4"/>
          <c:order val="4"/>
          <c:tx>
            <c:strRef>
              <c:f>'s13 Graf'!$C$33</c:f>
              <c:strCache>
                <c:ptCount val="1"/>
                <c:pt idx="0">
                  <c:v>Stockholms stad</c:v>
                </c:pt>
              </c:strCache>
            </c:strRef>
          </c:tx>
          <c:spPr>
            <a:ln w="28575" cap="rnd">
              <a:solidFill>
                <a:schemeClr val="accent2"/>
              </a:solidFill>
              <a:round/>
            </a:ln>
            <a:effectLst/>
          </c:spPr>
          <c:marker>
            <c:symbol val="none"/>
          </c:marker>
          <c:cat>
            <c:numRef>
              <c:f>'s13 Graf'!$B$1:$AP$1</c:f>
              <c:numCache>
                <c:formatCode>General</c:formatCode>
                <c:ptCount val="41"/>
                <c:pt idx="1">
                  <c:v>2011</c:v>
                </c:pt>
                <c:pt idx="5">
                  <c:v>2012</c:v>
                </c:pt>
                <c:pt idx="9">
                  <c:v>2013</c:v>
                </c:pt>
                <c:pt idx="13">
                  <c:v>2014</c:v>
                </c:pt>
                <c:pt idx="17">
                  <c:v>2015</c:v>
                </c:pt>
                <c:pt idx="21">
                  <c:v>2016</c:v>
                </c:pt>
                <c:pt idx="25">
                  <c:v>2017</c:v>
                </c:pt>
                <c:pt idx="29">
                  <c:v>2018</c:v>
                </c:pt>
                <c:pt idx="33">
                  <c:v>2019</c:v>
                </c:pt>
                <c:pt idx="37">
                  <c:v>2020</c:v>
                </c:pt>
              </c:numCache>
            </c:numRef>
          </c:cat>
          <c:val>
            <c:numRef>
              <c:f>'s13 Graf'!$B$6:$AP$6</c:f>
              <c:numCache>
                <c:formatCode>General</c:formatCode>
                <c:ptCount val="41"/>
                <c:pt idx="0">
                  <c:v>100</c:v>
                </c:pt>
                <c:pt idx="1">
                  <c:v>99.176646706586823</c:v>
                </c:pt>
                <c:pt idx="2">
                  <c:v>82.55988023952095</c:v>
                </c:pt>
                <c:pt idx="3">
                  <c:v>96.107784431137716</c:v>
                </c:pt>
                <c:pt idx="4">
                  <c:v>167.88922155688624</c:v>
                </c:pt>
                <c:pt idx="5">
                  <c:v>76.047904191616766</c:v>
                </c:pt>
                <c:pt idx="6">
                  <c:v>126.72155688622755</c:v>
                </c:pt>
                <c:pt idx="7">
                  <c:v>87.799401197604794</c:v>
                </c:pt>
                <c:pt idx="8">
                  <c:v>315.56886227544913</c:v>
                </c:pt>
                <c:pt idx="9">
                  <c:v>147.60479041916167</c:v>
                </c:pt>
                <c:pt idx="10">
                  <c:v>87.5</c:v>
                </c:pt>
                <c:pt idx="11">
                  <c:v>117.21556886227545</c:v>
                </c:pt>
                <c:pt idx="12">
                  <c:v>158.45808383233532</c:v>
                </c:pt>
                <c:pt idx="13">
                  <c:v>98.128742514970057</c:v>
                </c:pt>
                <c:pt idx="14">
                  <c:v>143.63772455089821</c:v>
                </c:pt>
                <c:pt idx="15">
                  <c:v>116.0179640718563</c:v>
                </c:pt>
                <c:pt idx="16">
                  <c:v>112.3502994011976</c:v>
                </c:pt>
                <c:pt idx="17">
                  <c:v>194.23652694610777</c:v>
                </c:pt>
                <c:pt idx="18">
                  <c:v>90.643712574850298</c:v>
                </c:pt>
                <c:pt idx="19">
                  <c:v>93.637724550898199</c:v>
                </c:pt>
                <c:pt idx="20">
                  <c:v>71.182634730538922</c:v>
                </c:pt>
                <c:pt idx="21">
                  <c:v>114.44610778443113</c:v>
                </c:pt>
                <c:pt idx="22">
                  <c:v>89.595808383233532</c:v>
                </c:pt>
                <c:pt idx="23">
                  <c:v>90.943113772455092</c:v>
                </c:pt>
                <c:pt idx="24">
                  <c:v>189.52095808383234</c:v>
                </c:pt>
                <c:pt idx="25">
                  <c:v>86.302395209580837</c:v>
                </c:pt>
                <c:pt idx="26">
                  <c:v>67.140718562874241</c:v>
                </c:pt>
                <c:pt idx="27">
                  <c:v>82.26047904191617</c:v>
                </c:pt>
                <c:pt idx="28">
                  <c:v>78.068862275449106</c:v>
                </c:pt>
                <c:pt idx="29">
                  <c:v>104.71556886227545</c:v>
                </c:pt>
                <c:pt idx="30">
                  <c:v>71.706586826347305</c:v>
                </c:pt>
                <c:pt idx="31">
                  <c:v>89.970059880239518</c:v>
                </c:pt>
                <c:pt idx="32">
                  <c:v>84.505988023952099</c:v>
                </c:pt>
                <c:pt idx="33">
                  <c:v>119.38622754491017</c:v>
                </c:pt>
                <c:pt idx="34">
                  <c:v>167.14071856287424</c:v>
                </c:pt>
                <c:pt idx="35">
                  <c:v>83.458083832335333</c:v>
                </c:pt>
                <c:pt idx="36">
                  <c:v>325.07485029940119</c:v>
                </c:pt>
                <c:pt idx="37">
                  <c:v>1548.2035928143712</c:v>
                </c:pt>
                <c:pt idx="38">
                  <c:v>1222.0059880239521</c:v>
                </c:pt>
                <c:pt idx="39">
                  <c:v>283.83233532934133</c:v>
                </c:pt>
                <c:pt idx="40">
                  <c:v>429.04191616766462</c:v>
                </c:pt>
              </c:numCache>
            </c:numRef>
          </c:val>
          <c:smooth val="0"/>
          <c:extLst>
            <c:ext xmlns:c16="http://schemas.microsoft.com/office/drawing/2014/chart" uri="{C3380CC4-5D6E-409C-BE32-E72D297353CC}">
              <c16:uniqueId val="{00000001-0114-47B8-B21E-A1B8CB22F2D7}"/>
            </c:ext>
          </c:extLst>
        </c:ser>
        <c:ser>
          <c:idx val="5"/>
          <c:order val="5"/>
          <c:tx>
            <c:strRef>
              <c:f>'s13 Graf'!$C$34</c:f>
              <c:strCache>
                <c:ptCount val="1"/>
                <c:pt idx="0">
                  <c:v>Sverige, exkl Stockholms län</c:v>
                </c:pt>
              </c:strCache>
            </c:strRef>
          </c:tx>
          <c:spPr>
            <a:ln w="28575" cap="rnd">
              <a:solidFill>
                <a:schemeClr val="accent3"/>
              </a:solidFill>
              <a:prstDash val="sysDash"/>
              <a:round/>
            </a:ln>
            <a:effectLst/>
          </c:spPr>
          <c:marker>
            <c:symbol val="none"/>
          </c:marker>
          <c:cat>
            <c:numRef>
              <c:f>'s13 Graf'!$B$1:$AP$1</c:f>
              <c:numCache>
                <c:formatCode>General</c:formatCode>
                <c:ptCount val="41"/>
                <c:pt idx="1">
                  <c:v>2011</c:v>
                </c:pt>
                <c:pt idx="5">
                  <c:v>2012</c:v>
                </c:pt>
                <c:pt idx="9">
                  <c:v>2013</c:v>
                </c:pt>
                <c:pt idx="13">
                  <c:v>2014</c:v>
                </c:pt>
                <c:pt idx="17">
                  <c:v>2015</c:v>
                </c:pt>
                <c:pt idx="21">
                  <c:v>2016</c:v>
                </c:pt>
                <c:pt idx="25">
                  <c:v>2017</c:v>
                </c:pt>
                <c:pt idx="29">
                  <c:v>2018</c:v>
                </c:pt>
                <c:pt idx="33">
                  <c:v>2019</c:v>
                </c:pt>
                <c:pt idx="37">
                  <c:v>2020</c:v>
                </c:pt>
              </c:numCache>
            </c:numRef>
          </c:cat>
          <c:val>
            <c:numRef>
              <c:f>'s13 Graf'!$B$7:$AP$7</c:f>
              <c:numCache>
                <c:formatCode>General</c:formatCode>
                <c:ptCount val="41"/>
                <c:pt idx="0">
                  <c:v>100</c:v>
                </c:pt>
                <c:pt idx="1">
                  <c:v>68.842729970326417</c:v>
                </c:pt>
                <c:pt idx="2">
                  <c:v>96.403560830860542</c:v>
                </c:pt>
                <c:pt idx="3">
                  <c:v>80.629080118694361</c:v>
                </c:pt>
                <c:pt idx="4">
                  <c:v>155.48961424332344</c:v>
                </c:pt>
                <c:pt idx="5">
                  <c:v>149.11572700296736</c:v>
                </c:pt>
                <c:pt idx="6">
                  <c:v>126.97922848664689</c:v>
                </c:pt>
                <c:pt idx="7">
                  <c:v>145.53115727002967</c:v>
                </c:pt>
                <c:pt idx="8">
                  <c:v>226.00593471810089</c:v>
                </c:pt>
                <c:pt idx="9">
                  <c:v>153.72106824925817</c:v>
                </c:pt>
                <c:pt idx="10">
                  <c:v>142.99109792284867</c:v>
                </c:pt>
                <c:pt idx="11">
                  <c:v>103.32344213649851</c:v>
                </c:pt>
                <c:pt idx="12">
                  <c:v>133.82789317507417</c:v>
                </c:pt>
                <c:pt idx="13">
                  <c:v>117.459940652819</c:v>
                </c:pt>
                <c:pt idx="14">
                  <c:v>108.30860534124629</c:v>
                </c:pt>
                <c:pt idx="15">
                  <c:v>90.599406528189903</c:v>
                </c:pt>
                <c:pt idx="16">
                  <c:v>94.029673590504444</c:v>
                </c:pt>
                <c:pt idx="17">
                  <c:v>146.86053412462908</c:v>
                </c:pt>
                <c:pt idx="18">
                  <c:v>77.531157270029667</c:v>
                </c:pt>
                <c:pt idx="19">
                  <c:v>65.910979228486639</c:v>
                </c:pt>
                <c:pt idx="20">
                  <c:v>78.326409495548972</c:v>
                </c:pt>
                <c:pt idx="21">
                  <c:v>92.142433234421361</c:v>
                </c:pt>
                <c:pt idx="22">
                  <c:v>83.394658753709194</c:v>
                </c:pt>
                <c:pt idx="23">
                  <c:v>61.329376854599403</c:v>
                </c:pt>
                <c:pt idx="24">
                  <c:v>90.504451038575667</c:v>
                </c:pt>
                <c:pt idx="25">
                  <c:v>80.735905044510375</c:v>
                </c:pt>
                <c:pt idx="26">
                  <c:v>70.26706231454007</c:v>
                </c:pt>
                <c:pt idx="27">
                  <c:v>73.637982195845694</c:v>
                </c:pt>
                <c:pt idx="28">
                  <c:v>80.771513353115736</c:v>
                </c:pt>
                <c:pt idx="29">
                  <c:v>68.237388724035611</c:v>
                </c:pt>
                <c:pt idx="30">
                  <c:v>73.970326409495541</c:v>
                </c:pt>
                <c:pt idx="31">
                  <c:v>51.727002967359049</c:v>
                </c:pt>
                <c:pt idx="32">
                  <c:v>94.373887240356083</c:v>
                </c:pt>
                <c:pt idx="33">
                  <c:v>100.16617210682493</c:v>
                </c:pt>
                <c:pt idx="34">
                  <c:v>74.896142433234431</c:v>
                </c:pt>
                <c:pt idx="35">
                  <c:v>68.593471810089028</c:v>
                </c:pt>
                <c:pt idx="36">
                  <c:v>88.510385756676556</c:v>
                </c:pt>
                <c:pt idx="37">
                  <c:v>263.2166172106825</c:v>
                </c:pt>
                <c:pt idx="38">
                  <c:v>309.21068249258161</c:v>
                </c:pt>
                <c:pt idx="39">
                  <c:v>88.724035608308611</c:v>
                </c:pt>
                <c:pt idx="40">
                  <c:v>79.655786350148375</c:v>
                </c:pt>
              </c:numCache>
            </c:numRef>
          </c:val>
          <c:smooth val="0"/>
          <c:extLst>
            <c:ext xmlns:c16="http://schemas.microsoft.com/office/drawing/2014/chart" uri="{C3380CC4-5D6E-409C-BE32-E72D297353CC}">
              <c16:uniqueId val="{00000002-0114-47B8-B21E-A1B8CB22F2D7}"/>
            </c:ext>
          </c:extLst>
        </c:ser>
        <c:dLbls>
          <c:showLegendKey val="0"/>
          <c:showVal val="0"/>
          <c:showCatName val="0"/>
          <c:showSerName val="0"/>
          <c:showPercent val="0"/>
          <c:showBubbleSize val="0"/>
        </c:dLbls>
        <c:smooth val="0"/>
        <c:axId val="464037336"/>
        <c:axId val="464042256"/>
        <c:extLst>
          <c:ext xmlns:c15="http://schemas.microsoft.com/office/drawing/2012/chart" uri="{02D57815-91ED-43cb-92C2-25804820EDAC}">
            <c15:filteredLineSeries>
              <c15:ser>
                <c:idx val="0"/>
                <c:order val="0"/>
                <c:tx>
                  <c:strRef>
                    <c:extLst>
                      <c:ext uri="{02D57815-91ED-43cb-92C2-25804820EDAC}">
                        <c15:formulaRef>
                          <c15:sqref>'s13 Graf'!$A$2</c15:sqref>
                        </c15:formulaRef>
                      </c:ext>
                    </c:extLst>
                    <c:strCache>
                      <c:ptCount val="1"/>
                      <c:pt idx="0">
                        <c:v>Stockholm County</c:v>
                      </c:pt>
                    </c:strCache>
                  </c:strRef>
                </c:tx>
                <c:spPr>
                  <a:ln w="28575" cap="rnd">
                    <a:solidFill>
                      <a:schemeClr val="accent1"/>
                    </a:solidFill>
                    <a:prstDash val="solid"/>
                    <a:round/>
                  </a:ln>
                  <a:effectLst/>
                </c:spPr>
                <c:marker>
                  <c:symbol val="none"/>
                </c:marker>
                <c:cat>
                  <c:numRef>
                    <c:extLst>
                      <c:ext uri="{02D57815-91ED-43cb-92C2-25804820EDAC}">
                        <c15:formulaRef>
                          <c15:sqref>'s13 Graf'!$B$1:$AP$1</c15:sqref>
                        </c15:formulaRef>
                      </c:ext>
                    </c:extLst>
                    <c:numCache>
                      <c:formatCode>General</c:formatCode>
                      <c:ptCount val="41"/>
                      <c:pt idx="1">
                        <c:v>2011</c:v>
                      </c:pt>
                      <c:pt idx="5">
                        <c:v>2012</c:v>
                      </c:pt>
                      <c:pt idx="9">
                        <c:v>2013</c:v>
                      </c:pt>
                      <c:pt idx="13">
                        <c:v>2014</c:v>
                      </c:pt>
                      <c:pt idx="17">
                        <c:v>2015</c:v>
                      </c:pt>
                      <c:pt idx="21">
                        <c:v>2016</c:v>
                      </c:pt>
                      <c:pt idx="25">
                        <c:v>2017</c:v>
                      </c:pt>
                      <c:pt idx="29">
                        <c:v>2018</c:v>
                      </c:pt>
                      <c:pt idx="33">
                        <c:v>2019</c:v>
                      </c:pt>
                      <c:pt idx="37">
                        <c:v>2020</c:v>
                      </c:pt>
                    </c:numCache>
                  </c:numRef>
                </c:cat>
                <c:val>
                  <c:numRef>
                    <c:extLst>
                      <c:ext uri="{02D57815-91ED-43cb-92C2-25804820EDAC}">
                        <c15:formulaRef>
                          <c15:sqref>'s13 Graf'!$B$2:$AP$2</c15:sqref>
                        </c15:formulaRef>
                      </c:ext>
                    </c:extLst>
                    <c:numCache>
                      <c:formatCode>General</c:formatCode>
                      <c:ptCount val="41"/>
                      <c:pt idx="0">
                        <c:v>2497</c:v>
                      </c:pt>
                      <c:pt idx="1">
                        <c:v>2537</c:v>
                      </c:pt>
                      <c:pt idx="2">
                        <c:v>2918</c:v>
                      </c:pt>
                      <c:pt idx="3">
                        <c:v>3315</c:v>
                      </c:pt>
                      <c:pt idx="4">
                        <c:v>3867</c:v>
                      </c:pt>
                      <c:pt idx="5">
                        <c:v>3954</c:v>
                      </c:pt>
                      <c:pt idx="6">
                        <c:v>3184</c:v>
                      </c:pt>
                      <c:pt idx="7">
                        <c:v>2987</c:v>
                      </c:pt>
                      <c:pt idx="8">
                        <c:v>6782</c:v>
                      </c:pt>
                      <c:pt idx="9">
                        <c:v>4252</c:v>
                      </c:pt>
                      <c:pt idx="10">
                        <c:v>3508</c:v>
                      </c:pt>
                      <c:pt idx="11">
                        <c:v>2771</c:v>
                      </c:pt>
                      <c:pt idx="12">
                        <c:v>3245</c:v>
                      </c:pt>
                      <c:pt idx="13">
                        <c:v>3193</c:v>
                      </c:pt>
                      <c:pt idx="14">
                        <c:v>3462</c:v>
                      </c:pt>
                      <c:pt idx="15">
                        <c:v>2555</c:v>
                      </c:pt>
                      <c:pt idx="16">
                        <c:v>3288</c:v>
                      </c:pt>
                      <c:pt idx="17">
                        <c:v>4387</c:v>
                      </c:pt>
                      <c:pt idx="18">
                        <c:v>2441</c:v>
                      </c:pt>
                      <c:pt idx="19">
                        <c:v>2164</c:v>
                      </c:pt>
                      <c:pt idx="20">
                        <c:v>3093</c:v>
                      </c:pt>
                      <c:pt idx="21">
                        <c:v>2769</c:v>
                      </c:pt>
                      <c:pt idx="22">
                        <c:v>1951</c:v>
                      </c:pt>
                      <c:pt idx="23">
                        <c:v>2457</c:v>
                      </c:pt>
                      <c:pt idx="24">
                        <c:v>3829</c:v>
                      </c:pt>
                      <c:pt idx="25">
                        <c:v>2546</c:v>
                      </c:pt>
                      <c:pt idx="26">
                        <c:v>1781</c:v>
                      </c:pt>
                      <c:pt idx="27">
                        <c:v>2216</c:v>
                      </c:pt>
                      <c:pt idx="28">
                        <c:v>2306</c:v>
                      </c:pt>
                      <c:pt idx="29">
                        <c:v>2568</c:v>
                      </c:pt>
                      <c:pt idx="30">
                        <c:v>3338</c:v>
                      </c:pt>
                      <c:pt idx="31">
                        <c:v>2683</c:v>
                      </c:pt>
                      <c:pt idx="32">
                        <c:v>2890</c:v>
                      </c:pt>
                      <c:pt idx="33">
                        <c:v>7490</c:v>
                      </c:pt>
                      <c:pt idx="34">
                        <c:v>4777</c:v>
                      </c:pt>
                      <c:pt idx="35">
                        <c:v>2565</c:v>
                      </c:pt>
                      <c:pt idx="36">
                        <c:v>6197</c:v>
                      </c:pt>
                      <c:pt idx="37">
                        <c:v>26723</c:v>
                      </c:pt>
                      <c:pt idx="38">
                        <c:v>20627</c:v>
                      </c:pt>
                      <c:pt idx="39">
                        <c:v>6068</c:v>
                      </c:pt>
                      <c:pt idx="40">
                        <c:v>7640</c:v>
                      </c:pt>
                    </c:numCache>
                  </c:numRef>
                </c:val>
                <c:smooth val="0"/>
                <c:extLst>
                  <c:ext xmlns:c16="http://schemas.microsoft.com/office/drawing/2014/chart" uri="{C3380CC4-5D6E-409C-BE32-E72D297353CC}">
                    <c16:uniqueId val="{00000003-0114-47B8-B21E-A1B8CB22F2D7}"/>
                  </c:ext>
                </c:extLst>
              </c15:ser>
            </c15:filteredLineSeries>
            <c15:filteredLineSeries>
              <c15:ser>
                <c:idx val="1"/>
                <c:order val="1"/>
                <c:tx>
                  <c:strRef>
                    <c:extLst xmlns:c15="http://schemas.microsoft.com/office/drawing/2012/chart">
                      <c:ext xmlns:c15="http://schemas.microsoft.com/office/drawing/2012/chart" uri="{02D57815-91ED-43cb-92C2-25804820EDAC}">
                        <c15:formulaRef>
                          <c15:sqref>'s13 Graf'!$A$3</c15:sqref>
                        </c15:formulaRef>
                      </c:ext>
                    </c:extLst>
                    <c:strCache>
                      <c:ptCount val="1"/>
                      <c:pt idx="0">
                        <c:v>City of Stockholm</c:v>
                      </c:pt>
                    </c:strCache>
                  </c:strRef>
                </c:tx>
                <c:spPr>
                  <a:ln w="28575" cap="rnd">
                    <a:solidFill>
                      <a:schemeClr val="accent2"/>
                    </a:solidFill>
                    <a:round/>
                  </a:ln>
                  <a:effectLst/>
                </c:spPr>
                <c:marker>
                  <c:symbol val="none"/>
                </c:marker>
                <c:cat>
                  <c:numRef>
                    <c:extLst xmlns:c15="http://schemas.microsoft.com/office/drawing/2012/chart">
                      <c:ext xmlns:c15="http://schemas.microsoft.com/office/drawing/2012/chart" uri="{02D57815-91ED-43cb-92C2-25804820EDAC}">
                        <c15:formulaRef>
                          <c15:sqref>'s13 Graf'!$B$1:$AP$1</c15:sqref>
                        </c15:formulaRef>
                      </c:ext>
                    </c:extLst>
                    <c:numCache>
                      <c:formatCode>General</c:formatCode>
                      <c:ptCount val="41"/>
                      <c:pt idx="1">
                        <c:v>2011</c:v>
                      </c:pt>
                      <c:pt idx="5">
                        <c:v>2012</c:v>
                      </c:pt>
                      <c:pt idx="9">
                        <c:v>2013</c:v>
                      </c:pt>
                      <c:pt idx="13">
                        <c:v>2014</c:v>
                      </c:pt>
                      <c:pt idx="17">
                        <c:v>2015</c:v>
                      </c:pt>
                      <c:pt idx="21">
                        <c:v>2016</c:v>
                      </c:pt>
                      <c:pt idx="25">
                        <c:v>2017</c:v>
                      </c:pt>
                      <c:pt idx="29">
                        <c:v>2018</c:v>
                      </c:pt>
                      <c:pt idx="33">
                        <c:v>2019</c:v>
                      </c:pt>
                      <c:pt idx="37">
                        <c:v>2020</c:v>
                      </c:pt>
                    </c:numCache>
                  </c:numRef>
                </c:cat>
                <c:val>
                  <c:numRef>
                    <c:extLst xmlns:c15="http://schemas.microsoft.com/office/drawing/2012/chart">
                      <c:ext xmlns:c15="http://schemas.microsoft.com/office/drawing/2012/chart" uri="{02D57815-91ED-43cb-92C2-25804820EDAC}">
                        <c15:formulaRef>
                          <c15:sqref>'s13 Graf'!$B$3:$AP$3</c15:sqref>
                        </c15:formulaRef>
                      </c:ext>
                    </c:extLst>
                    <c:numCache>
                      <c:formatCode>General</c:formatCode>
                      <c:ptCount val="41"/>
                      <c:pt idx="0">
                        <c:v>1336</c:v>
                      </c:pt>
                      <c:pt idx="1">
                        <c:v>1325</c:v>
                      </c:pt>
                      <c:pt idx="2">
                        <c:v>1103</c:v>
                      </c:pt>
                      <c:pt idx="3">
                        <c:v>1284</c:v>
                      </c:pt>
                      <c:pt idx="4">
                        <c:v>2243</c:v>
                      </c:pt>
                      <c:pt idx="5">
                        <c:v>1016</c:v>
                      </c:pt>
                      <c:pt idx="6">
                        <c:v>1693</c:v>
                      </c:pt>
                      <c:pt idx="7">
                        <c:v>1173</c:v>
                      </c:pt>
                      <c:pt idx="8">
                        <c:v>4216</c:v>
                      </c:pt>
                      <c:pt idx="9">
                        <c:v>1972</c:v>
                      </c:pt>
                      <c:pt idx="10">
                        <c:v>1169</c:v>
                      </c:pt>
                      <c:pt idx="11">
                        <c:v>1566</c:v>
                      </c:pt>
                      <c:pt idx="12">
                        <c:v>2117</c:v>
                      </c:pt>
                      <c:pt idx="13">
                        <c:v>1311</c:v>
                      </c:pt>
                      <c:pt idx="14">
                        <c:v>1919</c:v>
                      </c:pt>
                      <c:pt idx="15">
                        <c:v>1550</c:v>
                      </c:pt>
                      <c:pt idx="16">
                        <c:v>1501</c:v>
                      </c:pt>
                      <c:pt idx="17">
                        <c:v>2595</c:v>
                      </c:pt>
                      <c:pt idx="18">
                        <c:v>1211</c:v>
                      </c:pt>
                      <c:pt idx="19">
                        <c:v>1251</c:v>
                      </c:pt>
                      <c:pt idx="20">
                        <c:v>951</c:v>
                      </c:pt>
                      <c:pt idx="21">
                        <c:v>1529</c:v>
                      </c:pt>
                      <c:pt idx="22">
                        <c:v>1197</c:v>
                      </c:pt>
                      <c:pt idx="23">
                        <c:v>1215</c:v>
                      </c:pt>
                      <c:pt idx="24">
                        <c:v>2532</c:v>
                      </c:pt>
                      <c:pt idx="25">
                        <c:v>1153</c:v>
                      </c:pt>
                      <c:pt idx="26">
                        <c:v>897</c:v>
                      </c:pt>
                      <c:pt idx="27">
                        <c:v>1099</c:v>
                      </c:pt>
                      <c:pt idx="28">
                        <c:v>1043</c:v>
                      </c:pt>
                      <c:pt idx="29">
                        <c:v>1399</c:v>
                      </c:pt>
                      <c:pt idx="30">
                        <c:v>958</c:v>
                      </c:pt>
                      <c:pt idx="31">
                        <c:v>1202</c:v>
                      </c:pt>
                      <c:pt idx="32">
                        <c:v>1129</c:v>
                      </c:pt>
                      <c:pt idx="33">
                        <c:v>1595</c:v>
                      </c:pt>
                      <c:pt idx="34">
                        <c:v>2233</c:v>
                      </c:pt>
                      <c:pt idx="35">
                        <c:v>1115</c:v>
                      </c:pt>
                      <c:pt idx="36">
                        <c:v>4343</c:v>
                      </c:pt>
                      <c:pt idx="37">
                        <c:v>20684</c:v>
                      </c:pt>
                      <c:pt idx="38">
                        <c:v>16326</c:v>
                      </c:pt>
                      <c:pt idx="39">
                        <c:v>3792</c:v>
                      </c:pt>
                      <c:pt idx="40">
                        <c:v>5732</c:v>
                      </c:pt>
                    </c:numCache>
                  </c:numRef>
                </c:val>
                <c:smooth val="0"/>
                <c:extLst xmlns:c15="http://schemas.microsoft.com/office/drawing/2012/chart">
                  <c:ext xmlns:c16="http://schemas.microsoft.com/office/drawing/2014/chart" uri="{C3380CC4-5D6E-409C-BE32-E72D297353CC}">
                    <c16:uniqueId val="{00000004-0114-47B8-B21E-A1B8CB22F2D7}"/>
                  </c:ext>
                </c:extLst>
              </c15:ser>
            </c15:filteredLineSeries>
            <c15:filteredLineSeries>
              <c15:ser>
                <c:idx val="2"/>
                <c:order val="2"/>
                <c:tx>
                  <c:strRef>
                    <c:extLst xmlns:c15="http://schemas.microsoft.com/office/drawing/2012/chart">
                      <c:ext xmlns:c15="http://schemas.microsoft.com/office/drawing/2012/chart" uri="{02D57815-91ED-43cb-92C2-25804820EDAC}">
                        <c15:formulaRef>
                          <c15:sqref>'s13 Graf'!$A$4</c15:sqref>
                        </c15:formulaRef>
                      </c:ext>
                    </c:extLst>
                    <c:strCache>
                      <c:ptCount val="1"/>
                      <c:pt idx="0">
                        <c:v>Sweden, excl. Stockholm County</c:v>
                      </c:pt>
                    </c:strCache>
                  </c:strRef>
                </c:tx>
                <c:spPr>
                  <a:ln w="28575" cap="rnd">
                    <a:solidFill>
                      <a:schemeClr val="accent3"/>
                    </a:solidFill>
                    <a:prstDash val="sysDash"/>
                    <a:round/>
                  </a:ln>
                  <a:effectLst/>
                </c:spPr>
                <c:marker>
                  <c:symbol val="none"/>
                </c:marker>
                <c:cat>
                  <c:numRef>
                    <c:extLst xmlns:c15="http://schemas.microsoft.com/office/drawing/2012/chart">
                      <c:ext xmlns:c15="http://schemas.microsoft.com/office/drawing/2012/chart" uri="{02D57815-91ED-43cb-92C2-25804820EDAC}">
                        <c15:formulaRef>
                          <c15:sqref>'s13 Graf'!$B$1:$AP$1</c15:sqref>
                        </c15:formulaRef>
                      </c:ext>
                    </c:extLst>
                    <c:numCache>
                      <c:formatCode>General</c:formatCode>
                      <c:ptCount val="41"/>
                      <c:pt idx="1">
                        <c:v>2011</c:v>
                      </c:pt>
                      <c:pt idx="5">
                        <c:v>2012</c:v>
                      </c:pt>
                      <c:pt idx="9">
                        <c:v>2013</c:v>
                      </c:pt>
                      <c:pt idx="13">
                        <c:v>2014</c:v>
                      </c:pt>
                      <c:pt idx="17">
                        <c:v>2015</c:v>
                      </c:pt>
                      <c:pt idx="21">
                        <c:v>2016</c:v>
                      </c:pt>
                      <c:pt idx="25">
                        <c:v>2017</c:v>
                      </c:pt>
                      <c:pt idx="29">
                        <c:v>2018</c:v>
                      </c:pt>
                      <c:pt idx="33">
                        <c:v>2019</c:v>
                      </c:pt>
                      <c:pt idx="37">
                        <c:v>2020</c:v>
                      </c:pt>
                    </c:numCache>
                  </c:numRef>
                </c:cat>
                <c:val>
                  <c:numRef>
                    <c:extLst xmlns:c15="http://schemas.microsoft.com/office/drawing/2012/chart">
                      <c:ext xmlns:c15="http://schemas.microsoft.com/office/drawing/2012/chart" uri="{02D57815-91ED-43cb-92C2-25804820EDAC}">
                        <c15:formulaRef>
                          <c15:sqref>'s13 Graf'!$B$4:$AP$4</c15:sqref>
                        </c15:formulaRef>
                      </c:ext>
                    </c:extLst>
                    <c:numCache>
                      <c:formatCode>General</c:formatCode>
                      <c:ptCount val="41"/>
                      <c:pt idx="0">
                        <c:v>8425</c:v>
                      </c:pt>
                      <c:pt idx="1">
                        <c:v>5800</c:v>
                      </c:pt>
                      <c:pt idx="2">
                        <c:v>8122</c:v>
                      </c:pt>
                      <c:pt idx="3">
                        <c:v>6793</c:v>
                      </c:pt>
                      <c:pt idx="4">
                        <c:v>13100</c:v>
                      </c:pt>
                      <c:pt idx="5">
                        <c:v>12563</c:v>
                      </c:pt>
                      <c:pt idx="6">
                        <c:v>10698</c:v>
                      </c:pt>
                      <c:pt idx="7">
                        <c:v>12261</c:v>
                      </c:pt>
                      <c:pt idx="8">
                        <c:v>19041</c:v>
                      </c:pt>
                      <c:pt idx="9">
                        <c:v>12951</c:v>
                      </c:pt>
                      <c:pt idx="10">
                        <c:v>12047</c:v>
                      </c:pt>
                      <c:pt idx="11">
                        <c:v>8705</c:v>
                      </c:pt>
                      <c:pt idx="12">
                        <c:v>11275</c:v>
                      </c:pt>
                      <c:pt idx="13">
                        <c:v>9896</c:v>
                      </c:pt>
                      <c:pt idx="14">
                        <c:v>9125</c:v>
                      </c:pt>
                      <c:pt idx="15">
                        <c:v>7633</c:v>
                      </c:pt>
                      <c:pt idx="16">
                        <c:v>7922</c:v>
                      </c:pt>
                      <c:pt idx="17">
                        <c:v>12373</c:v>
                      </c:pt>
                      <c:pt idx="18">
                        <c:v>6532</c:v>
                      </c:pt>
                      <c:pt idx="19">
                        <c:v>5553</c:v>
                      </c:pt>
                      <c:pt idx="20">
                        <c:v>6599</c:v>
                      </c:pt>
                      <c:pt idx="21">
                        <c:v>7763</c:v>
                      </c:pt>
                      <c:pt idx="22">
                        <c:v>7026</c:v>
                      </c:pt>
                      <c:pt idx="23">
                        <c:v>5167</c:v>
                      </c:pt>
                      <c:pt idx="24">
                        <c:v>7625</c:v>
                      </c:pt>
                      <c:pt idx="25">
                        <c:v>6802</c:v>
                      </c:pt>
                      <c:pt idx="26">
                        <c:v>5920</c:v>
                      </c:pt>
                      <c:pt idx="27">
                        <c:v>6204</c:v>
                      </c:pt>
                      <c:pt idx="28">
                        <c:v>6805</c:v>
                      </c:pt>
                      <c:pt idx="29">
                        <c:v>5749</c:v>
                      </c:pt>
                      <c:pt idx="30">
                        <c:v>6232</c:v>
                      </c:pt>
                      <c:pt idx="31">
                        <c:v>4358</c:v>
                      </c:pt>
                      <c:pt idx="32">
                        <c:v>7951</c:v>
                      </c:pt>
                      <c:pt idx="33">
                        <c:v>8439</c:v>
                      </c:pt>
                      <c:pt idx="34">
                        <c:v>6310</c:v>
                      </c:pt>
                      <c:pt idx="35">
                        <c:v>5779</c:v>
                      </c:pt>
                      <c:pt idx="36">
                        <c:v>7457</c:v>
                      </c:pt>
                      <c:pt idx="37">
                        <c:v>22176</c:v>
                      </c:pt>
                      <c:pt idx="38">
                        <c:v>26051</c:v>
                      </c:pt>
                      <c:pt idx="39">
                        <c:v>7475</c:v>
                      </c:pt>
                      <c:pt idx="40">
                        <c:v>6711</c:v>
                      </c:pt>
                    </c:numCache>
                  </c:numRef>
                </c:val>
                <c:smooth val="0"/>
                <c:extLst xmlns:c15="http://schemas.microsoft.com/office/drawing/2012/chart">
                  <c:ext xmlns:c16="http://schemas.microsoft.com/office/drawing/2014/chart" uri="{C3380CC4-5D6E-409C-BE32-E72D297353CC}">
                    <c16:uniqueId val="{00000005-0114-47B8-B21E-A1B8CB22F2D7}"/>
                  </c:ext>
                </c:extLst>
              </c15:ser>
            </c15:filteredLineSeries>
          </c:ext>
        </c:extLst>
      </c:lineChart>
      <c:catAx>
        <c:axId val="464037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4042256"/>
        <c:crosses val="autoZero"/>
        <c:auto val="1"/>
        <c:lblAlgn val="ctr"/>
        <c:lblOffset val="100"/>
        <c:noMultiLvlLbl val="0"/>
      </c:catAx>
      <c:valAx>
        <c:axId val="46404225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4037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spPr>
    <a:noFill/>
    <a:ln>
      <a:noFill/>
    </a:ln>
    <a:effectLst/>
  </c:spPr>
  <c:txPr>
    <a:bodyPr/>
    <a:lstStyle/>
    <a:p>
      <a:pPr>
        <a:defRPr/>
      </a:pPr>
      <a:endParaRPr lang="sv-SE"/>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5589537139042693E-2"/>
          <c:y val="3.5338079038290553E-2"/>
          <c:w val="0.92659100464597821"/>
          <c:h val="0.84598226803258725"/>
        </c:manualLayout>
      </c:layout>
      <c:lineChart>
        <c:grouping val="standard"/>
        <c:varyColors val="0"/>
        <c:ser>
          <c:idx val="0"/>
          <c:order val="0"/>
          <c:tx>
            <c:strRef>
              <c:f>'s14 Graf'!$A$12</c:f>
              <c:strCache>
                <c:ptCount val="1"/>
                <c:pt idx="0">
                  <c:v>Stockholms län</c:v>
                </c:pt>
              </c:strCache>
            </c:strRef>
          </c:tx>
          <c:spPr>
            <a:ln w="28575" cap="rnd">
              <a:solidFill>
                <a:schemeClr val="accent1"/>
              </a:solidFill>
              <a:prstDash val="solid"/>
              <a:round/>
            </a:ln>
            <a:effectLst/>
          </c:spPr>
          <c:marker>
            <c:symbol val="none"/>
          </c:marker>
          <c:cat>
            <c:numRef>
              <c:f>'s14 Graf'!$B$1:$AP$1</c:f>
              <c:numCache>
                <c:formatCode>General</c:formatCode>
                <c:ptCount val="41"/>
                <c:pt idx="1">
                  <c:v>2011</c:v>
                </c:pt>
                <c:pt idx="5">
                  <c:v>2012</c:v>
                </c:pt>
                <c:pt idx="9">
                  <c:v>2013</c:v>
                </c:pt>
                <c:pt idx="13">
                  <c:v>2014</c:v>
                </c:pt>
                <c:pt idx="17">
                  <c:v>2015</c:v>
                </c:pt>
                <c:pt idx="21">
                  <c:v>2016</c:v>
                </c:pt>
                <c:pt idx="25">
                  <c:v>2017</c:v>
                </c:pt>
                <c:pt idx="29">
                  <c:v>2018</c:v>
                </c:pt>
                <c:pt idx="33">
                  <c:v>2019</c:v>
                </c:pt>
                <c:pt idx="37">
                  <c:v>2020</c:v>
                </c:pt>
              </c:numCache>
            </c:numRef>
          </c:cat>
          <c:val>
            <c:numRef>
              <c:f>'s14 Graf'!$B$2:$AP$2</c:f>
              <c:numCache>
                <c:formatCode>General</c:formatCode>
                <c:ptCount val="41"/>
                <c:pt idx="0">
                  <c:v>4.3705620999999999</c:v>
                </c:pt>
                <c:pt idx="1">
                  <c:v>4.2803186000000002</c:v>
                </c:pt>
                <c:pt idx="2">
                  <c:v>4.0597256000000002</c:v>
                </c:pt>
                <c:pt idx="3">
                  <c:v>4.1593387999999996</c:v>
                </c:pt>
                <c:pt idx="4">
                  <c:v>4.1317833999999998</c:v>
                </c:pt>
                <c:pt idx="5">
                  <c:v>4.2588369000000004</c:v>
                </c:pt>
                <c:pt idx="6">
                  <c:v>4.1948384000000001</c:v>
                </c:pt>
                <c:pt idx="7">
                  <c:v>4.392404</c:v>
                </c:pt>
                <c:pt idx="8">
                  <c:v>4.5016341999999998</c:v>
                </c:pt>
                <c:pt idx="9">
                  <c:v>4.6292494</c:v>
                </c:pt>
                <c:pt idx="10">
                  <c:v>4.5555227</c:v>
                </c:pt>
                <c:pt idx="11">
                  <c:v>4.7247424000000002</c:v>
                </c:pt>
                <c:pt idx="12">
                  <c:v>4.6097934</c:v>
                </c:pt>
                <c:pt idx="13">
                  <c:v>4.5007831999999999</c:v>
                </c:pt>
                <c:pt idx="14">
                  <c:v>4.3178970000000003</c:v>
                </c:pt>
                <c:pt idx="15">
                  <c:v>4.3824063000000004</c:v>
                </c:pt>
                <c:pt idx="16">
                  <c:v>4.2950401999999999</c:v>
                </c:pt>
                <c:pt idx="17">
                  <c:v>4.2899685999999999</c:v>
                </c:pt>
                <c:pt idx="18">
                  <c:v>4.1887970000000001</c:v>
                </c:pt>
                <c:pt idx="19">
                  <c:v>4.3094977999999999</c:v>
                </c:pt>
                <c:pt idx="20">
                  <c:v>4.2415718</c:v>
                </c:pt>
                <c:pt idx="21">
                  <c:v>4.2044724000000002</c:v>
                </c:pt>
                <c:pt idx="22">
                  <c:v>4.0447385999999996</c:v>
                </c:pt>
                <c:pt idx="23">
                  <c:v>4.1116827999999996</c:v>
                </c:pt>
                <c:pt idx="24">
                  <c:v>4.0602428000000002</c:v>
                </c:pt>
                <c:pt idx="25">
                  <c:v>4.1098575999999998</c:v>
                </c:pt>
                <c:pt idx="26">
                  <c:v>4.0587103999999998</c:v>
                </c:pt>
                <c:pt idx="27">
                  <c:v>4.1498752000000003</c:v>
                </c:pt>
                <c:pt idx="28">
                  <c:v>4.1113540999999998</c:v>
                </c:pt>
                <c:pt idx="29">
                  <c:v>4.1237532999999997</c:v>
                </c:pt>
                <c:pt idx="30">
                  <c:v>3.9941073</c:v>
                </c:pt>
                <c:pt idx="31">
                  <c:v>4.0514922999999996</c:v>
                </c:pt>
                <c:pt idx="32">
                  <c:v>3.9456418000000002</c:v>
                </c:pt>
                <c:pt idx="33">
                  <c:v>3.9718501000000002</c:v>
                </c:pt>
                <c:pt idx="34">
                  <c:v>3.9415374999999999</c:v>
                </c:pt>
                <c:pt idx="35">
                  <c:v>4.1184161000000001</c:v>
                </c:pt>
                <c:pt idx="36">
                  <c:v>4.2165383434877999</c:v>
                </c:pt>
                <c:pt idx="37">
                  <c:v>4.4373239955990433</c:v>
                </c:pt>
                <c:pt idx="38">
                  <c:v>5.6580664387922353</c:v>
                </c:pt>
                <c:pt idx="39">
                  <c:v>6.2807537363684247</c:v>
                </c:pt>
                <c:pt idx="40">
                  <c:v>5.9981591904955511</c:v>
                </c:pt>
              </c:numCache>
            </c:numRef>
          </c:val>
          <c:smooth val="0"/>
          <c:extLst>
            <c:ext xmlns:c16="http://schemas.microsoft.com/office/drawing/2014/chart" uri="{C3380CC4-5D6E-409C-BE32-E72D297353CC}">
              <c16:uniqueId val="{00000000-31CB-4D4F-91C6-F0AC6CBE8DC3}"/>
            </c:ext>
          </c:extLst>
        </c:ser>
        <c:ser>
          <c:idx val="1"/>
          <c:order val="1"/>
          <c:tx>
            <c:strRef>
              <c:f>'s14 Graf'!$A$13</c:f>
              <c:strCache>
                <c:ptCount val="1"/>
                <c:pt idx="0">
                  <c:v>Stockholms stad</c:v>
                </c:pt>
              </c:strCache>
            </c:strRef>
          </c:tx>
          <c:spPr>
            <a:ln w="28575" cap="rnd">
              <a:solidFill>
                <a:schemeClr val="accent2"/>
              </a:solidFill>
              <a:round/>
            </a:ln>
            <a:effectLst/>
          </c:spPr>
          <c:marker>
            <c:symbol val="none"/>
          </c:marker>
          <c:cat>
            <c:numRef>
              <c:f>'s14 Graf'!$B$1:$AP$1</c:f>
              <c:numCache>
                <c:formatCode>General</c:formatCode>
                <c:ptCount val="41"/>
                <c:pt idx="1">
                  <c:v>2011</c:v>
                </c:pt>
                <c:pt idx="5">
                  <c:v>2012</c:v>
                </c:pt>
                <c:pt idx="9">
                  <c:v>2013</c:v>
                </c:pt>
                <c:pt idx="13">
                  <c:v>2014</c:v>
                </c:pt>
                <c:pt idx="17">
                  <c:v>2015</c:v>
                </c:pt>
                <c:pt idx="21">
                  <c:v>2016</c:v>
                </c:pt>
                <c:pt idx="25">
                  <c:v>2017</c:v>
                </c:pt>
                <c:pt idx="29">
                  <c:v>2018</c:v>
                </c:pt>
                <c:pt idx="33">
                  <c:v>2019</c:v>
                </c:pt>
                <c:pt idx="37">
                  <c:v>2020</c:v>
                </c:pt>
              </c:numCache>
            </c:numRef>
          </c:cat>
          <c:val>
            <c:numRef>
              <c:f>'s14 Graf'!$B$3:$AP$3</c:f>
              <c:numCache>
                <c:formatCode>General</c:formatCode>
                <c:ptCount val="41"/>
                <c:pt idx="0">
                  <c:v>4.7062977999999998</c:v>
                </c:pt>
                <c:pt idx="1">
                  <c:v>4.6129138000000003</c:v>
                </c:pt>
                <c:pt idx="2">
                  <c:v>4.3810827000000003</c:v>
                </c:pt>
                <c:pt idx="3">
                  <c:v>4.4745666000000002</c:v>
                </c:pt>
                <c:pt idx="4">
                  <c:v>4.4055238000000001</c:v>
                </c:pt>
                <c:pt idx="5">
                  <c:v>4.5286613999999998</c:v>
                </c:pt>
                <c:pt idx="6">
                  <c:v>4.4162812999999996</c:v>
                </c:pt>
                <c:pt idx="7">
                  <c:v>4.5916031000000004</c:v>
                </c:pt>
                <c:pt idx="8">
                  <c:v>4.6700434</c:v>
                </c:pt>
                <c:pt idx="9">
                  <c:v>4.8052821999999997</c:v>
                </c:pt>
                <c:pt idx="10">
                  <c:v>4.7439273999999996</c:v>
                </c:pt>
                <c:pt idx="11">
                  <c:v>4.9113774000000001</c:v>
                </c:pt>
                <c:pt idx="12">
                  <c:v>4.7926213999999998</c:v>
                </c:pt>
                <c:pt idx="13">
                  <c:v>4.6656051999999999</c:v>
                </c:pt>
                <c:pt idx="14">
                  <c:v>4.4994598999999997</c:v>
                </c:pt>
                <c:pt idx="15">
                  <c:v>4.5792039999999998</c:v>
                </c:pt>
                <c:pt idx="16">
                  <c:v>4.4575085999999997</c:v>
                </c:pt>
                <c:pt idx="17">
                  <c:v>4.4611543999999999</c:v>
                </c:pt>
                <c:pt idx="18">
                  <c:v>4.3589561999999997</c:v>
                </c:pt>
                <c:pt idx="19">
                  <c:v>4.4695399</c:v>
                </c:pt>
                <c:pt idx="20">
                  <c:v>4.3587458999999997</c:v>
                </c:pt>
                <c:pt idx="21">
                  <c:v>4.3086187000000002</c:v>
                </c:pt>
                <c:pt idx="22">
                  <c:v>4.1393345000000004</c:v>
                </c:pt>
                <c:pt idx="23">
                  <c:v>4.2012191999999997</c:v>
                </c:pt>
                <c:pt idx="24">
                  <c:v>4.1040339000000001</c:v>
                </c:pt>
                <c:pt idx="25">
                  <c:v>4.1696761000000002</c:v>
                </c:pt>
                <c:pt idx="26">
                  <c:v>4.1328072999999996</c:v>
                </c:pt>
                <c:pt idx="27">
                  <c:v>4.2201846999999999</c:v>
                </c:pt>
                <c:pt idx="28">
                  <c:v>4.1878292999999998</c:v>
                </c:pt>
                <c:pt idx="29">
                  <c:v>4.2047445999999997</c:v>
                </c:pt>
                <c:pt idx="30">
                  <c:v>4.0764649000000004</c:v>
                </c:pt>
                <c:pt idx="31">
                  <c:v>4.1055859999999997</c:v>
                </c:pt>
                <c:pt idx="32">
                  <c:v>3.9596222000000001</c:v>
                </c:pt>
                <c:pt idx="33">
                  <c:v>4.0029009000000002</c:v>
                </c:pt>
                <c:pt idx="34">
                  <c:v>4.0014609999999999</c:v>
                </c:pt>
                <c:pt idx="35">
                  <c:v>4.1799569999999999</c:v>
                </c:pt>
                <c:pt idx="36">
                  <c:v>4.2140906088929091</c:v>
                </c:pt>
                <c:pt idx="37">
                  <c:v>4.5255583454946056</c:v>
                </c:pt>
                <c:pt idx="38">
                  <c:v>6.0030819013952721</c:v>
                </c:pt>
                <c:pt idx="39">
                  <c:v>6.6885445398152692</c:v>
                </c:pt>
                <c:pt idx="40">
                  <c:v>6.3044842486507813</c:v>
                </c:pt>
              </c:numCache>
            </c:numRef>
          </c:val>
          <c:smooth val="0"/>
          <c:extLst>
            <c:ext xmlns:c16="http://schemas.microsoft.com/office/drawing/2014/chart" uri="{C3380CC4-5D6E-409C-BE32-E72D297353CC}">
              <c16:uniqueId val="{00000001-31CB-4D4F-91C6-F0AC6CBE8DC3}"/>
            </c:ext>
          </c:extLst>
        </c:ser>
        <c:ser>
          <c:idx val="2"/>
          <c:order val="2"/>
          <c:tx>
            <c:strRef>
              <c:f>'s14 Graf'!$A$14</c:f>
              <c:strCache>
                <c:ptCount val="1"/>
                <c:pt idx="0">
                  <c:v>Sverige, exkl Stockholms län</c:v>
                </c:pt>
              </c:strCache>
            </c:strRef>
          </c:tx>
          <c:spPr>
            <a:ln w="28575" cap="rnd">
              <a:solidFill>
                <a:schemeClr val="accent3"/>
              </a:solidFill>
              <a:prstDash val="sysDash"/>
              <a:round/>
            </a:ln>
            <a:effectLst/>
          </c:spPr>
          <c:marker>
            <c:symbol val="none"/>
          </c:marker>
          <c:cat>
            <c:numRef>
              <c:f>'s14 Graf'!$B$1:$AP$1</c:f>
              <c:numCache>
                <c:formatCode>General</c:formatCode>
                <c:ptCount val="41"/>
                <c:pt idx="1">
                  <c:v>2011</c:v>
                </c:pt>
                <c:pt idx="5">
                  <c:v>2012</c:v>
                </c:pt>
                <c:pt idx="9">
                  <c:v>2013</c:v>
                </c:pt>
                <c:pt idx="13">
                  <c:v>2014</c:v>
                </c:pt>
                <c:pt idx="17">
                  <c:v>2015</c:v>
                </c:pt>
                <c:pt idx="21">
                  <c:v>2016</c:v>
                </c:pt>
                <c:pt idx="25">
                  <c:v>2017</c:v>
                </c:pt>
                <c:pt idx="29">
                  <c:v>2018</c:v>
                </c:pt>
                <c:pt idx="33">
                  <c:v>2019</c:v>
                </c:pt>
                <c:pt idx="37">
                  <c:v>2020</c:v>
                </c:pt>
              </c:numCache>
            </c:numRef>
          </c:cat>
          <c:val>
            <c:numRef>
              <c:f>'s14 Graf'!$B$4:$AP$4</c:f>
              <c:numCache>
                <c:formatCode>General</c:formatCode>
                <c:ptCount val="41"/>
                <c:pt idx="0">
                  <c:v>6.0691981000000004</c:v>
                </c:pt>
                <c:pt idx="1">
                  <c:v>6.0175130000000001</c:v>
                </c:pt>
                <c:pt idx="2">
                  <c:v>5.4029740000000004</c:v>
                </c:pt>
                <c:pt idx="3">
                  <c:v>5.4937863</c:v>
                </c:pt>
                <c:pt idx="4">
                  <c:v>5.7255092999999997</c:v>
                </c:pt>
                <c:pt idx="5">
                  <c:v>6.0456019000000003</c:v>
                </c:pt>
                <c:pt idx="6">
                  <c:v>5.5939731999999998</c:v>
                </c:pt>
                <c:pt idx="7">
                  <c:v>5.7258559</c:v>
                </c:pt>
                <c:pt idx="8">
                  <c:v>6.0335168000000001</c:v>
                </c:pt>
                <c:pt idx="9">
                  <c:v>6.2174649999999998</c:v>
                </c:pt>
                <c:pt idx="10">
                  <c:v>5.7224785999999996</c:v>
                </c:pt>
                <c:pt idx="11">
                  <c:v>5.8275926</c:v>
                </c:pt>
                <c:pt idx="12">
                  <c:v>5.9484181999999999</c:v>
                </c:pt>
                <c:pt idx="13">
                  <c:v>5.9195342000000002</c:v>
                </c:pt>
                <c:pt idx="14">
                  <c:v>5.3220879999999999</c:v>
                </c:pt>
                <c:pt idx="15">
                  <c:v>5.3195185</c:v>
                </c:pt>
                <c:pt idx="16">
                  <c:v>5.4982362</c:v>
                </c:pt>
                <c:pt idx="17">
                  <c:v>5.5895922000000002</c:v>
                </c:pt>
                <c:pt idx="18">
                  <c:v>5.1568560000000003</c:v>
                </c:pt>
                <c:pt idx="19">
                  <c:v>5.2397707000000002</c:v>
                </c:pt>
                <c:pt idx="20">
                  <c:v>5.4336295999999997</c:v>
                </c:pt>
                <c:pt idx="21">
                  <c:v>5.4879313999999999</c:v>
                </c:pt>
                <c:pt idx="22">
                  <c:v>5.0269994999999996</c:v>
                </c:pt>
                <c:pt idx="23">
                  <c:v>5.0341008</c:v>
                </c:pt>
                <c:pt idx="24">
                  <c:v>5.2427443</c:v>
                </c:pt>
                <c:pt idx="25">
                  <c:v>5.3860716999999996</c:v>
                </c:pt>
                <c:pt idx="26">
                  <c:v>5.0377263000000001</c:v>
                </c:pt>
                <c:pt idx="27">
                  <c:v>5.0206745000000002</c:v>
                </c:pt>
                <c:pt idx="28">
                  <c:v>5.1138281000000001</c:v>
                </c:pt>
                <c:pt idx="29">
                  <c:v>5.1361729</c:v>
                </c:pt>
                <c:pt idx="30">
                  <c:v>4.7593595000000004</c:v>
                </c:pt>
                <c:pt idx="31">
                  <c:v>4.7247968</c:v>
                </c:pt>
                <c:pt idx="32">
                  <c:v>4.7531942999999997</c:v>
                </c:pt>
                <c:pt idx="33">
                  <c:v>4.8384573</c:v>
                </c:pt>
                <c:pt idx="34">
                  <c:v>4.6251347000000003</c:v>
                </c:pt>
                <c:pt idx="35">
                  <c:v>4.8062633000000003</c:v>
                </c:pt>
                <c:pt idx="36">
                  <c:v>5.0511827428797478</c:v>
                </c:pt>
                <c:pt idx="37">
                  <c:v>5.2630687673629737</c:v>
                </c:pt>
                <c:pt idx="38">
                  <c:v>5.9293216268375231</c:v>
                </c:pt>
                <c:pt idx="39">
                  <c:v>6.2756123658226581</c:v>
                </c:pt>
                <c:pt idx="40">
                  <c:v>6.0408138788818055</c:v>
                </c:pt>
              </c:numCache>
            </c:numRef>
          </c:val>
          <c:smooth val="0"/>
          <c:extLst>
            <c:ext xmlns:c16="http://schemas.microsoft.com/office/drawing/2014/chart" uri="{C3380CC4-5D6E-409C-BE32-E72D297353CC}">
              <c16:uniqueId val="{00000002-31CB-4D4F-91C6-F0AC6CBE8DC3}"/>
            </c:ext>
          </c:extLst>
        </c:ser>
        <c:dLbls>
          <c:showLegendKey val="0"/>
          <c:showVal val="0"/>
          <c:showCatName val="0"/>
          <c:showSerName val="0"/>
          <c:showPercent val="0"/>
          <c:showBubbleSize val="0"/>
        </c:dLbls>
        <c:smooth val="0"/>
        <c:axId val="758167848"/>
        <c:axId val="758165880"/>
      </c:lineChart>
      <c:catAx>
        <c:axId val="758167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58165880"/>
        <c:crosses val="autoZero"/>
        <c:auto val="1"/>
        <c:lblAlgn val="ctr"/>
        <c:lblOffset val="100"/>
        <c:noMultiLvlLbl val="0"/>
      </c:catAx>
      <c:valAx>
        <c:axId val="758165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58167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's16 Graf'!$A$3</c:f>
              <c:strCache>
                <c:ptCount val="1"/>
                <c:pt idx="0">
                  <c:v>Stockholms län</c:v>
                </c:pt>
              </c:strCache>
            </c:strRef>
          </c:tx>
          <c:spPr>
            <a:ln w="28575" cap="rnd">
              <a:solidFill>
                <a:schemeClr val="accent1"/>
              </a:solidFill>
              <a:round/>
            </a:ln>
            <a:effectLst/>
          </c:spPr>
          <c:marker>
            <c:symbol val="none"/>
          </c:marker>
          <c:cat>
            <c:strRef>
              <c:f>'s16 Graf'!$B$12:$AP$12</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's16 Graf'!$B$13:$AP$13</c:f>
              <c:numCache>
                <c:formatCode>General</c:formatCode>
                <c:ptCount val="41"/>
                <c:pt idx="0">
                  <c:v>100</c:v>
                </c:pt>
                <c:pt idx="1">
                  <c:v>100.46740003981809</c:v>
                </c:pt>
                <c:pt idx="2">
                  <c:v>100.95451441166348</c:v>
                </c:pt>
                <c:pt idx="3">
                  <c:v>101.46922884834713</c:v>
                </c:pt>
                <c:pt idx="4">
                  <c:v>101.80739048931946</c:v>
                </c:pt>
                <c:pt idx="5">
                  <c:v>102.20391628856525</c:v>
                </c:pt>
                <c:pt idx="6">
                  <c:v>102.67039145848575</c:v>
                </c:pt>
                <c:pt idx="7">
                  <c:v>103.18432705736092</c:v>
                </c:pt>
                <c:pt idx="8">
                  <c:v>103.53704322987933</c:v>
                </c:pt>
                <c:pt idx="9">
                  <c:v>103.96827598896581</c:v>
                </c:pt>
                <c:pt idx="10">
                  <c:v>104.4062262241505</c:v>
                </c:pt>
                <c:pt idx="11">
                  <c:v>104.92283907799234</c:v>
                </c:pt>
                <c:pt idx="12">
                  <c:v>105.29118068404351</c:v>
                </c:pt>
                <c:pt idx="13">
                  <c:v>105.70089804867055</c:v>
                </c:pt>
                <c:pt idx="14">
                  <c:v>106.18080817078744</c:v>
                </c:pt>
                <c:pt idx="15">
                  <c:v>106.72185706087056</c:v>
                </c:pt>
                <c:pt idx="16">
                  <c:v>106.99498574483424</c:v>
                </c:pt>
                <c:pt idx="17">
                  <c:v>107.33869660519203</c:v>
                </c:pt>
                <c:pt idx="18">
                  <c:v>107.74870603399724</c:v>
                </c:pt>
                <c:pt idx="19">
                  <c:v>108.26604904828454</c:v>
                </c:pt>
                <c:pt idx="20">
                  <c:v>108.62056628323508</c:v>
                </c:pt>
                <c:pt idx="21">
                  <c:v>108.99917881288567</c:v>
                </c:pt>
                <c:pt idx="22">
                  <c:v>109.44997987191039</c:v>
                </c:pt>
                <c:pt idx="23">
                  <c:v>110.04953895235606</c:v>
                </c:pt>
                <c:pt idx="24">
                  <c:v>110.45185735780247</c:v>
                </c:pt>
                <c:pt idx="25">
                  <c:v>110.88002344301803</c:v>
                </c:pt>
                <c:pt idx="26">
                  <c:v>111.37137274544709</c:v>
                </c:pt>
                <c:pt idx="27">
                  <c:v>111.93812328321025</c:v>
                </c:pt>
                <c:pt idx="28">
                  <c:v>112.35431473712033</c:v>
                </c:pt>
                <c:pt idx="29">
                  <c:v>112.71788596159453</c:v>
                </c:pt>
                <c:pt idx="30">
                  <c:v>113.20714213741327</c:v>
                </c:pt>
                <c:pt idx="31">
                  <c:v>113.72998569372301</c:v>
                </c:pt>
                <c:pt idx="32">
                  <c:v>114.10577493631784</c:v>
                </c:pt>
                <c:pt idx="33">
                  <c:v>114.51588171984912</c:v>
                </c:pt>
                <c:pt idx="34">
                  <c:v>114.96931135647748</c:v>
                </c:pt>
                <c:pt idx="35">
                  <c:v>115.45170402410892</c:v>
                </c:pt>
                <c:pt idx="36">
                  <c:v>115.71003478971136</c:v>
                </c:pt>
                <c:pt idx="37">
                  <c:v>116.01125031214359</c:v>
                </c:pt>
                <c:pt idx="38">
                  <c:v>116.12681037197781</c:v>
                </c:pt>
                <c:pt idx="39">
                  <c:v>116.335149485748</c:v>
                </c:pt>
                <c:pt idx="40">
                  <c:v>116.43576559513187</c:v>
                </c:pt>
              </c:numCache>
            </c:numRef>
          </c:val>
          <c:smooth val="0"/>
          <c:extLst>
            <c:ext xmlns:c16="http://schemas.microsoft.com/office/drawing/2014/chart" uri="{C3380CC4-5D6E-409C-BE32-E72D297353CC}">
              <c16:uniqueId val="{00000000-CB88-4C0C-94B8-E52282E27F1F}"/>
            </c:ext>
          </c:extLst>
        </c:ser>
        <c:ser>
          <c:idx val="1"/>
          <c:order val="1"/>
          <c:tx>
            <c:strRef>
              <c:f>'s16 Graf'!$A$4</c:f>
              <c:strCache>
                <c:ptCount val="1"/>
                <c:pt idx="0">
                  <c:v>Stockholms stad</c:v>
                </c:pt>
              </c:strCache>
            </c:strRef>
          </c:tx>
          <c:spPr>
            <a:ln w="28575" cap="rnd">
              <a:solidFill>
                <a:schemeClr val="accent2"/>
              </a:solidFill>
              <a:round/>
            </a:ln>
            <a:effectLst/>
          </c:spPr>
          <c:marker>
            <c:symbol val="none"/>
          </c:marker>
          <c:cat>
            <c:strRef>
              <c:f>'s16 Graf'!$B$12:$AP$12</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's16 Graf'!$B$14:$AP$14</c:f>
              <c:numCache>
                <c:formatCode>General</c:formatCode>
                <c:ptCount val="41"/>
                <c:pt idx="0">
                  <c:v>100</c:v>
                </c:pt>
                <c:pt idx="1">
                  <c:v>100.48189471273432</c:v>
                </c:pt>
                <c:pt idx="2">
                  <c:v>100.97842806936356</c:v>
                </c:pt>
                <c:pt idx="3">
                  <c:v>101.64531274164092</c:v>
                </c:pt>
                <c:pt idx="4">
                  <c:v>102.03654230509059</c:v>
                </c:pt>
                <c:pt idx="5">
                  <c:v>102.48715281917852</c:v>
                </c:pt>
                <c:pt idx="6">
                  <c:v>102.93705501178765</c:v>
                </c:pt>
                <c:pt idx="7">
                  <c:v>103.59709257643674</c:v>
                </c:pt>
                <c:pt idx="8">
                  <c:v>104.03294639304995</c:v>
                </c:pt>
                <c:pt idx="9">
                  <c:v>104.55450710859631</c:v>
                </c:pt>
                <c:pt idx="10">
                  <c:v>105.00877728365796</c:v>
                </c:pt>
                <c:pt idx="11">
                  <c:v>105.55937917983456</c:v>
                </c:pt>
                <c:pt idx="12">
                  <c:v>105.97669858441952</c:v>
                </c:pt>
                <c:pt idx="13">
                  <c:v>106.44867679645084</c:v>
                </c:pt>
                <c:pt idx="14">
                  <c:v>106.86021157562571</c:v>
                </c:pt>
                <c:pt idx="15">
                  <c:v>107.42592433001641</c:v>
                </c:pt>
                <c:pt idx="16">
                  <c:v>107.66356618614924</c:v>
                </c:pt>
                <c:pt idx="17">
                  <c:v>108.00828263915861</c:v>
                </c:pt>
                <c:pt idx="18">
                  <c:v>108.29019458771558</c:v>
                </c:pt>
                <c:pt idx="19">
                  <c:v>108.78684599792462</c:v>
                </c:pt>
                <c:pt idx="20">
                  <c:v>109.02436980047764</c:v>
                </c:pt>
                <c:pt idx="21">
                  <c:v>109.30982335642855</c:v>
                </c:pt>
                <c:pt idx="22">
                  <c:v>109.56812458902597</c:v>
                </c:pt>
                <c:pt idx="23">
                  <c:v>110.13419150415608</c:v>
                </c:pt>
                <c:pt idx="24">
                  <c:v>110.45317227676954</c:v>
                </c:pt>
                <c:pt idx="25">
                  <c:v>110.88040818205751</c:v>
                </c:pt>
                <c:pt idx="26">
                  <c:v>111.25015199398399</c:v>
                </c:pt>
                <c:pt idx="27">
                  <c:v>111.8416004287706</c:v>
                </c:pt>
                <c:pt idx="28">
                  <c:v>112.12268600226899</c:v>
                </c:pt>
                <c:pt idx="29">
                  <c:v>112.39385507506437</c:v>
                </c:pt>
                <c:pt idx="30">
                  <c:v>112.78803597800898</c:v>
                </c:pt>
                <c:pt idx="31">
                  <c:v>113.33509626679165</c:v>
                </c:pt>
                <c:pt idx="32">
                  <c:v>113.58572401670222</c:v>
                </c:pt>
                <c:pt idx="33">
                  <c:v>113.94909293531963</c:v>
                </c:pt>
                <c:pt idx="34">
                  <c:v>114.3295796230077</c:v>
                </c:pt>
                <c:pt idx="35">
                  <c:v>114.82446022951977</c:v>
                </c:pt>
                <c:pt idx="36">
                  <c:v>114.99280463431133</c:v>
                </c:pt>
                <c:pt idx="37">
                  <c:v>115.20896073892096</c:v>
                </c:pt>
                <c:pt idx="38">
                  <c:v>115.13151759057365</c:v>
                </c:pt>
                <c:pt idx="39">
                  <c:v>115.31461869283993</c:v>
                </c:pt>
                <c:pt idx="40">
                  <c:v>115.16728782525237</c:v>
                </c:pt>
              </c:numCache>
            </c:numRef>
          </c:val>
          <c:smooth val="0"/>
          <c:extLst>
            <c:ext xmlns:c16="http://schemas.microsoft.com/office/drawing/2014/chart" uri="{C3380CC4-5D6E-409C-BE32-E72D297353CC}">
              <c16:uniqueId val="{00000001-CB88-4C0C-94B8-E52282E27F1F}"/>
            </c:ext>
          </c:extLst>
        </c:ser>
        <c:ser>
          <c:idx val="2"/>
          <c:order val="2"/>
          <c:tx>
            <c:strRef>
              <c:f>'s16 Graf'!$A$5</c:f>
              <c:strCache>
                <c:ptCount val="1"/>
                <c:pt idx="0">
                  <c:v>Sverige exkl Stockholms län</c:v>
                </c:pt>
              </c:strCache>
            </c:strRef>
          </c:tx>
          <c:spPr>
            <a:ln w="28575" cap="rnd">
              <a:solidFill>
                <a:schemeClr val="accent3"/>
              </a:solidFill>
              <a:prstDash val="sysDot"/>
              <a:round/>
            </a:ln>
            <a:effectLst/>
          </c:spPr>
          <c:marker>
            <c:symbol val="none"/>
          </c:marker>
          <c:cat>
            <c:strRef>
              <c:f>'s16 Graf'!$B$12:$AP$12</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's16 Graf'!$B$15:$AP$15</c:f>
              <c:numCache>
                <c:formatCode>General</c:formatCode>
                <c:ptCount val="41"/>
                <c:pt idx="0">
                  <c:v>100</c:v>
                </c:pt>
                <c:pt idx="1">
                  <c:v>100.03915108174222</c:v>
                </c:pt>
                <c:pt idx="2">
                  <c:v>100.15803071960694</c:v>
                </c:pt>
                <c:pt idx="3">
                  <c:v>100.34533645002389</c:v>
                </c:pt>
                <c:pt idx="4">
                  <c:v>100.40964638096339</c:v>
                </c:pt>
                <c:pt idx="5">
                  <c:v>100.46550663360877</c:v>
                </c:pt>
                <c:pt idx="6">
                  <c:v>100.59741399090125</c:v>
                </c:pt>
                <c:pt idx="7">
                  <c:v>100.80255642164003</c:v>
                </c:pt>
                <c:pt idx="8">
                  <c:v>100.91914024659204</c:v>
                </c:pt>
                <c:pt idx="9">
                  <c:v>101.03751725086049</c:v>
                </c:pt>
                <c:pt idx="10">
                  <c:v>101.22733614925882</c:v>
                </c:pt>
                <c:pt idx="11">
                  <c:v>101.47722655475779</c:v>
                </c:pt>
                <c:pt idx="12">
                  <c:v>101.63824590655878</c:v>
                </c:pt>
                <c:pt idx="13">
                  <c:v>101.82286186800108</c:v>
                </c:pt>
                <c:pt idx="14">
                  <c:v>102.06010492544246</c:v>
                </c:pt>
                <c:pt idx="15">
                  <c:v>102.3751203433884</c:v>
                </c:pt>
                <c:pt idx="16">
                  <c:v>102.55506317085454</c:v>
                </c:pt>
                <c:pt idx="17">
                  <c:v>102.73086266732435</c:v>
                </c:pt>
                <c:pt idx="18">
                  <c:v>102.96712762695675</c:v>
                </c:pt>
                <c:pt idx="19">
                  <c:v>103.30477514142683</c:v>
                </c:pt>
                <c:pt idx="20">
                  <c:v>103.50961870894621</c:v>
                </c:pt>
                <c:pt idx="21">
                  <c:v>103.73489365291955</c:v>
                </c:pt>
                <c:pt idx="22">
                  <c:v>104.02957278725408</c:v>
                </c:pt>
                <c:pt idx="23">
                  <c:v>104.51552438200859</c:v>
                </c:pt>
                <c:pt idx="24">
                  <c:v>104.95659215508502</c:v>
                </c:pt>
                <c:pt idx="25">
                  <c:v>105.22752524816855</c:v>
                </c:pt>
                <c:pt idx="26">
                  <c:v>105.48663965939375</c:v>
                </c:pt>
                <c:pt idx="27">
                  <c:v>105.88100326209204</c:v>
                </c:pt>
                <c:pt idx="28">
                  <c:v>106.12495715727826</c:v>
                </c:pt>
                <c:pt idx="29">
                  <c:v>106.32838791685136</c:v>
                </c:pt>
                <c:pt idx="30">
                  <c:v>106.58360352153248</c:v>
                </c:pt>
                <c:pt idx="31">
                  <c:v>106.92078915648166</c:v>
                </c:pt>
                <c:pt idx="32">
                  <c:v>107.12970813153839</c:v>
                </c:pt>
                <c:pt idx="33">
                  <c:v>107.35374686855873</c:v>
                </c:pt>
                <c:pt idx="34">
                  <c:v>107.58158931928061</c:v>
                </c:pt>
                <c:pt idx="35">
                  <c:v>107.88518001143017</c:v>
                </c:pt>
                <c:pt idx="36">
                  <c:v>108.00520076340534</c:v>
                </c:pt>
                <c:pt idx="37">
                  <c:v>108.13596700658735</c:v>
                </c:pt>
                <c:pt idx="38">
                  <c:v>108.2258025734025</c:v>
                </c:pt>
                <c:pt idx="39">
                  <c:v>108.45069714600568</c:v>
                </c:pt>
                <c:pt idx="40">
                  <c:v>108.50507666724583</c:v>
                </c:pt>
              </c:numCache>
            </c:numRef>
          </c:val>
          <c:smooth val="0"/>
          <c:extLst>
            <c:ext xmlns:c16="http://schemas.microsoft.com/office/drawing/2014/chart" uri="{C3380CC4-5D6E-409C-BE32-E72D297353CC}">
              <c16:uniqueId val="{00000002-CB88-4C0C-94B8-E52282E27F1F}"/>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9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spPr>
    <a:noFill/>
    <a:ln>
      <a:noFill/>
    </a:ln>
    <a:effectLst/>
  </c:spPr>
  <c:txPr>
    <a:bodyPr/>
    <a:lstStyle/>
    <a:p>
      <a:pPr>
        <a:defRPr/>
      </a:pPr>
      <a:endParaRPr lang="sv-SE"/>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's17 Graf'!$A$3</c:f>
              <c:strCache>
                <c:ptCount val="1"/>
                <c:pt idx="0">
                  <c:v>Stockholms län</c:v>
                </c:pt>
              </c:strCache>
            </c:strRef>
          </c:tx>
          <c:spPr>
            <a:ln w="28575" cap="rnd">
              <a:solidFill>
                <a:schemeClr val="accent1"/>
              </a:solidFill>
              <a:prstDash val="solid"/>
              <a:round/>
            </a:ln>
            <a:effectLst/>
          </c:spPr>
          <c:marker>
            <c:symbol val="none"/>
          </c:marker>
          <c:cat>
            <c:strRef>
              <c:f>'s17 Graf'!$B$11:$AP$11</c:f>
              <c:strCache>
                <c:ptCount val="39"/>
                <c:pt idx="2">
                  <c:v>2011</c:v>
                </c:pt>
                <c:pt idx="6">
                  <c:v>2012</c:v>
                </c:pt>
                <c:pt idx="10">
                  <c:v>2013</c:v>
                </c:pt>
                <c:pt idx="14">
                  <c:v>2014</c:v>
                </c:pt>
                <c:pt idx="18">
                  <c:v>2015</c:v>
                </c:pt>
                <c:pt idx="22">
                  <c:v>2016</c:v>
                </c:pt>
                <c:pt idx="26">
                  <c:v>2017</c:v>
                </c:pt>
                <c:pt idx="30">
                  <c:v>2018</c:v>
                </c:pt>
                <c:pt idx="34">
                  <c:v>2019</c:v>
                </c:pt>
                <c:pt idx="38">
                  <c:v>2020</c:v>
                </c:pt>
              </c:strCache>
            </c:strRef>
          </c:cat>
          <c:val>
            <c:numRef>
              <c:f>'s17 Graf'!$B$12:$AP$12</c:f>
              <c:numCache>
                <c:formatCode>General</c:formatCode>
                <c:ptCount val="41"/>
                <c:pt idx="0">
                  <c:v>100</c:v>
                </c:pt>
                <c:pt idx="1">
                  <c:v>118.17010309278351</c:v>
                </c:pt>
                <c:pt idx="2">
                  <c:v>113.4020618556701</c:v>
                </c:pt>
                <c:pt idx="3">
                  <c:v>69.93127147766323</c:v>
                </c:pt>
                <c:pt idx="4">
                  <c:v>73.754295532646054</c:v>
                </c:pt>
                <c:pt idx="5">
                  <c:v>59.621993127147768</c:v>
                </c:pt>
                <c:pt idx="6">
                  <c:v>95.274914089347078</c:v>
                </c:pt>
                <c:pt idx="7">
                  <c:v>60.86769759450172</c:v>
                </c:pt>
                <c:pt idx="8">
                  <c:v>62.929553264604813</c:v>
                </c:pt>
                <c:pt idx="9">
                  <c:v>126.24570446735395</c:v>
                </c:pt>
                <c:pt idx="10">
                  <c:v>130.84192439862542</c:v>
                </c:pt>
                <c:pt idx="11">
                  <c:v>104.46735395189003</c:v>
                </c:pt>
                <c:pt idx="12">
                  <c:v>160.60996563573883</c:v>
                </c:pt>
                <c:pt idx="13">
                  <c:v>127.92096219931271</c:v>
                </c:pt>
                <c:pt idx="14">
                  <c:v>142.5257731958763</c:v>
                </c:pt>
                <c:pt idx="15">
                  <c:v>116.70962199312714</c:v>
                </c:pt>
                <c:pt idx="16">
                  <c:v>192.09621993127149</c:v>
                </c:pt>
                <c:pt idx="17">
                  <c:v>120.10309278350516</c:v>
                </c:pt>
                <c:pt idx="18">
                  <c:v>182.94673539518899</c:v>
                </c:pt>
                <c:pt idx="19">
                  <c:v>165.85051546391753</c:v>
                </c:pt>
                <c:pt idx="20">
                  <c:v>136.42611683848799</c:v>
                </c:pt>
                <c:pt idx="21">
                  <c:v>226.20274914089347</c:v>
                </c:pt>
                <c:pt idx="22">
                  <c:v>200.55841924398626</c:v>
                </c:pt>
                <c:pt idx="23">
                  <c:v>189.39003436426117</c:v>
                </c:pt>
                <c:pt idx="24">
                  <c:v>204.98281786941581</c:v>
                </c:pt>
                <c:pt idx="25">
                  <c:v>202.06185567010309</c:v>
                </c:pt>
                <c:pt idx="26">
                  <c:v>216.58075601374571</c:v>
                </c:pt>
                <c:pt idx="27">
                  <c:v>180.62714776632302</c:v>
                </c:pt>
                <c:pt idx="28">
                  <c:v>220.83333333333334</c:v>
                </c:pt>
                <c:pt idx="29">
                  <c:v>123.49656357388317</c:v>
                </c:pt>
                <c:pt idx="30">
                  <c:v>128.69415807560136</c:v>
                </c:pt>
                <c:pt idx="31">
                  <c:v>123.92611683848797</c:v>
                </c:pt>
                <c:pt idx="32">
                  <c:v>180.9278350515464</c:v>
                </c:pt>
                <c:pt idx="33">
                  <c:v>109.19243986254295</c:v>
                </c:pt>
                <c:pt idx="34">
                  <c:v>152.96391752577318</c:v>
                </c:pt>
                <c:pt idx="35">
                  <c:v>97.637457044673539</c:v>
                </c:pt>
                <c:pt idx="36">
                  <c:v>200.6872852233677</c:v>
                </c:pt>
                <c:pt idx="37">
                  <c:v>147.9810996563574</c:v>
                </c:pt>
                <c:pt idx="38">
                  <c:v>108.4192439862543</c:v>
                </c:pt>
                <c:pt idx="39">
                  <c:v>98.754295532646054</c:v>
                </c:pt>
                <c:pt idx="40">
                  <c:v>126.84707903780068</c:v>
                </c:pt>
              </c:numCache>
            </c:numRef>
          </c:val>
          <c:smooth val="0"/>
          <c:extLst>
            <c:ext xmlns:c16="http://schemas.microsoft.com/office/drawing/2014/chart" uri="{C3380CC4-5D6E-409C-BE32-E72D297353CC}">
              <c16:uniqueId val="{00000000-D507-40B7-BBC4-7A46D59772D4}"/>
            </c:ext>
          </c:extLst>
        </c:ser>
        <c:ser>
          <c:idx val="1"/>
          <c:order val="1"/>
          <c:tx>
            <c:strRef>
              <c:f>'s17 Graf'!$A$4</c:f>
              <c:strCache>
                <c:ptCount val="1"/>
                <c:pt idx="0">
                  <c:v>Stockholms stad</c:v>
                </c:pt>
              </c:strCache>
            </c:strRef>
          </c:tx>
          <c:spPr>
            <a:ln w="28575" cap="rnd">
              <a:solidFill>
                <a:schemeClr val="accent2"/>
              </a:solidFill>
              <a:round/>
            </a:ln>
            <a:effectLst/>
          </c:spPr>
          <c:marker>
            <c:symbol val="none"/>
          </c:marker>
          <c:cat>
            <c:strRef>
              <c:f>'s17 Graf'!$B$11:$AP$11</c:f>
              <c:strCache>
                <c:ptCount val="39"/>
                <c:pt idx="2">
                  <c:v>2011</c:v>
                </c:pt>
                <c:pt idx="6">
                  <c:v>2012</c:v>
                </c:pt>
                <c:pt idx="10">
                  <c:v>2013</c:v>
                </c:pt>
                <c:pt idx="14">
                  <c:v>2014</c:v>
                </c:pt>
                <c:pt idx="18">
                  <c:v>2015</c:v>
                </c:pt>
                <c:pt idx="22">
                  <c:v>2016</c:v>
                </c:pt>
                <c:pt idx="26">
                  <c:v>2017</c:v>
                </c:pt>
                <c:pt idx="30">
                  <c:v>2018</c:v>
                </c:pt>
                <c:pt idx="34">
                  <c:v>2019</c:v>
                </c:pt>
                <c:pt idx="38">
                  <c:v>2020</c:v>
                </c:pt>
              </c:strCache>
            </c:strRef>
          </c:cat>
          <c:val>
            <c:numRef>
              <c:f>'s17 Graf'!$B$13:$AP$13</c:f>
              <c:numCache>
                <c:formatCode>General</c:formatCode>
                <c:ptCount val="41"/>
                <c:pt idx="0">
                  <c:v>100</c:v>
                </c:pt>
                <c:pt idx="1">
                  <c:v>87.518037518037517</c:v>
                </c:pt>
                <c:pt idx="2">
                  <c:v>105.12265512265512</c:v>
                </c:pt>
                <c:pt idx="3">
                  <c:v>66.594516594516591</c:v>
                </c:pt>
                <c:pt idx="4">
                  <c:v>24.603174603174605</c:v>
                </c:pt>
                <c:pt idx="5">
                  <c:v>34.559884559884559</c:v>
                </c:pt>
                <c:pt idx="6">
                  <c:v>80.303030303030297</c:v>
                </c:pt>
                <c:pt idx="7">
                  <c:v>58.658008658008661</c:v>
                </c:pt>
                <c:pt idx="8">
                  <c:v>38.744588744588746</c:v>
                </c:pt>
                <c:pt idx="9">
                  <c:v>113.56421356421356</c:v>
                </c:pt>
                <c:pt idx="10">
                  <c:v>98.484848484848484</c:v>
                </c:pt>
                <c:pt idx="11">
                  <c:v>102.23665223665223</c:v>
                </c:pt>
                <c:pt idx="12">
                  <c:v>86.868686868686865</c:v>
                </c:pt>
                <c:pt idx="13">
                  <c:v>76.118326118326124</c:v>
                </c:pt>
                <c:pt idx="14">
                  <c:v>61.327561327561327</c:v>
                </c:pt>
                <c:pt idx="15">
                  <c:v>58.658008658008661</c:v>
                </c:pt>
                <c:pt idx="16">
                  <c:v>98.55699855699855</c:v>
                </c:pt>
                <c:pt idx="17">
                  <c:v>38.023088023088022</c:v>
                </c:pt>
                <c:pt idx="18">
                  <c:v>88.023088023088022</c:v>
                </c:pt>
                <c:pt idx="19">
                  <c:v>100.28860028860029</c:v>
                </c:pt>
                <c:pt idx="20">
                  <c:v>95.670995670995666</c:v>
                </c:pt>
                <c:pt idx="21">
                  <c:v>134.05483405483406</c:v>
                </c:pt>
                <c:pt idx="22">
                  <c:v>136.36363636363637</c:v>
                </c:pt>
                <c:pt idx="23">
                  <c:v>84.271284271284273</c:v>
                </c:pt>
                <c:pt idx="24">
                  <c:v>121.42857142857143</c:v>
                </c:pt>
                <c:pt idx="25">
                  <c:v>79.942279942279939</c:v>
                </c:pt>
                <c:pt idx="26">
                  <c:v>136.36363636363637</c:v>
                </c:pt>
                <c:pt idx="27">
                  <c:v>135.13708513708514</c:v>
                </c:pt>
                <c:pt idx="28">
                  <c:v>160.89466089466089</c:v>
                </c:pt>
                <c:pt idx="29">
                  <c:v>47.186147186147188</c:v>
                </c:pt>
                <c:pt idx="30">
                  <c:v>90.620490620490614</c:v>
                </c:pt>
                <c:pt idx="31">
                  <c:v>52.164502164502167</c:v>
                </c:pt>
                <c:pt idx="32">
                  <c:v>126.19047619047619</c:v>
                </c:pt>
                <c:pt idx="33">
                  <c:v>64.935064935064929</c:v>
                </c:pt>
                <c:pt idx="34">
                  <c:v>80.086580086580085</c:v>
                </c:pt>
                <c:pt idx="35">
                  <c:v>40.043290043290042</c:v>
                </c:pt>
                <c:pt idx="36">
                  <c:v>116.23376623376623</c:v>
                </c:pt>
                <c:pt idx="37">
                  <c:v>51.587301587301589</c:v>
                </c:pt>
                <c:pt idx="38">
                  <c:v>66.01731601731602</c:v>
                </c:pt>
                <c:pt idx="39">
                  <c:v>51.659451659451662</c:v>
                </c:pt>
                <c:pt idx="40">
                  <c:v>109.30735930735931</c:v>
                </c:pt>
              </c:numCache>
            </c:numRef>
          </c:val>
          <c:smooth val="0"/>
          <c:extLst>
            <c:ext xmlns:c16="http://schemas.microsoft.com/office/drawing/2014/chart" uri="{C3380CC4-5D6E-409C-BE32-E72D297353CC}">
              <c16:uniqueId val="{00000001-D507-40B7-BBC4-7A46D59772D4}"/>
            </c:ext>
          </c:extLst>
        </c:ser>
        <c:ser>
          <c:idx val="2"/>
          <c:order val="2"/>
          <c:tx>
            <c:strRef>
              <c:f>'s17 Graf'!$A$5</c:f>
              <c:strCache>
                <c:ptCount val="1"/>
                <c:pt idx="0">
                  <c:v>Sverige exkl Stockholms län</c:v>
                </c:pt>
              </c:strCache>
            </c:strRef>
          </c:tx>
          <c:spPr>
            <a:ln w="28575" cap="rnd">
              <a:solidFill>
                <a:schemeClr val="accent3"/>
              </a:solidFill>
              <a:prstDash val="sysDash"/>
              <a:round/>
            </a:ln>
            <a:effectLst/>
          </c:spPr>
          <c:marker>
            <c:symbol val="none"/>
          </c:marker>
          <c:cat>
            <c:strRef>
              <c:f>'s17 Graf'!$B$11:$AP$11</c:f>
              <c:strCache>
                <c:ptCount val="39"/>
                <c:pt idx="2">
                  <c:v>2011</c:v>
                </c:pt>
                <c:pt idx="6">
                  <c:v>2012</c:v>
                </c:pt>
                <c:pt idx="10">
                  <c:v>2013</c:v>
                </c:pt>
                <c:pt idx="14">
                  <c:v>2014</c:v>
                </c:pt>
                <c:pt idx="18">
                  <c:v>2015</c:v>
                </c:pt>
                <c:pt idx="22">
                  <c:v>2016</c:v>
                </c:pt>
                <c:pt idx="26">
                  <c:v>2017</c:v>
                </c:pt>
                <c:pt idx="30">
                  <c:v>2018</c:v>
                </c:pt>
                <c:pt idx="34">
                  <c:v>2019</c:v>
                </c:pt>
                <c:pt idx="38">
                  <c:v>2020</c:v>
                </c:pt>
              </c:strCache>
            </c:strRef>
          </c:cat>
          <c:val>
            <c:numRef>
              <c:f>'s17 Graf'!$B$14:$AP$14</c:f>
              <c:numCache>
                <c:formatCode>General</c:formatCode>
                <c:ptCount val="41"/>
                <c:pt idx="0">
                  <c:v>100</c:v>
                </c:pt>
                <c:pt idx="1">
                  <c:v>100.16270337922403</c:v>
                </c:pt>
                <c:pt idx="2">
                  <c:v>103.16645807259074</c:v>
                </c:pt>
                <c:pt idx="3">
                  <c:v>62.065081351689614</c:v>
                </c:pt>
                <c:pt idx="4">
                  <c:v>68.848560700876092</c:v>
                </c:pt>
                <c:pt idx="5">
                  <c:v>69.899874843554443</c:v>
                </c:pt>
                <c:pt idx="6">
                  <c:v>77.784730913642051</c:v>
                </c:pt>
                <c:pt idx="7">
                  <c:v>55.106382978723403</c:v>
                </c:pt>
                <c:pt idx="8">
                  <c:v>64.03003754693367</c:v>
                </c:pt>
                <c:pt idx="9">
                  <c:v>92.015018773466835</c:v>
                </c:pt>
                <c:pt idx="10">
                  <c:v>97.909887359199004</c:v>
                </c:pt>
                <c:pt idx="11">
                  <c:v>81.514392991239049</c:v>
                </c:pt>
                <c:pt idx="12">
                  <c:v>110.30037546933667</c:v>
                </c:pt>
                <c:pt idx="13">
                  <c:v>109.24906132665832</c:v>
                </c:pt>
                <c:pt idx="14">
                  <c:v>115.48185231539425</c:v>
                </c:pt>
                <c:pt idx="15">
                  <c:v>97.133917396745929</c:v>
                </c:pt>
                <c:pt idx="16">
                  <c:v>138.78598247809762</c:v>
                </c:pt>
                <c:pt idx="17">
                  <c:v>141.58948685857322</c:v>
                </c:pt>
                <c:pt idx="18">
                  <c:v>165.45682102628285</c:v>
                </c:pt>
                <c:pt idx="19">
                  <c:v>147.34668335419275</c:v>
                </c:pt>
                <c:pt idx="20">
                  <c:v>147.50938673341676</c:v>
                </c:pt>
                <c:pt idx="21">
                  <c:v>186.25782227784731</c:v>
                </c:pt>
                <c:pt idx="22">
                  <c:v>207.47183979974969</c:v>
                </c:pt>
                <c:pt idx="23">
                  <c:v>183.5043804755945</c:v>
                </c:pt>
                <c:pt idx="24">
                  <c:v>188.26032540675845</c:v>
                </c:pt>
                <c:pt idx="25">
                  <c:v>212.41551939924906</c:v>
                </c:pt>
                <c:pt idx="26">
                  <c:v>221.67709637046309</c:v>
                </c:pt>
                <c:pt idx="27">
                  <c:v>159.11138923654568</c:v>
                </c:pt>
                <c:pt idx="28">
                  <c:v>205.01877346683355</c:v>
                </c:pt>
                <c:pt idx="29">
                  <c:v>172.5782227784731</c:v>
                </c:pt>
                <c:pt idx="30">
                  <c:v>179.84981226533168</c:v>
                </c:pt>
                <c:pt idx="31">
                  <c:v>138.13516896120152</c:v>
                </c:pt>
                <c:pt idx="32">
                  <c:v>171.98998748435545</c:v>
                </c:pt>
                <c:pt idx="33">
                  <c:v>145.48185231539424</c:v>
                </c:pt>
                <c:pt idx="34">
                  <c:v>158.24780976220276</c:v>
                </c:pt>
                <c:pt idx="35">
                  <c:v>111.33917396745933</c:v>
                </c:pt>
                <c:pt idx="36">
                  <c:v>176.47058823529412</c:v>
                </c:pt>
                <c:pt idx="37">
                  <c:v>148.3729662077597</c:v>
                </c:pt>
                <c:pt idx="38">
                  <c:v>156.4956195244055</c:v>
                </c:pt>
                <c:pt idx="39">
                  <c:v>128.57321652065082</c:v>
                </c:pt>
                <c:pt idx="40">
                  <c:v>160.85106382978722</c:v>
                </c:pt>
              </c:numCache>
            </c:numRef>
          </c:val>
          <c:smooth val="0"/>
          <c:extLst>
            <c:ext xmlns:c16="http://schemas.microsoft.com/office/drawing/2014/chart" uri="{C3380CC4-5D6E-409C-BE32-E72D297353CC}">
              <c16:uniqueId val="{00000002-D507-40B7-BBC4-7A46D59772D4}"/>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spPr>
        <a:noFill/>
        <a:ln>
          <a:noFill/>
        </a:ln>
        <a:effectLst/>
      </c:spPr>
    </c:plotArea>
    <c:legend>
      <c:legendPos val="b"/>
      <c:layout>
        <c:manualLayout>
          <c:xMode val="edge"/>
          <c:yMode val="edge"/>
          <c:x val="4.7994947999921066E-2"/>
          <c:y val="0.91385646794150732"/>
          <c:w val="0.89999992106249882"/>
          <c:h val="6.328638920134983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spPr>
    <a:noFill/>
    <a:ln>
      <a:noFill/>
    </a:ln>
    <a:effectLst/>
  </c:spPr>
  <c:txPr>
    <a:bodyPr/>
    <a:lstStyle/>
    <a:p>
      <a:pPr>
        <a:defRPr/>
      </a:pPr>
      <a:endParaRPr lang="sv-SE"/>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4379452568428946E-2"/>
          <c:y val="2.7420736932305057E-2"/>
          <c:w val="0.91181102362204725"/>
          <c:h val="0.8057950596792367"/>
        </c:manualLayout>
      </c:layout>
      <c:lineChart>
        <c:grouping val="standard"/>
        <c:varyColors val="0"/>
        <c:ser>
          <c:idx val="0"/>
          <c:order val="0"/>
          <c:tx>
            <c:strRef>
              <c:f>'s18 Graf'!$A$2</c:f>
              <c:strCache>
                <c:ptCount val="1"/>
                <c:pt idx="0">
                  <c:v>Stockholms län</c:v>
                </c:pt>
              </c:strCache>
            </c:strRef>
          </c:tx>
          <c:spPr>
            <a:ln w="28575" cap="rnd">
              <a:solidFill>
                <a:schemeClr val="accent1"/>
              </a:solidFill>
              <a:round/>
            </a:ln>
            <a:effectLst/>
          </c:spPr>
          <c:marker>
            <c:symbol val="none"/>
          </c:marker>
          <c:cat>
            <c:numRef>
              <c:f>'s18 Graf'!$B$5:$L$5</c:f>
              <c:numCache>
                <c:formatCode>General</c:formatCode>
                <c:ptCount val="11"/>
                <c:pt idx="0">
                  <c:v>2010</c:v>
                </c:pt>
                <c:pt idx="1">
                  <c:v>2011</c:v>
                </c:pt>
                <c:pt idx="2">
                  <c:v>2012</c:v>
                </c:pt>
                <c:pt idx="3">
                  <c:v>2013</c:v>
                </c:pt>
                <c:pt idx="4">
                  <c:v>2014</c:v>
                </c:pt>
                <c:pt idx="5">
                  <c:v>2015</c:v>
                </c:pt>
                <c:pt idx="6">
                  <c:v>2016</c:v>
                </c:pt>
                <c:pt idx="7">
                  <c:v>2017</c:v>
                </c:pt>
                <c:pt idx="8">
                  <c:v>2018</c:v>
                </c:pt>
                <c:pt idx="9">
                  <c:v>2019</c:v>
                </c:pt>
                <c:pt idx="10">
                  <c:v>2020</c:v>
                </c:pt>
              </c:numCache>
            </c:numRef>
          </c:cat>
          <c:val>
            <c:numRef>
              <c:f>'s18 Graf'!$B$6:$L$6</c:f>
              <c:numCache>
                <c:formatCode>General</c:formatCode>
                <c:ptCount val="11"/>
                <c:pt idx="0">
                  <c:v>100</c:v>
                </c:pt>
                <c:pt idx="1">
                  <c:v>107.49670097406864</c:v>
                </c:pt>
                <c:pt idx="2">
                  <c:v>107.41586789830302</c:v>
                </c:pt>
                <c:pt idx="3">
                  <c:v>114.14713007878797</c:v>
                </c:pt>
                <c:pt idx="4">
                  <c:v>123.66303850930298</c:v>
                </c:pt>
                <c:pt idx="5">
                  <c:v>132.1701297956177</c:v>
                </c:pt>
                <c:pt idx="6">
                  <c:v>142.2712104695259</c:v>
                </c:pt>
                <c:pt idx="7">
                  <c:v>145.31922355828402</c:v>
                </c:pt>
                <c:pt idx="8">
                  <c:v>150.79759619922598</c:v>
                </c:pt>
                <c:pt idx="9">
                  <c:v>156.93216499386463</c:v>
                </c:pt>
                <c:pt idx="10">
                  <c:v>66.951949895523128</c:v>
                </c:pt>
              </c:numCache>
            </c:numRef>
          </c:val>
          <c:smooth val="0"/>
          <c:extLst>
            <c:ext xmlns:c16="http://schemas.microsoft.com/office/drawing/2014/chart" uri="{C3380CC4-5D6E-409C-BE32-E72D297353CC}">
              <c16:uniqueId val="{00000000-2077-4E24-925A-4BFA6E1BDA2C}"/>
            </c:ext>
          </c:extLst>
        </c:ser>
        <c:ser>
          <c:idx val="1"/>
          <c:order val="1"/>
          <c:tx>
            <c:strRef>
              <c:f>'s18 Graf'!$A$3</c:f>
              <c:strCache>
                <c:ptCount val="1"/>
                <c:pt idx="0">
                  <c:v>Stockholms kommun</c:v>
                </c:pt>
              </c:strCache>
            </c:strRef>
          </c:tx>
          <c:spPr>
            <a:ln w="28575" cap="rnd">
              <a:solidFill>
                <a:schemeClr val="accent2"/>
              </a:solidFill>
              <a:round/>
            </a:ln>
            <a:effectLst/>
          </c:spPr>
          <c:marker>
            <c:symbol val="none"/>
          </c:marker>
          <c:cat>
            <c:numRef>
              <c:f>'s18 Graf'!$B$5:$L$5</c:f>
              <c:numCache>
                <c:formatCode>General</c:formatCode>
                <c:ptCount val="11"/>
                <c:pt idx="0">
                  <c:v>2010</c:v>
                </c:pt>
                <c:pt idx="1">
                  <c:v>2011</c:v>
                </c:pt>
                <c:pt idx="2">
                  <c:v>2012</c:v>
                </c:pt>
                <c:pt idx="3">
                  <c:v>2013</c:v>
                </c:pt>
                <c:pt idx="4">
                  <c:v>2014</c:v>
                </c:pt>
                <c:pt idx="5">
                  <c:v>2015</c:v>
                </c:pt>
                <c:pt idx="6">
                  <c:v>2016</c:v>
                </c:pt>
                <c:pt idx="7">
                  <c:v>2017</c:v>
                </c:pt>
                <c:pt idx="8">
                  <c:v>2018</c:v>
                </c:pt>
                <c:pt idx="9">
                  <c:v>2019</c:v>
                </c:pt>
                <c:pt idx="10">
                  <c:v>2020</c:v>
                </c:pt>
              </c:numCache>
            </c:numRef>
          </c:cat>
          <c:val>
            <c:numRef>
              <c:f>'s18 Graf'!$B$7:$L$7</c:f>
              <c:numCache>
                <c:formatCode>General</c:formatCode>
                <c:ptCount val="11"/>
                <c:pt idx="0">
                  <c:v>100</c:v>
                </c:pt>
                <c:pt idx="1">
                  <c:v>109.15960609182653</c:v>
                </c:pt>
                <c:pt idx="2">
                  <c:v>110.16946036261248</c:v>
                </c:pt>
                <c:pt idx="3">
                  <c:v>114.73977488897775</c:v>
                </c:pt>
                <c:pt idx="4">
                  <c:v>121.98145240670225</c:v>
                </c:pt>
                <c:pt idx="5">
                  <c:v>130.06041790197997</c:v>
                </c:pt>
                <c:pt idx="6">
                  <c:v>140.84042674042104</c:v>
                </c:pt>
                <c:pt idx="7">
                  <c:v>145.13455640021985</c:v>
                </c:pt>
                <c:pt idx="8">
                  <c:v>151.06780318774858</c:v>
                </c:pt>
                <c:pt idx="9">
                  <c:v>154.85966512420768</c:v>
                </c:pt>
                <c:pt idx="10">
                  <c:v>56.863811180430936</c:v>
                </c:pt>
              </c:numCache>
            </c:numRef>
          </c:val>
          <c:smooth val="0"/>
          <c:extLst>
            <c:ext xmlns:c16="http://schemas.microsoft.com/office/drawing/2014/chart" uri="{C3380CC4-5D6E-409C-BE32-E72D297353CC}">
              <c16:uniqueId val="{00000001-2077-4E24-925A-4BFA6E1BDA2C}"/>
            </c:ext>
          </c:extLst>
        </c:ser>
        <c:ser>
          <c:idx val="2"/>
          <c:order val="2"/>
          <c:tx>
            <c:strRef>
              <c:f>'s18 Graf'!$A$4</c:f>
              <c:strCache>
                <c:ptCount val="1"/>
                <c:pt idx="0">
                  <c:v>Sverige exkl Stockholms län</c:v>
                </c:pt>
              </c:strCache>
            </c:strRef>
          </c:tx>
          <c:spPr>
            <a:ln w="28575" cap="rnd">
              <a:solidFill>
                <a:schemeClr val="accent3"/>
              </a:solidFill>
              <a:prstDash val="sysDash"/>
              <a:round/>
            </a:ln>
            <a:effectLst/>
          </c:spPr>
          <c:marker>
            <c:symbol val="none"/>
          </c:marker>
          <c:cat>
            <c:numRef>
              <c:f>'s18 Graf'!$B$5:$L$5</c:f>
              <c:numCache>
                <c:formatCode>General</c:formatCode>
                <c:ptCount val="11"/>
                <c:pt idx="0">
                  <c:v>2010</c:v>
                </c:pt>
                <c:pt idx="1">
                  <c:v>2011</c:v>
                </c:pt>
                <c:pt idx="2">
                  <c:v>2012</c:v>
                </c:pt>
                <c:pt idx="3">
                  <c:v>2013</c:v>
                </c:pt>
                <c:pt idx="4">
                  <c:v>2014</c:v>
                </c:pt>
                <c:pt idx="5">
                  <c:v>2015</c:v>
                </c:pt>
                <c:pt idx="6">
                  <c:v>2016</c:v>
                </c:pt>
                <c:pt idx="7">
                  <c:v>2017</c:v>
                </c:pt>
                <c:pt idx="8">
                  <c:v>2018</c:v>
                </c:pt>
                <c:pt idx="9">
                  <c:v>2019</c:v>
                </c:pt>
                <c:pt idx="10">
                  <c:v>2020</c:v>
                </c:pt>
              </c:numCache>
            </c:numRef>
          </c:cat>
          <c:val>
            <c:numRef>
              <c:f>'s18 Graf'!$B$8:$L$8</c:f>
              <c:numCache>
                <c:formatCode>General</c:formatCode>
                <c:ptCount val="11"/>
                <c:pt idx="0">
                  <c:v>100</c:v>
                </c:pt>
                <c:pt idx="1">
                  <c:v>97.260460361085052</c:v>
                </c:pt>
                <c:pt idx="2">
                  <c:v>101.45270981772308</c:v>
                </c:pt>
                <c:pt idx="3">
                  <c:v>105.1735241247258</c:v>
                </c:pt>
                <c:pt idx="4">
                  <c:v>111.01707745063023</c:v>
                </c:pt>
                <c:pt idx="5">
                  <c:v>119.44625897563013</c:v>
                </c:pt>
                <c:pt idx="6">
                  <c:v>123.49356291124853</c:v>
                </c:pt>
                <c:pt idx="7">
                  <c:v>126.2242416187032</c:v>
                </c:pt>
                <c:pt idx="8">
                  <c:v>131.97985754897817</c:v>
                </c:pt>
                <c:pt idx="9">
                  <c:v>134.99652176943982</c:v>
                </c:pt>
                <c:pt idx="10">
                  <c:v>82.217391404770495</c:v>
                </c:pt>
              </c:numCache>
            </c:numRef>
          </c:val>
          <c:smooth val="0"/>
          <c:extLst>
            <c:ext xmlns:c16="http://schemas.microsoft.com/office/drawing/2014/chart" uri="{C3380CC4-5D6E-409C-BE32-E72D297353CC}">
              <c16:uniqueId val="{00000002-2077-4E24-925A-4BFA6E1BDA2C}"/>
            </c:ext>
          </c:extLst>
        </c:ser>
        <c:dLbls>
          <c:showLegendKey val="0"/>
          <c:showVal val="0"/>
          <c:showCatName val="0"/>
          <c:showSerName val="0"/>
          <c:showPercent val="0"/>
          <c:showBubbleSize val="0"/>
        </c:dLbls>
        <c:smooth val="0"/>
        <c:axId val="297720264"/>
        <c:axId val="297718296"/>
      </c:lineChart>
      <c:catAx>
        <c:axId val="297720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297718296"/>
        <c:crosses val="autoZero"/>
        <c:auto val="1"/>
        <c:lblAlgn val="ctr"/>
        <c:lblOffset val="100"/>
        <c:noMultiLvlLbl val="0"/>
      </c:catAx>
      <c:valAx>
        <c:axId val="297718296"/>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297720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spPr>
    <a:noFill/>
    <a:ln>
      <a:noFill/>
    </a:ln>
    <a:effectLst/>
  </c:spPr>
  <c:txPr>
    <a:bodyPr/>
    <a:lstStyle/>
    <a:p>
      <a:pPr>
        <a:defRPr/>
      </a:pPr>
      <a:endParaRPr lang="sv-S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sv-SE" dirty="0"/>
          </a:p>
        </p:txBody>
      </p:sp>
      <p:sp>
        <p:nvSpPr>
          <p:cNvPr id="3" name="Platshållare för datum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424198A5-9F51-4395-A9D1-A450078D54B5}" type="datetimeFigureOut">
              <a:rPr lang="sv-SE" smtClean="0"/>
              <a:t>2021-03-29</a:t>
            </a:fld>
            <a:endParaRPr lang="sv-SE"/>
          </a:p>
        </p:txBody>
      </p:sp>
      <p:sp>
        <p:nvSpPr>
          <p:cNvPr id="4" name="Platshållare för sidfot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4B746FB2-947D-4403-805A-8A78101255B7}" type="slidenum">
              <a:rPr lang="sv-SE" smtClean="0"/>
              <a:t>‹#›</a:t>
            </a:fld>
            <a:endParaRPr lang="sv-SE"/>
          </a:p>
        </p:txBody>
      </p:sp>
    </p:spTree>
    <p:extLst>
      <p:ext uri="{BB962C8B-B14F-4D97-AF65-F5344CB8AC3E}">
        <p14:creationId xmlns:p14="http://schemas.microsoft.com/office/powerpoint/2010/main" val="1847427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29142CCA-F011-46CA-B4AE-D8CB4AFC968E}" type="datetimeFigureOut">
              <a:rPr lang="en-GB" smtClean="0"/>
              <a:t>29/03/2021</a:t>
            </a:fld>
            <a:endParaRPr lang="en-GB" dirty="0"/>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0241C740-7330-441A-80F0-A683365F9479}" type="slidenum">
              <a:rPr lang="en-GB" smtClean="0"/>
              <a:t>‹#›</a:t>
            </a:fld>
            <a:endParaRPr lang="en-GB" dirty="0"/>
          </a:p>
        </p:txBody>
      </p:sp>
    </p:spTree>
    <p:extLst>
      <p:ext uri="{BB962C8B-B14F-4D97-AF65-F5344CB8AC3E}">
        <p14:creationId xmlns:p14="http://schemas.microsoft.com/office/powerpoint/2010/main" val="33017173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0241C740-7330-441A-80F0-A683365F9479}" type="slidenum">
              <a:rPr lang="en-GB" smtClean="0"/>
              <a:t>1</a:t>
            </a:fld>
            <a:endParaRPr lang="en-GB" dirty="0"/>
          </a:p>
        </p:txBody>
      </p:sp>
    </p:spTree>
    <p:extLst>
      <p:ext uri="{BB962C8B-B14F-4D97-AF65-F5344CB8AC3E}">
        <p14:creationId xmlns:p14="http://schemas.microsoft.com/office/powerpoint/2010/main" val="26430482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en-US" dirty="0"/>
          </a:p>
        </p:txBody>
      </p:sp>
      <p:sp>
        <p:nvSpPr>
          <p:cNvPr id="4" name="Platshållare för bildnummer 3"/>
          <p:cNvSpPr>
            <a:spLocks noGrp="1"/>
          </p:cNvSpPr>
          <p:nvPr>
            <p:ph type="sldNum" sz="quarter" idx="5"/>
          </p:nvPr>
        </p:nvSpPr>
        <p:spPr/>
        <p:txBody>
          <a:bodyPr/>
          <a:lstStyle/>
          <a:p>
            <a:fld id="{0241C740-7330-441A-80F0-A683365F9479}" type="slidenum">
              <a:rPr lang="en-US" smtClean="0"/>
              <a:t>2</a:t>
            </a:fld>
            <a:endParaRPr lang="en-US" dirty="0"/>
          </a:p>
        </p:txBody>
      </p:sp>
    </p:spTree>
    <p:extLst>
      <p:ext uri="{BB962C8B-B14F-4D97-AF65-F5344CB8AC3E}">
        <p14:creationId xmlns:p14="http://schemas.microsoft.com/office/powerpoint/2010/main" val="378214637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1" cy="2072175"/>
          </a:xfrm>
        </p:spPr>
        <p:txBody>
          <a:bodyPr anchor="b"/>
          <a:lstStyle>
            <a:lvl1pPr algn="l">
              <a:defRPr sz="6000">
                <a:solidFill>
                  <a:schemeClr val="bg1"/>
                </a:solidFill>
              </a:defRPr>
            </a:lvl1pPr>
          </a:lstStyle>
          <a:p>
            <a:r>
              <a:rPr lang="en-US" noProof="0" dirty="0"/>
              <a:t>Click to edit Master </a:t>
            </a:r>
            <a:r>
              <a:rPr lang="en-US" noProof="0"/>
              <a:t>title style</a:t>
            </a:r>
            <a:endParaRPr lang="en-US" noProof="0" dirty="0"/>
          </a:p>
        </p:txBody>
      </p:sp>
      <p:sp>
        <p:nvSpPr>
          <p:cNvPr id="3" name="Subtitle 2"/>
          <p:cNvSpPr>
            <a:spLocks noGrp="1"/>
          </p:cNvSpPr>
          <p:nvPr>
            <p:ph type="subTitle" idx="1" hasCustomPrompt="1"/>
          </p:nvPr>
        </p:nvSpPr>
        <p:spPr>
          <a:xfrm>
            <a:off x="1882774" y="3974122"/>
            <a:ext cx="8426451" cy="1283677"/>
          </a:xfrm>
        </p:spPr>
        <p:txBody>
          <a:bodyPr/>
          <a:lstStyle>
            <a:lvl1pPr marL="0" indent="0" algn="l">
              <a:buNone/>
              <a:defRPr sz="2800">
                <a:solidFill>
                  <a:schemeClr val="bg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a:t>
            </a:r>
            <a:r>
              <a:rPr lang="en-US"/>
              <a:t>subtitle style</a:t>
            </a:r>
            <a:endParaRPr lang="en-US" dirty="0"/>
          </a:p>
        </p:txBody>
      </p:sp>
      <p:sp>
        <p:nvSpPr>
          <p:cNvPr id="7" name="Text Placeholder 5">
            <a:extLst>
              <a:ext uri="{FF2B5EF4-FFF2-40B4-BE49-F238E27FC236}">
                <a16:creationId xmlns:a16="http://schemas.microsoft.com/office/drawing/2014/main" id="{E7C98A5A-7BCD-421C-A388-7040FF5BD54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6" name="textruta 3">
            <a:extLst>
              <a:ext uri="{FF2B5EF4-FFF2-40B4-BE49-F238E27FC236}">
                <a16:creationId xmlns:a16="http://schemas.microsoft.com/office/drawing/2014/main" id="{D6992F92-5969-411B-954B-8A2E3E431F86}"/>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372677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Slide – Whit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2" cy="2072175"/>
          </a:xfrm>
        </p:spPr>
        <p:txBody>
          <a:bodyPr anchor="b"/>
          <a:lstStyle>
            <a:lvl1pPr algn="l">
              <a:defRPr sz="6000">
                <a:solidFill>
                  <a:schemeClr val="tx1"/>
                </a:solidFill>
              </a:defRPr>
            </a:lvl1pPr>
          </a:lstStyle>
          <a:p>
            <a:r>
              <a:rPr lang="en-US" noProof="0" dirty="0"/>
              <a:t>Click to edit Master title style</a:t>
            </a:r>
          </a:p>
        </p:txBody>
      </p:sp>
      <p:sp>
        <p:nvSpPr>
          <p:cNvPr id="3" name="Subtitle 2"/>
          <p:cNvSpPr>
            <a:spLocks noGrp="1"/>
          </p:cNvSpPr>
          <p:nvPr>
            <p:ph type="subTitle" idx="1" hasCustomPrompt="1"/>
          </p:nvPr>
        </p:nvSpPr>
        <p:spPr>
          <a:xfrm>
            <a:off x="1882774" y="3974122"/>
            <a:ext cx="8426452" cy="1283677"/>
          </a:xfrm>
        </p:spPr>
        <p:txBody>
          <a:bodyPr/>
          <a:lstStyle>
            <a:lvl1pPr marL="0" indent="0" algn="l">
              <a:buNone/>
              <a:defRPr sz="2800">
                <a:solidFill>
                  <a:schemeClr val="tx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5" name="Bildobjekt 4">
            <a:extLst>
              <a:ext uri="{FF2B5EF4-FFF2-40B4-BE49-F238E27FC236}">
                <a16:creationId xmlns:a16="http://schemas.microsoft.com/office/drawing/2014/main" id="{FA437823-05E9-4468-B206-93FA8BF968D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10161" y="6152490"/>
            <a:ext cx="1544400" cy="378542"/>
          </a:xfrm>
          <a:prstGeom prst="rect">
            <a:avLst/>
          </a:prstGeom>
        </p:spPr>
      </p:pic>
      <p:sp>
        <p:nvSpPr>
          <p:cNvPr id="6" name="textruta 3">
            <a:extLst>
              <a:ext uri="{FF2B5EF4-FFF2-40B4-BE49-F238E27FC236}">
                <a16:creationId xmlns:a16="http://schemas.microsoft.com/office/drawing/2014/main" id="{08C98C77-6E94-481B-9660-1D4BDB7F9E5B}"/>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5786188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 Pink">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2" cy="2072175"/>
          </a:xfrm>
        </p:spPr>
        <p:txBody>
          <a:bodyPr anchor="b"/>
          <a:lstStyle>
            <a:lvl1pPr algn="l">
              <a:defRPr sz="6000">
                <a:solidFill>
                  <a:schemeClr val="bg1"/>
                </a:solidFill>
              </a:defRPr>
            </a:lvl1pPr>
          </a:lstStyle>
          <a:p>
            <a:r>
              <a:rPr lang="en-US" noProof="0" dirty="0"/>
              <a:t>Click to edit Master title style</a:t>
            </a:r>
          </a:p>
        </p:txBody>
      </p:sp>
      <p:sp>
        <p:nvSpPr>
          <p:cNvPr id="3" name="Subtitle 2"/>
          <p:cNvSpPr>
            <a:spLocks noGrp="1"/>
          </p:cNvSpPr>
          <p:nvPr>
            <p:ph type="subTitle" idx="1" hasCustomPrompt="1"/>
          </p:nvPr>
        </p:nvSpPr>
        <p:spPr>
          <a:xfrm>
            <a:off x="1882774" y="3974122"/>
            <a:ext cx="8426452" cy="1283677"/>
          </a:xfrm>
        </p:spPr>
        <p:txBody>
          <a:bodyPr/>
          <a:lstStyle>
            <a:lvl1pPr marL="0" indent="0" algn="l">
              <a:buNone/>
              <a:defRPr sz="2800">
                <a:solidFill>
                  <a:schemeClr val="bg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Text Placeholder 5">
            <a:extLst>
              <a:ext uri="{FF2B5EF4-FFF2-40B4-BE49-F238E27FC236}">
                <a16:creationId xmlns:a16="http://schemas.microsoft.com/office/drawing/2014/main" id="{BAFF53CB-3A20-4001-AB2A-716EFA975400}"/>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7" name="textruta 3">
            <a:extLst>
              <a:ext uri="{FF2B5EF4-FFF2-40B4-BE49-F238E27FC236}">
                <a16:creationId xmlns:a16="http://schemas.microsoft.com/office/drawing/2014/main" id="{F56E23AE-002D-4DEB-AEF1-557C861066DF}"/>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16758688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 White">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p:txBody>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a:t>Fifth level</a:t>
            </a:r>
            <a:endParaRPr lang="en-US" noProof="0" dirty="0"/>
          </a:p>
        </p:txBody>
      </p:sp>
      <p:sp>
        <p:nvSpPr>
          <p:cNvPr id="4" name="Date Placeholder 3"/>
          <p:cNvSpPr>
            <a:spLocks noGrp="1"/>
          </p:cNvSpPr>
          <p:nvPr>
            <p:ph type="dt" sz="half" idx="10"/>
          </p:nvPr>
        </p:nvSpPr>
        <p:spPr/>
        <p:txBody>
          <a:bodyPr/>
          <a:lstStyle/>
          <a:p>
            <a:fld id="{C0B651FB-F249-4DFD-8C6B-22C3D08DF8BB}" type="datetime1">
              <a:rPr lang="en-US" smtClean="0"/>
              <a:t>3/29/2021</a:t>
            </a:fld>
            <a:endParaRPr lang="en-US" dirty="0"/>
          </a:p>
        </p:txBody>
      </p:sp>
      <p:sp>
        <p:nvSpPr>
          <p:cNvPr id="5" name="Footer Placeholder 4"/>
          <p:cNvSpPr>
            <a:spLocks noGrp="1"/>
          </p:cNvSpPr>
          <p:nvPr>
            <p:ph type="ftr" sz="quarter" idx="11"/>
          </p:nvPr>
        </p:nvSpPr>
        <p:spPr/>
        <p:txBody>
          <a:body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p>
            <a:fld id="{0B1617BE-BA58-4B59-88D5-A8C7B239E913}" type="slidenum">
              <a:rPr lang="en-US" smtClean="0"/>
              <a:t>‹#›</a:t>
            </a:fld>
            <a:endParaRPr lang="en-US" dirty="0"/>
          </a:p>
        </p:txBody>
      </p:sp>
      <p:sp>
        <p:nvSpPr>
          <p:cNvPr id="2" name="Title 1">
            <a:extLst>
              <a:ext uri="{FF2B5EF4-FFF2-40B4-BE49-F238E27FC236}">
                <a16:creationId xmlns:a16="http://schemas.microsoft.com/office/drawing/2014/main" id="{24933570-62A5-4479-AA84-BDAB17DE5ACD}"/>
              </a:ext>
            </a:extLst>
          </p:cNvPr>
          <p:cNvSpPr>
            <a:spLocks noGrp="1"/>
          </p:cNvSpPr>
          <p:nvPr>
            <p:ph type="title" hasCustomPrompt="1"/>
          </p:nvPr>
        </p:nvSpPr>
        <p:spPr/>
        <p:txBody>
          <a:bodyPr/>
          <a:lstStyle/>
          <a:p>
            <a:r>
              <a:rPr lang="en-US" dirty="0"/>
              <a:t>Click to edit Master </a:t>
            </a:r>
            <a:r>
              <a:rPr lang="en-US"/>
              <a:t>title style</a:t>
            </a:r>
            <a:endParaRPr lang="en-US" dirty="0"/>
          </a:p>
        </p:txBody>
      </p:sp>
    </p:spTree>
    <p:extLst>
      <p:ext uri="{BB962C8B-B14F-4D97-AF65-F5344CB8AC3E}">
        <p14:creationId xmlns:p14="http://schemas.microsoft.com/office/powerpoint/2010/main" val="9050459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 Header –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2" y="2002631"/>
            <a:ext cx="8426452" cy="2304449"/>
          </a:xfrm>
        </p:spPr>
        <p:txBody>
          <a:bodyPr anchor="t" anchorCtr="0"/>
          <a:lstStyle>
            <a:lvl1pPr>
              <a:defRPr sz="4800">
                <a:solidFill>
                  <a:schemeClr val="bg1"/>
                </a:solidFill>
              </a:defRPr>
            </a:lvl1pPr>
          </a:lstStyle>
          <a:p>
            <a:r>
              <a:rPr lang="en-US" dirty="0"/>
              <a:t>Click to edit Master 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07DDF7BE-A49D-45C5-B9F4-70A602BBC59A}" type="datetime1">
              <a:rPr lang="en-US" smtClean="0"/>
              <a:t>3/29/2021</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0B1617BE-BA58-4B59-88D5-A8C7B239E913}" type="slidenum">
              <a:rPr lang="en-US" smtClean="0"/>
              <a:pPr/>
              <a:t>‹#›</a:t>
            </a:fld>
            <a:endParaRPr lang="en-US" dirty="0"/>
          </a:p>
        </p:txBody>
      </p:sp>
      <p:sp>
        <p:nvSpPr>
          <p:cNvPr id="11" name="Text Placeholder 5"/>
          <p:cNvSpPr>
            <a:spLocks noGrp="1" noChangeAspect="1"/>
          </p:cNvSpPr>
          <p:nvPr>
            <p:ph type="body" sz="quarter" idx="13" hasCustomPrompt="1"/>
          </p:nvPr>
        </p:nvSpPr>
        <p:spPr>
          <a:xfrm>
            <a:off x="337439" y="330829"/>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9" name="textruta 3">
            <a:extLst>
              <a:ext uri="{FF2B5EF4-FFF2-40B4-BE49-F238E27FC236}">
                <a16:creationId xmlns:a16="http://schemas.microsoft.com/office/drawing/2014/main" id="{33087D7D-7678-4F7E-9B5E-CB2D4939FDD2}"/>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1198920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ection Header – Whi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1" y="2002631"/>
            <a:ext cx="8426452" cy="2304449"/>
          </a:xfrm>
        </p:spPr>
        <p:txBody>
          <a:bodyPr anchor="t" anchorCtr="0"/>
          <a:lstStyle>
            <a:lvl1pPr>
              <a:defRPr sz="4800"/>
            </a:lvl1pPr>
          </a:lstStyle>
          <a:p>
            <a:r>
              <a:rPr lang="en-US" noProof="0"/>
              <a:t>Click</a:t>
            </a:r>
            <a:r>
              <a:rPr lang="en-US"/>
              <a:t> to edit Master title style</a:t>
            </a:r>
            <a:endParaRPr lang="en-US" dirty="0"/>
          </a:p>
        </p:txBody>
      </p:sp>
      <p:sp>
        <p:nvSpPr>
          <p:cNvPr id="4" name="Date Placeholder 3"/>
          <p:cNvSpPr>
            <a:spLocks noGrp="1"/>
          </p:cNvSpPr>
          <p:nvPr>
            <p:ph type="dt" sz="half" idx="10"/>
          </p:nvPr>
        </p:nvSpPr>
        <p:spPr/>
        <p:txBody>
          <a:bodyPr/>
          <a:lstStyle/>
          <a:p>
            <a:fld id="{F94C7E1F-992A-4EE1-A2AA-130820D5E180}" type="datetime1">
              <a:rPr lang="en-US" smtClean="0"/>
              <a:t>3/29/2021</a:t>
            </a:fld>
            <a:endParaRPr lang="en-US" dirty="0"/>
          </a:p>
        </p:txBody>
      </p:sp>
      <p:sp>
        <p:nvSpPr>
          <p:cNvPr id="5" name="Footer Placeholder 4"/>
          <p:cNvSpPr>
            <a:spLocks noGrp="1"/>
          </p:cNvSpPr>
          <p:nvPr>
            <p:ph type="ftr" sz="quarter" idx="11"/>
          </p:nvPr>
        </p:nvSpPr>
        <p:spPr/>
        <p:txBody>
          <a:body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p>
            <a:fld id="{0B1617BE-BA58-4B59-88D5-A8C7B239E913}" type="slidenum">
              <a:rPr lang="en-US" smtClean="0"/>
              <a:t>‹#›</a:t>
            </a:fld>
            <a:endParaRPr lang="en-US" dirty="0"/>
          </a:p>
        </p:txBody>
      </p:sp>
      <p:sp>
        <p:nvSpPr>
          <p:cNvPr id="8" name="Text Placeholder 5">
            <a:extLst>
              <a:ext uri="{FF2B5EF4-FFF2-40B4-BE49-F238E27FC236}">
                <a16:creationId xmlns:a16="http://schemas.microsoft.com/office/drawing/2014/main" id="{E3B159D7-EB37-4CE2-BDDB-438035FEC757}"/>
              </a:ext>
            </a:extLst>
          </p:cNvPr>
          <p:cNvSpPr>
            <a:spLocks noGrp="1" noChangeAspect="1"/>
          </p:cNvSpPr>
          <p:nvPr>
            <p:ph type="body" sz="quarter" idx="13" hasCustomPrompt="1"/>
          </p:nvPr>
        </p:nvSpPr>
        <p:spPr>
          <a:xfrm>
            <a:off x="337439" y="330830"/>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7" name="textruta 3">
            <a:extLst>
              <a:ext uri="{FF2B5EF4-FFF2-40B4-BE49-F238E27FC236}">
                <a16:creationId xmlns:a16="http://schemas.microsoft.com/office/drawing/2014/main" id="{3C5EA1A0-2885-46AD-83A2-8133DBA105DA}"/>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8892829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ection Header – Pink">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2" y="2002631"/>
            <a:ext cx="8426452" cy="2304449"/>
          </a:xfrm>
        </p:spPr>
        <p:txBody>
          <a:bodyPr anchor="t" anchorCtr="0"/>
          <a:lstStyle>
            <a:lvl1pPr>
              <a:defRPr sz="4800">
                <a:solidFill>
                  <a:schemeClr val="bg1"/>
                </a:solidFill>
              </a:defRPr>
            </a:lvl1pPr>
          </a:lstStyle>
          <a:p>
            <a:r>
              <a:rPr lang="en-US" dirty="0"/>
              <a:t>Click to edit Master 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07DDF7BE-A49D-45C5-B9F4-70A602BBC59A}" type="datetime1">
              <a:rPr lang="en-US" smtClean="0"/>
              <a:t>3/29/2021</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0B1617BE-BA58-4B59-88D5-A8C7B239E913}" type="slidenum">
              <a:rPr lang="en-US" smtClean="0"/>
              <a:pPr/>
              <a:t>‹#›</a:t>
            </a:fld>
            <a:endParaRPr lang="en-US" dirty="0"/>
          </a:p>
        </p:txBody>
      </p:sp>
      <p:sp>
        <p:nvSpPr>
          <p:cNvPr id="11" name="Text Placeholder 5"/>
          <p:cNvSpPr>
            <a:spLocks noGrp="1" noChangeAspect="1"/>
          </p:cNvSpPr>
          <p:nvPr>
            <p:ph type="body" sz="quarter" idx="13" hasCustomPrompt="1"/>
          </p:nvPr>
        </p:nvSpPr>
        <p:spPr>
          <a:xfrm>
            <a:off x="337439" y="330829"/>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9" name="textruta 3">
            <a:extLst>
              <a:ext uri="{FF2B5EF4-FFF2-40B4-BE49-F238E27FC236}">
                <a16:creationId xmlns:a16="http://schemas.microsoft.com/office/drawing/2014/main" id="{33087D7D-7678-4F7E-9B5E-CB2D4939FDD2}"/>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or change color</a:t>
            </a:r>
          </a:p>
        </p:txBody>
      </p:sp>
    </p:spTree>
    <p:extLst>
      <p:ext uri="{BB962C8B-B14F-4D97-AF65-F5344CB8AC3E}">
        <p14:creationId xmlns:p14="http://schemas.microsoft.com/office/powerpoint/2010/main" val="1691841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a:t>
            </a:r>
            <a:r>
              <a:rPr lang="en-US"/>
              <a:t>title style</a:t>
            </a:r>
            <a:endParaRPr lang="en-US" dirty="0"/>
          </a:p>
        </p:txBody>
      </p:sp>
      <p:sp>
        <p:nvSpPr>
          <p:cNvPr id="3" name="Content Placeholder 2"/>
          <p:cNvSpPr>
            <a:spLocks noGrp="1"/>
          </p:cNvSpPr>
          <p:nvPr>
            <p:ph sz="half" idx="1" hasCustomPrompt="1"/>
          </p:nvPr>
        </p:nvSpPr>
        <p:spPr>
          <a:xfrm>
            <a:off x="1882774" y="1628775"/>
            <a:ext cx="4137026" cy="425091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4" name="Content Placeholder 3"/>
          <p:cNvSpPr>
            <a:spLocks noGrp="1"/>
          </p:cNvSpPr>
          <p:nvPr>
            <p:ph sz="half" idx="2" hasCustomPrompt="1"/>
          </p:nvPr>
        </p:nvSpPr>
        <p:spPr>
          <a:xfrm>
            <a:off x="6172200" y="1628775"/>
            <a:ext cx="4137025" cy="425091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7EECDC1D-8FDB-42DB-94E9-5BAA0A0F6D47}"/>
              </a:ext>
            </a:extLst>
          </p:cNvPr>
          <p:cNvSpPr>
            <a:spLocks noGrp="1"/>
          </p:cNvSpPr>
          <p:nvPr>
            <p:ph type="dt" sz="half" idx="10"/>
          </p:nvPr>
        </p:nvSpPr>
        <p:spPr/>
        <p:txBody>
          <a:bodyPr/>
          <a:lstStyle/>
          <a:p>
            <a:fld id="{05668059-E414-4B4A-803F-F9221CB545D9}" type="datetime1">
              <a:rPr lang="en-US" smtClean="0"/>
              <a:t>3/29/2021</a:t>
            </a:fld>
            <a:endParaRPr lang="en-US" dirty="0"/>
          </a:p>
        </p:txBody>
      </p:sp>
      <p:sp>
        <p:nvSpPr>
          <p:cNvPr id="6" name="Footer Placeholder 5">
            <a:extLst>
              <a:ext uri="{FF2B5EF4-FFF2-40B4-BE49-F238E27FC236}">
                <a16:creationId xmlns:a16="http://schemas.microsoft.com/office/drawing/2014/main" id="{C73E3E0F-389E-4C9C-8426-EEFB93D0328D}"/>
              </a:ext>
            </a:extLst>
          </p:cNvPr>
          <p:cNvSpPr>
            <a:spLocks noGrp="1"/>
          </p:cNvSpPr>
          <p:nvPr>
            <p:ph type="ftr" sz="quarter" idx="11"/>
          </p:nvPr>
        </p:nvSpPr>
        <p:spPr/>
        <p:txBody>
          <a:bodyPr/>
          <a:lstStyle/>
          <a:p>
            <a:r>
              <a:rPr lang="en-US"/>
              <a:t>Stockholm – The Capital of Scandinavia</a:t>
            </a:r>
            <a:endParaRPr lang="en-US" dirty="0"/>
          </a:p>
        </p:txBody>
      </p:sp>
      <p:sp>
        <p:nvSpPr>
          <p:cNvPr id="7" name="Slide Number Placeholder 6">
            <a:extLst>
              <a:ext uri="{FF2B5EF4-FFF2-40B4-BE49-F238E27FC236}">
                <a16:creationId xmlns:a16="http://schemas.microsoft.com/office/drawing/2014/main" id="{BC7FD08B-5434-476C-816B-BF16F6697F6D}"/>
              </a:ext>
            </a:extLst>
          </p:cNvPr>
          <p:cNvSpPr>
            <a:spLocks noGrp="1"/>
          </p:cNvSpPr>
          <p:nvPr>
            <p:ph type="sldNum" sz="quarter" idx="12"/>
          </p:nvPr>
        </p:nvSpPr>
        <p:spPr/>
        <p:txBody>
          <a:bodyPr/>
          <a:lstStyle/>
          <a:p>
            <a:fld id="{0B1617BE-BA58-4B59-88D5-A8C7B239E913}" type="slidenum">
              <a:rPr lang="en-US" smtClean="0"/>
              <a:pPr/>
              <a:t>‹#›</a:t>
            </a:fld>
            <a:endParaRPr lang="en-US" dirty="0"/>
          </a:p>
        </p:txBody>
      </p:sp>
    </p:spTree>
    <p:extLst>
      <p:ext uri="{BB962C8B-B14F-4D97-AF65-F5344CB8AC3E}">
        <p14:creationId xmlns:p14="http://schemas.microsoft.com/office/powerpoint/2010/main" val="13863378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 Box">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sz="half" idx="1" hasCustomPrompt="1"/>
          </p:nvPr>
        </p:nvSpPr>
        <p:spPr>
          <a:xfrm>
            <a:off x="1882774" y="1628775"/>
            <a:ext cx="5893899" cy="425091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4" name="Content Placeholder 3"/>
          <p:cNvSpPr>
            <a:spLocks noGrp="1"/>
          </p:cNvSpPr>
          <p:nvPr>
            <p:ph sz="half" idx="2" hasCustomPrompt="1"/>
          </p:nvPr>
        </p:nvSpPr>
        <p:spPr>
          <a:xfrm>
            <a:off x="7938089" y="1628775"/>
            <a:ext cx="3916472" cy="4251600"/>
          </a:xfrm>
          <a:solidFill>
            <a:schemeClr val="accent2"/>
          </a:solidFill>
        </p:spPr>
        <p:txBody>
          <a:bodyPr lIns="144000" tIns="144000" rIns="144000" bIns="1440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3170747B-206C-46CF-831B-A2BD37E9ED09}" type="datetime1">
              <a:rPr lang="en-US" smtClean="0"/>
              <a:t>3/29/2021</a:t>
            </a:fld>
            <a:endParaRPr lang="en-US" dirty="0"/>
          </a:p>
        </p:txBody>
      </p:sp>
      <p:sp>
        <p:nvSpPr>
          <p:cNvPr id="6" name="Footer Placeholder 5"/>
          <p:cNvSpPr>
            <a:spLocks noGrp="1"/>
          </p:cNvSpPr>
          <p:nvPr>
            <p:ph type="ftr" sz="quarter" idx="11"/>
          </p:nvPr>
        </p:nvSpPr>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Tree>
    <p:extLst>
      <p:ext uri="{BB962C8B-B14F-4D97-AF65-F5344CB8AC3E}">
        <p14:creationId xmlns:p14="http://schemas.microsoft.com/office/powerpoint/2010/main" val="21537337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subtitles">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1882775" y="1640329"/>
            <a:ext cx="4137025" cy="516477"/>
          </a:xfrm>
        </p:spPr>
        <p:txBody>
          <a:bodyPr anchor="t"/>
          <a:lstStyle>
            <a:lvl1pPr marL="0" indent="0">
              <a:buNone/>
              <a:defRPr sz="2000" b="1">
                <a:latin typeface="Futura Std Book" panose="020B05020202040203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hasCustomPrompt="1"/>
          </p:nvPr>
        </p:nvSpPr>
        <p:spPr>
          <a:xfrm>
            <a:off x="1882775" y="2340281"/>
            <a:ext cx="4137024" cy="349024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Text Placeholder 4"/>
          <p:cNvSpPr>
            <a:spLocks noGrp="1"/>
          </p:cNvSpPr>
          <p:nvPr>
            <p:ph type="body" sz="quarter" idx="3" hasCustomPrompt="1"/>
          </p:nvPr>
        </p:nvSpPr>
        <p:spPr>
          <a:xfrm>
            <a:off x="6172200" y="1640329"/>
            <a:ext cx="4137025" cy="516477"/>
          </a:xfrm>
        </p:spPr>
        <p:txBody>
          <a:bodyPr anchor="t"/>
          <a:lstStyle>
            <a:lvl1pPr marL="0" indent="0">
              <a:buNone/>
              <a:defRPr sz="2000" b="1">
                <a:latin typeface="Futura Std Book" panose="020B05020202040203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hasCustomPrompt="1"/>
          </p:nvPr>
        </p:nvSpPr>
        <p:spPr>
          <a:xfrm>
            <a:off x="6172200" y="2340281"/>
            <a:ext cx="4137024" cy="349024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F26C3B6-65F2-46A0-A0ED-778F3FE52B05}" type="datetime1">
              <a:rPr lang="en-US" smtClean="0"/>
              <a:t>3/29/2021</a:t>
            </a:fld>
            <a:endParaRPr lang="en-US" dirty="0"/>
          </a:p>
        </p:txBody>
      </p:sp>
      <p:sp>
        <p:nvSpPr>
          <p:cNvPr id="8" name="Footer Placeholder 7"/>
          <p:cNvSpPr>
            <a:spLocks noGrp="1"/>
          </p:cNvSpPr>
          <p:nvPr>
            <p:ph type="ftr" sz="quarter" idx="11"/>
          </p:nvPr>
        </p:nvSpPr>
        <p:spPr/>
        <p:txBody>
          <a:bodyPr/>
          <a:lstStyle/>
          <a:p>
            <a:r>
              <a:rPr lang="en-US"/>
              <a:t>Stockholm – The Capital of Scandinavia</a:t>
            </a:r>
            <a:endParaRPr lang="en-US" dirty="0"/>
          </a:p>
        </p:txBody>
      </p:sp>
      <p:sp>
        <p:nvSpPr>
          <p:cNvPr id="9" name="Slide Number Placeholder 8"/>
          <p:cNvSpPr>
            <a:spLocks noGrp="1"/>
          </p:cNvSpPr>
          <p:nvPr>
            <p:ph type="sldNum" sz="quarter" idx="12"/>
          </p:nvPr>
        </p:nvSpPr>
        <p:spPr/>
        <p:txBody>
          <a:bodyPr/>
          <a:lstStyle/>
          <a:p>
            <a:fld id="{0B1617BE-BA58-4B59-88D5-A8C7B239E913}" type="slidenum">
              <a:rPr lang="en-US" smtClean="0"/>
              <a:t>‹#›</a:t>
            </a:fld>
            <a:endParaRPr lang="en-US" dirty="0"/>
          </a:p>
        </p:txBody>
      </p:sp>
      <p:sp>
        <p:nvSpPr>
          <p:cNvPr id="10" name="Title 9">
            <a:extLst>
              <a:ext uri="{FF2B5EF4-FFF2-40B4-BE49-F238E27FC236}">
                <a16:creationId xmlns:a16="http://schemas.microsoft.com/office/drawing/2014/main" id="{B0A398B2-4A8D-4EDB-B284-2B3255E405C2}"/>
              </a:ext>
            </a:extLst>
          </p:cNvPr>
          <p:cNvSpPr>
            <a:spLocks noGrp="1"/>
          </p:cNvSpPr>
          <p:nvPr>
            <p:ph type="title" hasCustomPrompt="1"/>
          </p:nvPr>
        </p:nvSpPr>
        <p:spPr/>
        <p:txBody>
          <a:bodyPr/>
          <a:lstStyle/>
          <a:p>
            <a:r>
              <a:rPr lang="en-US" dirty="0"/>
              <a:t>Click to edit Master </a:t>
            </a:r>
            <a:r>
              <a:rPr lang="en-US"/>
              <a:t>title style</a:t>
            </a:r>
            <a:endParaRPr lang="en-US" dirty="0"/>
          </a:p>
        </p:txBody>
      </p:sp>
    </p:spTree>
    <p:extLst>
      <p:ext uri="{BB962C8B-B14F-4D97-AF65-F5344CB8AC3E}">
        <p14:creationId xmlns:p14="http://schemas.microsoft.com/office/powerpoint/2010/main" val="38179988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Content and picture righ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D3C82396-10D6-4649-BEE6-6EA7ED5E71CE}"/>
              </a:ext>
            </a:extLst>
          </p:cNvPr>
          <p:cNvSpPr>
            <a:spLocks noGrp="1"/>
          </p:cNvSpPr>
          <p:nvPr>
            <p:ph type="pic" sz="quarter" idx="13" hasCustomPrompt="1"/>
          </p:nvPr>
        </p:nvSpPr>
        <p:spPr>
          <a:xfrm>
            <a:off x="6164960" y="0"/>
            <a:ext cx="6027040" cy="6858000"/>
          </a:xfrm>
          <a:noFill/>
        </p:spPr>
        <p:txBody>
          <a:bodyPr lIns="36000" tIns="36000" rIns="36000" bIns="36000"/>
          <a:lstStyle>
            <a:lvl1pPr marL="0" indent="0" algn="ctr">
              <a:buNone/>
              <a:defRPr sz="1200"/>
            </a:lvl1pPr>
          </a:lstStyle>
          <a:p>
            <a:r>
              <a:rPr lang="en-US" dirty="0"/>
              <a:t>Click icon to add picture</a:t>
            </a:r>
          </a:p>
        </p:txBody>
      </p:sp>
      <p:sp>
        <p:nvSpPr>
          <p:cNvPr id="3" name="Content Placeholder 2"/>
          <p:cNvSpPr>
            <a:spLocks noGrp="1"/>
          </p:cNvSpPr>
          <p:nvPr>
            <p:ph sz="half" idx="1" hasCustomPrompt="1"/>
          </p:nvPr>
        </p:nvSpPr>
        <p:spPr>
          <a:xfrm>
            <a:off x="730249" y="1628775"/>
            <a:ext cx="4951381" cy="399527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2FA1375-9856-43E1-B64F-22738AF44705}" type="datetime1">
              <a:rPr lang="en-US" smtClean="0"/>
              <a:t>3/29/2021</a:t>
            </a:fld>
            <a:endParaRPr lang="en-US" dirty="0"/>
          </a:p>
        </p:txBody>
      </p:sp>
      <p:sp>
        <p:nvSpPr>
          <p:cNvPr id="6" name="Footer Placeholder 5"/>
          <p:cNvSpPr>
            <a:spLocks noGrp="1"/>
          </p:cNvSpPr>
          <p:nvPr>
            <p:ph type="ftr" sz="quarter" idx="11"/>
          </p:nvPr>
        </p:nvSpPr>
        <p:spPr>
          <a:xfrm>
            <a:off x="6641003" y="6282587"/>
            <a:ext cx="3696797" cy="252000"/>
          </a:xfrm>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
        <p:nvSpPr>
          <p:cNvPr id="4" name="Title 3">
            <a:extLst>
              <a:ext uri="{FF2B5EF4-FFF2-40B4-BE49-F238E27FC236}">
                <a16:creationId xmlns:a16="http://schemas.microsoft.com/office/drawing/2014/main" id="{C32BEAF3-2FAB-4124-A633-4AB21F68452B}"/>
              </a:ext>
            </a:extLst>
          </p:cNvPr>
          <p:cNvSpPr>
            <a:spLocks noGrp="1"/>
          </p:cNvSpPr>
          <p:nvPr>
            <p:ph type="title" hasCustomPrompt="1"/>
          </p:nvPr>
        </p:nvSpPr>
        <p:spPr>
          <a:xfrm>
            <a:off x="730249" y="342899"/>
            <a:ext cx="4951380" cy="1113955"/>
          </a:xfrm>
        </p:spPr>
        <p:txBody>
          <a:bodyPr/>
          <a:lstStyle/>
          <a:p>
            <a:r>
              <a:rPr lang="en-US" dirty="0"/>
              <a:t>Click to edit Master title style</a:t>
            </a:r>
          </a:p>
        </p:txBody>
      </p:sp>
      <p:pic>
        <p:nvPicPr>
          <p:cNvPr id="8" name="Bildobjekt 7">
            <a:extLst>
              <a:ext uri="{FF2B5EF4-FFF2-40B4-BE49-F238E27FC236}">
                <a16:creationId xmlns:a16="http://schemas.microsoft.com/office/drawing/2014/main" id="{44383A4D-713F-426E-A17D-16867474EFE2}"/>
              </a:ext>
            </a:extLst>
          </p:cNvPr>
          <p:cNvPicPr>
            <a:picLocks noChangeAspect="1"/>
          </p:cNvPicPr>
          <p:nvPr userDrawn="1"/>
        </p:nvPicPr>
        <p:blipFill>
          <a:blip r:embed="rId2" cstate="screen">
            <a:lum bright="100000"/>
            <a:extLst>
              <a:ext uri="{28A0092B-C50C-407E-A947-70E740481C1C}">
                <a14:useLocalDpi xmlns:a14="http://schemas.microsoft.com/office/drawing/2010/main"/>
              </a:ext>
            </a:extLst>
          </a:blip>
          <a:stretch>
            <a:fillRect/>
          </a:stretch>
        </p:blipFill>
        <p:spPr>
          <a:xfrm>
            <a:off x="338374" y="6153061"/>
            <a:ext cx="1544400" cy="378542"/>
          </a:xfrm>
          <a:prstGeom prst="rect">
            <a:avLst/>
          </a:prstGeom>
        </p:spPr>
      </p:pic>
    </p:spTree>
    <p:extLst>
      <p:ext uri="{BB962C8B-B14F-4D97-AF65-F5344CB8AC3E}">
        <p14:creationId xmlns:p14="http://schemas.microsoft.com/office/powerpoint/2010/main" val="13260149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Content and picture lef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6515133" y="1628775"/>
            <a:ext cx="4951381" cy="399527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D6164BA-C3D4-45C7-9145-3ED20F0F0FA8}" type="datetime1">
              <a:rPr lang="en-US" smtClean="0"/>
              <a:t>3/29/2021</a:t>
            </a:fld>
            <a:endParaRPr lang="en-US" dirty="0"/>
          </a:p>
        </p:txBody>
      </p:sp>
      <p:sp>
        <p:nvSpPr>
          <p:cNvPr id="6" name="Footer Placeholder 5"/>
          <p:cNvSpPr>
            <a:spLocks noGrp="1"/>
          </p:cNvSpPr>
          <p:nvPr>
            <p:ph type="ftr" sz="quarter" idx="11"/>
          </p:nvPr>
        </p:nvSpPr>
        <p:spPr>
          <a:xfrm>
            <a:off x="6627474" y="6279602"/>
            <a:ext cx="3696797" cy="252000"/>
          </a:xfrm>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
        <p:nvSpPr>
          <p:cNvPr id="8" name="Picture Placeholder 8"/>
          <p:cNvSpPr>
            <a:spLocks noGrp="1"/>
          </p:cNvSpPr>
          <p:nvPr>
            <p:ph type="pic" sz="quarter" idx="13" hasCustomPrompt="1"/>
          </p:nvPr>
        </p:nvSpPr>
        <p:spPr>
          <a:xfrm>
            <a:off x="0" y="0"/>
            <a:ext cx="6024563" cy="6858000"/>
          </a:xfrm>
          <a:noFill/>
        </p:spPr>
        <p:txBody>
          <a:bodyPr lIns="36000" tIns="36000" rIns="36000" bIns="36000"/>
          <a:lstStyle>
            <a:lvl1pPr marL="0" indent="0">
              <a:buNone/>
              <a:defRPr/>
            </a:lvl1pPr>
          </a:lstStyle>
          <a:p>
            <a:r>
              <a:rPr lang="en-US" dirty="0"/>
              <a:t>Click icon to add picture</a:t>
            </a:r>
          </a:p>
        </p:txBody>
      </p:sp>
      <p:sp>
        <p:nvSpPr>
          <p:cNvPr id="4" name="Title 3">
            <a:extLst>
              <a:ext uri="{FF2B5EF4-FFF2-40B4-BE49-F238E27FC236}">
                <a16:creationId xmlns:a16="http://schemas.microsoft.com/office/drawing/2014/main" id="{C5D7110B-A7EB-4ECB-9B2B-0A816F9BF284}"/>
              </a:ext>
            </a:extLst>
          </p:cNvPr>
          <p:cNvSpPr>
            <a:spLocks noGrp="1"/>
          </p:cNvSpPr>
          <p:nvPr>
            <p:ph type="title" hasCustomPrompt="1"/>
          </p:nvPr>
        </p:nvSpPr>
        <p:spPr>
          <a:xfrm>
            <a:off x="6526244" y="333375"/>
            <a:ext cx="4951381" cy="1113955"/>
          </a:xfrm>
        </p:spPr>
        <p:txBody>
          <a:bodyPr/>
          <a:lstStyle/>
          <a:p>
            <a:r>
              <a:rPr lang="en-US" dirty="0"/>
              <a:t>Click to edit Master title style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337439" y="6152489"/>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854694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Quot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613E99BA-A178-4890-B95A-C5C55C67D76D}"/>
              </a:ext>
            </a:extLst>
          </p:cNvPr>
          <p:cNvSpPr/>
          <p:nvPr userDrawn="1"/>
        </p:nvSpPr>
        <p:spPr>
          <a:xfrm>
            <a:off x="0" y="0"/>
            <a:ext cx="12192000" cy="6858000"/>
          </a:xfrm>
          <a:prstGeom prst="rect">
            <a:avLst/>
          </a:prstGeom>
          <a:solidFill>
            <a:schemeClr val="tx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4" name="Text Placeholder 5">
            <a:extLst>
              <a:ext uri="{FF2B5EF4-FFF2-40B4-BE49-F238E27FC236}">
                <a16:creationId xmlns:a16="http://schemas.microsoft.com/office/drawing/2014/main" id="{2FEBAAC9-09BA-4BAD-B3BB-628F3CD85071}"/>
              </a:ext>
            </a:extLst>
          </p:cNvPr>
          <p:cNvSpPr>
            <a:spLocks noGrp="1" noChangeAspect="1"/>
          </p:cNvSpPr>
          <p:nvPr>
            <p:ph type="body" sz="quarter" idx="14" hasCustomPrompt="1"/>
          </p:nvPr>
        </p:nvSpPr>
        <p:spPr>
          <a:xfrm>
            <a:off x="10310161" y="6152490"/>
            <a:ext cx="1544400" cy="379111"/>
          </a:xfrm>
          <a:blipFill>
            <a:blip r:embed="rId3"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5" name="Platshållare för text 4">
            <a:extLst>
              <a:ext uri="{FF2B5EF4-FFF2-40B4-BE49-F238E27FC236}">
                <a16:creationId xmlns:a16="http://schemas.microsoft.com/office/drawing/2014/main" id="{7F0EC390-3F45-408A-A32B-EBD8E8BAB9A9}"/>
              </a:ext>
            </a:extLst>
          </p:cNvPr>
          <p:cNvSpPr>
            <a:spLocks noGrp="1"/>
          </p:cNvSpPr>
          <p:nvPr>
            <p:ph type="body" sz="quarter" idx="15" hasCustomPrompt="1"/>
          </p:nvPr>
        </p:nvSpPr>
        <p:spPr>
          <a:xfrm>
            <a:off x="1882775" y="1632347"/>
            <a:ext cx="8426450" cy="3593306"/>
          </a:xfrm>
          <a:ln w="69850">
            <a:solidFill>
              <a:schemeClr val="bg1"/>
            </a:solidFill>
          </a:ln>
        </p:spPr>
        <p:txBody>
          <a:bodyPr lIns="540000" tIns="540000" rIns="540000" bIns="540000" anchor="ctr"/>
          <a:lstStyle>
            <a:lvl1pPr algn="ctr">
              <a:spcBef>
                <a:spcPts val="0"/>
              </a:spcBef>
              <a:spcAft>
                <a:spcPts val="1200"/>
              </a:spcAft>
              <a:defRPr sz="2400" b="1" cap="all" baseline="0">
                <a:solidFill>
                  <a:schemeClr val="bg1"/>
                </a:solidFill>
              </a:defRPr>
            </a:lvl1pPr>
            <a:lvl2pPr marL="0" indent="0" algn="ctr">
              <a:spcBef>
                <a:spcPts val="600"/>
              </a:spcBef>
              <a:spcAft>
                <a:spcPts val="0"/>
              </a:spcAft>
              <a:buNone/>
              <a:defRPr sz="1400">
                <a:solidFill>
                  <a:schemeClr val="bg1"/>
                </a:solidFill>
              </a:defRPr>
            </a:lvl2pPr>
            <a:lvl3pPr marL="0" indent="0" algn="ctr">
              <a:spcBef>
                <a:spcPts val="1800"/>
              </a:spcBef>
              <a:buNone/>
              <a:defRPr sz="800">
                <a:solidFill>
                  <a:schemeClr val="bg1"/>
                </a:solidFill>
              </a:defRPr>
            </a:lvl3pPr>
            <a:lvl4pPr algn="ctr">
              <a:defRPr>
                <a:solidFill>
                  <a:schemeClr val="bg1"/>
                </a:solidFill>
              </a:defRPr>
            </a:lvl4pPr>
            <a:lvl5pPr algn="ctr">
              <a:defRPr>
                <a:solidFill>
                  <a:schemeClr val="bg1"/>
                </a:solidFill>
              </a:defRPr>
            </a:lvl5pPr>
          </a:lstStyle>
          <a:p>
            <a:pPr lvl="0"/>
            <a:r>
              <a:rPr lang="sv-SE" dirty="0"/>
              <a:t>REDIGERA FORMAT FÖR BAKGRUNDSTEXT</a:t>
            </a:r>
          </a:p>
          <a:p>
            <a:pPr lvl="1"/>
            <a:r>
              <a:rPr lang="sv-SE" dirty="0"/>
              <a:t>Nivå två</a:t>
            </a:r>
          </a:p>
          <a:p>
            <a:pPr lvl="2"/>
            <a:r>
              <a:rPr lang="sv-SE" dirty="0"/>
              <a:t>Nivå tre</a:t>
            </a:r>
          </a:p>
        </p:txBody>
      </p:sp>
      <p:sp>
        <p:nvSpPr>
          <p:cNvPr id="7" name="textruta 3">
            <a:extLst>
              <a:ext uri="{FF2B5EF4-FFF2-40B4-BE49-F238E27FC236}">
                <a16:creationId xmlns:a16="http://schemas.microsoft.com/office/drawing/2014/main" id="{356153CF-8DF9-43CD-89DB-557BD920E077}"/>
              </a:ext>
            </a:extLst>
          </p:cNvPr>
          <p:cNvSpPr txBox="1"/>
          <p:nvPr userDrawn="1"/>
        </p:nvSpPr>
        <p:spPr>
          <a:xfrm>
            <a:off x="0" y="-308552"/>
            <a:ext cx="67056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
        <p:nvSpPr>
          <p:cNvPr id="8" name="Rectangle 81">
            <a:extLst>
              <a:ext uri="{FF2B5EF4-FFF2-40B4-BE49-F238E27FC236}">
                <a16:creationId xmlns:a16="http://schemas.microsoft.com/office/drawing/2014/main" id="{C8C78D9D-DECE-46CA-8895-8EC4D093CF7E}"/>
              </a:ext>
            </a:extLst>
          </p:cNvPr>
          <p:cNvSpPr/>
          <p:nvPr userDrawn="1"/>
        </p:nvSpPr>
        <p:spPr>
          <a:xfrm>
            <a:off x="8685226" y="-540485"/>
            <a:ext cx="3175175" cy="494643"/>
          </a:xfrm>
          <a:prstGeom prst="rect">
            <a:avLst/>
          </a:prstGeom>
          <a:noFill/>
        </p:spPr>
        <p:txBody>
          <a:bodyPr wrap="square" lIns="0" tIns="0" rIns="0" bIns="32659" rtlCol="0">
            <a:spAutoFit/>
          </a:bodyPr>
          <a:lstStyle/>
          <a:p>
            <a:r>
              <a:rPr lang="en-US" sz="1000" b="1" dirty="0"/>
              <a:t>Quote Slide - </a:t>
            </a:r>
            <a:r>
              <a:rPr lang="en-US" sz="1000" dirty="0"/>
              <a:t>Keep the text to a maximum of 3 rows and body text to a maximum of 2 rows.  </a:t>
            </a:r>
          </a:p>
          <a:p>
            <a:r>
              <a:rPr lang="en-US" sz="1000" dirty="0"/>
              <a:t>To insert body text press Tab or Increase List Level. </a:t>
            </a:r>
          </a:p>
        </p:txBody>
      </p:sp>
      <p:pic>
        <p:nvPicPr>
          <p:cNvPr id="9" name="Picture 9">
            <a:extLst>
              <a:ext uri="{FF2B5EF4-FFF2-40B4-BE49-F238E27FC236}">
                <a16:creationId xmlns:a16="http://schemas.microsoft.com/office/drawing/2014/main" id="{D1727756-5EF6-4E8A-805C-F0F0ACFE27DC}"/>
              </a:ext>
            </a:extLst>
          </p:cNvPr>
          <p:cNvPicPr>
            <a:picLocks noChangeAspect="1"/>
          </p:cNvPicPr>
          <p:nvPr userDrawn="1"/>
        </p:nvPicPr>
        <p:blipFill rotWithShape="1">
          <a:blip r:embed="rId4"/>
          <a:srcRect l="24551" t="27004" r="58760" b="42166"/>
          <a:stretch/>
        </p:blipFill>
        <p:spPr>
          <a:xfrm>
            <a:off x="11796901" y="-368377"/>
            <a:ext cx="366986" cy="262079"/>
          </a:xfrm>
          <a:prstGeom prst="rect">
            <a:avLst/>
          </a:prstGeom>
          <a:ln w="9525">
            <a:solidFill>
              <a:schemeClr val="tx2"/>
            </a:solidFill>
          </a:ln>
        </p:spPr>
      </p:pic>
    </p:spTree>
    <p:extLst>
      <p:ext uri="{BB962C8B-B14F-4D97-AF65-F5344CB8AC3E}">
        <p14:creationId xmlns:p14="http://schemas.microsoft.com/office/powerpoint/2010/main" val="33912894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Picture and large logo White">
    <p:bg>
      <p:bgPr>
        <a:solidFill>
          <a:schemeClr val="accent1"/>
        </a:solidFill>
        <a:effectLst/>
      </p:bgPr>
    </p:bg>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D1C585ED-4271-4292-B6A9-0051F505F743}"/>
              </a:ext>
            </a:extLst>
          </p:cNvPr>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6" name="Text Placeholder 5"/>
          <p:cNvSpPr>
            <a:spLocks noGrp="1" noChangeAspect="1"/>
          </p:cNvSpPr>
          <p:nvPr>
            <p:ph type="body" sz="quarter" idx="11" hasCustomPrompt="1"/>
          </p:nvPr>
        </p:nvSpPr>
        <p:spPr>
          <a:xfrm>
            <a:off x="693738" y="685837"/>
            <a:ext cx="3182400" cy="781200"/>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1895714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Picture and large logo Black">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D1C585ED-4271-4292-B6A9-0051F505F743}"/>
              </a:ext>
            </a:extLst>
          </p:cNvPr>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4" name="Text Placeholder 5">
            <a:extLst>
              <a:ext uri="{FF2B5EF4-FFF2-40B4-BE49-F238E27FC236}">
                <a16:creationId xmlns:a16="http://schemas.microsoft.com/office/drawing/2014/main" id="{7FFC9DB0-05E3-4C79-B91F-8C6606C84710}"/>
              </a:ext>
            </a:extLst>
          </p:cNvPr>
          <p:cNvSpPr>
            <a:spLocks noGrp="1" noChangeAspect="1"/>
          </p:cNvSpPr>
          <p:nvPr>
            <p:ph type="body" sz="quarter" idx="14" hasCustomPrompt="1"/>
          </p:nvPr>
        </p:nvSpPr>
        <p:spPr>
          <a:xfrm>
            <a:off x="693738" y="685836"/>
            <a:ext cx="3182400" cy="781202"/>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27451966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White logo lef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342076" y="6135988"/>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4385219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White logo righ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23080743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Black logo lef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lvl1pPr>
          </a:lstStyle>
          <a:p>
            <a:r>
              <a:rPr lang="en-US" dirty="0"/>
              <a:t>Click icon to add picture</a:t>
            </a:r>
          </a:p>
        </p:txBody>
      </p:sp>
      <p:sp>
        <p:nvSpPr>
          <p:cNvPr id="5" name="Date Placeholder 4"/>
          <p:cNvSpPr>
            <a:spLocks noGrp="1"/>
          </p:cNvSpPr>
          <p:nvPr>
            <p:ph type="dt" sz="half" idx="10"/>
          </p:nvPr>
        </p:nvSpPr>
        <p:spPr/>
        <p:txBody>
          <a:bodyPr/>
          <a:lstStyle>
            <a:lvl1pPr>
              <a:defRPr>
                <a:solidFill>
                  <a:schemeClr val="tx1"/>
                </a:solidFill>
              </a:defRPr>
            </a:lvl1pPr>
          </a:lstStyle>
          <a:p>
            <a:fld id="{067D24D2-37F8-44AE-B517-5FD12A2F2930}" type="datetime1">
              <a:rPr lang="en-US" smtClean="0"/>
              <a:pPr/>
              <a:t>3/29/2021</a:t>
            </a:fld>
            <a:endParaRPr lang="en-US" dirty="0"/>
          </a:p>
        </p:txBody>
      </p:sp>
      <p:sp>
        <p:nvSpPr>
          <p:cNvPr id="6" name="Footer Placeholder 5"/>
          <p:cNvSpPr>
            <a:spLocks noGrp="1"/>
          </p:cNvSpPr>
          <p:nvPr>
            <p:ph type="ftr" sz="quarter" idx="11"/>
          </p:nvPr>
        </p:nvSpPr>
        <p:spPr/>
        <p:txBody>
          <a:bodyPr/>
          <a:lstStyle>
            <a:lvl1pPr>
              <a:defRPr>
                <a:solidFill>
                  <a:schemeClr val="tx1"/>
                </a:solidFill>
              </a:defRPr>
            </a:lvl1p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0B1617BE-BA58-4B59-88D5-A8C7B239E913}" type="slidenum">
              <a:rPr lang="en-US" smtClean="0"/>
              <a:pPr/>
              <a:t>‹#›</a:t>
            </a:fld>
            <a:endParaRPr lang="en-US" dirty="0"/>
          </a:p>
        </p:txBody>
      </p:sp>
      <p:sp>
        <p:nvSpPr>
          <p:cNvPr id="10" name="Text Placeholder 5">
            <a:extLst>
              <a:ext uri="{FF2B5EF4-FFF2-40B4-BE49-F238E27FC236}">
                <a16:creationId xmlns:a16="http://schemas.microsoft.com/office/drawing/2014/main" id="{A327259E-9C8F-4656-8156-8483C37FEE64}"/>
              </a:ext>
            </a:extLst>
          </p:cNvPr>
          <p:cNvSpPr>
            <a:spLocks noGrp="1" noChangeAspect="1"/>
          </p:cNvSpPr>
          <p:nvPr>
            <p:ph type="body" sz="quarter" idx="14" hasCustomPrompt="1"/>
          </p:nvPr>
        </p:nvSpPr>
        <p:spPr>
          <a:xfrm>
            <a:off x="337439"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7166748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Black logo righ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lvl1pPr>
          </a:lstStyle>
          <a:p>
            <a:r>
              <a:rPr lang="en-US" dirty="0"/>
              <a:t>Click icon to add picture</a:t>
            </a:r>
          </a:p>
        </p:txBody>
      </p:sp>
      <p:sp>
        <p:nvSpPr>
          <p:cNvPr id="10" name="Text Placeholder 5">
            <a:extLst>
              <a:ext uri="{FF2B5EF4-FFF2-40B4-BE49-F238E27FC236}">
                <a16:creationId xmlns:a16="http://schemas.microsoft.com/office/drawing/2014/main" id="{A327259E-9C8F-4656-8156-8483C37FEE6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0192965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Tom">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57138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Logo – Blue">
    <p:bg>
      <p:bgPr>
        <a:solidFill>
          <a:schemeClr val="accent1"/>
        </a:solidFill>
        <a:effectLst/>
      </p:bgPr>
    </p:bg>
    <p:spTree>
      <p:nvGrpSpPr>
        <p:cNvPr id="1" name=""/>
        <p:cNvGrpSpPr/>
        <p:nvPr/>
      </p:nvGrpSpPr>
      <p:grpSpPr>
        <a:xfrm>
          <a:off x="0" y="0"/>
          <a:ext cx="0" cy="0"/>
          <a:chOff x="0" y="0"/>
          <a:chExt cx="0" cy="0"/>
        </a:xfrm>
      </p:grpSpPr>
      <p:sp>
        <p:nvSpPr>
          <p:cNvPr id="3" name="Text Placeholder 5"/>
          <p:cNvSpPr>
            <a:spLocks noGrp="1" noChangeAspect="1"/>
          </p:cNvSpPr>
          <p:nvPr>
            <p:ph type="body" sz="quarter" idx="13" hasCustomPrompt="1"/>
          </p:nvPr>
        </p:nvSpPr>
        <p:spPr>
          <a:xfrm>
            <a:off x="3123567" y="2698749"/>
            <a:ext cx="5944865" cy="1459314"/>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5" name="textruta 3">
            <a:extLst>
              <a:ext uri="{FF2B5EF4-FFF2-40B4-BE49-F238E27FC236}">
                <a16:creationId xmlns:a16="http://schemas.microsoft.com/office/drawing/2014/main" id="{0CEA7B61-A963-4F91-86B0-0A4B0A88AE54}"/>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change background color</a:t>
            </a:r>
          </a:p>
        </p:txBody>
      </p:sp>
    </p:spTree>
    <p:extLst>
      <p:ext uri="{BB962C8B-B14F-4D97-AF65-F5344CB8AC3E}">
        <p14:creationId xmlns:p14="http://schemas.microsoft.com/office/powerpoint/2010/main" val="34805448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Logo – White">
    <p:spTree>
      <p:nvGrpSpPr>
        <p:cNvPr id="1" name=""/>
        <p:cNvGrpSpPr/>
        <p:nvPr/>
      </p:nvGrpSpPr>
      <p:grpSpPr>
        <a:xfrm>
          <a:off x="0" y="0"/>
          <a:ext cx="0" cy="0"/>
          <a:chOff x="0" y="0"/>
          <a:chExt cx="0" cy="0"/>
        </a:xfrm>
      </p:grpSpPr>
      <p:sp>
        <p:nvSpPr>
          <p:cNvPr id="5" name="textruta 3">
            <a:extLst>
              <a:ext uri="{FF2B5EF4-FFF2-40B4-BE49-F238E27FC236}">
                <a16:creationId xmlns:a16="http://schemas.microsoft.com/office/drawing/2014/main" id="{0CEA7B61-A963-4F91-86B0-0A4B0A88AE54}"/>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a:latin typeface="+mj-lt"/>
              </a:rPr>
              <a:t>Right click on the background and choose Format Background to change background color</a:t>
            </a:r>
            <a:endParaRPr lang="en-US" sz="1200" dirty="0">
              <a:latin typeface="+mj-lt"/>
            </a:endParaRPr>
          </a:p>
        </p:txBody>
      </p:sp>
      <p:sp>
        <p:nvSpPr>
          <p:cNvPr id="4" name="Text Placeholder 5">
            <a:extLst>
              <a:ext uri="{FF2B5EF4-FFF2-40B4-BE49-F238E27FC236}">
                <a16:creationId xmlns:a16="http://schemas.microsoft.com/office/drawing/2014/main" id="{D957EFD0-8D8B-4B6E-A843-C8FB32239363}"/>
              </a:ext>
            </a:extLst>
          </p:cNvPr>
          <p:cNvSpPr>
            <a:spLocks noGrp="1" noChangeAspect="1"/>
          </p:cNvSpPr>
          <p:nvPr>
            <p:ph type="body" sz="quarter" idx="11" hasCustomPrompt="1"/>
          </p:nvPr>
        </p:nvSpPr>
        <p:spPr>
          <a:xfrm>
            <a:off x="3123567" y="2698749"/>
            <a:ext cx="5944865" cy="1459316"/>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829073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emf"/><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82774" y="342899"/>
            <a:ext cx="8426449" cy="1113955"/>
          </a:xfrm>
          <a:prstGeom prst="rect">
            <a:avLst/>
          </a:prstGeom>
        </p:spPr>
        <p:txBody>
          <a:bodyPr vert="horz" lIns="0" tIns="0" rIns="0" bIns="0" rtlCol="0" anchor="b" anchorCtr="0">
            <a:noAutofit/>
          </a:bodyPr>
          <a:lstStyle/>
          <a:p>
            <a:r>
              <a:rPr lang="sv-SE" noProof="0"/>
              <a:t>Klicka här för att ändra format</a:t>
            </a:r>
            <a:endParaRPr lang="en-US" dirty="0"/>
          </a:p>
        </p:txBody>
      </p:sp>
      <p:sp>
        <p:nvSpPr>
          <p:cNvPr id="3" name="Text Placeholder 2"/>
          <p:cNvSpPr>
            <a:spLocks noGrp="1"/>
          </p:cNvSpPr>
          <p:nvPr>
            <p:ph type="body" idx="1"/>
          </p:nvPr>
        </p:nvSpPr>
        <p:spPr>
          <a:xfrm>
            <a:off x="1882774" y="1628775"/>
            <a:ext cx="8426450" cy="4083767"/>
          </a:xfrm>
          <a:prstGeom prst="rect">
            <a:avLst/>
          </a:prstGeom>
        </p:spPr>
        <p:txBody>
          <a:bodyPr vert="horz" lIns="0" tIns="0" rIns="0" bIns="0" rtlCol="0">
            <a:noAutofit/>
          </a:bodyPr>
          <a:lstStyle/>
          <a:p>
            <a:pPr lvl="0"/>
            <a:r>
              <a:rPr lang="en-US" dirty="0"/>
              <a:t>Edit Master </a:t>
            </a:r>
            <a:r>
              <a:rPr lang="en-US" noProof="0" dirty="0"/>
              <a:t>text</a:t>
            </a:r>
            <a:r>
              <a:rPr lang="en-US" dirty="0"/>
              <a: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0337800" y="6279603"/>
            <a:ext cx="1070506" cy="252000"/>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fld id="{58259EB8-5A42-4C32-9FF7-906656555CB5}" type="datetime1">
              <a:rPr lang="en-US" smtClean="0"/>
              <a:t>3/29/2021</a:t>
            </a:fld>
            <a:endParaRPr lang="en-US" dirty="0"/>
          </a:p>
        </p:txBody>
      </p:sp>
      <p:sp>
        <p:nvSpPr>
          <p:cNvPr id="5" name="Footer Placeholder 4"/>
          <p:cNvSpPr>
            <a:spLocks noGrp="1"/>
          </p:cNvSpPr>
          <p:nvPr>
            <p:ph type="ftr" sz="quarter" idx="3"/>
          </p:nvPr>
        </p:nvSpPr>
        <p:spPr>
          <a:xfrm>
            <a:off x="2576052" y="6279603"/>
            <a:ext cx="7729472" cy="235498"/>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r>
              <a:rPr lang="en-US"/>
              <a:t>Stockholm – The Capital of Scandinavia</a:t>
            </a:r>
            <a:endParaRPr lang="en-US" dirty="0"/>
          </a:p>
        </p:txBody>
      </p:sp>
      <p:sp>
        <p:nvSpPr>
          <p:cNvPr id="6" name="Slide Number Placeholder 5"/>
          <p:cNvSpPr>
            <a:spLocks noGrp="1"/>
          </p:cNvSpPr>
          <p:nvPr>
            <p:ph type="sldNum" sz="quarter" idx="4"/>
          </p:nvPr>
        </p:nvSpPr>
        <p:spPr>
          <a:xfrm>
            <a:off x="11440583" y="6279603"/>
            <a:ext cx="413978" cy="252000"/>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fld id="{0B1617BE-BA58-4B59-88D5-A8C7B239E913}" type="slidenum">
              <a:rPr lang="en-US" smtClean="0"/>
              <a:pPr/>
              <a:t>‹#›</a:t>
            </a:fld>
            <a:endParaRPr lang="en-US" dirty="0"/>
          </a:p>
        </p:txBody>
      </p:sp>
      <p:pic>
        <p:nvPicPr>
          <p:cNvPr id="10" name="Bildobjekt 9">
            <a:extLst>
              <a:ext uri="{FF2B5EF4-FFF2-40B4-BE49-F238E27FC236}">
                <a16:creationId xmlns:a16="http://schemas.microsoft.com/office/drawing/2014/main" id="{FAD42CFA-F57F-4561-BF8C-9CEC01BC3422}"/>
              </a:ext>
            </a:extLst>
          </p:cNvPr>
          <p:cNvPicPr>
            <a:picLocks noChangeAspect="1"/>
          </p:cNvPicPr>
          <p:nvPr userDrawn="1"/>
        </p:nvPicPr>
        <p:blipFill>
          <a:blip r:embed="rId24" cstate="screen">
            <a:extLst>
              <a:ext uri="{28A0092B-C50C-407E-A947-70E740481C1C}">
                <a14:useLocalDpi xmlns:a14="http://schemas.microsoft.com/office/drawing/2010/main"/>
              </a:ext>
            </a:extLst>
          </a:blip>
          <a:stretch>
            <a:fillRect/>
          </a:stretch>
        </p:blipFill>
        <p:spPr>
          <a:xfrm>
            <a:off x="338374" y="6153061"/>
            <a:ext cx="1544400" cy="378542"/>
          </a:xfrm>
          <a:prstGeom prst="rect">
            <a:avLst/>
          </a:prstGeom>
        </p:spPr>
      </p:pic>
    </p:spTree>
    <p:extLst>
      <p:ext uri="{BB962C8B-B14F-4D97-AF65-F5344CB8AC3E}">
        <p14:creationId xmlns:p14="http://schemas.microsoft.com/office/powerpoint/2010/main" val="2847329068"/>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82" r:id="rId3"/>
    <p:sldLayoutId id="2147483650" r:id="rId4"/>
    <p:sldLayoutId id="2147483663" r:id="rId5"/>
    <p:sldLayoutId id="2147483651" r:id="rId6"/>
    <p:sldLayoutId id="2147483681" r:id="rId7"/>
    <p:sldLayoutId id="2147483652" r:id="rId8"/>
    <p:sldLayoutId id="2147483673" r:id="rId9"/>
    <p:sldLayoutId id="2147483653" r:id="rId10"/>
    <p:sldLayoutId id="2147483665" r:id="rId11"/>
    <p:sldLayoutId id="2147483666" r:id="rId12"/>
    <p:sldLayoutId id="2147483680" r:id="rId13"/>
    <p:sldLayoutId id="2147483677" r:id="rId14"/>
    <p:sldLayoutId id="2147483683" r:id="rId15"/>
    <p:sldLayoutId id="2147483674" r:id="rId16"/>
    <p:sldLayoutId id="2147483678" r:id="rId17"/>
    <p:sldLayoutId id="2147483676" r:id="rId18"/>
    <p:sldLayoutId id="2147483679" r:id="rId19"/>
    <p:sldLayoutId id="2147483655" r:id="rId20"/>
    <p:sldLayoutId id="2147483667" r:id="rId21"/>
    <p:sldLayoutId id="2147483675" r:id="rId22"/>
  </p:sldLayoutIdLst>
  <p:hf sldNum="0" hdr="0" ftr="0" dt="0"/>
  <p:txStyles>
    <p:title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tx1"/>
          </a:solidFill>
          <a:latin typeface="+mn-lt"/>
          <a:ea typeface="+mn-ea"/>
          <a:cs typeface="+mn-cs"/>
        </a:defRPr>
      </a:lvl1pPr>
      <a:lvl2pPr marL="177800" indent="-1778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2pPr>
      <a:lvl3pPr marL="358775" indent="-180975" algn="l" defTabSz="914400" rtl="0" eaLnBrk="1" latinLnBrk="0" hangingPunct="1">
        <a:lnSpc>
          <a:spcPct val="100000"/>
        </a:lnSpc>
        <a:spcBef>
          <a:spcPts val="500"/>
        </a:spcBef>
        <a:buFont typeface="Garamond" panose="02020404030301010803" pitchFamily="18" charset="0"/>
        <a:buChar char="–"/>
        <a:defRPr sz="2000" kern="1200">
          <a:solidFill>
            <a:schemeClr val="tx1"/>
          </a:solidFill>
          <a:latin typeface="+mn-lt"/>
          <a:ea typeface="+mn-ea"/>
          <a:cs typeface="+mn-cs"/>
        </a:defRPr>
      </a:lvl3pPr>
      <a:lvl4pPr marL="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4pPr>
      <a:lvl5pPr marL="179388" indent="-179388"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userDrawn="1">
          <p15:clr>
            <a:srgbClr val="F26B43"/>
          </p15:clr>
        </p15:guide>
        <p15:guide id="2" orient="horz" pos="913" userDrawn="1">
          <p15:clr>
            <a:srgbClr val="F26B43"/>
          </p15:clr>
        </p15:guide>
        <p15:guide id="3" orient="horz" pos="210" userDrawn="1">
          <p15:clr>
            <a:srgbClr val="F26B43"/>
          </p15:clr>
        </p15:guide>
        <p15:guide id="4" orient="horz" pos="3861" userDrawn="1">
          <p15:clr>
            <a:srgbClr val="F26B43"/>
          </p15:clr>
        </p15:guide>
        <p15:guide id="5" orient="horz" pos="3952" userDrawn="1">
          <p15:clr>
            <a:srgbClr val="F26B43"/>
          </p15:clr>
        </p15:guide>
        <p15:guide id="6" orient="horz" pos="4110" userDrawn="1">
          <p15:clr>
            <a:srgbClr val="F26B43"/>
          </p15:clr>
        </p15:guide>
        <p15:guide id="7" pos="211" userDrawn="1">
          <p15:clr>
            <a:srgbClr val="F26B43"/>
          </p15:clr>
        </p15:guide>
        <p15:guide id="8" pos="7469" userDrawn="1">
          <p15:clr>
            <a:srgbClr val="F26B43"/>
          </p15:clr>
        </p15:guide>
        <p15:guide id="9" orient="horz" pos="640" userDrawn="1">
          <p15:clr>
            <a:srgbClr val="F26B43"/>
          </p15:clr>
        </p15:guide>
        <p15:guide id="10" pos="1186" userDrawn="1">
          <p15:clr>
            <a:srgbClr val="F26B43"/>
          </p15:clr>
        </p15:guide>
        <p15:guide id="11" pos="6494" userDrawn="1">
          <p15:clr>
            <a:srgbClr val="F26B43"/>
          </p15:clr>
        </p15:guide>
        <p15:guide id="12" orient="horz" pos="2160" userDrawn="1">
          <p15:clr>
            <a:srgbClr val="F26B43"/>
          </p15:clr>
        </p15:guide>
        <p15:guide id="13" orient="horz" pos="1026" userDrawn="1">
          <p15:clr>
            <a:srgbClr val="F26B43"/>
          </p15:clr>
        </p15:guide>
        <p15:guide id="14" orient="horz" pos="428" userDrawn="1">
          <p15:clr>
            <a:srgbClr val="F26B43"/>
          </p15:clr>
        </p15:guide>
        <p15:guide id="15" pos="3795" userDrawn="1">
          <p15:clr>
            <a:srgbClr val="F26B43"/>
          </p15:clr>
        </p15:guide>
        <p15:guide id="16" pos="3885" userDrawn="1">
          <p15:clr>
            <a:srgbClr val="F26B43"/>
          </p15:clr>
        </p15:guide>
        <p15:guide id="17" pos="452" userDrawn="1">
          <p15:clr>
            <a:srgbClr val="F26B43"/>
          </p15:clr>
        </p15:guide>
        <p15:guide id="18" pos="723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0.xml"/><Relationship Id="rId4" Type="http://schemas.openxmlformats.org/officeDocument/2006/relationships/image" Target="../media/image2.emf"/></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hyperlink" Target="http://stockholmbusinessalliance.se/hitta-material/konjunkturrapporter/" TargetMode="Externa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hyperlink" Target="http://stockholmbusinessalliance.se/hittamaterial/konjunkturrapporter/" TargetMode="External"/><Relationship Id="rId2" Type="http://schemas.openxmlformats.org/officeDocument/2006/relationships/image" Target="../media/image8.jpeg"/><Relationship Id="rId1" Type="http://schemas.openxmlformats.org/officeDocument/2006/relationships/slideLayout" Target="../slideLayouts/slideLayout11.xml"/><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latshållare för bild 9">
            <a:extLst>
              <a:ext uri="{FF2B5EF4-FFF2-40B4-BE49-F238E27FC236}">
                <a16:creationId xmlns:a16="http://schemas.microsoft.com/office/drawing/2014/main" id="{F7D338E5-2F7F-4BEE-85CF-C4EFD9F4D1B0}"/>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0" y="0"/>
            <a:ext cx="12192000" cy="6858000"/>
          </a:xfrm>
          <a:prstGeom prst="rect">
            <a:avLst/>
          </a:prstGeom>
        </p:spPr>
      </p:pic>
      <p:sp>
        <p:nvSpPr>
          <p:cNvPr id="3" name="textruta 2">
            <a:extLst>
              <a:ext uri="{FF2B5EF4-FFF2-40B4-BE49-F238E27FC236}">
                <a16:creationId xmlns:a16="http://schemas.microsoft.com/office/drawing/2014/main" id="{45DC991A-0CE0-41C6-B5E2-A1BB8299CB27}"/>
              </a:ext>
            </a:extLst>
          </p:cNvPr>
          <p:cNvSpPr txBox="1"/>
          <p:nvPr/>
        </p:nvSpPr>
        <p:spPr>
          <a:xfrm>
            <a:off x="1" y="4248971"/>
            <a:ext cx="5473700" cy="2617417"/>
          </a:xfrm>
          <a:prstGeom prst="rect">
            <a:avLst/>
          </a:prstGeom>
          <a:solidFill>
            <a:srgbClr val="D6EDFC">
              <a:alpha val="50196"/>
            </a:srgbClr>
          </a:solidFill>
        </p:spPr>
        <p:txBody>
          <a:bodyPr wrap="square" lIns="432000" rtlCol="0" anchor="ctr">
            <a:noAutofit/>
          </a:bodyPr>
          <a:lstStyle/>
          <a:p>
            <a:r>
              <a:rPr lang="sv-SE" sz="3200" b="1" dirty="0">
                <a:solidFill>
                  <a:schemeClr val="bg1"/>
                </a:solidFill>
                <a:latin typeface="+mj-lt"/>
              </a:rPr>
              <a:t>Stockholmskonjunkturen</a:t>
            </a:r>
            <a:r>
              <a:rPr lang="sv-SE" sz="3200" dirty="0">
                <a:solidFill>
                  <a:schemeClr val="bg1"/>
                </a:solidFill>
                <a:latin typeface="+mj-lt"/>
              </a:rPr>
              <a:t> </a:t>
            </a:r>
          </a:p>
          <a:p>
            <a:r>
              <a:rPr lang="sv-SE" sz="2000" dirty="0">
                <a:solidFill>
                  <a:schemeClr val="bg1"/>
                </a:solidFill>
                <a:latin typeface="+mj-lt"/>
              </a:rPr>
              <a:t>Stockholms län och stad, 2020 kv4</a:t>
            </a:r>
          </a:p>
          <a:p>
            <a:endParaRPr lang="sv-SE" sz="2000" dirty="0">
              <a:solidFill>
                <a:schemeClr val="bg1"/>
              </a:solidFill>
              <a:latin typeface="+mj-lt"/>
            </a:endParaRPr>
          </a:p>
          <a:p>
            <a:r>
              <a:rPr lang="sv-SE" sz="2000" dirty="0" smtClean="0">
                <a:solidFill>
                  <a:schemeClr val="bg1"/>
                </a:solidFill>
                <a:latin typeface="+mj-lt"/>
              </a:rPr>
              <a:t>2021-03-31</a:t>
            </a:r>
            <a:endParaRPr lang="sv-SE" sz="2000" dirty="0">
              <a:solidFill>
                <a:schemeClr val="bg1"/>
              </a:solidFill>
              <a:latin typeface="+mj-lt"/>
            </a:endParaRPr>
          </a:p>
          <a:p>
            <a:r>
              <a:rPr lang="sv-SE" sz="2000" dirty="0">
                <a:solidFill>
                  <a:schemeClr val="bg1"/>
                </a:solidFill>
                <a:latin typeface="+mj-lt"/>
              </a:rPr>
              <a:t>Stockholm Business Region</a:t>
            </a:r>
          </a:p>
        </p:txBody>
      </p:sp>
      <p:sp>
        <p:nvSpPr>
          <p:cNvPr id="5" name="Text Placeholder 5">
            <a:extLst>
              <a:ext uri="{FF2B5EF4-FFF2-40B4-BE49-F238E27FC236}">
                <a16:creationId xmlns:a16="http://schemas.microsoft.com/office/drawing/2014/main" id="{A8A177CB-7B08-4787-8ABC-81789830F7AA}"/>
              </a:ext>
            </a:extLst>
          </p:cNvPr>
          <p:cNvSpPr txBox="1">
            <a:spLocks noChangeAspect="1"/>
          </p:cNvSpPr>
          <p:nvPr/>
        </p:nvSpPr>
        <p:spPr>
          <a:xfrm>
            <a:off x="693738" y="685837"/>
            <a:ext cx="3182400" cy="781200"/>
          </a:xfrm>
          <a:prstGeom prst="rect">
            <a:avLst/>
          </a:prstGeom>
          <a:blipFill>
            <a:blip r:embed="rId4" cstate="screen">
              <a:extLst>
                <a:ext uri="{28A0092B-C50C-407E-A947-70E740481C1C}">
                  <a14:useLocalDpi xmlns:a14="http://schemas.microsoft.com/office/drawing/2010/main"/>
                </a:ext>
              </a:extLst>
            </a:blip>
            <a:stretch>
              <a:fillRect/>
            </a:stretch>
          </a:blipFill>
        </p:spPr>
        <p:txBody>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tx1"/>
                </a:solidFill>
                <a:latin typeface="+mn-lt"/>
                <a:ea typeface="+mn-ea"/>
                <a:cs typeface="+mn-cs"/>
              </a:defRPr>
            </a:lvl1pPr>
            <a:lvl2pPr marL="180000" indent="0" algn="l" defTabSz="914400" rtl="0" eaLnBrk="1" latinLnBrk="0" hangingPunct="1">
              <a:lnSpc>
                <a:spcPct val="100000"/>
              </a:lnSpc>
              <a:spcBef>
                <a:spcPts val="500"/>
              </a:spcBef>
              <a:buFont typeface="Arial" panose="020B0604020202020204" pitchFamily="34" charset="0"/>
              <a:buNone/>
              <a:defRPr sz="2000" kern="1200">
                <a:solidFill>
                  <a:schemeClr val="tx1"/>
                </a:solidFill>
                <a:latin typeface="+mn-lt"/>
                <a:ea typeface="+mn-ea"/>
                <a:cs typeface="+mn-cs"/>
              </a:defRPr>
            </a:lvl2pPr>
            <a:lvl3pPr marL="360000" indent="0" algn="l" defTabSz="914400" rtl="0" eaLnBrk="1" latinLnBrk="0" hangingPunct="1">
              <a:lnSpc>
                <a:spcPct val="100000"/>
              </a:lnSpc>
              <a:spcBef>
                <a:spcPts val="500"/>
              </a:spcBef>
              <a:buFont typeface="Garamond" panose="02020404030301010803" pitchFamily="18" charset="0"/>
              <a:buNone/>
              <a:defRPr sz="2000" kern="1200">
                <a:solidFill>
                  <a:schemeClr val="tx1"/>
                </a:solidFill>
                <a:latin typeface="+mn-lt"/>
                <a:ea typeface="+mn-ea"/>
                <a:cs typeface="+mn-cs"/>
              </a:defRPr>
            </a:lvl3pPr>
            <a:lvl4pPr marL="54000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4pPr>
            <a:lvl5pPr marL="72000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  </a:t>
            </a:r>
            <a:endParaRPr lang="en-US" dirty="0"/>
          </a:p>
        </p:txBody>
      </p:sp>
    </p:spTree>
    <p:extLst>
      <p:ext uri="{BB962C8B-B14F-4D97-AF65-F5344CB8AC3E}">
        <p14:creationId xmlns:p14="http://schemas.microsoft.com/office/powerpoint/2010/main" val="24563536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tshållare för bild 4" descr="En bild som visar himmel, utomhus, natur, solnedgång&#10;&#10;Automatiskt genererad beskrivning">
            <a:extLst>
              <a:ext uri="{FF2B5EF4-FFF2-40B4-BE49-F238E27FC236}">
                <a16:creationId xmlns:a16="http://schemas.microsoft.com/office/drawing/2014/main" id="{07EA6AA3-F5CB-4DEB-887F-512621E62AD2}"/>
              </a:ext>
            </a:extLst>
          </p:cNvPr>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rcRect/>
          <a:stretch>
            <a:fillRect/>
          </a:stretch>
        </p:blipFill>
        <p:spPr/>
      </p:pic>
      <p:sp>
        <p:nvSpPr>
          <p:cNvPr id="9" name="Platshållare för innehåll 8">
            <a:extLst>
              <a:ext uri="{FF2B5EF4-FFF2-40B4-BE49-F238E27FC236}">
                <a16:creationId xmlns:a16="http://schemas.microsoft.com/office/drawing/2014/main" id="{F1F827C4-3106-42A7-B524-F8FC580C0E36}"/>
              </a:ext>
            </a:extLst>
          </p:cNvPr>
          <p:cNvSpPr>
            <a:spLocks noGrp="1"/>
          </p:cNvSpPr>
          <p:nvPr>
            <p:ph sz="half" idx="1"/>
          </p:nvPr>
        </p:nvSpPr>
        <p:spPr>
          <a:xfrm>
            <a:off x="6515133" y="1495425"/>
            <a:ext cx="4951381" cy="5029200"/>
          </a:xfrm>
        </p:spPr>
        <p:txBody>
          <a:bodyPr/>
          <a:lstStyle/>
          <a:p>
            <a:r>
              <a:rPr lang="sv-SE" sz="1100" dirty="0"/>
              <a:t>Rapporten är utgiven av Stockholm Business Region och publiceras fyra gånger per år. Rapporten omfattar Stockholms län och stad. </a:t>
            </a:r>
          </a:p>
          <a:p>
            <a:r>
              <a:rPr lang="sv-SE" sz="1100" dirty="0"/>
              <a:t>Statistiken bygger på uppgifter från Statistiska centralbyrån, Arbetsförmedlingen och Bolagsverket. </a:t>
            </a:r>
          </a:p>
          <a:p>
            <a:r>
              <a:rPr lang="sv-SE" sz="1100" dirty="0"/>
              <a:t>I rapporten jämförs främst utvecklingen med samma kvartal föregående år, exempelvis kvartal 1 jämförs med kvartal 1 tidigare år osv. För vissa indikatorer presenteras även totala rullande 12-värden där de fyra senaste kvartalen summeras för att få mer stabilitet i trenden. Dessa jämförs då med föregående fyra kvartal. Diagrammen som visar absoluta värden är säsongrensande för att visa trenden. Övriga diagram har indexerade värden som visar procentuella förändringen från startåret med värde 100, motsvarande kvartal för 10 år sedan.</a:t>
            </a:r>
          </a:p>
          <a:p>
            <a:r>
              <a:rPr lang="sv-SE" sz="1100" dirty="0"/>
              <a:t>Stockholmsregionen omfattar Stockholms län, Uppsala län, Södermanlands län, Östergötlands län, Örebro län, Västmanlands län, Gävleborgs län och Dalarnas län.</a:t>
            </a:r>
          </a:p>
          <a:p>
            <a:r>
              <a:rPr lang="sv-SE" sz="1100" dirty="0"/>
              <a:t>Läs samtliga konjunkturrapporter som tas fram inom ramen för partnerskapet Stockholm Business Alliance här: </a:t>
            </a:r>
            <a:r>
              <a:rPr lang="sv-SE" sz="1100" u="sng" dirty="0">
                <a:hlinkClick r:id="rId4"/>
              </a:rPr>
              <a:t>http://stockholmbusinessalliance.se/hitta-material/konjunkturrapporter/</a:t>
            </a:r>
            <a:r>
              <a:rPr lang="sv-SE" sz="1100" dirty="0"/>
              <a:t> </a:t>
            </a:r>
          </a:p>
          <a:p>
            <a:r>
              <a:rPr lang="sv-SE" sz="1100" dirty="0"/>
              <a:t/>
            </a:r>
            <a:br>
              <a:rPr lang="sv-SE" sz="1100" dirty="0"/>
            </a:br>
            <a:r>
              <a:rPr lang="sv-SE" sz="1100" dirty="0"/>
              <a:t>Frågor kan ställas till Stefan Frid på </a:t>
            </a:r>
            <a:r>
              <a:rPr lang="sv-SE" sz="1100" dirty="0" err="1"/>
              <a:t>Invest</a:t>
            </a:r>
            <a:r>
              <a:rPr lang="sv-SE" sz="1100" dirty="0"/>
              <a:t> Stockholm. </a:t>
            </a:r>
            <a:br>
              <a:rPr lang="sv-SE" sz="1100" dirty="0"/>
            </a:br>
            <a:r>
              <a:rPr lang="sv-SE" sz="1100" dirty="0"/>
              <a:t>Ansvarig utgivare: Staffan Ingvarsson, VD Stockholm Business Region.</a:t>
            </a:r>
            <a:endParaRPr lang="en-US" sz="1100" dirty="0"/>
          </a:p>
        </p:txBody>
      </p:sp>
      <p:sp>
        <p:nvSpPr>
          <p:cNvPr id="8" name="Rubrik 7">
            <a:extLst>
              <a:ext uri="{FF2B5EF4-FFF2-40B4-BE49-F238E27FC236}">
                <a16:creationId xmlns:a16="http://schemas.microsoft.com/office/drawing/2014/main" id="{D0BB0A45-356C-4EF6-B3CF-1A12EF48F661}"/>
              </a:ext>
            </a:extLst>
          </p:cNvPr>
          <p:cNvSpPr>
            <a:spLocks noGrp="1"/>
          </p:cNvSpPr>
          <p:nvPr>
            <p:ph type="title"/>
          </p:nvPr>
        </p:nvSpPr>
        <p:spPr/>
        <p:txBody>
          <a:bodyPr/>
          <a:lstStyle/>
          <a:p>
            <a:r>
              <a:rPr lang="en-US"/>
              <a:t>Om rapporten</a:t>
            </a:r>
            <a:endParaRPr lang="en-US" dirty="0"/>
          </a:p>
        </p:txBody>
      </p:sp>
      <p:sp>
        <p:nvSpPr>
          <p:cNvPr id="10" name="Platshållare för text 9">
            <a:extLst>
              <a:ext uri="{FF2B5EF4-FFF2-40B4-BE49-F238E27FC236}">
                <a16:creationId xmlns:a16="http://schemas.microsoft.com/office/drawing/2014/main" id="{7A6F38D0-3263-46C2-98E7-6AB776B804B5}"/>
              </a:ext>
            </a:extLst>
          </p:cNvPr>
          <p:cNvSpPr>
            <a:spLocks noGrp="1"/>
          </p:cNvSpPr>
          <p:nvPr>
            <p:ph type="body" sz="quarter" idx="14"/>
          </p:nvPr>
        </p:nvSpPr>
        <p:spPr/>
        <p:txBody>
          <a:bodyPr/>
          <a:lstStyle/>
          <a:p>
            <a:endParaRPr lang="en-US" dirty="0"/>
          </a:p>
        </p:txBody>
      </p:sp>
    </p:spTree>
    <p:extLst>
      <p:ext uri="{BB962C8B-B14F-4D97-AF65-F5344CB8AC3E}">
        <p14:creationId xmlns:p14="http://schemas.microsoft.com/office/powerpoint/2010/main" val="29270759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a:extLst>
              <a:ext uri="{FF2B5EF4-FFF2-40B4-BE49-F238E27FC236}">
                <a16:creationId xmlns:a16="http://schemas.microsoft.com/office/drawing/2014/main" id="{D1F8F9E8-EABC-4D65-941B-F81F9B6A1FCA}"/>
              </a:ext>
            </a:extLst>
          </p:cNvPr>
          <p:cNvSpPr>
            <a:spLocks noGrp="1"/>
          </p:cNvSpPr>
          <p:nvPr>
            <p:ph sz="half" idx="1"/>
          </p:nvPr>
        </p:nvSpPr>
        <p:spPr>
          <a:xfrm>
            <a:off x="6522559" y="1153000"/>
            <a:ext cx="5155635" cy="5852159"/>
          </a:xfrm>
        </p:spPr>
        <p:txBody>
          <a:bodyPr/>
          <a:lstStyle/>
          <a:p>
            <a:pPr>
              <a:lnSpc>
                <a:spcPct val="107000"/>
              </a:lnSpc>
              <a:spcBef>
                <a:spcPts val="600"/>
              </a:spcBef>
              <a:spcAft>
                <a:spcPts val="1000"/>
              </a:spcAft>
            </a:pPr>
            <a:r>
              <a:rPr lang="sv-SE" sz="1050" b="1" dirty="0">
                <a:cs typeface="Times New Roman" panose="02020603050405020304" pitchFamily="18" charset="0"/>
              </a:rPr>
              <a:t>2020 har i stort präglats av Covid-19 pandemin och dess följdverkningar. Detta håller i sig även under det fjärde kvartalet med framförallt en negativ påverkan på arbetsmarknaden där arbetslösheten och varslen ökar tillsammans med en minskande sysselsättning. Däremot syns det ljusglimtar när det gäller utvecklingen av näringslivet med </a:t>
            </a:r>
            <a:r>
              <a:rPr lang="sv-SE" sz="1050" b="1" dirty="0">
                <a:effectLst/>
                <a:ea typeface="Calibri" panose="020F0502020204030204" pitchFamily="34" charset="0"/>
                <a:cs typeface="Times New Roman" panose="02020603050405020304" pitchFamily="18" charset="0"/>
              </a:rPr>
              <a:t>fler nystartade företag och färre </a:t>
            </a:r>
            <a:r>
              <a:rPr lang="sv-SE" sz="1050" b="1" dirty="0">
                <a:cs typeface="Times New Roman" panose="02020603050405020304" pitchFamily="18" charset="0"/>
              </a:rPr>
              <a:t>konkurser</a:t>
            </a:r>
            <a:r>
              <a:rPr lang="sv-SE" sz="1050" b="1" dirty="0">
                <a:effectLst/>
                <a:ea typeface="Calibri" panose="020F0502020204030204" pitchFamily="34" charset="0"/>
                <a:cs typeface="Times New Roman" panose="02020603050405020304" pitchFamily="18" charset="0"/>
              </a:rPr>
              <a:t>.</a:t>
            </a:r>
            <a:endParaRPr lang="sv-SE" sz="1050" dirty="0">
              <a:effectLst/>
              <a:ea typeface="Calibri" panose="020F0502020204030204" pitchFamily="34" charset="0"/>
              <a:cs typeface="Times New Roman" panose="02020603050405020304" pitchFamily="18" charset="0"/>
            </a:endParaRPr>
          </a:p>
          <a:p>
            <a:pPr>
              <a:lnSpc>
                <a:spcPct val="107000"/>
              </a:lnSpc>
              <a:spcBef>
                <a:spcPts val="600"/>
              </a:spcBef>
              <a:spcAft>
                <a:spcPts val="1000"/>
              </a:spcAft>
            </a:pPr>
            <a:r>
              <a:rPr lang="sv-SE" sz="1050" dirty="0">
                <a:cs typeface="Times New Roman" panose="02020603050405020304" pitchFamily="18" charset="0"/>
              </a:rPr>
              <a:t>För Stockholms län minskar lönesumman i den privata sektorn under kvartalet medan den ökar i Stockholm stad. På totalen ser vi däremot en mindre ökning (0,6 procent) samtidigt som lönesumman per invånare står stilla. För näringslivet som helhet går det att glädjas åt att nyföretagandet ökar och att konkurserna minskar.</a:t>
            </a:r>
          </a:p>
          <a:p>
            <a:pPr>
              <a:lnSpc>
                <a:spcPct val="107000"/>
              </a:lnSpc>
              <a:spcBef>
                <a:spcPts val="600"/>
              </a:spcBef>
              <a:spcAft>
                <a:spcPts val="1000"/>
              </a:spcAft>
            </a:pPr>
            <a:r>
              <a:rPr lang="sv-SE" sz="1050" dirty="0">
                <a:cs typeface="Times New Roman" panose="02020603050405020304" pitchFamily="18" charset="0"/>
              </a:rPr>
              <a:t>Effekterna av Covid-19 pandemin gör fortsatt tydliga avtryck på arbetsmarknaden. Antalet lediga jobb minskar generellt och i synnerhet inom Finansiell verksamhet och Offentlig förvaltning. De kommersiella övernattningarna minskar även detta kvartal med 57 respektive 63 procent för Stockholms län och stad. Sysselsättningen minskade med 0,6 procent under kvartalet vilket motsvarar 7 900 personer. Framförallt sker minskningen inom branscherna Vård- och omsorg, Utbildning samt Personliga och kulturella tjänster. Varslen ökar också men inte lika dramatiskt som skett tidigare under året. Slutligen stiger arbetslösheten med 1,8 %-enheter i länet samt 2,1 %-enheter i staden. </a:t>
            </a:r>
          </a:p>
          <a:p>
            <a:pPr>
              <a:lnSpc>
                <a:spcPct val="107000"/>
              </a:lnSpc>
              <a:spcBef>
                <a:spcPts val="600"/>
              </a:spcBef>
              <a:spcAft>
                <a:spcPts val="1000"/>
              </a:spcAft>
            </a:pPr>
            <a:r>
              <a:rPr lang="sv-SE" sz="1050" dirty="0">
                <a:cs typeface="Times New Roman" panose="02020603050405020304" pitchFamily="18" charset="0"/>
              </a:rPr>
              <a:t>Antalet invånare fortsätter att öka i Stockholm. Totalt har antalet invånare ökat med nästan 15 000 personer i länet och 1 500 i Stockholm stad jämfört med fjärde kvartalet 2019. Nu återstår bara 24 400 invånare för att Stockholm stad ska nå 1 000 000 invånare!</a:t>
            </a:r>
          </a:p>
          <a:p>
            <a:pPr>
              <a:lnSpc>
                <a:spcPct val="107000"/>
              </a:lnSpc>
              <a:spcAft>
                <a:spcPts val="800"/>
              </a:spcAft>
            </a:pPr>
            <a:r>
              <a:rPr lang="sv-SE" sz="1100" dirty="0"/>
              <a:t>Staffan Ingvarsson</a:t>
            </a:r>
            <a:br>
              <a:rPr lang="sv-SE" sz="1100" dirty="0"/>
            </a:br>
            <a:r>
              <a:rPr lang="sv-SE" sz="1100" dirty="0"/>
              <a:t>VD Stockholm Business Region</a:t>
            </a:r>
          </a:p>
          <a:p>
            <a:endParaRPr lang="sv-SE" sz="1200" dirty="0"/>
          </a:p>
        </p:txBody>
      </p:sp>
      <p:pic>
        <p:nvPicPr>
          <p:cNvPr id="7" name="Platshållare för bild 4" descr="En bild som visar himmel, utomhus, natur, solnedgång&#10;&#10;Automatiskt genererad beskrivning">
            <a:extLst>
              <a:ext uri="{FF2B5EF4-FFF2-40B4-BE49-F238E27FC236}">
                <a16:creationId xmlns:a16="http://schemas.microsoft.com/office/drawing/2014/main" id="{4D5E9422-08A2-451C-956F-6938D9CA426B}"/>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l="30" r="30"/>
          <a:stretch>
            <a:fillRect/>
          </a:stretch>
        </p:blipFill>
        <p:spPr>
          <a:xfrm>
            <a:off x="0" y="0"/>
            <a:ext cx="6024563" cy="6858000"/>
          </a:xfrm>
        </p:spPr>
      </p:pic>
      <p:sp>
        <p:nvSpPr>
          <p:cNvPr id="4" name="Rubrik 3">
            <a:extLst>
              <a:ext uri="{FF2B5EF4-FFF2-40B4-BE49-F238E27FC236}">
                <a16:creationId xmlns:a16="http://schemas.microsoft.com/office/drawing/2014/main" id="{93EB36B5-4A72-4230-BF50-BF5AF08FBDCB}"/>
              </a:ext>
            </a:extLst>
          </p:cNvPr>
          <p:cNvSpPr>
            <a:spLocks noGrp="1"/>
          </p:cNvSpPr>
          <p:nvPr>
            <p:ph type="title"/>
          </p:nvPr>
        </p:nvSpPr>
        <p:spPr>
          <a:xfrm>
            <a:off x="6447777" y="520117"/>
            <a:ext cx="5230417" cy="931178"/>
          </a:xfrm>
        </p:spPr>
        <p:txBody>
          <a:bodyPr/>
          <a:lstStyle/>
          <a:p>
            <a:r>
              <a:rPr lang="sv-SE" sz="2000" dirty="0"/>
              <a:t>Tufft konjunkturläge i spåren av Covid-19</a:t>
            </a:r>
            <a:br>
              <a:rPr lang="sv-SE" sz="2000" dirty="0"/>
            </a:br>
            <a:r>
              <a:rPr lang="sv-SE" sz="2000" dirty="0"/>
              <a:t/>
            </a:r>
            <a:br>
              <a:rPr lang="sv-SE" sz="2000" dirty="0"/>
            </a:br>
            <a:endParaRPr lang="sv-SE" sz="2000" dirty="0"/>
          </a:p>
        </p:txBody>
      </p:sp>
      <p:sp>
        <p:nvSpPr>
          <p:cNvPr id="13" name="Platshållare för text 12">
            <a:extLst>
              <a:ext uri="{FF2B5EF4-FFF2-40B4-BE49-F238E27FC236}">
                <a16:creationId xmlns:a16="http://schemas.microsoft.com/office/drawing/2014/main" id="{08C2CC2A-24E6-4A09-93DC-BB09A5E1AF0C}"/>
              </a:ext>
            </a:extLst>
          </p:cNvPr>
          <p:cNvSpPr>
            <a:spLocks noGrp="1"/>
          </p:cNvSpPr>
          <p:nvPr>
            <p:ph type="body" sz="quarter" idx="14"/>
          </p:nvPr>
        </p:nvSpPr>
        <p:spPr/>
        <p:txBody>
          <a:bodyPr/>
          <a:lstStyle/>
          <a:p>
            <a:endParaRPr lang="sv-SE"/>
          </a:p>
        </p:txBody>
      </p:sp>
      <p:sp>
        <p:nvSpPr>
          <p:cNvPr id="3" name="textruta 2">
            <a:extLst>
              <a:ext uri="{FF2B5EF4-FFF2-40B4-BE49-F238E27FC236}">
                <a16:creationId xmlns:a16="http://schemas.microsoft.com/office/drawing/2014/main" id="{8FDA5FA1-75C1-4499-A907-6FA66F947740}"/>
              </a:ext>
            </a:extLst>
          </p:cNvPr>
          <p:cNvSpPr txBox="1"/>
          <p:nvPr/>
        </p:nvSpPr>
        <p:spPr>
          <a:xfrm>
            <a:off x="334963" y="1095375"/>
            <a:ext cx="5390537" cy="4730716"/>
          </a:xfrm>
          <a:prstGeom prst="rect">
            <a:avLst/>
          </a:prstGeom>
          <a:solidFill>
            <a:srgbClr val="FFFFFF">
              <a:alpha val="69804"/>
            </a:srgbClr>
          </a:solidFill>
        </p:spPr>
        <p:txBody>
          <a:bodyPr wrap="square" lIns="216000" tIns="216000" rtlCol="0">
            <a:noAutofit/>
          </a:bodyPr>
          <a:lstStyle/>
          <a:p>
            <a:r>
              <a:rPr lang="sv-SE" sz="2000" b="1" dirty="0">
                <a:latin typeface="+mj-lt"/>
                <a:ea typeface="+mj-ea"/>
                <a:cs typeface="+mj-cs"/>
              </a:rPr>
              <a:t>Konjunkturläget i Stockholm, 2020 kv4</a:t>
            </a:r>
          </a:p>
        </p:txBody>
      </p:sp>
      <p:sp>
        <p:nvSpPr>
          <p:cNvPr id="20" name="textruta 19">
            <a:extLst>
              <a:ext uri="{FF2B5EF4-FFF2-40B4-BE49-F238E27FC236}">
                <a16:creationId xmlns:a16="http://schemas.microsoft.com/office/drawing/2014/main" id="{7639E258-AF04-43C4-8A3B-454C3E512DD0}"/>
              </a:ext>
            </a:extLst>
          </p:cNvPr>
          <p:cNvSpPr txBox="1"/>
          <p:nvPr/>
        </p:nvSpPr>
        <p:spPr>
          <a:xfrm>
            <a:off x="516856" y="5484225"/>
            <a:ext cx="2731838" cy="200055"/>
          </a:xfrm>
          <a:prstGeom prst="rect">
            <a:avLst/>
          </a:prstGeom>
          <a:noFill/>
        </p:spPr>
        <p:txBody>
          <a:bodyPr wrap="none" rtlCol="0">
            <a:spAutoFit/>
          </a:bodyPr>
          <a:lstStyle/>
          <a:p>
            <a:r>
              <a:rPr lang="sv-SE" sz="700" dirty="0">
                <a:cs typeface="Arial" panose="020B0604020202020204" pitchFamily="34" charset="0"/>
              </a:rPr>
              <a:t>* Förändring i arbetslösheten visas i procentenheter, ej i procent</a:t>
            </a:r>
          </a:p>
        </p:txBody>
      </p:sp>
      <p:graphicFrame>
        <p:nvGraphicFramePr>
          <p:cNvPr id="55" name="Tabell 54">
            <a:extLst>
              <a:ext uri="{FF2B5EF4-FFF2-40B4-BE49-F238E27FC236}">
                <a16:creationId xmlns:a16="http://schemas.microsoft.com/office/drawing/2014/main" id="{456BDF59-60F8-4E6F-9C13-3E809030D2D0}"/>
              </a:ext>
            </a:extLst>
          </p:cNvPr>
          <p:cNvGraphicFramePr>
            <a:graphicFrameLocks noGrp="1"/>
          </p:cNvGraphicFramePr>
          <p:nvPr>
            <p:extLst>
              <p:ext uri="{D42A27DB-BD31-4B8C-83A1-F6EECF244321}">
                <p14:modId xmlns:p14="http://schemas.microsoft.com/office/powerpoint/2010/main" val="1178977566"/>
              </p:ext>
            </p:extLst>
          </p:nvPr>
        </p:nvGraphicFramePr>
        <p:xfrm>
          <a:off x="577286" y="1628775"/>
          <a:ext cx="4869990" cy="3792279"/>
        </p:xfrm>
        <a:graphic>
          <a:graphicData uri="http://schemas.openxmlformats.org/drawingml/2006/table">
            <a:tbl>
              <a:tblPr bandRow="1"/>
              <a:tblGrid>
                <a:gridCol w="1519190">
                  <a:extLst>
                    <a:ext uri="{9D8B030D-6E8A-4147-A177-3AD203B41FA5}">
                      <a16:colId xmlns:a16="http://schemas.microsoft.com/office/drawing/2014/main" val="3610426340"/>
                    </a:ext>
                  </a:extLst>
                </a:gridCol>
                <a:gridCol w="751172">
                  <a:extLst>
                    <a:ext uri="{9D8B030D-6E8A-4147-A177-3AD203B41FA5}">
                      <a16:colId xmlns:a16="http://schemas.microsoft.com/office/drawing/2014/main" val="1013583586"/>
                    </a:ext>
                  </a:extLst>
                </a:gridCol>
                <a:gridCol w="721696">
                  <a:extLst>
                    <a:ext uri="{9D8B030D-6E8A-4147-A177-3AD203B41FA5}">
                      <a16:colId xmlns:a16="http://schemas.microsoft.com/office/drawing/2014/main" val="1781218869"/>
                    </a:ext>
                  </a:extLst>
                </a:gridCol>
                <a:gridCol w="250392">
                  <a:extLst>
                    <a:ext uri="{9D8B030D-6E8A-4147-A177-3AD203B41FA5}">
                      <a16:colId xmlns:a16="http://schemas.microsoft.com/office/drawing/2014/main" val="3978909767"/>
                    </a:ext>
                  </a:extLst>
                </a:gridCol>
                <a:gridCol w="751172">
                  <a:extLst>
                    <a:ext uri="{9D8B030D-6E8A-4147-A177-3AD203B41FA5}">
                      <a16:colId xmlns:a16="http://schemas.microsoft.com/office/drawing/2014/main" val="2834698736"/>
                    </a:ext>
                  </a:extLst>
                </a:gridCol>
                <a:gridCol w="625976">
                  <a:extLst>
                    <a:ext uri="{9D8B030D-6E8A-4147-A177-3AD203B41FA5}">
                      <a16:colId xmlns:a16="http://schemas.microsoft.com/office/drawing/2014/main" val="3716900473"/>
                    </a:ext>
                  </a:extLst>
                </a:gridCol>
                <a:gridCol w="250392">
                  <a:extLst>
                    <a:ext uri="{9D8B030D-6E8A-4147-A177-3AD203B41FA5}">
                      <a16:colId xmlns:a16="http://schemas.microsoft.com/office/drawing/2014/main" val="2306815657"/>
                    </a:ext>
                  </a:extLst>
                </a:gridCol>
              </a:tblGrid>
              <a:tr h="227983">
                <a:tc>
                  <a:txBody>
                    <a:bodyPr/>
                    <a:lstStyle/>
                    <a:p>
                      <a:pPr algn="l" fontAlgn="b"/>
                      <a:r>
                        <a:rPr lang="sv-SE" sz="700" b="0" i="0" u="none" strike="noStrike" dirty="0">
                          <a:solidFill>
                            <a:srgbClr val="000000"/>
                          </a:solidFill>
                          <a:effectLst/>
                          <a:latin typeface="Arial" panose="020B0604020202020204" pitchFamily="34" charset="0"/>
                        </a:rPr>
                        <a:t> </a:t>
                      </a:r>
                    </a:p>
                  </a:txBody>
                  <a:tcPr marL="8764" marR="8764" marT="8764" marB="0" anchor="b">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3">
                  <a:txBody>
                    <a:bodyPr/>
                    <a:lstStyle/>
                    <a:p>
                      <a:pPr algn="ctr"/>
                      <a:r>
                        <a:rPr lang="sv-SE" sz="800" b="1">
                          <a:latin typeface="+mj-lt"/>
                          <a:cs typeface="Arial" panose="020B0604020202020204" pitchFamily="34" charset="0"/>
                        </a:rPr>
                        <a:t>Stockholms län</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hMerge="1">
                  <a:txBody>
                    <a:bodyPr/>
                    <a:lstStyle/>
                    <a:p>
                      <a:endParaRPr lang="sv-SE"/>
                    </a:p>
                  </a:txBody>
                  <a:tcPr/>
                </a:tc>
                <a:tc gridSpan="3">
                  <a:txBody>
                    <a:bodyPr/>
                    <a:lstStyle/>
                    <a:p>
                      <a:pPr algn="ctr"/>
                      <a:r>
                        <a:rPr lang="sv-SE" sz="800" b="1">
                          <a:latin typeface="+mj-lt"/>
                          <a:cs typeface="Arial" panose="020B0604020202020204" pitchFamily="34" charset="0"/>
                        </a:rPr>
                        <a:t>Stockholms stad</a:t>
                      </a: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hMerge="1">
                  <a:txBody>
                    <a:bodyPr/>
                    <a:lstStyle/>
                    <a:p>
                      <a:endParaRPr lang="sv-SE"/>
                    </a:p>
                  </a:txBody>
                  <a:tcPr/>
                </a:tc>
                <a:extLst>
                  <a:ext uri="{0D108BD9-81ED-4DB2-BD59-A6C34878D82A}">
                    <a16:rowId xmlns:a16="http://schemas.microsoft.com/office/drawing/2014/main" val="2540125105"/>
                  </a:ext>
                </a:extLst>
              </a:tr>
              <a:tr h="268623">
                <a:tc rowSpan="2">
                  <a:txBody>
                    <a:bodyPr/>
                    <a:lstStyle/>
                    <a:p>
                      <a:pPr algn="l" rtl="0" fontAlgn="b"/>
                      <a:r>
                        <a:rPr lang="sv-SE" sz="800" b="1" i="0" u="none" strike="noStrike" dirty="0">
                          <a:solidFill>
                            <a:srgbClr val="000000"/>
                          </a:solidFill>
                          <a:effectLst/>
                          <a:latin typeface="Futura Std Book" panose="020B0502020204020303" pitchFamily="34" charset="0"/>
                        </a:rPr>
                        <a:t>Nyckeltal</a:t>
                      </a:r>
                    </a:p>
                  </a:txBody>
                  <a:tcPr marL="8764" marR="8764" marT="8764" marB="0" anchor="b">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rowSpan="2">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sv-SE" sz="800" b="0" i="0" u="none" strike="noStrike" dirty="0">
                          <a:solidFill>
                            <a:srgbClr val="000000"/>
                          </a:solidFill>
                          <a:effectLst/>
                          <a:latin typeface="Futura Std Book" panose="020B0502020204020303" pitchFamily="34" charset="0"/>
                        </a:rPr>
                        <a:t>Värde </a:t>
                      </a:r>
                    </a:p>
                    <a:p>
                      <a:pPr marL="0" marR="0" lvl="0" indent="0" algn="ctr" defTabSz="914400" rtl="0" eaLnBrk="1" fontAlgn="b" latinLnBrk="0" hangingPunct="1">
                        <a:lnSpc>
                          <a:spcPct val="100000"/>
                        </a:lnSpc>
                        <a:spcBef>
                          <a:spcPts val="0"/>
                        </a:spcBef>
                        <a:spcAft>
                          <a:spcPts val="0"/>
                        </a:spcAft>
                        <a:buClrTx/>
                        <a:buSzTx/>
                        <a:buFontTx/>
                        <a:buNone/>
                        <a:tabLst/>
                        <a:defRPr/>
                      </a:pPr>
                      <a:r>
                        <a:rPr lang="sv-SE" sz="800" b="0" i="0" u="none" strike="noStrike" dirty="0">
                          <a:solidFill>
                            <a:srgbClr val="000000"/>
                          </a:solidFill>
                          <a:effectLst/>
                          <a:latin typeface="Futura Std Book" panose="020B0502020204020303" pitchFamily="34" charset="0"/>
                        </a:rPr>
                        <a:t>2020 kv4</a:t>
                      </a:r>
                    </a:p>
                    <a:p>
                      <a:pPr algn="ctr" rtl="0"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rowSpan="2">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sv-SE" sz="800" b="0" i="0" u="none" strike="noStrike" dirty="0">
                          <a:solidFill>
                            <a:srgbClr val="000000"/>
                          </a:solidFill>
                          <a:effectLst/>
                          <a:latin typeface="Futura Std Book" panose="020B0502020204020303" pitchFamily="34" charset="0"/>
                        </a:rPr>
                        <a:t>Värde </a:t>
                      </a:r>
                    </a:p>
                    <a:p>
                      <a:pPr marL="0" marR="0" lvl="0" indent="0" algn="ctr" defTabSz="914400" rtl="0" eaLnBrk="1" fontAlgn="b" latinLnBrk="0" hangingPunct="1">
                        <a:lnSpc>
                          <a:spcPct val="100000"/>
                        </a:lnSpc>
                        <a:spcBef>
                          <a:spcPts val="0"/>
                        </a:spcBef>
                        <a:spcAft>
                          <a:spcPts val="0"/>
                        </a:spcAft>
                        <a:buClrTx/>
                        <a:buSzTx/>
                        <a:buFontTx/>
                        <a:buNone/>
                        <a:tabLst/>
                        <a:defRPr/>
                      </a:pPr>
                      <a:r>
                        <a:rPr lang="sv-SE" sz="800" b="0" i="0" u="none" strike="noStrike" dirty="0">
                          <a:solidFill>
                            <a:srgbClr val="000000"/>
                          </a:solidFill>
                          <a:effectLst/>
                          <a:latin typeface="Futura Std Book" panose="020B0502020204020303" pitchFamily="34" charset="0"/>
                        </a:rPr>
                        <a:t>2020 kv4</a:t>
                      </a:r>
                    </a:p>
                    <a:p>
                      <a:pPr algn="ctr" rtl="0"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rtl="0" fontAlgn="b"/>
                      <a:r>
                        <a:rPr lang="sv-SE" sz="800" b="0" i="0" u="none" strike="noStrike" dirty="0">
                          <a:solidFill>
                            <a:srgbClr val="000000"/>
                          </a:solidFill>
                          <a:effectLst/>
                          <a:latin typeface="Futura Std Book" panose="020B0502020204020303" pitchFamily="34" charset="0"/>
                        </a:rPr>
                        <a:t>Förändring (%)</a:t>
                      </a: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2263608711"/>
                  </a:ext>
                </a:extLst>
              </a:tr>
              <a:tr h="227983">
                <a:tc vMerge="1">
                  <a:txBody>
                    <a:bodyPr/>
                    <a:lstStyle/>
                    <a:p>
                      <a:endParaRPr lang="sv-SE"/>
                    </a:p>
                  </a:txBody>
                  <a:tcPr/>
                </a:tc>
                <a:tc vMerge="1">
                  <a:txBody>
                    <a:bodyPr/>
                    <a:lstStyle/>
                    <a:p>
                      <a:endParaRPr lang="sv-SE"/>
                    </a:p>
                  </a:txBody>
                  <a:tcPr/>
                </a:tc>
                <a:tc gridSpan="2">
                  <a:txBody>
                    <a:bodyPr/>
                    <a:lstStyle/>
                    <a:p>
                      <a:pPr algn="ctr" rtl="0" fontAlgn="b"/>
                      <a:r>
                        <a:rPr lang="sv-SE" sz="800" b="0" i="0" u="none" strike="noStrike" dirty="0">
                          <a:solidFill>
                            <a:srgbClr val="000000"/>
                          </a:solidFill>
                          <a:effectLst/>
                          <a:latin typeface="Futura Std Book" panose="020B0502020204020303" pitchFamily="34" charset="0"/>
                        </a:rPr>
                        <a:t>-1 år</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vMerge="1">
                  <a:txBody>
                    <a:bodyPr/>
                    <a:lstStyle/>
                    <a:p>
                      <a:endParaRPr lang="sv-SE"/>
                    </a:p>
                  </a:txBody>
                  <a:tcPr/>
                </a:tc>
                <a:tc gridSpan="2">
                  <a:txBody>
                    <a:bodyPr/>
                    <a:lstStyle/>
                    <a:p>
                      <a:pPr algn="ctr" rtl="0" fontAlgn="b"/>
                      <a:r>
                        <a:rPr lang="sv-SE" sz="800" b="0" i="0" u="none" strike="noStrike" dirty="0">
                          <a:solidFill>
                            <a:srgbClr val="000000"/>
                          </a:solidFill>
                          <a:effectLst/>
                          <a:latin typeface="Futura Std Book" panose="020B0502020204020303" pitchFamily="34" charset="0"/>
                        </a:rPr>
                        <a:t>-1 år</a:t>
                      </a: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2843191210"/>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Lönesumma privat sektor (mdkr)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dirty="0">
                          <a:solidFill>
                            <a:srgbClr val="000000"/>
                          </a:solidFill>
                          <a:effectLst/>
                          <a:latin typeface="Futura Std Book" panose="020B0502020204020303"/>
                        </a:rPr>
                        <a:t>117</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-0,2</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900" b="0" i="0" u="none" strike="noStrike">
                          <a:solidFill>
                            <a:srgbClr val="000000"/>
                          </a:solidFill>
                          <a:effectLst/>
                          <a:latin typeface="Futura Std Book" panose="020B0502020204020303" pitchFamily="34" charset="0"/>
                        </a:rPr>
                        <a:t> </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900" b="0" i="0" u="none" strike="noStrike" dirty="0">
                          <a:solidFill>
                            <a:srgbClr val="000000"/>
                          </a:solidFill>
                          <a:effectLst/>
                          <a:latin typeface="Futura Std Book" panose="020B0502020204020303"/>
                        </a:rPr>
                        <a:t>78</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1,6</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endParaRPr lang="sv-SE" sz="800" b="0" i="0" u="none" strike="noStrike" dirty="0">
                        <a:solidFill>
                          <a:srgbClr val="92D05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590705908"/>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Nya företag</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dirty="0">
                          <a:solidFill>
                            <a:srgbClr val="000000"/>
                          </a:solidFill>
                          <a:effectLst/>
                          <a:latin typeface="Futura Std Book" panose="020B0502020204020303"/>
                        </a:rPr>
                        <a:t>7 071</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dirty="0">
                          <a:solidFill>
                            <a:srgbClr val="000000"/>
                          </a:solidFill>
                          <a:effectLst/>
                          <a:latin typeface="Futura Std Book" panose="020B0502020204020303"/>
                        </a:rPr>
                        <a:t>24</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900" b="0" i="0" u="none" strike="noStrike">
                          <a:solidFill>
                            <a:srgbClr val="000000"/>
                          </a:solidFill>
                          <a:effectLst/>
                          <a:latin typeface="Futura Std Book" panose="020B0502020204020303" pitchFamily="34" charset="0"/>
                        </a:rPr>
                        <a:t> </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dirty="0">
                          <a:solidFill>
                            <a:srgbClr val="000000"/>
                          </a:solidFill>
                          <a:effectLst/>
                          <a:latin typeface="Futura Std Book" panose="020B0502020204020303"/>
                        </a:rPr>
                        <a:t>4 035</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dirty="0">
                          <a:solidFill>
                            <a:srgbClr val="000000"/>
                          </a:solidFill>
                          <a:effectLst/>
                          <a:latin typeface="Futura Std Book" panose="020B0502020204020303"/>
                        </a:rPr>
                        <a:t>21</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endParaRPr lang="sv-SE" sz="800" b="0" i="0" u="none" strike="noStrike" dirty="0">
                        <a:solidFill>
                          <a:srgbClr val="FF000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91471799"/>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Företagskonkurser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618</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dirty="0">
                          <a:solidFill>
                            <a:srgbClr val="000000"/>
                          </a:solidFill>
                          <a:effectLst/>
                          <a:latin typeface="Futura Std Book" panose="020B0502020204020303"/>
                        </a:rPr>
                        <a:t>-14</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900" b="0" i="0" u="none" strike="noStrike" dirty="0">
                          <a:solidFill>
                            <a:srgbClr val="000000"/>
                          </a:solidFill>
                          <a:effectLst/>
                          <a:latin typeface="Futura Std Book" panose="020B0502020204020303" pitchFamily="34" charset="0"/>
                        </a:rPr>
                        <a:t> </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900" b="0" i="0" u="none" strike="noStrike">
                          <a:solidFill>
                            <a:srgbClr val="000000"/>
                          </a:solidFill>
                          <a:effectLst/>
                          <a:latin typeface="Futura Std Book" panose="020B0502020204020303"/>
                        </a:rPr>
                        <a:t>379</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dirty="0">
                          <a:solidFill>
                            <a:srgbClr val="000000"/>
                          </a:solidFill>
                          <a:effectLst/>
                          <a:latin typeface="Futura Std Book" panose="020B0502020204020303"/>
                        </a:rPr>
                        <a:t>-13</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endParaRPr lang="sv-SE" sz="800" b="0" i="0" u="none" strike="noStrike" dirty="0">
                        <a:solidFill>
                          <a:srgbClr val="92D05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1849901"/>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Sysselsatta</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1 267 100</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dirty="0">
                          <a:solidFill>
                            <a:srgbClr val="000000"/>
                          </a:solidFill>
                          <a:effectLst/>
                          <a:latin typeface="Futura Std Book" panose="020B0502020204020303"/>
                        </a:rPr>
                        <a:t>-0,6</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900" b="0" i="0" u="none" strike="noStrike">
                          <a:solidFill>
                            <a:srgbClr val="000000"/>
                          </a:solidFill>
                          <a:effectLst/>
                          <a:latin typeface="Futura Std Book" panose="020B0502020204020303" pitchFamily="34" charset="0"/>
                        </a:rPr>
                        <a:t> </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900" b="0" i="0" u="none" strike="noStrike" dirty="0">
                          <a:solidFill>
                            <a:srgbClr val="000000"/>
                          </a:solidFill>
                          <a:effectLst/>
                          <a:latin typeface="Futura Std Book" panose="020B0502020204020303"/>
                        </a:rPr>
                        <a:t>545 000</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dirty="0">
                          <a:solidFill>
                            <a:srgbClr val="000000"/>
                          </a:solidFill>
                          <a:effectLst/>
                          <a:latin typeface="Futura Std Book" panose="020B0502020204020303"/>
                        </a:rPr>
                        <a:t>-2,3</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endParaRPr lang="sv-SE" sz="800" b="0" i="0" u="none" strike="noStrike" dirty="0">
                        <a:solidFill>
                          <a:srgbClr val="92D05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57585936"/>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Nyanmälda platser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63 260</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dirty="0">
                          <a:solidFill>
                            <a:srgbClr val="000000"/>
                          </a:solidFill>
                          <a:effectLst/>
                          <a:latin typeface="Futura Std Book" panose="020B0502020204020303"/>
                        </a:rPr>
                        <a:t>-14</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900" b="0" i="0" u="none" strike="noStrike">
                          <a:solidFill>
                            <a:srgbClr val="000000"/>
                          </a:solidFill>
                          <a:effectLst/>
                          <a:latin typeface="Futura Std Book" panose="020B0502020204020303" pitchFamily="34" charset="0"/>
                        </a:rPr>
                        <a:t> </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40 192</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dirty="0">
                          <a:solidFill>
                            <a:srgbClr val="000000"/>
                          </a:solidFill>
                          <a:effectLst/>
                          <a:latin typeface="Futura Std Book" panose="020B0502020204020303"/>
                        </a:rPr>
                        <a:t>-20</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endParaRPr lang="sv-SE" sz="800" b="0" i="0" u="none" strike="noStrike" dirty="0">
                        <a:solidFill>
                          <a:srgbClr val="FF000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52742132"/>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Varsel</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7 640</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dirty="0">
                          <a:solidFill>
                            <a:srgbClr val="000000"/>
                          </a:solidFill>
                          <a:effectLst/>
                          <a:latin typeface="Futura Std Book" panose="020B0502020204020303"/>
                        </a:rPr>
                        <a:t>23</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900" b="0" i="0" u="none" strike="noStrike">
                          <a:solidFill>
                            <a:srgbClr val="000000"/>
                          </a:solidFill>
                          <a:effectLst/>
                          <a:latin typeface="Futura Std Book" panose="020B0502020204020303" pitchFamily="34" charset="0"/>
                        </a:rPr>
                        <a:t> </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900" b="0" i="0" u="none" strike="noStrike">
                          <a:solidFill>
                            <a:srgbClr val="000000"/>
                          </a:solidFill>
                          <a:effectLst/>
                          <a:latin typeface="Futura Std Book" panose="020B0502020204020303"/>
                        </a:rPr>
                        <a:t>5 732</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dirty="0">
                          <a:solidFill>
                            <a:srgbClr val="000000"/>
                          </a:solidFill>
                          <a:effectLst/>
                          <a:latin typeface="Futura Std Book" panose="020B0502020204020303"/>
                        </a:rPr>
                        <a:t>32</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endParaRPr lang="sv-SE" sz="800" b="0" i="0" u="none" strike="noStrike" dirty="0">
                        <a:solidFill>
                          <a:srgbClr val="FF000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47772568"/>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Arbetslöshet (%)</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6,0</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dirty="0">
                          <a:solidFill>
                            <a:srgbClr val="000000"/>
                          </a:solidFill>
                          <a:effectLst/>
                          <a:latin typeface="Futura Std Book" panose="020B0502020204020303"/>
                        </a:rPr>
                        <a:t>1,8 </a:t>
                      </a:r>
                      <a:r>
                        <a:rPr lang="sv-SE" sz="900" b="0" i="0" u="none" strike="noStrike" dirty="0" err="1">
                          <a:solidFill>
                            <a:srgbClr val="000000"/>
                          </a:solidFill>
                          <a:effectLst/>
                          <a:latin typeface="Futura Std Book" panose="020B0502020204020303"/>
                        </a:rPr>
                        <a:t>p.e</a:t>
                      </a:r>
                      <a:r>
                        <a:rPr lang="sv-SE" sz="900" b="0" i="0" u="none" strike="noStrike" dirty="0">
                          <a:solidFill>
                            <a:srgbClr val="000000"/>
                          </a:solidFill>
                          <a:effectLst/>
                          <a:latin typeface="Futura Std Book" panose="020B0502020204020303"/>
                        </a:rPr>
                        <a:t>*</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900" b="0" i="0" u="none" strike="noStrike">
                          <a:solidFill>
                            <a:srgbClr val="000000"/>
                          </a:solidFill>
                          <a:effectLst/>
                          <a:latin typeface="Futura Std Book" panose="020B0502020204020303" pitchFamily="34" charset="0"/>
                        </a:rPr>
                        <a:t> </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900" b="0" i="0" u="none" strike="noStrike">
                          <a:solidFill>
                            <a:srgbClr val="000000"/>
                          </a:solidFill>
                          <a:effectLst/>
                          <a:latin typeface="+mn-lt"/>
                        </a:rPr>
                        <a:t>6,3</a:t>
                      </a:r>
                      <a:endParaRPr lang="sv-SE" sz="900" b="0" i="0" u="none" strike="noStrike" dirty="0">
                        <a:solidFill>
                          <a:srgbClr val="000000"/>
                        </a:solidFill>
                        <a:effectLst/>
                        <a:latin typeface="Futura Std Book" panose="020B0502020204020303"/>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dirty="0">
                          <a:solidFill>
                            <a:srgbClr val="000000"/>
                          </a:solidFill>
                          <a:effectLst/>
                          <a:latin typeface="Futura Std Book" panose="020B0502020204020303"/>
                        </a:rPr>
                        <a:t>2,1 </a:t>
                      </a:r>
                      <a:r>
                        <a:rPr lang="sv-SE" sz="900" b="0" i="0" u="none" strike="noStrike" dirty="0" err="1">
                          <a:solidFill>
                            <a:srgbClr val="000000"/>
                          </a:solidFill>
                          <a:effectLst/>
                          <a:latin typeface="+mn-lt"/>
                        </a:rPr>
                        <a:t>p.e</a:t>
                      </a:r>
                      <a:r>
                        <a:rPr lang="sv-SE" sz="900" b="0" i="0" u="none" strike="noStrike" dirty="0">
                          <a:solidFill>
                            <a:srgbClr val="000000"/>
                          </a:solidFill>
                          <a:effectLst/>
                          <a:latin typeface="+mn-lt"/>
                        </a:rPr>
                        <a:t>*</a:t>
                      </a:r>
                      <a:endParaRPr lang="sv-SE" sz="900" b="0" i="0" u="none" strike="noStrike" dirty="0">
                        <a:solidFill>
                          <a:srgbClr val="000000"/>
                        </a:solidFill>
                        <a:effectLst/>
                        <a:latin typeface="Futura Std Book" panose="020B0502020204020303"/>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endParaRPr lang="sv-SE" sz="800" b="0" i="0" u="none" strike="noStrike" dirty="0">
                        <a:solidFill>
                          <a:srgbClr val="92D05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73836921"/>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Befolkning (tusental)</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dirty="0">
                          <a:solidFill>
                            <a:srgbClr val="000000"/>
                          </a:solidFill>
                          <a:effectLst/>
                          <a:latin typeface="Futura Std Book" panose="020B0502020204020303"/>
                        </a:rPr>
                        <a:t>2 392,0</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0,6</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900" b="0" i="0" u="none" strike="noStrike">
                          <a:solidFill>
                            <a:srgbClr val="000000"/>
                          </a:solidFill>
                          <a:effectLst/>
                          <a:latin typeface="Futura Std Book" panose="020B0502020204020303" pitchFamily="34" charset="0"/>
                        </a:rPr>
                        <a:t> </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900" b="0" i="0" u="none" strike="noStrike" dirty="0">
                          <a:solidFill>
                            <a:srgbClr val="000000"/>
                          </a:solidFill>
                          <a:effectLst/>
                          <a:latin typeface="Futura Std Book" panose="020B0502020204020303"/>
                        </a:rPr>
                        <a:t>975,6</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dirty="0">
                          <a:solidFill>
                            <a:srgbClr val="000000"/>
                          </a:solidFill>
                          <a:effectLst/>
                          <a:latin typeface="Futura Std Book" panose="020B0502020204020303"/>
                        </a:rPr>
                        <a:t>0,2</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endParaRPr lang="sv-SE" sz="800" b="0" i="0" u="none" strike="noStrike" dirty="0">
                        <a:solidFill>
                          <a:srgbClr val="FF000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64447011"/>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Påbörjade lägenheter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dirty="0">
                          <a:solidFill>
                            <a:srgbClr val="000000"/>
                          </a:solidFill>
                          <a:effectLst/>
                          <a:latin typeface="Futura Std Book" panose="020B0502020204020303"/>
                        </a:rPr>
                        <a:t>2 953</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dirty="0">
                          <a:solidFill>
                            <a:srgbClr val="000000"/>
                          </a:solidFill>
                          <a:effectLst/>
                          <a:latin typeface="Futura Std Book" panose="020B0502020204020303"/>
                        </a:rPr>
                        <a:t>-37</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900" b="0" i="0" u="none" strike="noStrike" dirty="0">
                          <a:solidFill>
                            <a:srgbClr val="000000"/>
                          </a:solidFill>
                          <a:effectLst/>
                          <a:latin typeface="Futura Std Book" panose="020B0502020204020303" pitchFamily="34" charset="0"/>
                        </a:rPr>
                        <a:t> </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900" b="0" i="0" u="none" strike="noStrike">
                          <a:solidFill>
                            <a:srgbClr val="000000"/>
                          </a:solidFill>
                          <a:effectLst/>
                          <a:latin typeface="Futura Std Book" panose="020B0502020204020303"/>
                        </a:rPr>
                        <a:t>1 515</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dirty="0">
                          <a:solidFill>
                            <a:srgbClr val="000000"/>
                          </a:solidFill>
                          <a:effectLst/>
                          <a:latin typeface="Futura Std Book" panose="020B0502020204020303"/>
                        </a:rPr>
                        <a:t>-6</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endParaRPr lang="sv-SE" sz="800" b="0" i="0" u="none" strike="noStrike" dirty="0">
                        <a:solidFill>
                          <a:srgbClr val="92D05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32936979"/>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Kommersiella övernattningar (tusental)</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1 447</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dirty="0">
                          <a:solidFill>
                            <a:srgbClr val="000000"/>
                          </a:solidFill>
                          <a:effectLst/>
                          <a:latin typeface="Futura Std Book" panose="020B0502020204020303"/>
                        </a:rPr>
                        <a:t>-57</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900" b="0" i="0" u="none" strike="noStrike">
                          <a:solidFill>
                            <a:srgbClr val="000000"/>
                          </a:solidFill>
                          <a:effectLst/>
                          <a:latin typeface="Futura Std Book" panose="020B0502020204020303" pitchFamily="34" charset="0"/>
                        </a:rPr>
                        <a:t> </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ctr"/>
                      <a:r>
                        <a:rPr lang="sv-SE" sz="900" b="0" i="0" u="none" strike="noStrike">
                          <a:solidFill>
                            <a:srgbClr val="000000"/>
                          </a:solidFill>
                          <a:effectLst/>
                          <a:latin typeface="Futura Std Book" panose="020B0502020204020303"/>
                        </a:rPr>
                        <a:t>866</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dirty="0">
                          <a:solidFill>
                            <a:srgbClr val="000000"/>
                          </a:solidFill>
                          <a:effectLst/>
                          <a:latin typeface="Futura Std Book" panose="020B0502020204020303"/>
                        </a:rPr>
                        <a:t>-63</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endParaRPr lang="sv-SE" sz="800" b="0" i="0" u="none" strike="noStrike" dirty="0">
                        <a:solidFill>
                          <a:srgbClr val="92D05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4222382660"/>
                  </a:ext>
                </a:extLst>
              </a:tr>
            </a:tbl>
          </a:graphicData>
        </a:graphic>
      </p:graphicFrame>
      <p:sp>
        <p:nvSpPr>
          <p:cNvPr id="5" name="Likbent triangel 4">
            <a:extLst>
              <a:ext uri="{FF2B5EF4-FFF2-40B4-BE49-F238E27FC236}">
                <a16:creationId xmlns:a16="http://schemas.microsoft.com/office/drawing/2014/main" id="{8C826203-7414-40C4-AF92-39152CEA58A2}"/>
              </a:ext>
            </a:extLst>
          </p:cNvPr>
          <p:cNvSpPr/>
          <p:nvPr/>
        </p:nvSpPr>
        <p:spPr>
          <a:xfrm rot="10800000">
            <a:off x="3624578" y="2461628"/>
            <a:ext cx="117028" cy="100886"/>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0" name="Likbent triangel 9">
            <a:extLst>
              <a:ext uri="{FF2B5EF4-FFF2-40B4-BE49-F238E27FC236}">
                <a16:creationId xmlns:a16="http://schemas.microsoft.com/office/drawing/2014/main" id="{41F1656E-795E-41BD-AE0F-56B2CF1F4614}"/>
              </a:ext>
            </a:extLst>
          </p:cNvPr>
          <p:cNvSpPr/>
          <p:nvPr/>
        </p:nvSpPr>
        <p:spPr>
          <a:xfrm rot="10800000" flipV="1">
            <a:off x="3624578" y="2770049"/>
            <a:ext cx="117028" cy="100886"/>
          </a:xfrm>
          <a:prstGeom prst="triangle">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2" name="Likbent triangel 11">
            <a:extLst>
              <a:ext uri="{FF2B5EF4-FFF2-40B4-BE49-F238E27FC236}">
                <a16:creationId xmlns:a16="http://schemas.microsoft.com/office/drawing/2014/main" id="{6B1498AB-95FA-4F4B-893B-437782B29953}"/>
              </a:ext>
            </a:extLst>
          </p:cNvPr>
          <p:cNvSpPr/>
          <p:nvPr/>
        </p:nvSpPr>
        <p:spPr>
          <a:xfrm rot="10800000">
            <a:off x="3624578" y="3362050"/>
            <a:ext cx="117028" cy="100886"/>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4" name="Likbent triangel 13">
            <a:extLst>
              <a:ext uri="{FF2B5EF4-FFF2-40B4-BE49-F238E27FC236}">
                <a16:creationId xmlns:a16="http://schemas.microsoft.com/office/drawing/2014/main" id="{49278A57-B0AE-40A1-ADAD-96F7111C8CE6}"/>
              </a:ext>
            </a:extLst>
          </p:cNvPr>
          <p:cNvSpPr/>
          <p:nvPr/>
        </p:nvSpPr>
        <p:spPr>
          <a:xfrm rot="10800000">
            <a:off x="3633292" y="3681094"/>
            <a:ext cx="117028" cy="100886"/>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5" name="Likbent triangel 14">
            <a:extLst>
              <a:ext uri="{FF2B5EF4-FFF2-40B4-BE49-F238E27FC236}">
                <a16:creationId xmlns:a16="http://schemas.microsoft.com/office/drawing/2014/main" id="{1FE08395-46F8-4051-B91B-A224B4092C68}"/>
              </a:ext>
            </a:extLst>
          </p:cNvPr>
          <p:cNvSpPr/>
          <p:nvPr/>
        </p:nvSpPr>
        <p:spPr>
          <a:xfrm>
            <a:off x="3633291" y="3996649"/>
            <a:ext cx="117028" cy="100886"/>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6" name="Likbent triangel 15">
            <a:extLst>
              <a:ext uri="{FF2B5EF4-FFF2-40B4-BE49-F238E27FC236}">
                <a16:creationId xmlns:a16="http://schemas.microsoft.com/office/drawing/2014/main" id="{3F326E02-1F11-4622-8754-07B63DF2F394}"/>
              </a:ext>
            </a:extLst>
          </p:cNvPr>
          <p:cNvSpPr/>
          <p:nvPr/>
        </p:nvSpPr>
        <p:spPr>
          <a:xfrm>
            <a:off x="3624579" y="4319184"/>
            <a:ext cx="117028" cy="100886"/>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7" name="Likbent triangel 16">
            <a:extLst>
              <a:ext uri="{FF2B5EF4-FFF2-40B4-BE49-F238E27FC236}">
                <a16:creationId xmlns:a16="http://schemas.microsoft.com/office/drawing/2014/main" id="{7DE223A2-8DF9-4DE2-96F2-C67714898F1F}"/>
              </a:ext>
            </a:extLst>
          </p:cNvPr>
          <p:cNvSpPr/>
          <p:nvPr/>
        </p:nvSpPr>
        <p:spPr>
          <a:xfrm>
            <a:off x="3624578" y="4634277"/>
            <a:ext cx="117028" cy="100886"/>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8" name="Likbent triangel 17">
            <a:extLst>
              <a:ext uri="{FF2B5EF4-FFF2-40B4-BE49-F238E27FC236}">
                <a16:creationId xmlns:a16="http://schemas.microsoft.com/office/drawing/2014/main" id="{5085FCC1-75AE-4EFF-80E1-A8CE196EB8E0}"/>
              </a:ext>
            </a:extLst>
          </p:cNvPr>
          <p:cNvSpPr/>
          <p:nvPr/>
        </p:nvSpPr>
        <p:spPr>
          <a:xfrm flipV="1">
            <a:off x="3624578" y="4915172"/>
            <a:ext cx="117028" cy="100886"/>
          </a:xfrm>
          <a:prstGeom prst="triangle">
            <a:avLst/>
          </a:prstGeom>
          <a:solidFill>
            <a:srgbClr val="C40064"/>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9" name="Likbent triangel 18">
            <a:extLst>
              <a:ext uri="{FF2B5EF4-FFF2-40B4-BE49-F238E27FC236}">
                <a16:creationId xmlns:a16="http://schemas.microsoft.com/office/drawing/2014/main" id="{51AA645E-B2E1-4489-9EDE-CC9063FA0594}"/>
              </a:ext>
            </a:extLst>
          </p:cNvPr>
          <p:cNvSpPr/>
          <p:nvPr/>
        </p:nvSpPr>
        <p:spPr>
          <a:xfrm rot="10800000">
            <a:off x="3624578" y="5213165"/>
            <a:ext cx="117028" cy="100886"/>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1" name="Likbent triangel 20">
            <a:extLst>
              <a:ext uri="{FF2B5EF4-FFF2-40B4-BE49-F238E27FC236}">
                <a16:creationId xmlns:a16="http://schemas.microsoft.com/office/drawing/2014/main" id="{7B9B3A0C-E9B1-460A-A6E2-F6BEC59E23EB}"/>
              </a:ext>
            </a:extLst>
          </p:cNvPr>
          <p:cNvSpPr/>
          <p:nvPr/>
        </p:nvSpPr>
        <p:spPr>
          <a:xfrm>
            <a:off x="5264599" y="2457231"/>
            <a:ext cx="117028" cy="100886"/>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2" name="Likbent triangel 21">
            <a:extLst>
              <a:ext uri="{FF2B5EF4-FFF2-40B4-BE49-F238E27FC236}">
                <a16:creationId xmlns:a16="http://schemas.microsoft.com/office/drawing/2014/main" id="{E5801E06-D142-4A0A-B1CA-FE37735C482C}"/>
              </a:ext>
            </a:extLst>
          </p:cNvPr>
          <p:cNvSpPr/>
          <p:nvPr/>
        </p:nvSpPr>
        <p:spPr>
          <a:xfrm rot="10800000" flipV="1">
            <a:off x="5264599" y="2770049"/>
            <a:ext cx="117028" cy="100886"/>
          </a:xfrm>
          <a:prstGeom prst="triangle">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solidFill>
                <a:schemeClr val="accent3"/>
              </a:solidFill>
              <a:latin typeface="+mj-lt"/>
            </a:endParaRPr>
          </a:p>
        </p:txBody>
      </p:sp>
      <p:sp>
        <p:nvSpPr>
          <p:cNvPr id="23" name="Likbent triangel 22">
            <a:extLst>
              <a:ext uri="{FF2B5EF4-FFF2-40B4-BE49-F238E27FC236}">
                <a16:creationId xmlns:a16="http://schemas.microsoft.com/office/drawing/2014/main" id="{F3AD4527-E9DA-4890-B7A6-898924E65678}"/>
              </a:ext>
            </a:extLst>
          </p:cNvPr>
          <p:cNvSpPr/>
          <p:nvPr/>
        </p:nvSpPr>
        <p:spPr>
          <a:xfrm rot="10800000">
            <a:off x="5264599" y="3062013"/>
            <a:ext cx="117028" cy="100886"/>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4" name="Likbent triangel 23">
            <a:extLst>
              <a:ext uri="{FF2B5EF4-FFF2-40B4-BE49-F238E27FC236}">
                <a16:creationId xmlns:a16="http://schemas.microsoft.com/office/drawing/2014/main" id="{A7381558-9214-4233-88BB-B0554FFDD93F}"/>
              </a:ext>
            </a:extLst>
          </p:cNvPr>
          <p:cNvSpPr/>
          <p:nvPr/>
        </p:nvSpPr>
        <p:spPr>
          <a:xfrm rot="10800000">
            <a:off x="5264599" y="3374831"/>
            <a:ext cx="117028" cy="100886"/>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5" name="Likbent triangel 24">
            <a:extLst>
              <a:ext uri="{FF2B5EF4-FFF2-40B4-BE49-F238E27FC236}">
                <a16:creationId xmlns:a16="http://schemas.microsoft.com/office/drawing/2014/main" id="{ED4A62F1-8DA5-4125-81D0-C8851C36CB65}"/>
              </a:ext>
            </a:extLst>
          </p:cNvPr>
          <p:cNvSpPr/>
          <p:nvPr/>
        </p:nvSpPr>
        <p:spPr>
          <a:xfrm rot="10800000">
            <a:off x="5264599" y="3681095"/>
            <a:ext cx="117028" cy="100886"/>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6" name="Likbent triangel 25">
            <a:extLst>
              <a:ext uri="{FF2B5EF4-FFF2-40B4-BE49-F238E27FC236}">
                <a16:creationId xmlns:a16="http://schemas.microsoft.com/office/drawing/2014/main" id="{BD4C6F4B-8DB8-4FC8-ACDD-44593AAE5364}"/>
              </a:ext>
            </a:extLst>
          </p:cNvPr>
          <p:cNvSpPr/>
          <p:nvPr/>
        </p:nvSpPr>
        <p:spPr>
          <a:xfrm>
            <a:off x="5269898" y="3978194"/>
            <a:ext cx="117028" cy="100886"/>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7" name="Likbent triangel 26">
            <a:extLst>
              <a:ext uri="{FF2B5EF4-FFF2-40B4-BE49-F238E27FC236}">
                <a16:creationId xmlns:a16="http://schemas.microsoft.com/office/drawing/2014/main" id="{05FA87C4-56B6-4BA2-896E-EE7E2A3E2454}"/>
              </a:ext>
            </a:extLst>
          </p:cNvPr>
          <p:cNvSpPr/>
          <p:nvPr/>
        </p:nvSpPr>
        <p:spPr>
          <a:xfrm>
            <a:off x="5264600" y="4319184"/>
            <a:ext cx="117028" cy="100886"/>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8" name="Likbent triangel 27">
            <a:extLst>
              <a:ext uri="{FF2B5EF4-FFF2-40B4-BE49-F238E27FC236}">
                <a16:creationId xmlns:a16="http://schemas.microsoft.com/office/drawing/2014/main" id="{E9D0FB08-7704-42D1-99EE-94189150D500}"/>
              </a:ext>
            </a:extLst>
          </p:cNvPr>
          <p:cNvSpPr/>
          <p:nvPr/>
        </p:nvSpPr>
        <p:spPr>
          <a:xfrm>
            <a:off x="5264599" y="4617178"/>
            <a:ext cx="117028" cy="100886"/>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9" name="Likbent triangel 28">
            <a:extLst>
              <a:ext uri="{FF2B5EF4-FFF2-40B4-BE49-F238E27FC236}">
                <a16:creationId xmlns:a16="http://schemas.microsoft.com/office/drawing/2014/main" id="{D7BFB944-2A82-4E47-AF10-C98F1EF6771E}"/>
              </a:ext>
            </a:extLst>
          </p:cNvPr>
          <p:cNvSpPr/>
          <p:nvPr/>
        </p:nvSpPr>
        <p:spPr>
          <a:xfrm rot="21403586" flipV="1">
            <a:off x="5264599" y="4915172"/>
            <a:ext cx="117028" cy="100886"/>
          </a:xfrm>
          <a:prstGeom prst="triangle">
            <a:avLst/>
          </a:prstGeom>
          <a:solidFill>
            <a:srgbClr val="C40064"/>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30" name="Likbent triangel 29">
            <a:extLst>
              <a:ext uri="{FF2B5EF4-FFF2-40B4-BE49-F238E27FC236}">
                <a16:creationId xmlns:a16="http://schemas.microsoft.com/office/drawing/2014/main" id="{9B04318E-7B68-4C5B-AE8F-DF5C2C7EEA1C}"/>
              </a:ext>
            </a:extLst>
          </p:cNvPr>
          <p:cNvSpPr/>
          <p:nvPr/>
        </p:nvSpPr>
        <p:spPr>
          <a:xfrm rot="10800000">
            <a:off x="5264599" y="5213165"/>
            <a:ext cx="117028" cy="100886"/>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31" name="Likbent triangel 30">
            <a:extLst>
              <a:ext uri="{FF2B5EF4-FFF2-40B4-BE49-F238E27FC236}">
                <a16:creationId xmlns:a16="http://schemas.microsoft.com/office/drawing/2014/main" id="{F0E0E8C2-B455-4096-8C43-9F5F3510573E}"/>
              </a:ext>
            </a:extLst>
          </p:cNvPr>
          <p:cNvSpPr/>
          <p:nvPr/>
        </p:nvSpPr>
        <p:spPr>
          <a:xfrm rot="10800000">
            <a:off x="3624577" y="3068736"/>
            <a:ext cx="117028" cy="100886"/>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Tree>
    <p:extLst>
      <p:ext uri="{BB962C8B-B14F-4D97-AF65-F5344CB8AC3E}">
        <p14:creationId xmlns:p14="http://schemas.microsoft.com/office/powerpoint/2010/main" val="27166958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ektangel 45">
            <a:extLst>
              <a:ext uri="{FF2B5EF4-FFF2-40B4-BE49-F238E27FC236}">
                <a16:creationId xmlns:a16="http://schemas.microsoft.com/office/drawing/2014/main" id="{054E43AC-2679-46B6-A33A-FA05DD8F5F0E}"/>
              </a:ext>
            </a:extLst>
          </p:cNvPr>
          <p:cNvSpPr/>
          <p:nvPr/>
        </p:nvSpPr>
        <p:spPr>
          <a:xfrm>
            <a:off x="6167439" y="1010194"/>
            <a:ext cx="5310185" cy="504929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17550" y="342899"/>
            <a:ext cx="8426449" cy="1113955"/>
          </a:xfrm>
        </p:spPr>
        <p:txBody>
          <a:bodyPr/>
          <a:lstStyle/>
          <a:p>
            <a:r>
              <a:rPr lang="sv-SE" dirty="0"/>
              <a:t>Lönesumma</a:t>
            </a:r>
            <a:endParaRPr lang="sv-SE" b="0" dirty="0"/>
          </a:p>
        </p:txBody>
      </p:sp>
      <p:sp>
        <p:nvSpPr>
          <p:cNvPr id="3" name="textruta 2">
            <a:extLst>
              <a:ext uri="{FF2B5EF4-FFF2-40B4-BE49-F238E27FC236}">
                <a16:creationId xmlns:a16="http://schemas.microsoft.com/office/drawing/2014/main" id="{9798359B-6E44-404C-A1D1-E11B135A38C7}"/>
              </a:ext>
            </a:extLst>
          </p:cNvPr>
          <p:cNvSpPr txBox="1"/>
          <p:nvPr/>
        </p:nvSpPr>
        <p:spPr>
          <a:xfrm>
            <a:off x="714376" y="5629013"/>
            <a:ext cx="4031465" cy="338554"/>
          </a:xfrm>
          <a:prstGeom prst="rect">
            <a:avLst/>
          </a:prstGeom>
          <a:noFill/>
        </p:spPr>
        <p:txBody>
          <a:bodyPr wrap="square" rtlCol="0">
            <a:spAutoFit/>
          </a:bodyPr>
          <a:lstStyle/>
          <a:p>
            <a:r>
              <a:rPr lang="sv-SE" sz="800" dirty="0"/>
              <a:t>Källa: Statistiska centralbyrån (Lönesummor nattbefolkning, arbetsgivaravgifter och preliminär A-skatt, LAPS) </a:t>
            </a:r>
          </a:p>
        </p:txBody>
      </p:sp>
      <p:sp>
        <p:nvSpPr>
          <p:cNvPr id="47" name="textruta 46">
            <a:extLst>
              <a:ext uri="{FF2B5EF4-FFF2-40B4-BE49-F238E27FC236}">
                <a16:creationId xmlns:a16="http://schemas.microsoft.com/office/drawing/2014/main" id="{F0D5978A-B46A-429E-B36C-D780549CB1C3}"/>
              </a:ext>
            </a:extLst>
          </p:cNvPr>
          <p:cNvSpPr txBox="1"/>
          <p:nvPr/>
        </p:nvSpPr>
        <p:spPr>
          <a:xfrm>
            <a:off x="652659" y="1484739"/>
            <a:ext cx="5306047" cy="492443"/>
          </a:xfrm>
          <a:prstGeom prst="rect">
            <a:avLst/>
          </a:prstGeom>
          <a:noFill/>
        </p:spPr>
        <p:txBody>
          <a:bodyPr wrap="square" rtlCol="0">
            <a:spAutoFit/>
          </a:bodyPr>
          <a:lstStyle/>
          <a:p>
            <a:r>
              <a:rPr lang="sv-SE" sz="1400" b="1" dirty="0"/>
              <a:t>Lönesumma, Stockholms län</a:t>
            </a:r>
            <a:r>
              <a:rPr lang="sv-SE" sz="1400" dirty="0"/>
              <a:t/>
            </a:r>
            <a:br>
              <a:rPr lang="sv-SE" sz="1400" dirty="0"/>
            </a:br>
            <a:r>
              <a:rPr lang="sv-SE" sz="1200" dirty="0"/>
              <a:t>Index 100 = 2010 kv4</a:t>
            </a:r>
            <a:endParaRPr lang="sv-SE" sz="1400" dirty="0"/>
          </a:p>
        </p:txBody>
      </p:sp>
      <p:graphicFrame>
        <p:nvGraphicFramePr>
          <p:cNvPr id="48" name="Tabell 47">
            <a:extLst>
              <a:ext uri="{FF2B5EF4-FFF2-40B4-BE49-F238E27FC236}">
                <a16:creationId xmlns:a16="http://schemas.microsoft.com/office/drawing/2014/main" id="{DF764631-87E7-46B2-B6BA-39933A2B1E60}"/>
              </a:ext>
            </a:extLst>
          </p:cNvPr>
          <p:cNvGraphicFramePr>
            <a:graphicFrameLocks noGrp="1"/>
          </p:cNvGraphicFramePr>
          <p:nvPr>
            <p:extLst>
              <p:ext uri="{D42A27DB-BD31-4B8C-83A1-F6EECF244321}">
                <p14:modId xmlns:p14="http://schemas.microsoft.com/office/powerpoint/2010/main" val="4231288227"/>
              </p:ext>
            </p:extLst>
          </p:nvPr>
        </p:nvGraphicFramePr>
        <p:xfrm>
          <a:off x="6351464" y="1187260"/>
          <a:ext cx="4917427" cy="4692844"/>
        </p:xfrm>
        <a:graphic>
          <a:graphicData uri="http://schemas.openxmlformats.org/drawingml/2006/table">
            <a:tbl>
              <a:tblPr/>
              <a:tblGrid>
                <a:gridCol w="1946438">
                  <a:extLst>
                    <a:ext uri="{9D8B030D-6E8A-4147-A177-3AD203B41FA5}">
                      <a16:colId xmlns:a16="http://schemas.microsoft.com/office/drawing/2014/main" val="1290073089"/>
                    </a:ext>
                  </a:extLst>
                </a:gridCol>
                <a:gridCol w="688636">
                  <a:extLst>
                    <a:ext uri="{9D8B030D-6E8A-4147-A177-3AD203B41FA5}">
                      <a16:colId xmlns:a16="http://schemas.microsoft.com/office/drawing/2014/main" val="1158543902"/>
                    </a:ext>
                  </a:extLst>
                </a:gridCol>
                <a:gridCol w="917331">
                  <a:extLst>
                    <a:ext uri="{9D8B030D-6E8A-4147-A177-3AD203B41FA5}">
                      <a16:colId xmlns:a16="http://schemas.microsoft.com/office/drawing/2014/main" val="3124956111"/>
                    </a:ext>
                  </a:extLst>
                </a:gridCol>
                <a:gridCol w="746900">
                  <a:extLst>
                    <a:ext uri="{9D8B030D-6E8A-4147-A177-3AD203B41FA5}">
                      <a16:colId xmlns:a16="http://schemas.microsoft.com/office/drawing/2014/main" val="2343506331"/>
                    </a:ext>
                  </a:extLst>
                </a:gridCol>
                <a:gridCol w="618122">
                  <a:extLst>
                    <a:ext uri="{9D8B030D-6E8A-4147-A177-3AD203B41FA5}">
                      <a16:colId xmlns:a16="http://schemas.microsoft.com/office/drawing/2014/main" val="3085589118"/>
                    </a:ext>
                  </a:extLst>
                </a:gridCol>
              </a:tblGrid>
              <a:tr h="180494">
                <a:tc>
                  <a:txBody>
                    <a:bodyPr/>
                    <a:lstStyle/>
                    <a:p>
                      <a:pPr algn="l" fontAlgn="b"/>
                      <a:r>
                        <a:rPr lang="sv-SE" sz="800" b="1" i="0" u="none" strike="noStrike" dirty="0">
                          <a:solidFill>
                            <a:srgbClr val="000000"/>
                          </a:solidFill>
                          <a:effectLst/>
                          <a:latin typeface="Futura Std Book" panose="020B0502020204020303" pitchFamily="34" charset="0"/>
                        </a:rPr>
                        <a:t>Lönesumma, total</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299139818"/>
                  </a:ext>
                </a:extLst>
              </a:tr>
              <a:tr h="180494">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dirty="0">
                          <a:solidFill>
                            <a:srgbClr val="000000"/>
                          </a:solidFill>
                          <a:effectLst/>
                          <a:latin typeface="Futura Std Book" panose="020B0502020204020303" pitchFamily="34" charset="0"/>
                        </a:rPr>
                        <a:t>2020 kv4</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b"/>
                      <a:r>
                        <a:rPr lang="sv-SE" sz="8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2588965753"/>
                  </a:ext>
                </a:extLst>
              </a:tr>
              <a:tr h="180494">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mdkr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sv-SE" sz="800" b="0" i="0" u="none" strike="noStrike">
                          <a:solidFill>
                            <a:srgbClr val="000000"/>
                          </a:solidFill>
                          <a:effectLst/>
                          <a:latin typeface="Futura Std Book" panose="020B0502020204020303" pitchFamily="34" charset="0"/>
                        </a:rPr>
                        <a:t>-1 år (mdkr)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r>
                        <a:rPr lang="sv-SE" sz="8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350801212"/>
                  </a:ext>
                </a:extLst>
              </a:tr>
              <a:tr h="180494">
                <a:tc>
                  <a:txBody>
                    <a:bodyPr/>
                    <a:lstStyle/>
                    <a:p>
                      <a:pPr algn="l" fontAlgn="b"/>
                      <a:r>
                        <a:rPr lang="sv-SE" sz="800" b="0" i="0" u="none" strike="noStrike">
                          <a:solidFill>
                            <a:srgbClr val="000000"/>
                          </a:solidFill>
                          <a:effectLst/>
                          <a:latin typeface="Futura Std Book" panose="020B0502020204020303" pitchFamily="34" charset="0"/>
                        </a:rPr>
                        <a:t>Sverige</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479,32</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5,29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1,12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20,33</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066304938"/>
                  </a:ext>
                </a:extLst>
              </a:tr>
              <a:tr h="180494">
                <a:tc>
                  <a:txBody>
                    <a:bodyPr/>
                    <a:lstStyle/>
                    <a:p>
                      <a:pPr algn="l" fontAlgn="b"/>
                      <a:r>
                        <a:rPr lang="sv-SE" sz="800" b="0" i="0" u="none" strike="noStrike">
                          <a:solidFill>
                            <a:srgbClr val="000000"/>
                          </a:solidFill>
                          <a:effectLst/>
                          <a:latin typeface="Futura Std Book" panose="020B0502020204020303" pitchFamily="34" charset="0"/>
                        </a:rPr>
                        <a:t>Stockholmsregionen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236,26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1,85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0,79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21,41</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8446605"/>
                  </a:ext>
                </a:extLst>
              </a:tr>
              <a:tr h="180494">
                <a:tc>
                  <a:txBody>
                    <a:bodyPr/>
                    <a:lstStyle/>
                    <a:p>
                      <a:pPr algn="l" fontAlgn="b"/>
                      <a:r>
                        <a:rPr lang="sv-SE" sz="800" b="1" i="0" u="none" strike="noStrike">
                          <a:solidFill>
                            <a:srgbClr val="000000"/>
                          </a:solidFill>
                          <a:effectLst/>
                          <a:latin typeface="Futura Std Book" panose="020B0502020204020303" pitchFamily="34" charset="0"/>
                        </a:rPr>
                        <a:t>Stockholms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144,57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0,80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0,56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23,89</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712256618"/>
                  </a:ext>
                </a:extLst>
              </a:tr>
              <a:tr h="180494">
                <a:tc>
                  <a:txBody>
                    <a:bodyPr/>
                    <a:lstStyle/>
                    <a:p>
                      <a:pPr algn="l" fontAlgn="b"/>
                      <a:r>
                        <a:rPr lang="sv-SE" sz="800" b="1" i="0" u="none" strike="noStrike" dirty="0">
                          <a:solidFill>
                            <a:srgbClr val="000000"/>
                          </a:solidFill>
                          <a:effectLst/>
                          <a:latin typeface="Futura Std Book" panose="020B0502020204020303" pitchFamily="34" charset="0"/>
                        </a:rPr>
                        <a:t>Stockholms stad</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92,43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1,82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2,01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26,82</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966515143"/>
                  </a:ext>
                </a:extLst>
              </a:tr>
              <a:tr h="180494">
                <a:tc>
                  <a:txBody>
                    <a:bodyPr/>
                    <a:lstStyle/>
                    <a:p>
                      <a:pPr algn="l" fontAlgn="b"/>
                      <a:r>
                        <a:rPr lang="sv-SE" sz="800" b="0" i="0" u="none" strike="noStrike" dirty="0">
                          <a:solidFill>
                            <a:srgbClr val="000000"/>
                          </a:solidFill>
                          <a:effectLst/>
                          <a:latin typeface="Futura Std Book" panose="020B0502020204020303" pitchFamily="34" charset="0"/>
                        </a:rPr>
                        <a:t>Sverige </a:t>
                      </a:r>
                      <a:r>
                        <a:rPr lang="sv-SE" sz="800" b="0" i="0" u="none" strike="noStrike" dirty="0" err="1">
                          <a:solidFill>
                            <a:srgbClr val="000000"/>
                          </a:solidFill>
                          <a:effectLst/>
                          <a:latin typeface="Futura Std Book" panose="020B0502020204020303" pitchFamily="34" charset="0"/>
                        </a:rPr>
                        <a:t>exkl</a:t>
                      </a:r>
                      <a:r>
                        <a:rPr lang="sv-SE" sz="800" b="0" i="0" u="none" strike="noStrike" dirty="0">
                          <a:solidFill>
                            <a:srgbClr val="000000"/>
                          </a:solidFill>
                          <a:effectLst/>
                          <a:latin typeface="Futura Std Book" panose="020B0502020204020303" pitchFamily="34" charset="0"/>
                        </a:rPr>
                        <a:t> Stockholms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334,74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4,49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1,36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18,85</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790450832"/>
                  </a:ext>
                </a:extLst>
              </a:tr>
              <a:tr h="180494">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endParaRPr lang="sv-SE" sz="800" b="1" i="0" u="none" strike="noStrike" dirty="0">
                        <a:solidFill>
                          <a:srgbClr val="000000"/>
                        </a:solidFill>
                        <a:effectLst/>
                        <a:latin typeface="Futura Std Book" panose="020B0502020204020303"/>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endParaRPr lang="sv-SE" sz="800" b="1" i="0" u="none" strike="noStrike">
                        <a:solidFill>
                          <a:srgbClr val="000000"/>
                        </a:solidFill>
                        <a:effectLst/>
                        <a:latin typeface="Futura Std Book" panose="020B0502020204020303"/>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endParaRPr lang="sv-SE" sz="800" b="1" i="0" u="none" strike="noStrike">
                        <a:solidFill>
                          <a:srgbClr val="000000"/>
                        </a:solidFill>
                        <a:effectLst/>
                        <a:latin typeface="Futura Std Book" panose="020B0502020204020303"/>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endParaRPr lang="sv-SE" sz="800" b="1" i="0" u="none" strike="noStrike" dirty="0">
                        <a:solidFill>
                          <a:srgbClr val="000000"/>
                        </a:solidFill>
                        <a:effectLst/>
                        <a:latin typeface="Futura Std Book" panose="020B0502020204020303"/>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107444560"/>
                  </a:ext>
                </a:extLst>
              </a:tr>
              <a:tr h="180494">
                <a:tc>
                  <a:txBody>
                    <a:bodyPr/>
                    <a:lstStyle/>
                    <a:p>
                      <a:pPr algn="l" fontAlgn="b"/>
                      <a:r>
                        <a:rPr lang="sv-SE" sz="800" b="1" i="0" u="none" strike="noStrike" dirty="0">
                          <a:solidFill>
                            <a:srgbClr val="000000"/>
                          </a:solidFill>
                          <a:effectLst/>
                          <a:latin typeface="Futura Std Book" panose="020B0502020204020303" pitchFamily="34" charset="0"/>
                        </a:rPr>
                        <a:t>Lönesumma per sysselsatt</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800" b="1"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800" b="1"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800" b="1"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267642418"/>
                  </a:ext>
                </a:extLst>
              </a:tr>
              <a:tr h="180494">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sv-SE" sz="800" b="0" i="0" u="none" strike="noStrike" dirty="0">
                          <a:solidFill>
                            <a:srgbClr val="000000"/>
                          </a:solidFill>
                          <a:effectLst/>
                          <a:latin typeface="Futura Std Book" panose="020B0502020204020303" pitchFamily="34" charset="0"/>
                        </a:rPr>
                        <a:t>2020 kv4</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b"/>
                      <a:r>
                        <a:rPr lang="sv-SE" sz="8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411218027"/>
                  </a:ext>
                </a:extLst>
              </a:tr>
              <a:tr h="180494">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tkr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sv-SE" sz="800" b="0" i="0" u="none" strike="noStrike">
                          <a:solidFill>
                            <a:srgbClr val="000000"/>
                          </a:solidFill>
                          <a:effectLst/>
                          <a:latin typeface="Futura Std Book" panose="020B0502020204020303" pitchFamily="34" charset="0"/>
                        </a:rPr>
                        <a:t>-1 år (tkr)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r>
                        <a:rPr lang="sv-SE" sz="8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865201491"/>
                  </a:ext>
                </a:extLst>
              </a:tr>
              <a:tr h="180494">
                <a:tc>
                  <a:txBody>
                    <a:bodyPr/>
                    <a:lstStyle/>
                    <a:p>
                      <a:pPr algn="l" fontAlgn="b"/>
                      <a:r>
                        <a:rPr lang="sv-SE" sz="800" b="0" i="0" u="none" strike="noStrike" dirty="0">
                          <a:solidFill>
                            <a:srgbClr val="000000"/>
                          </a:solidFill>
                          <a:effectLst/>
                          <a:latin typeface="Futura Std Book" panose="020B0502020204020303" pitchFamily="34" charset="0"/>
                        </a:rPr>
                        <a:t>Sverige</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94,75</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2,34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2,54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15,29</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35547226"/>
                  </a:ext>
                </a:extLst>
              </a:tr>
              <a:tr h="180494">
                <a:tc>
                  <a:txBody>
                    <a:bodyPr/>
                    <a:lstStyle/>
                    <a:p>
                      <a:pPr algn="l" fontAlgn="b"/>
                      <a:r>
                        <a:rPr lang="sv-SE" sz="800" b="0" i="0" u="none" strike="noStrike" dirty="0">
                          <a:solidFill>
                            <a:srgbClr val="000000"/>
                          </a:solidFill>
                          <a:effectLst/>
                          <a:latin typeface="Futura Std Book" panose="020B0502020204020303" pitchFamily="34" charset="0"/>
                        </a:rPr>
                        <a:t>Stockholmsregionen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101,46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2,66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2,69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15,75</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809275747"/>
                  </a:ext>
                </a:extLst>
              </a:tr>
              <a:tr h="180494">
                <a:tc>
                  <a:txBody>
                    <a:bodyPr/>
                    <a:lstStyle/>
                    <a:p>
                      <a:pPr marL="0" algn="l" defTabSz="914400" rtl="0" eaLnBrk="1" fontAlgn="b" latinLnBrk="0" hangingPunct="1"/>
                      <a:r>
                        <a:rPr lang="sv-SE" sz="800" b="1" i="0" u="none" strike="noStrike" kern="1200">
                          <a:solidFill>
                            <a:srgbClr val="000000"/>
                          </a:solidFill>
                          <a:effectLst/>
                          <a:latin typeface="Futura Std Book" panose="020B0502020204020303" pitchFamily="34" charset="0"/>
                          <a:ea typeface="+mn-ea"/>
                          <a:cs typeface="+mn-cs"/>
                        </a:rPr>
                        <a:t>Stockholms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114,10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1,33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1,18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16,16</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818628390"/>
                  </a:ext>
                </a:extLst>
              </a:tr>
              <a:tr h="180494">
                <a:tc>
                  <a:txBody>
                    <a:bodyPr/>
                    <a:lstStyle/>
                    <a:p>
                      <a:pPr marL="0" algn="l" defTabSz="914400" rtl="0" eaLnBrk="1" fontAlgn="b" latinLnBrk="0" hangingPunct="1"/>
                      <a:r>
                        <a:rPr lang="sv-SE" sz="800" b="1" i="0" u="none" strike="noStrike" kern="1200">
                          <a:solidFill>
                            <a:srgbClr val="000000"/>
                          </a:solidFill>
                          <a:effectLst/>
                          <a:latin typeface="Futura Std Book" panose="020B0502020204020303" pitchFamily="34" charset="0"/>
                          <a:ea typeface="+mn-ea"/>
                          <a:cs typeface="+mn-cs"/>
                        </a:rPr>
                        <a:t>Stockholms stad</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169,59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7,13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4,39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21,07</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29275136"/>
                  </a:ext>
                </a:extLst>
              </a:tr>
              <a:tr h="180494">
                <a:tc>
                  <a:txBody>
                    <a:bodyPr/>
                    <a:lstStyle/>
                    <a:p>
                      <a:pPr algn="l" fontAlgn="b"/>
                      <a:r>
                        <a:rPr lang="sv-SE" sz="800" b="0" i="0" u="none" strike="noStrike">
                          <a:solidFill>
                            <a:srgbClr val="000000"/>
                          </a:solidFill>
                          <a:effectLst/>
                          <a:latin typeface="Futura Std Book" panose="020B0502020204020303" pitchFamily="34" charset="0"/>
                        </a:rPr>
                        <a:t>Sverige exkl Stockholms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88,28</a:t>
                      </a:r>
                    </a:p>
                  </a:txBody>
                  <a:tcPr marL="9525" marR="9525" marT="9525" marB="0" anchor="ct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2,61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3,05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14,70</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100126470"/>
                  </a:ext>
                </a:extLst>
              </a:tr>
              <a:tr h="180494">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endParaRPr lang="sv-SE" sz="800" b="1" i="0" u="none" strike="noStrike" dirty="0">
                        <a:solidFill>
                          <a:srgbClr val="000000"/>
                        </a:solidFill>
                        <a:effectLst/>
                        <a:latin typeface="Futura Std Book" panose="020B0502020204020303"/>
                      </a:endParaRPr>
                    </a:p>
                  </a:txBody>
                  <a:tcPr marL="9525" marR="9525" marT="9525" marB="0" anchor="ct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endParaRPr lang="sv-SE" sz="800" b="1" i="0" u="none" strike="noStrike" dirty="0">
                        <a:solidFill>
                          <a:srgbClr val="000000"/>
                        </a:solidFill>
                        <a:effectLst/>
                        <a:latin typeface="Futura Std Book" panose="020B0502020204020303"/>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endParaRPr lang="sv-SE" sz="800" b="1" i="0" u="none" strike="noStrike" dirty="0">
                        <a:solidFill>
                          <a:srgbClr val="000000"/>
                        </a:solidFill>
                        <a:effectLst/>
                        <a:latin typeface="Futura Std Book" panose="020B0502020204020303"/>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endParaRPr lang="sv-SE" sz="800" b="1" i="0" u="none" strike="noStrike" dirty="0">
                        <a:solidFill>
                          <a:srgbClr val="000000"/>
                        </a:solidFill>
                        <a:effectLst/>
                        <a:latin typeface="Futura Std Book" panose="020B0502020204020303"/>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290392507"/>
                  </a:ext>
                </a:extLst>
              </a:tr>
              <a:tr h="180494">
                <a:tc>
                  <a:txBody>
                    <a:bodyPr/>
                    <a:lstStyle/>
                    <a:p>
                      <a:pPr algn="l" fontAlgn="b"/>
                      <a:r>
                        <a:rPr lang="sv-SE" sz="800" b="1" i="0" u="none" strike="noStrike">
                          <a:solidFill>
                            <a:srgbClr val="000000"/>
                          </a:solidFill>
                          <a:effectLst/>
                          <a:latin typeface="Futura Std Book" panose="020B0502020204020303" pitchFamily="34" charset="0"/>
                        </a:rPr>
                        <a:t>Lönesumma per invånare</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800" b="1" i="0" u="none" strike="noStrike">
                        <a:solidFill>
                          <a:srgbClr val="000000"/>
                        </a:solidFill>
                        <a:effectLst/>
                        <a:latin typeface="Futura Std Book" panose="020B0502020204020303" pitchFamily="34" charset="0"/>
                      </a:endParaRPr>
                    </a:p>
                  </a:txBody>
                  <a:tcPr marL="9525" marR="9525" marT="9525" marB="0" anchor="b">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722970375"/>
                  </a:ext>
                </a:extLst>
              </a:tr>
              <a:tr h="180494">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dirty="0">
                          <a:solidFill>
                            <a:srgbClr val="000000"/>
                          </a:solidFill>
                          <a:effectLst/>
                          <a:latin typeface="Futura Std Book" panose="020B0502020204020303" pitchFamily="34" charset="0"/>
                        </a:rPr>
                        <a:t>2020 kv4</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b"/>
                      <a:r>
                        <a:rPr lang="sv-SE" sz="8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1702657519"/>
                  </a:ext>
                </a:extLst>
              </a:tr>
              <a:tr h="180494">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tkr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sv-SE" sz="800" b="0" i="0" u="none" strike="noStrike">
                          <a:solidFill>
                            <a:srgbClr val="000000"/>
                          </a:solidFill>
                          <a:effectLst/>
                          <a:latin typeface="Futura Std Book" panose="020B0502020204020303" pitchFamily="34" charset="0"/>
                        </a:rPr>
                        <a:t>-1 år (tkr)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r>
                        <a:rPr lang="sv-SE" sz="8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199424136"/>
                  </a:ext>
                </a:extLst>
              </a:tr>
              <a:tr h="180494">
                <a:tc>
                  <a:txBody>
                    <a:bodyPr/>
                    <a:lstStyle/>
                    <a:p>
                      <a:pPr algn="l" fontAlgn="b"/>
                      <a:r>
                        <a:rPr lang="sv-SE" sz="800" b="0" i="0" u="none" strike="noStrike">
                          <a:solidFill>
                            <a:srgbClr val="000000"/>
                          </a:solidFill>
                          <a:effectLst/>
                          <a:latin typeface="Futura Std Book" panose="020B0502020204020303" pitchFamily="34" charset="0"/>
                        </a:rPr>
                        <a:t>Sverige</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46,18</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0,28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0,61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14,20</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334199718"/>
                  </a:ext>
                </a:extLst>
              </a:tr>
              <a:tr h="180494">
                <a:tc>
                  <a:txBody>
                    <a:bodyPr/>
                    <a:lstStyle/>
                    <a:p>
                      <a:pPr algn="l" fontAlgn="b"/>
                      <a:r>
                        <a:rPr lang="sv-SE" sz="800" b="0" i="0" u="none" strike="noStrike">
                          <a:solidFill>
                            <a:srgbClr val="000000"/>
                          </a:solidFill>
                          <a:effectLst/>
                          <a:latin typeface="Futura Std Book" panose="020B0502020204020303" pitchFamily="34" charset="0"/>
                        </a:rPr>
                        <a:t>Stockholmsregionen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50,22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0,13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0,25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14,39</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886334948"/>
                  </a:ext>
                </a:extLst>
              </a:tr>
              <a:tr h="180494">
                <a:tc>
                  <a:txBody>
                    <a:bodyPr/>
                    <a:lstStyle/>
                    <a:p>
                      <a:pPr marL="0" algn="l" defTabSz="914400" rtl="0" eaLnBrk="1" fontAlgn="b" latinLnBrk="0" hangingPunct="1"/>
                      <a:r>
                        <a:rPr lang="sv-SE" sz="800" b="1" i="0" u="none" strike="noStrike" kern="1200">
                          <a:solidFill>
                            <a:srgbClr val="000000"/>
                          </a:solidFill>
                          <a:effectLst/>
                          <a:latin typeface="Futura Std Book" panose="020B0502020204020303" pitchFamily="34" charset="0"/>
                          <a:ea typeface="+mn-ea"/>
                          <a:cs typeface="+mn-cs"/>
                        </a:rPr>
                        <a:t>Stockholms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60,44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-0,04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-0,07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15,58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628746202"/>
                  </a:ext>
                </a:extLst>
              </a:tr>
              <a:tr h="180494">
                <a:tc>
                  <a:txBody>
                    <a:bodyPr/>
                    <a:lstStyle/>
                    <a:p>
                      <a:pPr marL="0" algn="l" defTabSz="914400" rtl="0" eaLnBrk="1" fontAlgn="b" latinLnBrk="0" hangingPunct="1"/>
                      <a:r>
                        <a:rPr lang="sv-SE" sz="800" b="1" i="0" u="none" strike="noStrike" kern="1200" dirty="0">
                          <a:solidFill>
                            <a:srgbClr val="000000"/>
                          </a:solidFill>
                          <a:effectLst/>
                          <a:latin typeface="Futura Std Book" panose="020B0502020204020303" pitchFamily="34" charset="0"/>
                          <a:ea typeface="+mn-ea"/>
                          <a:cs typeface="+mn-cs"/>
                        </a:rPr>
                        <a:t>Stockholms stad</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94,74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1,72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1,85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20,05</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797369216"/>
                  </a:ext>
                </a:extLst>
              </a:tr>
              <a:tr h="180494">
                <a:tc>
                  <a:txBody>
                    <a:bodyPr/>
                    <a:lstStyle/>
                    <a:p>
                      <a:pPr algn="l" fontAlgn="b"/>
                      <a:r>
                        <a:rPr lang="sv-SE" sz="800" b="0" i="0" u="none" strike="noStrike" dirty="0">
                          <a:solidFill>
                            <a:srgbClr val="000000"/>
                          </a:solidFill>
                          <a:effectLst/>
                          <a:latin typeface="Futura Std Book" panose="020B0502020204020303" pitchFamily="34" charset="0"/>
                        </a:rPr>
                        <a:t>Sverige </a:t>
                      </a:r>
                      <a:r>
                        <a:rPr lang="sv-SE" sz="800" b="0" i="0" u="none" strike="noStrike" dirty="0" err="1">
                          <a:solidFill>
                            <a:srgbClr val="000000"/>
                          </a:solidFill>
                          <a:effectLst/>
                          <a:latin typeface="Futura Std Book" panose="020B0502020204020303" pitchFamily="34" charset="0"/>
                        </a:rPr>
                        <a:t>exkl</a:t>
                      </a:r>
                      <a:r>
                        <a:rPr lang="sv-SE" sz="800" b="0" i="0" u="none" strike="noStrike" dirty="0">
                          <a:solidFill>
                            <a:srgbClr val="000000"/>
                          </a:solidFill>
                          <a:effectLst/>
                          <a:latin typeface="Futura Std Book" panose="020B0502020204020303" pitchFamily="34" charset="0"/>
                        </a:rPr>
                        <a:t> Stockholms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41,91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0,37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0,89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13,38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614288076"/>
                  </a:ext>
                </a:extLst>
              </a:tr>
            </a:tbl>
          </a:graphicData>
        </a:graphic>
      </p:graphicFrame>
      <p:graphicFrame>
        <p:nvGraphicFramePr>
          <p:cNvPr id="9" name="Diagram 8">
            <a:extLst>
              <a:ext uri="{FF2B5EF4-FFF2-40B4-BE49-F238E27FC236}">
                <a16:creationId xmlns:a16="http://schemas.microsoft.com/office/drawing/2014/main" id="{27F91C2C-C8D1-4538-91AF-D9F9875733CF}"/>
              </a:ext>
            </a:extLst>
          </p:cNvPr>
          <p:cNvGraphicFramePr>
            <a:graphicFrameLocks/>
          </p:cNvGraphicFramePr>
          <p:nvPr>
            <p:extLst>
              <p:ext uri="{D42A27DB-BD31-4B8C-83A1-F6EECF244321}">
                <p14:modId xmlns:p14="http://schemas.microsoft.com/office/powerpoint/2010/main" val="4216959294"/>
              </p:ext>
            </p:extLst>
          </p:nvPr>
        </p:nvGraphicFramePr>
        <p:xfrm>
          <a:off x="652659" y="2043670"/>
          <a:ext cx="5295899" cy="342899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640091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5">
            <a:extLst>
              <a:ext uri="{FF2B5EF4-FFF2-40B4-BE49-F238E27FC236}">
                <a16:creationId xmlns:a16="http://schemas.microsoft.com/office/drawing/2014/main" id="{91ACDB6A-7CD6-4A8B-B8D3-405B91A5B37F}"/>
              </a:ext>
            </a:extLst>
          </p:cNvPr>
          <p:cNvSpPr>
            <a:spLocks noGrp="1"/>
          </p:cNvSpPr>
          <p:nvPr>
            <p:ph type="title"/>
          </p:nvPr>
        </p:nvSpPr>
        <p:spPr>
          <a:xfrm>
            <a:off x="717550" y="339576"/>
            <a:ext cx="8426449" cy="1113955"/>
          </a:xfrm>
        </p:spPr>
        <p:txBody>
          <a:bodyPr/>
          <a:lstStyle/>
          <a:p>
            <a:r>
              <a:rPr lang="sv-SE" dirty="0"/>
              <a:t>Lönesumma efter sektor</a:t>
            </a:r>
          </a:p>
        </p:txBody>
      </p:sp>
      <p:sp>
        <p:nvSpPr>
          <p:cNvPr id="9" name="textruta 8">
            <a:extLst>
              <a:ext uri="{FF2B5EF4-FFF2-40B4-BE49-F238E27FC236}">
                <a16:creationId xmlns:a16="http://schemas.microsoft.com/office/drawing/2014/main" id="{6C5ABB88-2DCC-4FEB-B7BF-E357241F858A}"/>
              </a:ext>
            </a:extLst>
          </p:cNvPr>
          <p:cNvSpPr txBox="1"/>
          <p:nvPr/>
        </p:nvSpPr>
        <p:spPr>
          <a:xfrm>
            <a:off x="717549" y="5431562"/>
            <a:ext cx="4031465" cy="338554"/>
          </a:xfrm>
          <a:prstGeom prst="rect">
            <a:avLst/>
          </a:prstGeom>
          <a:noFill/>
        </p:spPr>
        <p:txBody>
          <a:bodyPr wrap="square" rtlCol="0">
            <a:spAutoFit/>
          </a:bodyPr>
          <a:lstStyle/>
          <a:p>
            <a:r>
              <a:rPr lang="sv-SE" sz="800" dirty="0"/>
              <a:t>Källa: Statistiska centralbyrån (Lönesummor nattbefolkning, arbetsgivaravgifter och preliminär A-skatt, LAPS) </a:t>
            </a:r>
          </a:p>
        </p:txBody>
      </p:sp>
      <p:sp>
        <p:nvSpPr>
          <p:cNvPr id="11" name="Rektangel 10">
            <a:extLst>
              <a:ext uri="{FF2B5EF4-FFF2-40B4-BE49-F238E27FC236}">
                <a16:creationId xmlns:a16="http://schemas.microsoft.com/office/drawing/2014/main" id="{AD96E257-3E57-4C3F-A13C-E78E67C4357C}"/>
              </a:ext>
            </a:extLst>
          </p:cNvPr>
          <p:cNvSpPr/>
          <p:nvPr/>
        </p:nvSpPr>
        <p:spPr>
          <a:xfrm>
            <a:off x="6167438" y="1016000"/>
            <a:ext cx="5307011" cy="5113337"/>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35" name="textruta 34">
            <a:extLst>
              <a:ext uri="{FF2B5EF4-FFF2-40B4-BE49-F238E27FC236}">
                <a16:creationId xmlns:a16="http://schemas.microsoft.com/office/drawing/2014/main" id="{7BEAC0AA-359B-4125-9E83-5111F610F497}"/>
              </a:ext>
            </a:extLst>
          </p:cNvPr>
          <p:cNvSpPr txBox="1"/>
          <p:nvPr/>
        </p:nvSpPr>
        <p:spPr>
          <a:xfrm>
            <a:off x="717549" y="1450749"/>
            <a:ext cx="5568951" cy="492443"/>
          </a:xfrm>
          <a:prstGeom prst="rect">
            <a:avLst/>
          </a:prstGeom>
          <a:noFill/>
        </p:spPr>
        <p:txBody>
          <a:bodyPr wrap="square" rtlCol="0">
            <a:spAutoFit/>
          </a:bodyPr>
          <a:lstStyle/>
          <a:p>
            <a:r>
              <a:rPr lang="sv-SE" sz="1400" b="1" dirty="0"/>
              <a:t>Lönesumma i privat sektor efter näringsgren, Stockholms län</a:t>
            </a:r>
            <a:r>
              <a:rPr lang="sv-SE" sz="1400" dirty="0"/>
              <a:t/>
            </a:r>
            <a:br>
              <a:rPr lang="sv-SE" sz="1400" dirty="0"/>
            </a:br>
            <a:r>
              <a:rPr lang="sv-SE" sz="1200" dirty="0"/>
              <a:t>Index 100 = 2010 kv4</a:t>
            </a:r>
            <a:endParaRPr lang="sv-SE" sz="1400" dirty="0"/>
          </a:p>
        </p:txBody>
      </p:sp>
      <p:graphicFrame>
        <p:nvGraphicFramePr>
          <p:cNvPr id="36" name="Tabell 35">
            <a:extLst>
              <a:ext uri="{FF2B5EF4-FFF2-40B4-BE49-F238E27FC236}">
                <a16:creationId xmlns:a16="http://schemas.microsoft.com/office/drawing/2014/main" id="{31095A70-F641-46DA-BD16-4860A84D6E5A}"/>
              </a:ext>
            </a:extLst>
          </p:cNvPr>
          <p:cNvGraphicFramePr>
            <a:graphicFrameLocks noGrp="1"/>
          </p:cNvGraphicFramePr>
          <p:nvPr>
            <p:extLst>
              <p:ext uri="{D42A27DB-BD31-4B8C-83A1-F6EECF244321}">
                <p14:modId xmlns:p14="http://schemas.microsoft.com/office/powerpoint/2010/main" val="4071236495"/>
              </p:ext>
            </p:extLst>
          </p:nvPr>
        </p:nvGraphicFramePr>
        <p:xfrm>
          <a:off x="6429841" y="1291737"/>
          <a:ext cx="4743256" cy="4641747"/>
        </p:xfrm>
        <a:graphic>
          <a:graphicData uri="http://schemas.openxmlformats.org/drawingml/2006/table">
            <a:tbl>
              <a:tblPr/>
              <a:tblGrid>
                <a:gridCol w="1676855">
                  <a:extLst>
                    <a:ext uri="{9D8B030D-6E8A-4147-A177-3AD203B41FA5}">
                      <a16:colId xmlns:a16="http://schemas.microsoft.com/office/drawing/2014/main" val="1923856292"/>
                    </a:ext>
                  </a:extLst>
                </a:gridCol>
                <a:gridCol w="776650">
                  <a:extLst>
                    <a:ext uri="{9D8B030D-6E8A-4147-A177-3AD203B41FA5}">
                      <a16:colId xmlns:a16="http://schemas.microsoft.com/office/drawing/2014/main" val="1968688101"/>
                    </a:ext>
                  </a:extLst>
                </a:gridCol>
                <a:gridCol w="996280">
                  <a:extLst>
                    <a:ext uri="{9D8B030D-6E8A-4147-A177-3AD203B41FA5}">
                      <a16:colId xmlns:a16="http://schemas.microsoft.com/office/drawing/2014/main" val="329582632"/>
                    </a:ext>
                  </a:extLst>
                </a:gridCol>
                <a:gridCol w="574455">
                  <a:extLst>
                    <a:ext uri="{9D8B030D-6E8A-4147-A177-3AD203B41FA5}">
                      <a16:colId xmlns:a16="http://schemas.microsoft.com/office/drawing/2014/main" val="351942483"/>
                    </a:ext>
                  </a:extLst>
                </a:gridCol>
                <a:gridCol w="719016">
                  <a:extLst>
                    <a:ext uri="{9D8B030D-6E8A-4147-A177-3AD203B41FA5}">
                      <a16:colId xmlns:a16="http://schemas.microsoft.com/office/drawing/2014/main" val="3646501865"/>
                    </a:ext>
                  </a:extLst>
                </a:gridCol>
              </a:tblGrid>
              <a:tr h="288050">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tcPr>
                </a:tc>
                <a:tc>
                  <a:txBody>
                    <a:bodyPr/>
                    <a:lstStyle/>
                    <a:p>
                      <a:pPr algn="ctr" rtl="0" fontAlgn="b"/>
                      <a:r>
                        <a:rPr lang="sv-SE" sz="800" b="0" i="0" u="none" strike="noStrike" dirty="0">
                          <a:solidFill>
                            <a:srgbClr val="000000"/>
                          </a:solidFill>
                          <a:effectLst/>
                          <a:latin typeface="Futura Std Book" panose="020B0502020204020303" pitchFamily="34" charset="0"/>
                        </a:rPr>
                        <a:t>2020 kv4</a:t>
                      </a:r>
                    </a:p>
                  </a:txBody>
                  <a:tcPr marL="9525" marR="9525" marT="9525" marB="0" anchor="b">
                    <a:lnL>
                      <a:noFill/>
                    </a:lnL>
                    <a:lnR>
                      <a:noFill/>
                    </a:lnR>
                    <a:lnT>
                      <a:noFill/>
                    </a:lnT>
                    <a:lnB>
                      <a:noFill/>
                    </a:lnB>
                  </a:tcPr>
                </a:tc>
                <a:tc>
                  <a:txBody>
                    <a:bodyPr/>
                    <a:lstStyle/>
                    <a:p>
                      <a:pPr algn="ctr" fontAlgn="b"/>
                      <a:r>
                        <a:rPr lang="sv-SE" sz="8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a:noFill/>
                    </a:lnL>
                    <a:lnR>
                      <a:noFill/>
                    </a:lnR>
                    <a:lnT>
                      <a:noFill/>
                    </a:lnT>
                    <a:lnB>
                      <a:noFill/>
                    </a:lnB>
                  </a:tcPr>
                </a:tc>
                <a:tc hMerge="1">
                  <a:txBody>
                    <a:bodyPr/>
                    <a:lstStyle/>
                    <a:p>
                      <a:endParaRPr lang="sv-SE"/>
                    </a:p>
                  </a:txBody>
                  <a:tcPr/>
                </a:tc>
                <a:extLst>
                  <a:ext uri="{0D108BD9-81ED-4DB2-BD59-A6C34878D82A}">
                    <a16:rowId xmlns:a16="http://schemas.microsoft.com/office/drawing/2014/main" val="3013049378"/>
                  </a:ext>
                </a:extLst>
              </a:tr>
              <a:tr h="241589">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tcPr>
                </a:tc>
                <a:tc>
                  <a:txBody>
                    <a:bodyPr/>
                    <a:lstStyle/>
                    <a:p>
                      <a:pPr algn="ctr" rtl="0" fontAlgn="b"/>
                      <a:r>
                        <a:rPr lang="sv-SE" sz="800" b="0" i="0" u="none" strike="noStrike">
                          <a:solidFill>
                            <a:srgbClr val="000000"/>
                          </a:solidFill>
                          <a:effectLst/>
                          <a:latin typeface="Futura Std Book" panose="020B0502020204020303" pitchFamily="34" charset="0"/>
                        </a:rPr>
                        <a:t>mdkr</a:t>
                      </a:r>
                    </a:p>
                  </a:txBody>
                  <a:tcPr marL="9525" marR="9525" marT="9525" marB="0" anchor="b">
                    <a:lnL>
                      <a:noFill/>
                    </a:lnL>
                    <a:lnR>
                      <a:noFill/>
                    </a:lnR>
                    <a:lnT>
                      <a:noFill/>
                    </a:lnT>
                    <a:lnB>
                      <a:noFill/>
                    </a:lnB>
                  </a:tcPr>
                </a:tc>
                <a:tc>
                  <a:txBody>
                    <a:bodyPr/>
                    <a:lstStyle/>
                    <a:p>
                      <a:pPr algn="ctr" fontAlgn="b"/>
                      <a:r>
                        <a:rPr lang="sv-SE" sz="800" b="0" i="0" u="none" strike="noStrike">
                          <a:solidFill>
                            <a:srgbClr val="000000"/>
                          </a:solidFill>
                          <a:effectLst/>
                          <a:latin typeface="Futura Std Book" panose="020B0502020204020303" pitchFamily="34" charset="0"/>
                        </a:rPr>
                        <a:t>-1 år (mdkr)</a:t>
                      </a:r>
                    </a:p>
                  </a:txBody>
                  <a:tcPr marL="9525" marR="9525" marT="9525" marB="0" anchor="b">
                    <a:lnL>
                      <a:noFill/>
                    </a:lnL>
                    <a:lnR>
                      <a:noFill/>
                    </a:lnR>
                    <a:lnT>
                      <a:noFill/>
                    </a:lnT>
                    <a:lnB>
                      <a:noFill/>
                    </a:lnB>
                  </a:tcPr>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tcPr>
                </a:tc>
                <a:tc>
                  <a:txBody>
                    <a:bodyPr/>
                    <a:lstStyle/>
                    <a:p>
                      <a:pPr algn="ctr" rtl="0" fontAlgn="b"/>
                      <a:r>
                        <a:rPr lang="sv-SE" sz="800" b="0" i="0" u="none" strike="noStrike">
                          <a:solidFill>
                            <a:srgbClr val="000000"/>
                          </a:solidFill>
                          <a:effectLst/>
                          <a:latin typeface="Futura Std Book" panose="020B0502020204020303" pitchFamily="34" charset="0"/>
                        </a:rPr>
                        <a:t>-5 år</a:t>
                      </a:r>
                    </a:p>
                  </a:txBody>
                  <a:tcPr marL="9525" marR="9525" marT="9525" marB="0" anchor="b">
                    <a:lnL>
                      <a:noFill/>
                    </a:lnL>
                    <a:lnR>
                      <a:noFill/>
                    </a:lnR>
                    <a:lnT>
                      <a:noFill/>
                    </a:lnT>
                    <a:lnB>
                      <a:noFill/>
                    </a:lnB>
                  </a:tcPr>
                </a:tc>
                <a:extLst>
                  <a:ext uri="{0D108BD9-81ED-4DB2-BD59-A6C34878D82A}">
                    <a16:rowId xmlns:a16="http://schemas.microsoft.com/office/drawing/2014/main" val="560495974"/>
                  </a:ext>
                </a:extLst>
              </a:tr>
              <a:tr h="185838">
                <a:tc>
                  <a:txBody>
                    <a:bodyPr/>
                    <a:lstStyle/>
                    <a:p>
                      <a:pPr algn="l" rtl="0" fontAlgn="b"/>
                      <a:r>
                        <a:rPr lang="sv-SE" sz="800" b="1" i="0" u="none" strike="noStrike">
                          <a:solidFill>
                            <a:srgbClr val="000000"/>
                          </a:solidFill>
                          <a:effectLst/>
                          <a:latin typeface="Futura Std Book" panose="020B0502020204020303" pitchFamily="34" charset="0"/>
                        </a:rPr>
                        <a:t>Sverige</a:t>
                      </a:r>
                    </a:p>
                  </a:txBody>
                  <a:tcPr marL="9525" marR="9525" marT="9525" marB="0" anchor="b">
                    <a:lnL>
                      <a:noFill/>
                    </a:lnL>
                    <a:lnR>
                      <a:noFill/>
                    </a:lnR>
                    <a:lnT>
                      <a:noFill/>
                    </a:lnT>
                    <a:lnB>
                      <a:noFill/>
                    </a:lnB>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4135408827"/>
                  </a:ext>
                </a:extLst>
              </a:tr>
              <a:tr h="185838">
                <a:tc>
                  <a:txBody>
                    <a:bodyPr/>
                    <a:lstStyle/>
                    <a:p>
                      <a:pPr algn="l" rtl="0" fontAlgn="b"/>
                      <a:r>
                        <a:rPr lang="sv-SE" sz="800" b="0" i="0" u="none" strike="noStrike">
                          <a:solidFill>
                            <a:srgbClr val="000000"/>
                          </a:solidFill>
                          <a:effectLst/>
                          <a:latin typeface="Futura Std Book" panose="020B0502020204020303" pitchFamily="34" charset="0"/>
                        </a:rPr>
                        <a:t>Privat sektor</a:t>
                      </a:r>
                    </a:p>
                  </a:txBody>
                  <a:tcPr marL="9525" marR="9525" marT="9525" marB="0" anchor="b">
                    <a:lnL>
                      <a:noFill/>
                    </a:lnL>
                    <a:lnR>
                      <a:noFill/>
                    </a:lnR>
                    <a:lnT>
                      <a:noFill/>
                    </a:lnT>
                    <a:lnB>
                      <a:noFill/>
                    </a:lnB>
                  </a:tcPr>
                </a:tc>
                <a:tc>
                  <a:txBody>
                    <a:bodyPr/>
                    <a:lstStyle/>
                    <a:p>
                      <a:pPr algn="ctr" rtl="0" fontAlgn="ctr"/>
                      <a:r>
                        <a:rPr lang="sv-SE" sz="800" b="0" i="0" u="none" strike="noStrike" dirty="0">
                          <a:solidFill>
                            <a:srgbClr val="000000"/>
                          </a:solidFill>
                          <a:effectLst/>
                          <a:latin typeface="Futura Std Book" panose="020B0502020204020303"/>
                        </a:rPr>
                        <a:t>344,97</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-0,01</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0,00</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19,05</a:t>
                      </a:r>
                    </a:p>
                  </a:txBody>
                  <a:tcPr marL="9525" marR="9525" marT="9525" marB="0" anchor="ctr">
                    <a:lnL>
                      <a:noFill/>
                    </a:lnL>
                    <a:lnR>
                      <a:noFill/>
                    </a:lnR>
                    <a:lnT>
                      <a:noFill/>
                    </a:lnT>
                    <a:lnB>
                      <a:noFill/>
                    </a:lnB>
                  </a:tcPr>
                </a:tc>
                <a:extLst>
                  <a:ext uri="{0D108BD9-81ED-4DB2-BD59-A6C34878D82A}">
                    <a16:rowId xmlns:a16="http://schemas.microsoft.com/office/drawing/2014/main" val="1589066613"/>
                  </a:ext>
                </a:extLst>
              </a:tr>
              <a:tr h="185838">
                <a:tc>
                  <a:txBody>
                    <a:bodyPr/>
                    <a:lstStyle/>
                    <a:p>
                      <a:pPr algn="l" rtl="0" fontAlgn="b"/>
                      <a:r>
                        <a:rPr lang="sv-SE" sz="800" b="0" i="1" u="none" strike="noStrike">
                          <a:solidFill>
                            <a:srgbClr val="000000"/>
                          </a:solidFill>
                          <a:effectLst/>
                          <a:latin typeface="Futura Std Book" panose="020B0502020204020303" pitchFamily="34" charset="0"/>
                        </a:rPr>
                        <a:t>Industri</a:t>
                      </a:r>
                    </a:p>
                  </a:txBody>
                  <a:tcPr marL="9525" marR="9525" marT="9525" marB="0" anchor="b">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66,77</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0,11</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0,17</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8,84</a:t>
                      </a:r>
                    </a:p>
                  </a:txBody>
                  <a:tcPr marL="9525" marR="9525" marT="9525" marB="0" anchor="ctr">
                    <a:lnL>
                      <a:noFill/>
                    </a:lnL>
                    <a:lnR>
                      <a:noFill/>
                    </a:lnR>
                    <a:lnT>
                      <a:noFill/>
                    </a:lnT>
                    <a:lnB>
                      <a:noFill/>
                    </a:lnB>
                  </a:tcPr>
                </a:tc>
                <a:extLst>
                  <a:ext uri="{0D108BD9-81ED-4DB2-BD59-A6C34878D82A}">
                    <a16:rowId xmlns:a16="http://schemas.microsoft.com/office/drawing/2014/main" val="3244035620"/>
                  </a:ext>
                </a:extLst>
              </a:tr>
              <a:tr h="185838">
                <a:tc>
                  <a:txBody>
                    <a:bodyPr/>
                    <a:lstStyle/>
                    <a:p>
                      <a:pPr algn="l" rtl="0" fontAlgn="b"/>
                      <a:r>
                        <a:rPr lang="sv-SE" sz="800" b="0" i="1" u="none" strike="noStrike">
                          <a:solidFill>
                            <a:srgbClr val="000000"/>
                          </a:solidFill>
                          <a:effectLst/>
                          <a:latin typeface="Futura Std Book" panose="020B0502020204020303" pitchFamily="34" charset="0"/>
                        </a:rPr>
                        <a:t>Tjänster</a:t>
                      </a:r>
                    </a:p>
                  </a:txBody>
                  <a:tcPr marL="9525" marR="9525" marT="9525" marB="0" anchor="b">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238,33</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-0,68</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-0,29</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21,18</a:t>
                      </a:r>
                    </a:p>
                  </a:txBody>
                  <a:tcPr marL="9525" marR="9525" marT="9525" marB="0" anchor="ctr">
                    <a:lnL>
                      <a:noFill/>
                    </a:lnL>
                    <a:lnR>
                      <a:noFill/>
                    </a:lnR>
                    <a:lnT>
                      <a:noFill/>
                    </a:lnT>
                    <a:lnB>
                      <a:noFill/>
                    </a:lnB>
                  </a:tcPr>
                </a:tc>
                <a:extLst>
                  <a:ext uri="{0D108BD9-81ED-4DB2-BD59-A6C34878D82A}">
                    <a16:rowId xmlns:a16="http://schemas.microsoft.com/office/drawing/2014/main" val="2196241211"/>
                  </a:ext>
                </a:extLst>
              </a:tr>
              <a:tr h="185838">
                <a:tc>
                  <a:txBody>
                    <a:bodyPr/>
                    <a:lstStyle/>
                    <a:p>
                      <a:pPr algn="l" rtl="0" fontAlgn="b"/>
                      <a:r>
                        <a:rPr lang="sv-SE" sz="800" b="0" i="1" u="none" strike="noStrike">
                          <a:solidFill>
                            <a:srgbClr val="000000"/>
                          </a:solidFill>
                          <a:effectLst/>
                          <a:latin typeface="Futura Std Book" panose="020B0502020204020303" pitchFamily="34" charset="0"/>
                        </a:rPr>
                        <a:t>Övrigt*</a:t>
                      </a:r>
                    </a:p>
                  </a:txBody>
                  <a:tcPr marL="9525" marR="9525" marT="9525" marB="0" anchor="b">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39,87</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0,56</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1,43</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25,64</a:t>
                      </a:r>
                    </a:p>
                  </a:txBody>
                  <a:tcPr marL="9525" marR="9525" marT="9525" marB="0" anchor="ctr">
                    <a:lnL>
                      <a:noFill/>
                    </a:lnL>
                    <a:lnR>
                      <a:noFill/>
                    </a:lnR>
                    <a:lnT>
                      <a:noFill/>
                    </a:lnT>
                    <a:lnB>
                      <a:noFill/>
                    </a:lnB>
                  </a:tcPr>
                </a:tc>
                <a:extLst>
                  <a:ext uri="{0D108BD9-81ED-4DB2-BD59-A6C34878D82A}">
                    <a16:rowId xmlns:a16="http://schemas.microsoft.com/office/drawing/2014/main" val="3387378883"/>
                  </a:ext>
                </a:extLst>
              </a:tr>
              <a:tr h="185838">
                <a:tc>
                  <a:txBody>
                    <a:bodyPr/>
                    <a:lstStyle/>
                    <a:p>
                      <a:pPr algn="l" rtl="0" fontAlgn="b"/>
                      <a:r>
                        <a:rPr lang="sv-SE" sz="800" b="0" i="0" u="none" strike="noStrike">
                          <a:solidFill>
                            <a:srgbClr val="000000"/>
                          </a:solidFill>
                          <a:effectLst/>
                          <a:latin typeface="Futura Std Book" panose="020B0502020204020303" pitchFamily="34" charset="0"/>
                        </a:rPr>
                        <a:t>Offentlig sektor</a:t>
                      </a:r>
                    </a:p>
                  </a:txBody>
                  <a:tcPr marL="9525" marR="9525" marT="9525" marB="0" anchor="b">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134,35</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5,30</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4,10</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23,72</a:t>
                      </a:r>
                    </a:p>
                  </a:txBody>
                  <a:tcPr marL="9525" marR="9525" marT="9525" marB="0" anchor="ctr">
                    <a:lnL>
                      <a:noFill/>
                    </a:lnL>
                    <a:lnR>
                      <a:noFill/>
                    </a:lnR>
                    <a:lnT>
                      <a:noFill/>
                    </a:lnT>
                    <a:lnB>
                      <a:noFill/>
                    </a:lnB>
                  </a:tcPr>
                </a:tc>
                <a:extLst>
                  <a:ext uri="{0D108BD9-81ED-4DB2-BD59-A6C34878D82A}">
                    <a16:rowId xmlns:a16="http://schemas.microsoft.com/office/drawing/2014/main" val="1001644744"/>
                  </a:ext>
                </a:extLst>
              </a:tr>
              <a:tr h="185838">
                <a:tc>
                  <a:txBody>
                    <a:bodyPr/>
                    <a:lstStyle/>
                    <a:p>
                      <a:pPr algn="l" rtl="0" fontAlgn="b"/>
                      <a:r>
                        <a:rPr lang="sv-SE" sz="800" b="1" i="0" u="none" strike="noStrike" dirty="0">
                          <a:solidFill>
                            <a:srgbClr val="000000"/>
                          </a:solidFill>
                          <a:effectLst/>
                          <a:latin typeface="Futura Std Book" panose="020B0502020204020303" pitchFamily="34" charset="0"/>
                        </a:rPr>
                        <a:t>Totalt </a:t>
                      </a:r>
                    </a:p>
                  </a:txBody>
                  <a:tcPr marL="9525" marR="9525" marT="9525" marB="0" anchor="b">
                    <a:lnL>
                      <a:noFill/>
                    </a:lnL>
                    <a:lnR>
                      <a:noFill/>
                    </a:lnR>
                    <a:lnT>
                      <a:noFill/>
                    </a:lnT>
                    <a:lnB>
                      <a:noFill/>
                    </a:lnB>
                  </a:tcPr>
                </a:tc>
                <a:tc>
                  <a:txBody>
                    <a:bodyPr/>
                    <a:lstStyle/>
                    <a:p>
                      <a:pPr algn="ctr" rtl="0" fontAlgn="ctr"/>
                      <a:r>
                        <a:rPr lang="sv-SE" sz="800" b="1" i="0" u="none" strike="noStrike">
                          <a:solidFill>
                            <a:srgbClr val="000000"/>
                          </a:solidFill>
                          <a:effectLst/>
                          <a:latin typeface="Futura Std Book" panose="020B0502020204020303"/>
                        </a:rPr>
                        <a:t>479,32</a:t>
                      </a:r>
                    </a:p>
                  </a:txBody>
                  <a:tcPr marL="9525" marR="9525" marT="9525" marB="0" anchor="ctr">
                    <a:lnL>
                      <a:noFill/>
                    </a:lnL>
                    <a:lnR>
                      <a:noFill/>
                    </a:lnR>
                    <a:lnT>
                      <a:noFill/>
                    </a:lnT>
                    <a:lnB>
                      <a:noFill/>
                    </a:lnB>
                  </a:tcPr>
                </a:tc>
                <a:tc>
                  <a:txBody>
                    <a:bodyPr/>
                    <a:lstStyle/>
                    <a:p>
                      <a:pPr algn="ctr" rtl="0" fontAlgn="ctr"/>
                      <a:r>
                        <a:rPr lang="sv-SE" sz="800" b="1" i="0" u="none" strike="noStrike">
                          <a:solidFill>
                            <a:srgbClr val="000000"/>
                          </a:solidFill>
                          <a:effectLst/>
                          <a:latin typeface="Futura Std Book" panose="020B0502020204020303"/>
                        </a:rPr>
                        <a:t>5,29</a:t>
                      </a:r>
                    </a:p>
                  </a:txBody>
                  <a:tcPr marL="9525" marR="9525" marT="9525" marB="0" anchor="ctr">
                    <a:lnL>
                      <a:noFill/>
                    </a:lnL>
                    <a:lnR>
                      <a:noFill/>
                    </a:lnR>
                    <a:lnT>
                      <a:noFill/>
                    </a:lnT>
                    <a:lnB>
                      <a:noFill/>
                    </a:lnB>
                  </a:tcPr>
                </a:tc>
                <a:tc>
                  <a:txBody>
                    <a:bodyPr/>
                    <a:lstStyle/>
                    <a:p>
                      <a:pPr algn="ctr" rtl="0" fontAlgn="ctr"/>
                      <a:r>
                        <a:rPr lang="sv-SE" sz="800" b="1" i="0" u="none" strike="noStrike">
                          <a:solidFill>
                            <a:srgbClr val="000000"/>
                          </a:solidFill>
                          <a:effectLst/>
                          <a:latin typeface="Futura Std Book" panose="020B0502020204020303"/>
                        </a:rPr>
                        <a:t>1,12</a:t>
                      </a:r>
                    </a:p>
                  </a:txBody>
                  <a:tcPr marL="9525" marR="9525" marT="9525" marB="0" anchor="ctr">
                    <a:lnL>
                      <a:noFill/>
                    </a:lnL>
                    <a:lnR>
                      <a:noFill/>
                    </a:lnR>
                    <a:lnT>
                      <a:noFill/>
                    </a:lnT>
                    <a:lnB>
                      <a:noFill/>
                    </a:lnB>
                  </a:tcPr>
                </a:tc>
                <a:tc>
                  <a:txBody>
                    <a:bodyPr/>
                    <a:lstStyle/>
                    <a:p>
                      <a:pPr algn="ctr" rtl="0" fontAlgn="ctr"/>
                      <a:r>
                        <a:rPr lang="sv-SE" sz="800" b="1" i="0" u="none" strike="noStrike" dirty="0">
                          <a:solidFill>
                            <a:srgbClr val="000000"/>
                          </a:solidFill>
                          <a:effectLst/>
                          <a:latin typeface="Futura Std Book" panose="020B0502020204020303"/>
                        </a:rPr>
                        <a:t>20,33</a:t>
                      </a:r>
                    </a:p>
                  </a:txBody>
                  <a:tcPr marL="9525" marR="9525" marT="9525" marB="0" anchor="ctr">
                    <a:lnL>
                      <a:noFill/>
                    </a:lnL>
                    <a:lnR>
                      <a:noFill/>
                    </a:lnR>
                    <a:lnT>
                      <a:noFill/>
                    </a:lnT>
                    <a:lnB>
                      <a:noFill/>
                    </a:lnB>
                  </a:tcPr>
                </a:tc>
                <a:extLst>
                  <a:ext uri="{0D108BD9-81ED-4DB2-BD59-A6C34878D82A}">
                    <a16:rowId xmlns:a16="http://schemas.microsoft.com/office/drawing/2014/main" val="2520684984"/>
                  </a:ext>
                </a:extLst>
              </a:tr>
              <a:tr h="273181">
                <a:tc>
                  <a:txBody>
                    <a:bodyPr/>
                    <a:lstStyle/>
                    <a:p>
                      <a:pPr algn="l" rtl="0" fontAlgn="b"/>
                      <a:r>
                        <a:rPr lang="sv-SE" sz="800" b="1" i="0" u="none" strike="noStrike">
                          <a:solidFill>
                            <a:srgbClr val="000000"/>
                          </a:solidFill>
                          <a:effectLst/>
                          <a:latin typeface="Futura Std Book" panose="020B0502020204020303" pitchFamily="34" charset="0"/>
                        </a:rPr>
                        <a:t>Stockholmsregionen</a:t>
                      </a:r>
                    </a:p>
                  </a:txBody>
                  <a:tcPr marL="9525" marR="9525" marT="9525" marB="0" anchor="b">
                    <a:lnL>
                      <a:noFill/>
                    </a:lnL>
                    <a:lnR>
                      <a:noFill/>
                    </a:lnR>
                    <a:lnT>
                      <a:noFill/>
                    </a:lnT>
                    <a:lnB>
                      <a:noFill/>
                    </a:lnB>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tcPr>
                </a:tc>
                <a:tc>
                  <a:txBody>
                    <a:bodyPr/>
                    <a:lstStyle/>
                    <a:p>
                      <a:pPr algn="l" fontAlgn="ctr"/>
                      <a:endParaRPr lang="sv-SE" sz="1800" b="0" i="0" u="none" strike="noStrike" dirty="0">
                        <a:solidFill>
                          <a:srgbClr val="000000"/>
                        </a:solidFill>
                        <a:effectLst/>
                        <a:highlight>
                          <a:srgbClr val="FFFF00"/>
                        </a:highlight>
                        <a:latin typeface="Arial" panose="020B0604020202020204" pitchFamily="34" charset="0"/>
                      </a:endParaRPr>
                    </a:p>
                  </a:txBody>
                  <a:tcPr marL="9525" marR="9525" marT="9525" marB="0" anchor="ctr">
                    <a:lnL>
                      <a:noFill/>
                    </a:lnL>
                    <a:lnR>
                      <a:noFill/>
                    </a:lnR>
                    <a:lnT>
                      <a:noFill/>
                    </a:lnT>
                    <a:lnB>
                      <a:noFill/>
                    </a:lnB>
                  </a:tcPr>
                </a:tc>
                <a:tc>
                  <a:txBody>
                    <a:bodyPr/>
                    <a:lstStyle/>
                    <a:p>
                      <a:pPr algn="l" fontAlgn="ctr"/>
                      <a:endParaRPr lang="sv-SE" sz="1800" b="0" i="0" u="none" strike="noStrike" dirty="0">
                        <a:solidFill>
                          <a:srgbClr val="000000"/>
                        </a:solidFill>
                        <a:effectLst/>
                        <a:highlight>
                          <a:srgbClr val="FFFF00"/>
                        </a:highlight>
                        <a:latin typeface="Arial" panose="020B0604020202020204" pitchFamily="34" charset="0"/>
                      </a:endParaRPr>
                    </a:p>
                  </a:txBody>
                  <a:tcPr marL="9525" marR="9525" marT="9525" marB="0" anchor="ctr">
                    <a:lnL>
                      <a:noFill/>
                    </a:lnL>
                    <a:lnR>
                      <a:noFill/>
                    </a:lnR>
                    <a:lnT>
                      <a:noFill/>
                    </a:lnT>
                    <a:lnB>
                      <a:noFill/>
                    </a:lnB>
                  </a:tcPr>
                </a:tc>
                <a:tc>
                  <a:txBody>
                    <a:bodyPr/>
                    <a:lstStyle/>
                    <a:p>
                      <a:pPr algn="l" fontAlgn="ctr"/>
                      <a:endParaRPr lang="sv-SE" sz="1800" b="0" i="0" u="none" strike="noStrike">
                        <a:solidFill>
                          <a:srgbClr val="000000"/>
                        </a:solidFill>
                        <a:effectLst/>
                        <a:highlight>
                          <a:srgbClr val="FFFF00"/>
                        </a:highlight>
                        <a:latin typeface="Arial" panose="020B0604020202020204" pitchFamily="34" charset="0"/>
                      </a:endParaRPr>
                    </a:p>
                  </a:txBody>
                  <a:tcPr marL="9525" marR="9525" marT="9525" marB="0" anchor="ctr">
                    <a:lnL>
                      <a:noFill/>
                    </a:lnL>
                    <a:lnR>
                      <a:noFill/>
                    </a:lnR>
                    <a:lnT>
                      <a:noFill/>
                    </a:lnT>
                    <a:lnB>
                      <a:noFill/>
                    </a:lnB>
                  </a:tcPr>
                </a:tc>
                <a:extLst>
                  <a:ext uri="{0D108BD9-81ED-4DB2-BD59-A6C34878D82A}">
                    <a16:rowId xmlns:a16="http://schemas.microsoft.com/office/drawing/2014/main" val="1995519329"/>
                  </a:ext>
                </a:extLst>
              </a:tr>
              <a:tr h="185838">
                <a:tc>
                  <a:txBody>
                    <a:bodyPr/>
                    <a:lstStyle/>
                    <a:p>
                      <a:pPr algn="l" rtl="0" fontAlgn="b"/>
                      <a:r>
                        <a:rPr lang="sv-SE" sz="800" b="0" i="0" u="none" strike="noStrike">
                          <a:solidFill>
                            <a:srgbClr val="000000"/>
                          </a:solidFill>
                          <a:effectLst/>
                          <a:latin typeface="Futura Std Book" panose="020B0502020204020303" pitchFamily="34" charset="0"/>
                        </a:rPr>
                        <a:t>Privat sektor</a:t>
                      </a:r>
                    </a:p>
                  </a:txBody>
                  <a:tcPr marL="9525" marR="9525" marT="9525" marB="0" anchor="b">
                    <a:lnL>
                      <a:noFill/>
                    </a:lnL>
                    <a:lnR>
                      <a:noFill/>
                    </a:lnR>
                    <a:lnT>
                      <a:noFill/>
                    </a:lnT>
                    <a:lnB>
                      <a:noFill/>
                    </a:lnB>
                  </a:tcPr>
                </a:tc>
                <a:tc>
                  <a:txBody>
                    <a:bodyPr/>
                    <a:lstStyle/>
                    <a:p>
                      <a:pPr algn="ctr" rtl="0" fontAlgn="ctr"/>
                      <a:r>
                        <a:rPr lang="sv-SE" sz="800" b="0" i="0" u="none" strike="noStrike" dirty="0">
                          <a:solidFill>
                            <a:srgbClr val="000000"/>
                          </a:solidFill>
                          <a:effectLst/>
                          <a:latin typeface="Futura Std Book" panose="020B0502020204020303"/>
                        </a:rPr>
                        <a:t>177,07</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-0,56</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-0,31</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19,55</a:t>
                      </a:r>
                    </a:p>
                  </a:txBody>
                  <a:tcPr marL="9525" marR="9525" marT="9525" marB="0" anchor="ctr">
                    <a:lnL>
                      <a:noFill/>
                    </a:lnL>
                    <a:lnR>
                      <a:noFill/>
                    </a:lnR>
                    <a:lnT>
                      <a:noFill/>
                    </a:lnT>
                    <a:lnB>
                      <a:noFill/>
                    </a:lnB>
                  </a:tcPr>
                </a:tc>
                <a:extLst>
                  <a:ext uri="{0D108BD9-81ED-4DB2-BD59-A6C34878D82A}">
                    <a16:rowId xmlns:a16="http://schemas.microsoft.com/office/drawing/2014/main" val="1567462032"/>
                  </a:ext>
                </a:extLst>
              </a:tr>
              <a:tr h="185838">
                <a:tc>
                  <a:txBody>
                    <a:bodyPr/>
                    <a:lstStyle/>
                    <a:p>
                      <a:pPr algn="l" rtl="0" fontAlgn="b"/>
                      <a:r>
                        <a:rPr lang="sv-SE" sz="800" b="0" i="1" u="none" strike="noStrike">
                          <a:solidFill>
                            <a:srgbClr val="000000"/>
                          </a:solidFill>
                          <a:effectLst/>
                          <a:latin typeface="Futura Std Book" panose="020B0502020204020303" pitchFamily="34" charset="0"/>
                        </a:rPr>
                        <a:t>Industri</a:t>
                      </a:r>
                    </a:p>
                  </a:txBody>
                  <a:tcPr marL="9525" marR="9525" marT="9525" marB="0" anchor="b">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25,79</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-0,11</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-0,44</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4,35</a:t>
                      </a:r>
                    </a:p>
                  </a:txBody>
                  <a:tcPr marL="9525" marR="9525" marT="9525" marB="0" anchor="ctr">
                    <a:lnL>
                      <a:noFill/>
                    </a:lnL>
                    <a:lnR>
                      <a:noFill/>
                    </a:lnR>
                    <a:lnT>
                      <a:noFill/>
                    </a:lnT>
                    <a:lnB>
                      <a:noFill/>
                    </a:lnB>
                  </a:tcPr>
                </a:tc>
                <a:extLst>
                  <a:ext uri="{0D108BD9-81ED-4DB2-BD59-A6C34878D82A}">
                    <a16:rowId xmlns:a16="http://schemas.microsoft.com/office/drawing/2014/main" val="1027809915"/>
                  </a:ext>
                </a:extLst>
              </a:tr>
              <a:tr h="185838">
                <a:tc>
                  <a:txBody>
                    <a:bodyPr/>
                    <a:lstStyle/>
                    <a:p>
                      <a:pPr algn="l" rtl="0" fontAlgn="b"/>
                      <a:r>
                        <a:rPr lang="sv-SE" sz="800" b="0" i="1" u="none" strike="noStrike">
                          <a:solidFill>
                            <a:srgbClr val="000000"/>
                          </a:solidFill>
                          <a:effectLst/>
                          <a:latin typeface="Futura Std Book" panose="020B0502020204020303" pitchFamily="34" charset="0"/>
                        </a:rPr>
                        <a:t>Tjänster</a:t>
                      </a:r>
                    </a:p>
                  </a:txBody>
                  <a:tcPr marL="9525" marR="9525" marT="9525" marB="0" anchor="b">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133,08</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-0,61</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-0,45</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22,26</a:t>
                      </a:r>
                    </a:p>
                  </a:txBody>
                  <a:tcPr marL="9525" marR="9525" marT="9525" marB="0" anchor="ctr">
                    <a:lnL>
                      <a:noFill/>
                    </a:lnL>
                    <a:lnR>
                      <a:noFill/>
                    </a:lnR>
                    <a:lnT>
                      <a:noFill/>
                    </a:lnT>
                    <a:lnB>
                      <a:noFill/>
                    </a:lnB>
                  </a:tcPr>
                </a:tc>
                <a:extLst>
                  <a:ext uri="{0D108BD9-81ED-4DB2-BD59-A6C34878D82A}">
                    <a16:rowId xmlns:a16="http://schemas.microsoft.com/office/drawing/2014/main" val="3480914771"/>
                  </a:ext>
                </a:extLst>
              </a:tr>
              <a:tr h="185838">
                <a:tc>
                  <a:txBody>
                    <a:bodyPr/>
                    <a:lstStyle/>
                    <a:p>
                      <a:pPr algn="l" rtl="0" fontAlgn="b"/>
                      <a:r>
                        <a:rPr lang="sv-SE" sz="800" b="0" i="1" u="none" strike="noStrike">
                          <a:solidFill>
                            <a:srgbClr val="000000"/>
                          </a:solidFill>
                          <a:effectLst/>
                          <a:latin typeface="Futura Std Book" panose="020B0502020204020303" pitchFamily="34" charset="0"/>
                        </a:rPr>
                        <a:t>Övrigt*</a:t>
                      </a:r>
                    </a:p>
                  </a:txBody>
                  <a:tcPr marL="9525" marR="9525" marT="9525" marB="0" anchor="b">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18,21</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0,16</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0,90</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25,07</a:t>
                      </a:r>
                    </a:p>
                  </a:txBody>
                  <a:tcPr marL="9525" marR="9525" marT="9525" marB="0" anchor="ctr">
                    <a:lnL>
                      <a:noFill/>
                    </a:lnL>
                    <a:lnR>
                      <a:noFill/>
                    </a:lnR>
                    <a:lnT>
                      <a:noFill/>
                    </a:lnT>
                    <a:lnB>
                      <a:noFill/>
                    </a:lnB>
                  </a:tcPr>
                </a:tc>
                <a:extLst>
                  <a:ext uri="{0D108BD9-81ED-4DB2-BD59-A6C34878D82A}">
                    <a16:rowId xmlns:a16="http://schemas.microsoft.com/office/drawing/2014/main" val="3842274527"/>
                  </a:ext>
                </a:extLst>
              </a:tr>
              <a:tr h="185838">
                <a:tc>
                  <a:txBody>
                    <a:bodyPr/>
                    <a:lstStyle/>
                    <a:p>
                      <a:pPr algn="l" rtl="0" fontAlgn="b"/>
                      <a:r>
                        <a:rPr lang="sv-SE" sz="800" b="0" i="0" u="none" strike="noStrike" dirty="0">
                          <a:solidFill>
                            <a:srgbClr val="000000"/>
                          </a:solidFill>
                          <a:effectLst/>
                          <a:latin typeface="Futura Std Book" panose="020B0502020204020303" pitchFamily="34" charset="0"/>
                        </a:rPr>
                        <a:t>Offentlig sektor**</a:t>
                      </a:r>
                    </a:p>
                  </a:txBody>
                  <a:tcPr marL="9525" marR="9525" marT="9525" marB="0" anchor="b">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59,19</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2,40</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4,23</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27,33</a:t>
                      </a:r>
                    </a:p>
                  </a:txBody>
                  <a:tcPr marL="9525" marR="9525" marT="9525" marB="0" anchor="ctr">
                    <a:lnL>
                      <a:noFill/>
                    </a:lnL>
                    <a:lnR>
                      <a:noFill/>
                    </a:lnR>
                    <a:lnT>
                      <a:noFill/>
                    </a:lnT>
                    <a:lnB>
                      <a:noFill/>
                    </a:lnB>
                  </a:tcPr>
                </a:tc>
                <a:extLst>
                  <a:ext uri="{0D108BD9-81ED-4DB2-BD59-A6C34878D82A}">
                    <a16:rowId xmlns:a16="http://schemas.microsoft.com/office/drawing/2014/main" val="3259419236"/>
                  </a:ext>
                </a:extLst>
              </a:tr>
              <a:tr h="185838">
                <a:tc>
                  <a:txBody>
                    <a:bodyPr/>
                    <a:lstStyle/>
                    <a:p>
                      <a:pPr algn="l" rtl="0" fontAlgn="b"/>
                      <a:r>
                        <a:rPr lang="sv-SE" sz="800" b="1" i="0" u="none" strike="noStrike">
                          <a:solidFill>
                            <a:srgbClr val="000000"/>
                          </a:solidFill>
                          <a:effectLst/>
                          <a:latin typeface="Futura Std Book" panose="020B0502020204020303" pitchFamily="34" charset="0"/>
                        </a:rPr>
                        <a:t>Totalt </a:t>
                      </a:r>
                    </a:p>
                  </a:txBody>
                  <a:tcPr marL="9525" marR="9525" marT="9525" marB="0" anchor="b">
                    <a:lnL>
                      <a:noFill/>
                    </a:lnL>
                    <a:lnR>
                      <a:noFill/>
                    </a:lnR>
                    <a:lnT>
                      <a:noFill/>
                    </a:lnT>
                    <a:lnB>
                      <a:noFill/>
                    </a:lnB>
                  </a:tcPr>
                </a:tc>
                <a:tc>
                  <a:txBody>
                    <a:bodyPr/>
                    <a:lstStyle/>
                    <a:p>
                      <a:pPr algn="ctr" rtl="0" fontAlgn="ctr"/>
                      <a:r>
                        <a:rPr lang="sv-SE" sz="800" b="1" i="0" u="none" strike="noStrike">
                          <a:solidFill>
                            <a:srgbClr val="000000"/>
                          </a:solidFill>
                          <a:effectLst/>
                          <a:latin typeface="Futura Std Book" panose="020B0502020204020303"/>
                        </a:rPr>
                        <a:t>236,26</a:t>
                      </a:r>
                    </a:p>
                  </a:txBody>
                  <a:tcPr marL="9525" marR="9525" marT="9525" marB="0" anchor="ctr">
                    <a:lnL>
                      <a:noFill/>
                    </a:lnL>
                    <a:lnR>
                      <a:noFill/>
                    </a:lnR>
                    <a:lnT>
                      <a:noFill/>
                    </a:lnT>
                    <a:lnB>
                      <a:noFill/>
                    </a:lnB>
                  </a:tcPr>
                </a:tc>
                <a:tc>
                  <a:txBody>
                    <a:bodyPr/>
                    <a:lstStyle/>
                    <a:p>
                      <a:pPr algn="ctr" rtl="0" fontAlgn="ctr"/>
                      <a:r>
                        <a:rPr lang="sv-SE" sz="800" b="1" i="0" u="none" strike="noStrike">
                          <a:solidFill>
                            <a:srgbClr val="000000"/>
                          </a:solidFill>
                          <a:effectLst/>
                          <a:latin typeface="Futura Std Book" panose="020B0502020204020303"/>
                        </a:rPr>
                        <a:t>1,85</a:t>
                      </a:r>
                    </a:p>
                  </a:txBody>
                  <a:tcPr marL="9525" marR="9525" marT="9525" marB="0" anchor="ctr">
                    <a:lnL>
                      <a:noFill/>
                    </a:lnL>
                    <a:lnR>
                      <a:noFill/>
                    </a:lnR>
                    <a:lnT>
                      <a:noFill/>
                    </a:lnT>
                    <a:lnB>
                      <a:noFill/>
                    </a:lnB>
                  </a:tcPr>
                </a:tc>
                <a:tc>
                  <a:txBody>
                    <a:bodyPr/>
                    <a:lstStyle/>
                    <a:p>
                      <a:pPr algn="ctr" rtl="0" fontAlgn="ctr"/>
                      <a:r>
                        <a:rPr lang="sv-SE" sz="800" b="1" i="0" u="none" strike="noStrike">
                          <a:solidFill>
                            <a:srgbClr val="000000"/>
                          </a:solidFill>
                          <a:effectLst/>
                          <a:latin typeface="Futura Std Book" panose="020B0502020204020303"/>
                        </a:rPr>
                        <a:t>0,79</a:t>
                      </a:r>
                    </a:p>
                  </a:txBody>
                  <a:tcPr marL="9525" marR="9525" marT="9525" marB="0" anchor="ctr">
                    <a:lnL>
                      <a:noFill/>
                    </a:lnL>
                    <a:lnR>
                      <a:noFill/>
                    </a:lnR>
                    <a:lnT>
                      <a:noFill/>
                    </a:lnT>
                    <a:lnB>
                      <a:noFill/>
                    </a:lnB>
                  </a:tcPr>
                </a:tc>
                <a:tc>
                  <a:txBody>
                    <a:bodyPr/>
                    <a:lstStyle/>
                    <a:p>
                      <a:pPr algn="ctr" rtl="0" fontAlgn="ctr"/>
                      <a:r>
                        <a:rPr lang="sv-SE" sz="800" b="1" i="0" u="none" strike="noStrike" dirty="0">
                          <a:solidFill>
                            <a:srgbClr val="000000"/>
                          </a:solidFill>
                          <a:effectLst/>
                          <a:latin typeface="Futura Std Book" panose="020B0502020204020303"/>
                        </a:rPr>
                        <a:t>21,41</a:t>
                      </a:r>
                    </a:p>
                  </a:txBody>
                  <a:tcPr marL="9525" marR="9525" marT="9525" marB="0" anchor="ctr">
                    <a:lnL>
                      <a:noFill/>
                    </a:lnL>
                    <a:lnR>
                      <a:noFill/>
                    </a:lnR>
                    <a:lnT>
                      <a:noFill/>
                    </a:lnT>
                    <a:lnB>
                      <a:noFill/>
                    </a:lnB>
                  </a:tcPr>
                </a:tc>
                <a:extLst>
                  <a:ext uri="{0D108BD9-81ED-4DB2-BD59-A6C34878D82A}">
                    <a16:rowId xmlns:a16="http://schemas.microsoft.com/office/drawing/2014/main" val="804927737"/>
                  </a:ext>
                </a:extLst>
              </a:tr>
              <a:tr h="288050">
                <a:tc>
                  <a:txBody>
                    <a:bodyPr/>
                    <a:lstStyle/>
                    <a:p>
                      <a:pPr algn="l" rtl="0" fontAlgn="b"/>
                      <a:r>
                        <a:rPr lang="sv-SE" sz="800" b="1" i="0" u="none" strike="noStrike" dirty="0">
                          <a:solidFill>
                            <a:srgbClr val="000000"/>
                          </a:solidFill>
                          <a:effectLst/>
                          <a:latin typeface="Futura Std Book" panose="020B0502020204020303" pitchFamily="34" charset="0"/>
                        </a:rPr>
                        <a:t>Stockholms län</a:t>
                      </a:r>
                    </a:p>
                  </a:txBody>
                  <a:tcPr marL="9525" marR="9525" marT="9525" marB="0" anchor="b">
                    <a:lnL>
                      <a:noFill/>
                    </a:lnL>
                    <a:lnR>
                      <a:noFill/>
                    </a:lnR>
                    <a:lnT>
                      <a:noFill/>
                    </a:lnT>
                    <a:lnB>
                      <a:noFill/>
                    </a:lnB>
                  </a:tcPr>
                </a:tc>
                <a:tc>
                  <a:txBody>
                    <a:bodyPr/>
                    <a:lstStyle/>
                    <a:p>
                      <a:pPr algn="l" fontAlgn="ctr"/>
                      <a:endParaRPr lang="sv-SE" sz="1800" b="0" i="0" u="none" strike="noStrike" dirty="0">
                        <a:solidFill>
                          <a:srgbClr val="000000"/>
                        </a:solidFill>
                        <a:effectLst/>
                        <a:latin typeface="Arial" panose="020B0604020202020204" pitchFamily="34" charset="0"/>
                      </a:endParaRPr>
                    </a:p>
                  </a:txBody>
                  <a:tcPr marL="9525" marR="9525" marT="9525" marB="0" anchor="ctr">
                    <a:lnL>
                      <a:noFill/>
                    </a:lnL>
                    <a:lnR>
                      <a:noFill/>
                    </a:lnR>
                    <a:lnT>
                      <a:noFill/>
                    </a:lnT>
                    <a:lnB>
                      <a:noFill/>
                    </a:lnB>
                  </a:tcPr>
                </a:tc>
                <a:tc>
                  <a:txBody>
                    <a:bodyPr/>
                    <a:lstStyle/>
                    <a:p>
                      <a:pPr algn="l" fontAlgn="ctr"/>
                      <a:endParaRPr lang="sv-SE" sz="1800" b="0" i="0" u="none" strike="noStrike" dirty="0">
                        <a:solidFill>
                          <a:srgbClr val="000000"/>
                        </a:solidFill>
                        <a:effectLst/>
                        <a:highlight>
                          <a:srgbClr val="FFFF00"/>
                        </a:highlight>
                        <a:latin typeface="Arial" panose="020B0604020202020204" pitchFamily="34" charset="0"/>
                      </a:endParaRPr>
                    </a:p>
                  </a:txBody>
                  <a:tcPr marL="9525" marR="9525" marT="9525" marB="0" anchor="ctr">
                    <a:lnL>
                      <a:noFill/>
                    </a:lnL>
                    <a:lnR>
                      <a:noFill/>
                    </a:lnR>
                    <a:lnT>
                      <a:noFill/>
                    </a:lnT>
                    <a:lnB>
                      <a:noFill/>
                    </a:lnB>
                  </a:tcPr>
                </a:tc>
                <a:tc>
                  <a:txBody>
                    <a:bodyPr/>
                    <a:lstStyle/>
                    <a:p>
                      <a:pPr algn="l" fontAlgn="ctr"/>
                      <a:endParaRPr lang="sv-SE" sz="1800" b="0" i="0" u="none" strike="noStrike" dirty="0">
                        <a:solidFill>
                          <a:srgbClr val="000000"/>
                        </a:solidFill>
                        <a:effectLst/>
                        <a:highlight>
                          <a:srgbClr val="FFFF00"/>
                        </a:highlight>
                        <a:latin typeface="Arial" panose="020B0604020202020204" pitchFamily="34" charset="0"/>
                      </a:endParaRPr>
                    </a:p>
                  </a:txBody>
                  <a:tcPr marL="9525" marR="9525" marT="9525" marB="0" anchor="ctr">
                    <a:lnL>
                      <a:noFill/>
                    </a:lnL>
                    <a:lnR>
                      <a:noFill/>
                    </a:lnR>
                    <a:lnT>
                      <a:noFill/>
                    </a:lnT>
                    <a:lnB>
                      <a:noFill/>
                    </a:lnB>
                  </a:tcPr>
                </a:tc>
                <a:tc>
                  <a:txBody>
                    <a:bodyPr/>
                    <a:lstStyle/>
                    <a:p>
                      <a:pPr algn="l" fontAlgn="ctr"/>
                      <a:endParaRPr lang="sv-SE" sz="1800" b="0" i="0" u="none" strike="noStrike" dirty="0">
                        <a:solidFill>
                          <a:srgbClr val="000000"/>
                        </a:solidFill>
                        <a:effectLst/>
                        <a:highlight>
                          <a:srgbClr val="FFFF00"/>
                        </a:highlight>
                        <a:latin typeface="Arial" panose="020B0604020202020204" pitchFamily="34" charset="0"/>
                      </a:endParaRPr>
                    </a:p>
                  </a:txBody>
                  <a:tcPr marL="9525" marR="9525" marT="9525" marB="0" anchor="ctr">
                    <a:lnL>
                      <a:noFill/>
                    </a:lnL>
                    <a:lnR>
                      <a:noFill/>
                    </a:lnR>
                    <a:lnT>
                      <a:noFill/>
                    </a:lnT>
                    <a:lnB>
                      <a:noFill/>
                    </a:lnB>
                  </a:tcPr>
                </a:tc>
                <a:extLst>
                  <a:ext uri="{0D108BD9-81ED-4DB2-BD59-A6C34878D82A}">
                    <a16:rowId xmlns:a16="http://schemas.microsoft.com/office/drawing/2014/main" val="2010502705"/>
                  </a:ext>
                </a:extLst>
              </a:tr>
              <a:tr h="185838">
                <a:tc>
                  <a:txBody>
                    <a:bodyPr/>
                    <a:lstStyle/>
                    <a:p>
                      <a:pPr algn="l" rtl="0" fontAlgn="b"/>
                      <a:r>
                        <a:rPr lang="sv-SE" sz="800" b="0" i="0" u="none" strike="noStrike">
                          <a:solidFill>
                            <a:srgbClr val="000000"/>
                          </a:solidFill>
                          <a:effectLst/>
                          <a:latin typeface="Futura Std Book" panose="020B0502020204020303" pitchFamily="34" charset="0"/>
                        </a:rPr>
                        <a:t>Privat sektor</a:t>
                      </a:r>
                    </a:p>
                  </a:txBody>
                  <a:tcPr marL="9525" marR="9525" marT="9525" marB="0" anchor="b">
                    <a:lnL>
                      <a:noFill/>
                    </a:lnL>
                    <a:lnR>
                      <a:noFill/>
                    </a:lnR>
                    <a:lnT>
                      <a:noFill/>
                    </a:lnT>
                    <a:lnB>
                      <a:noFill/>
                    </a:lnB>
                  </a:tcPr>
                </a:tc>
                <a:tc>
                  <a:txBody>
                    <a:bodyPr/>
                    <a:lstStyle/>
                    <a:p>
                      <a:pPr algn="ctr" rtl="0" fontAlgn="ctr"/>
                      <a:r>
                        <a:rPr lang="sv-SE" sz="800" b="0" i="0" u="none" strike="noStrike" dirty="0">
                          <a:solidFill>
                            <a:srgbClr val="000000"/>
                          </a:solidFill>
                          <a:effectLst/>
                          <a:latin typeface="Futura Std Book" panose="020B0502020204020303"/>
                        </a:rPr>
                        <a:t>116,81</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-0,26</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-0,23</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22,01</a:t>
                      </a:r>
                    </a:p>
                  </a:txBody>
                  <a:tcPr marL="9525" marR="9525" marT="9525" marB="0" anchor="ctr">
                    <a:lnL>
                      <a:noFill/>
                    </a:lnL>
                    <a:lnR>
                      <a:noFill/>
                    </a:lnR>
                    <a:lnT>
                      <a:noFill/>
                    </a:lnT>
                    <a:lnB>
                      <a:noFill/>
                    </a:lnB>
                  </a:tcPr>
                </a:tc>
                <a:extLst>
                  <a:ext uri="{0D108BD9-81ED-4DB2-BD59-A6C34878D82A}">
                    <a16:rowId xmlns:a16="http://schemas.microsoft.com/office/drawing/2014/main" val="3564171759"/>
                  </a:ext>
                </a:extLst>
              </a:tr>
              <a:tr h="185838">
                <a:tc>
                  <a:txBody>
                    <a:bodyPr/>
                    <a:lstStyle/>
                    <a:p>
                      <a:pPr algn="l" rtl="0" fontAlgn="b"/>
                      <a:r>
                        <a:rPr lang="sv-SE" sz="800" b="0" i="1" u="none" strike="noStrike">
                          <a:solidFill>
                            <a:srgbClr val="000000"/>
                          </a:solidFill>
                          <a:effectLst/>
                          <a:latin typeface="Futura Std Book" panose="020B0502020204020303" pitchFamily="34" charset="0"/>
                        </a:rPr>
                        <a:t>Industri</a:t>
                      </a:r>
                    </a:p>
                  </a:txBody>
                  <a:tcPr marL="9525" marR="9525" marT="9525" marB="0" anchor="b">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9,69</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0,18</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1,85</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0,90</a:t>
                      </a:r>
                    </a:p>
                  </a:txBody>
                  <a:tcPr marL="9525" marR="9525" marT="9525" marB="0" anchor="ctr">
                    <a:lnL>
                      <a:noFill/>
                    </a:lnL>
                    <a:lnR>
                      <a:noFill/>
                    </a:lnR>
                    <a:lnT>
                      <a:noFill/>
                    </a:lnT>
                    <a:lnB>
                      <a:noFill/>
                    </a:lnB>
                  </a:tcPr>
                </a:tc>
                <a:extLst>
                  <a:ext uri="{0D108BD9-81ED-4DB2-BD59-A6C34878D82A}">
                    <a16:rowId xmlns:a16="http://schemas.microsoft.com/office/drawing/2014/main" val="3480574365"/>
                  </a:ext>
                </a:extLst>
              </a:tr>
              <a:tr h="185838">
                <a:tc>
                  <a:txBody>
                    <a:bodyPr/>
                    <a:lstStyle/>
                    <a:p>
                      <a:pPr algn="l" rtl="0" fontAlgn="b"/>
                      <a:r>
                        <a:rPr lang="sv-SE" sz="800" b="0" i="1" u="none" strike="noStrike">
                          <a:solidFill>
                            <a:srgbClr val="000000"/>
                          </a:solidFill>
                          <a:effectLst/>
                          <a:latin typeface="Futura Std Book" panose="020B0502020204020303" pitchFamily="34" charset="0"/>
                        </a:rPr>
                        <a:t>Tjänster</a:t>
                      </a:r>
                    </a:p>
                  </a:txBody>
                  <a:tcPr marL="9525" marR="9525" marT="9525" marB="0" anchor="b">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97,46</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-0,53</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-0,54</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24,29</a:t>
                      </a:r>
                    </a:p>
                  </a:txBody>
                  <a:tcPr marL="9525" marR="9525" marT="9525" marB="0" anchor="ctr">
                    <a:lnL>
                      <a:noFill/>
                    </a:lnL>
                    <a:lnR>
                      <a:noFill/>
                    </a:lnR>
                    <a:lnT>
                      <a:noFill/>
                    </a:lnT>
                    <a:lnB>
                      <a:noFill/>
                    </a:lnB>
                  </a:tcPr>
                </a:tc>
                <a:extLst>
                  <a:ext uri="{0D108BD9-81ED-4DB2-BD59-A6C34878D82A}">
                    <a16:rowId xmlns:a16="http://schemas.microsoft.com/office/drawing/2014/main" val="1168941613"/>
                  </a:ext>
                </a:extLst>
              </a:tr>
              <a:tr h="185838">
                <a:tc>
                  <a:txBody>
                    <a:bodyPr/>
                    <a:lstStyle/>
                    <a:p>
                      <a:pPr algn="l" rtl="0" fontAlgn="b"/>
                      <a:r>
                        <a:rPr lang="sv-SE" sz="800" b="0" i="1" u="none" strike="noStrike">
                          <a:solidFill>
                            <a:srgbClr val="000000"/>
                          </a:solidFill>
                          <a:effectLst/>
                          <a:latin typeface="Futura Std Book" panose="020B0502020204020303" pitchFamily="34" charset="0"/>
                        </a:rPr>
                        <a:t>Övrigt*</a:t>
                      </a:r>
                    </a:p>
                  </a:txBody>
                  <a:tcPr marL="9525" marR="9525" marT="9525" marB="0" anchor="b">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9,66</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0,09</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0,93</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25,14</a:t>
                      </a:r>
                    </a:p>
                  </a:txBody>
                  <a:tcPr marL="9525" marR="9525" marT="9525" marB="0" anchor="ctr">
                    <a:lnL>
                      <a:noFill/>
                    </a:lnL>
                    <a:lnR>
                      <a:noFill/>
                    </a:lnR>
                    <a:lnT>
                      <a:noFill/>
                    </a:lnT>
                    <a:lnB>
                      <a:noFill/>
                    </a:lnB>
                  </a:tcPr>
                </a:tc>
                <a:extLst>
                  <a:ext uri="{0D108BD9-81ED-4DB2-BD59-A6C34878D82A}">
                    <a16:rowId xmlns:a16="http://schemas.microsoft.com/office/drawing/2014/main" val="1094203828"/>
                  </a:ext>
                </a:extLst>
              </a:tr>
              <a:tr h="195129">
                <a:tc>
                  <a:txBody>
                    <a:bodyPr/>
                    <a:lstStyle/>
                    <a:p>
                      <a:pPr algn="l" rtl="0" fontAlgn="b"/>
                      <a:r>
                        <a:rPr lang="sv-SE" sz="800" b="0" i="0" u="none" strike="noStrike" dirty="0">
                          <a:solidFill>
                            <a:srgbClr val="000000"/>
                          </a:solidFill>
                          <a:effectLst/>
                          <a:latin typeface="Futura Std Book" panose="020B0502020204020303" pitchFamily="34" charset="0"/>
                        </a:rPr>
                        <a:t>Offentlig sektor**</a:t>
                      </a:r>
                    </a:p>
                  </a:txBody>
                  <a:tcPr marL="9525" marR="9525" marT="9525" marB="0" anchor="b">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27,76</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1,06</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3,98</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32,48</a:t>
                      </a:r>
                    </a:p>
                  </a:txBody>
                  <a:tcPr marL="9525" marR="9525" marT="9525" marB="0" anchor="ctr">
                    <a:lnL>
                      <a:noFill/>
                    </a:lnL>
                    <a:lnR>
                      <a:noFill/>
                    </a:lnR>
                    <a:lnT>
                      <a:noFill/>
                    </a:lnT>
                    <a:lnB>
                      <a:noFill/>
                    </a:lnB>
                  </a:tcPr>
                </a:tc>
                <a:extLst>
                  <a:ext uri="{0D108BD9-81ED-4DB2-BD59-A6C34878D82A}">
                    <a16:rowId xmlns:a16="http://schemas.microsoft.com/office/drawing/2014/main" val="1427971304"/>
                  </a:ext>
                </a:extLst>
              </a:tr>
              <a:tr h="185838">
                <a:tc>
                  <a:txBody>
                    <a:bodyPr/>
                    <a:lstStyle/>
                    <a:p>
                      <a:pPr algn="l" rtl="0" fontAlgn="b"/>
                      <a:r>
                        <a:rPr lang="sv-SE" sz="800" b="1" i="0" u="none" strike="noStrike">
                          <a:solidFill>
                            <a:srgbClr val="000000"/>
                          </a:solidFill>
                          <a:effectLst/>
                          <a:latin typeface="Futura Std Book" panose="020B0502020204020303" pitchFamily="34" charset="0"/>
                        </a:rPr>
                        <a:t>Totalt </a:t>
                      </a:r>
                    </a:p>
                  </a:txBody>
                  <a:tcPr marL="9525" marR="9525" marT="9525" marB="0" anchor="b">
                    <a:lnL>
                      <a:noFill/>
                    </a:lnL>
                    <a:lnR>
                      <a:noFill/>
                    </a:lnR>
                    <a:lnT>
                      <a:noFill/>
                    </a:lnT>
                    <a:lnB>
                      <a:noFill/>
                    </a:lnB>
                  </a:tcPr>
                </a:tc>
                <a:tc>
                  <a:txBody>
                    <a:bodyPr/>
                    <a:lstStyle/>
                    <a:p>
                      <a:pPr algn="ctr" rtl="0" fontAlgn="ctr"/>
                      <a:r>
                        <a:rPr lang="sv-SE" sz="800" b="1" i="0" u="none" strike="noStrike">
                          <a:solidFill>
                            <a:srgbClr val="000000"/>
                          </a:solidFill>
                          <a:effectLst/>
                          <a:latin typeface="Futura Std Book" panose="020B0502020204020303"/>
                        </a:rPr>
                        <a:t>144,57</a:t>
                      </a:r>
                    </a:p>
                  </a:txBody>
                  <a:tcPr marL="9525" marR="9525" marT="9525" marB="0" anchor="ctr">
                    <a:lnL>
                      <a:noFill/>
                    </a:lnL>
                    <a:lnR>
                      <a:noFill/>
                    </a:lnR>
                    <a:lnT>
                      <a:noFill/>
                    </a:lnT>
                    <a:lnB>
                      <a:noFill/>
                    </a:lnB>
                  </a:tcPr>
                </a:tc>
                <a:tc>
                  <a:txBody>
                    <a:bodyPr/>
                    <a:lstStyle/>
                    <a:p>
                      <a:pPr algn="ctr" rtl="0" fontAlgn="ctr"/>
                      <a:r>
                        <a:rPr lang="sv-SE" sz="800" b="1" i="0" u="none" strike="noStrike">
                          <a:solidFill>
                            <a:srgbClr val="000000"/>
                          </a:solidFill>
                          <a:effectLst/>
                          <a:latin typeface="Futura Std Book" panose="020B0502020204020303"/>
                        </a:rPr>
                        <a:t>0,80</a:t>
                      </a:r>
                    </a:p>
                  </a:txBody>
                  <a:tcPr marL="9525" marR="9525" marT="9525" marB="0" anchor="ctr">
                    <a:lnL>
                      <a:noFill/>
                    </a:lnL>
                    <a:lnR>
                      <a:noFill/>
                    </a:lnR>
                    <a:lnT>
                      <a:noFill/>
                    </a:lnT>
                    <a:lnB>
                      <a:noFill/>
                    </a:lnB>
                  </a:tcPr>
                </a:tc>
                <a:tc>
                  <a:txBody>
                    <a:bodyPr/>
                    <a:lstStyle/>
                    <a:p>
                      <a:pPr algn="ctr" rtl="0" fontAlgn="ctr"/>
                      <a:r>
                        <a:rPr lang="sv-SE" sz="800" b="1" i="0" u="none" strike="noStrike">
                          <a:solidFill>
                            <a:srgbClr val="000000"/>
                          </a:solidFill>
                          <a:effectLst/>
                          <a:latin typeface="Futura Std Book" panose="020B0502020204020303"/>
                        </a:rPr>
                        <a:t>0,56</a:t>
                      </a:r>
                    </a:p>
                  </a:txBody>
                  <a:tcPr marL="9525" marR="9525" marT="9525" marB="0" anchor="ctr">
                    <a:lnL>
                      <a:noFill/>
                    </a:lnL>
                    <a:lnR>
                      <a:noFill/>
                    </a:lnR>
                    <a:lnT>
                      <a:noFill/>
                    </a:lnT>
                    <a:lnB>
                      <a:noFill/>
                    </a:lnB>
                  </a:tcPr>
                </a:tc>
                <a:tc>
                  <a:txBody>
                    <a:bodyPr/>
                    <a:lstStyle/>
                    <a:p>
                      <a:pPr algn="ctr" rtl="0" fontAlgn="ctr"/>
                      <a:r>
                        <a:rPr lang="sv-SE" sz="800" b="1" i="0" u="none" strike="noStrike" dirty="0">
                          <a:solidFill>
                            <a:srgbClr val="000000"/>
                          </a:solidFill>
                          <a:effectLst/>
                          <a:latin typeface="Futura Std Book" panose="020B0502020204020303"/>
                        </a:rPr>
                        <a:t>23,89</a:t>
                      </a:r>
                    </a:p>
                  </a:txBody>
                  <a:tcPr marL="9525" marR="9525" marT="9525" marB="0" anchor="ctr">
                    <a:lnL>
                      <a:noFill/>
                    </a:lnL>
                    <a:lnR>
                      <a:noFill/>
                    </a:lnR>
                    <a:lnT>
                      <a:noFill/>
                    </a:lnT>
                    <a:lnB>
                      <a:noFill/>
                    </a:lnB>
                  </a:tcPr>
                </a:tc>
                <a:extLst>
                  <a:ext uri="{0D108BD9-81ED-4DB2-BD59-A6C34878D82A}">
                    <a16:rowId xmlns:a16="http://schemas.microsoft.com/office/drawing/2014/main" val="756776210"/>
                  </a:ext>
                </a:extLst>
              </a:tr>
            </a:tbl>
          </a:graphicData>
        </a:graphic>
      </p:graphicFrame>
      <p:sp>
        <p:nvSpPr>
          <p:cNvPr id="8" name="Rektangel 7">
            <a:extLst>
              <a:ext uri="{FF2B5EF4-FFF2-40B4-BE49-F238E27FC236}">
                <a16:creationId xmlns:a16="http://schemas.microsoft.com/office/drawing/2014/main" id="{64673737-340E-4FF4-9C26-818E8D53DD88}"/>
              </a:ext>
            </a:extLst>
          </p:cNvPr>
          <p:cNvSpPr/>
          <p:nvPr/>
        </p:nvSpPr>
        <p:spPr>
          <a:xfrm>
            <a:off x="6096000" y="6107338"/>
            <a:ext cx="3927566" cy="200055"/>
          </a:xfrm>
          <a:prstGeom prst="rect">
            <a:avLst/>
          </a:prstGeom>
        </p:spPr>
        <p:txBody>
          <a:bodyPr wrap="square">
            <a:spAutoFit/>
          </a:bodyPr>
          <a:lstStyle/>
          <a:p>
            <a:r>
              <a:rPr lang="sv-SE" sz="700" dirty="0"/>
              <a:t>* I övrigt ingår jordbruk, skogsbruk och fiske, byggverksamhet samt okänd näringsgren</a:t>
            </a:r>
          </a:p>
        </p:txBody>
      </p:sp>
      <p:graphicFrame>
        <p:nvGraphicFramePr>
          <p:cNvPr id="13" name="Diagram 12">
            <a:extLst>
              <a:ext uri="{FF2B5EF4-FFF2-40B4-BE49-F238E27FC236}">
                <a16:creationId xmlns:a16="http://schemas.microsoft.com/office/drawing/2014/main" id="{BE574CB1-D753-4912-8245-A994088F3892}"/>
              </a:ext>
            </a:extLst>
          </p:cNvPr>
          <p:cNvGraphicFramePr>
            <a:graphicFrameLocks/>
          </p:cNvGraphicFramePr>
          <p:nvPr>
            <p:extLst>
              <p:ext uri="{D42A27DB-BD31-4B8C-83A1-F6EECF244321}">
                <p14:modId xmlns:p14="http://schemas.microsoft.com/office/powerpoint/2010/main" val="1286843866"/>
              </p:ext>
            </p:extLst>
          </p:nvPr>
        </p:nvGraphicFramePr>
        <p:xfrm>
          <a:off x="717548" y="1943192"/>
          <a:ext cx="5306549" cy="346405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2011026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a:xfrm>
            <a:off x="1882775" y="198975"/>
            <a:ext cx="4737101" cy="514351"/>
          </a:xfrm>
        </p:spPr>
        <p:txBody>
          <a:bodyPr/>
          <a:lstStyle/>
          <a:p>
            <a:r>
              <a:rPr lang="sv-SE" dirty="0"/>
              <a:t>Lönesumma, 2020 kv4</a:t>
            </a:r>
          </a:p>
        </p:txBody>
      </p:sp>
      <p:graphicFrame>
        <p:nvGraphicFramePr>
          <p:cNvPr id="7" name="Platshållare för innehåll 4">
            <a:extLst>
              <a:ext uri="{FF2B5EF4-FFF2-40B4-BE49-F238E27FC236}">
                <a16:creationId xmlns:a16="http://schemas.microsoft.com/office/drawing/2014/main" id="{2D829299-8BEC-47B6-B4F6-ED9D52F03706}"/>
              </a:ext>
            </a:extLst>
          </p:cNvPr>
          <p:cNvGraphicFramePr>
            <a:graphicFrameLocks noGrp="1"/>
          </p:cNvGraphicFramePr>
          <p:nvPr>
            <p:ph idx="1"/>
            <p:extLst>
              <p:ext uri="{D42A27DB-BD31-4B8C-83A1-F6EECF244321}">
                <p14:modId xmlns:p14="http://schemas.microsoft.com/office/powerpoint/2010/main" val="495923452"/>
              </p:ext>
            </p:extLst>
          </p:nvPr>
        </p:nvGraphicFramePr>
        <p:xfrm>
          <a:off x="1882775" y="684171"/>
          <a:ext cx="8426450" cy="5480880"/>
        </p:xfrm>
        <a:graphic>
          <a:graphicData uri="http://schemas.openxmlformats.org/drawingml/2006/table">
            <a:tbl>
              <a:tblPr firstRow="1" bandRow="1">
                <a:tableStyleId>{5C22544A-7EE6-4342-B048-85BDC9FD1C3A}</a:tableStyleId>
              </a:tblPr>
              <a:tblGrid>
                <a:gridCol w="1938774">
                  <a:extLst>
                    <a:ext uri="{9D8B030D-6E8A-4147-A177-3AD203B41FA5}">
                      <a16:colId xmlns:a16="http://schemas.microsoft.com/office/drawing/2014/main" val="452260278"/>
                    </a:ext>
                  </a:extLst>
                </a:gridCol>
                <a:gridCol w="1029508">
                  <a:extLst>
                    <a:ext uri="{9D8B030D-6E8A-4147-A177-3AD203B41FA5}">
                      <a16:colId xmlns:a16="http://schemas.microsoft.com/office/drawing/2014/main" val="1889858293"/>
                    </a:ext>
                  </a:extLst>
                </a:gridCol>
                <a:gridCol w="1242509">
                  <a:extLst>
                    <a:ext uri="{9D8B030D-6E8A-4147-A177-3AD203B41FA5}">
                      <a16:colId xmlns:a16="http://schemas.microsoft.com/office/drawing/2014/main" val="1671515360"/>
                    </a:ext>
                  </a:extLst>
                </a:gridCol>
                <a:gridCol w="1065009">
                  <a:extLst>
                    <a:ext uri="{9D8B030D-6E8A-4147-A177-3AD203B41FA5}">
                      <a16:colId xmlns:a16="http://schemas.microsoft.com/office/drawing/2014/main" val="4289550210"/>
                    </a:ext>
                  </a:extLst>
                </a:gridCol>
                <a:gridCol w="1002883">
                  <a:extLst>
                    <a:ext uri="{9D8B030D-6E8A-4147-A177-3AD203B41FA5}">
                      <a16:colId xmlns:a16="http://schemas.microsoft.com/office/drawing/2014/main" val="3113551277"/>
                    </a:ext>
                  </a:extLst>
                </a:gridCol>
                <a:gridCol w="1020633">
                  <a:extLst>
                    <a:ext uri="{9D8B030D-6E8A-4147-A177-3AD203B41FA5}">
                      <a16:colId xmlns:a16="http://schemas.microsoft.com/office/drawing/2014/main" val="2939923620"/>
                    </a:ext>
                  </a:extLst>
                </a:gridCol>
                <a:gridCol w="1127134">
                  <a:extLst>
                    <a:ext uri="{9D8B030D-6E8A-4147-A177-3AD203B41FA5}">
                      <a16:colId xmlns:a16="http://schemas.microsoft.com/office/drawing/2014/main" val="237539039"/>
                    </a:ext>
                  </a:extLst>
                </a:gridCol>
              </a:tblGrid>
              <a:tr h="0">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3">
                  <a:txBody>
                    <a:bodyPr/>
                    <a:lstStyle/>
                    <a:p>
                      <a:pPr algn="ctr"/>
                      <a:r>
                        <a:rPr lang="sv-SE" sz="1000" dirty="0"/>
                        <a:t>Stockholms län</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hMerge="1">
                  <a:txBody>
                    <a:bodyPr/>
                    <a:lstStyle/>
                    <a:p>
                      <a:pPr algn="ctr"/>
                      <a:endParaRPr lang="sv-SE" sz="1000" dirty="0"/>
                    </a:p>
                  </a:txBody>
                  <a:tcPr>
                    <a:lnL w="12700" cap="flat" cmpd="sng" algn="ctr">
                      <a:noFill/>
                      <a:prstDash val="solid"/>
                      <a:round/>
                      <a:headEnd type="none" w="med" len="med"/>
                      <a:tailEnd type="none" w="med" len="med"/>
                    </a:lnL>
                    <a:lnB w="38100" cmpd="sng">
                      <a:noFill/>
                    </a:lnB>
                  </a:tcPr>
                </a:tc>
                <a:tc gridSpan="3">
                  <a:txBody>
                    <a:bodyPr/>
                    <a:lstStyle/>
                    <a:p>
                      <a:pPr algn="ctr"/>
                      <a:r>
                        <a:rPr lang="sv-SE" sz="1000" dirty="0"/>
                        <a:t>Stockholms stad</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Mdkr</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dirty="0">
                          <a:solidFill>
                            <a:schemeClr val="bg1"/>
                          </a:solidFill>
                        </a:rPr>
                        <a:t>Förändring (%)</a:t>
                      </a: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T w="38100" cmpd="sng">
                      <a:noFill/>
                    </a:lnT>
                    <a:lnB w="12700" cmpd="sng">
                      <a:noFill/>
                    </a:lnB>
                    <a:solidFill>
                      <a:srgbClr val="052364"/>
                    </a:solidFill>
                  </a:tcPr>
                </a:tc>
                <a:tc>
                  <a:txBody>
                    <a:bodyPr/>
                    <a:lstStyle/>
                    <a:p>
                      <a:pPr algn="ctr"/>
                      <a:r>
                        <a:rPr lang="sv-SE" sz="1000" dirty="0">
                          <a:solidFill>
                            <a:schemeClr val="bg1"/>
                          </a:solidFill>
                        </a:rPr>
                        <a:t>Mdkr</a:t>
                      </a: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dirty="0">
                          <a:solidFill>
                            <a:schemeClr val="bg1"/>
                          </a:solidFill>
                        </a:rPr>
                        <a:t>Förändring (%)</a:t>
                      </a: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2020 kv4</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- 1 år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- 5 år</a:t>
                      </a:r>
                    </a:p>
                  </a:txBody>
                  <a:tcP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2020 kv4</a:t>
                      </a:r>
                    </a:p>
                  </a:txBody>
                  <a:tcP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- 1 år</a:t>
                      </a:r>
                    </a:p>
                  </a:txBody>
                  <a:tcP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- 5 år</a:t>
                      </a:r>
                    </a:p>
                  </a:txBody>
                  <a:tcP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a:t>Jordbruk, skogsbruk och fiske</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900" b="0" i="0" u="none" strike="noStrike" dirty="0">
                          <a:solidFill>
                            <a:srgbClr val="000000"/>
                          </a:solidFill>
                          <a:effectLst/>
                          <a:latin typeface="Futura Std Book" panose="020B0502020204020303"/>
                        </a:rPr>
                        <a:t>0,2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900" b="0" i="0" u="none" strike="noStrike">
                          <a:solidFill>
                            <a:srgbClr val="000000"/>
                          </a:solidFill>
                          <a:effectLst/>
                          <a:latin typeface="Futura Std Book" panose="020B0502020204020303"/>
                        </a:rPr>
                        <a:t>0,5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900" b="0" i="0" u="none" strike="noStrike">
                          <a:solidFill>
                            <a:srgbClr val="000000"/>
                          </a:solidFill>
                          <a:effectLst/>
                          <a:latin typeface="Futura Std Book" panose="020B0502020204020303"/>
                        </a:rPr>
                        <a:t>18,6</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900" b="0" i="0" u="none" strike="noStrike">
                          <a:solidFill>
                            <a:srgbClr val="000000"/>
                          </a:solidFill>
                          <a:effectLst/>
                          <a:latin typeface="Futura Std Book" panose="020B0502020204020303"/>
                        </a:rPr>
                        <a:t>0,1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900" b="0" i="0" u="none" strike="noStrike">
                          <a:solidFill>
                            <a:srgbClr val="000000"/>
                          </a:solidFill>
                          <a:effectLst/>
                          <a:latin typeface="Futura Std Book" panose="020B0502020204020303"/>
                        </a:rPr>
                        <a:t>-0,7</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900" b="0" i="0" u="none" strike="noStrike">
                          <a:solidFill>
                            <a:srgbClr val="000000"/>
                          </a:solidFill>
                          <a:effectLst/>
                          <a:latin typeface="Futura Std Book" panose="020B0502020204020303"/>
                        </a:rPr>
                        <a:t>22,8</a:t>
                      </a:r>
                    </a:p>
                  </a:txBody>
                  <a:tcPr marL="9525" marR="9525" marT="9525" marB="0" anchor="ctr">
                    <a:lnL w="12700" cap="flat" cmpd="sng" algn="ctr">
                      <a:solidFill>
                        <a:schemeClr val="bg1"/>
                      </a:solidFill>
                      <a:prstDash val="solid"/>
                      <a:round/>
                      <a:headEnd type="none" w="med" len="med"/>
                      <a:tailEnd type="none" w="med" len="med"/>
                    </a:lnL>
                    <a:lnR w="12700" cmpd="sng">
                      <a:noFill/>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Tillverkning och utvinning</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8,3</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1,0</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-2,5</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3,0</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3,5</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-27,9</a:t>
                      </a:r>
                    </a:p>
                  </a:txBody>
                  <a:tcPr marL="9525" marR="9525" marT="9525" marB="0" anchor="ctr">
                    <a:lnR w="12700" cmpd="sng">
                      <a:noFill/>
                    </a:lnR>
                  </a:tcP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Energi och miljö</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1,4</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7,2</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27,0</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0,5</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-3,4</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0,9</a:t>
                      </a:r>
                    </a:p>
                  </a:txBody>
                  <a:tcPr marL="9525" marR="9525" marT="9525" marB="0" anchor="ctr">
                    <a:lnR w="12700" cmpd="sng">
                      <a:noFill/>
                    </a:lnR>
                  </a:tcP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Byggindustri</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9,4</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2,4</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30,1</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4,7</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3,2</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33,1</a:t>
                      </a:r>
                    </a:p>
                  </a:txBody>
                  <a:tcPr marL="9525" marR="9525" marT="9525" marB="0" anchor="ctr">
                    <a:lnR w="12700" cmpd="sng">
                      <a:noFill/>
                    </a:lnR>
                  </a:tcP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Handel</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17,7</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0,6</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16,9</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10,2</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2,6</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17,7</a:t>
                      </a:r>
                    </a:p>
                  </a:txBody>
                  <a:tcPr marL="9525" marR="9525" marT="9525" marB="0" anchor="ctr">
                    <a:lnR w="12700" cmpd="sng">
                      <a:noFill/>
                    </a:lnR>
                  </a:tcP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Transport</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5,5</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-7,8</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5,7</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2,6</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-4,4</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8,3</a:t>
                      </a:r>
                    </a:p>
                  </a:txBody>
                  <a:tcPr marL="9525" marR="9525" marT="9525" marB="0" anchor="ctr">
                    <a:lnR w="12700" cmpd="sng">
                      <a:noFill/>
                    </a:lnR>
                  </a:tcP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Hotell och restauranger</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3,2</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-21,3</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-7,5</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2,2</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-24,0</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-8,9</a:t>
                      </a:r>
                    </a:p>
                  </a:txBody>
                  <a:tcPr marL="9525" marR="9525" marT="9525" marB="0" anchor="ctr">
                    <a:lnR w="12700" cmpd="sng">
                      <a:noFill/>
                    </a:lnR>
                  </a:tcPr>
                </a:tc>
                <a:extLst>
                  <a:ext uri="{0D108BD9-81ED-4DB2-BD59-A6C34878D82A}">
                    <a16:rowId xmlns:a16="http://schemas.microsoft.com/office/drawing/2014/main" val="32085089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Information och kommunikation</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17,2</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0,1</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52,4</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14,8</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3,6</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60,4</a:t>
                      </a:r>
                    </a:p>
                  </a:txBody>
                  <a:tcPr marL="9525" marR="9525" marT="9525" marB="0" anchor="ctr">
                    <a:lnR w="12700" cmpd="sng">
                      <a:noFill/>
                    </a:lnR>
                  </a:tcPr>
                </a:tc>
                <a:extLst>
                  <a:ext uri="{0D108BD9-81ED-4DB2-BD59-A6C34878D82A}">
                    <a16:rowId xmlns:a16="http://schemas.microsoft.com/office/drawing/2014/main" val="112127357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Bank och försäkring</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10,2</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6,3</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30,2</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8,1</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13,7</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30,0</a:t>
                      </a:r>
                    </a:p>
                  </a:txBody>
                  <a:tcPr marL="9525" marR="9525" marT="9525" marB="0" anchor="ctr">
                    <a:lnR w="12700" cmpd="sng">
                      <a:noFill/>
                    </a:lnR>
                  </a:tcPr>
                </a:tc>
                <a:extLst>
                  <a:ext uri="{0D108BD9-81ED-4DB2-BD59-A6C34878D82A}">
                    <a16:rowId xmlns:a16="http://schemas.microsoft.com/office/drawing/2014/main" val="108423942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Fastigheter</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2,9</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6,3</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32,3</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2,0</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7,1</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35,8</a:t>
                      </a:r>
                    </a:p>
                  </a:txBody>
                  <a:tcPr marL="9525" marR="9525" marT="9525" marB="0" anchor="ctr">
                    <a:lnR w="12700" cmpd="sng">
                      <a:noFill/>
                    </a:lnR>
                  </a:tcPr>
                </a:tc>
                <a:extLst>
                  <a:ext uri="{0D108BD9-81ED-4DB2-BD59-A6C34878D82A}">
                    <a16:rowId xmlns:a16="http://schemas.microsoft.com/office/drawing/2014/main" val="204746581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Företagstjänster</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23,9</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-1,4</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25,9</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18,8</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-1,1</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24,8</a:t>
                      </a:r>
                    </a:p>
                  </a:txBody>
                  <a:tcPr marL="9525" marR="9525" marT="9525" marB="0" anchor="ctr">
                    <a:lnR w="12700" cmpd="sng">
                      <a:noFill/>
                    </a:lnR>
                  </a:tcPr>
                </a:tc>
                <a:extLst>
                  <a:ext uri="{0D108BD9-81ED-4DB2-BD59-A6C34878D82A}">
                    <a16:rowId xmlns:a16="http://schemas.microsoft.com/office/drawing/2014/main" val="422607885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Offentlig förvaltning</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0,1</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9,1</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20,4</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0,1</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8,7</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24,2</a:t>
                      </a:r>
                    </a:p>
                  </a:txBody>
                  <a:tcPr marL="9525" marR="9525" marT="9525" marB="0" anchor="ctr">
                    <a:lnR w="12700" cmpd="sng">
                      <a:noFill/>
                    </a:lnR>
                  </a:tcPr>
                </a:tc>
                <a:extLst>
                  <a:ext uri="{0D108BD9-81ED-4DB2-BD59-A6C34878D82A}">
                    <a16:rowId xmlns:a16="http://schemas.microsoft.com/office/drawing/2014/main" val="244396649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Utbildning</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3,5</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2,0</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28,0</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2,0</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2,1</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28,6</a:t>
                      </a:r>
                    </a:p>
                  </a:txBody>
                  <a:tcPr marL="9525" marR="9525" marT="9525" marB="0" anchor="ctr">
                    <a:lnR w="12700" cmpd="sng">
                      <a:noFill/>
                    </a:lnR>
                  </a:tcPr>
                </a:tc>
                <a:extLst>
                  <a:ext uri="{0D108BD9-81ED-4DB2-BD59-A6C34878D82A}">
                    <a16:rowId xmlns:a16="http://schemas.microsoft.com/office/drawing/2014/main" val="305524805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Vård och omsorg</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8,6</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3,5</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16,0</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5,0</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3,6</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16,5</a:t>
                      </a:r>
                    </a:p>
                  </a:txBody>
                  <a:tcPr marL="9525" marR="9525" marT="9525" marB="0" anchor="ctr">
                    <a:lnR w="12700" cmpd="sng">
                      <a:noFill/>
                    </a:lnR>
                  </a:tcPr>
                </a:tc>
                <a:extLst>
                  <a:ext uri="{0D108BD9-81ED-4DB2-BD59-A6C34878D82A}">
                    <a16:rowId xmlns:a16="http://schemas.microsoft.com/office/drawing/2014/main" val="288421016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Personliga och kulturella tjänster</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4,6</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-2,7</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14,4</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3,5</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-2,9</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16,3</a:t>
                      </a:r>
                    </a:p>
                  </a:txBody>
                  <a:tcPr marL="9525" marR="9525" marT="9525" marB="0" anchor="ctr">
                    <a:lnR w="12700" cmpd="sng">
                      <a:noFill/>
                    </a:lnR>
                  </a:tcPr>
                </a:tc>
                <a:extLst>
                  <a:ext uri="{0D108BD9-81ED-4DB2-BD59-A6C34878D82A}">
                    <a16:rowId xmlns:a16="http://schemas.microsoft.com/office/drawing/2014/main" val="256117143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Okänd bransch</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0,1</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-72,8</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-84,3</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0,0</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-23,7</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-45,7</a:t>
                      </a:r>
                    </a:p>
                  </a:txBody>
                  <a:tcPr marL="9525" marR="9525" marT="9525" marB="0" anchor="ctr">
                    <a:lnR w="12700" cmpd="sng">
                      <a:noFill/>
                    </a:lnR>
                  </a:tcPr>
                </a:tc>
                <a:extLst>
                  <a:ext uri="{0D108BD9-81ED-4DB2-BD59-A6C34878D82A}">
                    <a16:rowId xmlns:a16="http://schemas.microsoft.com/office/drawing/2014/main" val="21939104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Privat sektor</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116,8</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-0,2</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22,0</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77,7</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1,6</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23,8</a:t>
                      </a:r>
                    </a:p>
                  </a:txBody>
                  <a:tcPr marL="9525" marR="9525" marT="9525" marB="0" anchor="ctr">
                    <a:lnR w="12700" cmpd="sng">
                      <a:noFill/>
                    </a:lnR>
                  </a:tcPr>
                </a:tc>
                <a:extLst>
                  <a:ext uri="{0D108BD9-81ED-4DB2-BD59-A6C34878D82A}">
                    <a16:rowId xmlns:a16="http://schemas.microsoft.com/office/drawing/2014/main" val="132554628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Statlig*</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12,0</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5,3</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43,6</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9,0</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2,4</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56,0</a:t>
                      </a:r>
                    </a:p>
                  </a:txBody>
                  <a:tcPr marL="9525" marR="9525" marT="9525" marB="0" anchor="ctr">
                    <a:lnR w="12700" cmpd="sng">
                      <a:noFill/>
                    </a:lnR>
                  </a:tcPr>
                </a:tc>
                <a:extLst>
                  <a:ext uri="{0D108BD9-81ED-4DB2-BD59-A6C34878D82A}">
                    <a16:rowId xmlns:a16="http://schemas.microsoft.com/office/drawing/2014/main" val="25705051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Kommunal</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11,8</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2,5</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24,7</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4,5</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1,9</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26,3</a:t>
                      </a:r>
                    </a:p>
                  </a:txBody>
                  <a:tcPr marL="9525" marR="9525" marT="9525" marB="0" anchor="ctr">
                    <a:lnR w="12700" cmpd="sng">
                      <a:noFill/>
                    </a:lnR>
                  </a:tcPr>
                </a:tc>
                <a:extLst>
                  <a:ext uri="{0D108BD9-81ED-4DB2-BD59-A6C34878D82A}">
                    <a16:rowId xmlns:a16="http://schemas.microsoft.com/office/drawing/2014/main" val="416138448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Landsting</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4,0</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4,6</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26,5</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1,3</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36,2</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54,4</a:t>
                      </a:r>
                    </a:p>
                  </a:txBody>
                  <a:tcPr marL="9525" marR="9525" marT="9525" marB="0" anchor="ctr">
                    <a:lnR w="12700" cmpd="sng">
                      <a:noFill/>
                    </a:lnR>
                  </a:tcPr>
                </a:tc>
                <a:extLst>
                  <a:ext uri="{0D108BD9-81ED-4DB2-BD59-A6C34878D82A}">
                    <a16:rowId xmlns:a16="http://schemas.microsoft.com/office/drawing/2014/main" val="418263923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Offentlig sektor*</a:t>
                      </a:r>
                    </a:p>
                  </a:txBody>
                  <a:tcPr>
                    <a:lnL w="12700" cmpd="sng">
                      <a:noFill/>
                    </a:lnL>
                  </a:tcPr>
                </a:tc>
                <a:tc>
                  <a:txBody>
                    <a:bodyPr/>
                    <a:lstStyle/>
                    <a:p>
                      <a:pPr algn="ctr" fontAlgn="ctr"/>
                      <a:r>
                        <a:rPr lang="sv-SE" sz="900" b="1" i="0" u="none" strike="noStrike">
                          <a:solidFill>
                            <a:srgbClr val="000000"/>
                          </a:solidFill>
                          <a:effectLst/>
                          <a:latin typeface="Futura Std Book" panose="020B0502020204020303"/>
                        </a:rPr>
                        <a:t>27,8</a:t>
                      </a:r>
                    </a:p>
                  </a:txBody>
                  <a:tcPr marL="9525" marR="9525" marT="9525" marB="0" anchor="ctr"/>
                </a:tc>
                <a:tc>
                  <a:txBody>
                    <a:bodyPr/>
                    <a:lstStyle/>
                    <a:p>
                      <a:pPr algn="ctr" fontAlgn="ctr"/>
                      <a:r>
                        <a:rPr lang="sv-SE" sz="900" b="1" i="0" u="none" strike="noStrike">
                          <a:solidFill>
                            <a:srgbClr val="000000"/>
                          </a:solidFill>
                          <a:effectLst/>
                          <a:latin typeface="Futura Std Book" panose="020B0502020204020303"/>
                        </a:rPr>
                        <a:t>4,0</a:t>
                      </a:r>
                    </a:p>
                  </a:txBody>
                  <a:tcPr marL="9525" marR="9525" marT="9525" marB="0" anchor="ctr"/>
                </a:tc>
                <a:tc>
                  <a:txBody>
                    <a:bodyPr/>
                    <a:lstStyle/>
                    <a:p>
                      <a:pPr algn="ctr" fontAlgn="ctr"/>
                      <a:r>
                        <a:rPr lang="sv-SE" sz="900" b="1" i="0" u="none" strike="noStrike">
                          <a:solidFill>
                            <a:srgbClr val="000000"/>
                          </a:solidFill>
                          <a:effectLst/>
                          <a:latin typeface="Futura Std Book" panose="020B0502020204020303"/>
                        </a:rPr>
                        <a:t>32,5</a:t>
                      </a:r>
                    </a:p>
                  </a:txBody>
                  <a:tcPr marL="9525" marR="9525" marT="9525" marB="0" anchor="ctr"/>
                </a:tc>
                <a:tc>
                  <a:txBody>
                    <a:bodyPr/>
                    <a:lstStyle/>
                    <a:p>
                      <a:pPr algn="ctr" fontAlgn="ctr"/>
                      <a:r>
                        <a:rPr lang="sv-SE" sz="900" b="1" i="0" u="none" strike="noStrike">
                          <a:solidFill>
                            <a:srgbClr val="000000"/>
                          </a:solidFill>
                          <a:effectLst/>
                          <a:latin typeface="Futura Std Book" panose="020B0502020204020303"/>
                        </a:rPr>
                        <a:t>14,8</a:t>
                      </a:r>
                    </a:p>
                  </a:txBody>
                  <a:tcPr marL="9525" marR="9525" marT="9525" marB="0" anchor="ctr"/>
                </a:tc>
                <a:tc>
                  <a:txBody>
                    <a:bodyPr/>
                    <a:lstStyle/>
                    <a:p>
                      <a:pPr algn="ctr" fontAlgn="ctr"/>
                      <a:r>
                        <a:rPr lang="sv-SE" sz="900" b="1" i="0" u="none" strike="noStrike">
                          <a:solidFill>
                            <a:srgbClr val="000000"/>
                          </a:solidFill>
                          <a:effectLst/>
                          <a:latin typeface="Futura Std Book" panose="020B0502020204020303"/>
                        </a:rPr>
                        <a:t>4,5</a:t>
                      </a:r>
                    </a:p>
                  </a:txBody>
                  <a:tcPr marL="9525" marR="9525" marT="9525" marB="0" anchor="ctr"/>
                </a:tc>
                <a:tc>
                  <a:txBody>
                    <a:bodyPr/>
                    <a:lstStyle/>
                    <a:p>
                      <a:pPr algn="ctr" fontAlgn="ctr"/>
                      <a:r>
                        <a:rPr lang="sv-SE" sz="900" b="1" i="0" u="none" strike="noStrike">
                          <a:solidFill>
                            <a:srgbClr val="000000"/>
                          </a:solidFill>
                          <a:effectLst/>
                          <a:latin typeface="Futura Std Book" panose="020B0502020204020303"/>
                        </a:rPr>
                        <a:t>45,5</a:t>
                      </a:r>
                    </a:p>
                  </a:txBody>
                  <a:tcPr marL="9525" marR="9525" marT="9525" marB="0" anchor="ctr">
                    <a:lnR w="12700" cmpd="sng">
                      <a:noFill/>
                    </a:lnR>
                  </a:tcPr>
                </a:tc>
                <a:extLst>
                  <a:ext uri="{0D108BD9-81ED-4DB2-BD59-A6C34878D82A}">
                    <a16:rowId xmlns:a16="http://schemas.microsoft.com/office/drawing/2014/main" val="313340735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Totalt</a:t>
                      </a:r>
                    </a:p>
                  </a:txBody>
                  <a:tcPr>
                    <a:lnL w="12700" cmpd="sng">
                      <a:noFill/>
                    </a:lnL>
                  </a:tcPr>
                </a:tc>
                <a:tc>
                  <a:txBody>
                    <a:bodyPr/>
                    <a:lstStyle/>
                    <a:p>
                      <a:pPr algn="ctr" fontAlgn="ctr"/>
                      <a:r>
                        <a:rPr lang="sv-SE" sz="900" b="1" i="0" u="none" strike="noStrike">
                          <a:solidFill>
                            <a:srgbClr val="000000"/>
                          </a:solidFill>
                          <a:effectLst/>
                          <a:latin typeface="Futura Std Book" panose="020B0502020204020303"/>
                        </a:rPr>
                        <a:t>144,6</a:t>
                      </a:r>
                    </a:p>
                  </a:txBody>
                  <a:tcPr marL="9525" marR="9525" marT="9525" marB="0" anchor="ctr"/>
                </a:tc>
                <a:tc>
                  <a:txBody>
                    <a:bodyPr/>
                    <a:lstStyle/>
                    <a:p>
                      <a:pPr algn="ctr" fontAlgn="ctr"/>
                      <a:r>
                        <a:rPr lang="sv-SE" sz="900" b="1" i="0" u="none" strike="noStrike">
                          <a:solidFill>
                            <a:srgbClr val="000000"/>
                          </a:solidFill>
                          <a:effectLst/>
                          <a:latin typeface="Futura Std Book" panose="020B0502020204020303"/>
                        </a:rPr>
                        <a:t>0,6</a:t>
                      </a:r>
                    </a:p>
                  </a:txBody>
                  <a:tcPr marL="9525" marR="9525" marT="9525" marB="0" anchor="ctr"/>
                </a:tc>
                <a:tc>
                  <a:txBody>
                    <a:bodyPr/>
                    <a:lstStyle/>
                    <a:p>
                      <a:pPr algn="ctr" fontAlgn="ctr"/>
                      <a:r>
                        <a:rPr lang="sv-SE" sz="900" b="1" i="0" u="none" strike="noStrike">
                          <a:solidFill>
                            <a:srgbClr val="000000"/>
                          </a:solidFill>
                          <a:effectLst/>
                          <a:latin typeface="Futura Std Book" panose="020B0502020204020303"/>
                        </a:rPr>
                        <a:t>23,9</a:t>
                      </a:r>
                    </a:p>
                  </a:txBody>
                  <a:tcPr marL="9525" marR="9525" marT="9525" marB="0" anchor="ctr"/>
                </a:tc>
                <a:tc>
                  <a:txBody>
                    <a:bodyPr/>
                    <a:lstStyle/>
                    <a:p>
                      <a:pPr algn="ctr" fontAlgn="ctr"/>
                      <a:r>
                        <a:rPr lang="sv-SE" sz="900" b="1" i="0" u="none" strike="noStrike">
                          <a:solidFill>
                            <a:srgbClr val="000000"/>
                          </a:solidFill>
                          <a:effectLst/>
                          <a:latin typeface="Futura Std Book" panose="020B0502020204020303"/>
                        </a:rPr>
                        <a:t>92,4</a:t>
                      </a:r>
                    </a:p>
                  </a:txBody>
                  <a:tcPr marL="9525" marR="9525" marT="9525" marB="0" anchor="ctr"/>
                </a:tc>
                <a:tc>
                  <a:txBody>
                    <a:bodyPr/>
                    <a:lstStyle/>
                    <a:p>
                      <a:pPr algn="ctr" fontAlgn="ctr"/>
                      <a:r>
                        <a:rPr lang="sv-SE" sz="900" b="1" i="0" u="none" strike="noStrike">
                          <a:solidFill>
                            <a:srgbClr val="000000"/>
                          </a:solidFill>
                          <a:effectLst/>
                          <a:latin typeface="Futura Std Book" panose="020B0502020204020303"/>
                        </a:rPr>
                        <a:t>2,0</a:t>
                      </a:r>
                    </a:p>
                  </a:txBody>
                  <a:tcPr marL="9525" marR="9525" marT="9525" marB="0" anchor="ctr"/>
                </a:tc>
                <a:tc>
                  <a:txBody>
                    <a:bodyPr/>
                    <a:lstStyle/>
                    <a:p>
                      <a:pPr algn="ctr" fontAlgn="ctr"/>
                      <a:r>
                        <a:rPr lang="sv-SE" sz="900" b="1" i="0" u="none" strike="noStrike" dirty="0">
                          <a:solidFill>
                            <a:srgbClr val="000000"/>
                          </a:solidFill>
                          <a:effectLst/>
                          <a:latin typeface="Futura Std Book" panose="020B0502020204020303"/>
                        </a:rPr>
                        <a:t>26,8</a:t>
                      </a:r>
                    </a:p>
                  </a:txBody>
                  <a:tcPr marL="9525" marR="9525" marT="9525" marB="0" anchor="ctr">
                    <a:lnR w="12700" cmpd="sng">
                      <a:noFill/>
                    </a:lnR>
                  </a:tcPr>
                </a:tc>
                <a:extLst>
                  <a:ext uri="{0D108BD9-81ED-4DB2-BD59-A6C34878D82A}">
                    <a16:rowId xmlns:a16="http://schemas.microsoft.com/office/drawing/2014/main" val="1032754268"/>
                  </a:ext>
                </a:extLst>
              </a:tr>
            </a:tbl>
          </a:graphicData>
        </a:graphic>
      </p:graphicFrame>
      <p:sp>
        <p:nvSpPr>
          <p:cNvPr id="4" name="textruta 3">
            <a:extLst>
              <a:ext uri="{FF2B5EF4-FFF2-40B4-BE49-F238E27FC236}">
                <a16:creationId xmlns:a16="http://schemas.microsoft.com/office/drawing/2014/main" id="{F56D2271-D847-4DDF-98FF-4A38667C40CC}"/>
              </a:ext>
            </a:extLst>
          </p:cNvPr>
          <p:cNvSpPr txBox="1"/>
          <p:nvPr/>
        </p:nvSpPr>
        <p:spPr>
          <a:xfrm>
            <a:off x="2101849" y="6252914"/>
            <a:ext cx="5545108" cy="246221"/>
          </a:xfrm>
          <a:prstGeom prst="rect">
            <a:avLst/>
          </a:prstGeom>
          <a:noFill/>
        </p:spPr>
        <p:txBody>
          <a:bodyPr wrap="none" rtlCol="0">
            <a:spAutoFit/>
          </a:bodyPr>
          <a:lstStyle/>
          <a:p>
            <a:r>
              <a:rPr lang="sv-SE" sz="800" dirty="0"/>
              <a:t>Källa: Statistiska centralbyrån (Lönesummor nattbefolkning, arbetsgivaravgifter och preliminär A-skatt, LAPS</a:t>
            </a:r>
            <a:r>
              <a:rPr lang="sv-SE" sz="1000" dirty="0"/>
              <a:t>)</a:t>
            </a:r>
          </a:p>
        </p:txBody>
      </p:sp>
      <p:sp>
        <p:nvSpPr>
          <p:cNvPr id="6" name="Rektangel 5">
            <a:extLst>
              <a:ext uri="{FF2B5EF4-FFF2-40B4-BE49-F238E27FC236}">
                <a16:creationId xmlns:a16="http://schemas.microsoft.com/office/drawing/2014/main" id="{BE319CB8-C9EA-44B9-9F7F-B353E0D70C3E}"/>
              </a:ext>
            </a:extLst>
          </p:cNvPr>
          <p:cNvSpPr/>
          <p:nvPr/>
        </p:nvSpPr>
        <p:spPr>
          <a:xfrm>
            <a:off x="2101849" y="6499135"/>
            <a:ext cx="8207376" cy="415498"/>
          </a:xfrm>
          <a:prstGeom prst="rect">
            <a:avLst/>
          </a:prstGeom>
        </p:spPr>
        <p:txBody>
          <a:bodyPr wrap="square">
            <a:spAutoFit/>
          </a:bodyPr>
          <a:lstStyle/>
          <a:p>
            <a:r>
              <a:rPr lang="sv-SE" sz="700" dirty="0"/>
              <a:t>*fr.o.m. Q3 2019 redovisar Försvarsmakten samtliga anställda i Stockholm vilket påverkar lönesummorna för statlig och därmed också offentlig sektor. Detta innebär att statistiken ej är jämförbar med tidigare kvartal. </a:t>
            </a:r>
            <a:br>
              <a:rPr lang="sv-SE" sz="700" dirty="0"/>
            </a:br>
            <a:endParaRPr lang="sv-SE" sz="700" dirty="0"/>
          </a:p>
        </p:txBody>
      </p:sp>
    </p:spTree>
    <p:extLst>
      <p:ext uri="{BB962C8B-B14F-4D97-AF65-F5344CB8AC3E}">
        <p14:creationId xmlns:p14="http://schemas.microsoft.com/office/powerpoint/2010/main" val="621870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9" y="342899"/>
            <a:ext cx="8426449" cy="1113955"/>
          </a:xfrm>
        </p:spPr>
        <p:txBody>
          <a:bodyPr/>
          <a:lstStyle/>
          <a:p>
            <a:r>
              <a:rPr lang="sv-SE" dirty="0"/>
              <a:t>Nyföretagande</a:t>
            </a:r>
          </a:p>
        </p:txBody>
      </p:sp>
      <p:sp>
        <p:nvSpPr>
          <p:cNvPr id="8" name="textruta 7">
            <a:extLst>
              <a:ext uri="{FF2B5EF4-FFF2-40B4-BE49-F238E27FC236}">
                <a16:creationId xmlns:a16="http://schemas.microsoft.com/office/drawing/2014/main" id="{B79D6868-AEFB-4F6E-A0E9-CF7AB0F1BC33}"/>
              </a:ext>
            </a:extLst>
          </p:cNvPr>
          <p:cNvSpPr txBox="1"/>
          <p:nvPr/>
        </p:nvSpPr>
        <p:spPr>
          <a:xfrm>
            <a:off x="701041" y="5894460"/>
            <a:ext cx="1149674" cy="215444"/>
          </a:xfrm>
          <a:prstGeom prst="rect">
            <a:avLst/>
          </a:prstGeom>
          <a:noFill/>
        </p:spPr>
        <p:txBody>
          <a:bodyPr wrap="none" rtlCol="0">
            <a:spAutoFit/>
          </a:bodyPr>
          <a:lstStyle/>
          <a:p>
            <a:r>
              <a:rPr lang="sv-SE" sz="800" dirty="0"/>
              <a:t>Källa: Bolagsverket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8" y="3429000"/>
            <a:ext cx="4722408" cy="2543433"/>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5216" y="1949297"/>
            <a:ext cx="4722408" cy="1479703"/>
          </a:xfrm>
        </p:spPr>
        <p:txBody>
          <a:bodyPr/>
          <a:lstStyle/>
          <a:p>
            <a:pPr lvl="4"/>
            <a:r>
              <a:rPr lang="sv-SE" sz="1400" dirty="0"/>
              <a:t>Det startades 7 071 nya företag i Stockholms län under det fjärde kvartalet. Av dessa var cirka </a:t>
            </a:r>
            <a:br>
              <a:rPr lang="sv-SE" sz="1400" dirty="0"/>
            </a:br>
            <a:r>
              <a:rPr lang="sv-SE" sz="1400" dirty="0"/>
              <a:t>6 000 aktiebolag. </a:t>
            </a:r>
          </a:p>
          <a:p>
            <a:pPr lvl="4"/>
            <a:r>
              <a:rPr lang="sv-SE" sz="1400" dirty="0"/>
              <a:t>Cirka 60 procent av de nya företagen startades i Stockholms stad.</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7" y="3443269"/>
            <a:ext cx="1864613" cy="276999"/>
          </a:xfrm>
          <a:prstGeom prst="rect">
            <a:avLst/>
          </a:prstGeom>
          <a:noFill/>
        </p:spPr>
        <p:txBody>
          <a:bodyPr wrap="none" rtlCol="0">
            <a:spAutoFit/>
          </a:bodyPr>
          <a:lstStyle/>
          <a:p>
            <a:r>
              <a:rPr lang="sv-SE" sz="1200" b="1" dirty="0">
                <a:latin typeface="+mj-lt"/>
                <a:cs typeface="Arial" panose="020B0604020202020204" pitchFamily="34" charset="0"/>
              </a:rPr>
              <a:t>Nyregistrerade företag</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87082"/>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01041" y="1456854"/>
            <a:ext cx="3773790" cy="492443"/>
          </a:xfrm>
          <a:prstGeom prst="rect">
            <a:avLst/>
          </a:prstGeom>
          <a:noFill/>
        </p:spPr>
        <p:txBody>
          <a:bodyPr wrap="none" rtlCol="0">
            <a:spAutoFit/>
          </a:bodyPr>
          <a:lstStyle/>
          <a:p>
            <a:r>
              <a:rPr lang="sv-SE" sz="1400" b="1" dirty="0"/>
              <a:t>Nyregistrerade företag</a:t>
            </a:r>
            <a:r>
              <a:rPr lang="sv-SE" sz="1400" dirty="0"/>
              <a:t/>
            </a:r>
            <a:br>
              <a:rPr lang="sv-SE" sz="1400" dirty="0"/>
            </a:br>
            <a:r>
              <a:rPr lang="sv-SE" sz="1200" dirty="0"/>
              <a:t>Säsongsrensade värden (glidande medelvärde)</a:t>
            </a:r>
            <a:endParaRPr lang="sv-SE" sz="1400" dirty="0"/>
          </a:p>
        </p:txBody>
      </p:sp>
      <p:graphicFrame>
        <p:nvGraphicFramePr>
          <p:cNvPr id="26" name="Tabell 25">
            <a:extLst>
              <a:ext uri="{FF2B5EF4-FFF2-40B4-BE49-F238E27FC236}">
                <a16:creationId xmlns:a16="http://schemas.microsoft.com/office/drawing/2014/main" id="{732D3626-74EC-4CA9-88BE-D8B1B2CEAB1E}"/>
              </a:ext>
            </a:extLst>
          </p:cNvPr>
          <p:cNvGraphicFramePr>
            <a:graphicFrameLocks noGrp="1"/>
          </p:cNvGraphicFramePr>
          <p:nvPr>
            <p:extLst>
              <p:ext uri="{D42A27DB-BD31-4B8C-83A1-F6EECF244321}">
                <p14:modId xmlns:p14="http://schemas.microsoft.com/office/powerpoint/2010/main" val="2775816098"/>
              </p:ext>
            </p:extLst>
          </p:nvPr>
        </p:nvGraphicFramePr>
        <p:xfrm>
          <a:off x="6755216" y="3720268"/>
          <a:ext cx="4722409" cy="2266814"/>
        </p:xfrm>
        <a:graphic>
          <a:graphicData uri="http://schemas.openxmlformats.org/drawingml/2006/table">
            <a:tbl>
              <a:tblPr bandRow="1">
                <a:tableStyleId>{2D5ABB26-0587-4C30-8999-92F81FD0307C}</a:tableStyleId>
              </a:tblPr>
              <a:tblGrid>
                <a:gridCol w="1542573">
                  <a:extLst>
                    <a:ext uri="{9D8B030D-6E8A-4147-A177-3AD203B41FA5}">
                      <a16:colId xmlns:a16="http://schemas.microsoft.com/office/drawing/2014/main" val="1678076792"/>
                    </a:ext>
                  </a:extLst>
                </a:gridCol>
                <a:gridCol w="685094">
                  <a:extLst>
                    <a:ext uri="{9D8B030D-6E8A-4147-A177-3AD203B41FA5}">
                      <a16:colId xmlns:a16="http://schemas.microsoft.com/office/drawing/2014/main" val="2601369493"/>
                    </a:ext>
                  </a:extLst>
                </a:gridCol>
                <a:gridCol w="777236">
                  <a:extLst>
                    <a:ext uri="{9D8B030D-6E8A-4147-A177-3AD203B41FA5}">
                      <a16:colId xmlns:a16="http://schemas.microsoft.com/office/drawing/2014/main" val="2395970223"/>
                    </a:ext>
                  </a:extLst>
                </a:gridCol>
                <a:gridCol w="615311">
                  <a:extLst>
                    <a:ext uri="{9D8B030D-6E8A-4147-A177-3AD203B41FA5}">
                      <a16:colId xmlns:a16="http://schemas.microsoft.com/office/drawing/2014/main" val="3235649811"/>
                    </a:ext>
                  </a:extLst>
                </a:gridCol>
                <a:gridCol w="561337">
                  <a:extLst>
                    <a:ext uri="{9D8B030D-6E8A-4147-A177-3AD203B41FA5}">
                      <a16:colId xmlns:a16="http://schemas.microsoft.com/office/drawing/2014/main" val="1050073455"/>
                    </a:ext>
                  </a:extLst>
                </a:gridCol>
                <a:gridCol w="540858">
                  <a:extLst>
                    <a:ext uri="{9D8B030D-6E8A-4147-A177-3AD203B41FA5}">
                      <a16:colId xmlns:a16="http://schemas.microsoft.com/office/drawing/2014/main" val="3827523272"/>
                    </a:ext>
                  </a:extLst>
                </a:gridCol>
              </a:tblGrid>
              <a:tr h="281887">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u="none" strike="noStrike">
                          <a:effectLst/>
                        </a:rPr>
                        <a:t>Antal</a:t>
                      </a:r>
                      <a:endParaRPr lang="sv-SE" sz="800" b="0" i="0" u="none" strike="noStrike">
                        <a:solidFill>
                          <a:srgbClr val="000000"/>
                        </a:solidFill>
                        <a:effectLst/>
                        <a:latin typeface="Futura Std Book" panose="020B0502020204020303" pitchFamily="34" charset="0"/>
                      </a:endParaRPr>
                    </a:p>
                  </a:txBody>
                  <a:tcPr marL="9525" marR="9525" marT="9525" marB="0" anchor="b"/>
                </a:tc>
                <a:tc gridSpan="2">
                  <a:txBody>
                    <a:bodyPr/>
                    <a:lstStyle/>
                    <a:p>
                      <a:pPr algn="ctr" fontAlgn="b"/>
                      <a:r>
                        <a:rPr lang="sv-SE" sz="800" u="none" strike="noStrike">
                          <a:effectLst/>
                        </a:rPr>
                        <a:t>Förändring (%)</a:t>
                      </a:r>
                      <a:endParaRPr lang="sv-SE" sz="8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u="none" strike="noStrike">
                          <a:effectLst/>
                        </a:rPr>
                        <a:t>R12*</a:t>
                      </a:r>
                      <a:endParaRPr lang="sv-SE" sz="8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295982">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u="none" strike="noStrike" dirty="0">
                          <a:effectLst/>
                        </a:rPr>
                        <a:t>2020 kv4</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-1 år</a:t>
                      </a:r>
                      <a:endParaRPr lang="sv-SE" sz="8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dirty="0">
                          <a:effectLst/>
                        </a:rPr>
                        <a:t>-5 år</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Antal</a:t>
                      </a:r>
                      <a:endParaRPr lang="sv-SE" sz="8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Utv., %</a:t>
                      </a:r>
                      <a:endParaRPr lang="sv-SE" sz="800" b="0" i="0" u="none" strike="noStrike">
                        <a:solidFill>
                          <a:srgbClr val="000000"/>
                        </a:solidFill>
                        <a:effectLst/>
                        <a:latin typeface="Futura Std Book" panose="020B0502020204020303" pitchFamily="34" charset="0"/>
                      </a:endParaRPr>
                    </a:p>
                  </a:txBody>
                  <a:tcPr marL="9525" marR="9525" marT="9525" marB="0" anchor="b"/>
                </a:tc>
                <a:extLst>
                  <a:ext uri="{0D108BD9-81ED-4DB2-BD59-A6C34878D82A}">
                    <a16:rowId xmlns:a16="http://schemas.microsoft.com/office/drawing/2014/main" val="1194244375"/>
                  </a:ext>
                </a:extLst>
              </a:tr>
              <a:tr h="337789">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rtl="0" fontAlgn="ctr"/>
                      <a:r>
                        <a:rPr lang="sv-SE" sz="800" b="0" i="0" u="none" strike="noStrike" dirty="0">
                          <a:solidFill>
                            <a:srgbClr val="000000"/>
                          </a:solidFill>
                          <a:effectLst/>
                          <a:latin typeface="Futura Std Book" panose="020B0502020204020303"/>
                        </a:rPr>
                        <a:t>20 692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73 464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14</a:t>
                      </a:r>
                    </a:p>
                  </a:txBody>
                  <a:tcPr marL="9525" marR="9525" marT="9525" marB="0" anchor="ctr"/>
                </a:tc>
                <a:extLst>
                  <a:ext uri="{0D108BD9-81ED-4DB2-BD59-A6C34878D82A}">
                    <a16:rowId xmlns:a16="http://schemas.microsoft.com/office/drawing/2014/main" val="1544414373"/>
                  </a:ext>
                </a:extLst>
              </a:tr>
              <a:tr h="337789">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rtl="0" fontAlgn="ctr"/>
                      <a:r>
                        <a:rPr lang="sv-SE" sz="800" b="0" i="0" u="none" strike="noStrike" dirty="0">
                          <a:solidFill>
                            <a:srgbClr val="000000"/>
                          </a:solidFill>
                          <a:effectLst/>
                          <a:latin typeface="Futura Std Book" panose="020B0502020204020303"/>
                        </a:rPr>
                        <a:t>10 619</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24</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38 260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13</a:t>
                      </a:r>
                    </a:p>
                  </a:txBody>
                  <a:tcPr marL="9525" marR="9525" marT="9525" marB="0" anchor="ctr"/>
                </a:tc>
                <a:extLst>
                  <a:ext uri="{0D108BD9-81ED-4DB2-BD59-A6C34878D82A}">
                    <a16:rowId xmlns:a16="http://schemas.microsoft.com/office/drawing/2014/main" val="4178915708"/>
                  </a:ext>
                </a:extLst>
              </a:tr>
              <a:tr h="337789">
                <a:tc>
                  <a:txBody>
                    <a:bodyPr/>
                    <a:lstStyle/>
                    <a:p>
                      <a:pPr marL="72000" algn="l" fontAlgn="b"/>
                      <a:r>
                        <a:rPr lang="sv-SE" sz="800" b="1" u="none" strike="noStrike" dirty="0">
                          <a:effectLst/>
                        </a:rPr>
                        <a:t>Stockholms län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rtl="0" fontAlgn="ctr"/>
                      <a:r>
                        <a:rPr lang="sv-SE" sz="800" b="1" i="0" u="none" strike="noStrike">
                          <a:solidFill>
                            <a:srgbClr val="000000"/>
                          </a:solidFill>
                          <a:effectLst/>
                          <a:latin typeface="Futura Std Book" panose="020B0502020204020303"/>
                        </a:rPr>
                        <a:t>7 071</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24</a:t>
                      </a:r>
                    </a:p>
                  </a:txBody>
                  <a:tcPr marL="9525" marR="9525" marT="9525" marB="0" anchor="ctr"/>
                </a:tc>
                <a:tc>
                  <a:txBody>
                    <a:bodyPr/>
                    <a:lstStyle/>
                    <a:p>
                      <a:pPr algn="ctr" rtl="0" fontAlgn="ctr"/>
                      <a:r>
                        <a:rPr lang="sv-SE" sz="800" b="1" i="0" u="none" strike="noStrike" dirty="0">
                          <a:solidFill>
                            <a:srgbClr val="000000"/>
                          </a:solidFill>
                          <a:effectLst/>
                          <a:latin typeface="Futura Std Book" panose="020B0502020204020303"/>
                        </a:rPr>
                        <a:t>7</a:t>
                      </a:r>
                    </a:p>
                  </a:txBody>
                  <a:tcPr marL="9525" marR="9525" marT="9525" marB="0" anchor="ctr"/>
                </a:tc>
                <a:tc>
                  <a:txBody>
                    <a:bodyPr/>
                    <a:lstStyle/>
                    <a:p>
                      <a:pPr algn="ctr" rtl="0" fontAlgn="ctr"/>
                      <a:r>
                        <a:rPr lang="sv-SE" sz="800" b="1" i="0" u="none" strike="noStrike" dirty="0">
                          <a:solidFill>
                            <a:srgbClr val="000000"/>
                          </a:solidFill>
                          <a:effectLst/>
                          <a:latin typeface="Futura Std Book" panose="020B0502020204020303"/>
                        </a:rPr>
                        <a:t>25 522</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12</a:t>
                      </a:r>
                    </a:p>
                  </a:txBody>
                  <a:tcPr marL="9525" marR="9525" marT="9525" marB="0" anchor="ctr"/>
                </a:tc>
                <a:extLst>
                  <a:ext uri="{0D108BD9-81ED-4DB2-BD59-A6C34878D82A}">
                    <a16:rowId xmlns:a16="http://schemas.microsoft.com/office/drawing/2014/main" val="1554613420"/>
                  </a:ext>
                </a:extLst>
              </a:tr>
              <a:tr h="337789">
                <a:tc>
                  <a:txBody>
                    <a:bodyPr/>
                    <a:lstStyle/>
                    <a:p>
                      <a:pPr marL="72000" algn="l" fontAlgn="b"/>
                      <a:r>
                        <a:rPr lang="sv-SE" sz="800" b="1" u="none" strike="noStrike" dirty="0">
                          <a:effectLst/>
                        </a:rPr>
                        <a:t>Stockholms stad</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rtl="0" fontAlgn="ctr"/>
                      <a:r>
                        <a:rPr lang="sv-SE" sz="800" b="1" i="0" u="none" strike="noStrike">
                          <a:solidFill>
                            <a:srgbClr val="000000"/>
                          </a:solidFill>
                          <a:effectLst/>
                          <a:latin typeface="Futura Std Book" panose="020B0502020204020303"/>
                        </a:rPr>
                        <a:t>4 035</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21</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1" i="0" u="none" strike="noStrike" dirty="0">
                          <a:solidFill>
                            <a:srgbClr val="000000"/>
                          </a:solidFill>
                          <a:effectLst/>
                          <a:latin typeface="Futura Std Book" panose="020B0502020204020303"/>
                        </a:rPr>
                        <a:t>14 727</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12</a:t>
                      </a:r>
                    </a:p>
                  </a:txBody>
                  <a:tcPr marL="9525" marR="9525" marT="9525" marB="0" anchor="ctr"/>
                </a:tc>
                <a:extLst>
                  <a:ext uri="{0D108BD9-81ED-4DB2-BD59-A6C34878D82A}">
                    <a16:rowId xmlns:a16="http://schemas.microsoft.com/office/drawing/2014/main" val="923977588"/>
                  </a:ext>
                </a:extLst>
              </a:tr>
              <a:tr h="337789">
                <a:tc>
                  <a:txBody>
                    <a:bodyPr/>
                    <a:lstStyle/>
                    <a:p>
                      <a:pPr marL="72000" algn="l" fontAlgn="b"/>
                      <a:r>
                        <a:rPr lang="sv-SE" sz="800" u="none" strike="noStrike" dirty="0">
                          <a:effectLst/>
                        </a:rPr>
                        <a:t>Sverige, </a:t>
                      </a:r>
                      <a:r>
                        <a:rPr lang="sv-SE" sz="800" u="none" strike="noStrike" dirty="0" err="1">
                          <a:effectLst/>
                        </a:rPr>
                        <a:t>exkl</a:t>
                      </a:r>
                      <a:r>
                        <a:rPr lang="sv-SE" sz="800" u="none" strike="noStrike" dirty="0">
                          <a:effectLst/>
                        </a:rPr>
                        <a:t> Stockholms län</a:t>
                      </a:r>
                      <a:endParaRPr lang="sv-SE" sz="800" b="0" i="0" u="none" strike="noStrike" dirty="0">
                        <a:solidFill>
                          <a:srgbClr val="000000"/>
                        </a:solidFill>
                        <a:effectLst/>
                        <a:latin typeface="Futura Std Book" panose="020B0502020204020303"/>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13 621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16</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47 942</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15</a:t>
                      </a:r>
                    </a:p>
                  </a:txBody>
                  <a:tcPr marL="9525" marR="9525" marT="9525" marB="0" anchor="ctr"/>
                </a:tc>
                <a:extLst>
                  <a:ext uri="{0D108BD9-81ED-4DB2-BD59-A6C34878D82A}">
                    <a16:rowId xmlns:a16="http://schemas.microsoft.com/office/drawing/2014/main" val="3645508160"/>
                  </a:ext>
                </a:extLst>
              </a:tr>
            </a:tbl>
          </a:graphicData>
        </a:graphic>
      </p:graphicFrame>
      <p:graphicFrame>
        <p:nvGraphicFramePr>
          <p:cNvPr id="13" name="Diagram 12">
            <a:extLst>
              <a:ext uri="{FF2B5EF4-FFF2-40B4-BE49-F238E27FC236}">
                <a16:creationId xmlns:a16="http://schemas.microsoft.com/office/drawing/2014/main" id="{98F0D3A9-804D-426C-9514-2A21EE36F546}"/>
              </a:ext>
            </a:extLst>
          </p:cNvPr>
          <p:cNvGraphicFramePr>
            <a:graphicFrameLocks/>
          </p:cNvGraphicFramePr>
          <p:nvPr>
            <p:extLst>
              <p:ext uri="{D42A27DB-BD31-4B8C-83A1-F6EECF244321}">
                <p14:modId xmlns:p14="http://schemas.microsoft.com/office/powerpoint/2010/main" val="2051706674"/>
              </p:ext>
            </p:extLst>
          </p:nvPr>
        </p:nvGraphicFramePr>
        <p:xfrm>
          <a:off x="732409" y="1973629"/>
          <a:ext cx="5848352" cy="397668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312298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5" y="342899"/>
            <a:ext cx="8426449" cy="1113955"/>
          </a:xfrm>
        </p:spPr>
        <p:txBody>
          <a:bodyPr/>
          <a:lstStyle/>
          <a:p>
            <a:r>
              <a:rPr lang="sv-SE" dirty="0"/>
              <a:t>Företagskonkurser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5" y="5756989"/>
            <a:ext cx="3350597" cy="215444"/>
          </a:xfrm>
          <a:prstGeom prst="rect">
            <a:avLst/>
          </a:prstGeom>
          <a:noFill/>
        </p:spPr>
        <p:txBody>
          <a:bodyPr wrap="none" rtlCol="0">
            <a:spAutoFit/>
          </a:bodyPr>
          <a:lstStyle/>
          <a:p>
            <a:r>
              <a:rPr lang="sv-SE" sz="800" dirty="0"/>
              <a:t>Källa: Statistiska centralbyrån (Konkurser och offentliga ackord)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5" y="3429000"/>
            <a:ext cx="4722412" cy="2543433"/>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5213" y="2239861"/>
            <a:ext cx="4722412" cy="1187623"/>
          </a:xfrm>
        </p:spPr>
        <p:txBody>
          <a:bodyPr/>
          <a:lstStyle/>
          <a:p>
            <a:pPr lvl="4"/>
            <a:r>
              <a:rPr lang="sv-SE" sz="1400" dirty="0"/>
              <a:t>Under årets fjärde kvartal försattes 618 företag i konkurs i länet. Det är en lägre procentuell utveckling jämfört med riket som helhet.</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3" y="3429000"/>
            <a:ext cx="1547218" cy="276999"/>
          </a:xfrm>
          <a:prstGeom prst="rect">
            <a:avLst/>
          </a:prstGeom>
          <a:noFill/>
        </p:spPr>
        <p:txBody>
          <a:bodyPr wrap="none" rtlCol="0">
            <a:spAutoFit/>
          </a:bodyPr>
          <a:lstStyle/>
          <a:p>
            <a:r>
              <a:rPr lang="sv-SE" sz="1200" b="1" dirty="0">
                <a:latin typeface="+mj-lt"/>
                <a:cs typeface="Arial" panose="020B0604020202020204" pitchFamily="34" charset="0"/>
              </a:rPr>
              <a:t>Företagskonkurser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5464"/>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657224" y="1468480"/>
            <a:ext cx="5292158" cy="492443"/>
          </a:xfrm>
          <a:prstGeom prst="rect">
            <a:avLst/>
          </a:prstGeom>
          <a:noFill/>
        </p:spPr>
        <p:txBody>
          <a:bodyPr wrap="square" rtlCol="0">
            <a:spAutoFit/>
          </a:bodyPr>
          <a:lstStyle/>
          <a:p>
            <a:r>
              <a:rPr lang="sv-SE" sz="1400" b="1" dirty="0"/>
              <a:t>Företagskonkurser</a:t>
            </a:r>
            <a:r>
              <a:rPr lang="sv-SE" sz="1400" dirty="0"/>
              <a:t/>
            </a:r>
            <a:br>
              <a:rPr lang="sv-SE" sz="1400" dirty="0"/>
            </a:br>
            <a:r>
              <a:rPr lang="sv-SE" sz="1200" dirty="0"/>
              <a:t>Säsongsrensade värden (glidande medelvärde)</a:t>
            </a:r>
            <a:endParaRPr lang="sv-SE" sz="1400" dirty="0"/>
          </a:p>
        </p:txBody>
      </p:sp>
      <p:graphicFrame>
        <p:nvGraphicFramePr>
          <p:cNvPr id="26" name="Tabell 25">
            <a:extLst>
              <a:ext uri="{FF2B5EF4-FFF2-40B4-BE49-F238E27FC236}">
                <a16:creationId xmlns:a16="http://schemas.microsoft.com/office/drawing/2014/main" id="{CD80FF49-1F49-4F4B-8303-9458BE338D96}"/>
              </a:ext>
            </a:extLst>
          </p:cNvPr>
          <p:cNvGraphicFramePr>
            <a:graphicFrameLocks noGrp="1"/>
          </p:cNvGraphicFramePr>
          <p:nvPr>
            <p:extLst>
              <p:ext uri="{D42A27DB-BD31-4B8C-83A1-F6EECF244321}">
                <p14:modId xmlns:p14="http://schemas.microsoft.com/office/powerpoint/2010/main" val="3815980518"/>
              </p:ext>
            </p:extLst>
          </p:nvPr>
        </p:nvGraphicFramePr>
        <p:xfrm>
          <a:off x="6761538" y="3705999"/>
          <a:ext cx="4716087" cy="2266432"/>
        </p:xfrm>
        <a:graphic>
          <a:graphicData uri="http://schemas.openxmlformats.org/drawingml/2006/table">
            <a:tbl>
              <a:tblPr bandRow="1">
                <a:tableStyleId>{2D5ABB26-0587-4C30-8999-92F81FD0307C}</a:tableStyleId>
              </a:tblPr>
              <a:tblGrid>
                <a:gridCol w="1540508">
                  <a:extLst>
                    <a:ext uri="{9D8B030D-6E8A-4147-A177-3AD203B41FA5}">
                      <a16:colId xmlns:a16="http://schemas.microsoft.com/office/drawing/2014/main" val="1678076792"/>
                    </a:ext>
                  </a:extLst>
                </a:gridCol>
                <a:gridCol w="684178">
                  <a:extLst>
                    <a:ext uri="{9D8B030D-6E8A-4147-A177-3AD203B41FA5}">
                      <a16:colId xmlns:a16="http://schemas.microsoft.com/office/drawing/2014/main" val="2601369493"/>
                    </a:ext>
                  </a:extLst>
                </a:gridCol>
                <a:gridCol w="776195">
                  <a:extLst>
                    <a:ext uri="{9D8B030D-6E8A-4147-A177-3AD203B41FA5}">
                      <a16:colId xmlns:a16="http://schemas.microsoft.com/office/drawing/2014/main" val="2395970223"/>
                    </a:ext>
                  </a:extLst>
                </a:gridCol>
                <a:gridCol w="614487">
                  <a:extLst>
                    <a:ext uri="{9D8B030D-6E8A-4147-A177-3AD203B41FA5}">
                      <a16:colId xmlns:a16="http://schemas.microsoft.com/office/drawing/2014/main" val="3235649811"/>
                    </a:ext>
                  </a:extLst>
                </a:gridCol>
                <a:gridCol w="560585">
                  <a:extLst>
                    <a:ext uri="{9D8B030D-6E8A-4147-A177-3AD203B41FA5}">
                      <a16:colId xmlns:a16="http://schemas.microsoft.com/office/drawing/2014/main" val="1050073455"/>
                    </a:ext>
                  </a:extLst>
                </a:gridCol>
                <a:gridCol w="540134">
                  <a:extLst>
                    <a:ext uri="{9D8B030D-6E8A-4147-A177-3AD203B41FA5}">
                      <a16:colId xmlns:a16="http://schemas.microsoft.com/office/drawing/2014/main" val="3827523272"/>
                    </a:ext>
                  </a:extLst>
                </a:gridCol>
              </a:tblGrid>
              <a:tr h="281839">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u="none" strike="noStrike">
                          <a:effectLst/>
                        </a:rPr>
                        <a:t>Antal</a:t>
                      </a:r>
                      <a:endParaRPr lang="sv-SE" sz="800" b="0" i="0" u="none" strike="noStrike">
                        <a:solidFill>
                          <a:srgbClr val="000000"/>
                        </a:solidFill>
                        <a:effectLst/>
                        <a:latin typeface="Futura Std Book" panose="020B0502020204020303" pitchFamily="34" charset="0"/>
                      </a:endParaRPr>
                    </a:p>
                  </a:txBody>
                  <a:tcPr marL="9525" marR="9525" marT="9525" marB="0" anchor="b"/>
                </a:tc>
                <a:tc gridSpan="2">
                  <a:txBody>
                    <a:bodyPr/>
                    <a:lstStyle/>
                    <a:p>
                      <a:pPr algn="ctr" fontAlgn="b"/>
                      <a:r>
                        <a:rPr lang="sv-SE" sz="800" u="none" strike="noStrike" dirty="0">
                          <a:effectLst/>
                        </a:rPr>
                        <a:t>Förändring (%) </a:t>
                      </a:r>
                      <a:endParaRPr lang="sv-SE" sz="800" b="0" i="0" u="none" strike="noStrike" dirty="0">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u="none" strike="noStrike">
                          <a:effectLst/>
                        </a:rPr>
                        <a:t>R12*</a:t>
                      </a:r>
                      <a:endParaRPr lang="sv-SE" sz="8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295933">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u="none" strike="noStrike" dirty="0">
                          <a:effectLst/>
                        </a:rPr>
                        <a:t>2020 kv4</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dirty="0">
                          <a:effectLst/>
                        </a:rPr>
                        <a:t>-1 år</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dirty="0">
                          <a:effectLst/>
                        </a:rPr>
                        <a:t>-5 år</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Antal</a:t>
                      </a:r>
                      <a:endParaRPr lang="sv-SE" sz="8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Utv., %</a:t>
                      </a:r>
                      <a:endParaRPr lang="sv-SE" sz="800" b="0" i="0" u="none" strike="noStrike">
                        <a:solidFill>
                          <a:srgbClr val="000000"/>
                        </a:solidFill>
                        <a:effectLst/>
                        <a:latin typeface="Futura Std Book" panose="020B0502020204020303" pitchFamily="34" charset="0"/>
                      </a:endParaRPr>
                    </a:p>
                  </a:txBody>
                  <a:tcPr marL="9525" marR="9525" marT="9525" marB="0" anchor="b"/>
                </a:tc>
                <a:extLst>
                  <a:ext uri="{0D108BD9-81ED-4DB2-BD59-A6C34878D82A}">
                    <a16:rowId xmlns:a16="http://schemas.microsoft.com/office/drawing/2014/main" val="1194244375"/>
                  </a:ext>
                </a:extLst>
              </a:tr>
              <a:tr h="337732">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rtl="0" fontAlgn="ctr"/>
                      <a:r>
                        <a:rPr lang="sv-SE" sz="800" b="0" i="0" u="none" strike="noStrike" dirty="0">
                          <a:solidFill>
                            <a:srgbClr val="000000"/>
                          </a:solidFill>
                          <a:effectLst/>
                          <a:latin typeface="Futura Std Book" panose="020B0502020204020303"/>
                        </a:rPr>
                        <a:t>1 930</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7 695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extLst>
                  <a:ext uri="{0D108BD9-81ED-4DB2-BD59-A6C34878D82A}">
                    <a16:rowId xmlns:a16="http://schemas.microsoft.com/office/drawing/2014/main" val="1544414373"/>
                  </a:ext>
                </a:extLst>
              </a:tr>
              <a:tr h="337732">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rtl="0" fontAlgn="ctr"/>
                      <a:r>
                        <a:rPr lang="sv-SE" sz="800" b="0" i="0" u="none" strike="noStrike">
                          <a:solidFill>
                            <a:srgbClr val="000000"/>
                          </a:solidFill>
                          <a:effectLst/>
                          <a:latin typeface="Futura Std Book" panose="020B0502020204020303"/>
                        </a:rPr>
                        <a:t>951</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-12</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17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3 958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a:t>
                      </a:r>
                    </a:p>
                  </a:txBody>
                  <a:tcPr marL="9525" marR="9525" marT="9525" marB="0" anchor="ctr"/>
                </a:tc>
                <a:extLst>
                  <a:ext uri="{0D108BD9-81ED-4DB2-BD59-A6C34878D82A}">
                    <a16:rowId xmlns:a16="http://schemas.microsoft.com/office/drawing/2014/main" val="4178915708"/>
                  </a:ext>
                </a:extLst>
              </a:tr>
              <a:tr h="337732">
                <a:tc>
                  <a:txBody>
                    <a:bodyPr/>
                    <a:lstStyle/>
                    <a:p>
                      <a:pPr marL="72000" algn="l" fontAlgn="b"/>
                      <a:r>
                        <a:rPr lang="sv-SE" sz="800" b="1" u="none" strike="noStrike" dirty="0">
                          <a:effectLst/>
                        </a:rPr>
                        <a:t>Stockholms län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rtl="0" fontAlgn="ctr"/>
                      <a:r>
                        <a:rPr lang="sv-SE" sz="800" b="1" i="0" u="none" strike="noStrike">
                          <a:solidFill>
                            <a:srgbClr val="000000"/>
                          </a:solidFill>
                          <a:effectLst/>
                          <a:latin typeface="Futura Std Book" panose="020B0502020204020303"/>
                        </a:rPr>
                        <a:t>618</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-14</a:t>
                      </a:r>
                    </a:p>
                  </a:txBody>
                  <a:tcPr marL="9525" marR="9525" marT="9525" marB="0" anchor="ctr"/>
                </a:tc>
                <a:tc>
                  <a:txBody>
                    <a:bodyPr/>
                    <a:lstStyle/>
                    <a:p>
                      <a:pPr algn="ctr" rtl="0" fontAlgn="ctr"/>
                      <a:r>
                        <a:rPr lang="sv-SE" sz="800" b="1" i="0" u="none" strike="noStrike" dirty="0">
                          <a:solidFill>
                            <a:srgbClr val="000000"/>
                          </a:solidFill>
                          <a:effectLst/>
                          <a:latin typeface="Futura Std Book" panose="020B0502020204020303"/>
                        </a:rPr>
                        <a:t>17</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2 593</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-5</a:t>
                      </a:r>
                    </a:p>
                  </a:txBody>
                  <a:tcPr marL="9525" marR="9525" marT="9525" marB="0" anchor="ctr"/>
                </a:tc>
                <a:extLst>
                  <a:ext uri="{0D108BD9-81ED-4DB2-BD59-A6C34878D82A}">
                    <a16:rowId xmlns:a16="http://schemas.microsoft.com/office/drawing/2014/main" val="1554613420"/>
                  </a:ext>
                </a:extLst>
              </a:tr>
              <a:tr h="337732">
                <a:tc>
                  <a:txBody>
                    <a:bodyPr/>
                    <a:lstStyle/>
                    <a:p>
                      <a:pPr marL="72000" algn="l" fontAlgn="b"/>
                      <a:r>
                        <a:rPr lang="sv-SE" sz="800" b="1" u="none" strike="noStrike" dirty="0">
                          <a:effectLst/>
                        </a:rPr>
                        <a:t>Stockholms stad</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rtl="0" fontAlgn="ctr"/>
                      <a:r>
                        <a:rPr lang="sv-SE" sz="800" b="1" i="0" u="none" strike="noStrike">
                          <a:solidFill>
                            <a:srgbClr val="000000"/>
                          </a:solidFill>
                          <a:effectLst/>
                          <a:latin typeface="Futura Std Book" panose="020B0502020204020303"/>
                        </a:rPr>
                        <a:t>379</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-13</a:t>
                      </a:r>
                    </a:p>
                  </a:txBody>
                  <a:tcPr marL="9525" marR="9525" marT="9525" marB="0" anchor="ctr"/>
                </a:tc>
                <a:tc>
                  <a:txBody>
                    <a:bodyPr/>
                    <a:lstStyle/>
                    <a:p>
                      <a:pPr algn="ctr" rtl="0" fontAlgn="ctr"/>
                      <a:r>
                        <a:rPr lang="sv-SE" sz="800" b="1" i="0" u="none" strike="noStrike" dirty="0">
                          <a:solidFill>
                            <a:srgbClr val="000000"/>
                          </a:solidFill>
                          <a:effectLst/>
                          <a:latin typeface="Futura Std Book" panose="020B0502020204020303"/>
                        </a:rPr>
                        <a:t>12</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1 608</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-2</a:t>
                      </a:r>
                    </a:p>
                  </a:txBody>
                  <a:tcPr marL="9525" marR="9525" marT="9525" marB="0" anchor="ctr"/>
                </a:tc>
                <a:extLst>
                  <a:ext uri="{0D108BD9-81ED-4DB2-BD59-A6C34878D82A}">
                    <a16:rowId xmlns:a16="http://schemas.microsoft.com/office/drawing/2014/main" val="923977588"/>
                  </a:ext>
                </a:extLst>
              </a:tr>
              <a:tr h="337732">
                <a:tc>
                  <a:txBody>
                    <a:bodyPr/>
                    <a:lstStyle/>
                    <a:p>
                      <a:pPr marL="72000" algn="l" fontAlgn="b"/>
                      <a:r>
                        <a:rPr lang="sv-SE" sz="800" u="none" strike="noStrike" dirty="0">
                          <a:effectLst/>
                        </a:rPr>
                        <a:t>Sverige, </a:t>
                      </a:r>
                      <a:r>
                        <a:rPr lang="sv-SE" sz="800" u="none" strike="noStrike" dirty="0" err="1">
                          <a:effectLst/>
                        </a:rPr>
                        <a:t>exkl</a:t>
                      </a:r>
                      <a:r>
                        <a:rPr lang="sv-SE" sz="800" u="none" strike="noStrike" dirty="0">
                          <a:effectLst/>
                        </a:rPr>
                        <a:t> Stockholms län</a:t>
                      </a:r>
                      <a:endParaRPr lang="sv-SE" sz="800" b="0" i="0" u="none" strike="noStrike" dirty="0">
                        <a:solidFill>
                          <a:srgbClr val="000000"/>
                        </a:solidFill>
                        <a:effectLst/>
                        <a:latin typeface="Futura Std Book" panose="020B0502020204020303"/>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1 312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14</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5 102</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1</a:t>
                      </a:r>
                    </a:p>
                  </a:txBody>
                  <a:tcPr marL="9525" marR="9525" marT="9525" marB="0" anchor="ctr"/>
                </a:tc>
                <a:extLst>
                  <a:ext uri="{0D108BD9-81ED-4DB2-BD59-A6C34878D82A}">
                    <a16:rowId xmlns:a16="http://schemas.microsoft.com/office/drawing/2014/main" val="3645508160"/>
                  </a:ext>
                </a:extLst>
              </a:tr>
            </a:tbl>
          </a:graphicData>
        </a:graphic>
      </p:graphicFrame>
      <p:graphicFrame>
        <p:nvGraphicFramePr>
          <p:cNvPr id="12" name="Diagram 11">
            <a:extLst>
              <a:ext uri="{FF2B5EF4-FFF2-40B4-BE49-F238E27FC236}">
                <a16:creationId xmlns:a16="http://schemas.microsoft.com/office/drawing/2014/main" id="{BE1C6963-D6D2-4D86-8642-BBB1EFBE7E59}"/>
              </a:ext>
            </a:extLst>
          </p:cNvPr>
          <p:cNvGraphicFramePr>
            <a:graphicFrameLocks/>
          </p:cNvGraphicFramePr>
          <p:nvPr>
            <p:extLst>
              <p:ext uri="{D42A27DB-BD31-4B8C-83A1-F6EECF244321}">
                <p14:modId xmlns:p14="http://schemas.microsoft.com/office/powerpoint/2010/main" val="3289064603"/>
              </p:ext>
            </p:extLst>
          </p:nvPr>
        </p:nvGraphicFramePr>
        <p:xfrm>
          <a:off x="657225" y="1960923"/>
          <a:ext cx="5995245" cy="379606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185880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6" y="342899"/>
            <a:ext cx="8426449" cy="1113955"/>
          </a:xfrm>
        </p:spPr>
        <p:txBody>
          <a:bodyPr/>
          <a:lstStyle/>
          <a:p>
            <a:r>
              <a:rPr lang="sv-SE" dirty="0"/>
              <a:t>Sysselsättning </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6" y="5756989"/>
            <a:ext cx="3541354" cy="215444"/>
          </a:xfrm>
          <a:prstGeom prst="rect">
            <a:avLst/>
          </a:prstGeom>
          <a:noFill/>
        </p:spPr>
        <p:txBody>
          <a:bodyPr wrap="none" rtlCol="0">
            <a:spAutoFit/>
          </a:bodyPr>
          <a:lstStyle/>
          <a:p>
            <a:r>
              <a:rPr lang="sv-SE" sz="800" dirty="0"/>
              <a:t>Källa: Statistiska centralbyrån (Arbetskraftsundersökningarna, AKU)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5" y="3429001"/>
            <a:ext cx="4722411"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2039" y="1635853"/>
            <a:ext cx="4722411" cy="1810919"/>
          </a:xfrm>
        </p:spPr>
        <p:txBody>
          <a:bodyPr/>
          <a:lstStyle/>
          <a:p>
            <a:pPr lvl="4"/>
            <a:r>
              <a:rPr lang="sv-SE" sz="1400" dirty="0"/>
              <a:t>Antal sysselsatta har minskat med 7 900 i Stockholms län men minskningen var betydligt större i Stockholms kommun.</a:t>
            </a:r>
          </a:p>
          <a:p>
            <a:pPr lvl="4"/>
            <a:r>
              <a:rPr lang="sv-SE" sz="1400" dirty="0"/>
              <a:t>Framförallt minskade sysselsättningen inom Vård- och omsorg, Personliga och kulturella tjänster samt Hotell och restauranger.</a:t>
            </a:r>
            <a:br>
              <a:rPr lang="sv-SE" sz="1400" dirty="0"/>
            </a:br>
            <a:endParaRPr lang="sv-SE" sz="14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4" y="3446771"/>
            <a:ext cx="1208985" cy="276999"/>
          </a:xfrm>
          <a:prstGeom prst="rect">
            <a:avLst/>
          </a:prstGeom>
          <a:noFill/>
        </p:spPr>
        <p:txBody>
          <a:bodyPr wrap="none" rtlCol="0">
            <a:spAutoFit/>
          </a:bodyPr>
          <a:lstStyle/>
          <a:p>
            <a:r>
              <a:rPr lang="sv-SE" sz="1200" b="1" dirty="0">
                <a:latin typeface="+mj-lt"/>
                <a:cs typeface="Arial" panose="020B0604020202020204" pitchFamily="34" charset="0"/>
              </a:rPr>
              <a:t>Sysselsättning</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7550" y="1450817"/>
            <a:ext cx="1941557" cy="492443"/>
          </a:xfrm>
          <a:prstGeom prst="rect">
            <a:avLst/>
          </a:prstGeom>
          <a:noFill/>
        </p:spPr>
        <p:txBody>
          <a:bodyPr wrap="none" rtlCol="0">
            <a:spAutoFit/>
          </a:bodyPr>
          <a:lstStyle/>
          <a:p>
            <a:r>
              <a:rPr lang="sv-SE" sz="1400" b="1" dirty="0"/>
              <a:t>Sysselsatta invånare</a:t>
            </a:r>
            <a:r>
              <a:rPr lang="sv-SE" sz="1400" dirty="0"/>
              <a:t/>
            </a:r>
            <a:br>
              <a:rPr lang="sv-SE" sz="1400" dirty="0"/>
            </a:br>
            <a:r>
              <a:rPr lang="sv-SE" sz="1200" dirty="0"/>
              <a:t>Index 100 = 2010 kv4</a:t>
            </a:r>
            <a:endParaRPr lang="sv-SE" sz="1400" dirty="0"/>
          </a:p>
        </p:txBody>
      </p:sp>
      <p:graphicFrame>
        <p:nvGraphicFramePr>
          <p:cNvPr id="17" name="Tabell 16">
            <a:extLst>
              <a:ext uri="{FF2B5EF4-FFF2-40B4-BE49-F238E27FC236}">
                <a16:creationId xmlns:a16="http://schemas.microsoft.com/office/drawing/2014/main" id="{E4A1EEB5-AFC3-40BE-BF1B-DAA010FEE414}"/>
              </a:ext>
            </a:extLst>
          </p:cNvPr>
          <p:cNvGraphicFramePr>
            <a:graphicFrameLocks noGrp="1"/>
          </p:cNvGraphicFramePr>
          <p:nvPr>
            <p:extLst>
              <p:ext uri="{D42A27DB-BD31-4B8C-83A1-F6EECF244321}">
                <p14:modId xmlns:p14="http://schemas.microsoft.com/office/powerpoint/2010/main" val="2581700377"/>
              </p:ext>
            </p:extLst>
          </p:nvPr>
        </p:nvGraphicFramePr>
        <p:xfrm>
          <a:off x="6755214" y="3723770"/>
          <a:ext cx="4722411" cy="2248666"/>
        </p:xfrm>
        <a:graphic>
          <a:graphicData uri="http://schemas.openxmlformats.org/drawingml/2006/table">
            <a:tbl>
              <a:tblPr bandRow="1">
                <a:tableStyleId>{2D5ABB26-0587-4C30-8999-92F81FD0307C}</a:tableStyleId>
              </a:tblPr>
              <a:tblGrid>
                <a:gridCol w="1742095">
                  <a:extLst>
                    <a:ext uri="{9D8B030D-6E8A-4147-A177-3AD203B41FA5}">
                      <a16:colId xmlns:a16="http://schemas.microsoft.com/office/drawing/2014/main" val="1678076792"/>
                    </a:ext>
                  </a:extLst>
                </a:gridCol>
                <a:gridCol w="773708">
                  <a:extLst>
                    <a:ext uri="{9D8B030D-6E8A-4147-A177-3AD203B41FA5}">
                      <a16:colId xmlns:a16="http://schemas.microsoft.com/office/drawing/2014/main" val="2601369493"/>
                    </a:ext>
                  </a:extLst>
                </a:gridCol>
                <a:gridCol w="877767">
                  <a:extLst>
                    <a:ext uri="{9D8B030D-6E8A-4147-A177-3AD203B41FA5}">
                      <a16:colId xmlns:a16="http://schemas.microsoft.com/office/drawing/2014/main" val="2395970223"/>
                    </a:ext>
                  </a:extLst>
                </a:gridCol>
                <a:gridCol w="694898">
                  <a:extLst>
                    <a:ext uri="{9D8B030D-6E8A-4147-A177-3AD203B41FA5}">
                      <a16:colId xmlns:a16="http://schemas.microsoft.com/office/drawing/2014/main" val="3235649811"/>
                    </a:ext>
                  </a:extLst>
                </a:gridCol>
                <a:gridCol w="633943">
                  <a:extLst>
                    <a:ext uri="{9D8B030D-6E8A-4147-A177-3AD203B41FA5}">
                      <a16:colId xmlns:a16="http://schemas.microsoft.com/office/drawing/2014/main" val="1050073455"/>
                    </a:ext>
                  </a:extLst>
                </a:gridCol>
              </a:tblGrid>
              <a:tr h="291798">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dirty="0">
                          <a:effectLst/>
                        </a:rPr>
                        <a:t>Antal</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Förändring</a:t>
                      </a:r>
                      <a:endParaRPr lang="sv-SE" sz="800" b="0" i="0" u="none" strike="noStrike">
                        <a:solidFill>
                          <a:srgbClr val="000000"/>
                        </a:solidFill>
                        <a:effectLst/>
                        <a:latin typeface="Futura Std Book" panose="020B0502020204020303" pitchFamily="34" charset="0"/>
                      </a:endParaRPr>
                    </a:p>
                  </a:txBody>
                  <a:tcPr marL="9525" marR="9525" marT="9525" marB="0" anchor="b"/>
                </a:tc>
                <a:tc gridSpan="2">
                  <a:txBody>
                    <a:bodyPr/>
                    <a:lstStyle/>
                    <a:p>
                      <a:pPr algn="ctr" fontAlgn="b"/>
                      <a:r>
                        <a:rPr lang="sv-SE" sz="800" u="none" strike="noStrike">
                          <a:effectLst/>
                        </a:rPr>
                        <a:t>Förändring (%)</a:t>
                      </a:r>
                      <a:endParaRPr lang="sv-SE" sz="8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198386554"/>
                  </a:ext>
                </a:extLst>
              </a:tr>
              <a:tr h="291798">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dirty="0">
                          <a:effectLst/>
                        </a:rPr>
                        <a:t>2020 kv4</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-1 år (antal)</a:t>
                      </a:r>
                      <a:endParaRPr lang="sv-SE" sz="8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dirty="0">
                          <a:effectLst/>
                        </a:rPr>
                        <a:t>-1 år</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dirty="0">
                          <a:effectLst/>
                        </a:rPr>
                        <a:t>-5 år</a:t>
                      </a:r>
                      <a:endParaRPr lang="sv-SE" sz="800" b="0" i="0" u="none" strike="noStrike" dirty="0">
                        <a:solidFill>
                          <a:srgbClr val="000000"/>
                        </a:solidFill>
                        <a:effectLst/>
                        <a:latin typeface="Futura Std Book" panose="020B0502020204020303" pitchFamily="34" charset="0"/>
                      </a:endParaRPr>
                    </a:p>
                  </a:txBody>
                  <a:tcPr marL="9525" marR="9525" marT="9525" marB="0" anchor="b"/>
                </a:tc>
                <a:extLst>
                  <a:ext uri="{0D108BD9-81ED-4DB2-BD59-A6C34878D82A}">
                    <a16:rowId xmlns:a16="http://schemas.microsoft.com/office/drawing/2014/main" val="1194244375"/>
                  </a:ext>
                </a:extLst>
              </a:tr>
              <a:tr h="333014">
                <a:tc>
                  <a:txBody>
                    <a:bodyPr/>
                    <a:lstStyle/>
                    <a:p>
                      <a:pPr marL="72000" algn="l" fontAlgn="ctr"/>
                      <a:r>
                        <a:rPr lang="sv-SE" sz="800" u="none" strike="noStrike" dirty="0">
                          <a:effectLst/>
                        </a:rPr>
                        <a:t>Sverige</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5 058 900</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-71 000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4,4</a:t>
                      </a:r>
                    </a:p>
                  </a:txBody>
                  <a:tcPr marL="9525" marR="9525" marT="9525" marB="0" anchor="ctr"/>
                </a:tc>
                <a:extLst>
                  <a:ext uri="{0D108BD9-81ED-4DB2-BD59-A6C34878D82A}">
                    <a16:rowId xmlns:a16="http://schemas.microsoft.com/office/drawing/2014/main" val="1544414373"/>
                  </a:ext>
                </a:extLst>
              </a:tr>
              <a:tr h="333014">
                <a:tc>
                  <a:txBody>
                    <a:bodyPr/>
                    <a:lstStyle/>
                    <a:p>
                      <a:pPr marL="72000" algn="l" fontAlgn="ctr"/>
                      <a:r>
                        <a:rPr lang="sv-SE" sz="800" u="none" strike="noStrike" dirty="0">
                          <a:effectLst/>
                        </a:rPr>
                        <a:t>Stockholmsregionen</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2 328 700</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-44 000</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-1,9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4,9</a:t>
                      </a:r>
                    </a:p>
                  </a:txBody>
                  <a:tcPr marL="9525" marR="9525" marT="9525" marB="0" anchor="ctr"/>
                </a:tc>
                <a:extLst>
                  <a:ext uri="{0D108BD9-81ED-4DB2-BD59-A6C34878D82A}">
                    <a16:rowId xmlns:a16="http://schemas.microsoft.com/office/drawing/2014/main" val="4178915708"/>
                  </a:ext>
                </a:extLst>
              </a:tr>
              <a:tr h="333014">
                <a:tc>
                  <a:txBody>
                    <a:bodyPr/>
                    <a:lstStyle/>
                    <a:p>
                      <a:pPr marL="72000" algn="l" fontAlgn="ctr"/>
                      <a:r>
                        <a:rPr lang="sv-SE" sz="800" b="1" u="none" strike="noStrike" dirty="0">
                          <a:effectLst/>
                        </a:rPr>
                        <a:t>Stockholms län</a:t>
                      </a:r>
                      <a:endParaRPr lang="sv-SE" sz="800" b="1"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1 267 100</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-7 900</a:t>
                      </a:r>
                    </a:p>
                  </a:txBody>
                  <a:tcPr marL="9525" marR="9525" marT="9525" marB="0" anchor="ctr"/>
                </a:tc>
                <a:tc>
                  <a:txBody>
                    <a:bodyPr/>
                    <a:lstStyle/>
                    <a:p>
                      <a:pPr algn="ctr" rtl="0" fontAlgn="ctr"/>
                      <a:r>
                        <a:rPr lang="sv-SE" sz="800" b="1" i="0" u="none" strike="noStrike" dirty="0">
                          <a:solidFill>
                            <a:srgbClr val="000000"/>
                          </a:solidFill>
                          <a:effectLst/>
                          <a:latin typeface="Futura Std Book" panose="020B0502020204020303"/>
                        </a:rPr>
                        <a:t>-0,6</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6,7</a:t>
                      </a:r>
                    </a:p>
                  </a:txBody>
                  <a:tcPr marL="9525" marR="9525" marT="9525" marB="0" anchor="ctr"/>
                </a:tc>
                <a:extLst>
                  <a:ext uri="{0D108BD9-81ED-4DB2-BD59-A6C34878D82A}">
                    <a16:rowId xmlns:a16="http://schemas.microsoft.com/office/drawing/2014/main" val="1554613420"/>
                  </a:ext>
                </a:extLst>
              </a:tr>
              <a:tr h="333014">
                <a:tc>
                  <a:txBody>
                    <a:bodyPr/>
                    <a:lstStyle/>
                    <a:p>
                      <a:pPr marL="72000" algn="l" fontAlgn="ctr"/>
                      <a:r>
                        <a:rPr lang="sv-SE" sz="800" b="1" u="none" strike="noStrike" dirty="0">
                          <a:effectLst/>
                        </a:rPr>
                        <a:t>Stockholms stad</a:t>
                      </a:r>
                      <a:endParaRPr lang="sv-SE" sz="800" b="1"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545 000</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-12 700</a:t>
                      </a:r>
                    </a:p>
                  </a:txBody>
                  <a:tcPr marL="9525" marR="9525" marT="9525" marB="0" anchor="ctr"/>
                </a:tc>
                <a:tc>
                  <a:txBody>
                    <a:bodyPr/>
                    <a:lstStyle/>
                    <a:p>
                      <a:pPr algn="ctr" rtl="0" fontAlgn="ctr"/>
                      <a:r>
                        <a:rPr lang="sv-SE" sz="800" b="1" i="0" u="none" strike="noStrike" dirty="0">
                          <a:solidFill>
                            <a:srgbClr val="000000"/>
                          </a:solidFill>
                          <a:effectLst/>
                          <a:latin typeface="Futura Std Book" panose="020B0502020204020303"/>
                        </a:rPr>
                        <a:t>-2,3</a:t>
                      </a:r>
                    </a:p>
                  </a:txBody>
                  <a:tcPr marL="9525" marR="9525" marT="9525" marB="0" anchor="ctr"/>
                </a:tc>
                <a:tc>
                  <a:txBody>
                    <a:bodyPr/>
                    <a:lstStyle/>
                    <a:p>
                      <a:pPr algn="ctr" rtl="0" fontAlgn="ctr"/>
                      <a:r>
                        <a:rPr lang="sv-SE" sz="800" b="1" i="0" u="none" strike="noStrike" dirty="0">
                          <a:solidFill>
                            <a:srgbClr val="000000"/>
                          </a:solidFill>
                          <a:effectLst/>
                          <a:latin typeface="Futura Std Book" panose="020B0502020204020303"/>
                        </a:rPr>
                        <a:t>4,7</a:t>
                      </a:r>
                    </a:p>
                  </a:txBody>
                  <a:tcPr marL="9525" marR="9525" marT="9525" marB="0" anchor="ctr"/>
                </a:tc>
                <a:extLst>
                  <a:ext uri="{0D108BD9-81ED-4DB2-BD59-A6C34878D82A}">
                    <a16:rowId xmlns:a16="http://schemas.microsoft.com/office/drawing/2014/main" val="923977588"/>
                  </a:ext>
                </a:extLst>
              </a:tr>
              <a:tr h="333014">
                <a:tc>
                  <a:txBody>
                    <a:bodyPr/>
                    <a:lstStyle/>
                    <a:p>
                      <a:pPr marL="72000" algn="l" fontAlgn="ctr"/>
                      <a:r>
                        <a:rPr lang="sv-SE" sz="800" u="none" strike="noStrike" dirty="0">
                          <a:effectLst/>
                        </a:rPr>
                        <a:t>Sverige exkl. Stockholms län</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3 791 800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-63 100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-1,6</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3,6</a:t>
                      </a:r>
                    </a:p>
                  </a:txBody>
                  <a:tcPr marL="9525" marR="9525" marT="9525" marB="0" anchor="ctr"/>
                </a:tc>
                <a:extLst>
                  <a:ext uri="{0D108BD9-81ED-4DB2-BD59-A6C34878D82A}">
                    <a16:rowId xmlns:a16="http://schemas.microsoft.com/office/drawing/2014/main" val="3645508160"/>
                  </a:ext>
                </a:extLst>
              </a:tr>
            </a:tbl>
          </a:graphicData>
        </a:graphic>
      </p:graphicFrame>
      <p:graphicFrame>
        <p:nvGraphicFramePr>
          <p:cNvPr id="13" name="Diagram 12">
            <a:extLst>
              <a:ext uri="{FF2B5EF4-FFF2-40B4-BE49-F238E27FC236}">
                <a16:creationId xmlns:a16="http://schemas.microsoft.com/office/drawing/2014/main" id="{2D2086D7-DAAB-4A7B-BA46-12601475F082}"/>
              </a:ext>
            </a:extLst>
          </p:cNvPr>
          <p:cNvGraphicFramePr>
            <a:graphicFrameLocks/>
          </p:cNvGraphicFramePr>
          <p:nvPr>
            <p:extLst>
              <p:ext uri="{D42A27DB-BD31-4B8C-83A1-F6EECF244321}">
                <p14:modId xmlns:p14="http://schemas.microsoft.com/office/powerpoint/2010/main" val="137370533"/>
              </p:ext>
            </p:extLst>
          </p:nvPr>
        </p:nvGraphicFramePr>
        <p:xfrm>
          <a:off x="732406" y="1943260"/>
          <a:ext cx="5842765" cy="361579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2383180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Sysselsättning efter bransch</a:t>
            </a:r>
          </a:p>
        </p:txBody>
      </p:sp>
      <p:graphicFrame>
        <p:nvGraphicFramePr>
          <p:cNvPr id="6" name="Platshållare för innehåll 4">
            <a:extLst>
              <a:ext uri="{FF2B5EF4-FFF2-40B4-BE49-F238E27FC236}">
                <a16:creationId xmlns:a16="http://schemas.microsoft.com/office/drawing/2014/main" id="{DFBFA55F-03E7-4044-9A75-66E68F711984}"/>
              </a:ext>
            </a:extLst>
          </p:cNvPr>
          <p:cNvGraphicFramePr>
            <a:graphicFrameLocks noGrp="1"/>
          </p:cNvGraphicFramePr>
          <p:nvPr>
            <p:ph idx="1"/>
            <p:extLst>
              <p:ext uri="{D42A27DB-BD31-4B8C-83A1-F6EECF244321}">
                <p14:modId xmlns:p14="http://schemas.microsoft.com/office/powerpoint/2010/main" val="436890312"/>
              </p:ext>
            </p:extLst>
          </p:nvPr>
        </p:nvGraphicFramePr>
        <p:xfrm>
          <a:off x="1882774" y="1621872"/>
          <a:ext cx="8426450" cy="4157040"/>
        </p:xfrm>
        <a:graphic>
          <a:graphicData uri="http://schemas.openxmlformats.org/drawingml/2006/table">
            <a:tbl>
              <a:tblPr firstRow="1" bandRow="1">
                <a:tableStyleId>{5C22544A-7EE6-4342-B048-85BDC9FD1C3A}</a:tableStyleId>
              </a:tblPr>
              <a:tblGrid>
                <a:gridCol w="2135553">
                  <a:extLst>
                    <a:ext uri="{9D8B030D-6E8A-4147-A177-3AD203B41FA5}">
                      <a16:colId xmlns:a16="http://schemas.microsoft.com/office/drawing/2014/main" val="452260278"/>
                    </a:ext>
                  </a:extLst>
                </a:gridCol>
                <a:gridCol w="1702965">
                  <a:extLst>
                    <a:ext uri="{9D8B030D-6E8A-4147-A177-3AD203B41FA5}">
                      <a16:colId xmlns:a16="http://schemas.microsoft.com/office/drawing/2014/main" val="1889858293"/>
                    </a:ext>
                  </a:extLst>
                </a:gridCol>
                <a:gridCol w="1672285">
                  <a:extLst>
                    <a:ext uri="{9D8B030D-6E8A-4147-A177-3AD203B41FA5}">
                      <a16:colId xmlns:a16="http://schemas.microsoft.com/office/drawing/2014/main" val="1671515360"/>
                    </a:ext>
                  </a:extLst>
                </a:gridCol>
                <a:gridCol w="1456808">
                  <a:extLst>
                    <a:ext uri="{9D8B030D-6E8A-4147-A177-3AD203B41FA5}">
                      <a16:colId xmlns:a16="http://schemas.microsoft.com/office/drawing/2014/main" val="2818758293"/>
                    </a:ext>
                  </a:extLst>
                </a:gridCol>
                <a:gridCol w="1458839">
                  <a:extLst>
                    <a:ext uri="{9D8B030D-6E8A-4147-A177-3AD203B41FA5}">
                      <a16:colId xmlns:a16="http://schemas.microsoft.com/office/drawing/2014/main" val="1452816917"/>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00" b="0" dirty="0">
                          <a:solidFill>
                            <a:schemeClr val="bg1"/>
                          </a:solidFill>
                        </a:rPr>
                        <a:t>Antal  </a:t>
                      </a:r>
                      <a:r>
                        <a:rPr lang="sv-SE" sz="1000" dirty="0">
                          <a:solidFill>
                            <a:schemeClr val="bg1"/>
                          </a:solidFill>
                        </a:rPr>
                        <a:t>                               </a:t>
                      </a:r>
                      <a:r>
                        <a:rPr lang="sv-SE" sz="1000" b="0" dirty="0">
                          <a:solidFill>
                            <a:schemeClr val="bg1"/>
                          </a:solidFill>
                        </a:rPr>
                        <a:t>Förändring (antal)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l"/>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b="1" dirty="0">
                          <a:solidFill>
                            <a:schemeClr val="bg1"/>
                          </a:solidFill>
                        </a:rPr>
                        <a:t>Stockholms 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a:rPr>
                        <a:t>2020 kv4</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a:rPr>
                        <a:t>- 1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a:rPr>
                        <a:t>-5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a:t>Jordbruk, skogsbruk och fiske</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err="1"/>
                        <a:t>Tillverkn</a:t>
                      </a:r>
                      <a:r>
                        <a:rPr lang="sv-SE" sz="800" dirty="0"/>
                        <a:t>. och utvinning, energi och miljö</a:t>
                      </a:r>
                    </a:p>
                  </a:txBody>
                  <a:tcPr>
                    <a:lnL w="12700" cmpd="sng">
                      <a:noFill/>
                    </a:lnL>
                  </a:tcPr>
                </a:tc>
                <a:tc>
                  <a:txBody>
                    <a:bodyPr/>
                    <a:lstStyle/>
                    <a:p>
                      <a:pPr algn="ctr" rtl="0" fontAlgn="ctr"/>
                      <a:r>
                        <a:rPr lang="sv-SE" sz="800" b="0" i="0" u="none" strike="noStrike" dirty="0">
                          <a:solidFill>
                            <a:srgbClr val="000000"/>
                          </a:solidFill>
                          <a:effectLst/>
                          <a:latin typeface="Futura Std Book" panose="020B0502020204020303"/>
                        </a:rPr>
                        <a:t>67 700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2 100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14,0</a:t>
                      </a:r>
                    </a:p>
                  </a:txBody>
                  <a:tcPr marL="9525" marR="9525" marT="9525" marB="0" anchor="ct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err="1"/>
                        <a:t>Tillverkn</a:t>
                      </a:r>
                      <a:r>
                        <a:rPr lang="sv-SE" sz="800" dirty="0"/>
                        <a:t>. av verkstadsvaror </a:t>
                      </a:r>
                    </a:p>
                  </a:txBody>
                  <a:tcPr>
                    <a:lnL w="12700" cmpd="sng">
                      <a:noFill/>
                    </a:lnL>
                  </a:tcPr>
                </a:tc>
                <a:tc>
                  <a:txBody>
                    <a:bodyPr/>
                    <a:lstStyle/>
                    <a:p>
                      <a:pPr algn="ctr" rtl="0" fontAlgn="ctr"/>
                      <a:r>
                        <a:rPr lang="sv-SE" sz="800" b="0" i="0" u="none" strike="noStrike" dirty="0">
                          <a:solidFill>
                            <a:srgbClr val="000000"/>
                          </a:solidFill>
                          <a:effectLst/>
                          <a:latin typeface="Futura Std Book" panose="020B0502020204020303"/>
                        </a:rPr>
                        <a:t>35 900</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5 300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17,3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23,4</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Byggverksamhet</a:t>
                      </a:r>
                    </a:p>
                  </a:txBody>
                  <a:tcPr>
                    <a:lnL w="12700" cmpd="sng">
                      <a:noFill/>
                    </a:lnL>
                  </a:tcPr>
                </a:tc>
                <a:tc>
                  <a:txBody>
                    <a:bodyPr/>
                    <a:lstStyle/>
                    <a:p>
                      <a:pPr algn="ctr" rtl="0" fontAlgn="ctr"/>
                      <a:r>
                        <a:rPr lang="sv-SE" sz="800" b="0" i="0" u="none" strike="noStrike" dirty="0">
                          <a:solidFill>
                            <a:srgbClr val="000000"/>
                          </a:solidFill>
                          <a:effectLst/>
                          <a:latin typeface="Futura Std Book" panose="020B0502020204020303"/>
                        </a:rPr>
                        <a:t>63 100</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-2 600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-2,3</a:t>
                      </a:r>
                    </a:p>
                  </a:txBody>
                  <a:tcPr marL="9525" marR="9525" marT="9525" marB="0" anchor="ct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Handel</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142 700</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-3 600</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-2,5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0,4</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Transport</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53 500</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900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-6,8</a:t>
                      </a:r>
                    </a:p>
                  </a:txBody>
                  <a:tcPr marL="9525" marR="9525" marT="9525" marB="0" anchor="ct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Hotell </a:t>
                      </a:r>
                      <a:r>
                        <a:rPr lang="sv-SE" sz="800"/>
                        <a:t>och restaurang</a:t>
                      </a:r>
                      <a:endParaRPr lang="sv-SE" sz="800" dirty="0"/>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34 100</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-5 000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-12,8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-28,5</a:t>
                      </a:r>
                    </a:p>
                  </a:txBody>
                  <a:tcPr marL="9525" marR="9525" marT="9525" marB="0" anchor="ctr"/>
                </a:tc>
                <a:extLst>
                  <a:ext uri="{0D108BD9-81ED-4DB2-BD59-A6C34878D82A}">
                    <a16:rowId xmlns:a16="http://schemas.microsoft.com/office/drawing/2014/main" val="32085089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Information och kommunikation</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136 700</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8 600</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6,7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55,2</a:t>
                      </a:r>
                    </a:p>
                  </a:txBody>
                  <a:tcPr marL="9525" marR="9525" marT="9525" marB="0" anchor="ctr"/>
                </a:tc>
                <a:extLst>
                  <a:ext uri="{0D108BD9-81ED-4DB2-BD59-A6C34878D82A}">
                    <a16:rowId xmlns:a16="http://schemas.microsoft.com/office/drawing/2014/main" val="112127357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Personliga och kulturella tjänster</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83 800</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-5 300</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-5,9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19,9</a:t>
                      </a:r>
                    </a:p>
                  </a:txBody>
                  <a:tcPr marL="9525" marR="9525" marT="9525" marB="0" anchor="ctr"/>
                </a:tc>
                <a:extLst>
                  <a:ext uri="{0D108BD9-81ED-4DB2-BD59-A6C34878D82A}">
                    <a16:rowId xmlns:a16="http://schemas.microsoft.com/office/drawing/2014/main" val="108423942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Finansiell verksamhet, företagstjänster</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318 400</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9 100</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2,9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4,8</a:t>
                      </a:r>
                    </a:p>
                  </a:txBody>
                  <a:tcPr marL="9525" marR="9525" marT="9525" marB="0" anchor="ctr"/>
                </a:tc>
                <a:extLst>
                  <a:ext uri="{0D108BD9-81ED-4DB2-BD59-A6C34878D82A}">
                    <a16:rowId xmlns:a16="http://schemas.microsoft.com/office/drawing/2014/main" val="204746581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Offentlig förvaltning</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90 000</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4 300</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5,0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15,8</a:t>
                      </a:r>
                    </a:p>
                  </a:txBody>
                  <a:tcPr marL="9525" marR="9525" marT="9525" marB="0" anchor="ctr"/>
                </a:tc>
                <a:extLst>
                  <a:ext uri="{0D108BD9-81ED-4DB2-BD59-A6C34878D82A}">
                    <a16:rowId xmlns:a16="http://schemas.microsoft.com/office/drawing/2014/main" val="422607885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Utbildning</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122 900</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-8 400</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-6,4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-3,2</a:t>
                      </a:r>
                    </a:p>
                  </a:txBody>
                  <a:tcPr marL="9525" marR="9525" marT="9525" marB="0" anchor="ctr"/>
                </a:tc>
                <a:extLst>
                  <a:ext uri="{0D108BD9-81ED-4DB2-BD59-A6C34878D82A}">
                    <a16:rowId xmlns:a16="http://schemas.microsoft.com/office/drawing/2014/main" val="244396649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Vård och omsorg</a:t>
                      </a:r>
                    </a:p>
                  </a:txBody>
                  <a:tcPr>
                    <a:lnL w="12700" cmpd="sng">
                      <a:noFill/>
                    </a:lnL>
                  </a:tcPr>
                </a:tc>
                <a:tc>
                  <a:txBody>
                    <a:bodyPr/>
                    <a:lstStyle/>
                    <a:p>
                      <a:pPr algn="ctr" fontAlgn="ctr"/>
                      <a:r>
                        <a:rPr lang="sv-SE" sz="800" b="0" i="0" u="none" strike="noStrike" dirty="0">
                          <a:solidFill>
                            <a:srgbClr val="000000"/>
                          </a:solidFill>
                          <a:effectLst/>
                          <a:latin typeface="Futura Std Book" panose="020B0502020204020303"/>
                        </a:rPr>
                        <a:t>139 800</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-12 100</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-8,0</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0,9</a:t>
                      </a:r>
                    </a:p>
                  </a:txBody>
                  <a:tcPr marL="9525" marR="9525" marT="9525" marB="0" anchor="ctr"/>
                </a:tc>
                <a:extLst>
                  <a:ext uri="{0D108BD9-81ED-4DB2-BD59-A6C34878D82A}">
                    <a16:rowId xmlns:a16="http://schemas.microsoft.com/office/drawing/2014/main" val="305524805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Uppgift saknas</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88421016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i Sverige</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1 259 600</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-10 100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-0,8</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6,5</a:t>
                      </a:r>
                    </a:p>
                  </a:txBody>
                  <a:tcPr marL="9525" marR="9525" marT="9525" marB="0" anchor="ctr"/>
                </a:tc>
                <a:extLst>
                  <a:ext uri="{0D108BD9-81ED-4DB2-BD59-A6C34878D82A}">
                    <a16:rowId xmlns:a16="http://schemas.microsoft.com/office/drawing/2014/main" val="256117143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utomlands</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83 800</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-5 300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-5,9</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19,9</a:t>
                      </a:r>
                    </a:p>
                  </a:txBody>
                  <a:tcPr marL="9525" marR="9525" marT="9525" marB="0" anchor="ctr"/>
                </a:tc>
                <a:extLst>
                  <a:ext uri="{0D108BD9-81ED-4DB2-BD59-A6C34878D82A}">
                    <a16:rowId xmlns:a16="http://schemas.microsoft.com/office/drawing/2014/main" val="21939104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a:t>
                      </a:r>
                    </a:p>
                  </a:txBody>
                  <a:tcPr>
                    <a:lnL w="12700" cmpd="sng">
                      <a:noFill/>
                    </a:lnL>
                  </a:tcPr>
                </a:tc>
                <a:tc>
                  <a:txBody>
                    <a:bodyPr/>
                    <a:lstStyle/>
                    <a:p>
                      <a:pPr algn="ctr" fontAlgn="ctr"/>
                      <a:r>
                        <a:rPr lang="sv-SE" sz="800" b="1" i="0" u="none" strike="noStrike">
                          <a:solidFill>
                            <a:srgbClr val="000000"/>
                          </a:solidFill>
                          <a:effectLst/>
                          <a:latin typeface="Futura Std Book" panose="020B0502020204020303"/>
                        </a:rPr>
                        <a:t>1 267 100</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-7 900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-0,6</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6,7</a:t>
                      </a:r>
                    </a:p>
                  </a:txBody>
                  <a:tcPr marL="9525" marR="9525" marT="9525" marB="0" anchor="ctr"/>
                </a:tc>
                <a:extLst>
                  <a:ext uri="{0D108BD9-81ED-4DB2-BD59-A6C34878D82A}">
                    <a16:rowId xmlns:a16="http://schemas.microsoft.com/office/drawing/2014/main" val="1325546280"/>
                  </a:ext>
                </a:extLst>
              </a:tr>
            </a:tbl>
          </a:graphicData>
        </a:graphic>
      </p:graphicFrame>
      <p:sp>
        <p:nvSpPr>
          <p:cNvPr id="4" name="textruta 3">
            <a:extLst>
              <a:ext uri="{FF2B5EF4-FFF2-40B4-BE49-F238E27FC236}">
                <a16:creationId xmlns:a16="http://schemas.microsoft.com/office/drawing/2014/main" id="{E2A516BB-0D10-45CD-BDB3-49F93ADE33A2}"/>
              </a:ext>
            </a:extLst>
          </p:cNvPr>
          <p:cNvSpPr txBox="1"/>
          <p:nvPr/>
        </p:nvSpPr>
        <p:spPr>
          <a:xfrm>
            <a:off x="1882774" y="5836208"/>
            <a:ext cx="3474028" cy="215444"/>
          </a:xfrm>
          <a:prstGeom prst="rect">
            <a:avLst/>
          </a:prstGeom>
          <a:noFill/>
        </p:spPr>
        <p:txBody>
          <a:bodyPr wrap="none" rtlCol="0">
            <a:spAutoFit/>
          </a:bodyPr>
          <a:lstStyle/>
          <a:p>
            <a:r>
              <a:rPr lang="sv-SE" sz="800" dirty="0"/>
              <a:t>Källa: Statistiska centralbyrån (Arbetskraftsundersökningarna, AKU)</a:t>
            </a:r>
          </a:p>
        </p:txBody>
      </p:sp>
    </p:spTree>
    <p:extLst>
      <p:ext uri="{BB962C8B-B14F-4D97-AF65-F5344CB8AC3E}">
        <p14:creationId xmlns:p14="http://schemas.microsoft.com/office/powerpoint/2010/main" val="39663275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Sysselsättning efter yrke</a:t>
            </a:r>
          </a:p>
        </p:txBody>
      </p:sp>
      <p:graphicFrame>
        <p:nvGraphicFramePr>
          <p:cNvPr id="6" name="Platshållare för innehåll 4">
            <a:extLst>
              <a:ext uri="{FF2B5EF4-FFF2-40B4-BE49-F238E27FC236}">
                <a16:creationId xmlns:a16="http://schemas.microsoft.com/office/drawing/2014/main" id="{DFBFA55F-03E7-4044-9A75-66E68F711984}"/>
              </a:ext>
            </a:extLst>
          </p:cNvPr>
          <p:cNvGraphicFramePr>
            <a:graphicFrameLocks noGrp="1"/>
          </p:cNvGraphicFramePr>
          <p:nvPr>
            <p:ph idx="1"/>
            <p:extLst>
              <p:ext uri="{D42A27DB-BD31-4B8C-83A1-F6EECF244321}">
                <p14:modId xmlns:p14="http://schemas.microsoft.com/office/powerpoint/2010/main" val="2671764353"/>
              </p:ext>
            </p:extLst>
          </p:nvPr>
        </p:nvGraphicFramePr>
        <p:xfrm>
          <a:off x="1882773" y="1628775"/>
          <a:ext cx="7322932" cy="3522065"/>
        </p:xfrm>
        <a:graphic>
          <a:graphicData uri="http://schemas.openxmlformats.org/drawingml/2006/table">
            <a:tbl>
              <a:tblPr firstRow="1" bandRow="1">
                <a:tableStyleId>{5C22544A-7EE6-4342-B048-85BDC9FD1C3A}</a:tableStyleId>
              </a:tblPr>
              <a:tblGrid>
                <a:gridCol w="3075121">
                  <a:extLst>
                    <a:ext uri="{9D8B030D-6E8A-4147-A177-3AD203B41FA5}">
                      <a16:colId xmlns:a16="http://schemas.microsoft.com/office/drawing/2014/main" val="452260278"/>
                    </a:ext>
                  </a:extLst>
                </a:gridCol>
                <a:gridCol w="1415937">
                  <a:extLst>
                    <a:ext uri="{9D8B030D-6E8A-4147-A177-3AD203B41FA5}">
                      <a16:colId xmlns:a16="http://schemas.microsoft.com/office/drawing/2014/main" val="1889858293"/>
                    </a:ext>
                  </a:extLst>
                </a:gridCol>
                <a:gridCol w="1415937">
                  <a:extLst>
                    <a:ext uri="{9D8B030D-6E8A-4147-A177-3AD203B41FA5}">
                      <a16:colId xmlns:a16="http://schemas.microsoft.com/office/drawing/2014/main" val="1671515360"/>
                    </a:ext>
                  </a:extLst>
                </a:gridCol>
                <a:gridCol w="1415937">
                  <a:extLst>
                    <a:ext uri="{9D8B030D-6E8A-4147-A177-3AD203B41FA5}">
                      <a16:colId xmlns:a16="http://schemas.microsoft.com/office/drawing/2014/main" val="2818758293"/>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dirty="0">
                          <a:solidFill>
                            <a:schemeClr val="bg1"/>
                          </a:solidFill>
                        </a:rPr>
                        <a:t>Förändring -1 år</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100" b="1" dirty="0">
                          <a:solidFill>
                            <a:schemeClr val="bg1"/>
                          </a:solidFill>
                        </a:rPr>
                        <a:t>Stockholms 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2020 kv4</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t>
                      </a: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a:t>Militärt arbete</a:t>
                      </a:r>
                    </a:p>
                  </a:txBody>
                  <a:tcPr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Chefsyrken</a:t>
                      </a:r>
                    </a:p>
                  </a:txBody>
                  <a:tcPr anchor="ctr">
                    <a:lnL w="12700" cmpd="sng">
                      <a:noFill/>
                    </a:lnL>
                  </a:tcPr>
                </a:tc>
                <a:tc>
                  <a:txBody>
                    <a:bodyPr/>
                    <a:lstStyle/>
                    <a:p>
                      <a:pPr algn="ctr" rtl="0" fontAlgn="ctr"/>
                      <a:r>
                        <a:rPr lang="sv-SE" sz="800" b="0" i="0" u="none" strike="noStrike" dirty="0">
                          <a:solidFill>
                            <a:srgbClr val="000000"/>
                          </a:solidFill>
                          <a:effectLst/>
                          <a:latin typeface="Futura Std Book" panose="020B0502020204020303"/>
                        </a:rPr>
                        <a:t>110 500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6 100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5,8</a:t>
                      </a:r>
                    </a:p>
                  </a:txBody>
                  <a:tcPr marL="9525" marR="9525" marT="9525" marB="0" anchor="ct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med krav på fördjupad högskolekompetens</a:t>
                      </a:r>
                    </a:p>
                  </a:txBody>
                  <a:tcPr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489 600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17 400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3,7</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med krav på högskolekompetens eller motsvarande</a:t>
                      </a:r>
                    </a:p>
                  </a:txBody>
                  <a:tcPr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242 600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0,2</a:t>
                      </a:r>
                    </a:p>
                  </a:txBody>
                  <a:tcPr marL="9525" marR="9525" marT="9525" marB="0" anchor="ct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administration och kundtjänst</a:t>
                      </a:r>
                    </a:p>
                  </a:txBody>
                  <a:tcPr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84 700</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-4 100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-4,6</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Service-, omsorgs- och försäljningsarbete</a:t>
                      </a:r>
                    </a:p>
                  </a:txBody>
                  <a:tcPr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167 000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-26 400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-13,7</a:t>
                      </a:r>
                    </a:p>
                  </a:txBody>
                  <a:tcPr marL="9525" marR="9525" marT="9525" marB="0" anchor="ct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lantbruk, trädgård, skogsbruk och fiske</a:t>
                      </a:r>
                    </a:p>
                  </a:txBody>
                  <a:tcPr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11 000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3 600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48,6</a:t>
                      </a:r>
                    </a:p>
                  </a:txBody>
                  <a:tcPr marL="9525" marR="9525" marT="9525" marB="0" anchor="ctr"/>
                </a:tc>
                <a:extLst>
                  <a:ext uri="{0D108BD9-81ED-4DB2-BD59-A6C34878D82A}">
                    <a16:rowId xmlns:a16="http://schemas.microsoft.com/office/drawing/2014/main" val="32085089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byggverksamhet och tillverkning</a:t>
                      </a:r>
                    </a:p>
                  </a:txBody>
                  <a:tcPr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63 400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-2 400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-3,6</a:t>
                      </a:r>
                    </a:p>
                  </a:txBody>
                  <a:tcPr marL="9525" marR="9525" marT="9525" marB="0" anchor="ctr"/>
                </a:tc>
                <a:extLst>
                  <a:ext uri="{0D108BD9-81ED-4DB2-BD59-A6C34878D82A}">
                    <a16:rowId xmlns:a16="http://schemas.microsoft.com/office/drawing/2014/main" val="112127357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maskinell tillverkning och transport med mera</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39 300</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-1 200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-3,0</a:t>
                      </a:r>
                    </a:p>
                  </a:txBody>
                  <a:tcPr marL="9525" marR="9525" marT="9525" marB="0" anchor="ctr"/>
                </a:tc>
                <a:extLst>
                  <a:ext uri="{0D108BD9-81ED-4DB2-BD59-A6C34878D82A}">
                    <a16:rowId xmlns:a16="http://schemas.microsoft.com/office/drawing/2014/main" val="108423942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med krav på kortare utbildning eller introduktion</a:t>
                      </a:r>
                    </a:p>
                  </a:txBody>
                  <a:tcPr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46 800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-1 100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-2,3</a:t>
                      </a:r>
                    </a:p>
                  </a:txBody>
                  <a:tcPr marL="9525" marR="9525" marT="9525" marB="0" anchor="ctr"/>
                </a:tc>
                <a:extLst>
                  <a:ext uri="{0D108BD9-81ED-4DB2-BD59-A6C34878D82A}">
                    <a16:rowId xmlns:a16="http://schemas.microsoft.com/office/drawing/2014/main" val="204746581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Uppgift saknas</a:t>
                      </a:r>
                    </a:p>
                  </a:txBody>
                  <a:tcPr anchor="ct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422607885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i Sverige</a:t>
                      </a:r>
                    </a:p>
                  </a:txBody>
                  <a:tcPr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1 259 600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-10 100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-0,8</a:t>
                      </a:r>
                    </a:p>
                  </a:txBody>
                  <a:tcPr marL="9525" marR="9525" marT="9525" marB="0" anchor="ctr"/>
                </a:tc>
                <a:extLst>
                  <a:ext uri="{0D108BD9-81ED-4DB2-BD59-A6C34878D82A}">
                    <a16:rowId xmlns:a16="http://schemas.microsoft.com/office/drawing/2014/main" val="244396649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utomlands</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7 500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7 500</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3055248050"/>
                  </a:ext>
                </a:extLst>
              </a:tr>
              <a:tr h="21378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a:t>
                      </a:r>
                    </a:p>
                  </a:txBody>
                  <a:tcPr anchor="ctr">
                    <a:lnL w="12700" cmpd="sng">
                      <a:noFill/>
                    </a:lnL>
                  </a:tcPr>
                </a:tc>
                <a:tc>
                  <a:txBody>
                    <a:bodyPr/>
                    <a:lstStyle/>
                    <a:p>
                      <a:pPr algn="ctr" rtl="0" fontAlgn="ctr"/>
                      <a:r>
                        <a:rPr lang="sv-SE" sz="800" b="1" i="0" u="none" strike="noStrike">
                          <a:solidFill>
                            <a:srgbClr val="000000"/>
                          </a:solidFill>
                          <a:effectLst/>
                          <a:latin typeface="Futura Std Book" panose="020B0502020204020303"/>
                        </a:rPr>
                        <a:t>1 267 100</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-7 900</a:t>
                      </a:r>
                    </a:p>
                  </a:txBody>
                  <a:tcPr marL="9525" marR="9525" marT="9525" marB="0" anchor="ctr"/>
                </a:tc>
                <a:tc>
                  <a:txBody>
                    <a:bodyPr/>
                    <a:lstStyle/>
                    <a:p>
                      <a:pPr algn="ctr" rtl="0" fontAlgn="ctr"/>
                      <a:r>
                        <a:rPr lang="sv-SE" sz="800" b="1" i="0" u="none" strike="noStrike" dirty="0">
                          <a:solidFill>
                            <a:srgbClr val="000000"/>
                          </a:solidFill>
                          <a:effectLst/>
                          <a:latin typeface="Futura Std Book" panose="020B0502020204020303"/>
                        </a:rPr>
                        <a:t>-0,6</a:t>
                      </a:r>
                    </a:p>
                  </a:txBody>
                  <a:tcPr marL="9525" marR="9525" marT="9525" marB="0" anchor="ctr"/>
                </a:tc>
                <a:extLst>
                  <a:ext uri="{0D108BD9-81ED-4DB2-BD59-A6C34878D82A}">
                    <a16:rowId xmlns:a16="http://schemas.microsoft.com/office/drawing/2014/main" val="2884210164"/>
                  </a:ext>
                </a:extLst>
              </a:tr>
            </a:tbl>
          </a:graphicData>
        </a:graphic>
      </p:graphicFrame>
      <p:sp>
        <p:nvSpPr>
          <p:cNvPr id="4" name="textruta 3">
            <a:extLst>
              <a:ext uri="{FF2B5EF4-FFF2-40B4-BE49-F238E27FC236}">
                <a16:creationId xmlns:a16="http://schemas.microsoft.com/office/drawing/2014/main" id="{4F037521-850E-4FAC-9772-69E7898F459E}"/>
              </a:ext>
            </a:extLst>
          </p:cNvPr>
          <p:cNvSpPr txBox="1"/>
          <p:nvPr/>
        </p:nvSpPr>
        <p:spPr>
          <a:xfrm>
            <a:off x="1882773" y="5153055"/>
            <a:ext cx="3474028" cy="215444"/>
          </a:xfrm>
          <a:prstGeom prst="rect">
            <a:avLst/>
          </a:prstGeom>
          <a:noFill/>
        </p:spPr>
        <p:txBody>
          <a:bodyPr wrap="none" rtlCol="0">
            <a:spAutoFit/>
          </a:bodyPr>
          <a:lstStyle/>
          <a:p>
            <a:r>
              <a:rPr lang="sv-SE" sz="800" dirty="0"/>
              <a:t>Källa: Statistiska centralbyrån (Arbetskraftsundersökningarna, AKU)</a:t>
            </a:r>
          </a:p>
        </p:txBody>
      </p:sp>
    </p:spTree>
    <p:extLst>
      <p:ext uri="{BB962C8B-B14F-4D97-AF65-F5344CB8AC3E}">
        <p14:creationId xmlns:p14="http://schemas.microsoft.com/office/powerpoint/2010/main" val="26408612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8" y="342899"/>
            <a:ext cx="8426449" cy="1113955"/>
          </a:xfrm>
        </p:spPr>
        <p:txBody>
          <a:bodyPr/>
          <a:lstStyle/>
          <a:p>
            <a:r>
              <a:rPr lang="sv-SE" dirty="0"/>
              <a:t>Lediga jobb</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8" y="5756989"/>
            <a:ext cx="1500732" cy="215444"/>
          </a:xfrm>
          <a:prstGeom prst="rect">
            <a:avLst/>
          </a:prstGeom>
          <a:noFill/>
        </p:spPr>
        <p:txBody>
          <a:bodyPr wrap="none" rtlCol="0">
            <a:spAutoFit/>
          </a:bodyPr>
          <a:lstStyle/>
          <a:p>
            <a:r>
              <a:rPr lang="sv-SE" sz="800" dirty="0"/>
              <a:t>Källa: Arbetsförmedlingen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6" y="3429000"/>
            <a:ext cx="4725915"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46" y="1895911"/>
            <a:ext cx="4725915" cy="1542335"/>
          </a:xfrm>
        </p:spPr>
        <p:txBody>
          <a:bodyPr/>
          <a:lstStyle/>
          <a:p>
            <a:pPr lvl="4"/>
            <a:r>
              <a:rPr lang="sv-SE" sz="1400" dirty="0"/>
              <a:t>Antalet lediga jobb på Arbetsförmedlingen fortsatte att minska såväl i riket som i Stockholm.</a:t>
            </a:r>
          </a:p>
          <a:p>
            <a:pPr lvl="4"/>
            <a:r>
              <a:rPr lang="sv-SE" sz="1400" dirty="0"/>
              <a:t>Antalet lediga jobb minskade inom samtliga branscher. Störst var minskningen inom Finansiell verksamhet samt Utbildning.</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6" y="3428999"/>
            <a:ext cx="1072730" cy="276999"/>
          </a:xfrm>
          <a:prstGeom prst="rect">
            <a:avLst/>
          </a:prstGeom>
          <a:noFill/>
        </p:spPr>
        <p:txBody>
          <a:bodyPr wrap="none" rtlCol="0">
            <a:spAutoFit/>
          </a:bodyPr>
          <a:lstStyle/>
          <a:p>
            <a:r>
              <a:rPr lang="sv-SE" sz="1200" b="1" dirty="0">
                <a:latin typeface="+mj-lt"/>
                <a:cs typeface="Arial" panose="020B0604020202020204" pitchFamily="34" charset="0"/>
              </a:rPr>
              <a:t>Lediga jobb</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2432"/>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696108" y="1465908"/>
            <a:ext cx="4725914" cy="492443"/>
          </a:xfrm>
          <a:prstGeom prst="rect">
            <a:avLst/>
          </a:prstGeom>
          <a:noFill/>
        </p:spPr>
        <p:txBody>
          <a:bodyPr wrap="square" rtlCol="0">
            <a:spAutoFit/>
          </a:bodyPr>
          <a:lstStyle/>
          <a:p>
            <a:r>
              <a:rPr lang="sv-SE" sz="1400" b="1" dirty="0"/>
              <a:t>Nyanmälda platser på Arbetsförmedlingen</a:t>
            </a:r>
            <a:r>
              <a:rPr lang="sv-SE" sz="1400" dirty="0"/>
              <a:t/>
            </a:r>
            <a:br>
              <a:rPr lang="sv-SE" sz="1400" dirty="0"/>
            </a:br>
            <a:r>
              <a:rPr lang="sv-SE" sz="1200" dirty="0"/>
              <a:t>Index 100 = 2010 kv4</a:t>
            </a:r>
            <a:endParaRPr lang="sv-SE" sz="1400" dirty="0"/>
          </a:p>
        </p:txBody>
      </p:sp>
      <p:graphicFrame>
        <p:nvGraphicFramePr>
          <p:cNvPr id="26" name="Tabell 25">
            <a:extLst>
              <a:ext uri="{FF2B5EF4-FFF2-40B4-BE49-F238E27FC236}">
                <a16:creationId xmlns:a16="http://schemas.microsoft.com/office/drawing/2014/main" id="{6789A64C-4FA8-48AA-8057-4BA62B99F157}"/>
              </a:ext>
            </a:extLst>
          </p:cNvPr>
          <p:cNvGraphicFramePr>
            <a:graphicFrameLocks noGrp="1"/>
          </p:cNvGraphicFramePr>
          <p:nvPr>
            <p:extLst>
              <p:ext uri="{D42A27DB-BD31-4B8C-83A1-F6EECF244321}">
                <p14:modId xmlns:p14="http://schemas.microsoft.com/office/powerpoint/2010/main" val="1748537621"/>
              </p:ext>
            </p:extLst>
          </p:nvPr>
        </p:nvGraphicFramePr>
        <p:xfrm>
          <a:off x="6744446" y="3705998"/>
          <a:ext cx="4725915" cy="2266432"/>
        </p:xfrm>
        <a:graphic>
          <a:graphicData uri="http://schemas.openxmlformats.org/drawingml/2006/table">
            <a:tbl>
              <a:tblPr bandRow="1">
                <a:tableStyleId>{2D5ABB26-0587-4C30-8999-92F81FD0307C}</a:tableStyleId>
              </a:tblPr>
              <a:tblGrid>
                <a:gridCol w="1543718">
                  <a:extLst>
                    <a:ext uri="{9D8B030D-6E8A-4147-A177-3AD203B41FA5}">
                      <a16:colId xmlns:a16="http://schemas.microsoft.com/office/drawing/2014/main" val="1678076792"/>
                    </a:ext>
                  </a:extLst>
                </a:gridCol>
                <a:gridCol w="685603">
                  <a:extLst>
                    <a:ext uri="{9D8B030D-6E8A-4147-A177-3AD203B41FA5}">
                      <a16:colId xmlns:a16="http://schemas.microsoft.com/office/drawing/2014/main" val="2601369493"/>
                    </a:ext>
                  </a:extLst>
                </a:gridCol>
                <a:gridCol w="623387">
                  <a:extLst>
                    <a:ext uri="{9D8B030D-6E8A-4147-A177-3AD203B41FA5}">
                      <a16:colId xmlns:a16="http://schemas.microsoft.com/office/drawing/2014/main" val="2395970223"/>
                    </a:ext>
                  </a:extLst>
                </a:gridCol>
                <a:gridCol w="614869">
                  <a:extLst>
                    <a:ext uri="{9D8B030D-6E8A-4147-A177-3AD203B41FA5}">
                      <a16:colId xmlns:a16="http://schemas.microsoft.com/office/drawing/2014/main" val="3235649811"/>
                    </a:ext>
                  </a:extLst>
                </a:gridCol>
                <a:gridCol w="717079">
                  <a:extLst>
                    <a:ext uri="{9D8B030D-6E8A-4147-A177-3AD203B41FA5}">
                      <a16:colId xmlns:a16="http://schemas.microsoft.com/office/drawing/2014/main" val="1050073455"/>
                    </a:ext>
                  </a:extLst>
                </a:gridCol>
                <a:gridCol w="541259">
                  <a:extLst>
                    <a:ext uri="{9D8B030D-6E8A-4147-A177-3AD203B41FA5}">
                      <a16:colId xmlns:a16="http://schemas.microsoft.com/office/drawing/2014/main" val="3827523272"/>
                    </a:ext>
                  </a:extLst>
                </a:gridCol>
              </a:tblGrid>
              <a:tr h="281839">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Antal</a:t>
                      </a:r>
                      <a:endParaRPr lang="sv-SE" sz="800" b="0" i="0" u="none" strike="noStrike">
                        <a:solidFill>
                          <a:srgbClr val="000000"/>
                        </a:solidFill>
                        <a:effectLst/>
                        <a:latin typeface="Futura Std Book" panose="020B0502020204020303" pitchFamily="34" charset="0"/>
                      </a:endParaRPr>
                    </a:p>
                  </a:txBody>
                  <a:tcPr marL="9525" marR="9525" marT="9525" marB="0" anchor="b"/>
                </a:tc>
                <a:tc gridSpan="2">
                  <a:txBody>
                    <a:bodyPr/>
                    <a:lstStyle/>
                    <a:p>
                      <a:pPr algn="ctr" fontAlgn="b"/>
                      <a:r>
                        <a:rPr lang="sv-SE" sz="800" u="none" strike="noStrike">
                          <a:effectLst/>
                        </a:rPr>
                        <a:t>Förändring (%) </a:t>
                      </a:r>
                      <a:endParaRPr lang="sv-SE" sz="8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u="none" strike="noStrike">
                          <a:effectLst/>
                        </a:rPr>
                        <a:t>R12*</a:t>
                      </a:r>
                      <a:endParaRPr lang="sv-SE" sz="8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295933">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dirty="0">
                          <a:effectLst/>
                        </a:rPr>
                        <a:t>2020 kv4</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-1 år</a:t>
                      </a:r>
                      <a:endParaRPr lang="sv-SE" sz="8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dirty="0">
                          <a:effectLst/>
                        </a:rPr>
                        <a:t>-5 år</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Antal</a:t>
                      </a:r>
                      <a:endParaRPr lang="sv-SE" sz="8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Utv., %</a:t>
                      </a:r>
                      <a:endParaRPr lang="sv-SE" sz="800" b="0" i="0" u="none" strike="noStrike">
                        <a:solidFill>
                          <a:srgbClr val="000000"/>
                        </a:solidFill>
                        <a:effectLst/>
                        <a:latin typeface="Futura Std Book" panose="020B0502020204020303" pitchFamily="34" charset="0"/>
                      </a:endParaRPr>
                    </a:p>
                  </a:txBody>
                  <a:tcPr marL="9525" marR="9525" marT="9525" marB="0" anchor="b"/>
                </a:tc>
                <a:extLst>
                  <a:ext uri="{0D108BD9-81ED-4DB2-BD59-A6C34878D82A}">
                    <a16:rowId xmlns:a16="http://schemas.microsoft.com/office/drawing/2014/main" val="1194244375"/>
                  </a:ext>
                </a:extLst>
              </a:tr>
              <a:tr h="337732">
                <a:tc>
                  <a:txBody>
                    <a:bodyPr/>
                    <a:lstStyle/>
                    <a:p>
                      <a:pPr marL="72000" algn="l" fontAlgn="ctr"/>
                      <a:r>
                        <a:rPr lang="sv-SE" sz="800" u="none" strike="noStrike" dirty="0">
                          <a:effectLst/>
                        </a:rPr>
                        <a:t>Sverige</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202 761 </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-19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903 491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-21 </a:t>
                      </a:r>
                    </a:p>
                  </a:txBody>
                  <a:tcPr marL="9525" marR="9525" marT="9525" marB="0" anchor="ctr"/>
                </a:tc>
                <a:extLst>
                  <a:ext uri="{0D108BD9-81ED-4DB2-BD59-A6C34878D82A}">
                    <a16:rowId xmlns:a16="http://schemas.microsoft.com/office/drawing/2014/main" val="1544414373"/>
                  </a:ext>
                </a:extLst>
              </a:tr>
              <a:tr h="337732">
                <a:tc>
                  <a:txBody>
                    <a:bodyPr/>
                    <a:lstStyle/>
                    <a:p>
                      <a:pPr marL="72000" algn="l" fontAlgn="ctr"/>
                      <a:r>
                        <a:rPr lang="sv-SE" sz="800" u="none" strike="noStrike" dirty="0">
                          <a:effectLst/>
                        </a:rPr>
                        <a:t>Stockholmsregionen</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101 366 </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-18</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-26</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426 890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-22</a:t>
                      </a:r>
                    </a:p>
                  </a:txBody>
                  <a:tcPr marL="9525" marR="9525" marT="9525" marB="0" anchor="ctr"/>
                </a:tc>
                <a:extLst>
                  <a:ext uri="{0D108BD9-81ED-4DB2-BD59-A6C34878D82A}">
                    <a16:rowId xmlns:a16="http://schemas.microsoft.com/office/drawing/2014/main" val="4178915708"/>
                  </a:ext>
                </a:extLst>
              </a:tr>
              <a:tr h="337732">
                <a:tc>
                  <a:txBody>
                    <a:bodyPr/>
                    <a:lstStyle/>
                    <a:p>
                      <a:pPr marL="72000" algn="l" fontAlgn="ctr"/>
                      <a:r>
                        <a:rPr lang="sv-SE" sz="800" b="1" u="none" strike="noStrike" dirty="0">
                          <a:effectLst/>
                        </a:rPr>
                        <a:t>Stockholms län</a:t>
                      </a:r>
                      <a:endParaRPr lang="sv-SE" sz="800" b="1"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63 260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-14</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-23</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241 940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-24</a:t>
                      </a:r>
                    </a:p>
                  </a:txBody>
                  <a:tcPr marL="9525" marR="9525" marT="9525" marB="0" anchor="ctr"/>
                </a:tc>
                <a:extLst>
                  <a:ext uri="{0D108BD9-81ED-4DB2-BD59-A6C34878D82A}">
                    <a16:rowId xmlns:a16="http://schemas.microsoft.com/office/drawing/2014/main" val="1554613420"/>
                  </a:ext>
                </a:extLst>
              </a:tr>
              <a:tr h="337732">
                <a:tc>
                  <a:txBody>
                    <a:bodyPr/>
                    <a:lstStyle/>
                    <a:p>
                      <a:pPr marL="72000" algn="l" fontAlgn="ctr"/>
                      <a:r>
                        <a:rPr lang="sv-SE" sz="800" b="1" u="none" strike="noStrike" dirty="0">
                          <a:effectLst/>
                        </a:rPr>
                        <a:t>Stockholms stad</a:t>
                      </a:r>
                      <a:endParaRPr lang="sv-SE" sz="800" b="1"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40 192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-25</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161 262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-25</a:t>
                      </a:r>
                    </a:p>
                  </a:txBody>
                  <a:tcPr marL="9525" marR="9525" marT="9525" marB="0" anchor="ctr"/>
                </a:tc>
                <a:extLst>
                  <a:ext uri="{0D108BD9-81ED-4DB2-BD59-A6C34878D82A}">
                    <a16:rowId xmlns:a16="http://schemas.microsoft.com/office/drawing/2014/main" val="923977588"/>
                  </a:ext>
                </a:extLst>
              </a:tr>
              <a:tr h="337732">
                <a:tc>
                  <a:txBody>
                    <a:bodyPr/>
                    <a:lstStyle/>
                    <a:p>
                      <a:pPr marL="72000" algn="l" fontAlgn="ctr"/>
                      <a:r>
                        <a:rPr lang="sv-SE" sz="800" u="none" strike="noStrike" dirty="0">
                          <a:effectLst/>
                        </a:rPr>
                        <a:t>Sverige, </a:t>
                      </a:r>
                      <a:r>
                        <a:rPr lang="sv-SE" sz="800" u="none" strike="noStrike" dirty="0" err="1">
                          <a:effectLst/>
                        </a:rPr>
                        <a:t>exkl</a:t>
                      </a:r>
                      <a:r>
                        <a:rPr lang="sv-SE" sz="800" u="none" strike="noStrike" dirty="0">
                          <a:effectLst/>
                        </a:rPr>
                        <a:t> Stockholms län</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139 501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661 551 </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-20</a:t>
                      </a:r>
                    </a:p>
                  </a:txBody>
                  <a:tcPr marL="9525" marR="9525" marT="9525" marB="0" anchor="ctr"/>
                </a:tc>
                <a:extLst>
                  <a:ext uri="{0D108BD9-81ED-4DB2-BD59-A6C34878D82A}">
                    <a16:rowId xmlns:a16="http://schemas.microsoft.com/office/drawing/2014/main" val="3645508160"/>
                  </a:ext>
                </a:extLst>
              </a:tr>
            </a:tbl>
          </a:graphicData>
        </a:graphic>
      </p:graphicFrame>
      <p:graphicFrame>
        <p:nvGraphicFramePr>
          <p:cNvPr id="13" name="Diagram 12">
            <a:extLst>
              <a:ext uri="{FF2B5EF4-FFF2-40B4-BE49-F238E27FC236}">
                <a16:creationId xmlns:a16="http://schemas.microsoft.com/office/drawing/2014/main" id="{5FA19D91-F626-4693-9EF0-E63DEBF26324}"/>
              </a:ext>
            </a:extLst>
          </p:cNvPr>
          <p:cNvGraphicFramePr>
            <a:graphicFrameLocks/>
          </p:cNvGraphicFramePr>
          <p:nvPr>
            <p:extLst>
              <p:ext uri="{D42A27DB-BD31-4B8C-83A1-F6EECF244321}">
                <p14:modId xmlns:p14="http://schemas.microsoft.com/office/powerpoint/2010/main" val="1476462196"/>
              </p:ext>
            </p:extLst>
          </p:nvPr>
        </p:nvGraphicFramePr>
        <p:xfrm>
          <a:off x="721638" y="2084098"/>
          <a:ext cx="5640493" cy="354714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12435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9" y="342899"/>
            <a:ext cx="8426449" cy="1113955"/>
          </a:xfrm>
        </p:spPr>
        <p:txBody>
          <a:bodyPr/>
          <a:lstStyle/>
          <a:p>
            <a:r>
              <a:rPr lang="sv-SE" dirty="0"/>
              <a:t>Varslade personer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9" y="5756989"/>
            <a:ext cx="1500732" cy="215444"/>
          </a:xfrm>
          <a:prstGeom prst="rect">
            <a:avLst/>
          </a:prstGeom>
          <a:noFill/>
        </p:spPr>
        <p:txBody>
          <a:bodyPr wrap="none" rtlCol="0">
            <a:spAutoFit/>
          </a:bodyPr>
          <a:lstStyle/>
          <a:p>
            <a:r>
              <a:rPr lang="sv-SE" sz="800" dirty="0"/>
              <a:t>Källa: Arbetsförmedlingen </a:t>
            </a:r>
          </a:p>
        </p:txBody>
      </p:sp>
      <p:sp>
        <p:nvSpPr>
          <p:cNvPr id="10" name="Rektangel 9">
            <a:extLst>
              <a:ext uri="{FF2B5EF4-FFF2-40B4-BE49-F238E27FC236}">
                <a16:creationId xmlns:a16="http://schemas.microsoft.com/office/drawing/2014/main" id="{5172B7A3-1950-454E-A840-C9FF0842E69C}"/>
              </a:ext>
            </a:extLst>
          </p:cNvPr>
          <p:cNvSpPr/>
          <p:nvPr/>
        </p:nvSpPr>
        <p:spPr>
          <a:xfrm>
            <a:off x="6792687" y="3429001"/>
            <a:ext cx="4684939"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92687" y="1887523"/>
            <a:ext cx="4684939" cy="1551470"/>
          </a:xfrm>
        </p:spPr>
        <p:txBody>
          <a:bodyPr/>
          <a:lstStyle/>
          <a:p>
            <a:pPr lvl="4"/>
            <a:r>
              <a:rPr lang="sv-SE" sz="1400" dirty="0"/>
              <a:t>Under fjärde kvartalet har drygt 7 640 personer varslats vilket är en högre procentuell ökning än riket.</a:t>
            </a:r>
          </a:p>
          <a:p>
            <a:pPr lvl="4"/>
            <a:r>
              <a:rPr lang="sv-SE" sz="1400" dirty="0"/>
              <a:t>Det är framförallt varslen i Stockholms stad som drivit på utvecklingen. </a:t>
            </a:r>
            <a:r>
              <a:rPr lang="sv-SE" dirty="0">
                <a:highlight>
                  <a:srgbClr val="FFFF00"/>
                </a:highlight>
              </a:rPr>
              <a:t/>
            </a:r>
            <a:br>
              <a:rPr lang="sv-SE" dirty="0">
                <a:highlight>
                  <a:srgbClr val="FFFF00"/>
                </a:highlight>
              </a:rPr>
            </a:br>
            <a:endParaRPr lang="sv-SE" dirty="0">
              <a:highlight>
                <a:srgbClr val="FFFF00"/>
              </a:highlight>
            </a:endParaRPr>
          </a:p>
        </p:txBody>
      </p:sp>
      <p:sp>
        <p:nvSpPr>
          <p:cNvPr id="27" name="textruta 26">
            <a:extLst>
              <a:ext uri="{FF2B5EF4-FFF2-40B4-BE49-F238E27FC236}">
                <a16:creationId xmlns:a16="http://schemas.microsoft.com/office/drawing/2014/main" id="{6945BE6D-16A8-4FB0-B582-95C86CA8F41F}"/>
              </a:ext>
            </a:extLst>
          </p:cNvPr>
          <p:cNvSpPr txBox="1"/>
          <p:nvPr/>
        </p:nvSpPr>
        <p:spPr>
          <a:xfrm>
            <a:off x="6792686" y="3438993"/>
            <a:ext cx="1544012" cy="276999"/>
          </a:xfrm>
          <a:prstGeom prst="rect">
            <a:avLst/>
          </a:prstGeom>
          <a:noFill/>
        </p:spPr>
        <p:txBody>
          <a:bodyPr wrap="none" rtlCol="0">
            <a:spAutoFit/>
          </a:bodyPr>
          <a:lstStyle/>
          <a:p>
            <a:r>
              <a:rPr lang="sv-SE" sz="1200" b="1" dirty="0">
                <a:latin typeface="+mj-lt"/>
                <a:cs typeface="Arial" panose="020B0604020202020204" pitchFamily="34" charset="0"/>
              </a:rPr>
              <a:t>Varslade personer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7331"/>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9" y="1533054"/>
            <a:ext cx="1776448" cy="492443"/>
          </a:xfrm>
          <a:prstGeom prst="rect">
            <a:avLst/>
          </a:prstGeom>
          <a:noFill/>
        </p:spPr>
        <p:txBody>
          <a:bodyPr wrap="none" rtlCol="0">
            <a:spAutoFit/>
          </a:bodyPr>
          <a:lstStyle/>
          <a:p>
            <a:r>
              <a:rPr lang="sv-SE" sz="1400" b="1" dirty="0"/>
              <a:t>Varslade personer</a:t>
            </a:r>
            <a:r>
              <a:rPr lang="sv-SE" sz="1400" dirty="0"/>
              <a:t/>
            </a:r>
            <a:br>
              <a:rPr lang="sv-SE" sz="1400" dirty="0"/>
            </a:br>
            <a:r>
              <a:rPr lang="sv-SE" sz="1200" dirty="0"/>
              <a:t>Index 100 = 2010 kv4</a:t>
            </a:r>
            <a:endParaRPr lang="sv-SE" sz="1400" dirty="0"/>
          </a:p>
        </p:txBody>
      </p:sp>
      <p:graphicFrame>
        <p:nvGraphicFramePr>
          <p:cNvPr id="26" name="Tabell 25">
            <a:extLst>
              <a:ext uri="{FF2B5EF4-FFF2-40B4-BE49-F238E27FC236}">
                <a16:creationId xmlns:a16="http://schemas.microsoft.com/office/drawing/2014/main" id="{2E73D2B9-A861-42C6-80D3-9729332B0824}"/>
              </a:ext>
            </a:extLst>
          </p:cNvPr>
          <p:cNvGraphicFramePr>
            <a:graphicFrameLocks noGrp="1"/>
          </p:cNvGraphicFramePr>
          <p:nvPr>
            <p:extLst>
              <p:ext uri="{D42A27DB-BD31-4B8C-83A1-F6EECF244321}">
                <p14:modId xmlns:p14="http://schemas.microsoft.com/office/powerpoint/2010/main" val="3950530616"/>
              </p:ext>
            </p:extLst>
          </p:nvPr>
        </p:nvGraphicFramePr>
        <p:xfrm>
          <a:off x="6792684" y="3715992"/>
          <a:ext cx="4677675" cy="2256440"/>
        </p:xfrm>
        <a:graphic>
          <a:graphicData uri="http://schemas.openxmlformats.org/drawingml/2006/table">
            <a:tbl>
              <a:tblPr bandRow="1">
                <a:tableStyleId>{2D5ABB26-0587-4C30-8999-92F81FD0307C}</a:tableStyleId>
              </a:tblPr>
              <a:tblGrid>
                <a:gridCol w="1527960">
                  <a:extLst>
                    <a:ext uri="{9D8B030D-6E8A-4147-A177-3AD203B41FA5}">
                      <a16:colId xmlns:a16="http://schemas.microsoft.com/office/drawing/2014/main" val="1678076792"/>
                    </a:ext>
                  </a:extLst>
                </a:gridCol>
                <a:gridCol w="678605">
                  <a:extLst>
                    <a:ext uri="{9D8B030D-6E8A-4147-A177-3AD203B41FA5}">
                      <a16:colId xmlns:a16="http://schemas.microsoft.com/office/drawing/2014/main" val="2601369493"/>
                    </a:ext>
                  </a:extLst>
                </a:gridCol>
                <a:gridCol w="769873">
                  <a:extLst>
                    <a:ext uri="{9D8B030D-6E8A-4147-A177-3AD203B41FA5}">
                      <a16:colId xmlns:a16="http://schemas.microsoft.com/office/drawing/2014/main" val="2395970223"/>
                    </a:ext>
                  </a:extLst>
                </a:gridCol>
                <a:gridCol w="609483">
                  <a:extLst>
                    <a:ext uri="{9D8B030D-6E8A-4147-A177-3AD203B41FA5}">
                      <a16:colId xmlns:a16="http://schemas.microsoft.com/office/drawing/2014/main" val="3235649811"/>
                    </a:ext>
                  </a:extLst>
                </a:gridCol>
                <a:gridCol w="556020">
                  <a:extLst>
                    <a:ext uri="{9D8B030D-6E8A-4147-A177-3AD203B41FA5}">
                      <a16:colId xmlns:a16="http://schemas.microsoft.com/office/drawing/2014/main" val="1050073455"/>
                    </a:ext>
                  </a:extLst>
                </a:gridCol>
                <a:gridCol w="535734">
                  <a:extLst>
                    <a:ext uri="{9D8B030D-6E8A-4147-A177-3AD203B41FA5}">
                      <a16:colId xmlns:a16="http://schemas.microsoft.com/office/drawing/2014/main" val="3827523272"/>
                    </a:ext>
                  </a:extLst>
                </a:gridCol>
              </a:tblGrid>
              <a:tr h="280597">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Antal</a:t>
                      </a:r>
                      <a:endParaRPr lang="sv-SE" sz="800" b="0" i="0" u="none" strike="noStrike">
                        <a:solidFill>
                          <a:srgbClr val="000000"/>
                        </a:solidFill>
                        <a:effectLst/>
                        <a:latin typeface="Futura Std Book" panose="020B0502020204020303" pitchFamily="34" charset="0"/>
                      </a:endParaRPr>
                    </a:p>
                  </a:txBody>
                  <a:tcPr marL="9525" marR="9525" marT="9525" marB="0" anchor="b"/>
                </a:tc>
                <a:tc gridSpan="2">
                  <a:txBody>
                    <a:bodyPr/>
                    <a:lstStyle/>
                    <a:p>
                      <a:pPr algn="ctr" fontAlgn="b"/>
                      <a:r>
                        <a:rPr lang="sv-SE" sz="800" u="none" strike="noStrike">
                          <a:effectLst/>
                        </a:rPr>
                        <a:t>Förändring (%) </a:t>
                      </a:r>
                      <a:endParaRPr lang="sv-SE" sz="8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u="none" strike="noStrike">
                          <a:effectLst/>
                        </a:rPr>
                        <a:t>R12*</a:t>
                      </a:r>
                      <a:endParaRPr lang="sv-SE" sz="8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294628">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dirty="0">
                          <a:effectLst/>
                        </a:rPr>
                        <a:t>2020 kv4</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dirty="0">
                          <a:effectLst/>
                        </a:rPr>
                        <a:t>-1 år</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dirty="0">
                          <a:effectLst/>
                        </a:rPr>
                        <a:t>-5 år</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Antal</a:t>
                      </a:r>
                      <a:endParaRPr lang="sv-SE" sz="8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Utv., %</a:t>
                      </a:r>
                      <a:endParaRPr lang="sv-SE" sz="800" b="0" i="0" u="none" strike="noStrike">
                        <a:solidFill>
                          <a:srgbClr val="000000"/>
                        </a:solidFill>
                        <a:effectLst/>
                        <a:latin typeface="Futura Std Book" panose="020B0502020204020303" pitchFamily="34" charset="0"/>
                      </a:endParaRPr>
                    </a:p>
                  </a:txBody>
                  <a:tcPr marL="9525" marR="9525" marT="9525" marB="0" anchor="b"/>
                </a:tc>
                <a:extLst>
                  <a:ext uri="{0D108BD9-81ED-4DB2-BD59-A6C34878D82A}">
                    <a16:rowId xmlns:a16="http://schemas.microsoft.com/office/drawing/2014/main" val="1194244375"/>
                  </a:ext>
                </a:extLst>
              </a:tr>
              <a:tr h="336243">
                <a:tc>
                  <a:txBody>
                    <a:bodyPr/>
                    <a:lstStyle/>
                    <a:p>
                      <a:pPr marL="72000" lvl="0" algn="l" fontAlgn="ctr"/>
                      <a:r>
                        <a:rPr lang="sv-SE" sz="800" u="none" strike="noStrike" dirty="0">
                          <a:effectLst/>
                        </a:rPr>
                        <a:t>Sverige</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14 351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123 471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147</a:t>
                      </a:r>
                    </a:p>
                  </a:txBody>
                  <a:tcPr marL="9525" marR="9525" marT="9525" marB="0" anchor="ctr"/>
                </a:tc>
                <a:extLst>
                  <a:ext uri="{0D108BD9-81ED-4DB2-BD59-A6C34878D82A}">
                    <a16:rowId xmlns:a16="http://schemas.microsoft.com/office/drawing/2014/main" val="1544414373"/>
                  </a:ext>
                </a:extLst>
              </a:tr>
              <a:tr h="336243">
                <a:tc>
                  <a:txBody>
                    <a:bodyPr/>
                    <a:lstStyle/>
                    <a:p>
                      <a:pPr marL="72000" lvl="0" algn="l" fontAlgn="ctr"/>
                      <a:r>
                        <a:rPr lang="sv-SE" sz="800" u="none" strike="noStrike" dirty="0">
                          <a:effectLst/>
                        </a:rPr>
                        <a:t>Stockholmsregionen</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9 493 </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13</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89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75 976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163</a:t>
                      </a:r>
                    </a:p>
                  </a:txBody>
                  <a:tcPr marL="9525" marR="9525" marT="9525" marB="0" anchor="ctr"/>
                </a:tc>
                <a:extLst>
                  <a:ext uri="{0D108BD9-81ED-4DB2-BD59-A6C34878D82A}">
                    <a16:rowId xmlns:a16="http://schemas.microsoft.com/office/drawing/2014/main" val="4178915708"/>
                  </a:ext>
                </a:extLst>
              </a:tr>
              <a:tr h="336243">
                <a:tc>
                  <a:txBody>
                    <a:bodyPr/>
                    <a:lstStyle/>
                    <a:p>
                      <a:pPr marL="72000" lvl="0" algn="l" fontAlgn="ctr"/>
                      <a:r>
                        <a:rPr lang="sv-SE" sz="800" b="1" u="none" strike="noStrike" dirty="0">
                          <a:effectLst/>
                        </a:rPr>
                        <a:t>Stockholms län</a:t>
                      </a:r>
                      <a:endParaRPr lang="sv-SE" sz="800" b="1"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7 640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23</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147</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61 058</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190</a:t>
                      </a:r>
                    </a:p>
                  </a:txBody>
                  <a:tcPr marL="9525" marR="9525" marT="9525" marB="0" anchor="ctr"/>
                </a:tc>
                <a:extLst>
                  <a:ext uri="{0D108BD9-81ED-4DB2-BD59-A6C34878D82A}">
                    <a16:rowId xmlns:a16="http://schemas.microsoft.com/office/drawing/2014/main" val="1554613420"/>
                  </a:ext>
                </a:extLst>
              </a:tr>
              <a:tr h="336243">
                <a:tc>
                  <a:txBody>
                    <a:bodyPr/>
                    <a:lstStyle/>
                    <a:p>
                      <a:pPr marL="72000" lvl="0" algn="l" fontAlgn="ctr"/>
                      <a:r>
                        <a:rPr lang="sv-SE" sz="800" b="1" u="none" strike="noStrike" dirty="0">
                          <a:effectLst/>
                        </a:rPr>
                        <a:t>Stockholms stad</a:t>
                      </a:r>
                      <a:endParaRPr lang="sv-SE" sz="800" b="1"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5 732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503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46 534</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401</a:t>
                      </a:r>
                    </a:p>
                  </a:txBody>
                  <a:tcPr marL="9525" marR="9525" marT="9525" marB="0" anchor="ctr"/>
                </a:tc>
                <a:extLst>
                  <a:ext uri="{0D108BD9-81ED-4DB2-BD59-A6C34878D82A}">
                    <a16:rowId xmlns:a16="http://schemas.microsoft.com/office/drawing/2014/main" val="923977588"/>
                  </a:ext>
                </a:extLst>
              </a:tr>
              <a:tr h="336243">
                <a:tc>
                  <a:txBody>
                    <a:bodyPr/>
                    <a:lstStyle/>
                    <a:p>
                      <a:pPr marL="72000" lvl="0" algn="l" fontAlgn="ctr"/>
                      <a:r>
                        <a:rPr lang="sv-SE" sz="800" u="none" strike="noStrike" dirty="0">
                          <a:effectLst/>
                        </a:rPr>
                        <a:t>Sverige, </a:t>
                      </a:r>
                      <a:r>
                        <a:rPr lang="sv-SE" sz="800" u="none" strike="noStrike" dirty="0" err="1">
                          <a:effectLst/>
                        </a:rPr>
                        <a:t>exkl</a:t>
                      </a:r>
                      <a:r>
                        <a:rPr lang="sv-SE" sz="800" u="none" strike="noStrike" dirty="0">
                          <a:effectLst/>
                        </a:rPr>
                        <a:t> Stockholms län</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6 711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62 413</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123</a:t>
                      </a:r>
                    </a:p>
                  </a:txBody>
                  <a:tcPr marL="9525" marR="9525" marT="9525" marB="0" anchor="ctr"/>
                </a:tc>
                <a:extLst>
                  <a:ext uri="{0D108BD9-81ED-4DB2-BD59-A6C34878D82A}">
                    <a16:rowId xmlns:a16="http://schemas.microsoft.com/office/drawing/2014/main" val="3645508160"/>
                  </a:ext>
                </a:extLst>
              </a:tr>
            </a:tbl>
          </a:graphicData>
        </a:graphic>
      </p:graphicFrame>
      <p:graphicFrame>
        <p:nvGraphicFramePr>
          <p:cNvPr id="13" name="Diagram 12">
            <a:extLst>
              <a:ext uri="{FF2B5EF4-FFF2-40B4-BE49-F238E27FC236}">
                <a16:creationId xmlns:a16="http://schemas.microsoft.com/office/drawing/2014/main" id="{E658C93E-34BF-4178-9E19-E912634CAB60}"/>
              </a:ext>
            </a:extLst>
          </p:cNvPr>
          <p:cNvGraphicFramePr>
            <a:graphicFrameLocks/>
          </p:cNvGraphicFramePr>
          <p:nvPr>
            <p:extLst>
              <p:ext uri="{D42A27DB-BD31-4B8C-83A1-F6EECF244321}">
                <p14:modId xmlns:p14="http://schemas.microsoft.com/office/powerpoint/2010/main" val="76744595"/>
              </p:ext>
            </p:extLst>
          </p:nvPr>
        </p:nvGraphicFramePr>
        <p:xfrm>
          <a:off x="607808" y="2159159"/>
          <a:ext cx="6087896" cy="346416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546547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0" y="342899"/>
            <a:ext cx="8426449" cy="1113955"/>
          </a:xfrm>
        </p:spPr>
        <p:txBody>
          <a:bodyPr/>
          <a:lstStyle/>
          <a:p>
            <a:r>
              <a:rPr lang="sv-SE" dirty="0"/>
              <a:t>Arbetslöshet</a:t>
            </a:r>
          </a:p>
        </p:txBody>
      </p:sp>
      <p:sp>
        <p:nvSpPr>
          <p:cNvPr id="8" name="textruta 7">
            <a:extLst>
              <a:ext uri="{FF2B5EF4-FFF2-40B4-BE49-F238E27FC236}">
                <a16:creationId xmlns:a16="http://schemas.microsoft.com/office/drawing/2014/main" id="{CD2ACD43-3A01-4617-AD46-8B798494D895}"/>
              </a:ext>
            </a:extLst>
          </p:cNvPr>
          <p:cNvSpPr txBox="1"/>
          <p:nvPr/>
        </p:nvSpPr>
        <p:spPr>
          <a:xfrm>
            <a:off x="721630" y="5880101"/>
            <a:ext cx="2866490" cy="215444"/>
          </a:xfrm>
          <a:prstGeom prst="rect">
            <a:avLst/>
          </a:prstGeom>
          <a:noFill/>
        </p:spPr>
        <p:txBody>
          <a:bodyPr wrap="none" rtlCol="0">
            <a:spAutoFit/>
          </a:bodyPr>
          <a:lstStyle/>
          <a:p>
            <a:r>
              <a:rPr lang="sv-SE" sz="800" dirty="0"/>
              <a:t>Källa: Arbetsförmedlingen och Statistiska centralbyrån</a:t>
            </a:r>
          </a:p>
        </p:txBody>
      </p:sp>
      <p:sp>
        <p:nvSpPr>
          <p:cNvPr id="9" name="Rektangel 8">
            <a:extLst>
              <a:ext uri="{FF2B5EF4-FFF2-40B4-BE49-F238E27FC236}">
                <a16:creationId xmlns:a16="http://schemas.microsoft.com/office/drawing/2014/main" id="{1D7A9D34-7147-43AF-B6BC-177834550829}"/>
              </a:ext>
            </a:extLst>
          </p:cNvPr>
          <p:cNvSpPr/>
          <p:nvPr/>
        </p:nvSpPr>
        <p:spPr>
          <a:xfrm>
            <a:off x="6810103" y="3429000"/>
            <a:ext cx="4667523" cy="2451101"/>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0" name="Platshållare för innehåll 3">
            <a:extLst>
              <a:ext uri="{FF2B5EF4-FFF2-40B4-BE49-F238E27FC236}">
                <a16:creationId xmlns:a16="http://schemas.microsoft.com/office/drawing/2014/main" id="{65F7B4B2-65FA-4963-9D5C-4FA5AA3BCA81}"/>
              </a:ext>
            </a:extLst>
          </p:cNvPr>
          <p:cNvSpPr>
            <a:spLocks noGrp="1"/>
          </p:cNvSpPr>
          <p:nvPr>
            <p:ph sz="half" idx="2"/>
          </p:nvPr>
        </p:nvSpPr>
        <p:spPr>
          <a:xfrm>
            <a:off x="6814317" y="1929468"/>
            <a:ext cx="4667523" cy="1509816"/>
          </a:xfrm>
        </p:spPr>
        <p:txBody>
          <a:bodyPr/>
          <a:lstStyle/>
          <a:p>
            <a:pPr lvl="4"/>
            <a:r>
              <a:rPr lang="sv-SE" sz="1400" dirty="0"/>
              <a:t>Arbetslösheten ökade kraftigt i både absoluta som relativa tal i Stockholm under fjärde kvartalet. </a:t>
            </a:r>
          </a:p>
          <a:p>
            <a:pPr lvl="4"/>
            <a:r>
              <a:rPr lang="sv-SE" sz="1400" dirty="0"/>
              <a:t>Danderyd kommun hade den lägsta relativa arbetslösheten i länet: 3,2 procent.</a:t>
            </a:r>
          </a:p>
          <a:p>
            <a:endParaRPr lang="sv-SE" sz="1600" dirty="0"/>
          </a:p>
        </p:txBody>
      </p:sp>
      <p:sp>
        <p:nvSpPr>
          <p:cNvPr id="11" name="textruta 10">
            <a:extLst>
              <a:ext uri="{FF2B5EF4-FFF2-40B4-BE49-F238E27FC236}">
                <a16:creationId xmlns:a16="http://schemas.microsoft.com/office/drawing/2014/main" id="{319CC01C-D60B-4393-9844-C417DB841EB4}"/>
              </a:ext>
            </a:extLst>
          </p:cNvPr>
          <p:cNvSpPr txBox="1"/>
          <p:nvPr/>
        </p:nvSpPr>
        <p:spPr>
          <a:xfrm>
            <a:off x="6810102" y="3439284"/>
            <a:ext cx="1099981" cy="276999"/>
          </a:xfrm>
          <a:prstGeom prst="rect">
            <a:avLst/>
          </a:prstGeom>
          <a:noFill/>
        </p:spPr>
        <p:txBody>
          <a:bodyPr wrap="none" rtlCol="0">
            <a:spAutoFit/>
          </a:bodyPr>
          <a:lstStyle/>
          <a:p>
            <a:r>
              <a:rPr lang="sv-SE" sz="1200" b="1" dirty="0">
                <a:latin typeface="+mj-lt"/>
                <a:cs typeface="Arial" panose="020B0604020202020204" pitchFamily="34" charset="0"/>
              </a:rPr>
              <a:t>Arbetslöshet</a:t>
            </a:r>
          </a:p>
        </p:txBody>
      </p:sp>
      <p:sp>
        <p:nvSpPr>
          <p:cNvPr id="19" name="textruta 18">
            <a:extLst>
              <a:ext uri="{FF2B5EF4-FFF2-40B4-BE49-F238E27FC236}">
                <a16:creationId xmlns:a16="http://schemas.microsoft.com/office/drawing/2014/main" id="{F8AD249B-55F6-456D-B812-30BDBAF78D80}"/>
              </a:ext>
            </a:extLst>
          </p:cNvPr>
          <p:cNvSpPr txBox="1"/>
          <p:nvPr/>
        </p:nvSpPr>
        <p:spPr>
          <a:xfrm>
            <a:off x="635904" y="1282848"/>
            <a:ext cx="4973777" cy="523220"/>
          </a:xfrm>
          <a:prstGeom prst="rect">
            <a:avLst/>
          </a:prstGeom>
          <a:noFill/>
        </p:spPr>
        <p:txBody>
          <a:bodyPr wrap="square" rtlCol="0">
            <a:spAutoFit/>
          </a:bodyPr>
          <a:lstStyle/>
          <a:p>
            <a:r>
              <a:rPr lang="sv-SE" sz="1400" dirty="0"/>
              <a:t/>
            </a:r>
            <a:br>
              <a:rPr lang="sv-SE" sz="1400" dirty="0"/>
            </a:br>
            <a:r>
              <a:rPr lang="sv-SE" sz="1400" b="1" dirty="0"/>
              <a:t>Arbetslöshet i förhållande till befolkningen (%), 15-74 år</a:t>
            </a:r>
            <a:endParaRPr lang="sv-SE" sz="1400" dirty="0"/>
          </a:p>
        </p:txBody>
      </p:sp>
      <p:graphicFrame>
        <p:nvGraphicFramePr>
          <p:cNvPr id="20" name="Tabell 19">
            <a:extLst>
              <a:ext uri="{FF2B5EF4-FFF2-40B4-BE49-F238E27FC236}">
                <a16:creationId xmlns:a16="http://schemas.microsoft.com/office/drawing/2014/main" id="{87967B9E-0076-4AE3-B0C2-6FDE75ACC321}"/>
              </a:ext>
            </a:extLst>
          </p:cNvPr>
          <p:cNvGraphicFramePr>
            <a:graphicFrameLocks noGrp="1"/>
          </p:cNvGraphicFramePr>
          <p:nvPr>
            <p:extLst>
              <p:ext uri="{D42A27DB-BD31-4B8C-83A1-F6EECF244321}">
                <p14:modId xmlns:p14="http://schemas.microsoft.com/office/powerpoint/2010/main" val="1262526263"/>
              </p:ext>
            </p:extLst>
          </p:nvPr>
        </p:nvGraphicFramePr>
        <p:xfrm>
          <a:off x="6810101" y="3726566"/>
          <a:ext cx="4660267" cy="2140539"/>
        </p:xfrm>
        <a:graphic>
          <a:graphicData uri="http://schemas.openxmlformats.org/drawingml/2006/table">
            <a:tbl>
              <a:tblPr bandRow="1">
                <a:tableStyleId>{2D5ABB26-0587-4C30-8999-92F81FD0307C}</a:tableStyleId>
              </a:tblPr>
              <a:tblGrid>
                <a:gridCol w="1522274">
                  <a:extLst>
                    <a:ext uri="{9D8B030D-6E8A-4147-A177-3AD203B41FA5}">
                      <a16:colId xmlns:a16="http://schemas.microsoft.com/office/drawing/2014/main" val="1678076792"/>
                    </a:ext>
                  </a:extLst>
                </a:gridCol>
                <a:gridCol w="676080">
                  <a:extLst>
                    <a:ext uri="{9D8B030D-6E8A-4147-A177-3AD203B41FA5}">
                      <a16:colId xmlns:a16="http://schemas.microsoft.com/office/drawing/2014/main" val="2601369493"/>
                    </a:ext>
                  </a:extLst>
                </a:gridCol>
                <a:gridCol w="767008">
                  <a:extLst>
                    <a:ext uri="{9D8B030D-6E8A-4147-A177-3AD203B41FA5}">
                      <a16:colId xmlns:a16="http://schemas.microsoft.com/office/drawing/2014/main" val="2395970223"/>
                    </a:ext>
                  </a:extLst>
                </a:gridCol>
                <a:gridCol w="607214">
                  <a:extLst>
                    <a:ext uri="{9D8B030D-6E8A-4147-A177-3AD203B41FA5}">
                      <a16:colId xmlns:a16="http://schemas.microsoft.com/office/drawing/2014/main" val="3235649811"/>
                    </a:ext>
                  </a:extLst>
                </a:gridCol>
                <a:gridCol w="553950">
                  <a:extLst>
                    <a:ext uri="{9D8B030D-6E8A-4147-A177-3AD203B41FA5}">
                      <a16:colId xmlns:a16="http://schemas.microsoft.com/office/drawing/2014/main" val="1050073455"/>
                    </a:ext>
                  </a:extLst>
                </a:gridCol>
                <a:gridCol w="533741">
                  <a:extLst>
                    <a:ext uri="{9D8B030D-6E8A-4147-A177-3AD203B41FA5}">
                      <a16:colId xmlns:a16="http://schemas.microsoft.com/office/drawing/2014/main" val="3827523272"/>
                    </a:ext>
                  </a:extLst>
                </a:gridCol>
              </a:tblGrid>
              <a:tr h="277767">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rtl="0" fontAlgn="b"/>
                      <a:r>
                        <a:rPr lang="sv-SE" sz="800" u="none" strike="noStrike">
                          <a:effectLst/>
                        </a:rPr>
                        <a:t>Antal</a:t>
                      </a:r>
                      <a:endParaRPr lang="sv-SE" sz="8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Förändring</a:t>
                      </a:r>
                      <a:endParaRPr lang="sv-SE" sz="800" b="0" i="0" u="none" strike="noStrike">
                        <a:solidFill>
                          <a:srgbClr val="000000"/>
                        </a:solidFill>
                        <a:effectLst/>
                        <a:latin typeface="Futura Std Book" panose="020B0502020204020303" pitchFamily="34" charset="0"/>
                      </a:endParaRPr>
                    </a:p>
                  </a:txBody>
                  <a:tcPr marL="9525" marR="9525" marT="9525" marB="0" anchor="b"/>
                </a:tc>
                <a:tc gridSpan="3">
                  <a:txBody>
                    <a:bodyPr/>
                    <a:lstStyle/>
                    <a:p>
                      <a:pPr algn="ctr" rtl="0" fontAlgn="b"/>
                      <a:r>
                        <a:rPr lang="sv-SE" sz="800" u="none" strike="noStrike" dirty="0">
                          <a:effectLst/>
                        </a:rPr>
                        <a:t>Arbetslösa i förh. till befolkningen, 15-74 år (%)</a:t>
                      </a:r>
                      <a:endParaRPr lang="sv-SE" sz="800" b="0" i="0" u="none" strike="noStrike" dirty="0">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lnT>
                      <a:noFill/>
                    </a:lnT>
                  </a:tcPr>
                </a:tc>
                <a:tc hMerge="1">
                  <a:txBody>
                    <a:bodyPr/>
                    <a:lstStyle/>
                    <a:p>
                      <a:endParaRPr lang="sv-SE"/>
                    </a:p>
                  </a:txBody>
                  <a:tcPr>
                    <a:lnT>
                      <a:noFill/>
                    </a:lnT>
                  </a:tcPr>
                </a:tc>
                <a:extLst>
                  <a:ext uri="{0D108BD9-81ED-4DB2-BD59-A6C34878D82A}">
                    <a16:rowId xmlns:a16="http://schemas.microsoft.com/office/drawing/2014/main" val="41492332"/>
                  </a:ext>
                </a:extLst>
              </a:tr>
              <a:tr h="277767">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rtl="0" fontAlgn="b"/>
                      <a:r>
                        <a:rPr lang="sv-SE" sz="800" u="none" strike="noStrike" dirty="0">
                          <a:effectLst/>
                        </a:rPr>
                        <a:t>2020 kv4</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-1 år (antal)</a:t>
                      </a:r>
                      <a:endParaRPr lang="sv-SE" sz="8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rtl="0" fontAlgn="b"/>
                      <a:r>
                        <a:rPr lang="sv-SE" sz="800" u="none" strike="noStrike" dirty="0">
                          <a:effectLst/>
                        </a:rPr>
                        <a:t>2020 kv4</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rtl="0" fontAlgn="b"/>
                      <a:r>
                        <a:rPr lang="sv-SE" sz="800" u="none" strike="noStrike" dirty="0">
                          <a:effectLst/>
                        </a:rPr>
                        <a:t>-1 år*</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rtl="0" fontAlgn="b"/>
                      <a:r>
                        <a:rPr lang="sv-SE" sz="800" u="none" strike="noStrike">
                          <a:effectLst/>
                        </a:rPr>
                        <a:t>-5 år</a:t>
                      </a:r>
                      <a:endParaRPr lang="sv-SE" sz="800" b="0" i="0" u="none" strike="noStrike">
                        <a:solidFill>
                          <a:srgbClr val="000000"/>
                        </a:solidFill>
                        <a:effectLst/>
                        <a:latin typeface="Futura Std Book" panose="020B0502020204020303" pitchFamily="34" charset="0"/>
                      </a:endParaRPr>
                    </a:p>
                  </a:txBody>
                  <a:tcPr marL="9525" marR="9525" marT="9525" marB="0" anchor="b"/>
                </a:tc>
                <a:extLst>
                  <a:ext uri="{0D108BD9-81ED-4DB2-BD59-A6C34878D82A}">
                    <a16:rowId xmlns:a16="http://schemas.microsoft.com/office/drawing/2014/main" val="1194244375"/>
                  </a:ext>
                </a:extLst>
              </a:tr>
              <a:tr h="317001">
                <a:tc>
                  <a:txBody>
                    <a:bodyPr/>
                    <a:lstStyle/>
                    <a:p>
                      <a:pPr marL="72000" algn="l" fontAlgn="ctr"/>
                      <a:r>
                        <a:rPr lang="sv-SE" sz="800" u="none" strike="noStrike" dirty="0">
                          <a:effectLst/>
                        </a:rPr>
                        <a:t>Sverige</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454 768 </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89 233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5,2</a:t>
                      </a:r>
                    </a:p>
                  </a:txBody>
                  <a:tcPr marL="9525" marR="9525" marT="9525" marB="0" anchor="ctr"/>
                </a:tc>
                <a:extLst>
                  <a:ext uri="{0D108BD9-81ED-4DB2-BD59-A6C34878D82A}">
                    <a16:rowId xmlns:a16="http://schemas.microsoft.com/office/drawing/2014/main" val="1544414373"/>
                  </a:ext>
                </a:extLst>
              </a:tr>
              <a:tr h="317001">
                <a:tc>
                  <a:txBody>
                    <a:bodyPr/>
                    <a:lstStyle/>
                    <a:p>
                      <a:pPr marL="72000" algn="l" fontAlgn="ctr"/>
                      <a:r>
                        <a:rPr lang="sv-SE" sz="800" u="none" strike="noStrike" dirty="0">
                          <a:effectLst/>
                        </a:rPr>
                        <a:t>Stockholmsregionen</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210 868 </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48 678 </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6,1</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4,7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5,0</a:t>
                      </a:r>
                    </a:p>
                  </a:txBody>
                  <a:tcPr marL="9525" marR="9525" marT="9525" marB="0" anchor="ctr"/>
                </a:tc>
                <a:extLst>
                  <a:ext uri="{0D108BD9-81ED-4DB2-BD59-A6C34878D82A}">
                    <a16:rowId xmlns:a16="http://schemas.microsoft.com/office/drawing/2014/main" val="4178915708"/>
                  </a:ext>
                </a:extLst>
              </a:tr>
              <a:tr h="317001">
                <a:tc>
                  <a:txBody>
                    <a:bodyPr/>
                    <a:lstStyle/>
                    <a:p>
                      <a:pPr marL="72000" algn="l" fontAlgn="ctr"/>
                      <a:r>
                        <a:rPr lang="sv-SE" sz="800" b="1" u="none" strike="noStrike" dirty="0">
                          <a:effectLst/>
                        </a:rPr>
                        <a:t>Stockholms län</a:t>
                      </a:r>
                      <a:endParaRPr lang="sv-SE" sz="800" b="1"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106 225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31 904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6,0</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4,2</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4,2</a:t>
                      </a:r>
                    </a:p>
                  </a:txBody>
                  <a:tcPr marL="9525" marR="9525" marT="9525" marB="0" anchor="ctr"/>
                </a:tc>
                <a:extLst>
                  <a:ext uri="{0D108BD9-81ED-4DB2-BD59-A6C34878D82A}">
                    <a16:rowId xmlns:a16="http://schemas.microsoft.com/office/drawing/2014/main" val="1554613420"/>
                  </a:ext>
                </a:extLst>
              </a:tr>
              <a:tr h="317001">
                <a:tc>
                  <a:txBody>
                    <a:bodyPr/>
                    <a:lstStyle/>
                    <a:p>
                      <a:pPr marL="72000" algn="l" fontAlgn="ctr"/>
                      <a:r>
                        <a:rPr lang="sv-SE" sz="800" b="1" u="none" strike="noStrike" dirty="0">
                          <a:effectLst/>
                        </a:rPr>
                        <a:t>Stockholms stad</a:t>
                      </a:r>
                      <a:endParaRPr lang="sv-SE" sz="800" b="1"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46 883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15 574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4,2</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4,4</a:t>
                      </a:r>
                    </a:p>
                  </a:txBody>
                  <a:tcPr marL="9525" marR="9525" marT="9525" marB="0" anchor="ctr"/>
                </a:tc>
                <a:extLst>
                  <a:ext uri="{0D108BD9-81ED-4DB2-BD59-A6C34878D82A}">
                    <a16:rowId xmlns:a16="http://schemas.microsoft.com/office/drawing/2014/main" val="923977588"/>
                  </a:ext>
                </a:extLst>
              </a:tr>
              <a:tr h="317001">
                <a:tc>
                  <a:txBody>
                    <a:bodyPr/>
                    <a:lstStyle/>
                    <a:p>
                      <a:pPr marL="72000" algn="l" fontAlgn="ctr"/>
                      <a:r>
                        <a:rPr lang="sv-SE" sz="800" u="none" strike="noStrike" dirty="0">
                          <a:effectLst/>
                        </a:rPr>
                        <a:t>Sverige, </a:t>
                      </a:r>
                      <a:r>
                        <a:rPr lang="sv-SE" sz="800" u="none" strike="noStrike" dirty="0" err="1">
                          <a:effectLst/>
                        </a:rPr>
                        <a:t>exkl</a:t>
                      </a:r>
                      <a:r>
                        <a:rPr lang="sv-SE" sz="800" u="none" strike="noStrike" dirty="0">
                          <a:effectLst/>
                        </a:rPr>
                        <a:t> Stockholms län</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348 543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57 329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5,1</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5,4</a:t>
                      </a:r>
                    </a:p>
                  </a:txBody>
                  <a:tcPr marL="9525" marR="9525" marT="9525" marB="0" anchor="ctr"/>
                </a:tc>
                <a:extLst>
                  <a:ext uri="{0D108BD9-81ED-4DB2-BD59-A6C34878D82A}">
                    <a16:rowId xmlns:a16="http://schemas.microsoft.com/office/drawing/2014/main" val="3645508160"/>
                  </a:ext>
                </a:extLst>
              </a:tr>
            </a:tbl>
          </a:graphicData>
        </a:graphic>
      </p:graphicFrame>
      <p:sp>
        <p:nvSpPr>
          <p:cNvPr id="12" name="textruta 11">
            <a:extLst>
              <a:ext uri="{FF2B5EF4-FFF2-40B4-BE49-F238E27FC236}">
                <a16:creationId xmlns:a16="http://schemas.microsoft.com/office/drawing/2014/main" id="{CF50989D-A454-4442-95C5-3FCCC241BEF9}"/>
              </a:ext>
            </a:extLst>
          </p:cNvPr>
          <p:cNvSpPr txBox="1"/>
          <p:nvPr/>
        </p:nvSpPr>
        <p:spPr>
          <a:xfrm>
            <a:off x="6728349" y="5950466"/>
            <a:ext cx="2816797" cy="184666"/>
          </a:xfrm>
          <a:prstGeom prst="rect">
            <a:avLst/>
          </a:prstGeom>
          <a:noFill/>
        </p:spPr>
        <p:txBody>
          <a:bodyPr wrap="none" rtlCol="0">
            <a:spAutoFit/>
          </a:bodyPr>
          <a:lstStyle/>
          <a:p>
            <a:r>
              <a:rPr lang="sv-SE" sz="600" dirty="0"/>
              <a:t>* Jämförelsen basers på oreviderad data från Statistiska centralbyrån. </a:t>
            </a:r>
          </a:p>
        </p:txBody>
      </p:sp>
      <p:graphicFrame>
        <p:nvGraphicFramePr>
          <p:cNvPr id="14" name="Diagram 13">
            <a:extLst>
              <a:ext uri="{FF2B5EF4-FFF2-40B4-BE49-F238E27FC236}">
                <a16:creationId xmlns:a16="http://schemas.microsoft.com/office/drawing/2014/main" id="{15FB08F0-E598-4BDB-A61B-5F5F5A1F8B74}"/>
              </a:ext>
            </a:extLst>
          </p:cNvPr>
          <p:cNvGraphicFramePr>
            <a:graphicFrameLocks/>
          </p:cNvGraphicFramePr>
          <p:nvPr>
            <p:extLst>
              <p:ext uri="{D42A27DB-BD31-4B8C-83A1-F6EECF244321}">
                <p14:modId xmlns:p14="http://schemas.microsoft.com/office/powerpoint/2010/main" val="2905890028"/>
              </p:ext>
            </p:extLst>
          </p:nvPr>
        </p:nvGraphicFramePr>
        <p:xfrm>
          <a:off x="721630" y="1966545"/>
          <a:ext cx="5860474" cy="375307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746730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Arbetslöshet efter kategori</a:t>
            </a:r>
          </a:p>
        </p:txBody>
      </p:sp>
      <p:graphicFrame>
        <p:nvGraphicFramePr>
          <p:cNvPr id="6" name="Platshållare för innehåll 4">
            <a:extLst>
              <a:ext uri="{FF2B5EF4-FFF2-40B4-BE49-F238E27FC236}">
                <a16:creationId xmlns:a16="http://schemas.microsoft.com/office/drawing/2014/main" id="{159ACD62-4702-4221-B503-7B3F925A622F}"/>
              </a:ext>
            </a:extLst>
          </p:cNvPr>
          <p:cNvGraphicFramePr>
            <a:graphicFrameLocks noGrp="1"/>
          </p:cNvGraphicFramePr>
          <p:nvPr>
            <p:ph idx="1"/>
            <p:extLst>
              <p:ext uri="{D42A27DB-BD31-4B8C-83A1-F6EECF244321}">
                <p14:modId xmlns:p14="http://schemas.microsoft.com/office/powerpoint/2010/main" val="1096707986"/>
              </p:ext>
            </p:extLst>
          </p:nvPr>
        </p:nvGraphicFramePr>
        <p:xfrm>
          <a:off x="1882773" y="1552560"/>
          <a:ext cx="8426449" cy="1915560"/>
        </p:xfrm>
        <a:graphic>
          <a:graphicData uri="http://schemas.openxmlformats.org/drawingml/2006/table">
            <a:tbl>
              <a:tblPr firstRow="1" bandRow="1">
                <a:tableStyleId>{5C22544A-7EE6-4342-B048-85BDC9FD1C3A}</a:tableStyleId>
              </a:tblPr>
              <a:tblGrid>
                <a:gridCol w="2622552">
                  <a:extLst>
                    <a:ext uri="{9D8B030D-6E8A-4147-A177-3AD203B41FA5}">
                      <a16:colId xmlns:a16="http://schemas.microsoft.com/office/drawing/2014/main" val="452260278"/>
                    </a:ext>
                  </a:extLst>
                </a:gridCol>
                <a:gridCol w="1945809">
                  <a:extLst>
                    <a:ext uri="{9D8B030D-6E8A-4147-A177-3AD203B41FA5}">
                      <a16:colId xmlns:a16="http://schemas.microsoft.com/office/drawing/2014/main" val="1889858293"/>
                    </a:ext>
                  </a:extLst>
                </a:gridCol>
                <a:gridCol w="1661339">
                  <a:extLst>
                    <a:ext uri="{9D8B030D-6E8A-4147-A177-3AD203B41FA5}">
                      <a16:colId xmlns:a16="http://schemas.microsoft.com/office/drawing/2014/main" val="1671515360"/>
                    </a:ext>
                  </a:extLst>
                </a:gridCol>
                <a:gridCol w="1126252">
                  <a:extLst>
                    <a:ext uri="{9D8B030D-6E8A-4147-A177-3AD203B41FA5}">
                      <a16:colId xmlns:a16="http://schemas.microsoft.com/office/drawing/2014/main" val="2818758293"/>
                    </a:ext>
                  </a:extLst>
                </a:gridCol>
                <a:gridCol w="1070497">
                  <a:extLst>
                    <a:ext uri="{9D8B030D-6E8A-4147-A177-3AD203B41FA5}">
                      <a16:colId xmlns:a16="http://schemas.microsoft.com/office/drawing/2014/main" val="1452816917"/>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b="0">
                          <a:solidFill>
                            <a:schemeClr val="bg1"/>
                          </a:solidFill>
                        </a:rPr>
                        <a:t>Antal</a:t>
                      </a:r>
                      <a:endParaRPr lang="sv-SE" sz="1000" b="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b="0">
                          <a:solidFill>
                            <a:schemeClr val="bg1"/>
                          </a:solidFill>
                        </a:rPr>
                        <a:t>Förändring (antal)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0">
                <a:tc>
                  <a:txBody>
                    <a:bodyPr/>
                    <a:lstStyle/>
                    <a:p>
                      <a:pPr algn="l"/>
                      <a:r>
                        <a:rPr lang="sv-SE" sz="1100" b="1" dirty="0">
                          <a:solidFill>
                            <a:schemeClr val="bg1"/>
                          </a:solidFill>
                        </a:rPr>
                        <a:t>Stockholms 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2020 kv4</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-1 år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-1 år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-5 år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a:t>Öppet arbetslösa</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69 626 </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21 892 </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45,9</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63,7</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långtidsarbetslösa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31 547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11 342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56,1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120,7</a:t>
                      </a:r>
                    </a:p>
                  </a:txBody>
                  <a:tcPr marL="9525" marR="9525" marT="9525" marB="0" anchor="ctr"/>
                </a:tc>
                <a:extLst>
                  <a:ext uri="{0D108BD9-81ED-4DB2-BD59-A6C34878D82A}">
                    <a16:rowId xmlns:a16="http://schemas.microsoft.com/office/drawing/2014/main" val="293360832"/>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6 168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1 565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34,0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37,6</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36 599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10 012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37,7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29,7</a:t>
                      </a:r>
                    </a:p>
                  </a:txBody>
                  <a:tcPr marL="9525" marR="9525" marT="9525" marB="0" anchor="ctr"/>
                </a:tc>
                <a:extLst>
                  <a:ext uri="{0D108BD9-81ED-4DB2-BD59-A6C34878D82A}">
                    <a16:rowId xmlns:a16="http://schemas.microsoft.com/office/drawing/2014/main" val="1947986397"/>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 med 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5 034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2 095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71,3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13,9</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Totalt antal arbetslösa</a:t>
                      </a:r>
                    </a:p>
                  </a:txBody>
                  <a:tcPr>
                    <a:lnL w="12700" cmpd="sng">
                      <a:noFill/>
                    </a:lnL>
                  </a:tcPr>
                </a:tc>
                <a:tc>
                  <a:txBody>
                    <a:bodyPr/>
                    <a:lstStyle/>
                    <a:p>
                      <a:pPr algn="ctr" fontAlgn="ctr"/>
                      <a:r>
                        <a:rPr lang="sv-SE" sz="800" b="1" i="0" u="none" strike="noStrike">
                          <a:solidFill>
                            <a:srgbClr val="000000"/>
                          </a:solidFill>
                          <a:effectLst/>
                          <a:latin typeface="Futura Std Book" panose="020B0502020204020303"/>
                        </a:rPr>
                        <a:t>106 225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31 904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42,9</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50,1</a:t>
                      </a:r>
                    </a:p>
                  </a:txBody>
                  <a:tcPr marL="9525" marR="9525" marT="9525" marB="0" anchor="ctr"/>
                </a:tc>
                <a:extLst>
                  <a:ext uri="{0D108BD9-81ED-4DB2-BD59-A6C34878D82A}">
                    <a16:rowId xmlns:a16="http://schemas.microsoft.com/office/drawing/2014/main" val="3944598109"/>
                  </a:ext>
                </a:extLst>
              </a:tr>
            </a:tbl>
          </a:graphicData>
        </a:graphic>
      </p:graphicFrame>
      <p:graphicFrame>
        <p:nvGraphicFramePr>
          <p:cNvPr id="7" name="Tabell 6">
            <a:extLst>
              <a:ext uri="{FF2B5EF4-FFF2-40B4-BE49-F238E27FC236}">
                <a16:creationId xmlns:a16="http://schemas.microsoft.com/office/drawing/2014/main" id="{3DEF7B02-E472-4D34-8BE5-CE628D619CD4}"/>
              </a:ext>
            </a:extLst>
          </p:cNvPr>
          <p:cNvGraphicFramePr>
            <a:graphicFrameLocks noGrp="1"/>
          </p:cNvGraphicFramePr>
          <p:nvPr>
            <p:extLst>
              <p:ext uri="{D42A27DB-BD31-4B8C-83A1-F6EECF244321}">
                <p14:modId xmlns:p14="http://schemas.microsoft.com/office/powerpoint/2010/main" val="344543446"/>
              </p:ext>
            </p:extLst>
          </p:nvPr>
        </p:nvGraphicFramePr>
        <p:xfrm>
          <a:off x="1882774" y="3585949"/>
          <a:ext cx="8426450" cy="1915560"/>
        </p:xfrm>
        <a:graphic>
          <a:graphicData uri="http://schemas.openxmlformats.org/drawingml/2006/table">
            <a:tbl>
              <a:tblPr firstRow="1" bandRow="1">
                <a:tableStyleId>{5C22544A-7EE6-4342-B048-85BDC9FD1C3A}</a:tableStyleId>
              </a:tblPr>
              <a:tblGrid>
                <a:gridCol w="2622551">
                  <a:extLst>
                    <a:ext uri="{9D8B030D-6E8A-4147-A177-3AD203B41FA5}">
                      <a16:colId xmlns:a16="http://schemas.microsoft.com/office/drawing/2014/main" val="3172541576"/>
                    </a:ext>
                  </a:extLst>
                </a:gridCol>
                <a:gridCol w="1962588">
                  <a:extLst>
                    <a:ext uri="{9D8B030D-6E8A-4147-A177-3AD203B41FA5}">
                      <a16:colId xmlns:a16="http://schemas.microsoft.com/office/drawing/2014/main" val="3972448174"/>
                    </a:ext>
                  </a:extLst>
                </a:gridCol>
                <a:gridCol w="1644562">
                  <a:extLst>
                    <a:ext uri="{9D8B030D-6E8A-4147-A177-3AD203B41FA5}">
                      <a16:colId xmlns:a16="http://schemas.microsoft.com/office/drawing/2014/main" val="2242548848"/>
                    </a:ext>
                  </a:extLst>
                </a:gridCol>
                <a:gridCol w="1126252">
                  <a:extLst>
                    <a:ext uri="{9D8B030D-6E8A-4147-A177-3AD203B41FA5}">
                      <a16:colId xmlns:a16="http://schemas.microsoft.com/office/drawing/2014/main" val="2240687997"/>
                    </a:ext>
                  </a:extLst>
                </a:gridCol>
                <a:gridCol w="1070497">
                  <a:extLst>
                    <a:ext uri="{9D8B030D-6E8A-4147-A177-3AD203B41FA5}">
                      <a16:colId xmlns:a16="http://schemas.microsoft.com/office/drawing/2014/main" val="3419690974"/>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b="0">
                          <a:solidFill>
                            <a:schemeClr val="bg1"/>
                          </a:solidFill>
                        </a:rPr>
                        <a:t>Antal</a:t>
                      </a:r>
                      <a:endParaRPr lang="sv-SE" sz="1000" b="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b="0" dirty="0">
                          <a:solidFill>
                            <a:schemeClr val="bg1"/>
                          </a:solidFill>
                        </a:rPr>
                        <a:t>Förändring (antal)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107177064"/>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100" b="1" dirty="0">
                          <a:solidFill>
                            <a:schemeClr val="bg1"/>
                          </a:solidFill>
                        </a:rPr>
                        <a:t>Stockholms stad</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2020 kv4</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-1 år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-1 år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-5 år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720555006"/>
                  </a:ext>
                </a:extLst>
              </a:tr>
              <a:tr h="0">
                <a:tc>
                  <a:txBody>
                    <a:bodyPr/>
                    <a:lstStyle/>
                    <a:p>
                      <a:pPr algn="l" fontAlgn="t">
                        <a:spcAft>
                          <a:spcPts val="500"/>
                        </a:spcAft>
                      </a:pPr>
                      <a:r>
                        <a:rPr lang="sv-SE" sz="800" b="0" dirty="0"/>
                        <a:t>Öppet arbetslösa</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31 312 </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11 054 </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54,6</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65,7</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2611968037"/>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långtidsarbetslösa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14 529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6 184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74,1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137,3</a:t>
                      </a:r>
                    </a:p>
                  </a:txBody>
                  <a:tcPr marL="9525" marR="9525" marT="9525" marB="0" anchor="ctr"/>
                </a:tc>
                <a:extLst>
                  <a:ext uri="{0D108BD9-81ED-4DB2-BD59-A6C34878D82A}">
                    <a16:rowId xmlns:a16="http://schemas.microsoft.com/office/drawing/2014/main" val="3918243475"/>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2 536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1 002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65,3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42,1</a:t>
                      </a:r>
                    </a:p>
                  </a:txBody>
                  <a:tcPr marL="9525" marR="9525" marT="9525" marB="0" anchor="ctr"/>
                </a:tc>
                <a:extLst>
                  <a:ext uri="{0D108BD9-81ED-4DB2-BD59-A6C34878D82A}">
                    <a16:rowId xmlns:a16="http://schemas.microsoft.com/office/drawing/2014/main" val="123791693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15 570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4 520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40,9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30,0</a:t>
                      </a:r>
                    </a:p>
                  </a:txBody>
                  <a:tcPr marL="9525" marR="9525" marT="9525" marB="0" anchor="ctr"/>
                </a:tc>
                <a:extLst>
                  <a:ext uri="{0D108BD9-81ED-4DB2-BD59-A6C34878D82A}">
                    <a16:rowId xmlns:a16="http://schemas.microsoft.com/office/drawing/2014/main" val="2423449727"/>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 med 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1 879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830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79,1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33,9</a:t>
                      </a:r>
                    </a:p>
                  </a:txBody>
                  <a:tcPr marL="9525" marR="9525" marT="9525" marB="0" anchor="ctr"/>
                </a:tc>
                <a:extLst>
                  <a:ext uri="{0D108BD9-81ED-4DB2-BD59-A6C34878D82A}">
                    <a16:rowId xmlns:a16="http://schemas.microsoft.com/office/drawing/2014/main" val="176530409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Totalt antal arbetslösa</a:t>
                      </a:r>
                    </a:p>
                  </a:txBody>
                  <a:tcPr>
                    <a:lnL w="12700" cmpd="sng">
                      <a:noFill/>
                    </a:lnL>
                  </a:tcPr>
                </a:tc>
                <a:tc>
                  <a:txBody>
                    <a:bodyPr/>
                    <a:lstStyle/>
                    <a:p>
                      <a:pPr algn="ctr" fontAlgn="ctr"/>
                      <a:r>
                        <a:rPr lang="sv-SE" sz="800" b="1" i="0" u="none" strike="noStrike">
                          <a:solidFill>
                            <a:srgbClr val="000000"/>
                          </a:solidFill>
                          <a:effectLst/>
                          <a:latin typeface="Futura Std Book" panose="020B0502020204020303"/>
                        </a:rPr>
                        <a:t>46 883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15 574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49,7</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51,9</a:t>
                      </a:r>
                    </a:p>
                  </a:txBody>
                  <a:tcPr marL="9525" marR="9525" marT="9525" marB="0" anchor="ctr"/>
                </a:tc>
                <a:extLst>
                  <a:ext uri="{0D108BD9-81ED-4DB2-BD59-A6C34878D82A}">
                    <a16:rowId xmlns:a16="http://schemas.microsoft.com/office/drawing/2014/main" val="3508717213"/>
                  </a:ext>
                </a:extLst>
              </a:tr>
            </a:tbl>
          </a:graphicData>
        </a:graphic>
      </p:graphicFrame>
      <p:sp>
        <p:nvSpPr>
          <p:cNvPr id="5" name="textruta 4">
            <a:extLst>
              <a:ext uri="{FF2B5EF4-FFF2-40B4-BE49-F238E27FC236}">
                <a16:creationId xmlns:a16="http://schemas.microsoft.com/office/drawing/2014/main" id="{71F83D03-D305-4B4C-A8B7-9E39D4968B80}"/>
              </a:ext>
            </a:extLst>
          </p:cNvPr>
          <p:cNvSpPr txBox="1"/>
          <p:nvPr/>
        </p:nvSpPr>
        <p:spPr>
          <a:xfrm>
            <a:off x="1795688" y="5477935"/>
            <a:ext cx="1500732" cy="215444"/>
          </a:xfrm>
          <a:prstGeom prst="rect">
            <a:avLst/>
          </a:prstGeom>
          <a:noFill/>
        </p:spPr>
        <p:txBody>
          <a:bodyPr wrap="none" rtlCol="0">
            <a:spAutoFit/>
          </a:bodyPr>
          <a:lstStyle/>
          <a:p>
            <a:r>
              <a:rPr lang="sv-SE" sz="800" dirty="0"/>
              <a:t>Källa: Arbetsförmedlingen </a:t>
            </a:r>
          </a:p>
        </p:txBody>
      </p:sp>
    </p:spTree>
    <p:extLst>
      <p:ext uri="{BB962C8B-B14F-4D97-AF65-F5344CB8AC3E}">
        <p14:creationId xmlns:p14="http://schemas.microsoft.com/office/powerpoint/2010/main" val="34096402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3" y="342899"/>
            <a:ext cx="8426449" cy="1113955"/>
          </a:xfrm>
        </p:spPr>
        <p:txBody>
          <a:bodyPr/>
          <a:lstStyle/>
          <a:p>
            <a:r>
              <a:rPr lang="sv-SE" dirty="0"/>
              <a:t>Befolkning </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3" y="5756989"/>
            <a:ext cx="1627369" cy="215444"/>
          </a:xfrm>
          <a:prstGeom prst="rect">
            <a:avLst/>
          </a:prstGeom>
          <a:noFill/>
        </p:spPr>
        <p:txBody>
          <a:bodyPr wrap="none" rtlCol="0">
            <a:spAutoFit/>
          </a:bodyPr>
          <a:lstStyle/>
          <a:p>
            <a:r>
              <a:rPr lang="sv-SE" sz="800" dirty="0"/>
              <a:t>Källa: Statistiska centralbyrån</a:t>
            </a:r>
          </a:p>
        </p:txBody>
      </p:sp>
      <p:sp>
        <p:nvSpPr>
          <p:cNvPr id="10" name="Rektangel 9">
            <a:extLst>
              <a:ext uri="{FF2B5EF4-FFF2-40B4-BE49-F238E27FC236}">
                <a16:creationId xmlns:a16="http://schemas.microsoft.com/office/drawing/2014/main" id="{5172B7A3-1950-454E-A840-C9FF0842E69C}"/>
              </a:ext>
            </a:extLst>
          </p:cNvPr>
          <p:cNvSpPr/>
          <p:nvPr/>
        </p:nvSpPr>
        <p:spPr>
          <a:xfrm>
            <a:off x="6744442" y="3429000"/>
            <a:ext cx="4725925" cy="2451100"/>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41" y="2159984"/>
            <a:ext cx="4725925" cy="1260451"/>
          </a:xfrm>
        </p:spPr>
        <p:txBody>
          <a:bodyPr/>
          <a:lstStyle/>
          <a:p>
            <a:pPr lvl="4"/>
            <a:r>
              <a:rPr lang="sv-SE" dirty="0"/>
              <a:t>Stockholms län svarade för cirka </a:t>
            </a:r>
            <a:br>
              <a:rPr lang="sv-SE" dirty="0"/>
            </a:br>
            <a:r>
              <a:rPr lang="sv-SE" dirty="0"/>
              <a:t>60 procent av Stockholmsregionens befolkningsökning. </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1" y="3437565"/>
            <a:ext cx="963725" cy="276999"/>
          </a:xfrm>
          <a:prstGeom prst="rect">
            <a:avLst/>
          </a:prstGeom>
          <a:noFill/>
        </p:spPr>
        <p:txBody>
          <a:bodyPr wrap="none" rtlCol="0">
            <a:spAutoFit/>
          </a:bodyPr>
          <a:lstStyle/>
          <a:p>
            <a:r>
              <a:rPr lang="sv-SE" sz="1200" b="1" dirty="0">
                <a:latin typeface="+mj-lt"/>
                <a:cs typeface="Arial" panose="020B0604020202020204" pitchFamily="34" charset="0"/>
              </a:rPr>
              <a:t>Befolkning</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3" y="1458441"/>
            <a:ext cx="3641361" cy="492443"/>
          </a:xfrm>
          <a:prstGeom prst="rect">
            <a:avLst/>
          </a:prstGeom>
          <a:noFill/>
        </p:spPr>
        <p:txBody>
          <a:bodyPr wrap="square" rtlCol="0">
            <a:spAutoFit/>
          </a:bodyPr>
          <a:lstStyle/>
          <a:p>
            <a:r>
              <a:rPr lang="sv-SE" sz="1400" b="1" dirty="0"/>
              <a:t>Befolkningsutveckling</a:t>
            </a:r>
            <a:r>
              <a:rPr lang="sv-SE" sz="1400" dirty="0"/>
              <a:t/>
            </a:r>
            <a:br>
              <a:rPr lang="sv-SE" sz="1400" dirty="0"/>
            </a:br>
            <a:r>
              <a:rPr lang="sv-SE" sz="1200" dirty="0"/>
              <a:t>Index 100 = 2010 kv4</a:t>
            </a:r>
            <a:endParaRPr lang="sv-SE" sz="1400" dirty="0"/>
          </a:p>
        </p:txBody>
      </p:sp>
      <p:graphicFrame>
        <p:nvGraphicFramePr>
          <p:cNvPr id="17" name="Tabell 16">
            <a:extLst>
              <a:ext uri="{FF2B5EF4-FFF2-40B4-BE49-F238E27FC236}">
                <a16:creationId xmlns:a16="http://schemas.microsoft.com/office/drawing/2014/main" id="{2D0C9507-FB63-49B0-ADB0-2782E52D479C}"/>
              </a:ext>
            </a:extLst>
          </p:cNvPr>
          <p:cNvGraphicFramePr>
            <a:graphicFrameLocks noGrp="1"/>
          </p:cNvGraphicFramePr>
          <p:nvPr>
            <p:extLst>
              <p:ext uri="{D42A27DB-BD31-4B8C-83A1-F6EECF244321}">
                <p14:modId xmlns:p14="http://schemas.microsoft.com/office/powerpoint/2010/main" val="4198682455"/>
              </p:ext>
            </p:extLst>
          </p:nvPr>
        </p:nvGraphicFramePr>
        <p:xfrm>
          <a:off x="6744441" y="3687829"/>
          <a:ext cx="4725924" cy="2192274"/>
        </p:xfrm>
        <a:graphic>
          <a:graphicData uri="http://schemas.openxmlformats.org/drawingml/2006/table">
            <a:tbl>
              <a:tblPr bandRow="1">
                <a:tableStyleId>{2D5ABB26-0587-4C30-8999-92F81FD0307C}</a:tableStyleId>
              </a:tblPr>
              <a:tblGrid>
                <a:gridCol w="1736000">
                  <a:extLst>
                    <a:ext uri="{9D8B030D-6E8A-4147-A177-3AD203B41FA5}">
                      <a16:colId xmlns:a16="http://schemas.microsoft.com/office/drawing/2014/main" val="1678076792"/>
                    </a:ext>
                  </a:extLst>
                </a:gridCol>
                <a:gridCol w="842883">
                  <a:extLst>
                    <a:ext uri="{9D8B030D-6E8A-4147-A177-3AD203B41FA5}">
                      <a16:colId xmlns:a16="http://schemas.microsoft.com/office/drawing/2014/main" val="2601369493"/>
                    </a:ext>
                  </a:extLst>
                </a:gridCol>
                <a:gridCol w="822850">
                  <a:extLst>
                    <a:ext uri="{9D8B030D-6E8A-4147-A177-3AD203B41FA5}">
                      <a16:colId xmlns:a16="http://schemas.microsoft.com/office/drawing/2014/main" val="557263932"/>
                    </a:ext>
                  </a:extLst>
                </a:gridCol>
                <a:gridCol w="748442">
                  <a:extLst>
                    <a:ext uri="{9D8B030D-6E8A-4147-A177-3AD203B41FA5}">
                      <a16:colId xmlns:a16="http://schemas.microsoft.com/office/drawing/2014/main" val="3235649811"/>
                    </a:ext>
                  </a:extLst>
                </a:gridCol>
                <a:gridCol w="575749">
                  <a:extLst>
                    <a:ext uri="{9D8B030D-6E8A-4147-A177-3AD203B41FA5}">
                      <a16:colId xmlns:a16="http://schemas.microsoft.com/office/drawing/2014/main" val="1050073455"/>
                    </a:ext>
                  </a:extLst>
                </a:gridCol>
              </a:tblGrid>
              <a:tr h="313182">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rtl="0" fontAlgn="b"/>
                      <a:r>
                        <a:rPr lang="sv-SE" sz="800" u="none" strike="noStrike" dirty="0">
                          <a:effectLst/>
                        </a:rPr>
                        <a:t>2020 kv4</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rtl="0" fontAlgn="b"/>
                      <a:r>
                        <a:rPr lang="sv-SE" sz="800" u="none" strike="noStrike">
                          <a:effectLst/>
                        </a:rPr>
                        <a:t>Förändring -1 år</a:t>
                      </a:r>
                      <a:endParaRPr lang="sv-SE" sz="800" b="0" i="0" u="none" strike="noStrike">
                        <a:solidFill>
                          <a:srgbClr val="000000"/>
                        </a:solidFill>
                        <a:effectLst/>
                        <a:latin typeface="Futura Std Book" panose="020B0502020204020303" pitchFamily="34" charset="0"/>
                      </a:endParaRPr>
                    </a:p>
                  </a:txBody>
                  <a:tcPr marL="9525" marR="9525" marT="9525" marB="0" anchor="b"/>
                </a:tc>
                <a:tc gridSpan="2">
                  <a:txBody>
                    <a:bodyPr/>
                    <a:lstStyle/>
                    <a:p>
                      <a:pPr algn="ctr" fontAlgn="b"/>
                      <a:r>
                        <a:rPr lang="sv-SE" sz="800" u="none" strike="noStrike">
                          <a:effectLst/>
                        </a:rPr>
                        <a:t>Förändring (%) </a:t>
                      </a:r>
                      <a:endParaRPr lang="sv-SE" sz="8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lnL>
                      <a:noFill/>
                    </a:lnL>
                    <a:lnR>
                      <a:noFill/>
                    </a:lnR>
                    <a:lnT w="12700" cmpd="sng">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941332275"/>
                  </a:ext>
                </a:extLst>
              </a:tr>
              <a:tr h="313182">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tc>
                <a:tc gridSpan="2">
                  <a:txBody>
                    <a:bodyPr/>
                    <a:lstStyle/>
                    <a:p>
                      <a:pPr algn="ctr" rtl="0" fontAlgn="ctr"/>
                      <a:r>
                        <a:rPr lang="sv-SE" sz="800" u="none" strike="noStrike" dirty="0">
                          <a:effectLst/>
                        </a:rPr>
                        <a:t>(i tusental)</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hMerge="1">
                  <a:txBody>
                    <a:bodyPr/>
                    <a:lstStyle/>
                    <a:p>
                      <a:endParaRPr lang="sv-SE"/>
                    </a:p>
                  </a:txBody>
                  <a:tcPr>
                    <a:lnT>
                      <a:noFill/>
                    </a:lnT>
                  </a:tcPr>
                </a:tc>
                <a:tc>
                  <a:txBody>
                    <a:bodyPr/>
                    <a:lstStyle/>
                    <a:p>
                      <a:pPr algn="ctr" rtl="0" fontAlgn="ctr"/>
                      <a:r>
                        <a:rPr lang="sv-SE" sz="800" u="none" strike="noStrike">
                          <a:effectLst/>
                        </a:rPr>
                        <a:t>-1 år</a:t>
                      </a:r>
                      <a:endParaRPr lang="sv-SE" sz="800" b="0" i="0" u="none" strike="noStrike">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u="none" strike="noStrike" dirty="0">
                          <a:effectLst/>
                        </a:rPr>
                        <a:t>-5 år</a:t>
                      </a:r>
                      <a:endParaRPr lang="sv-SE" sz="800" b="0" i="0" u="none" strike="noStrike" dirty="0">
                        <a:solidFill>
                          <a:srgbClr val="000000"/>
                        </a:solidFill>
                        <a:effectLst/>
                        <a:latin typeface="Futura Std Book" panose="020B0502020204020303" pitchFamily="34" charset="0"/>
                      </a:endParaRPr>
                    </a:p>
                  </a:txBody>
                  <a:tcPr marL="9525" marR="9525" marT="9525" marB="0" anchor="ctr"/>
                </a:tc>
                <a:extLst>
                  <a:ext uri="{0D108BD9-81ED-4DB2-BD59-A6C34878D82A}">
                    <a16:rowId xmlns:a16="http://schemas.microsoft.com/office/drawing/2014/main" val="2973882648"/>
                  </a:ext>
                </a:extLst>
              </a:tr>
              <a:tr h="313182">
                <a:tc>
                  <a:txBody>
                    <a:bodyPr/>
                    <a:lstStyle/>
                    <a:p>
                      <a:pPr marL="72000" algn="l" fontAlgn="ctr"/>
                      <a:r>
                        <a:rPr lang="sv-SE" sz="800" u="none" strike="noStrike" dirty="0">
                          <a:effectLst/>
                        </a:rPr>
                        <a:t>Sverige</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10 379,3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51,7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5,4</a:t>
                      </a:r>
                    </a:p>
                  </a:txBody>
                  <a:tcPr marL="9525" marR="9525" marT="9525" marB="0" anchor="ctr"/>
                </a:tc>
                <a:extLst>
                  <a:ext uri="{0D108BD9-81ED-4DB2-BD59-A6C34878D82A}">
                    <a16:rowId xmlns:a16="http://schemas.microsoft.com/office/drawing/2014/main" val="1544414373"/>
                  </a:ext>
                </a:extLst>
              </a:tr>
              <a:tr h="313182">
                <a:tc>
                  <a:txBody>
                    <a:bodyPr/>
                    <a:lstStyle/>
                    <a:p>
                      <a:pPr marL="72000" algn="l" fontAlgn="ctr"/>
                      <a:r>
                        <a:rPr lang="sv-SE" sz="800" u="none" strike="noStrike" dirty="0">
                          <a:effectLst/>
                        </a:rPr>
                        <a:t>Stockholmsregionen</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4 704,9</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25,1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6,1</a:t>
                      </a:r>
                    </a:p>
                  </a:txBody>
                  <a:tcPr marL="9525" marR="9525" marT="9525" marB="0" anchor="ctr"/>
                </a:tc>
                <a:extLst>
                  <a:ext uri="{0D108BD9-81ED-4DB2-BD59-A6C34878D82A}">
                    <a16:rowId xmlns:a16="http://schemas.microsoft.com/office/drawing/2014/main" val="4178915708"/>
                  </a:ext>
                </a:extLst>
              </a:tr>
              <a:tr h="313182">
                <a:tc>
                  <a:txBody>
                    <a:bodyPr/>
                    <a:lstStyle/>
                    <a:p>
                      <a:pPr marL="72000" algn="l" fontAlgn="ctr"/>
                      <a:r>
                        <a:rPr lang="sv-SE" sz="800" b="1" u="none" strike="noStrike" dirty="0">
                          <a:effectLst/>
                        </a:rPr>
                        <a:t>Stockholms län</a:t>
                      </a:r>
                      <a:endParaRPr lang="sv-SE" sz="800" b="1"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2 392,0</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14,9</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0,6</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7,2</a:t>
                      </a:r>
                    </a:p>
                  </a:txBody>
                  <a:tcPr marL="9525" marR="9525" marT="9525" marB="0" anchor="ctr"/>
                </a:tc>
                <a:extLst>
                  <a:ext uri="{0D108BD9-81ED-4DB2-BD59-A6C34878D82A}">
                    <a16:rowId xmlns:a16="http://schemas.microsoft.com/office/drawing/2014/main" val="1554613420"/>
                  </a:ext>
                </a:extLst>
              </a:tr>
              <a:tr h="313182">
                <a:tc>
                  <a:txBody>
                    <a:bodyPr/>
                    <a:lstStyle/>
                    <a:p>
                      <a:pPr marL="72000" algn="l" fontAlgn="ctr"/>
                      <a:r>
                        <a:rPr lang="sv-SE" sz="800" b="1" u="none" strike="noStrike" dirty="0">
                          <a:effectLst/>
                        </a:rPr>
                        <a:t>Stockholms stad</a:t>
                      </a:r>
                      <a:endParaRPr lang="sv-SE" sz="800" b="1"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975,6</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1,5</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0,2</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5,6</a:t>
                      </a:r>
                    </a:p>
                  </a:txBody>
                  <a:tcPr marL="9525" marR="9525" marT="9525" marB="0" anchor="ctr"/>
                </a:tc>
                <a:extLst>
                  <a:ext uri="{0D108BD9-81ED-4DB2-BD59-A6C34878D82A}">
                    <a16:rowId xmlns:a16="http://schemas.microsoft.com/office/drawing/2014/main" val="923977588"/>
                  </a:ext>
                </a:extLst>
              </a:tr>
              <a:tr h="313182">
                <a:tc>
                  <a:txBody>
                    <a:bodyPr/>
                    <a:lstStyle/>
                    <a:p>
                      <a:pPr marL="72000" algn="l" fontAlgn="ctr"/>
                      <a:r>
                        <a:rPr lang="sv-SE" sz="800" u="none" strike="noStrike" dirty="0">
                          <a:effectLst/>
                        </a:rPr>
                        <a:t>Sverige </a:t>
                      </a:r>
                      <a:r>
                        <a:rPr lang="sv-SE" sz="800" u="none" strike="noStrike" dirty="0" err="1">
                          <a:effectLst/>
                        </a:rPr>
                        <a:t>exkl</a:t>
                      </a:r>
                      <a:r>
                        <a:rPr lang="sv-SE" sz="800" u="none" strike="noStrike" dirty="0">
                          <a:effectLst/>
                        </a:rPr>
                        <a:t> Stockholms län</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7 987,3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36,8</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0,5</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4,8</a:t>
                      </a:r>
                    </a:p>
                  </a:txBody>
                  <a:tcPr marL="9525" marR="9525" marT="9525" marB="0" anchor="ctr"/>
                </a:tc>
                <a:extLst>
                  <a:ext uri="{0D108BD9-81ED-4DB2-BD59-A6C34878D82A}">
                    <a16:rowId xmlns:a16="http://schemas.microsoft.com/office/drawing/2014/main" val="3645508160"/>
                  </a:ext>
                </a:extLst>
              </a:tr>
            </a:tbl>
          </a:graphicData>
        </a:graphic>
      </p:graphicFrame>
      <p:graphicFrame>
        <p:nvGraphicFramePr>
          <p:cNvPr id="13" name="Diagram 12">
            <a:extLst>
              <a:ext uri="{FF2B5EF4-FFF2-40B4-BE49-F238E27FC236}">
                <a16:creationId xmlns:a16="http://schemas.microsoft.com/office/drawing/2014/main" id="{98E6701B-181C-4D8A-91CC-55EBBB0FDB64}"/>
              </a:ext>
            </a:extLst>
          </p:cNvPr>
          <p:cNvGraphicFramePr>
            <a:graphicFrameLocks/>
          </p:cNvGraphicFramePr>
          <p:nvPr>
            <p:extLst>
              <p:ext uri="{D42A27DB-BD31-4B8C-83A1-F6EECF244321}">
                <p14:modId xmlns:p14="http://schemas.microsoft.com/office/powerpoint/2010/main" val="291288549"/>
              </p:ext>
            </p:extLst>
          </p:nvPr>
        </p:nvGraphicFramePr>
        <p:xfrm>
          <a:off x="721633" y="2072640"/>
          <a:ext cx="5804573" cy="368434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92147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7" y="342899"/>
            <a:ext cx="8426449" cy="1113955"/>
          </a:xfrm>
        </p:spPr>
        <p:txBody>
          <a:bodyPr/>
          <a:lstStyle/>
          <a:p>
            <a:r>
              <a:rPr lang="sv-SE" dirty="0"/>
              <a:t>Bostadsbyggande</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7" y="5756989"/>
            <a:ext cx="1656223" cy="215444"/>
          </a:xfrm>
          <a:prstGeom prst="rect">
            <a:avLst/>
          </a:prstGeom>
          <a:noFill/>
        </p:spPr>
        <p:txBody>
          <a:bodyPr wrap="none" rtlCol="0">
            <a:spAutoFit/>
          </a:bodyPr>
          <a:lstStyle/>
          <a:p>
            <a:r>
              <a:rPr lang="sv-SE" sz="800" dirty="0"/>
              <a:t>Källa: Statistiska centralbyrån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6" y="3429000"/>
            <a:ext cx="4725917" cy="2451100"/>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44" y="2133962"/>
            <a:ext cx="4725917" cy="1295037"/>
          </a:xfrm>
        </p:spPr>
        <p:txBody>
          <a:bodyPr/>
          <a:lstStyle/>
          <a:p>
            <a:pPr marL="285750" indent="-285750">
              <a:buFont typeface="Arial" panose="020B0604020202020204" pitchFamily="34" charset="0"/>
              <a:buChar char="•"/>
            </a:pPr>
            <a:r>
              <a:rPr lang="sv-SE" sz="1600" dirty="0"/>
              <a:t>Antalet påbörjade lägenheter minskade med 37 procent i länet under kvartalet medan det minskade med 6 procent i staden.</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5" y="3429000"/>
            <a:ext cx="1540806" cy="276999"/>
          </a:xfrm>
          <a:prstGeom prst="rect">
            <a:avLst/>
          </a:prstGeom>
          <a:noFill/>
        </p:spPr>
        <p:txBody>
          <a:bodyPr wrap="none" rtlCol="0">
            <a:spAutoFit/>
          </a:bodyPr>
          <a:lstStyle/>
          <a:p>
            <a:r>
              <a:rPr lang="sv-SE" sz="1200" b="1" dirty="0">
                <a:latin typeface="+mj-lt"/>
                <a:cs typeface="Arial" panose="020B0604020202020204" pitchFamily="34" charset="0"/>
              </a:rPr>
              <a:t>Bostadsbyggande</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880100"/>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8768" y="1456854"/>
            <a:ext cx="4189997" cy="492443"/>
          </a:xfrm>
          <a:prstGeom prst="rect">
            <a:avLst/>
          </a:prstGeom>
          <a:noFill/>
        </p:spPr>
        <p:txBody>
          <a:bodyPr wrap="square" rtlCol="0">
            <a:spAutoFit/>
          </a:bodyPr>
          <a:lstStyle/>
          <a:p>
            <a:r>
              <a:rPr lang="sv-SE" sz="1400" b="1" dirty="0"/>
              <a:t>Påbörjade lägenheter</a:t>
            </a:r>
            <a:r>
              <a:rPr lang="sv-SE" sz="1400" dirty="0"/>
              <a:t/>
            </a:r>
            <a:br>
              <a:rPr lang="sv-SE" sz="1400" dirty="0"/>
            </a:br>
            <a:r>
              <a:rPr lang="sv-SE" sz="1200" dirty="0"/>
              <a:t>Index 100 = 2010 kv4</a:t>
            </a:r>
            <a:endParaRPr lang="sv-SE" sz="1400" dirty="0"/>
          </a:p>
        </p:txBody>
      </p:sp>
      <p:graphicFrame>
        <p:nvGraphicFramePr>
          <p:cNvPr id="26" name="Tabell 25">
            <a:extLst>
              <a:ext uri="{FF2B5EF4-FFF2-40B4-BE49-F238E27FC236}">
                <a16:creationId xmlns:a16="http://schemas.microsoft.com/office/drawing/2014/main" id="{A3B74061-5751-404A-8250-3D067C08821C}"/>
              </a:ext>
            </a:extLst>
          </p:cNvPr>
          <p:cNvGraphicFramePr>
            <a:graphicFrameLocks noGrp="1"/>
          </p:cNvGraphicFramePr>
          <p:nvPr>
            <p:extLst>
              <p:ext uri="{D42A27DB-BD31-4B8C-83A1-F6EECF244321}">
                <p14:modId xmlns:p14="http://schemas.microsoft.com/office/powerpoint/2010/main" val="1086345280"/>
              </p:ext>
            </p:extLst>
          </p:nvPr>
        </p:nvGraphicFramePr>
        <p:xfrm>
          <a:off x="6744445" y="3705999"/>
          <a:ext cx="4725916" cy="2174099"/>
        </p:xfrm>
        <a:graphic>
          <a:graphicData uri="http://schemas.openxmlformats.org/drawingml/2006/table">
            <a:tbl>
              <a:tblPr bandRow="1">
                <a:tableStyleId>{2D5ABB26-0587-4C30-8999-92F81FD0307C}</a:tableStyleId>
              </a:tblPr>
              <a:tblGrid>
                <a:gridCol w="1543718">
                  <a:extLst>
                    <a:ext uri="{9D8B030D-6E8A-4147-A177-3AD203B41FA5}">
                      <a16:colId xmlns:a16="http://schemas.microsoft.com/office/drawing/2014/main" val="1678076792"/>
                    </a:ext>
                  </a:extLst>
                </a:gridCol>
                <a:gridCol w="685604">
                  <a:extLst>
                    <a:ext uri="{9D8B030D-6E8A-4147-A177-3AD203B41FA5}">
                      <a16:colId xmlns:a16="http://schemas.microsoft.com/office/drawing/2014/main" val="2601369493"/>
                    </a:ext>
                  </a:extLst>
                </a:gridCol>
                <a:gridCol w="777813">
                  <a:extLst>
                    <a:ext uri="{9D8B030D-6E8A-4147-A177-3AD203B41FA5}">
                      <a16:colId xmlns:a16="http://schemas.microsoft.com/office/drawing/2014/main" val="2395970223"/>
                    </a:ext>
                  </a:extLst>
                </a:gridCol>
                <a:gridCol w="615768">
                  <a:extLst>
                    <a:ext uri="{9D8B030D-6E8A-4147-A177-3AD203B41FA5}">
                      <a16:colId xmlns:a16="http://schemas.microsoft.com/office/drawing/2014/main" val="3235649811"/>
                    </a:ext>
                  </a:extLst>
                </a:gridCol>
                <a:gridCol w="561754">
                  <a:extLst>
                    <a:ext uri="{9D8B030D-6E8A-4147-A177-3AD203B41FA5}">
                      <a16:colId xmlns:a16="http://schemas.microsoft.com/office/drawing/2014/main" val="1050073455"/>
                    </a:ext>
                  </a:extLst>
                </a:gridCol>
                <a:gridCol w="541259">
                  <a:extLst>
                    <a:ext uri="{9D8B030D-6E8A-4147-A177-3AD203B41FA5}">
                      <a16:colId xmlns:a16="http://schemas.microsoft.com/office/drawing/2014/main" val="3827523272"/>
                    </a:ext>
                  </a:extLst>
                </a:gridCol>
              </a:tblGrid>
              <a:tr h="270358">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Antal</a:t>
                      </a:r>
                      <a:endParaRPr lang="sv-SE" sz="800" b="0" i="0" u="none" strike="noStrike">
                        <a:solidFill>
                          <a:srgbClr val="000000"/>
                        </a:solidFill>
                        <a:effectLst/>
                        <a:latin typeface="Futura Std Book" panose="020B0502020204020303" pitchFamily="34" charset="0"/>
                      </a:endParaRPr>
                    </a:p>
                  </a:txBody>
                  <a:tcPr marL="9525" marR="9525" marT="9525" marB="0" anchor="b"/>
                </a:tc>
                <a:tc gridSpan="2">
                  <a:txBody>
                    <a:bodyPr/>
                    <a:lstStyle/>
                    <a:p>
                      <a:pPr algn="ctr" fontAlgn="b"/>
                      <a:r>
                        <a:rPr lang="sv-SE" sz="800" u="none" strike="noStrike">
                          <a:effectLst/>
                        </a:rPr>
                        <a:t>Förändring (%) </a:t>
                      </a:r>
                      <a:endParaRPr lang="sv-SE" sz="8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u="none" strike="noStrike">
                          <a:effectLst/>
                        </a:rPr>
                        <a:t>R12*</a:t>
                      </a:r>
                      <a:endParaRPr lang="sv-SE" sz="8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283876">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dirty="0">
                          <a:effectLst/>
                        </a:rPr>
                        <a:t>2020 kv4</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-1 år</a:t>
                      </a:r>
                      <a:endParaRPr lang="sv-SE" sz="8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dirty="0">
                          <a:effectLst/>
                        </a:rPr>
                        <a:t>-5 år</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Antal</a:t>
                      </a:r>
                      <a:endParaRPr lang="sv-SE" sz="8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Utv., %</a:t>
                      </a:r>
                      <a:endParaRPr lang="sv-SE" sz="800" b="0" i="0" u="none" strike="noStrike">
                        <a:solidFill>
                          <a:srgbClr val="000000"/>
                        </a:solidFill>
                        <a:effectLst/>
                        <a:latin typeface="Futura Std Book" panose="020B0502020204020303" pitchFamily="34" charset="0"/>
                      </a:endParaRPr>
                    </a:p>
                  </a:txBody>
                  <a:tcPr marL="9525" marR="9525" marT="9525" marB="0" anchor="b"/>
                </a:tc>
                <a:extLst>
                  <a:ext uri="{0D108BD9-81ED-4DB2-BD59-A6C34878D82A}">
                    <a16:rowId xmlns:a16="http://schemas.microsoft.com/office/drawing/2014/main" val="1194244375"/>
                  </a:ext>
                </a:extLst>
              </a:tr>
              <a:tr h="323973">
                <a:tc>
                  <a:txBody>
                    <a:bodyPr/>
                    <a:lstStyle/>
                    <a:p>
                      <a:pPr marL="72000" algn="l" fontAlgn="ctr"/>
                      <a:r>
                        <a:rPr lang="sv-SE" sz="800" u="none" strike="noStrike" dirty="0">
                          <a:effectLst/>
                        </a:rPr>
                        <a:t>Sverige</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700" b="0" i="0" u="none" strike="noStrike" dirty="0">
                          <a:solidFill>
                            <a:srgbClr val="000000"/>
                          </a:solidFill>
                          <a:effectLst/>
                          <a:latin typeface="Futura Std Book" panose="020B0502020204020303"/>
                        </a:rPr>
                        <a:t>12 852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-9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9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47 484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0 </a:t>
                      </a:r>
                    </a:p>
                  </a:txBody>
                  <a:tcPr marL="9525" marR="9525" marT="9525" marB="0" anchor="ctr"/>
                </a:tc>
                <a:extLst>
                  <a:ext uri="{0D108BD9-81ED-4DB2-BD59-A6C34878D82A}">
                    <a16:rowId xmlns:a16="http://schemas.microsoft.com/office/drawing/2014/main" val="1544414373"/>
                  </a:ext>
                </a:extLst>
              </a:tr>
              <a:tr h="323973">
                <a:tc>
                  <a:txBody>
                    <a:bodyPr/>
                    <a:lstStyle/>
                    <a:p>
                      <a:pPr marL="72000" algn="l" fontAlgn="ctr"/>
                      <a:r>
                        <a:rPr lang="sv-SE" sz="800" u="none" strike="noStrike" dirty="0">
                          <a:effectLst/>
                        </a:rPr>
                        <a:t>Stockholmsregionen</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5 503 </a:t>
                      </a:r>
                    </a:p>
                  </a:txBody>
                  <a:tcPr marL="9525" marR="9525" marT="9525" marB="0" anchor="ctr"/>
                </a:tc>
                <a:tc>
                  <a:txBody>
                    <a:bodyPr/>
                    <a:lstStyle/>
                    <a:p>
                      <a:pPr algn="ctr" fontAlgn="ctr"/>
                      <a:r>
                        <a:rPr lang="sv-SE" sz="700" b="0" i="0" u="none" strike="noStrike" dirty="0">
                          <a:solidFill>
                            <a:srgbClr val="000000"/>
                          </a:solidFill>
                          <a:effectLst/>
                          <a:latin typeface="Futura Std Book" panose="020B0502020204020303"/>
                        </a:rPr>
                        <a:t>-28 </a:t>
                      </a:r>
                    </a:p>
                  </a:txBody>
                  <a:tcPr marL="9525" marR="9525" marT="9525" marB="0" anchor="ctr"/>
                </a:tc>
                <a:tc>
                  <a:txBody>
                    <a:bodyPr/>
                    <a:lstStyle/>
                    <a:p>
                      <a:pPr algn="ctr" fontAlgn="ctr"/>
                      <a:r>
                        <a:rPr lang="sv-SE" sz="700" b="0" i="0" u="none" strike="noStrike" dirty="0">
                          <a:solidFill>
                            <a:srgbClr val="000000"/>
                          </a:solidFill>
                          <a:effectLst/>
                          <a:latin typeface="Futura Std Book" panose="020B0502020204020303"/>
                        </a:rPr>
                        <a:t>-10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21 642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-8 </a:t>
                      </a:r>
                    </a:p>
                  </a:txBody>
                  <a:tcPr marL="9525" marR="9525" marT="9525" marB="0" anchor="ctr"/>
                </a:tc>
                <a:extLst>
                  <a:ext uri="{0D108BD9-81ED-4DB2-BD59-A6C34878D82A}">
                    <a16:rowId xmlns:a16="http://schemas.microsoft.com/office/drawing/2014/main" val="4178915708"/>
                  </a:ext>
                </a:extLst>
              </a:tr>
              <a:tr h="323973">
                <a:tc>
                  <a:txBody>
                    <a:bodyPr/>
                    <a:lstStyle/>
                    <a:p>
                      <a:pPr marL="72000" algn="l" fontAlgn="ctr"/>
                      <a:r>
                        <a:rPr lang="sv-SE" sz="800" b="1" u="none" strike="noStrike" dirty="0">
                          <a:effectLst/>
                        </a:rPr>
                        <a:t>Stockholms län</a:t>
                      </a:r>
                      <a:endParaRPr lang="sv-SE" sz="800" b="1"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2 953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-37 </a:t>
                      </a:r>
                    </a:p>
                  </a:txBody>
                  <a:tcPr marL="9525" marR="9525" marT="9525" marB="0" anchor="ctr"/>
                </a:tc>
                <a:tc>
                  <a:txBody>
                    <a:bodyPr/>
                    <a:lstStyle/>
                    <a:p>
                      <a:pPr algn="ctr" fontAlgn="ctr"/>
                      <a:r>
                        <a:rPr lang="sv-SE" sz="700" b="1" i="0" u="none" strike="noStrike" dirty="0">
                          <a:solidFill>
                            <a:srgbClr val="000000"/>
                          </a:solidFill>
                          <a:effectLst/>
                          <a:latin typeface="Futura Std Book" panose="020B0502020204020303"/>
                        </a:rPr>
                        <a:t>-7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11 221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-14 </a:t>
                      </a:r>
                    </a:p>
                  </a:txBody>
                  <a:tcPr marL="9525" marR="9525" marT="9525" marB="0" anchor="ctr"/>
                </a:tc>
                <a:extLst>
                  <a:ext uri="{0D108BD9-81ED-4DB2-BD59-A6C34878D82A}">
                    <a16:rowId xmlns:a16="http://schemas.microsoft.com/office/drawing/2014/main" val="1554613420"/>
                  </a:ext>
                </a:extLst>
              </a:tr>
              <a:tr h="323973">
                <a:tc>
                  <a:txBody>
                    <a:bodyPr/>
                    <a:lstStyle/>
                    <a:p>
                      <a:pPr marL="72000" algn="l" fontAlgn="ctr"/>
                      <a:r>
                        <a:rPr lang="sv-SE" sz="800" b="1" u="none" strike="noStrike" dirty="0">
                          <a:effectLst/>
                        </a:rPr>
                        <a:t>Stockholms stad</a:t>
                      </a:r>
                      <a:endParaRPr lang="sv-SE" sz="800" b="1"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1 515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-6 </a:t>
                      </a:r>
                    </a:p>
                  </a:txBody>
                  <a:tcPr marL="9525" marR="9525" marT="9525" marB="0" anchor="ctr"/>
                </a:tc>
                <a:tc>
                  <a:txBody>
                    <a:bodyPr/>
                    <a:lstStyle/>
                    <a:p>
                      <a:pPr algn="ctr" fontAlgn="ctr"/>
                      <a:r>
                        <a:rPr lang="sv-SE" sz="700" b="1" i="0" u="none" strike="noStrike" dirty="0">
                          <a:solidFill>
                            <a:srgbClr val="000000"/>
                          </a:solidFill>
                          <a:effectLst/>
                          <a:latin typeface="Futura Std Book" panose="020B0502020204020303"/>
                        </a:rPr>
                        <a:t>14 </a:t>
                      </a:r>
                    </a:p>
                  </a:txBody>
                  <a:tcPr marL="9525" marR="9525" marT="9525" marB="0" anchor="ctr"/>
                </a:tc>
                <a:tc>
                  <a:txBody>
                    <a:bodyPr/>
                    <a:lstStyle/>
                    <a:p>
                      <a:pPr algn="ctr" fontAlgn="ctr"/>
                      <a:r>
                        <a:rPr lang="sv-SE" sz="700" b="1" i="0" u="none" strike="noStrike" dirty="0">
                          <a:solidFill>
                            <a:srgbClr val="000000"/>
                          </a:solidFill>
                          <a:effectLst/>
                          <a:latin typeface="Futura Std Book" panose="020B0502020204020303"/>
                        </a:rPr>
                        <a:t>3 861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-8 </a:t>
                      </a:r>
                    </a:p>
                  </a:txBody>
                  <a:tcPr marL="9525" marR="9525" marT="9525" marB="0" anchor="ctr"/>
                </a:tc>
                <a:extLst>
                  <a:ext uri="{0D108BD9-81ED-4DB2-BD59-A6C34878D82A}">
                    <a16:rowId xmlns:a16="http://schemas.microsoft.com/office/drawing/2014/main" val="923977588"/>
                  </a:ext>
                </a:extLst>
              </a:tr>
              <a:tr h="323973">
                <a:tc>
                  <a:txBody>
                    <a:bodyPr/>
                    <a:lstStyle/>
                    <a:p>
                      <a:pPr marL="72000" algn="l" fontAlgn="ctr"/>
                      <a:r>
                        <a:rPr lang="sv-SE" sz="800" u="none" strike="noStrike" dirty="0">
                          <a:effectLst/>
                        </a:rPr>
                        <a:t>Sverige, exkl. Stockholms län</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9 899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5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15 </a:t>
                      </a:r>
                    </a:p>
                  </a:txBody>
                  <a:tcPr marL="9525" marR="9525" marT="9525" marB="0" anchor="ctr"/>
                </a:tc>
                <a:tc>
                  <a:txBody>
                    <a:bodyPr/>
                    <a:lstStyle/>
                    <a:p>
                      <a:pPr algn="ctr" fontAlgn="ctr"/>
                      <a:r>
                        <a:rPr lang="sv-SE" sz="700" b="0" i="0" u="none" strike="noStrike" dirty="0">
                          <a:solidFill>
                            <a:srgbClr val="000000"/>
                          </a:solidFill>
                          <a:effectLst/>
                          <a:latin typeface="Futura Std Book" panose="020B0502020204020303"/>
                        </a:rPr>
                        <a:t>36 263 </a:t>
                      </a:r>
                    </a:p>
                  </a:txBody>
                  <a:tcPr marL="9525" marR="9525" marT="9525" marB="0" anchor="ctr"/>
                </a:tc>
                <a:tc>
                  <a:txBody>
                    <a:bodyPr/>
                    <a:lstStyle/>
                    <a:p>
                      <a:pPr algn="ctr" fontAlgn="ctr"/>
                      <a:r>
                        <a:rPr lang="sv-SE" sz="700" b="0" i="0" u="none" strike="noStrike" dirty="0">
                          <a:solidFill>
                            <a:srgbClr val="000000"/>
                          </a:solidFill>
                          <a:effectLst/>
                          <a:latin typeface="Futura Std Book" panose="020B0502020204020303"/>
                        </a:rPr>
                        <a:t>6 </a:t>
                      </a:r>
                    </a:p>
                  </a:txBody>
                  <a:tcPr marL="9525" marR="9525" marT="9525" marB="0" anchor="ctr"/>
                </a:tc>
                <a:extLst>
                  <a:ext uri="{0D108BD9-81ED-4DB2-BD59-A6C34878D82A}">
                    <a16:rowId xmlns:a16="http://schemas.microsoft.com/office/drawing/2014/main" val="3645508160"/>
                  </a:ext>
                </a:extLst>
              </a:tr>
            </a:tbl>
          </a:graphicData>
        </a:graphic>
      </p:graphicFrame>
      <p:graphicFrame>
        <p:nvGraphicFramePr>
          <p:cNvPr id="13" name="Diagram 12">
            <a:extLst>
              <a:ext uri="{FF2B5EF4-FFF2-40B4-BE49-F238E27FC236}">
                <a16:creationId xmlns:a16="http://schemas.microsoft.com/office/drawing/2014/main" id="{E56EC394-4AD9-46AF-BFF1-DC3D0CE02E7E}"/>
              </a:ext>
            </a:extLst>
          </p:cNvPr>
          <p:cNvGraphicFramePr>
            <a:graphicFrameLocks/>
          </p:cNvGraphicFramePr>
          <p:nvPr>
            <p:extLst>
              <p:ext uri="{D42A27DB-BD31-4B8C-83A1-F6EECF244321}">
                <p14:modId xmlns:p14="http://schemas.microsoft.com/office/powerpoint/2010/main" val="1498894242"/>
              </p:ext>
            </p:extLst>
          </p:nvPr>
        </p:nvGraphicFramePr>
        <p:xfrm>
          <a:off x="548164" y="2108686"/>
          <a:ext cx="6022336" cy="345001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72555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4" y="342899"/>
            <a:ext cx="8426449" cy="1113955"/>
          </a:xfrm>
        </p:spPr>
        <p:txBody>
          <a:bodyPr/>
          <a:lstStyle/>
          <a:p>
            <a:r>
              <a:rPr lang="sv-SE" dirty="0"/>
              <a:t>Kommersiella övernattningar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17550" y="5916380"/>
            <a:ext cx="2534668" cy="215444"/>
          </a:xfrm>
          <a:prstGeom prst="rect">
            <a:avLst/>
          </a:prstGeom>
          <a:noFill/>
        </p:spPr>
        <p:txBody>
          <a:bodyPr wrap="none" rtlCol="0">
            <a:spAutoFit/>
          </a:bodyPr>
          <a:lstStyle/>
          <a:p>
            <a:r>
              <a:rPr lang="sv-SE" sz="800" dirty="0"/>
              <a:t>Källa: Statistiska centralbyrån och Tillväxtverket </a:t>
            </a:r>
          </a:p>
        </p:txBody>
      </p:sp>
      <p:sp>
        <p:nvSpPr>
          <p:cNvPr id="10" name="Rektangel 9">
            <a:extLst>
              <a:ext uri="{FF2B5EF4-FFF2-40B4-BE49-F238E27FC236}">
                <a16:creationId xmlns:a16="http://schemas.microsoft.com/office/drawing/2014/main" id="{5172B7A3-1950-454E-A840-C9FF0842E69C}"/>
              </a:ext>
            </a:extLst>
          </p:cNvPr>
          <p:cNvSpPr/>
          <p:nvPr/>
        </p:nvSpPr>
        <p:spPr>
          <a:xfrm>
            <a:off x="6713146" y="1932132"/>
            <a:ext cx="4725923" cy="2451101"/>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7" name="textruta 26">
            <a:extLst>
              <a:ext uri="{FF2B5EF4-FFF2-40B4-BE49-F238E27FC236}">
                <a16:creationId xmlns:a16="http://schemas.microsoft.com/office/drawing/2014/main" id="{6945BE6D-16A8-4FB0-B582-95C86CA8F41F}"/>
              </a:ext>
            </a:extLst>
          </p:cNvPr>
          <p:cNvSpPr txBox="1"/>
          <p:nvPr/>
        </p:nvSpPr>
        <p:spPr>
          <a:xfrm>
            <a:off x="6713146" y="1928289"/>
            <a:ext cx="2197653" cy="276999"/>
          </a:xfrm>
          <a:prstGeom prst="rect">
            <a:avLst/>
          </a:prstGeom>
          <a:noFill/>
        </p:spPr>
        <p:txBody>
          <a:bodyPr wrap="none" rtlCol="0">
            <a:spAutoFit/>
          </a:bodyPr>
          <a:lstStyle/>
          <a:p>
            <a:r>
              <a:rPr lang="sv-SE" sz="1200" b="1" dirty="0">
                <a:latin typeface="+mj-lt"/>
                <a:cs typeface="Arial" panose="020B0604020202020204" pitchFamily="34" charset="0"/>
              </a:rPr>
              <a:t>Kommersiella övernattningar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37006" y="4415096"/>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7550" y="1456854"/>
            <a:ext cx="5648416" cy="707886"/>
          </a:xfrm>
          <a:prstGeom prst="rect">
            <a:avLst/>
          </a:prstGeom>
          <a:noFill/>
        </p:spPr>
        <p:txBody>
          <a:bodyPr wrap="square" rtlCol="0">
            <a:spAutoFit/>
          </a:bodyPr>
          <a:lstStyle/>
          <a:p>
            <a:r>
              <a:rPr lang="sv-SE" sz="1400" b="1" dirty="0"/>
              <a:t>Kommersiella övernattningar </a:t>
            </a:r>
          </a:p>
          <a:p>
            <a:r>
              <a:rPr lang="sv-SE" sz="1400" b="1" dirty="0"/>
              <a:t>(hotell, vandrarhem, och stugbyar för kommun exkl. camping)</a:t>
            </a:r>
            <a:r>
              <a:rPr lang="sv-SE" sz="1400" dirty="0"/>
              <a:t/>
            </a:r>
            <a:br>
              <a:rPr lang="sv-SE" sz="1400" dirty="0"/>
            </a:br>
            <a:r>
              <a:rPr lang="sv-SE" sz="1200" dirty="0"/>
              <a:t>Index 100 = 2010 kv4</a:t>
            </a:r>
            <a:endParaRPr lang="sv-SE" sz="1400" dirty="0"/>
          </a:p>
        </p:txBody>
      </p:sp>
      <p:sp>
        <p:nvSpPr>
          <p:cNvPr id="26" name="textruta 25">
            <a:extLst>
              <a:ext uri="{FF2B5EF4-FFF2-40B4-BE49-F238E27FC236}">
                <a16:creationId xmlns:a16="http://schemas.microsoft.com/office/drawing/2014/main" id="{CC3303BC-723F-4E54-B968-94023133B121}"/>
              </a:ext>
            </a:extLst>
          </p:cNvPr>
          <p:cNvSpPr txBox="1"/>
          <p:nvPr/>
        </p:nvSpPr>
        <p:spPr>
          <a:xfrm>
            <a:off x="10337005" y="4529232"/>
            <a:ext cx="1359275" cy="276999"/>
          </a:xfrm>
          <a:prstGeom prst="rect">
            <a:avLst/>
          </a:prstGeom>
          <a:noFill/>
        </p:spPr>
        <p:txBody>
          <a:bodyPr wrap="square" rtlCol="0">
            <a:spAutoFit/>
          </a:bodyPr>
          <a:lstStyle/>
          <a:p>
            <a:r>
              <a:rPr lang="sv-SE" sz="600" dirty="0"/>
              <a:t>**För utländska gästnätter exklusive camping</a:t>
            </a:r>
          </a:p>
        </p:txBody>
      </p:sp>
      <p:graphicFrame>
        <p:nvGraphicFramePr>
          <p:cNvPr id="29" name="Tabell 28">
            <a:extLst>
              <a:ext uri="{FF2B5EF4-FFF2-40B4-BE49-F238E27FC236}">
                <a16:creationId xmlns:a16="http://schemas.microsoft.com/office/drawing/2014/main" id="{56CC6293-1FCE-4750-9F8C-DA2D52A35C67}"/>
              </a:ext>
            </a:extLst>
          </p:cNvPr>
          <p:cNvGraphicFramePr>
            <a:graphicFrameLocks noGrp="1"/>
          </p:cNvGraphicFramePr>
          <p:nvPr>
            <p:extLst>
              <p:ext uri="{D42A27DB-BD31-4B8C-83A1-F6EECF244321}">
                <p14:modId xmlns:p14="http://schemas.microsoft.com/office/powerpoint/2010/main" val="316974499"/>
              </p:ext>
            </p:extLst>
          </p:nvPr>
        </p:nvGraphicFramePr>
        <p:xfrm>
          <a:off x="6713145" y="2173022"/>
          <a:ext cx="4725923" cy="2177964"/>
        </p:xfrm>
        <a:graphic>
          <a:graphicData uri="http://schemas.openxmlformats.org/drawingml/2006/table">
            <a:tbl>
              <a:tblPr bandRow="1">
                <a:tableStyleId>{2D5ABB26-0587-4C30-8999-92F81FD0307C}</a:tableStyleId>
              </a:tblPr>
              <a:tblGrid>
                <a:gridCol w="1499047">
                  <a:extLst>
                    <a:ext uri="{9D8B030D-6E8A-4147-A177-3AD203B41FA5}">
                      <a16:colId xmlns:a16="http://schemas.microsoft.com/office/drawing/2014/main" val="1678076792"/>
                    </a:ext>
                  </a:extLst>
                </a:gridCol>
                <a:gridCol w="734328">
                  <a:extLst>
                    <a:ext uri="{9D8B030D-6E8A-4147-A177-3AD203B41FA5}">
                      <a16:colId xmlns:a16="http://schemas.microsoft.com/office/drawing/2014/main" val="2601369493"/>
                    </a:ext>
                  </a:extLst>
                </a:gridCol>
                <a:gridCol w="596102">
                  <a:extLst>
                    <a:ext uri="{9D8B030D-6E8A-4147-A177-3AD203B41FA5}">
                      <a16:colId xmlns:a16="http://schemas.microsoft.com/office/drawing/2014/main" val="2395970223"/>
                    </a:ext>
                  </a:extLst>
                </a:gridCol>
                <a:gridCol w="647937">
                  <a:extLst>
                    <a:ext uri="{9D8B030D-6E8A-4147-A177-3AD203B41FA5}">
                      <a16:colId xmlns:a16="http://schemas.microsoft.com/office/drawing/2014/main" val="3235649811"/>
                    </a:ext>
                  </a:extLst>
                </a:gridCol>
                <a:gridCol w="707249">
                  <a:extLst>
                    <a:ext uri="{9D8B030D-6E8A-4147-A177-3AD203B41FA5}">
                      <a16:colId xmlns:a16="http://schemas.microsoft.com/office/drawing/2014/main" val="1050073455"/>
                    </a:ext>
                  </a:extLst>
                </a:gridCol>
                <a:gridCol w="541260">
                  <a:extLst>
                    <a:ext uri="{9D8B030D-6E8A-4147-A177-3AD203B41FA5}">
                      <a16:colId xmlns:a16="http://schemas.microsoft.com/office/drawing/2014/main" val="3827523272"/>
                    </a:ext>
                  </a:extLst>
                </a:gridCol>
              </a:tblGrid>
              <a:tr h="208283">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rtl="0" fontAlgn="b"/>
                      <a:r>
                        <a:rPr lang="sv-SE" sz="800" u="none" strike="noStrike" dirty="0">
                          <a:effectLst/>
                        </a:rPr>
                        <a:t>2020 kv4</a:t>
                      </a:r>
                      <a:endParaRPr lang="sv-SE" sz="800" b="0" i="0" u="none" strike="noStrike" dirty="0">
                        <a:solidFill>
                          <a:srgbClr val="000000"/>
                        </a:solidFill>
                        <a:effectLst/>
                        <a:latin typeface="Futura Std Book" panose="020B0502020204020303" pitchFamily="34" charset="0"/>
                      </a:endParaRPr>
                    </a:p>
                  </a:txBody>
                  <a:tcPr marL="9525" marR="9525" marT="9525" marB="0" anchor="b"/>
                </a:tc>
                <a:tc gridSpan="2">
                  <a:txBody>
                    <a:bodyPr/>
                    <a:lstStyle/>
                    <a:p>
                      <a:pPr algn="ctr" fontAlgn="b"/>
                      <a:r>
                        <a:rPr lang="sv-SE" sz="800" u="none" strike="noStrike">
                          <a:effectLst/>
                        </a:rPr>
                        <a:t>Förändring (%)</a:t>
                      </a:r>
                      <a:endParaRPr lang="sv-SE" sz="8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u="none" strike="noStrike">
                          <a:effectLst/>
                        </a:rPr>
                        <a:t>R12*</a:t>
                      </a:r>
                      <a:endParaRPr lang="sv-SE" sz="8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222558">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rtl="0" fontAlgn="b"/>
                      <a:r>
                        <a:rPr lang="sv-SE" sz="800" u="none" strike="noStrike">
                          <a:effectLst/>
                        </a:rPr>
                        <a:t>(i tusental)</a:t>
                      </a:r>
                      <a:endParaRPr lang="sv-SE" sz="8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rtl="0" fontAlgn="b"/>
                      <a:r>
                        <a:rPr lang="sv-SE" sz="800" u="none" strike="noStrike">
                          <a:effectLst/>
                        </a:rPr>
                        <a:t>-1 år</a:t>
                      </a:r>
                      <a:endParaRPr lang="sv-SE" sz="8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rtl="0" fontAlgn="b"/>
                      <a:r>
                        <a:rPr lang="sv-SE" sz="800" u="none" strike="noStrike">
                          <a:effectLst/>
                        </a:rPr>
                        <a:t>-5 år</a:t>
                      </a:r>
                      <a:endParaRPr lang="sv-SE" sz="8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(tusental)</a:t>
                      </a:r>
                      <a:endParaRPr lang="sv-SE" sz="8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Utv., %</a:t>
                      </a:r>
                      <a:endParaRPr lang="sv-SE" sz="800" b="0" i="0" u="none" strike="noStrike">
                        <a:solidFill>
                          <a:srgbClr val="000000"/>
                        </a:solidFill>
                        <a:effectLst/>
                        <a:latin typeface="Futura Std Book" panose="020B0502020204020303" pitchFamily="34" charset="0"/>
                      </a:endParaRPr>
                    </a:p>
                  </a:txBody>
                  <a:tcPr marL="9525" marR="9525" marT="9525" marB="0" anchor="b"/>
                </a:tc>
                <a:extLst>
                  <a:ext uri="{0D108BD9-81ED-4DB2-BD59-A6C34878D82A}">
                    <a16:rowId xmlns:a16="http://schemas.microsoft.com/office/drawing/2014/main" val="1194244375"/>
                  </a:ext>
                </a:extLst>
              </a:tr>
              <a:tr h="249589">
                <a:tc>
                  <a:txBody>
                    <a:bodyPr/>
                    <a:lstStyle/>
                    <a:p>
                      <a:pPr marL="72000" lvl="0" algn="l" fontAlgn="ctr"/>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5 363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27 085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-42 </a:t>
                      </a:r>
                    </a:p>
                  </a:txBody>
                  <a:tcPr marL="9525" marR="9525" marT="9525" marB="0" anchor="ctr"/>
                </a:tc>
                <a:extLst>
                  <a:ext uri="{0D108BD9-81ED-4DB2-BD59-A6C34878D82A}">
                    <a16:rowId xmlns:a16="http://schemas.microsoft.com/office/drawing/2014/main" val="1544414373"/>
                  </a:ext>
                </a:extLst>
              </a:tr>
              <a:tr h="249589">
                <a:tc>
                  <a:txBody>
                    <a:bodyPr/>
                    <a:lstStyle/>
                    <a:p>
                      <a:pPr marL="72000" lvl="0" algn="l" fontAlgn="ctr"/>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2 525 </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-50 </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-41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11 969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-47 </a:t>
                      </a:r>
                    </a:p>
                  </a:txBody>
                  <a:tcPr marL="9525" marR="9525" marT="9525" marB="0" anchor="ctr"/>
                </a:tc>
                <a:extLst>
                  <a:ext uri="{0D108BD9-81ED-4DB2-BD59-A6C34878D82A}">
                    <a16:rowId xmlns:a16="http://schemas.microsoft.com/office/drawing/2014/main" val="4178915708"/>
                  </a:ext>
                </a:extLst>
              </a:tr>
              <a:tr h="249589">
                <a:tc>
                  <a:txBody>
                    <a:bodyPr/>
                    <a:lstStyle/>
                    <a:p>
                      <a:pPr marL="72000" lvl="0" algn="l" fontAlgn="ctr"/>
                      <a:r>
                        <a:rPr lang="sv-SE" sz="800" b="1" u="none" strike="noStrike" dirty="0">
                          <a:effectLst/>
                        </a:rPr>
                        <a:t>Stockholms län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1 447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-57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-49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6 413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-56 </a:t>
                      </a:r>
                    </a:p>
                  </a:txBody>
                  <a:tcPr marL="9525" marR="9525" marT="9525" marB="0" anchor="ctr"/>
                </a:tc>
                <a:extLst>
                  <a:ext uri="{0D108BD9-81ED-4DB2-BD59-A6C34878D82A}">
                    <a16:rowId xmlns:a16="http://schemas.microsoft.com/office/drawing/2014/main" val="1554613420"/>
                  </a:ext>
                </a:extLst>
              </a:tr>
              <a:tr h="249589">
                <a:tc>
                  <a:txBody>
                    <a:bodyPr/>
                    <a:lstStyle/>
                    <a:p>
                      <a:pPr marL="72000" lvl="0" algn="l" fontAlgn="ctr"/>
                      <a:r>
                        <a:rPr lang="sv-SE" sz="800" i="1" u="none" strike="noStrike" dirty="0">
                          <a:effectLst/>
                        </a:rPr>
                        <a:t>Varav utländska**</a:t>
                      </a:r>
                      <a:endParaRPr lang="sv-SE" sz="800" b="0" i="1"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317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-68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-65 </a:t>
                      </a:r>
                    </a:p>
                  </a:txBody>
                  <a:tcPr marL="9525" marR="9525" marT="9525" marB="0" anchor="ctr"/>
                </a:tc>
                <a:tc>
                  <a:txBody>
                    <a:bodyPr/>
                    <a:lstStyle/>
                    <a:p>
                      <a:pPr algn="ctr" fontAlgn="ctr"/>
                      <a:r>
                        <a:rPr lang="sv-SE" sz="800" b="0" i="1" u="none" strike="noStrike" dirty="0">
                          <a:solidFill>
                            <a:srgbClr val="000000"/>
                          </a:solidFill>
                          <a:effectLst/>
                          <a:latin typeface="Futura Std Book" panose="020B0502020204020303"/>
                        </a:rPr>
                        <a:t>1 435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-71 </a:t>
                      </a:r>
                    </a:p>
                  </a:txBody>
                  <a:tcPr marL="9525" marR="9525" marT="9525" marB="0" anchor="ctr"/>
                </a:tc>
                <a:extLst>
                  <a:ext uri="{0D108BD9-81ED-4DB2-BD59-A6C34878D82A}">
                    <a16:rowId xmlns:a16="http://schemas.microsoft.com/office/drawing/2014/main" val="2185568687"/>
                  </a:ext>
                </a:extLst>
              </a:tr>
              <a:tr h="249589">
                <a:tc>
                  <a:txBody>
                    <a:bodyPr/>
                    <a:lstStyle/>
                    <a:p>
                      <a:pPr marL="72000" lvl="0" algn="l" fontAlgn="ctr"/>
                      <a:r>
                        <a:rPr lang="sv-SE" sz="800" b="1" u="none" strike="noStrike" dirty="0">
                          <a:effectLst/>
                        </a:rPr>
                        <a:t>Stockholms stad</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866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-56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3 811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-62 </a:t>
                      </a:r>
                    </a:p>
                  </a:txBody>
                  <a:tcPr marL="9525" marR="9525" marT="9525" marB="0" anchor="ctr"/>
                </a:tc>
                <a:extLst>
                  <a:ext uri="{0D108BD9-81ED-4DB2-BD59-A6C34878D82A}">
                    <a16:rowId xmlns:a16="http://schemas.microsoft.com/office/drawing/2014/main" val="923977588"/>
                  </a:ext>
                </a:extLst>
              </a:tr>
              <a:tr h="249589">
                <a:tc>
                  <a:txBody>
                    <a:bodyPr/>
                    <a:lstStyle/>
                    <a:p>
                      <a:pPr marL="72000" lvl="0" algn="l" fontAlgn="ctr"/>
                      <a:r>
                        <a:rPr lang="sv-SE" sz="800" i="1" u="none" strike="noStrike" dirty="0">
                          <a:effectLst/>
                        </a:rPr>
                        <a:t>Varav utländska**</a:t>
                      </a:r>
                      <a:endParaRPr lang="sv-SE" sz="800" b="0" i="1"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230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-72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-69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1 066 </a:t>
                      </a:r>
                    </a:p>
                  </a:txBody>
                  <a:tcPr marL="9525" marR="9525" marT="9525" marB="0" anchor="ctr"/>
                </a:tc>
                <a:tc>
                  <a:txBody>
                    <a:bodyPr/>
                    <a:lstStyle/>
                    <a:p>
                      <a:pPr algn="ctr" fontAlgn="ctr"/>
                      <a:r>
                        <a:rPr lang="sv-SE" sz="800" b="0" i="1" u="none" strike="noStrike" dirty="0">
                          <a:solidFill>
                            <a:srgbClr val="000000"/>
                          </a:solidFill>
                          <a:effectLst/>
                          <a:latin typeface="Futura Std Book" panose="020B0502020204020303"/>
                        </a:rPr>
                        <a:t>-74 </a:t>
                      </a:r>
                    </a:p>
                  </a:txBody>
                  <a:tcPr marL="9525" marR="9525" marT="9525" marB="0" anchor="ctr"/>
                </a:tc>
                <a:extLst>
                  <a:ext uri="{0D108BD9-81ED-4DB2-BD59-A6C34878D82A}">
                    <a16:rowId xmlns:a16="http://schemas.microsoft.com/office/drawing/2014/main" val="440758961"/>
                  </a:ext>
                </a:extLst>
              </a:tr>
              <a:tr h="249589">
                <a:tc>
                  <a:txBody>
                    <a:bodyPr/>
                    <a:lstStyle/>
                    <a:p>
                      <a:pPr marL="72000" lvl="0" algn="l" fontAlgn="ctr"/>
                      <a:r>
                        <a:rPr lang="sv-SE" sz="800" u="none" strike="noStrike" dirty="0">
                          <a:effectLst/>
                        </a:rPr>
                        <a:t>Sverige, </a:t>
                      </a:r>
                      <a:r>
                        <a:rPr lang="sv-SE" sz="800" u="none" strike="noStrike" dirty="0" err="1">
                          <a:effectLst/>
                        </a:rPr>
                        <a:t>exkl</a:t>
                      </a:r>
                      <a:r>
                        <a:rPr lang="sv-SE" sz="800" u="none" strike="noStrike" dirty="0">
                          <a:effectLst/>
                        </a:rPr>
                        <a:t> Stockholms län</a:t>
                      </a:r>
                      <a:endParaRPr lang="sv-SE" sz="800" b="0"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3 916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20 672 </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-36 </a:t>
                      </a:r>
                    </a:p>
                  </a:txBody>
                  <a:tcPr marL="9525" marR="9525" marT="9525" marB="0" anchor="ctr"/>
                </a:tc>
                <a:extLst>
                  <a:ext uri="{0D108BD9-81ED-4DB2-BD59-A6C34878D82A}">
                    <a16:rowId xmlns:a16="http://schemas.microsoft.com/office/drawing/2014/main" val="3645508160"/>
                  </a:ext>
                </a:extLst>
              </a:tr>
            </a:tbl>
          </a:graphicData>
        </a:graphic>
      </p:graphicFrame>
      <p:graphicFrame>
        <p:nvGraphicFramePr>
          <p:cNvPr id="11" name="Diagram 10">
            <a:extLst>
              <a:ext uri="{FF2B5EF4-FFF2-40B4-BE49-F238E27FC236}">
                <a16:creationId xmlns:a16="http://schemas.microsoft.com/office/drawing/2014/main" id="{5F4838B1-374C-4248-8D41-80C3F0E14DC4}"/>
              </a:ext>
            </a:extLst>
          </p:cNvPr>
          <p:cNvGraphicFramePr>
            <a:graphicFrameLocks/>
          </p:cNvGraphicFramePr>
          <p:nvPr>
            <p:extLst>
              <p:ext uri="{D42A27DB-BD31-4B8C-83A1-F6EECF244321}">
                <p14:modId xmlns:p14="http://schemas.microsoft.com/office/powerpoint/2010/main" val="18180236"/>
              </p:ext>
            </p:extLst>
          </p:nvPr>
        </p:nvGraphicFramePr>
        <p:xfrm>
          <a:off x="717550" y="2205288"/>
          <a:ext cx="5777482" cy="356506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526358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tshållare för bild 5" descr="En bild som visar himmel, utomhus, natur&#10;&#10;Automatiskt genererad beskrivning">
            <a:extLst>
              <a:ext uri="{FF2B5EF4-FFF2-40B4-BE49-F238E27FC236}">
                <a16:creationId xmlns:a16="http://schemas.microsoft.com/office/drawing/2014/main" id="{37037F58-B5BE-4B14-BBA0-F490C9F475E9}"/>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l="36" r="36"/>
          <a:stretch>
            <a:fillRect/>
          </a:stretch>
        </p:blipFill>
        <p:spPr/>
      </p:pic>
      <p:sp>
        <p:nvSpPr>
          <p:cNvPr id="10" name="Platshållare för text 9">
            <a:extLst>
              <a:ext uri="{FF2B5EF4-FFF2-40B4-BE49-F238E27FC236}">
                <a16:creationId xmlns:a16="http://schemas.microsoft.com/office/drawing/2014/main" id="{AC9C0946-E34D-464B-BFCB-685A8FB42E9F}"/>
              </a:ext>
            </a:extLst>
          </p:cNvPr>
          <p:cNvSpPr>
            <a:spLocks noGrp="1"/>
          </p:cNvSpPr>
          <p:nvPr>
            <p:ph type="body" sz="quarter" idx="14"/>
          </p:nvPr>
        </p:nvSpPr>
        <p:spPr/>
        <p:txBody>
          <a:bodyPr/>
          <a:lstStyle/>
          <a:p>
            <a:endParaRPr lang="sv-SE"/>
          </a:p>
        </p:txBody>
      </p:sp>
      <p:graphicFrame>
        <p:nvGraphicFramePr>
          <p:cNvPr id="7" name="Platshållare för innehåll 4">
            <a:extLst>
              <a:ext uri="{FF2B5EF4-FFF2-40B4-BE49-F238E27FC236}">
                <a16:creationId xmlns:a16="http://schemas.microsoft.com/office/drawing/2014/main" id="{96BD87F6-1AD8-4F7C-BEB4-6F325166DF73}"/>
              </a:ext>
            </a:extLst>
          </p:cNvPr>
          <p:cNvGraphicFramePr>
            <a:graphicFrameLocks/>
          </p:cNvGraphicFramePr>
          <p:nvPr>
            <p:extLst>
              <p:ext uri="{D42A27DB-BD31-4B8C-83A1-F6EECF244321}">
                <p14:modId xmlns:p14="http://schemas.microsoft.com/office/powerpoint/2010/main" val="2230167345"/>
              </p:ext>
            </p:extLst>
          </p:nvPr>
        </p:nvGraphicFramePr>
        <p:xfrm>
          <a:off x="6138862" y="69944"/>
          <a:ext cx="5687122" cy="6555600"/>
        </p:xfrm>
        <a:graphic>
          <a:graphicData uri="http://schemas.openxmlformats.org/drawingml/2006/table">
            <a:tbl>
              <a:tblPr firstRow="1" bandRow="1">
                <a:tableStyleId>{5C22544A-7EE6-4342-B048-85BDC9FD1C3A}</a:tableStyleId>
              </a:tblPr>
              <a:tblGrid>
                <a:gridCol w="1225324">
                  <a:extLst>
                    <a:ext uri="{9D8B030D-6E8A-4147-A177-3AD203B41FA5}">
                      <a16:colId xmlns:a16="http://schemas.microsoft.com/office/drawing/2014/main" val="452260278"/>
                    </a:ext>
                  </a:extLst>
                </a:gridCol>
                <a:gridCol w="962031">
                  <a:extLst>
                    <a:ext uri="{9D8B030D-6E8A-4147-A177-3AD203B41FA5}">
                      <a16:colId xmlns:a16="http://schemas.microsoft.com/office/drawing/2014/main" val="1889858293"/>
                    </a:ext>
                  </a:extLst>
                </a:gridCol>
                <a:gridCol w="1266363">
                  <a:extLst>
                    <a:ext uri="{9D8B030D-6E8A-4147-A177-3AD203B41FA5}">
                      <a16:colId xmlns:a16="http://schemas.microsoft.com/office/drawing/2014/main" val="1671515360"/>
                    </a:ext>
                  </a:extLst>
                </a:gridCol>
                <a:gridCol w="1081677">
                  <a:extLst>
                    <a:ext uri="{9D8B030D-6E8A-4147-A177-3AD203B41FA5}">
                      <a16:colId xmlns:a16="http://schemas.microsoft.com/office/drawing/2014/main" val="2818758293"/>
                    </a:ext>
                  </a:extLst>
                </a:gridCol>
                <a:gridCol w="1151727">
                  <a:extLst>
                    <a:ext uri="{9D8B030D-6E8A-4147-A177-3AD203B41FA5}">
                      <a16:colId xmlns:a16="http://schemas.microsoft.com/office/drawing/2014/main" val="1452816917"/>
                    </a:ext>
                  </a:extLst>
                </a:gridCol>
              </a:tblGrid>
              <a:tr h="0">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Nyregistrerade företag</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Företagskonkurser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l"/>
                      <a:r>
                        <a:rPr lang="sv-SE" sz="1000">
                          <a:solidFill>
                            <a:schemeClr val="bg1"/>
                          </a:solidFill>
                        </a:rPr>
                        <a:t>Förändring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r>
                        <a:rPr lang="sv-SE" sz="1000">
                          <a:solidFill>
                            <a:schemeClr val="bg1"/>
                          </a:solidFill>
                        </a:rPr>
                        <a:t>Förändring (%)</a:t>
                      </a:r>
                      <a:endParaRPr lang="sv-SE"/>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2020 kv4</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-1 år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2020 kv4</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-1 år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1" dirty="0"/>
                        <a:t>Stockholms län</a:t>
                      </a:r>
                    </a:p>
                  </a:txBody>
                  <a:tcPr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1" i="0" u="none" strike="noStrike" dirty="0">
                          <a:solidFill>
                            <a:srgbClr val="000000"/>
                          </a:solidFill>
                          <a:effectLst/>
                          <a:latin typeface="Futura Std Book" panose="020B0502020204020303"/>
                        </a:rPr>
                        <a:t>7 071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1" i="0" u="none" strike="noStrike">
                          <a:solidFill>
                            <a:srgbClr val="000000"/>
                          </a:solidFill>
                          <a:effectLst/>
                          <a:latin typeface="Futura Std Book" panose="020B0502020204020303"/>
                        </a:rPr>
                        <a:t>24</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1" i="0" u="none" strike="noStrike">
                          <a:solidFill>
                            <a:srgbClr val="000000"/>
                          </a:solidFill>
                          <a:effectLst/>
                          <a:latin typeface="Futura Std Book" panose="020B0502020204020303"/>
                        </a:rPr>
                        <a:t>618</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1" i="0" u="none" strike="noStrike">
                          <a:solidFill>
                            <a:srgbClr val="000000"/>
                          </a:solidFill>
                          <a:effectLst/>
                          <a:latin typeface="Futura Std Book" panose="020B0502020204020303"/>
                        </a:rPr>
                        <a:t>-14</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Upplands Väsby</a:t>
                      </a:r>
                    </a:p>
                  </a:txBody>
                  <a:tcPr anchor="ctr">
                    <a:lnL w="12700" cmpd="sng">
                      <a:noFill/>
                    </a:lnL>
                  </a:tcPr>
                </a:tc>
                <a:tc>
                  <a:txBody>
                    <a:bodyPr/>
                    <a:lstStyle/>
                    <a:p>
                      <a:pPr algn="ctr" fontAlgn="ctr"/>
                      <a:r>
                        <a:rPr lang="sv-SE" sz="800" b="0" i="0" u="none" strike="noStrike" dirty="0">
                          <a:solidFill>
                            <a:srgbClr val="000000"/>
                          </a:solidFill>
                          <a:effectLst/>
                          <a:latin typeface="Futura Std Book" panose="020B0502020204020303"/>
                        </a:rPr>
                        <a:t>90</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41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67</a:t>
                      </a:r>
                    </a:p>
                  </a:txBody>
                  <a:tcPr marL="9525" marR="9525" marT="9525" marB="0" anchor="ct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Vallentuna</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72</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18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133</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Österåker</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108</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30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a:t>
                      </a:r>
                    </a:p>
                  </a:txBody>
                  <a:tcPr marL="9525" marR="9525" marT="9525" marB="0" anchor="ct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Värmdö</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106</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29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-67</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Järfälla</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128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19</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15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a:t>
                      </a:r>
                    </a:p>
                  </a:txBody>
                  <a:tcPr marL="9525" marR="9525" marT="9525" marB="0" anchor="ct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Ekerö</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55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-29</a:t>
                      </a:r>
                    </a:p>
                  </a:txBody>
                  <a:tcPr marL="9525" marR="9525" marT="9525" marB="0" anchor="ctr"/>
                </a:tc>
                <a:extLst>
                  <a:ext uri="{0D108BD9-81ED-4DB2-BD59-A6C34878D82A}">
                    <a16:rowId xmlns:a16="http://schemas.microsoft.com/office/drawing/2014/main" val="32085089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Huddinge</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207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35</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19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a:t>
                      </a:r>
                    </a:p>
                  </a:txBody>
                  <a:tcPr marL="9525" marR="9525" marT="9525" marB="0" anchor="ctr"/>
                </a:tc>
                <a:extLst>
                  <a:ext uri="{0D108BD9-81ED-4DB2-BD59-A6C34878D82A}">
                    <a16:rowId xmlns:a16="http://schemas.microsoft.com/office/drawing/2014/main" val="112127357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Botkyrka</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131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20</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16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-33</a:t>
                      </a:r>
                    </a:p>
                  </a:txBody>
                  <a:tcPr marL="9525" marR="9525" marT="9525" marB="0" anchor="ctr"/>
                </a:tc>
                <a:extLst>
                  <a:ext uri="{0D108BD9-81ED-4DB2-BD59-A6C34878D82A}">
                    <a16:rowId xmlns:a16="http://schemas.microsoft.com/office/drawing/2014/main" val="108423942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Salem</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25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39</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300</a:t>
                      </a:r>
                    </a:p>
                  </a:txBody>
                  <a:tcPr marL="9525" marR="9525" marT="9525" marB="0" anchor="ctr"/>
                </a:tc>
                <a:extLst>
                  <a:ext uri="{0D108BD9-81ED-4DB2-BD59-A6C34878D82A}">
                    <a16:rowId xmlns:a16="http://schemas.microsoft.com/office/drawing/2014/main" val="204746581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Haninge</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169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44</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15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-50</a:t>
                      </a:r>
                    </a:p>
                  </a:txBody>
                  <a:tcPr marL="9525" marR="9525" marT="9525" marB="0" anchor="ctr"/>
                </a:tc>
                <a:extLst>
                  <a:ext uri="{0D108BD9-81ED-4DB2-BD59-A6C34878D82A}">
                    <a16:rowId xmlns:a16="http://schemas.microsoft.com/office/drawing/2014/main" val="422607885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Tyresö</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90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11</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1 000</a:t>
                      </a:r>
                    </a:p>
                  </a:txBody>
                  <a:tcPr marL="9525" marR="9525" marT="9525" marB="0" anchor="ctr"/>
                </a:tc>
                <a:extLst>
                  <a:ext uri="{0D108BD9-81ED-4DB2-BD59-A6C34878D82A}">
                    <a16:rowId xmlns:a16="http://schemas.microsoft.com/office/drawing/2014/main" val="244396649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Upplands-Bro</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50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19</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-40</a:t>
                      </a:r>
                    </a:p>
                  </a:txBody>
                  <a:tcPr marL="9525" marR="9525" marT="9525" marB="0" anchor="ctr"/>
                </a:tc>
                <a:extLst>
                  <a:ext uri="{0D108BD9-81ED-4DB2-BD59-A6C34878D82A}">
                    <a16:rowId xmlns:a16="http://schemas.microsoft.com/office/drawing/2014/main" val="305524805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Nykvarn</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21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-33</a:t>
                      </a:r>
                    </a:p>
                  </a:txBody>
                  <a:tcPr marL="9525" marR="9525" marT="9525" marB="0" anchor="ctr"/>
                </a:tc>
                <a:extLst>
                  <a:ext uri="{0D108BD9-81ED-4DB2-BD59-A6C34878D82A}">
                    <a16:rowId xmlns:a16="http://schemas.microsoft.com/office/drawing/2014/main" val="288421016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Täby</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185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28</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15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200</a:t>
                      </a:r>
                    </a:p>
                  </a:txBody>
                  <a:tcPr marL="9525" marR="9525" marT="9525" marB="0" anchor="ctr"/>
                </a:tc>
                <a:extLst>
                  <a:ext uri="{0D108BD9-81ED-4DB2-BD59-A6C34878D82A}">
                    <a16:rowId xmlns:a16="http://schemas.microsoft.com/office/drawing/2014/main" val="20077706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Danderyd</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122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33</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a:t>
                      </a:r>
                    </a:p>
                  </a:txBody>
                  <a:tcPr marL="9525" marR="9525" marT="9525" marB="0" anchor="ctr"/>
                </a:tc>
                <a:extLst>
                  <a:ext uri="{0D108BD9-81ED-4DB2-BD59-A6C34878D82A}">
                    <a16:rowId xmlns:a16="http://schemas.microsoft.com/office/drawing/2014/main" val="67079906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Sollentuna</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182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32</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13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a:t>
                      </a:r>
                    </a:p>
                  </a:txBody>
                  <a:tcPr marL="9525" marR="9525" marT="9525" marB="0" anchor="ctr"/>
                </a:tc>
                <a:extLst>
                  <a:ext uri="{0D108BD9-81ED-4DB2-BD59-A6C34878D82A}">
                    <a16:rowId xmlns:a16="http://schemas.microsoft.com/office/drawing/2014/main" val="882046982"/>
                  </a:ext>
                </a:extLst>
              </a:tr>
              <a:tr h="0">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sv-SE" sz="800" b="0" i="0" u="none" strike="noStrike" kern="1200" dirty="0">
                          <a:solidFill>
                            <a:srgbClr val="000000"/>
                          </a:solidFill>
                          <a:effectLst/>
                          <a:latin typeface="Futura Std Book" panose="020B0502020204020303"/>
                          <a:ea typeface="+mn-ea"/>
                          <a:cs typeface="+mn-cs"/>
                        </a:rPr>
                        <a:t>Stockholm</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4 035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21</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379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a:t>
                      </a:r>
                    </a:p>
                  </a:txBody>
                  <a:tcPr marL="9525" marR="9525" marT="9525" marB="0" anchor="ctr"/>
                </a:tc>
                <a:extLst>
                  <a:ext uri="{0D108BD9-81ED-4DB2-BD59-A6C34878D82A}">
                    <a16:rowId xmlns:a16="http://schemas.microsoft.com/office/drawing/2014/main" val="137589742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Södertälje</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179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44</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21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a:t>
                      </a:r>
                    </a:p>
                  </a:txBody>
                  <a:tcPr marL="9525" marR="9525" marT="9525" marB="0" anchor="ctr"/>
                </a:tc>
                <a:extLst>
                  <a:ext uri="{0D108BD9-81ED-4DB2-BD59-A6C34878D82A}">
                    <a16:rowId xmlns:a16="http://schemas.microsoft.com/office/drawing/2014/main" val="58253915"/>
                  </a:ext>
                </a:extLst>
              </a:tr>
              <a:tr h="16711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Nacka</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314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27</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14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a:t>
                      </a:r>
                    </a:p>
                  </a:txBody>
                  <a:tcPr marL="9525" marR="9525" marT="9525" marB="0" anchor="ctr"/>
                </a:tc>
                <a:extLst>
                  <a:ext uri="{0D108BD9-81ED-4DB2-BD59-A6C34878D82A}">
                    <a16:rowId xmlns:a16="http://schemas.microsoft.com/office/drawing/2014/main" val="402772390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Sundbyberg</a:t>
                      </a:r>
                    </a:p>
                  </a:txBody>
                  <a:tcPr anchor="ctr">
                    <a:lnL w="12700" cmpd="sng">
                      <a:noFill/>
                    </a:lnL>
                  </a:tcPr>
                </a:tc>
                <a:tc>
                  <a:txBody>
                    <a:bodyPr/>
                    <a:lstStyle/>
                    <a:p>
                      <a:pPr algn="ctr" fontAlgn="ctr"/>
                      <a:r>
                        <a:rPr lang="sv-SE" sz="800" b="0" i="0" u="none" strike="noStrike" dirty="0">
                          <a:solidFill>
                            <a:srgbClr val="000000"/>
                          </a:solidFill>
                          <a:effectLst/>
                          <a:latin typeface="Futura Std Book" panose="020B0502020204020303"/>
                        </a:rPr>
                        <a:t>108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2</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-80</a:t>
                      </a:r>
                    </a:p>
                  </a:txBody>
                  <a:tcPr marL="9525" marR="9525" marT="9525" marB="0" anchor="ctr"/>
                </a:tc>
                <a:extLst>
                  <a:ext uri="{0D108BD9-81ED-4DB2-BD59-A6C34878D82A}">
                    <a16:rowId xmlns:a16="http://schemas.microsoft.com/office/drawing/2014/main" val="18374149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Solna</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245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-59</a:t>
                      </a:r>
                    </a:p>
                  </a:txBody>
                  <a:tcPr marL="9525" marR="9525" marT="9525" marB="0" anchor="ctr"/>
                </a:tc>
                <a:extLst>
                  <a:ext uri="{0D108BD9-81ED-4DB2-BD59-A6C34878D82A}">
                    <a16:rowId xmlns:a16="http://schemas.microsoft.com/office/drawing/2014/main" val="117174821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Lidingö</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124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120</a:t>
                      </a:r>
                    </a:p>
                  </a:txBody>
                  <a:tcPr marL="9525" marR="9525" marT="9525" marB="0" anchor="ctr"/>
                </a:tc>
                <a:extLst>
                  <a:ext uri="{0D108BD9-81ED-4DB2-BD59-A6C34878D82A}">
                    <a16:rowId xmlns:a16="http://schemas.microsoft.com/office/drawing/2014/main" val="413510372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Vaxholm</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29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fontAlgn="ctr"/>
                      <a:r>
                        <a:rPr lang="sv-SE" sz="800" b="0" i="0" u="none" strike="noStrike" dirty="0" err="1">
                          <a:solidFill>
                            <a:srgbClr val="000000"/>
                          </a:solidFill>
                          <a:effectLst/>
                          <a:latin typeface="+mn-lt"/>
                        </a:rPr>
                        <a:t>i.u</a:t>
                      </a:r>
                      <a:r>
                        <a:rPr lang="sv-SE" sz="800" b="0" i="0" u="none" strike="noStrike" dirty="0">
                          <a:solidFill>
                            <a:srgbClr val="000000"/>
                          </a:solidFill>
                          <a:effectLst/>
                          <a:latin typeface="+mn-lt"/>
                        </a:rPr>
                        <a:t>.</a:t>
                      </a:r>
                    </a:p>
                  </a:txBody>
                  <a:tcPr marL="9525" marR="9525" marT="9525" marB="0" anchor="ctr"/>
                </a:tc>
                <a:extLst>
                  <a:ext uri="{0D108BD9-81ED-4DB2-BD59-A6C34878D82A}">
                    <a16:rowId xmlns:a16="http://schemas.microsoft.com/office/drawing/2014/main" val="313186678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Norrtälje</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135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25</a:t>
                      </a:r>
                    </a:p>
                  </a:txBody>
                  <a:tcPr marL="9525" marR="9525" marT="9525" marB="0" anchor="ctr"/>
                </a:tc>
                <a:extLst>
                  <a:ext uri="{0D108BD9-81ED-4DB2-BD59-A6C34878D82A}">
                    <a16:rowId xmlns:a16="http://schemas.microsoft.com/office/drawing/2014/main" val="26849837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Sigtuna</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96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-54</a:t>
                      </a:r>
                    </a:p>
                  </a:txBody>
                  <a:tcPr marL="9525" marR="9525" marT="9525" marB="0" anchor="ctr"/>
                </a:tc>
                <a:extLst>
                  <a:ext uri="{0D108BD9-81ED-4DB2-BD59-A6C34878D82A}">
                    <a16:rowId xmlns:a16="http://schemas.microsoft.com/office/drawing/2014/main" val="85616556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Nynäshamn</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65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-43</a:t>
                      </a:r>
                    </a:p>
                  </a:txBody>
                  <a:tcPr marL="9525" marR="9525" marT="9525" marB="0" anchor="ctr"/>
                </a:tc>
                <a:extLst>
                  <a:ext uri="{0D108BD9-81ED-4DB2-BD59-A6C34878D82A}">
                    <a16:rowId xmlns:a16="http://schemas.microsoft.com/office/drawing/2014/main" val="2339073235"/>
                  </a:ext>
                </a:extLst>
              </a:tr>
            </a:tbl>
          </a:graphicData>
        </a:graphic>
      </p:graphicFrame>
      <p:sp>
        <p:nvSpPr>
          <p:cNvPr id="5" name="textruta 4">
            <a:extLst>
              <a:ext uri="{FF2B5EF4-FFF2-40B4-BE49-F238E27FC236}">
                <a16:creationId xmlns:a16="http://schemas.microsoft.com/office/drawing/2014/main" id="{72DCB36B-58AC-4779-9F36-3C63293350E2}"/>
              </a:ext>
            </a:extLst>
          </p:cNvPr>
          <p:cNvSpPr txBox="1"/>
          <p:nvPr/>
        </p:nvSpPr>
        <p:spPr>
          <a:xfrm>
            <a:off x="6096000" y="6630824"/>
            <a:ext cx="1156086" cy="246221"/>
          </a:xfrm>
          <a:prstGeom prst="rect">
            <a:avLst/>
          </a:prstGeom>
          <a:noFill/>
        </p:spPr>
        <p:txBody>
          <a:bodyPr wrap="none" rtlCol="0">
            <a:spAutoFit/>
          </a:bodyPr>
          <a:lstStyle/>
          <a:p>
            <a:r>
              <a:rPr lang="sv-SE" sz="800" dirty="0"/>
              <a:t>Källa: Bolagsverket</a:t>
            </a:r>
            <a:r>
              <a:rPr lang="sv-SE" sz="1000" dirty="0"/>
              <a:t> </a:t>
            </a:r>
          </a:p>
        </p:txBody>
      </p:sp>
      <p:sp>
        <p:nvSpPr>
          <p:cNvPr id="13" name="Rubrik 8">
            <a:extLst>
              <a:ext uri="{FF2B5EF4-FFF2-40B4-BE49-F238E27FC236}">
                <a16:creationId xmlns:a16="http://schemas.microsoft.com/office/drawing/2014/main" id="{9D3FD2DD-A64C-48E3-94AC-F5DD0CB1FD44}"/>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Företagande</a:t>
            </a:r>
            <a:br>
              <a:rPr lang="sv-SE" dirty="0"/>
            </a:br>
            <a:r>
              <a:rPr lang="sv-SE" sz="2400" b="0" dirty="0"/>
              <a:t>Kommunerna i Stockholms län</a:t>
            </a:r>
            <a:endParaRPr lang="sv-SE" b="0" dirty="0"/>
          </a:p>
        </p:txBody>
      </p:sp>
    </p:spTree>
    <p:extLst>
      <p:ext uri="{BB962C8B-B14F-4D97-AF65-F5344CB8AC3E}">
        <p14:creationId xmlns:p14="http://schemas.microsoft.com/office/powerpoint/2010/main" val="28944915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tshållare för bild 5" descr="En bild som visar himmel, utomhus, natur&#10;&#10;Automatiskt genererad beskrivning">
            <a:extLst>
              <a:ext uri="{FF2B5EF4-FFF2-40B4-BE49-F238E27FC236}">
                <a16:creationId xmlns:a16="http://schemas.microsoft.com/office/drawing/2014/main" id="{37037F58-B5BE-4B14-BBA0-F490C9F475E9}"/>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l="36" r="36"/>
          <a:stretch>
            <a:fillRect/>
          </a:stretch>
        </p:blipFill>
        <p:spPr/>
      </p:pic>
      <p:sp>
        <p:nvSpPr>
          <p:cNvPr id="4" name="Platshållare för text 3">
            <a:extLst>
              <a:ext uri="{FF2B5EF4-FFF2-40B4-BE49-F238E27FC236}">
                <a16:creationId xmlns:a16="http://schemas.microsoft.com/office/drawing/2014/main" id="{E9DD0867-1633-4F46-A8B2-F40674BD8C12}"/>
              </a:ext>
            </a:extLst>
          </p:cNvPr>
          <p:cNvSpPr>
            <a:spLocks noGrp="1"/>
          </p:cNvSpPr>
          <p:nvPr>
            <p:ph type="body" sz="quarter" idx="14"/>
          </p:nvPr>
        </p:nvSpPr>
        <p:spPr>
          <a:xfrm>
            <a:off x="337439" y="6152489"/>
            <a:ext cx="1544400" cy="379113"/>
          </a:xfrm>
        </p:spPr>
        <p:txBody>
          <a:bodyPr/>
          <a:lstStyle/>
          <a:p>
            <a:endParaRPr lang="sv-SE" dirty="0"/>
          </a:p>
        </p:txBody>
      </p:sp>
      <p:sp>
        <p:nvSpPr>
          <p:cNvPr id="5" name="Rubrik 8">
            <a:extLst>
              <a:ext uri="{FF2B5EF4-FFF2-40B4-BE49-F238E27FC236}">
                <a16:creationId xmlns:a16="http://schemas.microsoft.com/office/drawing/2014/main" id="{D450BD93-E911-4346-BCD8-882EA52463A6}"/>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Arbetsmarknad</a:t>
            </a:r>
            <a:br>
              <a:rPr lang="sv-SE" dirty="0"/>
            </a:br>
            <a:r>
              <a:rPr lang="sv-SE" sz="2400" b="0" dirty="0"/>
              <a:t>Kommunerna i Stockholms län</a:t>
            </a:r>
            <a:endParaRPr lang="sv-SE" b="0" dirty="0"/>
          </a:p>
        </p:txBody>
      </p:sp>
      <p:graphicFrame>
        <p:nvGraphicFramePr>
          <p:cNvPr id="8" name="Platshållare för innehåll 4">
            <a:extLst>
              <a:ext uri="{FF2B5EF4-FFF2-40B4-BE49-F238E27FC236}">
                <a16:creationId xmlns:a16="http://schemas.microsoft.com/office/drawing/2014/main" id="{61796D54-99B8-4B20-8E6B-0015D01EE6ED}"/>
              </a:ext>
            </a:extLst>
          </p:cNvPr>
          <p:cNvGraphicFramePr>
            <a:graphicFrameLocks/>
          </p:cNvGraphicFramePr>
          <p:nvPr>
            <p:extLst>
              <p:ext uri="{D42A27DB-BD31-4B8C-83A1-F6EECF244321}">
                <p14:modId xmlns:p14="http://schemas.microsoft.com/office/powerpoint/2010/main" val="1725185939"/>
              </p:ext>
            </p:extLst>
          </p:nvPr>
        </p:nvGraphicFramePr>
        <p:xfrm>
          <a:off x="6167439" y="72052"/>
          <a:ext cx="5786873" cy="6560880"/>
        </p:xfrm>
        <a:graphic>
          <a:graphicData uri="http://schemas.openxmlformats.org/drawingml/2006/table">
            <a:tbl>
              <a:tblPr firstRow="1" bandRow="1">
                <a:tableStyleId>{5C22544A-7EE6-4342-B048-85BDC9FD1C3A}</a:tableStyleId>
              </a:tblPr>
              <a:tblGrid>
                <a:gridCol w="1225858">
                  <a:extLst>
                    <a:ext uri="{9D8B030D-6E8A-4147-A177-3AD203B41FA5}">
                      <a16:colId xmlns:a16="http://schemas.microsoft.com/office/drawing/2014/main" val="452260278"/>
                    </a:ext>
                  </a:extLst>
                </a:gridCol>
                <a:gridCol w="962450">
                  <a:extLst>
                    <a:ext uri="{9D8B030D-6E8A-4147-A177-3AD203B41FA5}">
                      <a16:colId xmlns:a16="http://schemas.microsoft.com/office/drawing/2014/main" val="1889858293"/>
                    </a:ext>
                  </a:extLst>
                </a:gridCol>
                <a:gridCol w="1266915">
                  <a:extLst>
                    <a:ext uri="{9D8B030D-6E8A-4147-A177-3AD203B41FA5}">
                      <a16:colId xmlns:a16="http://schemas.microsoft.com/office/drawing/2014/main" val="1671515360"/>
                    </a:ext>
                  </a:extLst>
                </a:gridCol>
                <a:gridCol w="1184676">
                  <a:extLst>
                    <a:ext uri="{9D8B030D-6E8A-4147-A177-3AD203B41FA5}">
                      <a16:colId xmlns:a16="http://schemas.microsoft.com/office/drawing/2014/main" val="2818758293"/>
                    </a:ext>
                  </a:extLst>
                </a:gridCol>
                <a:gridCol w="1146974">
                  <a:extLst>
                    <a:ext uri="{9D8B030D-6E8A-4147-A177-3AD203B41FA5}">
                      <a16:colId xmlns:a16="http://schemas.microsoft.com/office/drawing/2014/main" val="1452816917"/>
                    </a:ext>
                  </a:extLst>
                </a:gridCol>
              </a:tblGrid>
              <a:tr h="0">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Nyanmälda platser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Varslade personer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nchor="ct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r>
                        <a:rPr lang="sv-SE" sz="1000">
                          <a:solidFill>
                            <a:schemeClr val="bg1"/>
                          </a:solidFill>
                        </a:rPr>
                        <a:t>Förändring (%)</a:t>
                      </a:r>
                      <a:endParaRPr lang="sv-SE"/>
                    </a:p>
                  </a:txBody>
                  <a:tcPr anchor="ct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2020 kv4</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-1 år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2020 kv4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-1 år</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1" dirty="0"/>
                        <a:t>Stockholms län</a:t>
                      </a:r>
                    </a:p>
                  </a:txBody>
                  <a:tcPr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1" i="0" u="none" strike="noStrike" dirty="0">
                          <a:solidFill>
                            <a:srgbClr val="000000"/>
                          </a:solidFill>
                          <a:effectLst/>
                          <a:latin typeface="Futura Std Book" panose="020B0502020204020303"/>
                        </a:rPr>
                        <a:t>63 260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1" i="0" u="none" strike="noStrike">
                          <a:solidFill>
                            <a:srgbClr val="000000"/>
                          </a:solidFill>
                          <a:effectLst/>
                          <a:latin typeface="Futura Std Book" panose="020B0502020204020303"/>
                        </a:rPr>
                        <a:t>-14</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1" i="0" u="none" strike="noStrike">
                          <a:solidFill>
                            <a:srgbClr val="000000"/>
                          </a:solidFill>
                          <a:effectLst/>
                          <a:latin typeface="Futura Std Book" panose="020B0502020204020303"/>
                        </a:rPr>
                        <a:t>7 640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1" i="0" u="none" strike="noStrike">
                          <a:solidFill>
                            <a:srgbClr val="000000"/>
                          </a:solidFill>
                          <a:effectLst/>
                          <a:latin typeface="Futura Std Book" panose="020B0502020204020303"/>
                        </a:rPr>
                        <a:t>23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Upplands Väsby</a:t>
                      </a:r>
                    </a:p>
                  </a:txBody>
                  <a:tcPr anchor="ctr">
                    <a:lnL w="12700" cmpd="sng">
                      <a:noFill/>
                    </a:lnL>
                  </a:tcPr>
                </a:tc>
                <a:tc>
                  <a:txBody>
                    <a:bodyPr/>
                    <a:lstStyle/>
                    <a:p>
                      <a:pPr algn="ctr" fontAlgn="ctr"/>
                      <a:r>
                        <a:rPr lang="sv-SE" sz="800" b="0" i="0" u="none" strike="noStrike" dirty="0">
                          <a:solidFill>
                            <a:srgbClr val="000000"/>
                          </a:solidFill>
                          <a:effectLst/>
                          <a:latin typeface="Futura Std Book" panose="020B0502020204020303"/>
                        </a:rPr>
                        <a:t>762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-71</a:t>
                      </a:r>
                    </a:p>
                  </a:txBody>
                  <a:tcPr marL="9525" marR="9525" marT="9525" marB="0" anchor="ct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Vallentuna</a:t>
                      </a:r>
                    </a:p>
                  </a:txBody>
                  <a:tcPr anchor="ctr">
                    <a:lnL w="12700" cmpd="sng">
                      <a:noFill/>
                    </a:lnL>
                  </a:tcPr>
                </a:tc>
                <a:tc>
                  <a:txBody>
                    <a:bodyPr/>
                    <a:lstStyle/>
                    <a:p>
                      <a:pPr algn="ctr" fontAlgn="ctr"/>
                      <a:r>
                        <a:rPr lang="sv-SE" sz="800" b="0" i="0" u="none" strike="noStrike" dirty="0">
                          <a:solidFill>
                            <a:srgbClr val="000000"/>
                          </a:solidFill>
                          <a:effectLst/>
                          <a:latin typeface="Futura Std Book" panose="020B0502020204020303"/>
                        </a:rPr>
                        <a:t>362</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-20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-70</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Österåker</a:t>
                      </a:r>
                    </a:p>
                  </a:txBody>
                  <a:tcPr anchor="ctr">
                    <a:lnL w="12700" cmpd="sng">
                      <a:noFill/>
                    </a:lnL>
                  </a:tcPr>
                </a:tc>
                <a:tc>
                  <a:txBody>
                    <a:bodyPr/>
                    <a:lstStyle/>
                    <a:p>
                      <a:pPr algn="ctr" fontAlgn="ctr"/>
                      <a:r>
                        <a:rPr lang="sv-SE" sz="800" b="0" i="0" u="none" strike="noStrike" dirty="0">
                          <a:solidFill>
                            <a:srgbClr val="000000"/>
                          </a:solidFill>
                          <a:effectLst/>
                          <a:latin typeface="Futura Std Book" panose="020B0502020204020303"/>
                        </a:rPr>
                        <a:t>300</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-4</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Värmdö</a:t>
                      </a:r>
                    </a:p>
                  </a:txBody>
                  <a:tcPr anchor="ctr">
                    <a:lnL w="12700" cmpd="sng">
                      <a:noFill/>
                    </a:lnL>
                  </a:tcPr>
                </a:tc>
                <a:tc>
                  <a:txBody>
                    <a:bodyPr/>
                    <a:lstStyle/>
                    <a:p>
                      <a:pPr algn="ctr" fontAlgn="ctr"/>
                      <a:r>
                        <a:rPr lang="sv-SE" sz="800" b="0" i="0" u="none" strike="noStrike" dirty="0">
                          <a:solidFill>
                            <a:srgbClr val="000000"/>
                          </a:solidFill>
                          <a:effectLst/>
                          <a:latin typeface="Futura Std Book" panose="020B0502020204020303"/>
                        </a:rPr>
                        <a:t>344</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-16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156</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Järfälla</a:t>
                      </a:r>
                    </a:p>
                  </a:txBody>
                  <a:tcPr anchor="ctr">
                    <a:lnL w="12700" cmpd="sng">
                      <a:noFill/>
                    </a:lnL>
                  </a:tcPr>
                </a:tc>
                <a:tc>
                  <a:txBody>
                    <a:bodyPr/>
                    <a:lstStyle/>
                    <a:p>
                      <a:pPr algn="ctr" fontAlgn="ctr"/>
                      <a:r>
                        <a:rPr lang="sv-SE" sz="800" b="0" i="0" u="none" strike="noStrike" dirty="0">
                          <a:solidFill>
                            <a:srgbClr val="000000"/>
                          </a:solidFill>
                          <a:effectLst/>
                          <a:latin typeface="Futura Std Book" panose="020B0502020204020303"/>
                        </a:rPr>
                        <a:t>1 193</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48</a:t>
                      </a:r>
                    </a:p>
                  </a:txBody>
                  <a:tcPr marL="9525" marR="9525" marT="9525" marB="0" anchor="ct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Ekerö</a:t>
                      </a:r>
                    </a:p>
                  </a:txBody>
                  <a:tcPr anchor="ctr">
                    <a:lnL w="12700" cmpd="sng">
                      <a:noFill/>
                    </a:lnL>
                  </a:tcPr>
                </a:tc>
                <a:tc>
                  <a:txBody>
                    <a:bodyPr/>
                    <a:lstStyle/>
                    <a:p>
                      <a:pPr algn="ctr" fontAlgn="ctr"/>
                      <a:r>
                        <a:rPr lang="sv-SE" sz="800" b="0" i="0" u="none" strike="noStrike" dirty="0">
                          <a:solidFill>
                            <a:srgbClr val="000000"/>
                          </a:solidFill>
                          <a:effectLst/>
                          <a:latin typeface="Futura Std Book" panose="020B0502020204020303"/>
                        </a:rPr>
                        <a:t>285</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-19</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32085089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Huddinge</a:t>
                      </a:r>
                    </a:p>
                  </a:txBody>
                  <a:tcPr anchor="ctr">
                    <a:lnL w="12700" cmpd="sng">
                      <a:noFill/>
                    </a:lnL>
                  </a:tcPr>
                </a:tc>
                <a:tc>
                  <a:txBody>
                    <a:bodyPr/>
                    <a:lstStyle/>
                    <a:p>
                      <a:pPr algn="ctr" fontAlgn="ctr"/>
                      <a:r>
                        <a:rPr lang="sv-SE" sz="800" b="0" i="0" u="none" strike="noStrike" dirty="0">
                          <a:solidFill>
                            <a:srgbClr val="000000"/>
                          </a:solidFill>
                          <a:effectLst/>
                          <a:latin typeface="Futura Std Book" panose="020B0502020204020303"/>
                        </a:rPr>
                        <a:t>1 373</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-22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-89</a:t>
                      </a:r>
                    </a:p>
                  </a:txBody>
                  <a:tcPr marL="9525" marR="9525" marT="9525" marB="0" anchor="ctr"/>
                </a:tc>
                <a:extLst>
                  <a:ext uri="{0D108BD9-81ED-4DB2-BD59-A6C34878D82A}">
                    <a16:rowId xmlns:a16="http://schemas.microsoft.com/office/drawing/2014/main" val="112127357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Botkyrka</a:t>
                      </a:r>
                    </a:p>
                  </a:txBody>
                  <a:tcPr anchor="ctr">
                    <a:lnL w="12700" cmpd="sng">
                      <a:noFill/>
                    </a:lnL>
                  </a:tcPr>
                </a:tc>
                <a:tc>
                  <a:txBody>
                    <a:bodyPr/>
                    <a:lstStyle/>
                    <a:p>
                      <a:pPr algn="ctr" fontAlgn="ctr"/>
                      <a:r>
                        <a:rPr lang="sv-SE" sz="800" b="0" i="0" u="none" strike="noStrike" dirty="0">
                          <a:solidFill>
                            <a:srgbClr val="000000"/>
                          </a:solidFill>
                          <a:effectLst/>
                          <a:latin typeface="Futura Std Book" panose="020B0502020204020303"/>
                        </a:rPr>
                        <a:t>763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-31</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35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-62</a:t>
                      </a:r>
                    </a:p>
                  </a:txBody>
                  <a:tcPr marL="9525" marR="9525" marT="9525" marB="0" anchor="ctr"/>
                </a:tc>
                <a:extLst>
                  <a:ext uri="{0D108BD9-81ED-4DB2-BD59-A6C34878D82A}">
                    <a16:rowId xmlns:a16="http://schemas.microsoft.com/office/drawing/2014/main" val="108423942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Salem</a:t>
                      </a:r>
                    </a:p>
                  </a:txBody>
                  <a:tcPr anchor="ctr">
                    <a:lnL w="12700" cmpd="sng">
                      <a:noFill/>
                    </a:lnL>
                  </a:tcPr>
                </a:tc>
                <a:tc>
                  <a:txBody>
                    <a:bodyPr/>
                    <a:lstStyle/>
                    <a:p>
                      <a:pPr algn="ctr" fontAlgn="ctr"/>
                      <a:r>
                        <a:rPr lang="sv-SE" sz="800" b="0" i="0" u="none" strike="noStrike" dirty="0">
                          <a:solidFill>
                            <a:srgbClr val="000000"/>
                          </a:solidFill>
                          <a:effectLst/>
                          <a:latin typeface="Futura Std Book" panose="020B0502020204020303"/>
                        </a:rPr>
                        <a:t>79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-22</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04746581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Haninge</a:t>
                      </a:r>
                    </a:p>
                  </a:txBody>
                  <a:tcPr anchor="ctr">
                    <a:lnL w="12700" cmpd="sng">
                      <a:noFill/>
                    </a:lnL>
                  </a:tcPr>
                </a:tc>
                <a:tc>
                  <a:txBody>
                    <a:bodyPr/>
                    <a:lstStyle/>
                    <a:p>
                      <a:pPr algn="ctr" fontAlgn="ctr"/>
                      <a:r>
                        <a:rPr lang="sv-SE" sz="800" b="0" i="0" u="none" strike="noStrike" dirty="0">
                          <a:solidFill>
                            <a:srgbClr val="000000"/>
                          </a:solidFill>
                          <a:effectLst/>
                          <a:latin typeface="Futura Std Book" panose="020B0502020204020303"/>
                        </a:rPr>
                        <a:t>1 108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201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1 910</a:t>
                      </a:r>
                    </a:p>
                  </a:txBody>
                  <a:tcPr marL="9525" marR="9525" marT="9525" marB="0" anchor="ctr"/>
                </a:tc>
                <a:extLst>
                  <a:ext uri="{0D108BD9-81ED-4DB2-BD59-A6C34878D82A}">
                    <a16:rowId xmlns:a16="http://schemas.microsoft.com/office/drawing/2014/main" val="422607885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Tyresö</a:t>
                      </a:r>
                    </a:p>
                  </a:txBody>
                  <a:tcPr anchor="ctr">
                    <a:lnL w="12700" cmpd="sng">
                      <a:noFill/>
                    </a:lnL>
                  </a:tcPr>
                </a:tc>
                <a:tc>
                  <a:txBody>
                    <a:bodyPr/>
                    <a:lstStyle/>
                    <a:p>
                      <a:pPr algn="ctr" fontAlgn="ctr"/>
                      <a:r>
                        <a:rPr lang="sv-SE" sz="800" b="0" i="0" u="none" strike="noStrike" dirty="0">
                          <a:solidFill>
                            <a:srgbClr val="000000"/>
                          </a:solidFill>
                          <a:effectLst/>
                          <a:latin typeface="Futura Std Book" panose="020B0502020204020303"/>
                        </a:rPr>
                        <a:t>357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-67</a:t>
                      </a:r>
                    </a:p>
                  </a:txBody>
                  <a:tcPr marL="9525" marR="9525" marT="9525" marB="0" anchor="ctr"/>
                </a:tc>
                <a:extLst>
                  <a:ext uri="{0D108BD9-81ED-4DB2-BD59-A6C34878D82A}">
                    <a16:rowId xmlns:a16="http://schemas.microsoft.com/office/drawing/2014/main" val="244396649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Upplands-Bro</a:t>
                      </a:r>
                    </a:p>
                  </a:txBody>
                  <a:tcPr anchor="ctr">
                    <a:lnL w="12700" cmpd="sng">
                      <a:noFill/>
                    </a:lnL>
                  </a:tcPr>
                </a:tc>
                <a:tc>
                  <a:txBody>
                    <a:bodyPr/>
                    <a:lstStyle/>
                    <a:p>
                      <a:pPr algn="ctr" fontAlgn="ctr"/>
                      <a:r>
                        <a:rPr lang="sv-SE" sz="800" b="0" i="0" u="none" strike="noStrike" dirty="0">
                          <a:solidFill>
                            <a:srgbClr val="000000"/>
                          </a:solidFill>
                          <a:effectLst/>
                          <a:latin typeface="Futura Std Book" panose="020B0502020204020303"/>
                        </a:rPr>
                        <a:t>556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305524805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Nykvarn</a:t>
                      </a:r>
                    </a:p>
                  </a:txBody>
                  <a:tcPr anchor="ctr">
                    <a:lnL w="12700" cmpd="sng">
                      <a:noFill/>
                    </a:lnL>
                  </a:tcPr>
                </a:tc>
                <a:tc>
                  <a:txBody>
                    <a:bodyPr/>
                    <a:lstStyle/>
                    <a:p>
                      <a:pPr algn="ctr" fontAlgn="ctr"/>
                      <a:r>
                        <a:rPr lang="sv-SE" sz="800" b="0" i="0" u="none" strike="noStrike" dirty="0">
                          <a:solidFill>
                            <a:srgbClr val="000000"/>
                          </a:solidFill>
                          <a:effectLst/>
                          <a:latin typeface="Futura Std Book" panose="020B0502020204020303"/>
                        </a:rPr>
                        <a:t>107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-25</a:t>
                      </a:r>
                    </a:p>
                  </a:txBody>
                  <a:tcPr marL="9525" marR="9525" marT="9525" marB="0" anchor="ctr"/>
                </a:tc>
                <a:tc>
                  <a:txBody>
                    <a:bodyPr/>
                    <a:lstStyle/>
                    <a:p>
                      <a:pPr algn="ctr" fontAlgn="ctr"/>
                      <a:r>
                        <a:rPr lang="sv-SE" sz="800" b="0" i="0" u="none" strike="noStrike" dirty="0" err="1">
                          <a:solidFill>
                            <a:srgbClr val="000000"/>
                          </a:solidFill>
                          <a:effectLst/>
                          <a:latin typeface="+mn-lt"/>
                        </a:rPr>
                        <a:t>i.u</a:t>
                      </a:r>
                      <a:r>
                        <a:rPr lang="sv-SE" sz="800" b="0" i="0" u="none" strike="noStrike" dirty="0">
                          <a:solidFill>
                            <a:srgbClr val="000000"/>
                          </a:solidFill>
                          <a:effectLst/>
                          <a:latin typeface="+mn-lt"/>
                        </a:rPr>
                        <a:t>.</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88421016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Täby</a:t>
                      </a:r>
                    </a:p>
                  </a:txBody>
                  <a:tcPr anchor="ctr">
                    <a:lnL w="12700" cmpd="sng">
                      <a:noFill/>
                    </a:lnL>
                  </a:tcPr>
                </a:tc>
                <a:tc>
                  <a:txBody>
                    <a:bodyPr/>
                    <a:lstStyle/>
                    <a:p>
                      <a:pPr algn="ctr" fontAlgn="ctr"/>
                      <a:r>
                        <a:rPr lang="sv-SE" sz="800" b="0" i="0" u="none" strike="noStrike" dirty="0">
                          <a:solidFill>
                            <a:srgbClr val="000000"/>
                          </a:solidFill>
                          <a:effectLst/>
                          <a:latin typeface="Futura Std Book" panose="020B0502020204020303"/>
                        </a:rPr>
                        <a:t>765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-44</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98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227</a:t>
                      </a:r>
                    </a:p>
                  </a:txBody>
                  <a:tcPr marL="9525" marR="9525" marT="9525" marB="0" anchor="ctr"/>
                </a:tc>
                <a:extLst>
                  <a:ext uri="{0D108BD9-81ED-4DB2-BD59-A6C34878D82A}">
                    <a16:rowId xmlns:a16="http://schemas.microsoft.com/office/drawing/2014/main" val="20077706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Danderyd</a:t>
                      </a:r>
                    </a:p>
                  </a:txBody>
                  <a:tcPr anchor="ctr">
                    <a:lnL w="12700" cmpd="sng">
                      <a:noFill/>
                    </a:lnL>
                  </a:tcPr>
                </a:tc>
                <a:tc>
                  <a:txBody>
                    <a:bodyPr/>
                    <a:lstStyle/>
                    <a:p>
                      <a:pPr algn="ctr" fontAlgn="ctr"/>
                      <a:r>
                        <a:rPr lang="sv-SE" sz="800" b="0" i="0" u="none" strike="noStrike" dirty="0">
                          <a:solidFill>
                            <a:srgbClr val="000000"/>
                          </a:solidFill>
                          <a:effectLst/>
                          <a:latin typeface="Futura Std Book" panose="020B0502020204020303"/>
                        </a:rPr>
                        <a:t>866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23</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99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161</a:t>
                      </a:r>
                    </a:p>
                  </a:txBody>
                  <a:tcPr marL="9525" marR="9525" marT="9525" marB="0" anchor="ctr"/>
                </a:tc>
                <a:extLst>
                  <a:ext uri="{0D108BD9-81ED-4DB2-BD59-A6C34878D82A}">
                    <a16:rowId xmlns:a16="http://schemas.microsoft.com/office/drawing/2014/main" val="67079906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Sollentuna</a:t>
                      </a:r>
                    </a:p>
                  </a:txBody>
                  <a:tcPr anchor="ctr">
                    <a:lnL w="12700" cmpd="sng">
                      <a:noFill/>
                    </a:lnL>
                  </a:tcPr>
                </a:tc>
                <a:tc>
                  <a:txBody>
                    <a:bodyPr/>
                    <a:lstStyle/>
                    <a:p>
                      <a:pPr algn="ctr" fontAlgn="ctr"/>
                      <a:r>
                        <a:rPr lang="sv-SE" sz="800" b="0" i="0" u="none" strike="noStrike" dirty="0">
                          <a:solidFill>
                            <a:srgbClr val="000000"/>
                          </a:solidFill>
                          <a:effectLst/>
                          <a:latin typeface="Futura Std Book" panose="020B0502020204020303"/>
                        </a:rPr>
                        <a:t>882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-26</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40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a:t>
                      </a:r>
                    </a:p>
                  </a:txBody>
                  <a:tcPr marL="9525" marR="9525" marT="9525" marB="0" anchor="ctr"/>
                </a:tc>
                <a:extLst>
                  <a:ext uri="{0D108BD9-81ED-4DB2-BD59-A6C34878D82A}">
                    <a16:rowId xmlns:a16="http://schemas.microsoft.com/office/drawing/2014/main" val="88204698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Stockholm</a:t>
                      </a:r>
                    </a:p>
                  </a:txBody>
                  <a:tcPr anchor="ctr">
                    <a:lnL w="12700" cmpd="sng">
                      <a:noFill/>
                    </a:lnL>
                  </a:tcPr>
                </a:tc>
                <a:tc>
                  <a:txBody>
                    <a:bodyPr/>
                    <a:lstStyle/>
                    <a:p>
                      <a:pPr algn="ctr" fontAlgn="ctr"/>
                      <a:r>
                        <a:rPr lang="sv-SE" sz="800" b="0" i="0" u="none" strike="noStrike" dirty="0">
                          <a:solidFill>
                            <a:srgbClr val="000000"/>
                          </a:solidFill>
                          <a:effectLst/>
                          <a:latin typeface="Futura Std Book" panose="020B0502020204020303"/>
                        </a:rPr>
                        <a:t>40 192</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-20</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5 732</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32</a:t>
                      </a:r>
                    </a:p>
                  </a:txBody>
                  <a:tcPr marL="9525" marR="9525" marT="9525" marB="0" anchor="ctr"/>
                </a:tc>
                <a:extLst>
                  <a:ext uri="{0D108BD9-81ED-4DB2-BD59-A6C34878D82A}">
                    <a16:rowId xmlns:a16="http://schemas.microsoft.com/office/drawing/2014/main" val="137589742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Södertälje</a:t>
                      </a:r>
                    </a:p>
                  </a:txBody>
                  <a:tcPr anchor="ctr">
                    <a:lnL w="12700" cmpd="sng">
                      <a:noFill/>
                    </a:lnL>
                  </a:tcPr>
                </a:tc>
                <a:tc>
                  <a:txBody>
                    <a:bodyPr/>
                    <a:lstStyle/>
                    <a:p>
                      <a:pPr algn="ctr" fontAlgn="ctr"/>
                      <a:r>
                        <a:rPr lang="sv-SE" sz="800" b="0" i="0" u="none" strike="noStrike" dirty="0">
                          <a:solidFill>
                            <a:srgbClr val="000000"/>
                          </a:solidFill>
                          <a:effectLst/>
                          <a:latin typeface="Futura Std Book" panose="020B0502020204020303"/>
                        </a:rPr>
                        <a:t>2 162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50</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-25</a:t>
                      </a:r>
                    </a:p>
                  </a:txBody>
                  <a:tcPr marL="9525" marR="9525" marT="9525" marB="0" anchor="ctr"/>
                </a:tc>
                <a:extLst>
                  <a:ext uri="{0D108BD9-81ED-4DB2-BD59-A6C34878D82A}">
                    <a16:rowId xmlns:a16="http://schemas.microsoft.com/office/drawing/2014/main" val="5825391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Nacka</a:t>
                      </a:r>
                    </a:p>
                  </a:txBody>
                  <a:tcPr anchor="ctr">
                    <a:lnL w="12700" cmpd="sng">
                      <a:noFill/>
                    </a:lnL>
                  </a:tcPr>
                </a:tc>
                <a:tc>
                  <a:txBody>
                    <a:bodyPr/>
                    <a:lstStyle/>
                    <a:p>
                      <a:pPr algn="ctr" fontAlgn="ctr"/>
                      <a:r>
                        <a:rPr lang="sv-SE" sz="800" b="0" i="0" u="none" strike="noStrike" dirty="0">
                          <a:solidFill>
                            <a:srgbClr val="000000"/>
                          </a:solidFill>
                          <a:effectLst/>
                          <a:latin typeface="Futura Std Book" panose="020B0502020204020303"/>
                        </a:rPr>
                        <a:t>1 364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25</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0</a:t>
                      </a:r>
                    </a:p>
                  </a:txBody>
                  <a:tcPr marL="9525" marR="9525" marT="9525" marB="0" anchor="ctr"/>
                </a:tc>
                <a:extLst>
                  <a:ext uri="{0D108BD9-81ED-4DB2-BD59-A6C34878D82A}">
                    <a16:rowId xmlns:a16="http://schemas.microsoft.com/office/drawing/2014/main" val="402772390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Sundbyberg</a:t>
                      </a:r>
                    </a:p>
                  </a:txBody>
                  <a:tcPr anchor="ctr">
                    <a:lnL w="12700" cmpd="sng">
                      <a:noFill/>
                    </a:lnL>
                  </a:tcPr>
                </a:tc>
                <a:tc>
                  <a:txBody>
                    <a:bodyPr/>
                    <a:lstStyle/>
                    <a:p>
                      <a:pPr algn="ctr" fontAlgn="ctr"/>
                      <a:r>
                        <a:rPr lang="sv-SE" sz="800" b="0" i="0" u="none" strike="noStrike" dirty="0">
                          <a:solidFill>
                            <a:srgbClr val="000000"/>
                          </a:solidFill>
                          <a:effectLst/>
                          <a:latin typeface="Futura Std Book" panose="020B0502020204020303"/>
                        </a:rPr>
                        <a:t>775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90</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150</a:t>
                      </a:r>
                    </a:p>
                  </a:txBody>
                  <a:tcPr marL="9525" marR="9525" marT="9525" marB="0" anchor="ctr"/>
                </a:tc>
                <a:extLst>
                  <a:ext uri="{0D108BD9-81ED-4DB2-BD59-A6C34878D82A}">
                    <a16:rowId xmlns:a16="http://schemas.microsoft.com/office/drawing/2014/main" val="18374149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Solna</a:t>
                      </a:r>
                    </a:p>
                  </a:txBody>
                  <a:tcPr anchor="ctr">
                    <a:lnL w="12700" cmpd="sng">
                      <a:noFill/>
                    </a:lnL>
                  </a:tcPr>
                </a:tc>
                <a:tc>
                  <a:txBody>
                    <a:bodyPr/>
                    <a:lstStyle/>
                    <a:p>
                      <a:pPr algn="ctr" fontAlgn="ctr"/>
                      <a:r>
                        <a:rPr lang="sv-SE" sz="800" b="0" i="0" u="none" strike="noStrike" dirty="0">
                          <a:solidFill>
                            <a:srgbClr val="000000"/>
                          </a:solidFill>
                          <a:effectLst/>
                          <a:latin typeface="Futura Std Book" panose="020B0502020204020303"/>
                        </a:rPr>
                        <a:t>3 342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330</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-3</a:t>
                      </a:r>
                    </a:p>
                  </a:txBody>
                  <a:tcPr marL="9525" marR="9525" marT="9525" marB="0" anchor="ctr"/>
                </a:tc>
                <a:extLst>
                  <a:ext uri="{0D108BD9-81ED-4DB2-BD59-A6C34878D82A}">
                    <a16:rowId xmlns:a16="http://schemas.microsoft.com/office/drawing/2014/main" val="117174821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Lidingö</a:t>
                      </a:r>
                    </a:p>
                  </a:txBody>
                  <a:tcPr anchor="ctr">
                    <a:lnL w="12700" cmpd="sng">
                      <a:noFill/>
                    </a:lnL>
                  </a:tcPr>
                </a:tc>
                <a:tc>
                  <a:txBody>
                    <a:bodyPr/>
                    <a:lstStyle/>
                    <a:p>
                      <a:pPr algn="ctr" fontAlgn="ctr"/>
                      <a:r>
                        <a:rPr lang="sv-SE" sz="800" b="0" i="0" u="none" strike="noStrike" dirty="0">
                          <a:solidFill>
                            <a:srgbClr val="000000"/>
                          </a:solidFill>
                          <a:effectLst/>
                          <a:latin typeface="Futura Std Book" panose="020B0502020204020303"/>
                        </a:rPr>
                        <a:t>372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-34</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413510372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Vaxholm</a:t>
                      </a:r>
                    </a:p>
                  </a:txBody>
                  <a:tcPr anchor="ctr">
                    <a:lnL w="12700" cmpd="sng">
                      <a:noFill/>
                    </a:lnL>
                  </a:tcPr>
                </a:tc>
                <a:tc>
                  <a:txBody>
                    <a:bodyPr/>
                    <a:lstStyle/>
                    <a:p>
                      <a:pPr algn="ctr" fontAlgn="ctr"/>
                      <a:r>
                        <a:rPr lang="sv-SE" sz="800" b="0" i="0" u="none" strike="noStrike" dirty="0">
                          <a:solidFill>
                            <a:srgbClr val="000000"/>
                          </a:solidFill>
                          <a:effectLst/>
                          <a:latin typeface="Futura Std Book" panose="020B0502020204020303"/>
                        </a:rPr>
                        <a:t>94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313186678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Norrtälje</a:t>
                      </a:r>
                    </a:p>
                  </a:txBody>
                  <a:tcPr anchor="ctr">
                    <a:lnL w="12700" cmpd="sng">
                      <a:noFill/>
                    </a:lnL>
                  </a:tcPr>
                </a:tc>
                <a:tc>
                  <a:txBody>
                    <a:bodyPr/>
                    <a:lstStyle/>
                    <a:p>
                      <a:pPr algn="ctr" fontAlgn="ctr"/>
                      <a:r>
                        <a:rPr lang="sv-SE" sz="800" b="0" i="0" u="none" strike="noStrike" dirty="0">
                          <a:solidFill>
                            <a:srgbClr val="000000"/>
                          </a:solidFill>
                          <a:effectLst/>
                          <a:latin typeface="Futura Std Book" panose="020B0502020204020303"/>
                        </a:rPr>
                        <a:t>791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-53</a:t>
                      </a:r>
                    </a:p>
                  </a:txBody>
                  <a:tcPr marL="9525" marR="9525" marT="9525" marB="0" anchor="ctr"/>
                </a:tc>
                <a:extLst>
                  <a:ext uri="{0D108BD9-81ED-4DB2-BD59-A6C34878D82A}">
                    <a16:rowId xmlns:a16="http://schemas.microsoft.com/office/drawing/2014/main" val="26849837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Sigtuna</a:t>
                      </a:r>
                    </a:p>
                  </a:txBody>
                  <a:tcPr anchor="ctr">
                    <a:lnL w="12700" cmpd="sng">
                      <a:noFill/>
                    </a:lnL>
                  </a:tcPr>
                </a:tc>
                <a:tc>
                  <a:txBody>
                    <a:bodyPr/>
                    <a:lstStyle/>
                    <a:p>
                      <a:pPr algn="ctr" fontAlgn="ctr"/>
                      <a:r>
                        <a:rPr lang="sv-SE" sz="800" b="0" i="0" u="none" strike="noStrike" dirty="0">
                          <a:solidFill>
                            <a:srgbClr val="000000"/>
                          </a:solidFill>
                          <a:effectLst/>
                          <a:latin typeface="Futura Std Book" panose="020B0502020204020303"/>
                        </a:rPr>
                        <a:t>793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644</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374</a:t>
                      </a:r>
                    </a:p>
                  </a:txBody>
                  <a:tcPr marL="9525" marR="9525" marT="9525" marB="0" anchor="ctr"/>
                </a:tc>
                <a:extLst>
                  <a:ext uri="{0D108BD9-81ED-4DB2-BD59-A6C34878D82A}">
                    <a16:rowId xmlns:a16="http://schemas.microsoft.com/office/drawing/2014/main" val="85616556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Nynäshamn</a:t>
                      </a:r>
                    </a:p>
                  </a:txBody>
                  <a:tcPr anchor="ctr">
                    <a:lnL w="12700" cmpd="sng">
                      <a:noFill/>
                    </a:lnL>
                  </a:tcPr>
                </a:tc>
                <a:tc>
                  <a:txBody>
                    <a:bodyPr/>
                    <a:lstStyle/>
                    <a:p>
                      <a:pPr algn="ctr" fontAlgn="ctr"/>
                      <a:r>
                        <a:rPr lang="sv-SE" sz="800" b="0" i="0" u="none" strike="noStrike" dirty="0">
                          <a:solidFill>
                            <a:srgbClr val="000000"/>
                          </a:solidFill>
                          <a:effectLst/>
                          <a:latin typeface="Futura Std Book" panose="020B0502020204020303"/>
                        </a:rPr>
                        <a:t>288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48</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71</a:t>
                      </a:r>
                    </a:p>
                  </a:txBody>
                  <a:tcPr marL="9525" marR="9525" marT="9525" marB="0" anchor="ctr"/>
                </a:tc>
                <a:extLst>
                  <a:ext uri="{0D108BD9-81ED-4DB2-BD59-A6C34878D82A}">
                    <a16:rowId xmlns:a16="http://schemas.microsoft.com/office/drawing/2014/main" val="2339073235"/>
                  </a:ext>
                </a:extLst>
              </a:tr>
            </a:tbl>
          </a:graphicData>
        </a:graphic>
      </p:graphicFrame>
      <p:sp>
        <p:nvSpPr>
          <p:cNvPr id="7" name="textruta 6">
            <a:extLst>
              <a:ext uri="{FF2B5EF4-FFF2-40B4-BE49-F238E27FC236}">
                <a16:creationId xmlns:a16="http://schemas.microsoft.com/office/drawing/2014/main" id="{537BBE5D-4DDC-4066-B845-66DE14E29644}"/>
              </a:ext>
            </a:extLst>
          </p:cNvPr>
          <p:cNvSpPr txBox="1"/>
          <p:nvPr/>
        </p:nvSpPr>
        <p:spPr>
          <a:xfrm>
            <a:off x="6096000" y="6632932"/>
            <a:ext cx="1500732" cy="215444"/>
          </a:xfrm>
          <a:prstGeom prst="rect">
            <a:avLst/>
          </a:prstGeom>
          <a:noFill/>
        </p:spPr>
        <p:txBody>
          <a:bodyPr wrap="none" rtlCol="0">
            <a:spAutoFit/>
          </a:bodyPr>
          <a:lstStyle/>
          <a:p>
            <a:r>
              <a:rPr lang="sv-SE" sz="800" dirty="0"/>
              <a:t>Källa: Arbetsförmedlingen </a:t>
            </a:r>
          </a:p>
        </p:txBody>
      </p:sp>
      <p:sp>
        <p:nvSpPr>
          <p:cNvPr id="9" name="textruta 8">
            <a:extLst>
              <a:ext uri="{FF2B5EF4-FFF2-40B4-BE49-F238E27FC236}">
                <a16:creationId xmlns:a16="http://schemas.microsoft.com/office/drawing/2014/main" id="{92494258-CBA6-4FDE-8A2E-6158B80FC93D}"/>
              </a:ext>
            </a:extLst>
          </p:cNvPr>
          <p:cNvSpPr txBox="1"/>
          <p:nvPr/>
        </p:nvSpPr>
        <p:spPr>
          <a:xfrm>
            <a:off x="0" y="6561545"/>
            <a:ext cx="5830442" cy="276999"/>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sv-SE" sz="600" dirty="0">
                <a:solidFill>
                  <a:schemeClr val="bg1"/>
                </a:solidFill>
              </a:rPr>
              <a:t>*Varsel ska anmälas till arbetsförmedlingen om du inom ett län avser att säga upp eller minska arbetstiden för minst fem anställda eller fler. Som arbets-</a:t>
            </a:r>
          </a:p>
          <a:p>
            <a:r>
              <a:rPr lang="sv-SE" sz="600" dirty="0">
                <a:solidFill>
                  <a:schemeClr val="bg1"/>
                </a:solidFill>
              </a:rPr>
              <a:t>givare är man inte skyldig att specificera vilken kommun ett varsel gäller. Därför summerar kommunernas siffror inte alltid till länet. </a:t>
            </a:r>
            <a:endParaRPr lang="sv-SE" sz="800" dirty="0">
              <a:solidFill>
                <a:schemeClr val="bg1"/>
              </a:solidFill>
            </a:endParaRPr>
          </a:p>
        </p:txBody>
      </p:sp>
    </p:spTree>
    <p:extLst>
      <p:ext uri="{BB962C8B-B14F-4D97-AF65-F5344CB8AC3E}">
        <p14:creationId xmlns:p14="http://schemas.microsoft.com/office/powerpoint/2010/main" val="35869894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tshållare för bild 5" descr="En bild som visar himmel, utomhus, natur&#10;&#10;Automatiskt genererad beskrivning">
            <a:extLst>
              <a:ext uri="{FF2B5EF4-FFF2-40B4-BE49-F238E27FC236}">
                <a16:creationId xmlns:a16="http://schemas.microsoft.com/office/drawing/2014/main" id="{37037F58-B5BE-4B14-BBA0-F490C9F475E9}"/>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l="36" r="36"/>
          <a:stretch>
            <a:fillRect/>
          </a:stretch>
        </p:blipFill>
        <p:spPr/>
      </p:pic>
      <p:sp>
        <p:nvSpPr>
          <p:cNvPr id="4" name="Platshållare för text 3">
            <a:extLst>
              <a:ext uri="{FF2B5EF4-FFF2-40B4-BE49-F238E27FC236}">
                <a16:creationId xmlns:a16="http://schemas.microsoft.com/office/drawing/2014/main" id="{BD446C52-400F-4208-AD5B-8E206EA69663}"/>
              </a:ext>
            </a:extLst>
          </p:cNvPr>
          <p:cNvSpPr>
            <a:spLocks noGrp="1"/>
          </p:cNvSpPr>
          <p:nvPr>
            <p:ph type="body" sz="quarter" idx="14"/>
          </p:nvPr>
        </p:nvSpPr>
        <p:spPr/>
        <p:txBody>
          <a:bodyPr/>
          <a:lstStyle/>
          <a:p>
            <a:endParaRPr lang="sv-SE" dirty="0"/>
          </a:p>
        </p:txBody>
      </p:sp>
      <p:sp>
        <p:nvSpPr>
          <p:cNvPr id="9" name="Rubrik 8">
            <a:extLst>
              <a:ext uri="{FF2B5EF4-FFF2-40B4-BE49-F238E27FC236}">
                <a16:creationId xmlns:a16="http://schemas.microsoft.com/office/drawing/2014/main" id="{901CB539-C89D-45AE-9145-41E42A8AEAD8}"/>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Arbetsmarknad</a:t>
            </a:r>
            <a:br>
              <a:rPr lang="sv-SE" dirty="0"/>
            </a:br>
            <a:r>
              <a:rPr lang="sv-SE" sz="2400" b="0" dirty="0"/>
              <a:t>Kommunerna i Stockholms län</a:t>
            </a:r>
            <a:endParaRPr lang="sv-SE" b="0" dirty="0"/>
          </a:p>
        </p:txBody>
      </p:sp>
      <p:graphicFrame>
        <p:nvGraphicFramePr>
          <p:cNvPr id="10" name="Platshållare för innehåll 4">
            <a:extLst>
              <a:ext uri="{FF2B5EF4-FFF2-40B4-BE49-F238E27FC236}">
                <a16:creationId xmlns:a16="http://schemas.microsoft.com/office/drawing/2014/main" id="{3FF0EF34-0A0A-4912-A643-0D03FA3C8370}"/>
              </a:ext>
            </a:extLst>
          </p:cNvPr>
          <p:cNvGraphicFramePr>
            <a:graphicFrameLocks/>
          </p:cNvGraphicFramePr>
          <p:nvPr>
            <p:extLst>
              <p:ext uri="{D42A27DB-BD31-4B8C-83A1-F6EECF244321}">
                <p14:modId xmlns:p14="http://schemas.microsoft.com/office/powerpoint/2010/main" val="52832621"/>
              </p:ext>
            </p:extLst>
          </p:nvPr>
        </p:nvGraphicFramePr>
        <p:xfrm>
          <a:off x="6167440" y="106616"/>
          <a:ext cx="5702808" cy="6543621"/>
        </p:xfrm>
        <a:graphic>
          <a:graphicData uri="http://schemas.openxmlformats.org/drawingml/2006/table">
            <a:tbl>
              <a:tblPr firstRow="1" bandRow="1">
                <a:tableStyleId>{5C22544A-7EE6-4342-B048-85BDC9FD1C3A}</a:tableStyleId>
              </a:tblPr>
              <a:tblGrid>
                <a:gridCol w="1225323">
                  <a:extLst>
                    <a:ext uri="{9D8B030D-6E8A-4147-A177-3AD203B41FA5}">
                      <a16:colId xmlns:a16="http://schemas.microsoft.com/office/drawing/2014/main" val="452260278"/>
                    </a:ext>
                  </a:extLst>
                </a:gridCol>
                <a:gridCol w="962031">
                  <a:extLst>
                    <a:ext uri="{9D8B030D-6E8A-4147-A177-3AD203B41FA5}">
                      <a16:colId xmlns:a16="http://schemas.microsoft.com/office/drawing/2014/main" val="1889858293"/>
                    </a:ext>
                  </a:extLst>
                </a:gridCol>
                <a:gridCol w="1192377">
                  <a:extLst>
                    <a:ext uri="{9D8B030D-6E8A-4147-A177-3AD203B41FA5}">
                      <a16:colId xmlns:a16="http://schemas.microsoft.com/office/drawing/2014/main" val="1671515360"/>
                    </a:ext>
                  </a:extLst>
                </a:gridCol>
                <a:gridCol w="1068578">
                  <a:extLst>
                    <a:ext uri="{9D8B030D-6E8A-4147-A177-3AD203B41FA5}">
                      <a16:colId xmlns:a16="http://schemas.microsoft.com/office/drawing/2014/main" val="2818758293"/>
                    </a:ext>
                  </a:extLst>
                </a:gridCol>
                <a:gridCol w="1254499">
                  <a:extLst>
                    <a:ext uri="{9D8B030D-6E8A-4147-A177-3AD203B41FA5}">
                      <a16:colId xmlns:a16="http://schemas.microsoft.com/office/drawing/2014/main" val="1452816917"/>
                    </a:ext>
                  </a:extLst>
                </a:gridCol>
              </a:tblGrid>
              <a:tr h="241653">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Arbetslöshet (antal pers.)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Arbetslöshet (andel av </a:t>
                      </a:r>
                      <a:r>
                        <a:rPr lang="sv-SE" sz="1000" dirty="0" err="1"/>
                        <a:t>bef</a:t>
                      </a:r>
                      <a:r>
                        <a:rPr lang="sv-SE" sz="1000" dirty="0"/>
                        <a:t>.)</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241653">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 av </a:t>
                      </a:r>
                      <a:r>
                        <a:rPr lang="sv-SE" sz="1000" dirty="0" err="1">
                          <a:solidFill>
                            <a:schemeClr val="bg1"/>
                          </a:solidFill>
                        </a:rPr>
                        <a:t>bef</a:t>
                      </a:r>
                      <a:r>
                        <a:rPr lang="sv-SE" sz="1000">
                          <a:solidFill>
                            <a:schemeClr val="bg1"/>
                          </a:solidFill>
                        </a:rPr>
                        <a:t>.           </a:t>
                      </a:r>
                      <a:endParaRPr lang="sv-SE" sz="1000" dirty="0">
                        <a:solidFill>
                          <a:schemeClr val="bg1"/>
                        </a:solidFill>
                      </a:endParaRPr>
                    </a:p>
                  </a:txBody>
                  <a:tcPr anchor="ct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(p.e.)</a:t>
                      </a:r>
                      <a:endParaRPr lang="sv-SE"/>
                    </a:p>
                  </a:txBody>
                  <a:tcPr anchor="ct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241653">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2020 kv4</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- 1 år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2020 kv4</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- 1 år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215263">
                <a:tc>
                  <a:txBody>
                    <a:bodyPr/>
                    <a:lstStyle/>
                    <a:p>
                      <a:pPr algn="l" fontAlgn="b"/>
                      <a:r>
                        <a:rPr lang="sv-SE" sz="800" b="1" i="0" u="none" strike="noStrike">
                          <a:solidFill>
                            <a:srgbClr val="000000"/>
                          </a:solidFill>
                          <a:effectLst/>
                          <a:latin typeface="Futura Std Book" panose="020B0502020204020303" pitchFamily="34" charset="0"/>
                        </a:rPr>
                        <a:t>Stockholms län</a:t>
                      </a:r>
                    </a:p>
                  </a:txBody>
                  <a:tcPr marL="108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1" i="0" u="none" strike="noStrike" dirty="0">
                          <a:solidFill>
                            <a:srgbClr val="000000"/>
                          </a:solidFill>
                          <a:effectLst/>
                          <a:latin typeface="Futura Std Book" panose="020B0502020204020303"/>
                        </a:rPr>
                        <a:t>106 225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1" i="0" u="none" strike="noStrike" dirty="0">
                          <a:solidFill>
                            <a:srgbClr val="000000"/>
                          </a:solidFill>
                          <a:effectLst/>
                          <a:latin typeface="Futura Std Book" panose="020B0502020204020303"/>
                        </a:rPr>
                        <a:t>42,9</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1" i="0" u="none" strike="noStrike" dirty="0">
                          <a:solidFill>
                            <a:srgbClr val="000000"/>
                          </a:solidFill>
                          <a:effectLst/>
                          <a:latin typeface="Futura Std Book" panose="020B0502020204020303"/>
                        </a:rPr>
                        <a:t>6,0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1" i="0" u="none" strike="noStrike">
                          <a:solidFill>
                            <a:srgbClr val="000000"/>
                          </a:solidFill>
                          <a:effectLst/>
                          <a:latin typeface="Futura Std Book" panose="020B0502020204020303"/>
                        </a:rPr>
                        <a:t>1,8</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5263">
                <a:tc>
                  <a:txBody>
                    <a:bodyPr/>
                    <a:lstStyle/>
                    <a:p>
                      <a:pPr algn="l" fontAlgn="b"/>
                      <a:r>
                        <a:rPr lang="sv-SE" sz="800" b="0" i="0" u="none" strike="noStrike">
                          <a:solidFill>
                            <a:srgbClr val="000000"/>
                          </a:solidFill>
                          <a:effectLst/>
                          <a:latin typeface="Futura Std Book" panose="020B0502020204020303" pitchFamily="34" charset="0"/>
                        </a:rPr>
                        <a:t>Upplands Väsby</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2 428</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34,3</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7,1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1,8</a:t>
                      </a:r>
                    </a:p>
                  </a:txBody>
                  <a:tcPr marL="9525" marR="9525" marT="9525" marB="0" anchor="ctr"/>
                </a:tc>
                <a:extLst>
                  <a:ext uri="{0D108BD9-81ED-4DB2-BD59-A6C34878D82A}">
                    <a16:rowId xmlns:a16="http://schemas.microsoft.com/office/drawing/2014/main" val="293360832"/>
                  </a:ext>
                </a:extLst>
              </a:tr>
              <a:tr h="215263">
                <a:tc>
                  <a:txBody>
                    <a:bodyPr/>
                    <a:lstStyle/>
                    <a:p>
                      <a:pPr algn="l" fontAlgn="b"/>
                      <a:r>
                        <a:rPr lang="sv-SE" sz="800" b="0" i="0" u="none" strike="noStrike">
                          <a:solidFill>
                            <a:srgbClr val="000000"/>
                          </a:solidFill>
                          <a:effectLst/>
                          <a:latin typeface="Futura Std Book" panose="020B0502020204020303" pitchFamily="34" charset="0"/>
                        </a:rPr>
                        <a:t>Vallentuna</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822</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41,5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a:t>
                      </a:r>
                    </a:p>
                  </a:txBody>
                  <a:tcPr marL="9525" marR="9525" marT="9525" marB="0" anchor="ctr"/>
                </a:tc>
                <a:extLst>
                  <a:ext uri="{0D108BD9-81ED-4DB2-BD59-A6C34878D82A}">
                    <a16:rowId xmlns:a16="http://schemas.microsoft.com/office/drawing/2014/main" val="1559525621"/>
                  </a:ext>
                </a:extLst>
              </a:tr>
              <a:tr h="215263">
                <a:tc>
                  <a:txBody>
                    <a:bodyPr/>
                    <a:lstStyle/>
                    <a:p>
                      <a:pPr algn="l" fontAlgn="b"/>
                      <a:r>
                        <a:rPr lang="sv-SE" sz="800" b="0" i="0" u="none" strike="noStrike">
                          <a:solidFill>
                            <a:srgbClr val="000000"/>
                          </a:solidFill>
                          <a:effectLst/>
                          <a:latin typeface="Futura Std Book" panose="020B0502020204020303" pitchFamily="34" charset="0"/>
                        </a:rPr>
                        <a:t>Österåker</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1 169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47,9</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3,5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a:t>
                      </a:r>
                    </a:p>
                  </a:txBody>
                  <a:tcPr marL="9525" marR="9525" marT="9525" marB="0" anchor="ctr"/>
                </a:tc>
                <a:extLst>
                  <a:ext uri="{0D108BD9-81ED-4DB2-BD59-A6C34878D82A}">
                    <a16:rowId xmlns:a16="http://schemas.microsoft.com/office/drawing/2014/main" val="1947986397"/>
                  </a:ext>
                </a:extLst>
              </a:tr>
              <a:tr h="215263">
                <a:tc>
                  <a:txBody>
                    <a:bodyPr/>
                    <a:lstStyle/>
                    <a:p>
                      <a:pPr algn="l" fontAlgn="b"/>
                      <a:r>
                        <a:rPr lang="sv-SE" sz="800" b="0" i="0" u="none" strike="noStrike">
                          <a:solidFill>
                            <a:srgbClr val="000000"/>
                          </a:solidFill>
                          <a:effectLst/>
                          <a:latin typeface="Futura Std Book" panose="020B0502020204020303" pitchFamily="34" charset="0"/>
                        </a:rPr>
                        <a:t>Värmdö</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1 249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57,9</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3,8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a:t>
                      </a:r>
                    </a:p>
                  </a:txBody>
                  <a:tcPr marL="9525" marR="9525" marT="9525" marB="0" anchor="ctr"/>
                </a:tc>
                <a:extLst>
                  <a:ext uri="{0D108BD9-81ED-4DB2-BD59-A6C34878D82A}">
                    <a16:rowId xmlns:a16="http://schemas.microsoft.com/office/drawing/2014/main" val="2325918200"/>
                  </a:ext>
                </a:extLst>
              </a:tr>
              <a:tr h="215263">
                <a:tc>
                  <a:txBody>
                    <a:bodyPr/>
                    <a:lstStyle/>
                    <a:p>
                      <a:pPr algn="l" fontAlgn="b"/>
                      <a:r>
                        <a:rPr lang="sv-SE" sz="800" b="0" i="0" u="none" strike="noStrike">
                          <a:solidFill>
                            <a:srgbClr val="000000"/>
                          </a:solidFill>
                          <a:effectLst/>
                          <a:latin typeface="Futura Std Book" panose="020B0502020204020303" pitchFamily="34" charset="0"/>
                        </a:rPr>
                        <a:t>Järfälla</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4 008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26,9</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6,8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a:t>
                      </a:r>
                    </a:p>
                  </a:txBody>
                  <a:tcPr marL="9525" marR="9525" marT="9525" marB="0" anchor="ctr"/>
                </a:tc>
                <a:extLst>
                  <a:ext uri="{0D108BD9-81ED-4DB2-BD59-A6C34878D82A}">
                    <a16:rowId xmlns:a16="http://schemas.microsoft.com/office/drawing/2014/main" val="3944598109"/>
                  </a:ext>
                </a:extLst>
              </a:tr>
              <a:tr h="215263">
                <a:tc>
                  <a:txBody>
                    <a:bodyPr/>
                    <a:lstStyle/>
                    <a:p>
                      <a:pPr algn="l" fontAlgn="b"/>
                      <a:r>
                        <a:rPr lang="sv-SE" sz="800" b="0" i="0" u="none" strike="noStrike">
                          <a:solidFill>
                            <a:srgbClr val="000000"/>
                          </a:solidFill>
                          <a:effectLst/>
                          <a:latin typeface="Futura Std Book" panose="020B0502020204020303" pitchFamily="34" charset="0"/>
                        </a:rPr>
                        <a:t>Ekerö</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698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45,0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3,5</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1,1</a:t>
                      </a:r>
                    </a:p>
                  </a:txBody>
                  <a:tcPr marL="9525" marR="9525" marT="9525" marB="0" anchor="ctr"/>
                </a:tc>
                <a:extLst>
                  <a:ext uri="{0D108BD9-81ED-4DB2-BD59-A6C34878D82A}">
                    <a16:rowId xmlns:a16="http://schemas.microsoft.com/office/drawing/2014/main" val="3208508909"/>
                  </a:ext>
                </a:extLst>
              </a:tr>
              <a:tr h="215263">
                <a:tc>
                  <a:txBody>
                    <a:bodyPr/>
                    <a:lstStyle/>
                    <a:p>
                      <a:pPr algn="l" fontAlgn="b"/>
                      <a:r>
                        <a:rPr lang="sv-SE" sz="800" b="0" i="0" u="none" strike="noStrike">
                          <a:solidFill>
                            <a:srgbClr val="000000"/>
                          </a:solidFill>
                          <a:effectLst/>
                          <a:latin typeface="Futura Std Book" panose="020B0502020204020303" pitchFamily="34" charset="0"/>
                        </a:rPr>
                        <a:t>Huddinge</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5 385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43,3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6,5</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1,9</a:t>
                      </a:r>
                    </a:p>
                  </a:txBody>
                  <a:tcPr marL="9525" marR="9525" marT="9525" marB="0" anchor="ctr"/>
                </a:tc>
                <a:extLst>
                  <a:ext uri="{0D108BD9-81ED-4DB2-BD59-A6C34878D82A}">
                    <a16:rowId xmlns:a16="http://schemas.microsoft.com/office/drawing/2014/main" val="1121273573"/>
                  </a:ext>
                </a:extLst>
              </a:tr>
              <a:tr h="215263">
                <a:tc>
                  <a:txBody>
                    <a:bodyPr/>
                    <a:lstStyle/>
                    <a:p>
                      <a:pPr algn="l" fontAlgn="b"/>
                      <a:r>
                        <a:rPr lang="sv-SE" sz="800" b="0" i="0" u="none" strike="noStrike">
                          <a:solidFill>
                            <a:srgbClr val="000000"/>
                          </a:solidFill>
                          <a:effectLst/>
                          <a:latin typeface="Futura Std Book" panose="020B0502020204020303" pitchFamily="34" charset="0"/>
                        </a:rPr>
                        <a:t>Botkyrka</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6 533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32,7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9,4</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2,3</a:t>
                      </a:r>
                    </a:p>
                  </a:txBody>
                  <a:tcPr marL="9525" marR="9525" marT="9525" marB="0" anchor="ctr"/>
                </a:tc>
                <a:extLst>
                  <a:ext uri="{0D108BD9-81ED-4DB2-BD59-A6C34878D82A}">
                    <a16:rowId xmlns:a16="http://schemas.microsoft.com/office/drawing/2014/main" val="1084239425"/>
                  </a:ext>
                </a:extLst>
              </a:tr>
              <a:tr h="215263">
                <a:tc>
                  <a:txBody>
                    <a:bodyPr/>
                    <a:lstStyle/>
                    <a:p>
                      <a:pPr algn="l" fontAlgn="b"/>
                      <a:r>
                        <a:rPr lang="sv-SE" sz="800" b="0" i="0" u="none" strike="noStrike">
                          <a:solidFill>
                            <a:srgbClr val="000000"/>
                          </a:solidFill>
                          <a:effectLst/>
                          <a:latin typeface="Futura Std Book" panose="020B0502020204020303" pitchFamily="34" charset="0"/>
                        </a:rPr>
                        <a:t>Salem</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551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36,4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4,7</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1,2</a:t>
                      </a:r>
                    </a:p>
                  </a:txBody>
                  <a:tcPr marL="9525" marR="9525" marT="9525" marB="0" anchor="ctr"/>
                </a:tc>
                <a:extLst>
                  <a:ext uri="{0D108BD9-81ED-4DB2-BD59-A6C34878D82A}">
                    <a16:rowId xmlns:a16="http://schemas.microsoft.com/office/drawing/2014/main" val="2047465816"/>
                  </a:ext>
                </a:extLst>
              </a:tr>
              <a:tr h="215263">
                <a:tc>
                  <a:txBody>
                    <a:bodyPr/>
                    <a:lstStyle/>
                    <a:p>
                      <a:pPr algn="l" fontAlgn="b"/>
                      <a:r>
                        <a:rPr lang="sv-SE" sz="800" b="0" i="0" u="none" strike="noStrike" dirty="0">
                          <a:solidFill>
                            <a:srgbClr val="000000"/>
                          </a:solidFill>
                          <a:effectLst/>
                          <a:latin typeface="Futura Std Book" panose="020B0502020204020303" pitchFamily="34" charset="0"/>
                        </a:rPr>
                        <a:t>Haninge</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4 261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25,6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6,2</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1,2</a:t>
                      </a:r>
                    </a:p>
                  </a:txBody>
                  <a:tcPr marL="9525" marR="9525" marT="9525" marB="0" anchor="ctr"/>
                </a:tc>
                <a:extLst>
                  <a:ext uri="{0D108BD9-81ED-4DB2-BD59-A6C34878D82A}">
                    <a16:rowId xmlns:a16="http://schemas.microsoft.com/office/drawing/2014/main" val="4226078857"/>
                  </a:ext>
                </a:extLst>
              </a:tr>
              <a:tr h="215263">
                <a:tc>
                  <a:txBody>
                    <a:bodyPr/>
                    <a:lstStyle/>
                    <a:p>
                      <a:pPr algn="l" fontAlgn="b"/>
                      <a:r>
                        <a:rPr lang="sv-SE" sz="800" b="0" i="0" u="none" strike="noStrike">
                          <a:solidFill>
                            <a:srgbClr val="000000"/>
                          </a:solidFill>
                          <a:effectLst/>
                          <a:latin typeface="Futura Std Book" panose="020B0502020204020303" pitchFamily="34" charset="0"/>
                        </a:rPr>
                        <a:t>Tyresö</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1 586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37,6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a:t>
                      </a:r>
                    </a:p>
                  </a:txBody>
                  <a:tcPr marL="9525" marR="9525" marT="9525" marB="0" anchor="ctr"/>
                </a:tc>
                <a:extLst>
                  <a:ext uri="{0D108BD9-81ED-4DB2-BD59-A6C34878D82A}">
                    <a16:rowId xmlns:a16="http://schemas.microsoft.com/office/drawing/2014/main" val="2443966492"/>
                  </a:ext>
                </a:extLst>
              </a:tr>
              <a:tr h="215263">
                <a:tc>
                  <a:txBody>
                    <a:bodyPr/>
                    <a:lstStyle/>
                    <a:p>
                      <a:pPr algn="l" fontAlgn="b"/>
                      <a:r>
                        <a:rPr lang="sv-SE" sz="800" b="0" i="0" u="none" strike="noStrike">
                          <a:solidFill>
                            <a:srgbClr val="000000"/>
                          </a:solidFill>
                          <a:effectLst/>
                          <a:latin typeface="Futura Std Book" panose="020B0502020204020303" pitchFamily="34" charset="0"/>
                        </a:rPr>
                        <a:t>Upplands-Bro</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1 292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28,1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5,9</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1,2</a:t>
                      </a:r>
                    </a:p>
                  </a:txBody>
                  <a:tcPr marL="9525" marR="9525" marT="9525" marB="0" anchor="ctr"/>
                </a:tc>
                <a:extLst>
                  <a:ext uri="{0D108BD9-81ED-4DB2-BD59-A6C34878D82A}">
                    <a16:rowId xmlns:a16="http://schemas.microsoft.com/office/drawing/2014/main" val="3055248050"/>
                  </a:ext>
                </a:extLst>
              </a:tr>
              <a:tr h="215263">
                <a:tc>
                  <a:txBody>
                    <a:bodyPr/>
                    <a:lstStyle/>
                    <a:p>
                      <a:pPr algn="l" fontAlgn="b"/>
                      <a:r>
                        <a:rPr lang="sv-SE" sz="800" b="0" i="0" u="none" strike="noStrike">
                          <a:solidFill>
                            <a:srgbClr val="000000"/>
                          </a:solidFill>
                          <a:effectLst/>
                          <a:latin typeface="Futura Std Book" panose="020B0502020204020303" pitchFamily="34" charset="0"/>
                        </a:rPr>
                        <a:t>Nykvarn</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301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37,6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3,8</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1,0</a:t>
                      </a:r>
                    </a:p>
                  </a:txBody>
                  <a:tcPr marL="9525" marR="9525" marT="9525" marB="0" anchor="ctr"/>
                </a:tc>
                <a:extLst>
                  <a:ext uri="{0D108BD9-81ED-4DB2-BD59-A6C34878D82A}">
                    <a16:rowId xmlns:a16="http://schemas.microsoft.com/office/drawing/2014/main" val="2884210164"/>
                  </a:ext>
                </a:extLst>
              </a:tr>
              <a:tr h="215263">
                <a:tc>
                  <a:txBody>
                    <a:bodyPr/>
                    <a:lstStyle/>
                    <a:p>
                      <a:pPr algn="l" fontAlgn="b"/>
                      <a:r>
                        <a:rPr lang="sv-SE" sz="800" b="0" i="0" u="none" strike="noStrike">
                          <a:solidFill>
                            <a:srgbClr val="000000"/>
                          </a:solidFill>
                          <a:effectLst/>
                          <a:latin typeface="Futura Std Book" panose="020B0502020204020303" pitchFamily="34" charset="0"/>
                        </a:rPr>
                        <a:t>Täby</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1 696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47,4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3,3</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1,0</a:t>
                      </a:r>
                    </a:p>
                  </a:txBody>
                  <a:tcPr marL="9525" marR="9525" marT="9525" marB="0" anchor="ctr"/>
                </a:tc>
                <a:extLst>
                  <a:ext uri="{0D108BD9-81ED-4DB2-BD59-A6C34878D82A}">
                    <a16:rowId xmlns:a16="http://schemas.microsoft.com/office/drawing/2014/main" val="200777060"/>
                  </a:ext>
                </a:extLst>
              </a:tr>
              <a:tr h="215263">
                <a:tc>
                  <a:txBody>
                    <a:bodyPr/>
                    <a:lstStyle/>
                    <a:p>
                      <a:pPr algn="l" fontAlgn="b"/>
                      <a:r>
                        <a:rPr lang="sv-SE" sz="800" b="0" i="0" u="none" strike="noStrike">
                          <a:solidFill>
                            <a:srgbClr val="000000"/>
                          </a:solidFill>
                          <a:effectLst/>
                          <a:latin typeface="Futura Std Book" panose="020B0502020204020303" pitchFamily="34" charset="0"/>
                        </a:rPr>
                        <a:t>Danderyd</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712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38,7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3,2</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0,9</a:t>
                      </a:r>
                    </a:p>
                  </a:txBody>
                  <a:tcPr marL="9525" marR="9525" marT="9525" marB="0" anchor="ctr"/>
                </a:tc>
                <a:extLst>
                  <a:ext uri="{0D108BD9-81ED-4DB2-BD59-A6C34878D82A}">
                    <a16:rowId xmlns:a16="http://schemas.microsoft.com/office/drawing/2014/main" val="670799064"/>
                  </a:ext>
                </a:extLst>
              </a:tr>
              <a:tr h="215263">
                <a:tc>
                  <a:txBody>
                    <a:bodyPr/>
                    <a:lstStyle/>
                    <a:p>
                      <a:pPr algn="l" fontAlgn="b"/>
                      <a:r>
                        <a:rPr lang="sv-SE" sz="800" b="0" i="0" u="none" strike="noStrike">
                          <a:solidFill>
                            <a:srgbClr val="000000"/>
                          </a:solidFill>
                          <a:effectLst/>
                          <a:latin typeface="Futura Std Book" panose="020B0502020204020303" pitchFamily="34" charset="0"/>
                        </a:rPr>
                        <a:t>Sollentuna</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2 948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33,8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5,5</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1,4</a:t>
                      </a:r>
                    </a:p>
                  </a:txBody>
                  <a:tcPr marL="9525" marR="9525" marT="9525" marB="0" anchor="ctr"/>
                </a:tc>
                <a:extLst>
                  <a:ext uri="{0D108BD9-81ED-4DB2-BD59-A6C34878D82A}">
                    <a16:rowId xmlns:a16="http://schemas.microsoft.com/office/drawing/2014/main" val="882046982"/>
                  </a:ext>
                </a:extLst>
              </a:tr>
              <a:tr h="215263">
                <a:tc>
                  <a:txBody>
                    <a:bodyPr/>
                    <a:lstStyle/>
                    <a:p>
                      <a:pPr algn="l" fontAlgn="b"/>
                      <a:r>
                        <a:rPr lang="sv-SE" sz="800" b="0" i="0" u="none" strike="noStrike">
                          <a:solidFill>
                            <a:srgbClr val="000000"/>
                          </a:solidFill>
                          <a:effectLst/>
                          <a:latin typeface="Futura Std Book" panose="020B0502020204020303" pitchFamily="34" charset="0"/>
                        </a:rPr>
                        <a:t>Stockholm</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46 883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49,7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6,3</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2,1</a:t>
                      </a:r>
                    </a:p>
                  </a:txBody>
                  <a:tcPr marL="9525" marR="9525" marT="9525" marB="0" anchor="ctr"/>
                </a:tc>
                <a:extLst>
                  <a:ext uri="{0D108BD9-81ED-4DB2-BD59-A6C34878D82A}">
                    <a16:rowId xmlns:a16="http://schemas.microsoft.com/office/drawing/2014/main" val="1375897424"/>
                  </a:ext>
                </a:extLst>
              </a:tr>
              <a:tr h="215263">
                <a:tc>
                  <a:txBody>
                    <a:bodyPr/>
                    <a:lstStyle/>
                    <a:p>
                      <a:pPr algn="l" fontAlgn="b"/>
                      <a:r>
                        <a:rPr lang="sv-SE" sz="800" b="0" i="0" u="none" strike="noStrike" dirty="0">
                          <a:solidFill>
                            <a:srgbClr val="000000"/>
                          </a:solidFill>
                          <a:effectLst/>
                          <a:latin typeface="Futura Std Book" panose="020B0502020204020303" pitchFamily="34" charset="0"/>
                        </a:rPr>
                        <a:t>Södertälje</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6 969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29,5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9,4</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2,1</a:t>
                      </a:r>
                    </a:p>
                  </a:txBody>
                  <a:tcPr marL="9525" marR="9525" marT="9525" marB="0" anchor="ctr"/>
                </a:tc>
                <a:extLst>
                  <a:ext uri="{0D108BD9-81ED-4DB2-BD59-A6C34878D82A}">
                    <a16:rowId xmlns:a16="http://schemas.microsoft.com/office/drawing/2014/main" val="58253915"/>
                  </a:ext>
                </a:extLst>
              </a:tr>
              <a:tr h="215263">
                <a:tc>
                  <a:txBody>
                    <a:bodyPr/>
                    <a:lstStyle/>
                    <a:p>
                      <a:pPr algn="l" fontAlgn="b"/>
                      <a:r>
                        <a:rPr lang="sv-SE" sz="800" b="0" i="0" u="none" strike="noStrike">
                          <a:solidFill>
                            <a:srgbClr val="000000"/>
                          </a:solidFill>
                          <a:effectLst/>
                          <a:latin typeface="Futura Std Book" panose="020B0502020204020303" pitchFamily="34" charset="0"/>
                        </a:rPr>
                        <a:t>Nacka</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3 414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51,0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4,5</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1,5</a:t>
                      </a:r>
                    </a:p>
                  </a:txBody>
                  <a:tcPr marL="9525" marR="9525" marT="9525" marB="0" anchor="ctr"/>
                </a:tc>
                <a:extLst>
                  <a:ext uri="{0D108BD9-81ED-4DB2-BD59-A6C34878D82A}">
                    <a16:rowId xmlns:a16="http://schemas.microsoft.com/office/drawing/2014/main" val="4027723901"/>
                  </a:ext>
                </a:extLst>
              </a:tr>
              <a:tr h="215263">
                <a:tc>
                  <a:txBody>
                    <a:bodyPr/>
                    <a:lstStyle/>
                    <a:p>
                      <a:pPr algn="l" fontAlgn="b"/>
                      <a:r>
                        <a:rPr lang="sv-SE" sz="800" b="0" i="0" u="none" strike="noStrike">
                          <a:solidFill>
                            <a:srgbClr val="000000"/>
                          </a:solidFill>
                          <a:effectLst/>
                          <a:latin typeface="Futura Std Book" panose="020B0502020204020303" pitchFamily="34" charset="0"/>
                        </a:rPr>
                        <a:t>Sundbyberg</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2 568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51,1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6,3</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2,1</a:t>
                      </a:r>
                    </a:p>
                  </a:txBody>
                  <a:tcPr marL="9525" marR="9525" marT="9525" marB="0" anchor="ctr"/>
                </a:tc>
                <a:extLst>
                  <a:ext uri="{0D108BD9-81ED-4DB2-BD59-A6C34878D82A}">
                    <a16:rowId xmlns:a16="http://schemas.microsoft.com/office/drawing/2014/main" val="1837414921"/>
                  </a:ext>
                </a:extLst>
              </a:tr>
              <a:tr h="215263">
                <a:tc>
                  <a:txBody>
                    <a:bodyPr/>
                    <a:lstStyle/>
                    <a:p>
                      <a:pPr algn="l" fontAlgn="b"/>
                      <a:r>
                        <a:rPr lang="sv-SE" sz="800" b="0" i="0" u="none" strike="noStrike">
                          <a:solidFill>
                            <a:srgbClr val="000000"/>
                          </a:solidFill>
                          <a:effectLst/>
                          <a:latin typeface="Futura Std Book" panose="020B0502020204020303" pitchFamily="34" charset="0"/>
                        </a:rPr>
                        <a:t>Solna</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3 049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49,3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4,7</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1,5</a:t>
                      </a:r>
                    </a:p>
                  </a:txBody>
                  <a:tcPr marL="9525" marR="9525" marT="9525" marB="0" anchor="ctr"/>
                </a:tc>
                <a:extLst>
                  <a:ext uri="{0D108BD9-81ED-4DB2-BD59-A6C34878D82A}">
                    <a16:rowId xmlns:a16="http://schemas.microsoft.com/office/drawing/2014/main" val="1171748210"/>
                  </a:ext>
                </a:extLst>
              </a:tr>
              <a:tr h="215263">
                <a:tc>
                  <a:txBody>
                    <a:bodyPr/>
                    <a:lstStyle/>
                    <a:p>
                      <a:pPr algn="l" fontAlgn="b"/>
                      <a:r>
                        <a:rPr lang="sv-SE" sz="800" b="0" i="0" u="none" strike="noStrike">
                          <a:solidFill>
                            <a:srgbClr val="000000"/>
                          </a:solidFill>
                          <a:effectLst/>
                          <a:latin typeface="Futura Std Book" panose="020B0502020204020303" pitchFamily="34" charset="0"/>
                        </a:rPr>
                        <a:t>Lidingö</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1 299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55,2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3,9</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1,4</a:t>
                      </a:r>
                    </a:p>
                  </a:txBody>
                  <a:tcPr marL="9525" marR="9525" marT="9525" marB="0" anchor="ctr"/>
                </a:tc>
                <a:extLst>
                  <a:ext uri="{0D108BD9-81ED-4DB2-BD59-A6C34878D82A}">
                    <a16:rowId xmlns:a16="http://schemas.microsoft.com/office/drawing/2014/main" val="4135103726"/>
                  </a:ext>
                </a:extLst>
              </a:tr>
              <a:tr h="215263">
                <a:tc>
                  <a:txBody>
                    <a:bodyPr/>
                    <a:lstStyle/>
                    <a:p>
                      <a:pPr algn="l" fontAlgn="b"/>
                      <a:r>
                        <a:rPr lang="sv-SE" sz="800" b="0" i="0" u="none" strike="noStrike">
                          <a:solidFill>
                            <a:srgbClr val="000000"/>
                          </a:solidFill>
                          <a:effectLst/>
                          <a:latin typeface="Futura Std Book" panose="020B0502020204020303" pitchFamily="34" charset="0"/>
                        </a:rPr>
                        <a:t>Vaxholm</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289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37,6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3,4</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1,0</a:t>
                      </a:r>
                    </a:p>
                  </a:txBody>
                  <a:tcPr marL="9525" marR="9525" marT="9525" marB="0" anchor="ctr"/>
                </a:tc>
                <a:extLst>
                  <a:ext uri="{0D108BD9-81ED-4DB2-BD59-A6C34878D82A}">
                    <a16:rowId xmlns:a16="http://schemas.microsoft.com/office/drawing/2014/main" val="3131866783"/>
                  </a:ext>
                </a:extLst>
              </a:tr>
              <a:tr h="215263">
                <a:tc>
                  <a:txBody>
                    <a:bodyPr/>
                    <a:lstStyle/>
                    <a:p>
                      <a:pPr algn="l" fontAlgn="b"/>
                      <a:r>
                        <a:rPr lang="sv-SE" sz="800" b="0" i="0" u="none" strike="noStrike">
                          <a:solidFill>
                            <a:srgbClr val="000000"/>
                          </a:solidFill>
                          <a:effectLst/>
                          <a:latin typeface="Futura Std Book" panose="020B0502020204020303" pitchFamily="34" charset="0"/>
                        </a:rPr>
                        <a:t>Norrtälje</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1 846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33,5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4,0</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1,0</a:t>
                      </a:r>
                    </a:p>
                  </a:txBody>
                  <a:tcPr marL="9525" marR="9525" marT="9525" marB="0" anchor="ctr"/>
                </a:tc>
                <a:extLst>
                  <a:ext uri="{0D108BD9-81ED-4DB2-BD59-A6C34878D82A}">
                    <a16:rowId xmlns:a16="http://schemas.microsoft.com/office/drawing/2014/main" val="268498379"/>
                  </a:ext>
                </a:extLst>
              </a:tr>
              <a:tr h="215263">
                <a:tc>
                  <a:txBody>
                    <a:bodyPr/>
                    <a:lstStyle/>
                    <a:p>
                      <a:pPr algn="l" fontAlgn="b"/>
                      <a:r>
                        <a:rPr lang="sv-SE" sz="800" b="0" i="0" u="none" strike="noStrike">
                          <a:solidFill>
                            <a:srgbClr val="000000"/>
                          </a:solidFill>
                          <a:effectLst/>
                          <a:latin typeface="Futura Std Book" panose="020B0502020204020303" pitchFamily="34" charset="0"/>
                        </a:rPr>
                        <a:t>Sigtuna</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3 176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59,3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8,9</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3,2</a:t>
                      </a:r>
                    </a:p>
                  </a:txBody>
                  <a:tcPr marL="9525" marR="9525" marT="9525" marB="0" anchor="ctr"/>
                </a:tc>
                <a:extLst>
                  <a:ext uri="{0D108BD9-81ED-4DB2-BD59-A6C34878D82A}">
                    <a16:rowId xmlns:a16="http://schemas.microsoft.com/office/drawing/2014/main" val="856165566"/>
                  </a:ext>
                </a:extLst>
              </a:tr>
              <a:tr h="215263">
                <a:tc>
                  <a:txBody>
                    <a:bodyPr/>
                    <a:lstStyle/>
                    <a:p>
                      <a:pPr algn="l" fontAlgn="b"/>
                      <a:r>
                        <a:rPr lang="sv-SE" sz="800" b="0" i="0" u="none" strike="noStrike">
                          <a:solidFill>
                            <a:srgbClr val="000000"/>
                          </a:solidFill>
                          <a:effectLst/>
                          <a:latin typeface="Futura Std Book" panose="020B0502020204020303" pitchFamily="34" charset="0"/>
                        </a:rPr>
                        <a:t>Nynäshamn</a:t>
                      </a:r>
                    </a:p>
                  </a:txBody>
                  <a:tcPr marL="108000" marR="9525" marT="9525" marB="0" anchor="ctr">
                    <a:lnL w="12700" cmpd="sng">
                      <a:noFill/>
                    </a:lnL>
                  </a:tcPr>
                </a:tc>
                <a:tc>
                  <a:txBody>
                    <a:bodyPr/>
                    <a:lstStyle/>
                    <a:p>
                      <a:pPr algn="ctr" fontAlgn="ctr"/>
                      <a:r>
                        <a:rPr lang="sv-SE" sz="800" b="0" i="0" u="none" strike="noStrike" dirty="0">
                          <a:solidFill>
                            <a:srgbClr val="000000"/>
                          </a:solidFill>
                          <a:effectLst/>
                          <a:latin typeface="Futura Std Book" panose="020B0502020204020303"/>
                        </a:rPr>
                        <a:t>1 093</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26,0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5,3</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1,1</a:t>
                      </a:r>
                    </a:p>
                  </a:txBody>
                  <a:tcPr marL="9525" marR="9525" marT="9525" marB="0" anchor="ctr"/>
                </a:tc>
                <a:extLst>
                  <a:ext uri="{0D108BD9-81ED-4DB2-BD59-A6C34878D82A}">
                    <a16:rowId xmlns:a16="http://schemas.microsoft.com/office/drawing/2014/main" val="2339073235"/>
                  </a:ext>
                </a:extLst>
              </a:tr>
            </a:tbl>
          </a:graphicData>
        </a:graphic>
      </p:graphicFrame>
      <p:sp>
        <p:nvSpPr>
          <p:cNvPr id="5" name="textruta 4">
            <a:extLst>
              <a:ext uri="{FF2B5EF4-FFF2-40B4-BE49-F238E27FC236}">
                <a16:creationId xmlns:a16="http://schemas.microsoft.com/office/drawing/2014/main" id="{49C105DA-9636-49E9-8733-604D6E6D0587}"/>
              </a:ext>
            </a:extLst>
          </p:cNvPr>
          <p:cNvSpPr txBox="1"/>
          <p:nvPr/>
        </p:nvSpPr>
        <p:spPr>
          <a:xfrm>
            <a:off x="6096000" y="6643663"/>
            <a:ext cx="2866490" cy="215444"/>
          </a:xfrm>
          <a:prstGeom prst="rect">
            <a:avLst/>
          </a:prstGeom>
          <a:noFill/>
        </p:spPr>
        <p:txBody>
          <a:bodyPr wrap="none" rtlCol="0">
            <a:spAutoFit/>
          </a:bodyPr>
          <a:lstStyle/>
          <a:p>
            <a:r>
              <a:rPr lang="sv-SE" sz="800" dirty="0"/>
              <a:t>Källa: Arbetsförmedlingen och Statistiska centralbyrån</a:t>
            </a:r>
          </a:p>
        </p:txBody>
      </p:sp>
    </p:spTree>
    <p:extLst>
      <p:ext uri="{BB962C8B-B14F-4D97-AF65-F5344CB8AC3E}">
        <p14:creationId xmlns:p14="http://schemas.microsoft.com/office/powerpoint/2010/main" val="7207937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tshållare för bild 5" descr="En bild som visar himmel, utomhus, natur&#10;&#10;Automatiskt genererad beskrivning">
            <a:extLst>
              <a:ext uri="{FF2B5EF4-FFF2-40B4-BE49-F238E27FC236}">
                <a16:creationId xmlns:a16="http://schemas.microsoft.com/office/drawing/2014/main" id="{37037F58-B5BE-4B14-BBA0-F490C9F475E9}"/>
              </a:ext>
            </a:extLst>
          </p:cNvPr>
          <p:cNvPicPr>
            <a:picLocks noGrp="1" noChangeAspect="1"/>
          </p:cNvPicPr>
          <p:nvPr>
            <p:ph type="pic" sz="quarter" idx="13"/>
          </p:nvPr>
        </p:nvPicPr>
        <p:blipFill rotWithShape="1">
          <a:blip r:embed="rId2" cstate="screen">
            <a:extLst>
              <a:ext uri="{28A0092B-C50C-407E-A947-70E740481C1C}">
                <a14:useLocalDpi xmlns:a14="http://schemas.microsoft.com/office/drawing/2010/main"/>
              </a:ext>
            </a:extLst>
          </a:blip>
          <a:srcRect l="37" r="-80"/>
          <a:stretch/>
        </p:blipFill>
        <p:spPr>
          <a:xfrm>
            <a:off x="0" y="0"/>
            <a:ext cx="6024563" cy="6858000"/>
          </a:xfrm>
        </p:spPr>
      </p:pic>
      <p:sp>
        <p:nvSpPr>
          <p:cNvPr id="10" name="Platshållare för text 9">
            <a:extLst>
              <a:ext uri="{FF2B5EF4-FFF2-40B4-BE49-F238E27FC236}">
                <a16:creationId xmlns:a16="http://schemas.microsoft.com/office/drawing/2014/main" id="{C4DD2E13-FA8B-45D0-9497-371A255666B3}"/>
              </a:ext>
            </a:extLst>
          </p:cNvPr>
          <p:cNvSpPr>
            <a:spLocks noGrp="1"/>
          </p:cNvSpPr>
          <p:nvPr>
            <p:ph type="body" sz="quarter" idx="14"/>
          </p:nvPr>
        </p:nvSpPr>
        <p:spPr/>
        <p:txBody>
          <a:bodyPr/>
          <a:lstStyle/>
          <a:p>
            <a:endParaRPr lang="sv-SE"/>
          </a:p>
        </p:txBody>
      </p:sp>
      <p:sp>
        <p:nvSpPr>
          <p:cNvPr id="5" name="Rubrik 8">
            <a:extLst>
              <a:ext uri="{FF2B5EF4-FFF2-40B4-BE49-F238E27FC236}">
                <a16:creationId xmlns:a16="http://schemas.microsoft.com/office/drawing/2014/main" id="{9155F4FF-4953-4CFA-A3CF-68D90135B0E4}"/>
              </a:ext>
            </a:extLst>
          </p:cNvPr>
          <p:cNvSpPr txBox="1">
            <a:spLocks/>
          </p:cNvSpPr>
          <p:nvPr/>
        </p:nvSpPr>
        <p:spPr>
          <a:xfrm>
            <a:off x="644524" y="47624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Befolkning och bostäder</a:t>
            </a:r>
            <a:br>
              <a:rPr lang="sv-SE" dirty="0"/>
            </a:br>
            <a:r>
              <a:rPr lang="sv-SE" sz="2400" b="0" dirty="0"/>
              <a:t>Kommunerna i Stockholms län</a:t>
            </a:r>
            <a:endParaRPr lang="sv-SE" b="0" dirty="0"/>
          </a:p>
        </p:txBody>
      </p:sp>
      <p:graphicFrame>
        <p:nvGraphicFramePr>
          <p:cNvPr id="8" name="Platshållare för innehåll 4">
            <a:extLst>
              <a:ext uri="{FF2B5EF4-FFF2-40B4-BE49-F238E27FC236}">
                <a16:creationId xmlns:a16="http://schemas.microsoft.com/office/drawing/2014/main" id="{D714A523-5846-4288-941A-8E7B3052097F}"/>
              </a:ext>
            </a:extLst>
          </p:cNvPr>
          <p:cNvGraphicFramePr>
            <a:graphicFrameLocks/>
          </p:cNvGraphicFramePr>
          <p:nvPr>
            <p:extLst>
              <p:ext uri="{D42A27DB-BD31-4B8C-83A1-F6EECF244321}">
                <p14:modId xmlns:p14="http://schemas.microsoft.com/office/powerpoint/2010/main" val="3318064532"/>
              </p:ext>
            </p:extLst>
          </p:nvPr>
        </p:nvGraphicFramePr>
        <p:xfrm>
          <a:off x="6167439" y="67394"/>
          <a:ext cx="5687122" cy="6560880"/>
        </p:xfrm>
        <a:graphic>
          <a:graphicData uri="http://schemas.openxmlformats.org/drawingml/2006/table">
            <a:tbl>
              <a:tblPr firstRow="1" bandRow="1">
                <a:tableStyleId>{5C22544A-7EE6-4342-B048-85BDC9FD1C3A}</a:tableStyleId>
              </a:tblPr>
              <a:tblGrid>
                <a:gridCol w="1256356">
                  <a:extLst>
                    <a:ext uri="{9D8B030D-6E8A-4147-A177-3AD203B41FA5}">
                      <a16:colId xmlns:a16="http://schemas.microsoft.com/office/drawing/2014/main" val="452260278"/>
                    </a:ext>
                  </a:extLst>
                </a:gridCol>
                <a:gridCol w="986395">
                  <a:extLst>
                    <a:ext uri="{9D8B030D-6E8A-4147-A177-3AD203B41FA5}">
                      <a16:colId xmlns:a16="http://schemas.microsoft.com/office/drawing/2014/main" val="1889858293"/>
                    </a:ext>
                  </a:extLst>
                </a:gridCol>
                <a:gridCol w="1222576">
                  <a:extLst>
                    <a:ext uri="{9D8B030D-6E8A-4147-A177-3AD203B41FA5}">
                      <a16:colId xmlns:a16="http://schemas.microsoft.com/office/drawing/2014/main" val="1671515360"/>
                    </a:ext>
                  </a:extLst>
                </a:gridCol>
                <a:gridCol w="1079196">
                  <a:extLst>
                    <a:ext uri="{9D8B030D-6E8A-4147-A177-3AD203B41FA5}">
                      <a16:colId xmlns:a16="http://schemas.microsoft.com/office/drawing/2014/main" val="2818758293"/>
                    </a:ext>
                  </a:extLst>
                </a:gridCol>
                <a:gridCol w="1142599">
                  <a:extLst>
                    <a:ext uri="{9D8B030D-6E8A-4147-A177-3AD203B41FA5}">
                      <a16:colId xmlns:a16="http://schemas.microsoft.com/office/drawing/2014/main" val="1452816917"/>
                    </a:ext>
                  </a:extLst>
                </a:gridCol>
              </a:tblGrid>
              <a:tr h="0">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Befolkning</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Påbörjade lägenheter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r>
                        <a:rPr lang="sv-SE" sz="1000">
                          <a:solidFill>
                            <a:schemeClr val="bg1"/>
                          </a:solidFill>
                        </a:rPr>
                        <a:t>Förändring (%)</a:t>
                      </a:r>
                      <a:endParaRPr lang="sv-SE"/>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2020 kv4</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-1 år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2020 kv4</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-1 år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1"/>
                        <a:t>Stockholms län</a:t>
                      </a:r>
                      <a:endParaRPr lang="sv-SE" sz="800" b="1" dirty="0"/>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1" i="0" u="none" strike="noStrike" dirty="0">
                          <a:solidFill>
                            <a:srgbClr val="000000"/>
                          </a:solidFill>
                          <a:effectLst/>
                          <a:latin typeface="Futura Std Book" panose="020B0502020204020303"/>
                        </a:rPr>
                        <a:t>2 391 990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1" i="0" u="none" strike="noStrike">
                          <a:solidFill>
                            <a:srgbClr val="000000"/>
                          </a:solidFill>
                          <a:effectLst/>
                          <a:latin typeface="Futura Std Book" panose="020B0502020204020303"/>
                        </a:rPr>
                        <a:t>0,6</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1" i="0" u="none" strike="noStrike">
                          <a:solidFill>
                            <a:srgbClr val="000000"/>
                          </a:solidFill>
                          <a:effectLst/>
                          <a:latin typeface="Futura Std Book" panose="020B0502020204020303"/>
                        </a:rPr>
                        <a:t>2 953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1" i="0" u="none" strike="noStrike">
                          <a:solidFill>
                            <a:srgbClr val="000000"/>
                          </a:solidFill>
                          <a:effectLst/>
                          <a:latin typeface="Futura Std Book" panose="020B0502020204020303"/>
                        </a:rPr>
                        <a:t>-37</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Upplands Väsby</a:t>
                      </a:r>
                    </a:p>
                  </a:txBody>
                  <a:tcPr>
                    <a:lnL w="12700" cmpd="sng">
                      <a:noFill/>
                    </a:lnL>
                  </a:tcPr>
                </a:tc>
                <a:tc>
                  <a:txBody>
                    <a:bodyPr/>
                    <a:lstStyle/>
                    <a:p>
                      <a:pPr algn="ctr" fontAlgn="ctr"/>
                      <a:r>
                        <a:rPr lang="sv-SE" sz="800" b="0" i="0" u="none" strike="noStrike" dirty="0">
                          <a:solidFill>
                            <a:srgbClr val="000000"/>
                          </a:solidFill>
                          <a:effectLst/>
                          <a:latin typeface="Futura Std Book" panose="020B0502020204020303"/>
                        </a:rPr>
                        <a:t>47 184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43</a:t>
                      </a:r>
                    </a:p>
                  </a:txBody>
                  <a:tcPr marL="9525" marR="9525" marT="9525" marB="0" anchor="ct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Vallentuna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34 119</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0,1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-31</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Österåker</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46 644</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2,3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-50</a:t>
                      </a:r>
                    </a:p>
                  </a:txBody>
                  <a:tcPr marL="9525" marR="9525" marT="9525" marB="0" anchor="ct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Värmdö</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45 566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-67</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Järfälla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81 274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46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-91</a:t>
                      </a:r>
                    </a:p>
                  </a:txBody>
                  <a:tcPr marL="9525" marR="9525" marT="9525" marB="0" anchor="ct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Ekerö</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28 879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0,7</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26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53</a:t>
                      </a:r>
                    </a:p>
                  </a:txBody>
                  <a:tcPr marL="9525" marR="9525" marT="9525" marB="0" anchor="ctr"/>
                </a:tc>
                <a:extLst>
                  <a:ext uri="{0D108BD9-81ED-4DB2-BD59-A6C34878D82A}">
                    <a16:rowId xmlns:a16="http://schemas.microsoft.com/office/drawing/2014/main" val="32085089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Huddinge</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113 234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0,3</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112127357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Botkyrka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94 847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0,3</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-98</a:t>
                      </a:r>
                    </a:p>
                  </a:txBody>
                  <a:tcPr marL="9525" marR="9525" marT="9525" marB="0" anchor="ctr"/>
                </a:tc>
                <a:extLst>
                  <a:ext uri="{0D108BD9-81ED-4DB2-BD59-A6C34878D82A}">
                    <a16:rowId xmlns:a16="http://schemas.microsoft.com/office/drawing/2014/main" val="108423942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Salem</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16 959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204746581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Haninge</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93 690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201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172</a:t>
                      </a:r>
                    </a:p>
                  </a:txBody>
                  <a:tcPr marL="9525" marR="9525" marT="9525" marB="0" anchor="ctr"/>
                </a:tc>
                <a:extLst>
                  <a:ext uri="{0D108BD9-81ED-4DB2-BD59-A6C34878D82A}">
                    <a16:rowId xmlns:a16="http://schemas.microsoft.com/office/drawing/2014/main" val="422607885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Tyresö</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48 678</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0,7</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-57</a:t>
                      </a:r>
                    </a:p>
                  </a:txBody>
                  <a:tcPr marL="9525" marR="9525" marT="9525" marB="0" anchor="ctr"/>
                </a:tc>
                <a:extLst>
                  <a:ext uri="{0D108BD9-81ED-4DB2-BD59-A6C34878D82A}">
                    <a16:rowId xmlns:a16="http://schemas.microsoft.com/office/drawing/2014/main" val="244396649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Upplands-Bro</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30 195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2,9</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47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-88</a:t>
                      </a:r>
                    </a:p>
                  </a:txBody>
                  <a:tcPr marL="9525" marR="9525" marT="9525" marB="0" anchor="ctr"/>
                </a:tc>
                <a:extLst>
                  <a:ext uri="{0D108BD9-81ED-4DB2-BD59-A6C34878D82A}">
                    <a16:rowId xmlns:a16="http://schemas.microsoft.com/office/drawing/2014/main" val="305524805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Nykvarn</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11 222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1,9</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extLst>
                  <a:ext uri="{0D108BD9-81ED-4DB2-BD59-A6C34878D82A}">
                    <a16:rowId xmlns:a16="http://schemas.microsoft.com/office/drawing/2014/main" val="288421016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Täby</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72 755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21</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-80</a:t>
                      </a:r>
                    </a:p>
                  </a:txBody>
                  <a:tcPr marL="9525" marR="9525" marT="9525" marB="0" anchor="ctr"/>
                </a:tc>
                <a:extLst>
                  <a:ext uri="{0D108BD9-81ED-4DB2-BD59-A6C34878D82A}">
                    <a16:rowId xmlns:a16="http://schemas.microsoft.com/office/drawing/2014/main" val="20077706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a:t>Danderyd</a:t>
                      </a:r>
                      <a:endParaRPr lang="sv-SE" sz="800" b="0" dirty="0"/>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32 712</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-0,4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-67</a:t>
                      </a:r>
                    </a:p>
                  </a:txBody>
                  <a:tcPr marL="9525" marR="9525" marT="9525" marB="0" anchor="ctr"/>
                </a:tc>
                <a:extLst>
                  <a:ext uri="{0D108BD9-81ED-4DB2-BD59-A6C34878D82A}">
                    <a16:rowId xmlns:a16="http://schemas.microsoft.com/office/drawing/2014/main" val="67079906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a:t>Sollentuna</a:t>
                      </a:r>
                      <a:endParaRPr lang="sv-SE" sz="800" b="0" dirty="0"/>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73 990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0,2</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89</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-86</a:t>
                      </a:r>
                    </a:p>
                  </a:txBody>
                  <a:tcPr marL="9525" marR="9525" marT="9525" marB="0" anchor="ctr"/>
                </a:tc>
                <a:extLst>
                  <a:ext uri="{0D108BD9-81ED-4DB2-BD59-A6C34878D82A}">
                    <a16:rowId xmlns:a16="http://schemas.microsoft.com/office/drawing/2014/main" val="88204698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a:t>Stockholm</a:t>
                      </a:r>
                      <a:endParaRPr lang="sv-SE" sz="800" b="0" dirty="0"/>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975 551</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0,2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1 515</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-6</a:t>
                      </a:r>
                    </a:p>
                  </a:txBody>
                  <a:tcPr marL="9525" marR="9525" marT="9525" marB="0" anchor="ctr"/>
                </a:tc>
                <a:extLst>
                  <a:ext uri="{0D108BD9-81ED-4DB2-BD59-A6C34878D82A}">
                    <a16:rowId xmlns:a16="http://schemas.microsoft.com/office/drawing/2014/main" val="137589742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a:t>Södertälje</a:t>
                      </a:r>
                      <a:endParaRPr lang="sv-SE" sz="800" b="0" dirty="0"/>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100 111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104</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-57</a:t>
                      </a:r>
                    </a:p>
                  </a:txBody>
                  <a:tcPr marL="9525" marR="9525" marT="9525" marB="0" anchor="ctr"/>
                </a:tc>
                <a:extLst>
                  <a:ext uri="{0D108BD9-81ED-4DB2-BD59-A6C34878D82A}">
                    <a16:rowId xmlns:a16="http://schemas.microsoft.com/office/drawing/2014/main" val="5825391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a:t>Nacka</a:t>
                      </a:r>
                      <a:endParaRPr lang="sv-SE" sz="800" b="0" dirty="0"/>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106 505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402772390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a:t>Sundbyberg</a:t>
                      </a:r>
                      <a:endParaRPr lang="sv-SE" sz="800" b="0" dirty="0"/>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52 801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248</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11</a:t>
                      </a:r>
                    </a:p>
                  </a:txBody>
                  <a:tcPr marL="9525" marR="9525" marT="9525" marB="0" anchor="ctr"/>
                </a:tc>
                <a:extLst>
                  <a:ext uri="{0D108BD9-81ED-4DB2-BD59-A6C34878D82A}">
                    <a16:rowId xmlns:a16="http://schemas.microsoft.com/office/drawing/2014/main" val="18374149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a:t>Solna</a:t>
                      </a:r>
                      <a:endParaRPr lang="sv-SE" sz="800" b="0" dirty="0"/>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83 162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0,9</a:t>
                      </a:r>
                    </a:p>
                  </a:txBody>
                  <a:tcPr marL="9525" marR="9525" marT="9525" marB="0" anchor="ctr"/>
                </a:tc>
                <a:tc>
                  <a:txBody>
                    <a:bodyPr/>
                    <a:lstStyle/>
                    <a:p>
                      <a:pPr algn="ctr" fontAlgn="ctr"/>
                      <a:r>
                        <a:rPr lang="sv-SE" sz="800" b="0" i="0" u="none" strike="noStrike" dirty="0" err="1">
                          <a:solidFill>
                            <a:srgbClr val="000000"/>
                          </a:solidFill>
                          <a:effectLst/>
                          <a:latin typeface="+mn-lt"/>
                        </a:rPr>
                        <a:t>i.u</a:t>
                      </a:r>
                      <a:r>
                        <a:rPr lang="sv-SE" sz="800" b="0" i="0" u="none" strike="noStrike" dirty="0">
                          <a:solidFill>
                            <a:srgbClr val="000000"/>
                          </a:solidFill>
                          <a:effectLst/>
                          <a:latin typeface="+mn-lt"/>
                        </a:rPr>
                        <a:t>.</a:t>
                      </a:r>
                    </a:p>
                  </a:txBody>
                  <a:tcPr marL="9525" marR="9525" marT="9525" marB="0" anchor="ctr"/>
                </a:tc>
                <a:tc>
                  <a:txBody>
                    <a:bodyPr/>
                    <a:lstStyle/>
                    <a:p>
                      <a:pPr algn="ctr" fontAlgn="ctr"/>
                      <a:r>
                        <a:rPr lang="sv-SE" sz="800" b="0" i="0" u="none" strike="noStrike" dirty="0" err="1">
                          <a:solidFill>
                            <a:srgbClr val="000000"/>
                          </a:solidFill>
                          <a:effectLst/>
                          <a:latin typeface="+mn-lt"/>
                        </a:rPr>
                        <a:t>i.u</a:t>
                      </a:r>
                      <a:r>
                        <a:rPr lang="sv-SE" sz="800" b="0" i="0" u="none" strike="noStrike" dirty="0">
                          <a:solidFill>
                            <a:srgbClr val="000000"/>
                          </a:solidFill>
                          <a:effectLst/>
                          <a:latin typeface="+mn-lt"/>
                        </a:rPr>
                        <a:t>.</a:t>
                      </a:r>
                    </a:p>
                  </a:txBody>
                  <a:tcPr marL="9525" marR="9525" marT="9525" marB="0" anchor="ctr"/>
                </a:tc>
                <a:extLst>
                  <a:ext uri="{0D108BD9-81ED-4DB2-BD59-A6C34878D82A}">
                    <a16:rowId xmlns:a16="http://schemas.microsoft.com/office/drawing/2014/main" val="117174821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a:t>Lidingö</a:t>
                      </a:r>
                      <a:endParaRPr lang="sv-SE" sz="800" b="0" dirty="0"/>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48 005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60</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9</a:t>
                      </a:r>
                    </a:p>
                  </a:txBody>
                  <a:tcPr marL="9525" marR="9525" marT="9525" marB="0" anchor="ctr"/>
                </a:tc>
                <a:extLst>
                  <a:ext uri="{0D108BD9-81ED-4DB2-BD59-A6C34878D82A}">
                    <a16:rowId xmlns:a16="http://schemas.microsoft.com/office/drawing/2014/main" val="413510372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a:t>Vaxholm</a:t>
                      </a:r>
                      <a:endParaRPr lang="sv-SE" sz="800" b="0" dirty="0"/>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11 886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-98</a:t>
                      </a:r>
                    </a:p>
                  </a:txBody>
                  <a:tcPr marL="9525" marR="9525" marT="9525" marB="0" anchor="ctr"/>
                </a:tc>
                <a:extLst>
                  <a:ext uri="{0D108BD9-81ED-4DB2-BD59-A6C34878D82A}">
                    <a16:rowId xmlns:a16="http://schemas.microsoft.com/office/drawing/2014/main" val="313186678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a:t>Norrtälje</a:t>
                      </a:r>
                      <a:endParaRPr lang="sv-SE" sz="800" b="0" dirty="0"/>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63 673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-85</a:t>
                      </a:r>
                    </a:p>
                  </a:txBody>
                  <a:tcPr marL="9525" marR="9525" marT="9525" marB="0" anchor="ctr"/>
                </a:tc>
                <a:extLst>
                  <a:ext uri="{0D108BD9-81ED-4DB2-BD59-A6C34878D82A}">
                    <a16:rowId xmlns:a16="http://schemas.microsoft.com/office/drawing/2014/main" val="26849837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Sigtuna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49 537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295</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1 305</a:t>
                      </a:r>
                    </a:p>
                  </a:txBody>
                  <a:tcPr marL="9525" marR="9525" marT="9525" marB="0" anchor="ctr"/>
                </a:tc>
                <a:extLst>
                  <a:ext uri="{0D108BD9-81ED-4DB2-BD59-A6C34878D82A}">
                    <a16:rowId xmlns:a16="http://schemas.microsoft.com/office/drawing/2014/main" val="85616556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Nynäshamn</a:t>
                      </a:r>
                    </a:p>
                  </a:txBody>
                  <a:tcPr>
                    <a:lnL w="12700" cmpd="sng">
                      <a:noFill/>
                    </a:lnL>
                  </a:tcPr>
                </a:tc>
                <a:tc>
                  <a:txBody>
                    <a:bodyPr/>
                    <a:lstStyle/>
                    <a:p>
                      <a:pPr algn="ctr" fontAlgn="ctr"/>
                      <a:r>
                        <a:rPr lang="sv-SE" sz="800" b="0" i="0" u="none" strike="noStrike" dirty="0">
                          <a:solidFill>
                            <a:srgbClr val="000000"/>
                          </a:solidFill>
                          <a:effectLst/>
                          <a:latin typeface="Futura Std Book" panose="020B0502020204020303"/>
                        </a:rPr>
                        <a:t>28 811</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0,8</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63</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1 475</a:t>
                      </a:r>
                    </a:p>
                  </a:txBody>
                  <a:tcPr marL="9525" marR="9525" marT="9525" marB="0" anchor="ctr"/>
                </a:tc>
                <a:extLst>
                  <a:ext uri="{0D108BD9-81ED-4DB2-BD59-A6C34878D82A}">
                    <a16:rowId xmlns:a16="http://schemas.microsoft.com/office/drawing/2014/main" val="2339073235"/>
                  </a:ext>
                </a:extLst>
              </a:tr>
            </a:tbl>
          </a:graphicData>
        </a:graphic>
      </p:graphicFrame>
      <p:sp>
        <p:nvSpPr>
          <p:cNvPr id="7" name="textruta 6">
            <a:extLst>
              <a:ext uri="{FF2B5EF4-FFF2-40B4-BE49-F238E27FC236}">
                <a16:creationId xmlns:a16="http://schemas.microsoft.com/office/drawing/2014/main" id="{4AE73C6C-E84B-42C9-AED4-E97CA95C0444}"/>
              </a:ext>
            </a:extLst>
          </p:cNvPr>
          <p:cNvSpPr txBox="1"/>
          <p:nvPr/>
        </p:nvSpPr>
        <p:spPr>
          <a:xfrm>
            <a:off x="6096000" y="6628274"/>
            <a:ext cx="1662635" cy="246221"/>
          </a:xfrm>
          <a:prstGeom prst="rect">
            <a:avLst/>
          </a:prstGeom>
          <a:noFill/>
        </p:spPr>
        <p:txBody>
          <a:bodyPr wrap="none" rtlCol="0">
            <a:spAutoFit/>
          </a:bodyPr>
          <a:lstStyle/>
          <a:p>
            <a:r>
              <a:rPr lang="sv-SE" sz="800" dirty="0"/>
              <a:t>Källa: Statistiska centralbyrån</a:t>
            </a:r>
            <a:r>
              <a:rPr lang="sv-SE" sz="1000" dirty="0"/>
              <a:t> </a:t>
            </a:r>
          </a:p>
        </p:txBody>
      </p:sp>
    </p:spTree>
    <p:extLst>
      <p:ext uri="{BB962C8B-B14F-4D97-AF65-F5344CB8AC3E}">
        <p14:creationId xmlns:p14="http://schemas.microsoft.com/office/powerpoint/2010/main" val="41908941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tshållare för bild 5" descr="En bild som visar himmel, utomhus, natur&#10;&#10;Automatiskt genererad beskrivning">
            <a:extLst>
              <a:ext uri="{FF2B5EF4-FFF2-40B4-BE49-F238E27FC236}">
                <a16:creationId xmlns:a16="http://schemas.microsoft.com/office/drawing/2014/main" id="{37037F58-B5BE-4B14-BBA0-F490C9F475E9}"/>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l="36" r="36"/>
          <a:stretch>
            <a:fillRect/>
          </a:stretch>
        </p:blipFill>
        <p:spPr>
          <a:xfrm>
            <a:off x="0" y="0"/>
            <a:ext cx="6024563" cy="6858000"/>
          </a:xfrm>
        </p:spPr>
      </p:pic>
      <p:sp>
        <p:nvSpPr>
          <p:cNvPr id="4" name="Platshållare för text 3">
            <a:extLst>
              <a:ext uri="{FF2B5EF4-FFF2-40B4-BE49-F238E27FC236}">
                <a16:creationId xmlns:a16="http://schemas.microsoft.com/office/drawing/2014/main" id="{1E2DFA14-54D8-4D2C-BBEF-7572474206F4}"/>
              </a:ext>
            </a:extLst>
          </p:cNvPr>
          <p:cNvSpPr>
            <a:spLocks noGrp="1"/>
          </p:cNvSpPr>
          <p:nvPr>
            <p:ph type="body" sz="quarter" idx="14"/>
          </p:nvPr>
        </p:nvSpPr>
        <p:spPr/>
        <p:txBody>
          <a:bodyPr/>
          <a:lstStyle/>
          <a:p>
            <a:endParaRPr lang="sv-SE"/>
          </a:p>
        </p:txBody>
      </p:sp>
      <p:sp>
        <p:nvSpPr>
          <p:cNvPr id="5" name="Rubrik 8">
            <a:extLst>
              <a:ext uri="{FF2B5EF4-FFF2-40B4-BE49-F238E27FC236}">
                <a16:creationId xmlns:a16="http://schemas.microsoft.com/office/drawing/2014/main" id="{6D64DD26-04DE-4492-9013-7058AA79B808}"/>
              </a:ext>
            </a:extLst>
          </p:cNvPr>
          <p:cNvSpPr txBox="1">
            <a:spLocks/>
          </p:cNvSpPr>
          <p:nvPr/>
        </p:nvSpPr>
        <p:spPr>
          <a:xfrm>
            <a:off x="263523" y="438149"/>
            <a:ext cx="5670552"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Kommersiella övernattningar</a:t>
            </a:r>
            <a:br>
              <a:rPr lang="sv-SE" dirty="0"/>
            </a:br>
            <a:r>
              <a:rPr lang="sv-SE" sz="2400" b="0" dirty="0"/>
              <a:t>Kommunerna i Stockholms län</a:t>
            </a:r>
            <a:endParaRPr lang="sv-SE" b="0" dirty="0"/>
          </a:p>
        </p:txBody>
      </p:sp>
      <p:graphicFrame>
        <p:nvGraphicFramePr>
          <p:cNvPr id="8" name="Platshållare för innehåll 4">
            <a:extLst>
              <a:ext uri="{FF2B5EF4-FFF2-40B4-BE49-F238E27FC236}">
                <a16:creationId xmlns:a16="http://schemas.microsoft.com/office/drawing/2014/main" id="{BC017272-C698-44A9-A515-30519324C35D}"/>
              </a:ext>
            </a:extLst>
          </p:cNvPr>
          <p:cNvGraphicFramePr>
            <a:graphicFrameLocks/>
          </p:cNvGraphicFramePr>
          <p:nvPr>
            <p:extLst>
              <p:ext uri="{D42A27DB-BD31-4B8C-83A1-F6EECF244321}">
                <p14:modId xmlns:p14="http://schemas.microsoft.com/office/powerpoint/2010/main" val="3113519788"/>
              </p:ext>
            </p:extLst>
          </p:nvPr>
        </p:nvGraphicFramePr>
        <p:xfrm>
          <a:off x="6164962" y="106615"/>
          <a:ext cx="4871338" cy="6564548"/>
        </p:xfrm>
        <a:graphic>
          <a:graphicData uri="http://schemas.openxmlformats.org/drawingml/2006/table">
            <a:tbl>
              <a:tblPr firstRow="1" bandRow="1">
                <a:tableStyleId>{5C22544A-7EE6-4342-B048-85BDC9FD1C3A}</a:tableStyleId>
              </a:tblPr>
              <a:tblGrid>
                <a:gridCol w="1724975">
                  <a:extLst>
                    <a:ext uri="{9D8B030D-6E8A-4147-A177-3AD203B41FA5}">
                      <a16:colId xmlns:a16="http://schemas.microsoft.com/office/drawing/2014/main" val="452260278"/>
                    </a:ext>
                  </a:extLst>
                </a:gridCol>
                <a:gridCol w="1492188">
                  <a:extLst>
                    <a:ext uri="{9D8B030D-6E8A-4147-A177-3AD203B41FA5}">
                      <a16:colId xmlns:a16="http://schemas.microsoft.com/office/drawing/2014/main" val="1889858293"/>
                    </a:ext>
                  </a:extLst>
                </a:gridCol>
                <a:gridCol w="1654175">
                  <a:extLst>
                    <a:ext uri="{9D8B030D-6E8A-4147-A177-3AD203B41FA5}">
                      <a16:colId xmlns:a16="http://schemas.microsoft.com/office/drawing/2014/main" val="1671515360"/>
                    </a:ext>
                  </a:extLst>
                </a:gridCol>
              </a:tblGrid>
              <a:tr h="0">
                <a:tc gridSpan="3">
                  <a:txBody>
                    <a:bodyPr/>
                    <a:lstStyle/>
                    <a:p>
                      <a:pPr algn="ctr"/>
                      <a:r>
                        <a:rPr lang="sv-SE" sz="1000" dirty="0"/>
                        <a:t>                                               Kommersiella övernattningar*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extLst>
                  <a:ext uri="{0D108BD9-81ED-4DB2-BD59-A6C34878D82A}">
                    <a16:rowId xmlns:a16="http://schemas.microsoft.com/office/drawing/2014/main" val="3100129660"/>
                  </a:ext>
                </a:extLst>
              </a:tr>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Tusental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i="0" dirty="0">
                          <a:solidFill>
                            <a:schemeClr val="bg1"/>
                          </a:solidFill>
                        </a:rPr>
                        <a:t>2020 kv4</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-1 år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1" dirty="0"/>
                        <a:t>Stockholms län</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1" i="0" u="none" strike="noStrike" dirty="0">
                          <a:solidFill>
                            <a:srgbClr val="000000"/>
                          </a:solidFill>
                          <a:effectLst/>
                          <a:latin typeface="Futura Std Book" panose="020B0502020204020303"/>
                        </a:rPr>
                        <a:t>1 447</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1" i="0" u="none" strike="noStrike" dirty="0">
                          <a:solidFill>
                            <a:srgbClr val="000000"/>
                          </a:solidFill>
                          <a:effectLst/>
                          <a:latin typeface="Futura Std Book" panose="020B0502020204020303"/>
                        </a:rPr>
                        <a:t>-57</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Upplands Väsby</a:t>
                      </a:r>
                    </a:p>
                  </a:txBody>
                  <a:tcPr>
                    <a:lnL w="12700" cmpd="sng">
                      <a:noFill/>
                    </a:lnL>
                  </a:tcP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Vallentuna</a:t>
                      </a:r>
                    </a:p>
                  </a:txBody>
                  <a:tcPr>
                    <a:lnL w="12700" cmpd="sng">
                      <a:noFill/>
                    </a:lnL>
                  </a:tcP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Österåker</a:t>
                      </a:r>
                    </a:p>
                  </a:txBody>
                  <a:tcPr>
                    <a:lnL w="12700" cmpd="sng">
                      <a:noFill/>
                    </a:lnL>
                  </a:tcPr>
                </a:tc>
                <a:tc>
                  <a:txBody>
                    <a:bodyPr/>
                    <a:lstStyle/>
                    <a:p>
                      <a:pPr algn="ctr" fontAlgn="ctr"/>
                      <a:r>
                        <a:rPr lang="sv-SE" sz="800" b="0" i="0" u="none" strike="noStrike" dirty="0">
                          <a:solidFill>
                            <a:srgbClr val="000000"/>
                          </a:solidFill>
                          <a:effectLst/>
                          <a:latin typeface="Futura Std Book" panose="020B0502020204020303"/>
                        </a:rPr>
                        <a:t>3</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-82</a:t>
                      </a:r>
                    </a:p>
                  </a:txBody>
                  <a:tcPr marL="9525" marR="9525" marT="9525" marB="0" anchor="ct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Värmdö</a:t>
                      </a:r>
                    </a:p>
                  </a:txBody>
                  <a:tcPr>
                    <a:lnL w="12700" cmpd="sng">
                      <a:noFill/>
                    </a:lnL>
                  </a:tcPr>
                </a:tc>
                <a:tc>
                  <a:txBody>
                    <a:bodyPr/>
                    <a:lstStyle/>
                    <a:p>
                      <a:pPr algn="ctr" fontAlgn="ctr"/>
                      <a:r>
                        <a:rPr lang="sv-SE" sz="800" b="0" i="0" u="none" strike="noStrike" dirty="0">
                          <a:solidFill>
                            <a:srgbClr val="000000"/>
                          </a:solidFill>
                          <a:effectLst/>
                          <a:latin typeface="Futura Std Book" panose="020B0502020204020303"/>
                        </a:rPr>
                        <a:t>19</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-68</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Järfälla</a:t>
                      </a:r>
                    </a:p>
                  </a:txBody>
                  <a:tcPr>
                    <a:lnL w="12700" cmpd="sng">
                      <a:noFill/>
                    </a:lnL>
                  </a:tcP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Ekerö</a:t>
                      </a:r>
                    </a:p>
                  </a:txBody>
                  <a:tcPr>
                    <a:lnL w="12700" cmpd="sng">
                      <a:noFill/>
                    </a:lnL>
                  </a:tcP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32085089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Huddinge</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36</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-28</a:t>
                      </a:r>
                    </a:p>
                  </a:txBody>
                  <a:tcPr marL="9525" marR="9525" marT="9525" marB="0" anchor="ctr"/>
                </a:tc>
                <a:extLst>
                  <a:ext uri="{0D108BD9-81ED-4DB2-BD59-A6C34878D82A}">
                    <a16:rowId xmlns:a16="http://schemas.microsoft.com/office/drawing/2014/main" val="112127357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Botkyrka</a:t>
                      </a:r>
                    </a:p>
                  </a:txBody>
                  <a:tcPr>
                    <a:lnL w="12700" cmpd="sng">
                      <a:noFill/>
                    </a:lnL>
                  </a:tcP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108423942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Salem</a:t>
                      </a:r>
                    </a:p>
                  </a:txBody>
                  <a:tcPr>
                    <a:lnL w="12700" cmpd="sng">
                      <a:noFill/>
                    </a:lnL>
                  </a:tcP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04746581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Haninge</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13</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-71</a:t>
                      </a:r>
                    </a:p>
                  </a:txBody>
                  <a:tcPr marL="9525" marR="9525" marT="9525" marB="0" anchor="ctr"/>
                </a:tc>
                <a:extLst>
                  <a:ext uri="{0D108BD9-81ED-4DB2-BD59-A6C34878D82A}">
                    <a16:rowId xmlns:a16="http://schemas.microsoft.com/office/drawing/2014/main" val="422607885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Tyresö</a:t>
                      </a:r>
                    </a:p>
                  </a:txBody>
                  <a:tcPr>
                    <a:lnL w="12700" cmpd="sng">
                      <a:noFill/>
                    </a:lnL>
                  </a:tcP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tc>
                  <a:txBody>
                    <a:bodyPr/>
                    <a:lstStyle/>
                    <a:p>
                      <a:pPr algn="ctr" fontAlgn="ctr"/>
                      <a:r>
                        <a:rPr lang="sv-SE" sz="800" b="0" i="0" u="none" strike="noStrike" dirty="0" err="1">
                          <a:solidFill>
                            <a:srgbClr val="000000"/>
                          </a:solidFill>
                          <a:effectLst/>
                          <a:latin typeface="+mn-lt"/>
                        </a:rPr>
                        <a:t>i.u</a:t>
                      </a:r>
                      <a:r>
                        <a:rPr lang="sv-SE" sz="800" b="0" i="0" u="none" strike="noStrike" dirty="0">
                          <a:solidFill>
                            <a:srgbClr val="000000"/>
                          </a:solidFill>
                          <a:effectLst/>
                          <a:latin typeface="+mn-lt"/>
                        </a:rPr>
                        <a:t>.</a:t>
                      </a:r>
                    </a:p>
                  </a:txBody>
                  <a:tcPr marL="9525" marR="9525" marT="9525" marB="0" anchor="ctr"/>
                </a:tc>
                <a:extLst>
                  <a:ext uri="{0D108BD9-81ED-4DB2-BD59-A6C34878D82A}">
                    <a16:rowId xmlns:a16="http://schemas.microsoft.com/office/drawing/2014/main" val="244396649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Upplands-Bro</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-76</a:t>
                      </a:r>
                    </a:p>
                  </a:txBody>
                  <a:tcPr marL="9525" marR="9525" marT="9525" marB="0" anchor="ctr"/>
                </a:tc>
                <a:extLst>
                  <a:ext uri="{0D108BD9-81ED-4DB2-BD59-A6C34878D82A}">
                    <a16:rowId xmlns:a16="http://schemas.microsoft.com/office/drawing/2014/main" val="305524805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Nykvarn</a:t>
                      </a:r>
                    </a:p>
                  </a:txBody>
                  <a:tcPr>
                    <a:lnL w="12700" cmpd="sng">
                      <a:noFill/>
                    </a:lnL>
                  </a:tcP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88421016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Täby</a:t>
                      </a:r>
                    </a:p>
                  </a:txBody>
                  <a:tcPr>
                    <a:lnL w="12700" cmpd="sng">
                      <a:noFill/>
                    </a:lnL>
                  </a:tcP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00777060"/>
                  </a:ext>
                </a:extLst>
              </a:tr>
              <a:tr h="21966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Danderyd</a:t>
                      </a:r>
                    </a:p>
                  </a:txBody>
                  <a:tcPr>
                    <a:lnL w="12700" cmpd="sng">
                      <a:noFill/>
                    </a:lnL>
                  </a:tcP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67079906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Sollentuna</a:t>
                      </a:r>
                    </a:p>
                  </a:txBody>
                  <a:tcPr>
                    <a:lnL w="12700" cmpd="sng">
                      <a:noFill/>
                    </a:lnL>
                  </a:tcPr>
                </a:tc>
                <a:tc>
                  <a:txBody>
                    <a:bodyPr/>
                    <a:lstStyle/>
                    <a:p>
                      <a:pPr algn="ctr" fontAlgn="ctr"/>
                      <a:r>
                        <a:rPr lang="sv-SE" sz="800" b="0" i="0" u="none" strike="noStrike" dirty="0">
                          <a:solidFill>
                            <a:srgbClr val="000000"/>
                          </a:solidFill>
                          <a:effectLst/>
                          <a:latin typeface="Futura Std Book" panose="020B0502020204020303"/>
                        </a:rPr>
                        <a:t>24</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-57</a:t>
                      </a:r>
                    </a:p>
                  </a:txBody>
                  <a:tcPr marL="9525" marR="9525" marT="9525" marB="0" anchor="ctr"/>
                </a:tc>
                <a:extLst>
                  <a:ext uri="{0D108BD9-81ED-4DB2-BD59-A6C34878D82A}">
                    <a16:rowId xmlns:a16="http://schemas.microsoft.com/office/drawing/2014/main" val="88204698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Stockholm</a:t>
                      </a:r>
                    </a:p>
                  </a:txBody>
                  <a:tcPr>
                    <a:lnL w="12700" cmpd="sng">
                      <a:noFill/>
                    </a:lnL>
                  </a:tcPr>
                </a:tc>
                <a:tc>
                  <a:txBody>
                    <a:bodyPr/>
                    <a:lstStyle/>
                    <a:p>
                      <a:pPr algn="ctr" fontAlgn="ctr"/>
                      <a:r>
                        <a:rPr lang="sv-SE" sz="800" b="0" i="0" u="none" strike="noStrike" dirty="0">
                          <a:solidFill>
                            <a:srgbClr val="000000"/>
                          </a:solidFill>
                          <a:effectLst/>
                          <a:latin typeface="Futura Std Book" panose="020B0502020204020303"/>
                        </a:rPr>
                        <a:t>866</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-63</a:t>
                      </a:r>
                    </a:p>
                  </a:txBody>
                  <a:tcPr marL="9525" marR="9525" marT="9525" marB="0" anchor="ctr"/>
                </a:tc>
                <a:extLst>
                  <a:ext uri="{0D108BD9-81ED-4DB2-BD59-A6C34878D82A}">
                    <a16:rowId xmlns:a16="http://schemas.microsoft.com/office/drawing/2014/main" val="137589742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Södertälje</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26</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-55</a:t>
                      </a:r>
                    </a:p>
                  </a:txBody>
                  <a:tcPr marL="9525" marR="9525" marT="9525" marB="0" anchor="ctr"/>
                </a:tc>
                <a:extLst>
                  <a:ext uri="{0D108BD9-81ED-4DB2-BD59-A6C34878D82A}">
                    <a16:rowId xmlns:a16="http://schemas.microsoft.com/office/drawing/2014/main" val="5825391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Nacka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40</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-49</a:t>
                      </a:r>
                    </a:p>
                  </a:txBody>
                  <a:tcPr marL="9525" marR="9525" marT="9525" marB="0" anchor="ctr"/>
                </a:tc>
                <a:extLst>
                  <a:ext uri="{0D108BD9-81ED-4DB2-BD59-A6C34878D82A}">
                    <a16:rowId xmlns:a16="http://schemas.microsoft.com/office/drawing/2014/main" val="402772390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Sundbyberg</a:t>
                      </a:r>
                    </a:p>
                  </a:txBody>
                  <a:tcPr>
                    <a:lnL w="12700" cmpd="sng">
                      <a:noFill/>
                    </a:lnL>
                  </a:tcP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tc>
                  <a:txBody>
                    <a:bodyPr/>
                    <a:lstStyle/>
                    <a:p>
                      <a:pPr algn="ctr" fontAlgn="ctr"/>
                      <a:r>
                        <a:rPr lang="sv-SE" sz="800" b="0" i="0" u="none" strike="noStrike" dirty="0" err="1">
                          <a:solidFill>
                            <a:srgbClr val="000000"/>
                          </a:solidFill>
                          <a:effectLst/>
                          <a:latin typeface="+mn-lt"/>
                        </a:rPr>
                        <a:t>i.u</a:t>
                      </a:r>
                      <a:r>
                        <a:rPr lang="sv-SE" sz="800" b="0" i="0" u="none" strike="noStrike" dirty="0">
                          <a:solidFill>
                            <a:srgbClr val="000000"/>
                          </a:solidFill>
                          <a:effectLst/>
                          <a:latin typeface="+mn-lt"/>
                        </a:rPr>
                        <a:t>.</a:t>
                      </a:r>
                    </a:p>
                  </a:txBody>
                  <a:tcPr marL="9525" marR="9525" marT="9525" marB="0" anchor="ctr"/>
                </a:tc>
                <a:extLst>
                  <a:ext uri="{0D108BD9-81ED-4DB2-BD59-A6C34878D82A}">
                    <a16:rowId xmlns:a16="http://schemas.microsoft.com/office/drawing/2014/main" val="18374149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Solna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64</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-61</a:t>
                      </a:r>
                    </a:p>
                  </a:txBody>
                  <a:tcPr marL="9525" marR="9525" marT="9525" marB="0" anchor="ctr"/>
                </a:tc>
                <a:extLst>
                  <a:ext uri="{0D108BD9-81ED-4DB2-BD59-A6C34878D82A}">
                    <a16:rowId xmlns:a16="http://schemas.microsoft.com/office/drawing/2014/main" val="117174821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Lidingö</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18</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-55</a:t>
                      </a:r>
                    </a:p>
                  </a:txBody>
                  <a:tcPr marL="9525" marR="9525" marT="9525" marB="0" anchor="ctr"/>
                </a:tc>
                <a:extLst>
                  <a:ext uri="{0D108BD9-81ED-4DB2-BD59-A6C34878D82A}">
                    <a16:rowId xmlns:a16="http://schemas.microsoft.com/office/drawing/2014/main" val="413510372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Vaxholm</a:t>
                      </a:r>
                    </a:p>
                  </a:txBody>
                  <a:tcPr>
                    <a:lnL w="12700" cmpd="sng">
                      <a:noFill/>
                    </a:lnL>
                  </a:tcP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tc>
                  <a:txBody>
                    <a:bodyPr/>
                    <a:lstStyle/>
                    <a:p>
                      <a:pPr algn="ctr" fontAlgn="ctr"/>
                      <a:r>
                        <a:rPr lang="sv-SE" sz="800" b="0" i="0" u="none" strike="noStrike" dirty="0" err="1">
                          <a:solidFill>
                            <a:srgbClr val="000000"/>
                          </a:solidFill>
                          <a:effectLst/>
                          <a:latin typeface="+mn-lt"/>
                        </a:rPr>
                        <a:t>i.u</a:t>
                      </a:r>
                      <a:r>
                        <a:rPr lang="sv-SE" sz="800" b="0" i="0" u="none" strike="noStrike" dirty="0">
                          <a:solidFill>
                            <a:srgbClr val="000000"/>
                          </a:solidFill>
                          <a:effectLst/>
                          <a:latin typeface="+mn-lt"/>
                        </a:rPr>
                        <a:t>.</a:t>
                      </a:r>
                    </a:p>
                  </a:txBody>
                  <a:tcPr marL="9525" marR="9525" marT="9525" marB="0" anchor="ctr"/>
                </a:tc>
                <a:extLst>
                  <a:ext uri="{0D108BD9-81ED-4DB2-BD59-A6C34878D82A}">
                    <a16:rowId xmlns:a16="http://schemas.microsoft.com/office/drawing/2014/main" val="313186678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Norrtälje</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37</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-45</a:t>
                      </a:r>
                    </a:p>
                  </a:txBody>
                  <a:tcPr marL="9525" marR="9525" marT="9525" marB="0" anchor="ctr"/>
                </a:tc>
                <a:extLst>
                  <a:ext uri="{0D108BD9-81ED-4DB2-BD59-A6C34878D82A}">
                    <a16:rowId xmlns:a16="http://schemas.microsoft.com/office/drawing/2014/main" val="26849837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Sigtuna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75</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-65</a:t>
                      </a:r>
                    </a:p>
                  </a:txBody>
                  <a:tcPr marL="9525" marR="9525" marT="9525" marB="0" anchor="ctr"/>
                </a:tc>
                <a:extLst>
                  <a:ext uri="{0D108BD9-81ED-4DB2-BD59-A6C34878D82A}">
                    <a16:rowId xmlns:a16="http://schemas.microsoft.com/office/drawing/2014/main" val="85616556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Nynäshamn</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9</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-58</a:t>
                      </a:r>
                    </a:p>
                  </a:txBody>
                  <a:tcPr marL="9525" marR="9525" marT="9525" marB="0" anchor="ctr"/>
                </a:tc>
                <a:extLst>
                  <a:ext uri="{0D108BD9-81ED-4DB2-BD59-A6C34878D82A}">
                    <a16:rowId xmlns:a16="http://schemas.microsoft.com/office/drawing/2014/main" val="2339073235"/>
                  </a:ext>
                </a:extLst>
              </a:tr>
            </a:tbl>
          </a:graphicData>
        </a:graphic>
      </p:graphicFrame>
      <p:sp>
        <p:nvSpPr>
          <p:cNvPr id="9" name="textruta 8">
            <a:extLst>
              <a:ext uri="{FF2B5EF4-FFF2-40B4-BE49-F238E27FC236}">
                <a16:creationId xmlns:a16="http://schemas.microsoft.com/office/drawing/2014/main" id="{B6D9CC99-528E-4DEE-A377-F3B497CEF445}"/>
              </a:ext>
            </a:extLst>
          </p:cNvPr>
          <p:cNvSpPr txBox="1"/>
          <p:nvPr/>
        </p:nvSpPr>
        <p:spPr>
          <a:xfrm>
            <a:off x="11036300" y="5580727"/>
            <a:ext cx="1069975" cy="1061829"/>
          </a:xfrm>
          <a:prstGeom prst="rect">
            <a:avLst/>
          </a:prstGeom>
          <a:noFill/>
        </p:spPr>
        <p:txBody>
          <a:bodyPr wrap="square" rtlCol="0">
            <a:spAutoFit/>
          </a:bodyPr>
          <a:lstStyle/>
          <a:p>
            <a:r>
              <a:rPr lang="sv-SE" sz="700" dirty="0"/>
              <a:t>* Länstotal inkl. camping.</a:t>
            </a:r>
            <a:br>
              <a:rPr lang="sv-SE" sz="700" dirty="0"/>
            </a:br>
            <a:r>
              <a:rPr lang="sv-SE" sz="700" dirty="0"/>
              <a:t>Kommunvärden exkl. camping.</a:t>
            </a:r>
            <a:br>
              <a:rPr lang="sv-SE" sz="700" dirty="0"/>
            </a:br>
            <a:r>
              <a:rPr lang="sv-SE" sz="700" dirty="0" err="1"/>
              <a:t>i.u</a:t>
            </a:r>
            <a:r>
              <a:rPr lang="sv-SE" sz="700" dirty="0"/>
              <a:t>.. = av SCB censurerat värde till följd av färre än fem öppna anläggningar.</a:t>
            </a:r>
          </a:p>
        </p:txBody>
      </p:sp>
      <p:sp>
        <p:nvSpPr>
          <p:cNvPr id="7" name="textruta 6">
            <a:extLst>
              <a:ext uri="{FF2B5EF4-FFF2-40B4-BE49-F238E27FC236}">
                <a16:creationId xmlns:a16="http://schemas.microsoft.com/office/drawing/2014/main" id="{B1806581-1973-4DE5-AA2D-5EF57FEBD6E6}"/>
              </a:ext>
            </a:extLst>
          </p:cNvPr>
          <p:cNvSpPr txBox="1"/>
          <p:nvPr/>
        </p:nvSpPr>
        <p:spPr>
          <a:xfrm>
            <a:off x="6096000" y="6642556"/>
            <a:ext cx="2534668" cy="215444"/>
          </a:xfrm>
          <a:prstGeom prst="rect">
            <a:avLst/>
          </a:prstGeom>
          <a:noFill/>
        </p:spPr>
        <p:txBody>
          <a:bodyPr wrap="none" rtlCol="0">
            <a:spAutoFit/>
          </a:bodyPr>
          <a:lstStyle/>
          <a:p>
            <a:r>
              <a:rPr lang="sv-SE" sz="800" dirty="0"/>
              <a:t>Källa: Statistiska centralbyrån och Tillväxtverket </a:t>
            </a:r>
          </a:p>
        </p:txBody>
      </p:sp>
    </p:spTree>
    <p:extLst>
      <p:ext uri="{BB962C8B-B14F-4D97-AF65-F5344CB8AC3E}">
        <p14:creationId xmlns:p14="http://schemas.microsoft.com/office/powerpoint/2010/main" val="17700212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pic>
        <p:nvPicPr>
          <p:cNvPr id="5" name="Platshållare för bild 5" descr="En bild som visar himmel, utomhus, vatten, stor&#10;&#10;Automatiskt genererad beskrivning">
            <a:extLst>
              <a:ext uri="{FF2B5EF4-FFF2-40B4-BE49-F238E27FC236}">
                <a16:creationId xmlns:a16="http://schemas.microsoft.com/office/drawing/2014/main" id="{718F961F-E8E9-47E0-82DD-7ABF22E1A3FE}"/>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l="10" r="10"/>
          <a:stretch>
            <a:fillRect/>
          </a:stretch>
        </p:blipFill>
        <p:spPr/>
      </p:pic>
      <p:sp>
        <p:nvSpPr>
          <p:cNvPr id="3" name="Platshållare för innehåll 2">
            <a:extLst>
              <a:ext uri="{FF2B5EF4-FFF2-40B4-BE49-F238E27FC236}">
                <a16:creationId xmlns:a16="http://schemas.microsoft.com/office/drawing/2014/main" id="{522BD689-D5E0-4A99-9B6E-D1E8D5674AAD}"/>
              </a:ext>
            </a:extLst>
          </p:cNvPr>
          <p:cNvSpPr>
            <a:spLocks noGrp="1"/>
          </p:cNvSpPr>
          <p:nvPr>
            <p:ph sz="half" idx="1"/>
          </p:nvPr>
        </p:nvSpPr>
        <p:spPr>
          <a:xfrm>
            <a:off x="475358" y="1628775"/>
            <a:ext cx="5296792" cy="3995277"/>
          </a:xfrm>
        </p:spPr>
        <p:txBody>
          <a:bodyPr/>
          <a:lstStyle/>
          <a:p>
            <a:pPr lvl="0"/>
            <a:r>
              <a:rPr lang="sv-SE" sz="1200" dirty="0">
                <a:solidFill>
                  <a:schemeClr val="bg1"/>
                </a:solidFill>
              </a:rPr>
              <a:t>Stockholm Business Region är Stockholms stads näringslivsbolag med ansvar för strategisk utveckling och internationell marknadsföring av Stockholm, under varumärket Stockholm - The </a:t>
            </a:r>
            <a:r>
              <a:rPr lang="sv-SE" sz="1200" dirty="0" err="1">
                <a:solidFill>
                  <a:schemeClr val="bg1"/>
                </a:solidFill>
              </a:rPr>
              <a:t>Capital</a:t>
            </a:r>
            <a:r>
              <a:rPr lang="sv-SE" sz="1200" dirty="0">
                <a:solidFill>
                  <a:schemeClr val="bg1"/>
                </a:solidFill>
              </a:rPr>
              <a:t> </a:t>
            </a:r>
            <a:r>
              <a:rPr lang="sv-SE" sz="1200" dirty="0" err="1">
                <a:solidFill>
                  <a:schemeClr val="bg1"/>
                </a:solidFill>
              </a:rPr>
              <a:t>of</a:t>
            </a:r>
            <a:r>
              <a:rPr lang="sv-SE" sz="1200">
                <a:solidFill>
                  <a:schemeClr val="bg1"/>
                </a:solidFill>
              </a:rPr>
              <a:t> Scandinavia.</a:t>
            </a:r>
          </a:p>
          <a:p>
            <a:r>
              <a:rPr lang="sv-SE" sz="1200">
                <a:solidFill>
                  <a:schemeClr val="bg1"/>
                </a:solidFill>
              </a:rPr>
              <a:t>Bolaget </a:t>
            </a:r>
            <a:r>
              <a:rPr lang="sv-SE" sz="1200" dirty="0">
                <a:solidFill>
                  <a:schemeClr val="bg1"/>
                </a:solidFill>
              </a:rPr>
              <a:t>ägs av Stockholms stad och har två dotterbolag, </a:t>
            </a:r>
            <a:br>
              <a:rPr lang="sv-SE" sz="1200" dirty="0">
                <a:solidFill>
                  <a:schemeClr val="bg1"/>
                </a:solidFill>
              </a:rPr>
            </a:br>
            <a:r>
              <a:rPr lang="sv-SE" sz="1200" dirty="0" err="1">
                <a:solidFill>
                  <a:schemeClr val="bg1"/>
                </a:solidFill>
              </a:rPr>
              <a:t>Invest</a:t>
            </a:r>
            <a:r>
              <a:rPr lang="sv-SE" sz="1200" dirty="0">
                <a:solidFill>
                  <a:schemeClr val="bg1"/>
                </a:solidFill>
              </a:rPr>
              <a:t> Stockholm och Visit Stockholm.</a:t>
            </a:r>
          </a:p>
          <a:p>
            <a:r>
              <a:rPr lang="sv-SE" sz="1200" dirty="0">
                <a:solidFill>
                  <a:schemeClr val="bg1"/>
                </a:solidFill>
              </a:rPr>
              <a:t>Samtliga rapporter finns tillgängliga på </a:t>
            </a:r>
            <a:r>
              <a:rPr lang="sv-SE" sz="1200" u="sng" dirty="0">
                <a:solidFill>
                  <a:schemeClr val="bg1"/>
                </a:solidFill>
                <a:hlinkClick r:id="rId3">
                  <a:extLst>
                    <a:ext uri="{A12FA001-AC4F-418D-AE19-62706E023703}">
                      <ahyp:hlinkClr xmlns:ahyp="http://schemas.microsoft.com/office/drawing/2018/hyperlinkcolor" xmlns="" val="tx"/>
                    </a:ext>
                  </a:extLst>
                </a:hlinkClick>
              </a:rPr>
              <a:t>http://stockholmbusinessalliance.se/hittamaterial/konjunkturrapporter/ </a:t>
            </a:r>
            <a:endParaRPr lang="sv-SE" sz="1200" u="sng" dirty="0">
              <a:solidFill>
                <a:schemeClr val="bg1"/>
              </a:solidFill>
            </a:endParaRPr>
          </a:p>
          <a:p>
            <a:r>
              <a:rPr lang="sv-SE" sz="1200" dirty="0">
                <a:solidFill>
                  <a:schemeClr val="bg1"/>
                </a:solidFill>
              </a:rPr>
              <a:t>Frågor kan ställas till Stefan Frid på </a:t>
            </a:r>
            <a:r>
              <a:rPr lang="sv-SE" sz="1200" dirty="0" err="1">
                <a:solidFill>
                  <a:schemeClr val="bg1"/>
                </a:solidFill>
              </a:rPr>
              <a:t>Invest</a:t>
            </a:r>
            <a:r>
              <a:rPr lang="sv-SE" sz="1200" dirty="0">
                <a:solidFill>
                  <a:schemeClr val="bg1"/>
                </a:solidFill>
              </a:rPr>
              <a:t> Stockholm. </a:t>
            </a:r>
          </a:p>
          <a:p>
            <a:r>
              <a:rPr lang="sv-SE" sz="1200" dirty="0">
                <a:solidFill>
                  <a:schemeClr val="bg1"/>
                </a:solidFill>
              </a:rPr>
              <a:t>Ansvarig utgivare: Staffan Ingvarsson, VD Stockholm Business Region</a:t>
            </a:r>
          </a:p>
          <a:p>
            <a:r>
              <a:rPr lang="sv-SE" sz="1200" dirty="0">
                <a:solidFill>
                  <a:schemeClr val="bg1"/>
                </a:solidFill>
              </a:rPr>
              <a:t>Stockholm Business Region </a:t>
            </a:r>
            <a:br>
              <a:rPr lang="sv-SE" sz="1200" dirty="0">
                <a:solidFill>
                  <a:schemeClr val="bg1"/>
                </a:solidFill>
              </a:rPr>
            </a:br>
            <a:r>
              <a:rPr lang="sv-SE" sz="1200" dirty="0">
                <a:solidFill>
                  <a:schemeClr val="bg1"/>
                </a:solidFill>
              </a:rPr>
              <a:t>P.O. Box 16282 </a:t>
            </a:r>
            <a:br>
              <a:rPr lang="sv-SE" sz="1200" dirty="0">
                <a:solidFill>
                  <a:schemeClr val="bg1"/>
                </a:solidFill>
              </a:rPr>
            </a:br>
            <a:r>
              <a:rPr lang="sv-SE" sz="1200" dirty="0">
                <a:solidFill>
                  <a:schemeClr val="bg1"/>
                </a:solidFill>
              </a:rPr>
              <a:t>SE-103 25 Stockholm, Sweden </a:t>
            </a:r>
            <a:br>
              <a:rPr lang="sv-SE" sz="1200" dirty="0">
                <a:solidFill>
                  <a:schemeClr val="bg1"/>
                </a:solidFill>
              </a:rPr>
            </a:br>
            <a:r>
              <a:rPr lang="sv-SE" sz="1200" dirty="0">
                <a:solidFill>
                  <a:schemeClr val="bg1"/>
                </a:solidFill>
              </a:rPr>
              <a:t>Telefon + 46 8 508 280 00 </a:t>
            </a:r>
            <a:br>
              <a:rPr lang="sv-SE" sz="1200" dirty="0">
                <a:solidFill>
                  <a:schemeClr val="bg1"/>
                </a:solidFill>
              </a:rPr>
            </a:br>
            <a:r>
              <a:rPr lang="sv-SE" sz="1200" dirty="0">
                <a:solidFill>
                  <a:schemeClr val="bg1"/>
                </a:solidFill>
              </a:rPr>
              <a:t>www.visitstockholm.com </a:t>
            </a:r>
            <a:br>
              <a:rPr lang="sv-SE" sz="1200" dirty="0">
                <a:solidFill>
                  <a:schemeClr val="bg1"/>
                </a:solidFill>
              </a:rPr>
            </a:br>
            <a:r>
              <a:rPr lang="sv-SE" sz="1200" dirty="0">
                <a:solidFill>
                  <a:schemeClr val="bg1"/>
                </a:solidFill>
              </a:rPr>
              <a:t>www.investstockholm.com </a:t>
            </a:r>
            <a:br>
              <a:rPr lang="sv-SE" sz="1200" dirty="0">
                <a:solidFill>
                  <a:schemeClr val="bg1"/>
                </a:solidFill>
              </a:rPr>
            </a:br>
            <a:r>
              <a:rPr lang="sv-SE" sz="1200" dirty="0">
                <a:solidFill>
                  <a:schemeClr val="bg1"/>
                </a:solidFill>
              </a:rPr>
              <a:t>www.stockholmbusinessregion.se </a:t>
            </a:r>
          </a:p>
        </p:txBody>
      </p:sp>
      <p:sp>
        <p:nvSpPr>
          <p:cNvPr id="4" name="Rubrik 3">
            <a:extLst>
              <a:ext uri="{FF2B5EF4-FFF2-40B4-BE49-F238E27FC236}">
                <a16:creationId xmlns:a16="http://schemas.microsoft.com/office/drawing/2014/main" id="{62BF7A97-3214-47AD-BB39-30A1CB8B5129}"/>
              </a:ext>
            </a:extLst>
          </p:cNvPr>
          <p:cNvSpPr>
            <a:spLocks noGrp="1"/>
          </p:cNvSpPr>
          <p:nvPr>
            <p:ph type="title"/>
          </p:nvPr>
        </p:nvSpPr>
        <p:spPr>
          <a:xfrm>
            <a:off x="475358" y="325482"/>
            <a:ext cx="5296792" cy="1113955"/>
          </a:xfrm>
        </p:spPr>
        <p:txBody>
          <a:bodyPr/>
          <a:lstStyle/>
          <a:p>
            <a:r>
              <a:rPr lang="sv-SE" dirty="0">
                <a:solidFill>
                  <a:schemeClr val="bg1"/>
                </a:solidFill>
              </a:rPr>
              <a:t>Stockholm Business Region</a:t>
            </a:r>
          </a:p>
        </p:txBody>
      </p:sp>
      <p:pic>
        <p:nvPicPr>
          <p:cNvPr id="9" name="Bildobjekt 8">
            <a:extLst>
              <a:ext uri="{FF2B5EF4-FFF2-40B4-BE49-F238E27FC236}">
                <a16:creationId xmlns:a16="http://schemas.microsoft.com/office/drawing/2014/main" id="{A14EF21B-B8D3-4355-8DC4-91F4F5847D72}"/>
              </a:ext>
            </a:extLst>
          </p:cNvPr>
          <p:cNvPicPr>
            <a:picLocks noChangeAspect="1"/>
          </p:cNvPicPr>
          <p:nvPr/>
        </p:nvPicPr>
        <p:blipFill>
          <a:blip r:embed="rId4">
            <a:alphaModFix amt="68000"/>
          </a:blip>
          <a:stretch>
            <a:fillRect/>
          </a:stretch>
        </p:blipFill>
        <p:spPr>
          <a:xfrm>
            <a:off x="6429375" y="0"/>
            <a:ext cx="6244640" cy="6858000"/>
          </a:xfrm>
          <a:prstGeom prst="rect">
            <a:avLst/>
          </a:prstGeom>
        </p:spPr>
      </p:pic>
    </p:spTree>
    <p:extLst>
      <p:ext uri="{BB962C8B-B14F-4D97-AF65-F5344CB8AC3E}">
        <p14:creationId xmlns:p14="http://schemas.microsoft.com/office/powerpoint/2010/main" val="235255917"/>
      </p:ext>
    </p:extLst>
  </p:cSld>
  <p:clrMapOvr>
    <a:masterClrMapping/>
  </p:clrMapOvr>
</p:sld>
</file>

<file path=ppt/theme/theme1.xml><?xml version="1.0" encoding="utf-8"?>
<a:theme xmlns:a="http://schemas.openxmlformats.org/drawingml/2006/main" name="Stockholm Business Region">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New">
      <a:majorFont>
        <a:latin typeface="Futura Std Book"/>
        <a:ea typeface=""/>
        <a:cs typeface=""/>
      </a:majorFont>
      <a:minorFont>
        <a:latin typeface="Futura Std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defPPr algn="l">
          <a:defRPr dirty="0" smtClean="0">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Sthlm bus region mall med exempelsidor.potx" id="{231D5FF8-AE30-49FB-AAE4-EDC658702CD4}" vid="{15FC85DB-6A9F-45EE-93F8-5A4DFC58E511}"/>
    </a:ext>
  </a:extLst>
</a:theme>
</file>

<file path=ppt/theme/theme2.xml><?xml version="1.0" encoding="utf-8"?>
<a:theme xmlns:a="http://schemas.openxmlformats.org/drawingml/2006/main" name="Default">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a:majorFont>
        <a:latin typeface="Futura Std Book"/>
        <a:ea typeface=""/>
        <a:cs typeface=""/>
      </a:majorFont>
      <a:minorFont>
        <a:latin typeface="Garamo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Default" id="{C87DB9DA-02A5-4140-BC65-5F528FB97C53}" vid="{F1766795-0814-4FFD-B318-26DA62B63690}"/>
    </a:ext>
  </a:extLst>
</a:theme>
</file>

<file path=ppt/theme/theme3.xml><?xml version="1.0" encoding="utf-8"?>
<a:theme xmlns:a="http://schemas.openxmlformats.org/drawingml/2006/main" name="Default">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a:majorFont>
        <a:latin typeface="Futura Std Book"/>
        <a:ea typeface=""/>
        <a:cs typeface=""/>
      </a:majorFont>
      <a:minorFont>
        <a:latin typeface="Garamo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Default" id="{C87DB9DA-02A5-4140-BC65-5F528FB97C53}" vid="{F1766795-0814-4FFD-B318-26DA62B63690}"/>
    </a:ext>
  </a:extLst>
</a:theme>
</file>

<file path=docProps/app.xml><?xml version="1.0" encoding="utf-8"?>
<Properties xmlns="http://schemas.openxmlformats.org/officeDocument/2006/extended-properties" xmlns:vt="http://schemas.openxmlformats.org/officeDocument/2006/docPropsVTypes">
  <Template>PPT mall med exempelsidor_16_9</Template>
  <TotalTime>4255</TotalTime>
  <Words>4040</Words>
  <Application>Microsoft Office PowerPoint</Application>
  <PresentationFormat>Bredbild</PresentationFormat>
  <Paragraphs>1791</Paragraphs>
  <Slides>24</Slides>
  <Notes>2</Notes>
  <HiddenSlides>0</HiddenSlides>
  <MMClips>0</MMClips>
  <ScaleCrop>false</ScaleCrop>
  <HeadingPairs>
    <vt:vector size="6" baseType="variant">
      <vt:variant>
        <vt:lpstr>Använt teckensnitt</vt:lpstr>
      </vt:variant>
      <vt:variant>
        <vt:i4>7</vt:i4>
      </vt:variant>
      <vt:variant>
        <vt:lpstr>Tema</vt:lpstr>
      </vt:variant>
      <vt:variant>
        <vt:i4>1</vt:i4>
      </vt:variant>
      <vt:variant>
        <vt:lpstr>Bildrubriker</vt:lpstr>
      </vt:variant>
      <vt:variant>
        <vt:i4>24</vt:i4>
      </vt:variant>
    </vt:vector>
  </HeadingPairs>
  <TitlesOfParts>
    <vt:vector size="32" baseType="lpstr">
      <vt:lpstr>Arial</vt:lpstr>
      <vt:lpstr>Calibri</vt:lpstr>
      <vt:lpstr>Futura Std Book</vt:lpstr>
      <vt:lpstr>Futura Std Book</vt:lpstr>
      <vt:lpstr>Garamond</vt:lpstr>
      <vt:lpstr>Times New Roman</vt:lpstr>
      <vt:lpstr>Wingdings</vt:lpstr>
      <vt:lpstr>Stockholm Business Region</vt:lpstr>
      <vt:lpstr>PowerPoint-presentation</vt:lpstr>
      <vt:lpstr>Om rapporten</vt:lpstr>
      <vt:lpstr>Tufft konjunkturläge i spåren av Covid-19  </vt:lpstr>
      <vt:lpstr>Lönesumma</vt:lpstr>
      <vt:lpstr>Lönesumma efter sektor</vt:lpstr>
      <vt:lpstr>Lönesumma, 2020 kv4</vt:lpstr>
      <vt:lpstr>Nyföretagande</vt:lpstr>
      <vt:lpstr>Företagskonkurser</vt:lpstr>
      <vt:lpstr>Sysselsättning </vt:lpstr>
      <vt:lpstr>Sysselsättning efter bransch</vt:lpstr>
      <vt:lpstr>Sysselsättning efter yrke</vt:lpstr>
      <vt:lpstr>Lediga jobb</vt:lpstr>
      <vt:lpstr>Varslade personer</vt:lpstr>
      <vt:lpstr>Arbetslöshet</vt:lpstr>
      <vt:lpstr>Arbetslöshet efter kategori</vt:lpstr>
      <vt:lpstr>Befolkning </vt:lpstr>
      <vt:lpstr>Bostadsbyggande</vt:lpstr>
      <vt:lpstr>Kommersiella övernattningar</vt:lpstr>
      <vt:lpstr>PowerPoint-presentation</vt:lpstr>
      <vt:lpstr>PowerPoint-presentation</vt:lpstr>
      <vt:lpstr>PowerPoint-presentation</vt:lpstr>
      <vt:lpstr>PowerPoint-presentation</vt:lpstr>
      <vt:lpstr>PowerPoint-presentation</vt:lpstr>
      <vt:lpstr>Stockholm Business Region</vt:lpstr>
    </vt:vector>
  </TitlesOfParts>
  <Company>Stockholms Stad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Stefan Frid</dc:creator>
  <cp:keywords>class='Open'</cp:keywords>
  <cp:lastModifiedBy>Stefan Frid</cp:lastModifiedBy>
  <cp:revision>583</cp:revision>
  <cp:lastPrinted>2020-06-18T09:27:07Z</cp:lastPrinted>
  <dcterms:created xsi:type="dcterms:W3CDTF">2019-04-29T08:02:07Z</dcterms:created>
  <dcterms:modified xsi:type="dcterms:W3CDTF">2021-03-29T10:04:00Z</dcterms:modified>
</cp:coreProperties>
</file>