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Grafdata'!$B$54</c:f>
              <c:strCache>
                <c:ptCount val="1"/>
                <c:pt idx="0">
                  <c:v>Total</c:v>
                </c:pt>
              </c:strCache>
            </c:strRef>
          </c:tx>
          <c:spPr>
            <a:ln w="28575" cap="rnd">
              <a:solidFill>
                <a:schemeClr val="accent1"/>
              </a:solidFill>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Grafdata'!$C$54:$AQ$54</c:f>
              <c:numCache>
                <c:formatCode>General</c:formatCode>
                <c:ptCount val="41"/>
                <c:pt idx="0">
                  <c:v>100</c:v>
                </c:pt>
                <c:pt idx="1">
                  <c:v>98.111181239367141</c:v>
                </c:pt>
                <c:pt idx="2">
                  <c:v>106.07080492773555</c:v>
                </c:pt>
                <c:pt idx="3">
                  <c:v>106.62634521840037</c:v>
                </c:pt>
                <c:pt idx="4">
                  <c:v>104.51565454480301</c:v>
                </c:pt>
                <c:pt idx="5">
                  <c:v>102.72942401512383</c:v>
                </c:pt>
                <c:pt idx="6">
                  <c:v>110.1612459337848</c:v>
                </c:pt>
                <c:pt idx="7">
                  <c:v>110.68350522968153</c:v>
                </c:pt>
                <c:pt idx="8">
                  <c:v>109.75507897866326</c:v>
                </c:pt>
                <c:pt idx="9">
                  <c:v>106.55404065235903</c:v>
                </c:pt>
                <c:pt idx="10">
                  <c:v>113.0356347599318</c:v>
                </c:pt>
                <c:pt idx="11">
                  <c:v>114.61451758777362</c:v>
                </c:pt>
                <c:pt idx="12">
                  <c:v>113.36313413817778</c:v>
                </c:pt>
                <c:pt idx="13">
                  <c:v>110.90293350188823</c:v>
                </c:pt>
                <c:pt idx="14">
                  <c:v>118.10574157602625</c:v>
                </c:pt>
                <c:pt idx="15">
                  <c:v>118.5737712071447</c:v>
                </c:pt>
                <c:pt idx="16">
                  <c:v>116.15635645334359</c:v>
                </c:pt>
                <c:pt idx="17">
                  <c:v>115.16572106800238</c:v>
                </c:pt>
                <c:pt idx="18">
                  <c:v>123.21977608737541</c:v>
                </c:pt>
                <c:pt idx="19">
                  <c:v>121.96773384600611</c:v>
                </c:pt>
                <c:pt idx="20">
                  <c:v>120.31809208796442</c:v>
                </c:pt>
                <c:pt idx="21">
                  <c:v>118.91462847825967</c:v>
                </c:pt>
                <c:pt idx="22">
                  <c:v>126.45553890156013</c:v>
                </c:pt>
                <c:pt idx="23">
                  <c:v>125.97118126179306</c:v>
                </c:pt>
                <c:pt idx="24">
                  <c:v>125.56505785671257</c:v>
                </c:pt>
                <c:pt idx="25">
                  <c:v>121.3705135295501</c:v>
                </c:pt>
                <c:pt idx="26">
                  <c:v>130.84111625235386</c:v>
                </c:pt>
                <c:pt idx="27">
                  <c:v>130.39389966199585</c:v>
                </c:pt>
                <c:pt idx="28">
                  <c:v>130.00890510920891</c:v>
                </c:pt>
                <c:pt idx="29">
                  <c:v>128.62679109246801</c:v>
                </c:pt>
                <c:pt idx="30">
                  <c:v>137.81673287777832</c:v>
                </c:pt>
                <c:pt idx="31">
                  <c:v>136.51528855984878</c:v>
                </c:pt>
                <c:pt idx="32">
                  <c:v>134.51707896486448</c:v>
                </c:pt>
                <c:pt idx="33">
                  <c:v>131.82183799474521</c:v>
                </c:pt>
                <c:pt idx="34">
                  <c:v>142.60577673468768</c:v>
                </c:pt>
                <c:pt idx="35">
                  <c:v>139.01064884111128</c:v>
                </c:pt>
                <c:pt idx="36">
                  <c:v>139.2898987549566</c:v>
                </c:pt>
                <c:pt idx="37">
                  <c:v>138.49940158980434</c:v>
                </c:pt>
                <c:pt idx="38">
                  <c:v>138.55881331033987</c:v>
                </c:pt>
                <c:pt idx="39">
                  <c:v>137.69741745509432</c:v>
                </c:pt>
                <c:pt idx="40">
                  <c:v>137.65098158923016</c:v>
                </c:pt>
              </c:numCache>
            </c:numRef>
          </c:val>
          <c:smooth val="0"/>
          <c:extLst>
            <c:ext xmlns:c16="http://schemas.microsoft.com/office/drawing/2014/chart" uri="{C3380CC4-5D6E-409C-BE32-E72D297353CC}">
              <c16:uniqueId val="{00000000-5FFE-4F67-9499-5AB6EAAF5A96}"/>
            </c:ext>
          </c:extLst>
        </c:ser>
        <c:ser>
          <c:idx val="1"/>
          <c:order val="1"/>
          <c:tx>
            <c:strRef>
              <c:f>'s4 Grafdata'!$B$55</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Grafdata'!$C$55:$AQ$55</c:f>
              <c:numCache>
                <c:formatCode>General</c:formatCode>
                <c:ptCount val="41"/>
                <c:pt idx="0">
                  <c:v>100</c:v>
                </c:pt>
                <c:pt idx="1">
                  <c:v>98.086732901156481</c:v>
                </c:pt>
                <c:pt idx="2">
                  <c:v>105.78787355312167</c:v>
                </c:pt>
                <c:pt idx="3">
                  <c:v>106.2170358728649</c:v>
                </c:pt>
                <c:pt idx="4">
                  <c:v>103.89864892658305</c:v>
                </c:pt>
                <c:pt idx="5">
                  <c:v>101.96135355519766</c:v>
                </c:pt>
                <c:pt idx="6">
                  <c:v>109.04643172726448</c:v>
                </c:pt>
                <c:pt idx="7">
                  <c:v>109.34586179228832</c:v>
                </c:pt>
                <c:pt idx="8">
                  <c:v>108.26954048930237</c:v>
                </c:pt>
                <c:pt idx="9">
                  <c:v>104.87524668471299</c:v>
                </c:pt>
                <c:pt idx="10">
                  <c:v>110.86273291444382</c:v>
                </c:pt>
                <c:pt idx="11">
                  <c:v>112.08983980365683</c:v>
                </c:pt>
                <c:pt idx="12">
                  <c:v>110.60710250461008</c:v>
                </c:pt>
                <c:pt idx="13">
                  <c:v>107.92092808271065</c:v>
                </c:pt>
                <c:pt idx="14">
                  <c:v>114.54331381985862</c:v>
                </c:pt>
                <c:pt idx="15">
                  <c:v>114.72737478556471</c:v>
                </c:pt>
                <c:pt idx="16">
                  <c:v>112.18524828420504</c:v>
                </c:pt>
                <c:pt idx="17">
                  <c:v>110.99986651361722</c:v>
                </c:pt>
                <c:pt idx="18">
                  <c:v>118.34919601433613</c:v>
                </c:pt>
                <c:pt idx="19">
                  <c:v>116.79646495690849</c:v>
                </c:pt>
                <c:pt idx="20">
                  <c:v>115.07333122866069</c:v>
                </c:pt>
                <c:pt idx="21">
                  <c:v>113.50770342320504</c:v>
                </c:pt>
                <c:pt idx="22">
                  <c:v>120.38340592682901</c:v>
                </c:pt>
                <c:pt idx="23">
                  <c:v>119.39616346116348</c:v>
                </c:pt>
                <c:pt idx="24">
                  <c:v>118.58700575659307</c:v>
                </c:pt>
                <c:pt idx="25">
                  <c:v>114.22820046795863</c:v>
                </c:pt>
                <c:pt idx="26">
                  <c:v>122.68693654163324</c:v>
                </c:pt>
                <c:pt idx="27">
                  <c:v>121.82468258438806</c:v>
                </c:pt>
                <c:pt idx="28">
                  <c:v>121.21407927030454</c:v>
                </c:pt>
                <c:pt idx="29">
                  <c:v>119.69013948991945</c:v>
                </c:pt>
                <c:pt idx="30">
                  <c:v>127.84622831031805</c:v>
                </c:pt>
                <c:pt idx="31">
                  <c:v>126.33893515637422</c:v>
                </c:pt>
                <c:pt idx="32">
                  <c:v>124.11974931768191</c:v>
                </c:pt>
                <c:pt idx="33">
                  <c:v>121.37274506476788</c:v>
                </c:pt>
                <c:pt idx="34">
                  <c:v>130.97219803403516</c:v>
                </c:pt>
                <c:pt idx="35">
                  <c:v>127.50819452412358</c:v>
                </c:pt>
                <c:pt idx="36">
                  <c:v>127.63094364482885</c:v>
                </c:pt>
                <c:pt idx="37">
                  <c:v>126.66645468445184</c:v>
                </c:pt>
                <c:pt idx="38">
                  <c:v>126.5006245898243</c:v>
                </c:pt>
                <c:pt idx="39">
                  <c:v>125.61210523643437</c:v>
                </c:pt>
                <c:pt idx="40">
                  <c:v>125.53938790206958</c:v>
                </c:pt>
              </c:numCache>
            </c:numRef>
          </c:val>
          <c:smooth val="0"/>
          <c:extLst>
            <c:ext xmlns:c16="http://schemas.microsoft.com/office/drawing/2014/chart" uri="{C3380CC4-5D6E-409C-BE32-E72D297353CC}">
              <c16:uniqueId val="{00000001-5FFE-4F67-9499-5AB6EAAF5A96}"/>
            </c:ext>
          </c:extLst>
        </c:ser>
        <c:ser>
          <c:idx val="2"/>
          <c:order val="2"/>
          <c:tx>
            <c:strRef>
              <c:f>'s4 Grafdata'!$B$56</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Grafdata'!$C$56:$AQ$56</c:f>
              <c:numCache>
                <c:formatCode>General</c:formatCode>
                <c:ptCount val="41"/>
                <c:pt idx="0">
                  <c:v>100</c:v>
                </c:pt>
                <c:pt idx="1">
                  <c:v>99.649509865071508</c:v>
                </c:pt>
                <c:pt idx="2">
                  <c:v>105.43781632202871</c:v>
                </c:pt>
                <c:pt idx="3">
                  <c:v>105.8096327869403</c:v>
                </c:pt>
                <c:pt idx="4">
                  <c:v>104.06938787296353</c:v>
                </c:pt>
                <c:pt idx="5">
                  <c:v>103.79766759240414</c:v>
                </c:pt>
                <c:pt idx="6">
                  <c:v>109.87853957125158</c:v>
                </c:pt>
                <c:pt idx="7">
                  <c:v>106.83523766374888</c:v>
                </c:pt>
                <c:pt idx="8">
                  <c:v>105.85146574782577</c:v>
                </c:pt>
                <c:pt idx="9">
                  <c:v>105.20068704542815</c:v>
                </c:pt>
                <c:pt idx="10">
                  <c:v>108.2987264832214</c:v>
                </c:pt>
                <c:pt idx="11">
                  <c:v>107.60106884649279</c:v>
                </c:pt>
                <c:pt idx="12">
                  <c:v>107.02948534827149</c:v>
                </c:pt>
                <c:pt idx="13">
                  <c:v>106.60578768606899</c:v>
                </c:pt>
                <c:pt idx="14">
                  <c:v>110.87865916074607</c:v>
                </c:pt>
                <c:pt idx="15">
                  <c:v>110.07724301554994</c:v>
                </c:pt>
                <c:pt idx="16">
                  <c:v>109.75551995510423</c:v>
                </c:pt>
                <c:pt idx="17">
                  <c:v>109.08467162086986</c:v>
                </c:pt>
                <c:pt idx="18">
                  <c:v>113.84648091749585</c:v>
                </c:pt>
                <c:pt idx="19">
                  <c:v>112.60045737485601</c:v>
                </c:pt>
                <c:pt idx="20">
                  <c:v>114.89835821012819</c:v>
                </c:pt>
                <c:pt idx="21">
                  <c:v>113.27978497193691</c:v>
                </c:pt>
                <c:pt idx="22">
                  <c:v>116.55901846578588</c:v>
                </c:pt>
                <c:pt idx="23">
                  <c:v>116.3885874415616</c:v>
                </c:pt>
                <c:pt idx="24">
                  <c:v>120.69980005022825</c:v>
                </c:pt>
                <c:pt idx="25">
                  <c:v>116.09353468043923</c:v>
                </c:pt>
                <c:pt idx="26">
                  <c:v>122.73591436061513</c:v>
                </c:pt>
                <c:pt idx="27">
                  <c:v>120.57040999673845</c:v>
                </c:pt>
                <c:pt idx="28">
                  <c:v>119.92910075738736</c:v>
                </c:pt>
                <c:pt idx="29">
                  <c:v>119.60034961229479</c:v>
                </c:pt>
                <c:pt idx="30">
                  <c:v>126.33200513796346</c:v>
                </c:pt>
                <c:pt idx="31">
                  <c:v>125.33608382738876</c:v>
                </c:pt>
                <c:pt idx="32">
                  <c:v>121.49257480482727</c:v>
                </c:pt>
                <c:pt idx="33">
                  <c:v>122.27865004126726</c:v>
                </c:pt>
                <c:pt idx="34">
                  <c:v>125.49308352652515</c:v>
                </c:pt>
                <c:pt idx="35">
                  <c:v>122.32937098017793</c:v>
                </c:pt>
                <c:pt idx="36">
                  <c:v>123.78965087521297</c:v>
                </c:pt>
                <c:pt idx="37">
                  <c:v>125.08931235763892</c:v>
                </c:pt>
                <c:pt idx="38">
                  <c:v>124.8528410508936</c:v>
                </c:pt>
                <c:pt idx="39">
                  <c:v>128.23896865226834</c:v>
                </c:pt>
                <c:pt idx="40">
                  <c:v>133.63950419070972</c:v>
                </c:pt>
              </c:numCache>
            </c:numRef>
          </c:val>
          <c:smooth val="0"/>
          <c:extLst>
            <c:ext xmlns:c16="http://schemas.microsoft.com/office/drawing/2014/chart" uri="{C3380CC4-5D6E-409C-BE32-E72D297353CC}">
              <c16:uniqueId val="{00000002-5FFE-4F67-9499-5AB6EAAF5A96}"/>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Grafdata!$B$49</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Grafdata!$C$49:$AQ$49</c:f>
              <c:numCache>
                <c:formatCode>General</c:formatCode>
                <c:ptCount val="41"/>
                <c:pt idx="0">
                  <c:v>100</c:v>
                </c:pt>
                <c:pt idx="1">
                  <c:v>97.874655539359495</c:v>
                </c:pt>
                <c:pt idx="2">
                  <c:v>107.59364254827705</c:v>
                </c:pt>
                <c:pt idx="3">
                  <c:v>106.9601617458169</c:v>
                </c:pt>
                <c:pt idx="4">
                  <c:v>106.15712478998734</c:v>
                </c:pt>
                <c:pt idx="5">
                  <c:v>103.42450972394802</c:v>
                </c:pt>
                <c:pt idx="6">
                  <c:v>112.42735815402611</c:v>
                </c:pt>
                <c:pt idx="7">
                  <c:v>111.71468967682947</c:v>
                </c:pt>
                <c:pt idx="8">
                  <c:v>110.80660083802303</c:v>
                </c:pt>
                <c:pt idx="9">
                  <c:v>106.98510552642604</c:v>
                </c:pt>
                <c:pt idx="10">
                  <c:v>114.53250602257121</c:v>
                </c:pt>
                <c:pt idx="11">
                  <c:v>114.72749979854962</c:v>
                </c:pt>
                <c:pt idx="12">
                  <c:v>114.80166660607163</c:v>
                </c:pt>
                <c:pt idx="13">
                  <c:v>111.03305986318941</c:v>
                </c:pt>
                <c:pt idx="14">
                  <c:v>118.89079013739671</c:v>
                </c:pt>
                <c:pt idx="15">
                  <c:v>118.1186200081013</c:v>
                </c:pt>
                <c:pt idx="16">
                  <c:v>116.79652613542481</c:v>
                </c:pt>
                <c:pt idx="17">
                  <c:v>114.70199551903978</c:v>
                </c:pt>
                <c:pt idx="18">
                  <c:v>123.85079393790811</c:v>
                </c:pt>
                <c:pt idx="19">
                  <c:v>120.87360123897972</c:v>
                </c:pt>
                <c:pt idx="20">
                  <c:v>120.46284429904955</c:v>
                </c:pt>
                <c:pt idx="21">
                  <c:v>117.34572300524047</c:v>
                </c:pt>
                <c:pt idx="22">
                  <c:v>126.01531402718713</c:v>
                </c:pt>
                <c:pt idx="23">
                  <c:v>123.70485050261192</c:v>
                </c:pt>
                <c:pt idx="24">
                  <c:v>124.20843624631095</c:v>
                </c:pt>
                <c:pt idx="25">
                  <c:v>118.43468778754755</c:v>
                </c:pt>
                <c:pt idx="26">
                  <c:v>129.72096084488959</c:v>
                </c:pt>
                <c:pt idx="27">
                  <c:v>127.49370815735094</c:v>
                </c:pt>
                <c:pt idx="28">
                  <c:v>128.15873836785684</c:v>
                </c:pt>
                <c:pt idx="29">
                  <c:v>126.18631279196102</c:v>
                </c:pt>
                <c:pt idx="30">
                  <c:v>136.61184889958949</c:v>
                </c:pt>
                <c:pt idx="31">
                  <c:v>133.60753802944242</c:v>
                </c:pt>
                <c:pt idx="32">
                  <c:v>132.46061030263948</c:v>
                </c:pt>
                <c:pt idx="33">
                  <c:v>129.10474286427882</c:v>
                </c:pt>
                <c:pt idx="34">
                  <c:v>141.42944510047252</c:v>
                </c:pt>
                <c:pt idx="35">
                  <c:v>136.55271399475106</c:v>
                </c:pt>
                <c:pt idx="36">
                  <c:v>138.56426327313699</c:v>
                </c:pt>
                <c:pt idx="37">
                  <c:v>137.15745135559993</c:v>
                </c:pt>
                <c:pt idx="38">
                  <c:v>135.95864517733523</c:v>
                </c:pt>
                <c:pt idx="39">
                  <c:v>133.32976483502154</c:v>
                </c:pt>
                <c:pt idx="40">
                  <c:v>134.16314605526819</c:v>
                </c:pt>
              </c:numCache>
            </c:numRef>
          </c:val>
          <c:smooth val="0"/>
          <c:extLst>
            <c:ext xmlns:c16="http://schemas.microsoft.com/office/drawing/2014/chart" uri="{C3380CC4-5D6E-409C-BE32-E72D297353CC}">
              <c16:uniqueId val="{00000000-3010-4521-9EBC-4063B4A97035}"/>
            </c:ext>
          </c:extLst>
        </c:ser>
        <c:ser>
          <c:idx val="1"/>
          <c:order val="1"/>
          <c:tx>
            <c:strRef>
              <c:f>Grafdata!$B$50</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Grafdata!$C$50:$AQ$50</c:f>
              <c:numCache>
                <c:formatCode>General</c:formatCode>
                <c:ptCount val="41"/>
                <c:pt idx="0">
                  <c:v>100</c:v>
                </c:pt>
                <c:pt idx="1">
                  <c:v>99.373745740182514</c:v>
                </c:pt>
                <c:pt idx="2">
                  <c:v>110.69259399167359</c:v>
                </c:pt>
                <c:pt idx="3">
                  <c:v>106.78780196867672</c:v>
                </c:pt>
                <c:pt idx="4">
                  <c:v>106.28574864374767</c:v>
                </c:pt>
                <c:pt idx="5">
                  <c:v>105.99089899889124</c:v>
                </c:pt>
                <c:pt idx="6">
                  <c:v>115.54039598179547</c:v>
                </c:pt>
                <c:pt idx="7">
                  <c:v>111.80979525658792</c:v>
                </c:pt>
                <c:pt idx="8">
                  <c:v>108.68550125451831</c:v>
                </c:pt>
                <c:pt idx="9">
                  <c:v>106.35938605342493</c:v>
                </c:pt>
                <c:pt idx="10">
                  <c:v>115.21962557081328</c:v>
                </c:pt>
                <c:pt idx="11">
                  <c:v>111.72976768115777</c:v>
                </c:pt>
                <c:pt idx="12">
                  <c:v>111.87282966397005</c:v>
                </c:pt>
                <c:pt idx="13">
                  <c:v>109.41074574986764</c:v>
                </c:pt>
                <c:pt idx="14">
                  <c:v>118.10578949757</c:v>
                </c:pt>
                <c:pt idx="15">
                  <c:v>113.0175916763955</c:v>
                </c:pt>
                <c:pt idx="16">
                  <c:v>111.26100337603438</c:v>
                </c:pt>
                <c:pt idx="17">
                  <c:v>110.03412814927167</c:v>
                </c:pt>
                <c:pt idx="18">
                  <c:v>119.09490497862734</c:v>
                </c:pt>
                <c:pt idx="19">
                  <c:v>112.16519509778362</c:v>
                </c:pt>
                <c:pt idx="20">
                  <c:v>109.41089714548511</c:v>
                </c:pt>
                <c:pt idx="21">
                  <c:v>107.68276747874458</c:v>
                </c:pt>
                <c:pt idx="22">
                  <c:v>118.85588163000619</c:v>
                </c:pt>
                <c:pt idx="23">
                  <c:v>111.2996014254273</c:v>
                </c:pt>
                <c:pt idx="24">
                  <c:v>111.47550746679529</c:v>
                </c:pt>
                <c:pt idx="25">
                  <c:v>107.1684570271125</c:v>
                </c:pt>
                <c:pt idx="26">
                  <c:v>118.74029993178553</c:v>
                </c:pt>
                <c:pt idx="27">
                  <c:v>109.83263890308993</c:v>
                </c:pt>
                <c:pt idx="28">
                  <c:v>109.22723829077312</c:v>
                </c:pt>
                <c:pt idx="29">
                  <c:v>111.33894962073967</c:v>
                </c:pt>
                <c:pt idx="30">
                  <c:v>122.98267215320556</c:v>
                </c:pt>
                <c:pt idx="31">
                  <c:v>115.45061120033951</c:v>
                </c:pt>
                <c:pt idx="32">
                  <c:v>112.40428367837679</c:v>
                </c:pt>
                <c:pt idx="33">
                  <c:v>112.10978199539365</c:v>
                </c:pt>
                <c:pt idx="34">
                  <c:v>129.35382550606417</c:v>
                </c:pt>
                <c:pt idx="35">
                  <c:v>114.92290356383074</c:v>
                </c:pt>
                <c:pt idx="36">
                  <c:v>120.72391982068604</c:v>
                </c:pt>
                <c:pt idx="37">
                  <c:v>125.02587620472529</c:v>
                </c:pt>
                <c:pt idx="38">
                  <c:v>116.92637133549758</c:v>
                </c:pt>
                <c:pt idx="39">
                  <c:v>109.29926387455933</c:v>
                </c:pt>
                <c:pt idx="40">
                  <c:v>110.46222656454502</c:v>
                </c:pt>
              </c:numCache>
            </c:numRef>
          </c:val>
          <c:smooth val="0"/>
          <c:extLst>
            <c:ext xmlns:c16="http://schemas.microsoft.com/office/drawing/2014/chart" uri="{C3380CC4-5D6E-409C-BE32-E72D297353CC}">
              <c16:uniqueId val="{00000001-3010-4521-9EBC-4063B4A97035}"/>
            </c:ext>
          </c:extLst>
        </c:ser>
        <c:ser>
          <c:idx val="2"/>
          <c:order val="2"/>
          <c:tx>
            <c:strRef>
              <c:f>Grafdata!$B$51</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Grafdata!$C$51:$AQ$51</c:f>
              <c:numCache>
                <c:formatCode>General</c:formatCode>
                <c:ptCount val="41"/>
                <c:pt idx="0">
                  <c:v>100</c:v>
                </c:pt>
                <c:pt idx="1">
                  <c:v>98.008147663518045</c:v>
                </c:pt>
                <c:pt idx="2">
                  <c:v>107.18530386835904</c:v>
                </c:pt>
                <c:pt idx="3">
                  <c:v>109.36098562701913</c:v>
                </c:pt>
                <c:pt idx="4">
                  <c:v>107.73600036001957</c:v>
                </c:pt>
                <c:pt idx="5">
                  <c:v>104.09704525868669</c:v>
                </c:pt>
                <c:pt idx="6">
                  <c:v>111.94896464019544</c:v>
                </c:pt>
                <c:pt idx="7">
                  <c:v>113.97673699994695</c:v>
                </c:pt>
                <c:pt idx="8">
                  <c:v>113.98659191615424</c:v>
                </c:pt>
                <c:pt idx="9">
                  <c:v>109.99362975250206</c:v>
                </c:pt>
                <c:pt idx="10">
                  <c:v>115.54266333763215</c:v>
                </c:pt>
                <c:pt idx="11">
                  <c:v>119.13322984741573</c:v>
                </c:pt>
                <c:pt idx="12">
                  <c:v>118.7958515121078</c:v>
                </c:pt>
                <c:pt idx="13">
                  <c:v>115.69579949941667</c:v>
                </c:pt>
                <c:pt idx="14">
                  <c:v>122.78089004072228</c:v>
                </c:pt>
                <c:pt idx="15">
                  <c:v>125.61502829319302</c:v>
                </c:pt>
                <c:pt idx="16">
                  <c:v>124.05169791485395</c:v>
                </c:pt>
                <c:pt idx="17">
                  <c:v>121.01631765437712</c:v>
                </c:pt>
                <c:pt idx="18">
                  <c:v>129.35578477062461</c:v>
                </c:pt>
                <c:pt idx="19">
                  <c:v>130.38305734164285</c:v>
                </c:pt>
                <c:pt idx="20">
                  <c:v>130.54520596846251</c:v>
                </c:pt>
                <c:pt idx="21">
                  <c:v>128.00328470774946</c:v>
                </c:pt>
                <c:pt idx="22">
                  <c:v>134.34227453716389</c:v>
                </c:pt>
                <c:pt idx="23">
                  <c:v>136.1509470417744</c:v>
                </c:pt>
                <c:pt idx="24">
                  <c:v>135.57551260049985</c:v>
                </c:pt>
                <c:pt idx="25">
                  <c:v>129.46718626060846</c:v>
                </c:pt>
                <c:pt idx="26">
                  <c:v>138.97403742144087</c:v>
                </c:pt>
                <c:pt idx="27">
                  <c:v>141.35978407371925</c:v>
                </c:pt>
                <c:pt idx="28">
                  <c:v>141.76766660398684</c:v>
                </c:pt>
                <c:pt idx="29">
                  <c:v>138.73099612766237</c:v>
                </c:pt>
                <c:pt idx="30">
                  <c:v>146.86845199134672</c:v>
                </c:pt>
                <c:pt idx="31">
                  <c:v>147.05126832734038</c:v>
                </c:pt>
                <c:pt idx="32">
                  <c:v>145.95116613496518</c:v>
                </c:pt>
                <c:pt idx="33">
                  <c:v>141.9156242096544</c:v>
                </c:pt>
                <c:pt idx="34">
                  <c:v>150.6283616061566</c:v>
                </c:pt>
                <c:pt idx="35">
                  <c:v>152.22158711010613</c:v>
                </c:pt>
                <c:pt idx="36">
                  <c:v>151.06486771996308</c:v>
                </c:pt>
                <c:pt idx="37">
                  <c:v>147.24442756725998</c:v>
                </c:pt>
                <c:pt idx="38">
                  <c:v>148.52705157770311</c:v>
                </c:pt>
                <c:pt idx="39">
                  <c:v>149.88907736382257</c:v>
                </c:pt>
                <c:pt idx="40">
                  <c:v>149.62696378470375</c:v>
                </c:pt>
              </c:numCache>
            </c:numRef>
          </c:val>
          <c:smooth val="0"/>
          <c:extLst>
            <c:ext xmlns:c16="http://schemas.microsoft.com/office/drawing/2014/chart" uri="{C3380CC4-5D6E-409C-BE32-E72D297353CC}">
              <c16:uniqueId val="{00000002-3010-4521-9EBC-4063B4A97035}"/>
            </c:ext>
          </c:extLst>
        </c:ser>
        <c:ser>
          <c:idx val="3"/>
          <c:order val="3"/>
          <c:tx>
            <c:strRef>
              <c:f>Grafdata!$B$52</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Grafdata!$C$52:$AQ$52</c:f>
              <c:numCache>
                <c:formatCode>General</c:formatCode>
                <c:ptCount val="41"/>
                <c:pt idx="0">
                  <c:v>101</c:v>
                </c:pt>
                <c:pt idx="1">
                  <c:v>91.936932657133596</c:v>
                </c:pt>
                <c:pt idx="2">
                  <c:v>98.447314398411905</c:v>
                </c:pt>
                <c:pt idx="3">
                  <c:v>96.597331545048149</c:v>
                </c:pt>
                <c:pt idx="4">
                  <c:v>98.482194762736242</c:v>
                </c:pt>
                <c:pt idx="5">
                  <c:v>91.229585461542044</c:v>
                </c:pt>
                <c:pt idx="6">
                  <c:v>103.55122538539392</c:v>
                </c:pt>
                <c:pt idx="7">
                  <c:v>101.03575838944518</c:v>
                </c:pt>
                <c:pt idx="8">
                  <c:v>103.80723698283683</c:v>
                </c:pt>
                <c:pt idx="9">
                  <c:v>95.455323110989184</c:v>
                </c:pt>
                <c:pt idx="10">
                  <c:v>107.47268954623463</c:v>
                </c:pt>
                <c:pt idx="11">
                  <c:v>105.24004746352416</c:v>
                </c:pt>
                <c:pt idx="12">
                  <c:v>106.9507526080904</c:v>
                </c:pt>
                <c:pt idx="13">
                  <c:v>95.48273080088164</c:v>
                </c:pt>
                <c:pt idx="14">
                  <c:v>103.89693920713599</c:v>
                </c:pt>
                <c:pt idx="15">
                  <c:v>101.97682773444402</c:v>
                </c:pt>
                <c:pt idx="16">
                  <c:v>103.30165157543259</c:v>
                </c:pt>
                <c:pt idx="17">
                  <c:v>102.4247413536562</c:v>
                </c:pt>
                <c:pt idx="18">
                  <c:v>115.58620731956262</c:v>
                </c:pt>
                <c:pt idx="19">
                  <c:v>108.34905682821358</c:v>
                </c:pt>
                <c:pt idx="20">
                  <c:v>113.64773467230233</c:v>
                </c:pt>
                <c:pt idx="21">
                  <c:v>102.96489168667253</c:v>
                </c:pt>
                <c:pt idx="22">
                  <c:v>113.39180616988196</c:v>
                </c:pt>
                <c:pt idx="23">
                  <c:v>110.89329295670038</c:v>
                </c:pt>
                <c:pt idx="24">
                  <c:v>117.49412502820054</c:v>
                </c:pt>
                <c:pt idx="25">
                  <c:v>108.03755014603698</c:v>
                </c:pt>
                <c:pt idx="26">
                  <c:v>126.44358962103692</c:v>
                </c:pt>
                <c:pt idx="27">
                  <c:v>126.86884110125042</c:v>
                </c:pt>
                <c:pt idx="28">
                  <c:v>133.2242760872505</c:v>
                </c:pt>
                <c:pt idx="29">
                  <c:v>121.60284626156405</c:v>
                </c:pt>
                <c:pt idx="30">
                  <c:v>138.15914850297727</c:v>
                </c:pt>
                <c:pt idx="31">
                  <c:v>136.67560090432991</c:v>
                </c:pt>
                <c:pt idx="32">
                  <c:v>142.06469367622566</c:v>
                </c:pt>
                <c:pt idx="33">
                  <c:v>130.93648118672047</c:v>
                </c:pt>
                <c:pt idx="34">
                  <c:v>142.28984604789343</c:v>
                </c:pt>
                <c:pt idx="35">
                  <c:v>141.7904675658383</c:v>
                </c:pt>
                <c:pt idx="36">
                  <c:v>144.81875088030276</c:v>
                </c:pt>
                <c:pt idx="37">
                  <c:v>134.15802626109917</c:v>
                </c:pt>
                <c:pt idx="38">
                  <c:v>146.13905620522482</c:v>
                </c:pt>
                <c:pt idx="39">
                  <c:v>143.02844562665669</c:v>
                </c:pt>
                <c:pt idx="40">
                  <c:v>147.69861335343063</c:v>
                </c:pt>
              </c:numCache>
            </c:numRef>
          </c:val>
          <c:smooth val="0"/>
          <c:extLst>
            <c:ext xmlns:c16="http://schemas.microsoft.com/office/drawing/2014/chart" uri="{C3380CC4-5D6E-409C-BE32-E72D297353CC}">
              <c16:uniqueId val="{00000003-3010-4521-9EBC-4063B4A97035}"/>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prstDash val="solid"/>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Grafdata!$B$30:$AP$30</c:f>
              <c:numCache>
                <c:formatCode>General</c:formatCode>
                <c:ptCount val="41"/>
                <c:pt idx="0">
                  <c:v>330.25</c:v>
                </c:pt>
                <c:pt idx="1">
                  <c:v>365.75</c:v>
                </c:pt>
                <c:pt idx="2">
                  <c:v>366.5</c:v>
                </c:pt>
                <c:pt idx="3">
                  <c:v>366.75</c:v>
                </c:pt>
                <c:pt idx="4">
                  <c:v>358.25</c:v>
                </c:pt>
                <c:pt idx="5">
                  <c:v>346.5</c:v>
                </c:pt>
                <c:pt idx="6">
                  <c:v>330</c:v>
                </c:pt>
                <c:pt idx="7">
                  <c:v>323.25</c:v>
                </c:pt>
                <c:pt idx="8">
                  <c:v>316</c:v>
                </c:pt>
                <c:pt idx="9">
                  <c:v>296.75</c:v>
                </c:pt>
                <c:pt idx="10">
                  <c:v>299</c:v>
                </c:pt>
                <c:pt idx="11">
                  <c:v>299</c:v>
                </c:pt>
                <c:pt idx="12">
                  <c:v>301.25</c:v>
                </c:pt>
                <c:pt idx="13">
                  <c:v>308.5</c:v>
                </c:pt>
                <c:pt idx="14">
                  <c:v>314.75</c:v>
                </c:pt>
                <c:pt idx="15">
                  <c:v>316</c:v>
                </c:pt>
                <c:pt idx="16">
                  <c:v>328.75</c:v>
                </c:pt>
                <c:pt idx="17">
                  <c:v>336.75</c:v>
                </c:pt>
                <c:pt idx="18">
                  <c:v>328.5</c:v>
                </c:pt>
                <c:pt idx="19">
                  <c:v>334.75</c:v>
                </c:pt>
                <c:pt idx="20">
                  <c:v>338.5</c:v>
                </c:pt>
                <c:pt idx="21">
                  <c:v>327</c:v>
                </c:pt>
                <c:pt idx="22">
                  <c:v>340.5</c:v>
                </c:pt>
                <c:pt idx="23">
                  <c:v>331.25</c:v>
                </c:pt>
                <c:pt idx="24">
                  <c:v>325.5</c:v>
                </c:pt>
                <c:pt idx="25">
                  <c:v>324</c:v>
                </c:pt>
                <c:pt idx="26">
                  <c:v>318.25</c:v>
                </c:pt>
                <c:pt idx="27">
                  <c:v>320.5</c:v>
                </c:pt>
                <c:pt idx="28">
                  <c:v>321.25</c:v>
                </c:pt>
                <c:pt idx="29">
                  <c:v>323.5</c:v>
                </c:pt>
                <c:pt idx="30">
                  <c:v>329</c:v>
                </c:pt>
                <c:pt idx="31">
                  <c:v>338.75</c:v>
                </c:pt>
                <c:pt idx="32">
                  <c:v>352</c:v>
                </c:pt>
                <c:pt idx="33">
                  <c:v>355.5</c:v>
                </c:pt>
                <c:pt idx="34">
                  <c:v>357.75</c:v>
                </c:pt>
                <c:pt idx="35">
                  <c:v>353</c:v>
                </c:pt>
                <c:pt idx="36">
                  <c:v>340</c:v>
                </c:pt>
                <c:pt idx="37">
                  <c:v>369.5</c:v>
                </c:pt>
                <c:pt idx="38">
                  <c:v>362.75</c:v>
                </c:pt>
                <c:pt idx="39">
                  <c:v>389.75</c:v>
                </c:pt>
                <c:pt idx="40">
                  <c:v>409.25</c:v>
                </c:pt>
              </c:numCache>
            </c:numRef>
          </c:val>
          <c:smooth val="0"/>
          <c:extLst>
            <c:ext xmlns:c16="http://schemas.microsoft.com/office/drawing/2014/chart" uri="{C3380CC4-5D6E-409C-BE32-E72D297353CC}">
              <c16:uniqueId val="{00000000-E97A-47FF-B49E-E193FD9090B4}"/>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Grafdata!$B$31:$AP$31</c:f>
              <c:numCache>
                <c:formatCode>General</c:formatCode>
                <c:ptCount val="41"/>
                <c:pt idx="0">
                  <c:v>200.75</c:v>
                </c:pt>
                <c:pt idx="1">
                  <c:v>218.5</c:v>
                </c:pt>
                <c:pt idx="2">
                  <c:v>221.75</c:v>
                </c:pt>
                <c:pt idx="3">
                  <c:v>229.25</c:v>
                </c:pt>
                <c:pt idx="4">
                  <c:v>220.75</c:v>
                </c:pt>
                <c:pt idx="5">
                  <c:v>215.75</c:v>
                </c:pt>
                <c:pt idx="6">
                  <c:v>202</c:v>
                </c:pt>
                <c:pt idx="7">
                  <c:v>198</c:v>
                </c:pt>
                <c:pt idx="8">
                  <c:v>196.75</c:v>
                </c:pt>
                <c:pt idx="9">
                  <c:v>190.5</c:v>
                </c:pt>
                <c:pt idx="10">
                  <c:v>197.75</c:v>
                </c:pt>
                <c:pt idx="11">
                  <c:v>199.5</c:v>
                </c:pt>
                <c:pt idx="12">
                  <c:v>202.5</c:v>
                </c:pt>
                <c:pt idx="13">
                  <c:v>204.5</c:v>
                </c:pt>
                <c:pt idx="14">
                  <c:v>208</c:v>
                </c:pt>
                <c:pt idx="15">
                  <c:v>206.25</c:v>
                </c:pt>
                <c:pt idx="16">
                  <c:v>209.5</c:v>
                </c:pt>
                <c:pt idx="17">
                  <c:v>215</c:v>
                </c:pt>
                <c:pt idx="18">
                  <c:v>211.25</c:v>
                </c:pt>
                <c:pt idx="19">
                  <c:v>215</c:v>
                </c:pt>
                <c:pt idx="20">
                  <c:v>221</c:v>
                </c:pt>
                <c:pt idx="21">
                  <c:v>211.5</c:v>
                </c:pt>
                <c:pt idx="22">
                  <c:v>222</c:v>
                </c:pt>
                <c:pt idx="23">
                  <c:v>216.5</c:v>
                </c:pt>
                <c:pt idx="24">
                  <c:v>215.5</c:v>
                </c:pt>
                <c:pt idx="25">
                  <c:v>219.5</c:v>
                </c:pt>
                <c:pt idx="26">
                  <c:v>211.75</c:v>
                </c:pt>
                <c:pt idx="27">
                  <c:v>215.5</c:v>
                </c:pt>
                <c:pt idx="28">
                  <c:v>207.5</c:v>
                </c:pt>
                <c:pt idx="29">
                  <c:v>211.5</c:v>
                </c:pt>
                <c:pt idx="30">
                  <c:v>217.25</c:v>
                </c:pt>
                <c:pt idx="31">
                  <c:v>223.75</c:v>
                </c:pt>
                <c:pt idx="32">
                  <c:v>239.5</c:v>
                </c:pt>
                <c:pt idx="33">
                  <c:v>238.25</c:v>
                </c:pt>
                <c:pt idx="34">
                  <c:v>240</c:v>
                </c:pt>
                <c:pt idx="35">
                  <c:v>239.5</c:v>
                </c:pt>
                <c:pt idx="36">
                  <c:v>226.25</c:v>
                </c:pt>
                <c:pt idx="37">
                  <c:v>248</c:v>
                </c:pt>
                <c:pt idx="38">
                  <c:v>242.25</c:v>
                </c:pt>
                <c:pt idx="39">
                  <c:v>258.25</c:v>
                </c:pt>
                <c:pt idx="40">
                  <c:v>278.25</c:v>
                </c:pt>
              </c:numCache>
            </c:numRef>
          </c:val>
          <c:smooth val="0"/>
          <c:extLst>
            <c:ext xmlns:c16="http://schemas.microsoft.com/office/drawing/2014/chart" uri="{C3380CC4-5D6E-409C-BE32-E72D297353CC}">
              <c16:uniqueId val="{00000001-E97A-47FF-B49E-E193FD9090B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Grafdata!$B$30:$AP$30</c:f>
              <c:numCache>
                <c:formatCode>General</c:formatCode>
                <c:ptCount val="41"/>
                <c:pt idx="0">
                  <c:v>38.25</c:v>
                </c:pt>
                <c:pt idx="1">
                  <c:v>33</c:v>
                </c:pt>
                <c:pt idx="2">
                  <c:v>33.75</c:v>
                </c:pt>
                <c:pt idx="3">
                  <c:v>35</c:v>
                </c:pt>
                <c:pt idx="4">
                  <c:v>37.75</c:v>
                </c:pt>
                <c:pt idx="5">
                  <c:v>39.5</c:v>
                </c:pt>
                <c:pt idx="6">
                  <c:v>38</c:v>
                </c:pt>
                <c:pt idx="7">
                  <c:v>35.5</c:v>
                </c:pt>
                <c:pt idx="8">
                  <c:v>37.25</c:v>
                </c:pt>
                <c:pt idx="9">
                  <c:v>40</c:v>
                </c:pt>
                <c:pt idx="10">
                  <c:v>42.5</c:v>
                </c:pt>
                <c:pt idx="11">
                  <c:v>45.5</c:v>
                </c:pt>
                <c:pt idx="12">
                  <c:v>42.5</c:v>
                </c:pt>
                <c:pt idx="13">
                  <c:v>42</c:v>
                </c:pt>
                <c:pt idx="14">
                  <c:v>37</c:v>
                </c:pt>
                <c:pt idx="15">
                  <c:v>37</c:v>
                </c:pt>
                <c:pt idx="16">
                  <c:v>38.5</c:v>
                </c:pt>
                <c:pt idx="17">
                  <c:v>36.5</c:v>
                </c:pt>
                <c:pt idx="18">
                  <c:v>39.5</c:v>
                </c:pt>
                <c:pt idx="19">
                  <c:v>36.25</c:v>
                </c:pt>
                <c:pt idx="20">
                  <c:v>30.5</c:v>
                </c:pt>
                <c:pt idx="21">
                  <c:v>24.25</c:v>
                </c:pt>
                <c:pt idx="22">
                  <c:v>21.5</c:v>
                </c:pt>
                <c:pt idx="23">
                  <c:v>20</c:v>
                </c:pt>
                <c:pt idx="24">
                  <c:v>22.75</c:v>
                </c:pt>
                <c:pt idx="25">
                  <c:v>31.25</c:v>
                </c:pt>
                <c:pt idx="26">
                  <c:v>34.25</c:v>
                </c:pt>
                <c:pt idx="27">
                  <c:v>35.75</c:v>
                </c:pt>
                <c:pt idx="28">
                  <c:v>37.25</c:v>
                </c:pt>
                <c:pt idx="29">
                  <c:v>34.5</c:v>
                </c:pt>
                <c:pt idx="30">
                  <c:v>36</c:v>
                </c:pt>
                <c:pt idx="31">
                  <c:v>37.25</c:v>
                </c:pt>
                <c:pt idx="32">
                  <c:v>37.25</c:v>
                </c:pt>
                <c:pt idx="33">
                  <c:v>37.25</c:v>
                </c:pt>
                <c:pt idx="34">
                  <c:v>37.75</c:v>
                </c:pt>
                <c:pt idx="35">
                  <c:v>40.75</c:v>
                </c:pt>
                <c:pt idx="36">
                  <c:v>43.75</c:v>
                </c:pt>
                <c:pt idx="37">
                  <c:v>46.25</c:v>
                </c:pt>
                <c:pt idx="38">
                  <c:v>49.25</c:v>
                </c:pt>
                <c:pt idx="39">
                  <c:v>46.5</c:v>
                </c:pt>
                <c:pt idx="40">
                  <c:v>43.75</c:v>
                </c:pt>
              </c:numCache>
            </c:numRef>
          </c:val>
          <c:smooth val="0"/>
          <c:extLst>
            <c:ext xmlns:c16="http://schemas.microsoft.com/office/drawing/2014/chart" uri="{C3380CC4-5D6E-409C-BE32-E72D297353CC}">
              <c16:uniqueId val="{00000000-6D10-41CE-9B14-54B4391B472D}"/>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Grafdata!$B$31:$AP$31</c:f>
              <c:numCache>
                <c:formatCode>General</c:formatCode>
                <c:ptCount val="41"/>
                <c:pt idx="0">
                  <c:v>21</c:v>
                </c:pt>
                <c:pt idx="1">
                  <c:v>18.75</c:v>
                </c:pt>
                <c:pt idx="2">
                  <c:v>17.75</c:v>
                </c:pt>
                <c:pt idx="3">
                  <c:v>17.75</c:v>
                </c:pt>
                <c:pt idx="4">
                  <c:v>18.75</c:v>
                </c:pt>
                <c:pt idx="5">
                  <c:v>19.75</c:v>
                </c:pt>
                <c:pt idx="6">
                  <c:v>19</c:v>
                </c:pt>
                <c:pt idx="7">
                  <c:v>19</c:v>
                </c:pt>
                <c:pt idx="8">
                  <c:v>19.25</c:v>
                </c:pt>
                <c:pt idx="9">
                  <c:v>21.25</c:v>
                </c:pt>
                <c:pt idx="10">
                  <c:v>23.25</c:v>
                </c:pt>
                <c:pt idx="11">
                  <c:v>26</c:v>
                </c:pt>
                <c:pt idx="12">
                  <c:v>25.5</c:v>
                </c:pt>
                <c:pt idx="13">
                  <c:v>24.75</c:v>
                </c:pt>
                <c:pt idx="14">
                  <c:v>22</c:v>
                </c:pt>
                <c:pt idx="15">
                  <c:v>21.5</c:v>
                </c:pt>
                <c:pt idx="16">
                  <c:v>21.75</c:v>
                </c:pt>
                <c:pt idx="17">
                  <c:v>21.5</c:v>
                </c:pt>
                <c:pt idx="18">
                  <c:v>25</c:v>
                </c:pt>
                <c:pt idx="19">
                  <c:v>22.25</c:v>
                </c:pt>
                <c:pt idx="20">
                  <c:v>19.25</c:v>
                </c:pt>
                <c:pt idx="21">
                  <c:v>15.75</c:v>
                </c:pt>
                <c:pt idx="22">
                  <c:v>13</c:v>
                </c:pt>
                <c:pt idx="23">
                  <c:v>12.75</c:v>
                </c:pt>
                <c:pt idx="24">
                  <c:v>15.5</c:v>
                </c:pt>
                <c:pt idx="25">
                  <c:v>19.75</c:v>
                </c:pt>
                <c:pt idx="26">
                  <c:v>23</c:v>
                </c:pt>
                <c:pt idx="27">
                  <c:v>22.5</c:v>
                </c:pt>
                <c:pt idx="28">
                  <c:v>22.75</c:v>
                </c:pt>
                <c:pt idx="29">
                  <c:v>21</c:v>
                </c:pt>
                <c:pt idx="30">
                  <c:v>20</c:v>
                </c:pt>
                <c:pt idx="31">
                  <c:v>22.25</c:v>
                </c:pt>
                <c:pt idx="32">
                  <c:v>22.5</c:v>
                </c:pt>
                <c:pt idx="33">
                  <c:v>22.25</c:v>
                </c:pt>
                <c:pt idx="34">
                  <c:v>24</c:v>
                </c:pt>
                <c:pt idx="35">
                  <c:v>24</c:v>
                </c:pt>
                <c:pt idx="36">
                  <c:v>25.5</c:v>
                </c:pt>
                <c:pt idx="37">
                  <c:v>28.25</c:v>
                </c:pt>
                <c:pt idx="38">
                  <c:v>29.25</c:v>
                </c:pt>
                <c:pt idx="39">
                  <c:v>29.75</c:v>
                </c:pt>
                <c:pt idx="40">
                  <c:v>27.25</c:v>
                </c:pt>
              </c:numCache>
            </c:numRef>
          </c:val>
          <c:smooth val="0"/>
          <c:extLst>
            <c:ext xmlns:c16="http://schemas.microsoft.com/office/drawing/2014/chart" uri="{C3380CC4-5D6E-409C-BE32-E72D297353CC}">
              <c16:uniqueId val="{00000001-6D10-41CE-9B14-54B4391B472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Grafdata!$B$14:$AP$14</c:f>
              <c:numCache>
                <c:formatCode>General</c:formatCode>
                <c:ptCount val="41"/>
                <c:pt idx="0">
                  <c:v>100</c:v>
                </c:pt>
                <c:pt idx="1">
                  <c:v>99.925055657195756</c:v>
                </c:pt>
                <c:pt idx="2">
                  <c:v>102.39601472435912</c:v>
                </c:pt>
                <c:pt idx="3">
                  <c:v>103.76925959397801</c:v>
                </c:pt>
                <c:pt idx="4">
                  <c:v>101.77221328278264</c:v>
                </c:pt>
                <c:pt idx="5">
                  <c:v>100.74503493728922</c:v>
                </c:pt>
                <c:pt idx="6">
                  <c:v>103.1145987171292</c:v>
                </c:pt>
                <c:pt idx="7">
                  <c:v>104.3798355632949</c:v>
                </c:pt>
                <c:pt idx="8">
                  <c:v>102.37838076134635</c:v>
                </c:pt>
                <c:pt idx="9">
                  <c:v>101.58264818039544</c:v>
                </c:pt>
                <c:pt idx="10">
                  <c:v>103.9588246963652</c:v>
                </c:pt>
                <c:pt idx="11">
                  <c:v>105.50179645998193</c:v>
                </c:pt>
                <c:pt idx="12">
                  <c:v>103.76925959397801</c:v>
                </c:pt>
                <c:pt idx="13">
                  <c:v>102.70460907708247</c:v>
                </c:pt>
                <c:pt idx="14">
                  <c:v>105.33206956598409</c:v>
                </c:pt>
                <c:pt idx="15">
                  <c:v>107.53631494257941</c:v>
                </c:pt>
                <c:pt idx="16">
                  <c:v>105.20201908876496</c:v>
                </c:pt>
                <c:pt idx="17">
                  <c:v>104.4790266052417</c:v>
                </c:pt>
                <c:pt idx="18">
                  <c:v>106.61053188440937</c:v>
                </c:pt>
                <c:pt idx="19">
                  <c:v>108.54365507968348</c:v>
                </c:pt>
                <c:pt idx="20">
                  <c:v>106.84638613970507</c:v>
                </c:pt>
                <c:pt idx="21">
                  <c:v>106.05506204730311</c:v>
                </c:pt>
                <c:pt idx="22">
                  <c:v>108.76848810809619</c:v>
                </c:pt>
                <c:pt idx="23">
                  <c:v>109.63034805034496</c:v>
                </c:pt>
                <c:pt idx="24">
                  <c:v>108.46871073687923</c:v>
                </c:pt>
                <c:pt idx="25">
                  <c:v>108.54585932506006</c:v>
                </c:pt>
                <c:pt idx="26">
                  <c:v>110.95950801243194</c:v>
                </c:pt>
                <c:pt idx="27">
                  <c:v>112.50027553067207</c:v>
                </c:pt>
                <c:pt idx="28">
                  <c:v>110.76773866466814</c:v>
                </c:pt>
                <c:pt idx="29">
                  <c:v>110.58919478916393</c:v>
                </c:pt>
                <c:pt idx="30">
                  <c:v>112.85956752705711</c:v>
                </c:pt>
                <c:pt idx="31">
                  <c:v>113.77432935834418</c:v>
                </c:pt>
                <c:pt idx="32">
                  <c:v>112.21592787709127</c:v>
                </c:pt>
                <c:pt idx="33">
                  <c:v>111.36949765247867</c:v>
                </c:pt>
                <c:pt idx="34">
                  <c:v>113.41944585271233</c:v>
                </c:pt>
                <c:pt idx="35">
                  <c:v>114.59210439306104</c:v>
                </c:pt>
                <c:pt idx="36">
                  <c:v>113.07558357396346</c:v>
                </c:pt>
                <c:pt idx="37">
                  <c:v>111.43562501377653</c:v>
                </c:pt>
                <c:pt idx="38">
                  <c:v>111.2614896290255</c:v>
                </c:pt>
                <c:pt idx="39">
                  <c:v>112.32173165516785</c:v>
                </c:pt>
                <c:pt idx="40">
                  <c:v>111.51056935658077</c:v>
                </c:pt>
              </c:numCache>
            </c:numRef>
          </c:val>
          <c:smooth val="0"/>
          <c:extLst>
            <c:ext xmlns:c16="http://schemas.microsoft.com/office/drawing/2014/chart" uri="{C3380CC4-5D6E-409C-BE32-E72D297353CC}">
              <c16:uniqueId val="{00000000-0962-4A38-9215-D33B8496DC7A}"/>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Grafdata!$B$15:$AP$15</c:f>
              <c:numCache>
                <c:formatCode>General</c:formatCode>
                <c:ptCount val="41"/>
                <c:pt idx="0">
                  <c:v>100</c:v>
                </c:pt>
                <c:pt idx="1">
                  <c:v>100.13130379808393</c:v>
                </c:pt>
                <c:pt idx="2">
                  <c:v>102.05709283664835</c:v>
                </c:pt>
                <c:pt idx="3">
                  <c:v>103.15615425764723</c:v>
                </c:pt>
                <c:pt idx="4">
                  <c:v>101.98414628215727</c:v>
                </c:pt>
                <c:pt idx="5">
                  <c:v>101.14769245732627</c:v>
                </c:pt>
                <c:pt idx="6">
                  <c:v>102.92758838690852</c:v>
                </c:pt>
                <c:pt idx="7">
                  <c:v>104.03151291154015</c:v>
                </c:pt>
                <c:pt idx="8">
                  <c:v>103.03457666682877</c:v>
                </c:pt>
                <c:pt idx="9">
                  <c:v>102.1640811165686</c:v>
                </c:pt>
                <c:pt idx="10">
                  <c:v>104.32816223313719</c:v>
                </c:pt>
                <c:pt idx="11">
                  <c:v>105.4564022759325</c:v>
                </c:pt>
                <c:pt idx="12">
                  <c:v>104.74152604191995</c:v>
                </c:pt>
                <c:pt idx="13">
                  <c:v>103.55006565189905</c:v>
                </c:pt>
                <c:pt idx="14">
                  <c:v>105.81627194475514</c:v>
                </c:pt>
                <c:pt idx="15">
                  <c:v>107.77123960511598</c:v>
                </c:pt>
                <c:pt idx="16">
                  <c:v>106.28312989349803</c:v>
                </c:pt>
                <c:pt idx="17">
                  <c:v>105.62661090307834</c:v>
                </c:pt>
                <c:pt idx="18">
                  <c:v>107.44054855808977</c:v>
                </c:pt>
                <c:pt idx="19">
                  <c:v>108.59310411904877</c:v>
                </c:pt>
                <c:pt idx="20">
                  <c:v>107.97062685357194</c:v>
                </c:pt>
                <c:pt idx="21">
                  <c:v>107.21684579049749</c:v>
                </c:pt>
                <c:pt idx="22">
                  <c:v>110.03744589797209</c:v>
                </c:pt>
                <c:pt idx="23">
                  <c:v>110.44108349948938</c:v>
                </c:pt>
                <c:pt idx="24">
                  <c:v>109.59976657102563</c:v>
                </c:pt>
                <c:pt idx="25">
                  <c:v>109.32743276759227</c:v>
                </c:pt>
                <c:pt idx="26">
                  <c:v>111.90487769294364</c:v>
                </c:pt>
                <c:pt idx="27">
                  <c:v>113.26168360647766</c:v>
                </c:pt>
                <c:pt idx="28">
                  <c:v>112.2793366726645</c:v>
                </c:pt>
                <c:pt idx="29">
                  <c:v>112.2550211545008</c:v>
                </c:pt>
                <c:pt idx="30">
                  <c:v>114.18081019306521</c:v>
                </c:pt>
                <c:pt idx="31">
                  <c:v>115.51816369206828</c:v>
                </c:pt>
                <c:pt idx="32">
                  <c:v>114.15649467490152</c:v>
                </c:pt>
                <c:pt idx="33">
                  <c:v>113.94738121869376</c:v>
                </c:pt>
                <c:pt idx="34">
                  <c:v>115.36740747945339</c:v>
                </c:pt>
                <c:pt idx="35">
                  <c:v>116.69503477119098</c:v>
                </c:pt>
                <c:pt idx="36">
                  <c:v>115.38685989398434</c:v>
                </c:pt>
                <c:pt idx="37">
                  <c:v>114.40937606380392</c:v>
                </c:pt>
                <c:pt idx="38">
                  <c:v>113.7868987988134</c:v>
                </c:pt>
                <c:pt idx="39">
                  <c:v>114.02519087681759</c:v>
                </c:pt>
                <c:pt idx="40">
                  <c:v>113.24709429557944</c:v>
                </c:pt>
              </c:numCache>
            </c:numRef>
          </c:val>
          <c:smooth val="0"/>
          <c:extLst>
            <c:ext xmlns:c16="http://schemas.microsoft.com/office/drawing/2014/chart" uri="{C3380CC4-5D6E-409C-BE32-E72D297353CC}">
              <c16:uniqueId val="{00000001-0962-4A38-9215-D33B8496DC7A}"/>
            </c:ext>
          </c:extLst>
        </c:ser>
        <c:ser>
          <c:idx val="2"/>
          <c:order val="2"/>
          <c:tx>
            <c:strRef>
              <c:f>Grafdata!$A$20</c:f>
              <c:strCache>
                <c:ptCount val="1"/>
                <c:pt idx="0">
                  <c:v>Västmanlands län</c:v>
                </c:pt>
              </c:strCache>
            </c:strRef>
          </c:tx>
          <c:spPr>
            <a:ln w="28575" cap="rnd">
              <a:solidFill>
                <a:schemeClr val="accent2"/>
              </a:solidFill>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Grafdata!$B$20:$AP$20</c:f>
              <c:numCache>
                <c:formatCode>General</c:formatCode>
                <c:ptCount val="41"/>
                <c:pt idx="0">
                  <c:v>100</c:v>
                </c:pt>
                <c:pt idx="1">
                  <c:v>98.456260720411663</c:v>
                </c:pt>
                <c:pt idx="2">
                  <c:v>100.60034305317325</c:v>
                </c:pt>
                <c:pt idx="3">
                  <c:v>100.77186963979416</c:v>
                </c:pt>
                <c:pt idx="4">
                  <c:v>100.42881646655232</c:v>
                </c:pt>
                <c:pt idx="5">
                  <c:v>98.970840480274447</c:v>
                </c:pt>
                <c:pt idx="6">
                  <c:v>100.25728987993139</c:v>
                </c:pt>
                <c:pt idx="7">
                  <c:v>103.60205831903946</c:v>
                </c:pt>
                <c:pt idx="8">
                  <c:v>103.68782161234991</c:v>
                </c:pt>
                <c:pt idx="9">
                  <c:v>101.28644939965695</c:v>
                </c:pt>
                <c:pt idx="10">
                  <c:v>104.37392795883362</c:v>
                </c:pt>
                <c:pt idx="11">
                  <c:v>106.5180102915952</c:v>
                </c:pt>
                <c:pt idx="12">
                  <c:v>105.91766723842196</c:v>
                </c:pt>
                <c:pt idx="13">
                  <c:v>104.03087478559176</c:v>
                </c:pt>
                <c:pt idx="14">
                  <c:v>106.5180102915952</c:v>
                </c:pt>
                <c:pt idx="15">
                  <c:v>107.71869639794168</c:v>
                </c:pt>
                <c:pt idx="16">
                  <c:v>105.83190394511149</c:v>
                </c:pt>
                <c:pt idx="17">
                  <c:v>105.5746140651801</c:v>
                </c:pt>
                <c:pt idx="18">
                  <c:v>108.23327615780445</c:v>
                </c:pt>
                <c:pt idx="19">
                  <c:v>108.31903945111492</c:v>
                </c:pt>
                <c:pt idx="20">
                  <c:v>104.71698113207547</c:v>
                </c:pt>
                <c:pt idx="21">
                  <c:v>104.97427101200687</c:v>
                </c:pt>
                <c:pt idx="22">
                  <c:v>108.49056603773585</c:v>
                </c:pt>
                <c:pt idx="23">
                  <c:v>108.23327615780445</c:v>
                </c:pt>
                <c:pt idx="24">
                  <c:v>104.03087478559176</c:v>
                </c:pt>
                <c:pt idx="25">
                  <c:v>104.54545454545455</c:v>
                </c:pt>
                <c:pt idx="26">
                  <c:v>106.60377358490567</c:v>
                </c:pt>
                <c:pt idx="27">
                  <c:v>108.14751286449399</c:v>
                </c:pt>
                <c:pt idx="28">
                  <c:v>108.40480274442538</c:v>
                </c:pt>
                <c:pt idx="29">
                  <c:v>107.54716981132076</c:v>
                </c:pt>
                <c:pt idx="30">
                  <c:v>109.09090909090909</c:v>
                </c:pt>
                <c:pt idx="31">
                  <c:v>108.91938250428817</c:v>
                </c:pt>
                <c:pt idx="32">
                  <c:v>110.72041166380789</c:v>
                </c:pt>
                <c:pt idx="33">
                  <c:v>107.80445969125215</c:v>
                </c:pt>
                <c:pt idx="34">
                  <c:v>113.63636363636364</c:v>
                </c:pt>
                <c:pt idx="35">
                  <c:v>113.63636363636364</c:v>
                </c:pt>
                <c:pt idx="36">
                  <c:v>112.52144082332761</c:v>
                </c:pt>
                <c:pt idx="37">
                  <c:v>110.72041166380789</c:v>
                </c:pt>
                <c:pt idx="38">
                  <c:v>110.97770154373929</c:v>
                </c:pt>
                <c:pt idx="39">
                  <c:v>107.37564322469983</c:v>
                </c:pt>
                <c:pt idx="40">
                  <c:v>103.00171526586621</c:v>
                </c:pt>
              </c:numCache>
            </c:numRef>
          </c:val>
          <c:smooth val="0"/>
          <c:extLst>
            <c:ext xmlns:c16="http://schemas.microsoft.com/office/drawing/2014/chart" uri="{C3380CC4-5D6E-409C-BE32-E72D297353CC}">
              <c16:uniqueId val="{00000002-0962-4A38-9215-D33B8496DC7A}"/>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100</c:v>
                </c:pt>
                <c:pt idx="1">
                  <c:v>152.70801859596114</c:v>
                </c:pt>
                <c:pt idx="2">
                  <c:v>134.99368700691144</c:v>
                </c:pt>
                <c:pt idx="3">
                  <c:v>105.79992555776936</c:v>
                </c:pt>
                <c:pt idx="4">
                  <c:v>110.45110532115984</c:v>
                </c:pt>
                <c:pt idx="5">
                  <c:v>155.78788343222473</c:v>
                </c:pt>
                <c:pt idx="6">
                  <c:v>126.62039571154365</c:v>
                </c:pt>
                <c:pt idx="7">
                  <c:v>97.626606529021529</c:v>
                </c:pt>
                <c:pt idx="8">
                  <c:v>104.82341864996825</c:v>
                </c:pt>
                <c:pt idx="9">
                  <c:v>150.44628847094199</c:v>
                </c:pt>
                <c:pt idx="10">
                  <c:v>129.17478597858693</c:v>
                </c:pt>
                <c:pt idx="11">
                  <c:v>99.786161043358945</c:v>
                </c:pt>
                <c:pt idx="12">
                  <c:v>109.18120844554404</c:v>
                </c:pt>
                <c:pt idx="13">
                  <c:v>155.39596698268124</c:v>
                </c:pt>
                <c:pt idx="14">
                  <c:v>150.97979112385875</c:v>
                </c:pt>
                <c:pt idx="15">
                  <c:v>125.09724928659529</c:v>
                </c:pt>
                <c:pt idx="16">
                  <c:v>149.13187222210058</c:v>
                </c:pt>
                <c:pt idx="17">
                  <c:v>219.28272721301425</c:v>
                </c:pt>
                <c:pt idx="18">
                  <c:v>196.27423933906977</c:v>
                </c:pt>
                <c:pt idx="19">
                  <c:v>162.71101088170255</c:v>
                </c:pt>
                <c:pt idx="20">
                  <c:v>208.46451951919076</c:v>
                </c:pt>
                <c:pt idx="21">
                  <c:v>266.76957210313896</c:v>
                </c:pt>
                <c:pt idx="22">
                  <c:v>257.85110094220511</c:v>
                </c:pt>
                <c:pt idx="23">
                  <c:v>198.98043337055444</c:v>
                </c:pt>
                <c:pt idx="24">
                  <c:v>224.96077186375612</c:v>
                </c:pt>
                <c:pt idx="25">
                  <c:v>279.96409257110327</c:v>
                </c:pt>
                <c:pt idx="26">
                  <c:v>240.00467088505974</c:v>
                </c:pt>
                <c:pt idx="27">
                  <c:v>189.77222137075881</c:v>
                </c:pt>
                <c:pt idx="28">
                  <c:v>223.53104314000248</c:v>
                </c:pt>
                <c:pt idx="29">
                  <c:v>294.96493187076243</c:v>
                </c:pt>
                <c:pt idx="30">
                  <c:v>259.37059823820056</c:v>
                </c:pt>
                <c:pt idx="31">
                  <c:v>189.13800275874149</c:v>
                </c:pt>
                <c:pt idx="32">
                  <c:v>219.64982958567791</c:v>
                </c:pt>
                <c:pt idx="33">
                  <c:v>272.77092957910946</c:v>
                </c:pt>
                <c:pt idx="34">
                  <c:v>216.56193666571789</c:v>
                </c:pt>
                <c:pt idx="35">
                  <c:v>159.42314569512257</c:v>
                </c:pt>
                <c:pt idx="36">
                  <c:v>183.15635057911678</c:v>
                </c:pt>
                <c:pt idx="37">
                  <c:v>258.65317948605667</c:v>
                </c:pt>
                <c:pt idx="38">
                  <c:v>137.21089775870499</c:v>
                </c:pt>
                <c:pt idx="39">
                  <c:v>115.54674899101585</c:v>
                </c:pt>
                <c:pt idx="40">
                  <c:v>147.98020712455937</c:v>
                </c:pt>
              </c:numCache>
            </c:numRef>
          </c:val>
          <c:smooth val="0"/>
          <c:extLst>
            <c:ext xmlns:c16="http://schemas.microsoft.com/office/drawing/2014/chart" uri="{C3380CC4-5D6E-409C-BE32-E72D297353CC}">
              <c16:uniqueId val="{00000000-3758-46C9-8B53-90B1BDB81F2F}"/>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Grafdata!$B$31:$AP$31</c:f>
              <c:numCache>
                <c:formatCode>General</c:formatCode>
                <c:ptCount val="41"/>
                <c:pt idx="0">
                  <c:v>100</c:v>
                </c:pt>
                <c:pt idx="1">
                  <c:v>176.39204545454547</c:v>
                </c:pt>
                <c:pt idx="2">
                  <c:v>136.36363636363637</c:v>
                </c:pt>
                <c:pt idx="3">
                  <c:v>107.24431818181819</c:v>
                </c:pt>
                <c:pt idx="4">
                  <c:v>104.85795454545455</c:v>
                </c:pt>
                <c:pt idx="5">
                  <c:v>158.29545454545453</c:v>
                </c:pt>
                <c:pt idx="6">
                  <c:v>142.89772727272728</c:v>
                </c:pt>
                <c:pt idx="7">
                  <c:v>98.522727272727266</c:v>
                </c:pt>
                <c:pt idx="8">
                  <c:v>91.107954545454547</c:v>
                </c:pt>
                <c:pt idx="9">
                  <c:v>157.8125</c:v>
                </c:pt>
                <c:pt idx="10">
                  <c:v>121.27840909090909</c:v>
                </c:pt>
                <c:pt idx="11">
                  <c:v>86.36363636363636</c:v>
                </c:pt>
                <c:pt idx="12">
                  <c:v>86.477272727272734</c:v>
                </c:pt>
                <c:pt idx="13">
                  <c:v>154.09090909090909</c:v>
                </c:pt>
                <c:pt idx="14">
                  <c:v>144.80113636363637</c:v>
                </c:pt>
                <c:pt idx="15">
                  <c:v>110.79545454545455</c:v>
                </c:pt>
                <c:pt idx="16">
                  <c:v>138.15340909090909</c:v>
                </c:pt>
                <c:pt idx="17">
                  <c:v>209.31818181818181</c:v>
                </c:pt>
                <c:pt idx="18">
                  <c:v>185.99431818181819</c:v>
                </c:pt>
                <c:pt idx="19">
                  <c:v>129.82954545454547</c:v>
                </c:pt>
                <c:pt idx="20">
                  <c:v>174.57386363636363</c:v>
                </c:pt>
                <c:pt idx="21">
                  <c:v>230.79545454545453</c:v>
                </c:pt>
                <c:pt idx="22">
                  <c:v>196.98863636363637</c:v>
                </c:pt>
                <c:pt idx="23">
                  <c:v>142.78409090909091</c:v>
                </c:pt>
                <c:pt idx="24">
                  <c:v>171.67613636363637</c:v>
                </c:pt>
                <c:pt idx="25">
                  <c:v>257.75568181818181</c:v>
                </c:pt>
                <c:pt idx="26">
                  <c:v>180.05681818181819</c:v>
                </c:pt>
                <c:pt idx="27">
                  <c:v>143.18181818181819</c:v>
                </c:pt>
                <c:pt idx="28">
                  <c:v>193.89204545454547</c:v>
                </c:pt>
                <c:pt idx="29">
                  <c:v>233.4375</c:v>
                </c:pt>
                <c:pt idx="30">
                  <c:v>235.82386363636363</c:v>
                </c:pt>
                <c:pt idx="31">
                  <c:v>162.15909090909091</c:v>
                </c:pt>
                <c:pt idx="32">
                  <c:v>183.77840909090909</c:v>
                </c:pt>
                <c:pt idx="33">
                  <c:v>236.25</c:v>
                </c:pt>
                <c:pt idx="34">
                  <c:v>186.22159090909091</c:v>
                </c:pt>
                <c:pt idx="35">
                  <c:v>130.3125</c:v>
                </c:pt>
                <c:pt idx="36">
                  <c:v>137.10227272727272</c:v>
                </c:pt>
                <c:pt idx="37">
                  <c:v>253.75</c:v>
                </c:pt>
                <c:pt idx="38">
                  <c:v>121.98863636363636</c:v>
                </c:pt>
                <c:pt idx="39">
                  <c:v>121.53409090909091</c:v>
                </c:pt>
                <c:pt idx="40">
                  <c:v>122.8125</c:v>
                </c:pt>
              </c:numCache>
            </c:numRef>
          </c:val>
          <c:smooth val="0"/>
          <c:extLst>
            <c:ext xmlns:c16="http://schemas.microsoft.com/office/drawing/2014/chart" uri="{C3380CC4-5D6E-409C-BE32-E72D297353CC}">
              <c16:uniqueId val="{00000001-3758-46C9-8B53-90B1BDB81F2F}"/>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Grafdata!$B$32:$AP$32</c:f>
              <c:numCache>
                <c:formatCode>General</c:formatCode>
                <c:ptCount val="41"/>
                <c:pt idx="0">
                  <c:v>100</c:v>
                </c:pt>
                <c:pt idx="1">
                  <c:v>144.69387755102042</c:v>
                </c:pt>
                <c:pt idx="2">
                  <c:v>117.83673469387755</c:v>
                </c:pt>
                <c:pt idx="3">
                  <c:v>106.16326530612245</c:v>
                </c:pt>
                <c:pt idx="4">
                  <c:v>112.65306122448979</c:v>
                </c:pt>
                <c:pt idx="5">
                  <c:v>149.42857142857142</c:v>
                </c:pt>
                <c:pt idx="6">
                  <c:v>150.28571428571428</c:v>
                </c:pt>
                <c:pt idx="7">
                  <c:v>97.959183673469383</c:v>
                </c:pt>
                <c:pt idx="8">
                  <c:v>90.367346938775512</c:v>
                </c:pt>
                <c:pt idx="9">
                  <c:v>145.51020408163265</c:v>
                </c:pt>
                <c:pt idx="10">
                  <c:v>111.42857142857143</c:v>
                </c:pt>
                <c:pt idx="11">
                  <c:v>83.755102040816325</c:v>
                </c:pt>
                <c:pt idx="12">
                  <c:v>88.857142857142861</c:v>
                </c:pt>
                <c:pt idx="13">
                  <c:v>128.53061224489795</c:v>
                </c:pt>
                <c:pt idx="14">
                  <c:v>123.83673469387755</c:v>
                </c:pt>
                <c:pt idx="15">
                  <c:v>101.10204081632654</c:v>
                </c:pt>
                <c:pt idx="16">
                  <c:v>131.59183673469389</c:v>
                </c:pt>
                <c:pt idx="17">
                  <c:v>166.48979591836735</c:v>
                </c:pt>
                <c:pt idx="18">
                  <c:v>185.51020408163265</c:v>
                </c:pt>
                <c:pt idx="19">
                  <c:v>120.77551020408163</c:v>
                </c:pt>
                <c:pt idx="20">
                  <c:v>162.32653061224491</c:v>
                </c:pt>
                <c:pt idx="21">
                  <c:v>194.65306122448979</c:v>
                </c:pt>
                <c:pt idx="22">
                  <c:v>179.83673469387756</c:v>
                </c:pt>
                <c:pt idx="23">
                  <c:v>142.44897959183675</c:v>
                </c:pt>
                <c:pt idx="24">
                  <c:v>153.67346938775509</c:v>
                </c:pt>
                <c:pt idx="25">
                  <c:v>210</c:v>
                </c:pt>
                <c:pt idx="26">
                  <c:v>153.75510204081633</c:v>
                </c:pt>
                <c:pt idx="27">
                  <c:v>137.42857142857142</c:v>
                </c:pt>
                <c:pt idx="28">
                  <c:v>179.55102040816325</c:v>
                </c:pt>
                <c:pt idx="29">
                  <c:v>208.77551020408163</c:v>
                </c:pt>
                <c:pt idx="30">
                  <c:v>214.16326530612244</c:v>
                </c:pt>
                <c:pt idx="31">
                  <c:v>157.46938775510205</c:v>
                </c:pt>
                <c:pt idx="32">
                  <c:v>190.53061224489795</c:v>
                </c:pt>
                <c:pt idx="33">
                  <c:v>224.28571428571428</c:v>
                </c:pt>
                <c:pt idx="34">
                  <c:v>184.48979591836735</c:v>
                </c:pt>
                <c:pt idx="35">
                  <c:v>130.32653061224491</c:v>
                </c:pt>
                <c:pt idx="36">
                  <c:v>146.16326530612244</c:v>
                </c:pt>
                <c:pt idx="37">
                  <c:v>226.73469387755102</c:v>
                </c:pt>
                <c:pt idx="38">
                  <c:v>120.04081632653062</c:v>
                </c:pt>
                <c:pt idx="39">
                  <c:v>127.87755102040816</c:v>
                </c:pt>
                <c:pt idx="40">
                  <c:v>114.28571428571429</c:v>
                </c:pt>
              </c:numCache>
            </c:numRef>
          </c:val>
          <c:smooth val="0"/>
          <c:extLst>
            <c:ext xmlns:c16="http://schemas.microsoft.com/office/drawing/2014/chart" uri="{C3380CC4-5D6E-409C-BE32-E72D297353CC}">
              <c16:uniqueId val="{00000002-3758-46C9-8B53-90B1BDB81F2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Grafdata!$B$19:$AP$19</c:f>
              <c:numCache>
                <c:formatCode>General</c:formatCode>
                <c:ptCount val="41"/>
                <c:pt idx="0">
                  <c:v>100</c:v>
                </c:pt>
                <c:pt idx="1">
                  <c:v>76.332173594579743</c:v>
                </c:pt>
                <c:pt idx="2">
                  <c:v>101.08038820728804</c:v>
                </c:pt>
                <c:pt idx="3">
                  <c:v>92.547152536165541</c:v>
                </c:pt>
                <c:pt idx="4">
                  <c:v>155.3470060428493</c:v>
                </c:pt>
                <c:pt idx="5">
                  <c:v>151.22688152353049</c:v>
                </c:pt>
                <c:pt idx="6">
                  <c:v>127.1012635048526</c:v>
                </c:pt>
                <c:pt idx="7">
                  <c:v>139.60813037905146</c:v>
                </c:pt>
                <c:pt idx="8">
                  <c:v>236.43105658304339</c:v>
                </c:pt>
                <c:pt idx="9">
                  <c:v>157.50778245742538</c:v>
                </c:pt>
                <c:pt idx="10">
                  <c:v>142.41897088445339</c:v>
                </c:pt>
                <c:pt idx="11">
                  <c:v>105.07233107489471</c:v>
                </c:pt>
                <c:pt idx="12">
                  <c:v>132.94268449002016</c:v>
                </c:pt>
                <c:pt idx="13">
                  <c:v>119.84068851858633</c:v>
                </c:pt>
                <c:pt idx="14">
                  <c:v>115.24446072147958</c:v>
                </c:pt>
                <c:pt idx="15">
                  <c:v>93.279619117377763</c:v>
                </c:pt>
                <c:pt idx="16">
                  <c:v>102.63687969236403</c:v>
                </c:pt>
                <c:pt idx="17">
                  <c:v>153.45174876396266</c:v>
                </c:pt>
                <c:pt idx="18">
                  <c:v>82.155282915216986</c:v>
                </c:pt>
                <c:pt idx="19">
                  <c:v>70.655557590184941</c:v>
                </c:pt>
                <c:pt idx="20">
                  <c:v>88.738326313861933</c:v>
                </c:pt>
                <c:pt idx="21">
                  <c:v>96.42922541659037</c:v>
                </c:pt>
                <c:pt idx="22">
                  <c:v>82.191906244277604</c:v>
                </c:pt>
                <c:pt idx="23">
                  <c:v>69.80406518952573</c:v>
                </c:pt>
                <c:pt idx="24">
                  <c:v>104.87090276506135</c:v>
                </c:pt>
                <c:pt idx="25">
                  <c:v>85.588720014649326</c:v>
                </c:pt>
                <c:pt idx="26">
                  <c:v>70.509064273942499</c:v>
                </c:pt>
                <c:pt idx="27">
                  <c:v>77.092107672587431</c:v>
                </c:pt>
                <c:pt idx="28">
                  <c:v>83.418787767808098</c:v>
                </c:pt>
                <c:pt idx="29">
                  <c:v>76.149056949276684</c:v>
                </c:pt>
                <c:pt idx="30">
                  <c:v>87.621314777513277</c:v>
                </c:pt>
                <c:pt idx="31">
                  <c:v>64.466214978941579</c:v>
                </c:pt>
                <c:pt idx="32">
                  <c:v>99.258377586522613</c:v>
                </c:pt>
                <c:pt idx="33">
                  <c:v>145.84325215162059</c:v>
                </c:pt>
                <c:pt idx="34">
                  <c:v>110.45596044680461</c:v>
                </c:pt>
                <c:pt idx="35">
                  <c:v>76.396264420435813</c:v>
                </c:pt>
                <c:pt idx="36">
                  <c:v>125.01373374839773</c:v>
                </c:pt>
                <c:pt idx="37">
                  <c:v>447.71104193371178</c:v>
                </c:pt>
                <c:pt idx="38">
                  <c:v>427.37593847280721</c:v>
                </c:pt>
                <c:pt idx="39">
                  <c:v>123.99743636696576</c:v>
                </c:pt>
                <c:pt idx="40">
                  <c:v>131.3953488372093</c:v>
                </c:pt>
              </c:numCache>
            </c:numRef>
          </c:val>
          <c:smooth val="0"/>
          <c:extLst>
            <c:ext xmlns:c16="http://schemas.microsoft.com/office/drawing/2014/chart" uri="{C3380CC4-5D6E-409C-BE32-E72D297353CC}">
              <c16:uniqueId val="{00000000-9F52-4CD9-A627-BEE77A952C1E}"/>
            </c:ext>
          </c:extLst>
        </c:ser>
        <c:ser>
          <c:idx val="1"/>
          <c:order val="1"/>
          <c:tx>
            <c:strRef>
              <c:f>Grafdata!$A$29</c:f>
              <c:strCache>
                <c:ptCount val="1"/>
                <c:pt idx="0">
                  <c:v>Västmanlands län</c:v>
                </c:pt>
              </c:strCache>
            </c:strRef>
          </c:tx>
          <c:spPr>
            <a:ln w="28575" cap="rnd">
              <a:solidFill>
                <a:schemeClr val="accent2"/>
              </a:solidFill>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Grafdata!$B$29:$AP$29</c:f>
              <c:numCache>
                <c:formatCode>General</c:formatCode>
                <c:ptCount val="41"/>
                <c:pt idx="0">
                  <c:v>103</c:v>
                </c:pt>
                <c:pt idx="1">
                  <c:v>69.902912621359221</c:v>
                </c:pt>
                <c:pt idx="2">
                  <c:v>73.300970873786412</c:v>
                </c:pt>
                <c:pt idx="3">
                  <c:v>187.86407766990291</c:v>
                </c:pt>
                <c:pt idx="4">
                  <c:v>180.58252427184465</c:v>
                </c:pt>
                <c:pt idx="5">
                  <c:v>120.3883495145631</c:v>
                </c:pt>
                <c:pt idx="6">
                  <c:v>103.39805825242719</c:v>
                </c:pt>
                <c:pt idx="7">
                  <c:v>218.93203883495147</c:v>
                </c:pt>
                <c:pt idx="8">
                  <c:v>199.02912621359224</c:v>
                </c:pt>
                <c:pt idx="9">
                  <c:v>205.33980582524271</c:v>
                </c:pt>
                <c:pt idx="10">
                  <c:v>300.97087378640776</c:v>
                </c:pt>
                <c:pt idx="11">
                  <c:v>164.07766990291262</c:v>
                </c:pt>
                <c:pt idx="12">
                  <c:v>234.46601941747574</c:v>
                </c:pt>
                <c:pt idx="13">
                  <c:v>107.28155339805825</c:v>
                </c:pt>
                <c:pt idx="14">
                  <c:v>126.69902912621359</c:v>
                </c:pt>
                <c:pt idx="15">
                  <c:v>212.62135922330097</c:v>
                </c:pt>
                <c:pt idx="16">
                  <c:v>52.427184466019419</c:v>
                </c:pt>
                <c:pt idx="17">
                  <c:v>328.64077669902912</c:v>
                </c:pt>
                <c:pt idx="18">
                  <c:v>142.23300970873785</c:v>
                </c:pt>
                <c:pt idx="19">
                  <c:v>175.72815533980582</c:v>
                </c:pt>
                <c:pt idx="20">
                  <c:v>77.669902912621353</c:v>
                </c:pt>
                <c:pt idx="21">
                  <c:v>202.42718446601941</c:v>
                </c:pt>
                <c:pt idx="22">
                  <c:v>164.07766990291262</c:v>
                </c:pt>
                <c:pt idx="23">
                  <c:v>84.951456310679617</c:v>
                </c:pt>
                <c:pt idx="24">
                  <c:v>145.63106796116506</c:v>
                </c:pt>
                <c:pt idx="25">
                  <c:v>106.79611650485437</c:v>
                </c:pt>
                <c:pt idx="26">
                  <c:v>119.90291262135922</c:v>
                </c:pt>
                <c:pt idx="27">
                  <c:v>256.31067961165047</c:v>
                </c:pt>
                <c:pt idx="28">
                  <c:v>116.99029126213593</c:v>
                </c:pt>
                <c:pt idx="29">
                  <c:v>57.766990291262132</c:v>
                </c:pt>
                <c:pt idx="30">
                  <c:v>36.407766990291265</c:v>
                </c:pt>
                <c:pt idx="31">
                  <c:v>28.155339805825243</c:v>
                </c:pt>
                <c:pt idx="32">
                  <c:v>51.456310679611647</c:v>
                </c:pt>
                <c:pt idx="33">
                  <c:v>109.22330097087378</c:v>
                </c:pt>
                <c:pt idx="34">
                  <c:v>125.24271844660194</c:v>
                </c:pt>
                <c:pt idx="35">
                  <c:v>141.74757281553397</c:v>
                </c:pt>
                <c:pt idx="36">
                  <c:v>104.85436893203884</c:v>
                </c:pt>
                <c:pt idx="37">
                  <c:v>252.42718446601941</c:v>
                </c:pt>
                <c:pt idx="38">
                  <c:v>296.60194174757282</c:v>
                </c:pt>
                <c:pt idx="39">
                  <c:v>116.50485436893204</c:v>
                </c:pt>
                <c:pt idx="40">
                  <c:v>101.45631067961165</c:v>
                </c:pt>
              </c:numCache>
            </c:numRef>
          </c:val>
          <c:smooth val="0"/>
          <c:extLst>
            <c:ext xmlns:c16="http://schemas.microsoft.com/office/drawing/2014/chart" uri="{C3380CC4-5D6E-409C-BE32-E72D297353CC}">
              <c16:uniqueId val="{00000001-9F52-4CD9-A627-BEE77A952C1E}"/>
            </c:ext>
          </c:extLst>
        </c:ser>
        <c:ser>
          <c:idx val="2"/>
          <c:order val="2"/>
          <c:tx>
            <c:strRef>
              <c:f>Grafdata!$A$30</c:f>
              <c:strCache>
                <c:ptCount val="1"/>
                <c:pt idx="0">
                  <c:v>Västerås kommun</c:v>
                </c:pt>
              </c:strCache>
            </c:strRef>
          </c:tx>
          <c:spPr>
            <a:ln w="28575" cap="rnd">
              <a:solidFill>
                <a:schemeClr val="accent3"/>
              </a:solidFill>
              <a:prstDash val="sysDot"/>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Grafdata!$B$30:$AP$30</c:f>
              <c:numCache>
                <c:formatCode>General</c:formatCode>
                <c:ptCount val="41"/>
                <c:pt idx="0">
                  <c:v>104</c:v>
                </c:pt>
                <c:pt idx="1">
                  <c:v>96.992481203007515</c:v>
                </c:pt>
                <c:pt idx="2">
                  <c:v>80.451127819548873</c:v>
                </c:pt>
                <c:pt idx="3">
                  <c:v>161.65413533834587</c:v>
                </c:pt>
                <c:pt idx="4">
                  <c:v>133.8345864661654</c:v>
                </c:pt>
                <c:pt idx="5">
                  <c:v>121.80451127819549</c:v>
                </c:pt>
                <c:pt idx="6">
                  <c:v>108.27067669172932</c:v>
                </c:pt>
                <c:pt idx="7">
                  <c:v>75.939849624060145</c:v>
                </c:pt>
                <c:pt idx="8">
                  <c:v>185.71428571428572</c:v>
                </c:pt>
                <c:pt idx="9">
                  <c:v>98.496240601503757</c:v>
                </c:pt>
                <c:pt idx="10">
                  <c:v>172.18045112781954</c:v>
                </c:pt>
                <c:pt idx="11">
                  <c:v>250.37593984962405</c:v>
                </c:pt>
                <c:pt idx="12">
                  <c:v>283.45864661654133</c:v>
                </c:pt>
                <c:pt idx="13">
                  <c:v>99.248120300751879</c:v>
                </c:pt>
                <c:pt idx="14">
                  <c:v>140.6015037593985</c:v>
                </c:pt>
                <c:pt idx="15">
                  <c:v>280.45112781954884</c:v>
                </c:pt>
                <c:pt idx="16">
                  <c:v>38.345864661654133</c:v>
                </c:pt>
                <c:pt idx="17">
                  <c:v>409.02255639097746</c:v>
                </c:pt>
                <c:pt idx="18">
                  <c:v>75.187969924812023</c:v>
                </c:pt>
                <c:pt idx="19">
                  <c:v>84.962406015037601</c:v>
                </c:pt>
                <c:pt idx="20">
                  <c:v>42.857142857142854</c:v>
                </c:pt>
                <c:pt idx="21">
                  <c:v>232.33082706766916</c:v>
                </c:pt>
                <c:pt idx="22">
                  <c:v>114.28571428571429</c:v>
                </c:pt>
                <c:pt idx="23">
                  <c:v>90.977443609022558</c:v>
                </c:pt>
                <c:pt idx="24">
                  <c:v>177.44360902255639</c:v>
                </c:pt>
                <c:pt idx="25">
                  <c:v>103.75939849624061</c:v>
                </c:pt>
                <c:pt idx="26">
                  <c:v>130.82706766917292</c:v>
                </c:pt>
                <c:pt idx="27">
                  <c:v>230.82706766917292</c:v>
                </c:pt>
                <c:pt idx="28">
                  <c:v>52.631578947368418</c:v>
                </c:pt>
                <c:pt idx="29">
                  <c:v>60.150375939849624</c:v>
                </c:pt>
                <c:pt idx="30">
                  <c:v>27.819548872180452</c:v>
                </c:pt>
                <c:pt idx="31">
                  <c:v>36.842105263157897</c:v>
                </c:pt>
                <c:pt idx="32">
                  <c:v>24.81203007518797</c:v>
                </c:pt>
                <c:pt idx="33">
                  <c:v>123.30827067669173</c:v>
                </c:pt>
                <c:pt idx="34">
                  <c:v>164.66165413533835</c:v>
                </c:pt>
                <c:pt idx="35">
                  <c:v>59.398496240601503</c:v>
                </c:pt>
                <c:pt idx="36">
                  <c:v>65.41353383458646</c:v>
                </c:pt>
                <c:pt idx="37">
                  <c:v>262.40601503759399</c:v>
                </c:pt>
                <c:pt idx="38">
                  <c:v>169.9248120300752</c:v>
                </c:pt>
                <c:pt idx="39">
                  <c:v>77.443609022556387</c:v>
                </c:pt>
                <c:pt idx="40">
                  <c:v>121.05263157894737</c:v>
                </c:pt>
              </c:numCache>
            </c:numRef>
          </c:val>
          <c:smooth val="0"/>
          <c:extLst>
            <c:ext xmlns:c16="http://schemas.microsoft.com/office/drawing/2014/chart" uri="{C3380CC4-5D6E-409C-BE32-E72D297353CC}">
              <c16:uniqueId val="{00000002-9F52-4CD9-A627-BEE77A952C1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Grafdata!$B$4:$AP$4</c:f>
              <c:numCache>
                <c:formatCode>General</c:formatCode>
                <c:ptCount val="41"/>
                <c:pt idx="0">
                  <c:v>5.6962523000000003</c:v>
                </c:pt>
                <c:pt idx="1">
                  <c:v>5.6342609000000001</c:v>
                </c:pt>
                <c:pt idx="2">
                  <c:v>5.1058506000000001</c:v>
                </c:pt>
                <c:pt idx="3">
                  <c:v>5.1979901999999996</c:v>
                </c:pt>
                <c:pt idx="4">
                  <c:v>5.3716065000000004</c:v>
                </c:pt>
                <c:pt idx="5">
                  <c:v>5.6471321000000003</c:v>
                </c:pt>
                <c:pt idx="6">
                  <c:v>5.2812840999999997</c:v>
                </c:pt>
                <c:pt idx="7">
                  <c:v>5.4272818000000003</c:v>
                </c:pt>
                <c:pt idx="8">
                  <c:v>5.6900012000000002</c:v>
                </c:pt>
                <c:pt idx="9">
                  <c:v>5.8598794999999999</c:v>
                </c:pt>
                <c:pt idx="10">
                  <c:v>5.4593397000000001</c:v>
                </c:pt>
                <c:pt idx="11">
                  <c:v>5.5785103999999999</c:v>
                </c:pt>
                <c:pt idx="12">
                  <c:v>5.6457477999999996</c:v>
                </c:pt>
                <c:pt idx="13">
                  <c:v>5.5976245000000002</c:v>
                </c:pt>
                <c:pt idx="14">
                  <c:v>5.0938878000000001</c:v>
                </c:pt>
                <c:pt idx="15">
                  <c:v>5.1062773000000004</c:v>
                </c:pt>
                <c:pt idx="16">
                  <c:v>5.2243864999999996</c:v>
                </c:pt>
                <c:pt idx="17">
                  <c:v>5.2929404</c:v>
                </c:pt>
                <c:pt idx="18">
                  <c:v>4.9356795</c:v>
                </c:pt>
                <c:pt idx="19">
                  <c:v>5.0270139</c:v>
                </c:pt>
                <c:pt idx="20">
                  <c:v>5.1607665000000003</c:v>
                </c:pt>
                <c:pt idx="21">
                  <c:v>5.1933197</c:v>
                </c:pt>
                <c:pt idx="22">
                  <c:v>4.8013187999999998</c:v>
                </c:pt>
                <c:pt idx="23">
                  <c:v>4.8220586000000001</c:v>
                </c:pt>
                <c:pt idx="24">
                  <c:v>4.9710428000000002</c:v>
                </c:pt>
                <c:pt idx="25">
                  <c:v>5.0919134000000001</c:v>
                </c:pt>
                <c:pt idx="26">
                  <c:v>4.8117241000000002</c:v>
                </c:pt>
                <c:pt idx="27">
                  <c:v>4.8194819000000004</c:v>
                </c:pt>
                <c:pt idx="28">
                  <c:v>4.8820189999999997</c:v>
                </c:pt>
                <c:pt idx="29">
                  <c:v>4.9013086000000001</c:v>
                </c:pt>
                <c:pt idx="30">
                  <c:v>4.5815858</c:v>
                </c:pt>
                <c:pt idx="31">
                  <c:v>4.5682245000000004</c:v>
                </c:pt>
                <c:pt idx="32">
                  <c:v>4.5652578999999998</c:v>
                </c:pt>
                <c:pt idx="33">
                  <c:v>4.6360673999999999</c:v>
                </c:pt>
                <c:pt idx="34">
                  <c:v>4.4652865000000004</c:v>
                </c:pt>
                <c:pt idx="35">
                  <c:v>4.6453017000000001</c:v>
                </c:pt>
                <c:pt idx="36">
                  <c:v>4.8557554528969531</c:v>
                </c:pt>
                <c:pt idx="37">
                  <c:v>5.0690150105641782</c:v>
                </c:pt>
                <c:pt idx="38">
                  <c:v>5.8655588453141814</c:v>
                </c:pt>
                <c:pt idx="39">
                  <c:v>6.2768198893320166</c:v>
                </c:pt>
                <c:pt idx="40">
                  <c:v>6.0307963571851229</c:v>
                </c:pt>
              </c:numCache>
            </c:numRef>
          </c:val>
          <c:smooth val="0"/>
          <c:extLst>
            <c:ext xmlns:c16="http://schemas.microsoft.com/office/drawing/2014/chart" uri="{C3380CC4-5D6E-409C-BE32-E72D297353CC}">
              <c16:uniqueId val="{00000000-8D86-4771-BC0A-CE5D14757BFB}"/>
            </c:ext>
          </c:extLst>
        </c:ser>
        <c:ser>
          <c:idx val="1"/>
          <c:order val="1"/>
          <c:tx>
            <c:strRef>
              <c:f>Grafdata!$A$14</c:f>
              <c:strCache>
                <c:ptCount val="1"/>
                <c:pt idx="0">
                  <c:v>Västmanlands län</c:v>
                </c:pt>
              </c:strCache>
            </c:strRef>
          </c:tx>
          <c:spPr>
            <a:ln w="28575" cap="rnd">
              <a:solidFill>
                <a:schemeClr val="accent2"/>
              </a:solidFill>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Grafdata!$B$14:$AP$14</c:f>
              <c:numCache>
                <c:formatCode>General</c:formatCode>
                <c:ptCount val="41"/>
                <c:pt idx="0">
                  <c:v>6.6474441999999998</c:v>
                </c:pt>
                <c:pt idx="1">
                  <c:v>6.5830925000000002</c:v>
                </c:pt>
                <c:pt idx="2">
                  <c:v>5.9779947</c:v>
                </c:pt>
                <c:pt idx="3">
                  <c:v>6.0417512000000002</c:v>
                </c:pt>
                <c:pt idx="4">
                  <c:v>6.2076965</c:v>
                </c:pt>
                <c:pt idx="5">
                  <c:v>6.6255077</c:v>
                </c:pt>
                <c:pt idx="6">
                  <c:v>6.214162</c:v>
                </c:pt>
                <c:pt idx="7">
                  <c:v>6.3725696000000003</c:v>
                </c:pt>
                <c:pt idx="8">
                  <c:v>6.6683785000000002</c:v>
                </c:pt>
                <c:pt idx="9">
                  <c:v>6.9276084999999998</c:v>
                </c:pt>
                <c:pt idx="10">
                  <c:v>6.5386214000000002</c:v>
                </c:pt>
                <c:pt idx="11">
                  <c:v>6.7048360000000002</c:v>
                </c:pt>
                <c:pt idx="12">
                  <c:v>6.7480102999999998</c:v>
                </c:pt>
                <c:pt idx="13">
                  <c:v>6.6309500999999997</c:v>
                </c:pt>
                <c:pt idx="14">
                  <c:v>5.9801387999999998</c:v>
                </c:pt>
                <c:pt idx="15">
                  <c:v>5.9861236</c:v>
                </c:pt>
                <c:pt idx="16">
                  <c:v>6.0898066999999996</c:v>
                </c:pt>
                <c:pt idx="17">
                  <c:v>6.1210499</c:v>
                </c:pt>
                <c:pt idx="18">
                  <c:v>5.7891190000000003</c:v>
                </c:pt>
                <c:pt idx="19">
                  <c:v>5.9777969000000004</c:v>
                </c:pt>
                <c:pt idx="20">
                  <c:v>6.2727266000000004</c:v>
                </c:pt>
                <c:pt idx="21">
                  <c:v>6.2913247999999999</c:v>
                </c:pt>
                <c:pt idx="22">
                  <c:v>5.8900135999999996</c:v>
                </c:pt>
                <c:pt idx="23">
                  <c:v>5.9019250999999997</c:v>
                </c:pt>
                <c:pt idx="24">
                  <c:v>6.0277975000000001</c:v>
                </c:pt>
                <c:pt idx="25">
                  <c:v>6.1722669999999997</c:v>
                </c:pt>
                <c:pt idx="26">
                  <c:v>5.8854240999999998</c:v>
                </c:pt>
                <c:pt idx="27">
                  <c:v>5.8945267000000001</c:v>
                </c:pt>
                <c:pt idx="28">
                  <c:v>5.9504060000000001</c:v>
                </c:pt>
                <c:pt idx="29">
                  <c:v>5.8537695999999997</c:v>
                </c:pt>
                <c:pt idx="30">
                  <c:v>5.4206060999999996</c:v>
                </c:pt>
                <c:pt idx="31">
                  <c:v>5.3762952000000004</c:v>
                </c:pt>
                <c:pt idx="32">
                  <c:v>5.5030900000000003</c:v>
                </c:pt>
                <c:pt idx="33">
                  <c:v>5.6378686</c:v>
                </c:pt>
                <c:pt idx="34">
                  <c:v>5.4055777999999997</c:v>
                </c:pt>
                <c:pt idx="35">
                  <c:v>5.5961353999999996</c:v>
                </c:pt>
                <c:pt idx="36">
                  <c:v>5.9217757105006612</c:v>
                </c:pt>
                <c:pt idx="37">
                  <c:v>6.2077811030354857</c:v>
                </c:pt>
                <c:pt idx="38">
                  <c:v>6.9560479172429979</c:v>
                </c:pt>
                <c:pt idx="39">
                  <c:v>7.4098859978833209</c:v>
                </c:pt>
                <c:pt idx="40">
                  <c:v>7.2363011514852511</c:v>
                </c:pt>
              </c:numCache>
            </c:numRef>
          </c:val>
          <c:smooth val="0"/>
          <c:extLst>
            <c:ext xmlns:c16="http://schemas.microsoft.com/office/drawing/2014/chart" uri="{C3380CC4-5D6E-409C-BE32-E72D297353CC}">
              <c16:uniqueId val="{00000001-8D86-4771-BC0A-CE5D14757BFB}"/>
            </c:ext>
          </c:extLst>
        </c:ser>
        <c:ser>
          <c:idx val="2"/>
          <c:order val="2"/>
          <c:tx>
            <c:strRef>
              <c:f>Grafdata!$A$15</c:f>
              <c:strCache>
                <c:ptCount val="1"/>
                <c:pt idx="0">
                  <c:v>Västerås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Grafdata!$B$15:$AP$15</c:f>
              <c:numCache>
                <c:formatCode>General</c:formatCode>
                <c:ptCount val="41"/>
                <c:pt idx="0">
                  <c:v>6.7458855</c:v>
                </c:pt>
                <c:pt idx="1">
                  <c:v>6.7086661999999997</c:v>
                </c:pt>
                <c:pt idx="2">
                  <c:v>6.2101414999999998</c:v>
                </c:pt>
                <c:pt idx="3">
                  <c:v>6.4129432</c:v>
                </c:pt>
                <c:pt idx="4">
                  <c:v>6.3753064000000004</c:v>
                </c:pt>
                <c:pt idx="5">
                  <c:v>6.7261648999999997</c:v>
                </c:pt>
                <c:pt idx="6">
                  <c:v>6.3369255000000004</c:v>
                </c:pt>
                <c:pt idx="7">
                  <c:v>6.5266535000000001</c:v>
                </c:pt>
                <c:pt idx="8">
                  <c:v>6.7136231000000004</c:v>
                </c:pt>
                <c:pt idx="9">
                  <c:v>6.9033026</c:v>
                </c:pt>
                <c:pt idx="10">
                  <c:v>6.5367579999999998</c:v>
                </c:pt>
                <c:pt idx="11">
                  <c:v>6.7991424</c:v>
                </c:pt>
                <c:pt idx="12">
                  <c:v>6.7105734999999997</c:v>
                </c:pt>
                <c:pt idx="13">
                  <c:v>6.4769772999999997</c:v>
                </c:pt>
                <c:pt idx="14">
                  <c:v>5.8045517999999996</c:v>
                </c:pt>
                <c:pt idx="15">
                  <c:v>5.7740045999999996</c:v>
                </c:pt>
                <c:pt idx="16">
                  <c:v>5.8087847000000004</c:v>
                </c:pt>
                <c:pt idx="17">
                  <c:v>5.7797656999999996</c:v>
                </c:pt>
                <c:pt idx="18">
                  <c:v>5.5517203000000004</c:v>
                </c:pt>
                <c:pt idx="19">
                  <c:v>5.7180587000000003</c:v>
                </c:pt>
                <c:pt idx="20">
                  <c:v>5.9571120000000004</c:v>
                </c:pt>
                <c:pt idx="21">
                  <c:v>5.888115</c:v>
                </c:pt>
                <c:pt idx="22">
                  <c:v>5.5414253000000002</c:v>
                </c:pt>
                <c:pt idx="23">
                  <c:v>5.7109287999999996</c:v>
                </c:pt>
                <c:pt idx="24">
                  <c:v>5.8799485000000002</c:v>
                </c:pt>
                <c:pt idx="25">
                  <c:v>6.0701098</c:v>
                </c:pt>
                <c:pt idx="26">
                  <c:v>5.9278484000000002</c:v>
                </c:pt>
                <c:pt idx="27">
                  <c:v>5.9915780999999999</c:v>
                </c:pt>
                <c:pt idx="28">
                  <c:v>6.0882192000000002</c:v>
                </c:pt>
                <c:pt idx="29">
                  <c:v>5.9600011000000004</c:v>
                </c:pt>
                <c:pt idx="30">
                  <c:v>5.5780554000000002</c:v>
                </c:pt>
                <c:pt idx="31">
                  <c:v>5.5382975999999999</c:v>
                </c:pt>
                <c:pt idx="32">
                  <c:v>5.6031013999999999</c:v>
                </c:pt>
                <c:pt idx="33">
                  <c:v>5.7100923999999997</c:v>
                </c:pt>
                <c:pt idx="34">
                  <c:v>5.4209287000000002</c:v>
                </c:pt>
                <c:pt idx="35">
                  <c:v>5.6054323000000004</c:v>
                </c:pt>
                <c:pt idx="36">
                  <c:v>5.8817927220887904</c:v>
                </c:pt>
                <c:pt idx="37">
                  <c:v>6.2708205633877885</c:v>
                </c:pt>
                <c:pt idx="38">
                  <c:v>7.1461928153836158</c:v>
                </c:pt>
                <c:pt idx="39">
                  <c:v>7.6600461074658623</c:v>
                </c:pt>
                <c:pt idx="40">
                  <c:v>7.5072731143120697</c:v>
                </c:pt>
              </c:numCache>
            </c:numRef>
          </c:val>
          <c:smooth val="0"/>
          <c:extLst>
            <c:ext xmlns:c16="http://schemas.microsoft.com/office/drawing/2014/chart" uri="{C3380CC4-5D6E-409C-BE32-E72D297353CC}">
              <c16:uniqueId val="{00000002-8D86-4771-BC0A-CE5D14757BF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100.13258889265335</c:v>
                </c:pt>
                <c:pt idx="2">
                  <c:v>100.33181209422266</c:v>
                </c:pt>
                <c:pt idx="3">
                  <c:v>100.59055373174434</c:v>
                </c:pt>
                <c:pt idx="4">
                  <c:v>100.71461419754725</c:v>
                </c:pt>
                <c:pt idx="5">
                  <c:v>100.84480281066361</c:v>
                </c:pt>
                <c:pt idx="6">
                  <c:v>101.0497080898979</c:v>
                </c:pt>
                <c:pt idx="7">
                  <c:v>101.32222478299242</c:v>
                </c:pt>
                <c:pt idx="8">
                  <c:v>101.49032931622833</c:v>
                </c:pt>
                <c:pt idx="9">
                  <c:v>101.67696698128738</c:v>
                </c:pt>
                <c:pt idx="10">
                  <c:v>101.9209245961742</c:v>
                </c:pt>
                <c:pt idx="11">
                  <c:v>102.22901003338087</c:v>
                </c:pt>
                <c:pt idx="12">
                  <c:v>102.43526414226648</c:v>
                </c:pt>
                <c:pt idx="13">
                  <c:v>102.66899401735635</c:v>
                </c:pt>
                <c:pt idx="14">
                  <c:v>102.95918356509483</c:v>
                </c:pt>
                <c:pt idx="15">
                  <c:v>103.32351626083179</c:v>
                </c:pt>
                <c:pt idx="16">
                  <c:v>103.52379091228677</c:v>
                </c:pt>
                <c:pt idx="17">
                  <c:v>103.7362262720154</c:v>
                </c:pt>
                <c:pt idx="18">
                  <c:v>104.01039979523279</c:v>
                </c:pt>
                <c:pt idx="19">
                  <c:v>104.38725430324452</c:v>
                </c:pt>
                <c:pt idx="20">
                  <c:v>104.62475452893452</c:v>
                </c:pt>
                <c:pt idx="21">
                  <c:v>104.88348554575029</c:v>
                </c:pt>
                <c:pt idx="22">
                  <c:v>105.21222825596325</c:v>
                </c:pt>
                <c:pt idx="23">
                  <c:v>105.72296738275006</c:v>
                </c:pt>
                <c:pt idx="24">
                  <c:v>106.15558059681995</c:v>
                </c:pt>
                <c:pt idx="25">
                  <c:v>106.46081968484117</c:v>
                </c:pt>
                <c:pt idx="26">
                  <c:v>106.77060443499438</c:v>
                </c:pt>
                <c:pt idx="27">
                  <c:v>107.20258040670932</c:v>
                </c:pt>
                <c:pt idx="28">
                  <c:v>107.48411407912639</c:v>
                </c:pt>
                <c:pt idx="29">
                  <c:v>107.72248520270148</c:v>
                </c:pt>
                <c:pt idx="30">
                  <c:v>108.02876511990246</c:v>
                </c:pt>
                <c:pt idx="31">
                  <c:v>108.40645866368153</c:v>
                </c:pt>
                <c:pt idx="32">
                  <c:v>108.65178634963152</c:v>
                </c:pt>
                <c:pt idx="33">
                  <c:v>108.91642247893648</c:v>
                </c:pt>
                <c:pt idx="34">
                  <c:v>109.19348483416299</c:v>
                </c:pt>
                <c:pt idx="35">
                  <c:v>109.53608756559613</c:v>
                </c:pt>
                <c:pt idx="36">
                  <c:v>109.68628558865794</c:v>
                </c:pt>
                <c:pt idx="37">
                  <c:v>109.85424143201102</c:v>
                </c:pt>
                <c:pt idx="38">
                  <c:v>109.94968971607666</c:v>
                </c:pt>
                <c:pt idx="39">
                  <c:v>110.17097212383318</c:v>
                </c:pt>
                <c:pt idx="40">
                  <c:v>110.23543980874233</c:v>
                </c:pt>
              </c:numCache>
            </c:numRef>
          </c:val>
          <c:smooth val="0"/>
          <c:extLst>
            <c:ext xmlns:c16="http://schemas.microsoft.com/office/drawing/2014/chart" uri="{C3380CC4-5D6E-409C-BE32-E72D297353CC}">
              <c16:uniqueId val="{00000000-ADD7-41F7-A9BF-FD541A19ECD2}"/>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Grafdata!$B$33:$AP$33</c:f>
              <c:numCache>
                <c:formatCode>General</c:formatCode>
                <c:ptCount val="41"/>
                <c:pt idx="0">
                  <c:v>100</c:v>
                </c:pt>
                <c:pt idx="1">
                  <c:v>100.02492522432702</c:v>
                </c:pt>
                <c:pt idx="2">
                  <c:v>100.26745161341373</c:v>
                </c:pt>
                <c:pt idx="3">
                  <c:v>100.38535188086534</c:v>
                </c:pt>
                <c:pt idx="4">
                  <c:v>100.59385336055325</c:v>
                </c:pt>
                <c:pt idx="5">
                  <c:v>100.75329566854991</c:v>
                </c:pt>
                <c:pt idx="6">
                  <c:v>101.02232983588915</c:v>
                </c:pt>
                <c:pt idx="7">
                  <c:v>101.22331418443083</c:v>
                </c:pt>
                <c:pt idx="8">
                  <c:v>101.37207425343018</c:v>
                </c:pt>
                <c:pt idx="9">
                  <c:v>101.60075329566855</c:v>
                </c:pt>
                <c:pt idx="10">
                  <c:v>101.95999303676273</c:v>
                </c:pt>
                <c:pt idx="11">
                  <c:v>102.25236987450347</c:v>
                </c:pt>
                <c:pt idx="12">
                  <c:v>102.49173115573913</c:v>
                </c:pt>
                <c:pt idx="13">
                  <c:v>102.76313915396668</c:v>
                </c:pt>
                <c:pt idx="14">
                  <c:v>103.11011410213803</c:v>
                </c:pt>
                <c:pt idx="15">
                  <c:v>103.35264049122473</c:v>
                </c:pt>
                <c:pt idx="16">
                  <c:v>103.53977749291808</c:v>
                </c:pt>
                <c:pt idx="17">
                  <c:v>103.75302663438256</c:v>
                </c:pt>
                <c:pt idx="18">
                  <c:v>104.1154314833278</c:v>
                </c:pt>
                <c:pt idx="19">
                  <c:v>104.42759024513761</c:v>
                </c:pt>
                <c:pt idx="20">
                  <c:v>104.55775530551203</c:v>
                </c:pt>
                <c:pt idx="21">
                  <c:v>104.76348731583029</c:v>
                </c:pt>
                <c:pt idx="22">
                  <c:v>105.04399499912959</c:v>
                </c:pt>
                <c:pt idx="23">
                  <c:v>105.50689202234567</c:v>
                </c:pt>
                <c:pt idx="24">
                  <c:v>105.88433113358337</c:v>
                </c:pt>
                <c:pt idx="25">
                  <c:v>106.25267055974932</c:v>
                </c:pt>
                <c:pt idx="26">
                  <c:v>106.64633084872366</c:v>
                </c:pt>
                <c:pt idx="27">
                  <c:v>107.0340565604773</c:v>
                </c:pt>
                <c:pt idx="28">
                  <c:v>107.2556141100508</c:v>
                </c:pt>
                <c:pt idx="29">
                  <c:v>107.46648942062701</c:v>
                </c:pt>
                <c:pt idx="30">
                  <c:v>107.79882574498725</c:v>
                </c:pt>
                <c:pt idx="31">
                  <c:v>108.05480384244093</c:v>
                </c:pt>
                <c:pt idx="32">
                  <c:v>108.37685356628528</c:v>
                </c:pt>
                <c:pt idx="33">
                  <c:v>108.60909335485607</c:v>
                </c:pt>
                <c:pt idx="34">
                  <c:v>108.88247954549051</c:v>
                </c:pt>
                <c:pt idx="35">
                  <c:v>109.02095301397395</c:v>
                </c:pt>
                <c:pt idx="36">
                  <c:v>109.13489689661175</c:v>
                </c:pt>
                <c:pt idx="37">
                  <c:v>109.34181582237414</c:v>
                </c:pt>
                <c:pt idx="38">
                  <c:v>109.53211793191853</c:v>
                </c:pt>
                <c:pt idx="39">
                  <c:v>109.62113659022931</c:v>
                </c:pt>
                <c:pt idx="40">
                  <c:v>109.64764436848185</c:v>
                </c:pt>
              </c:numCache>
            </c:numRef>
          </c:val>
          <c:smooth val="0"/>
          <c:extLst>
            <c:ext xmlns:c16="http://schemas.microsoft.com/office/drawing/2014/chart" uri="{C3380CC4-5D6E-409C-BE32-E72D297353CC}">
              <c16:uniqueId val="{00000001-ADD7-41F7-A9BF-FD541A19ECD2}"/>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Grafdata!$B$34:$AP$34</c:f>
              <c:numCache>
                <c:formatCode>General</c:formatCode>
                <c:ptCount val="41"/>
                <c:pt idx="0">
                  <c:v>100</c:v>
                </c:pt>
                <c:pt idx="1">
                  <c:v>100.16107049931854</c:v>
                </c:pt>
                <c:pt idx="2">
                  <c:v>100.47082145954653</c:v>
                </c:pt>
                <c:pt idx="3">
                  <c:v>100.79150480660607</c:v>
                </c:pt>
                <c:pt idx="4">
                  <c:v>101.0946963347351</c:v>
                </c:pt>
                <c:pt idx="5">
                  <c:v>101.43797328124658</c:v>
                </c:pt>
                <c:pt idx="6">
                  <c:v>101.78489435670191</c:v>
                </c:pt>
                <c:pt idx="7">
                  <c:v>102.17262967632847</c:v>
                </c:pt>
                <c:pt idx="8">
                  <c:v>102.39929449663647</c:v>
                </c:pt>
                <c:pt idx="9">
                  <c:v>102.62450166536692</c:v>
                </c:pt>
                <c:pt idx="10">
                  <c:v>102.92550671612965</c:v>
                </c:pt>
                <c:pt idx="11">
                  <c:v>103.38029400832319</c:v>
                </c:pt>
                <c:pt idx="12">
                  <c:v>103.5887381839119</c:v>
                </c:pt>
                <c:pt idx="13">
                  <c:v>103.81175887527604</c:v>
                </c:pt>
                <c:pt idx="14">
                  <c:v>104.18856180807101</c:v>
                </c:pt>
                <c:pt idx="15">
                  <c:v>104.49029568462251</c:v>
                </c:pt>
                <c:pt idx="16">
                  <c:v>104.73372349807225</c:v>
                </c:pt>
                <c:pt idx="17">
                  <c:v>105.0828310508939</c:v>
                </c:pt>
                <c:pt idx="18">
                  <c:v>105.3845649274454</c:v>
                </c:pt>
                <c:pt idx="19">
                  <c:v>105.73585895763335</c:v>
                </c:pt>
                <c:pt idx="20">
                  <c:v>105.83862339385017</c:v>
                </c:pt>
                <c:pt idx="21">
                  <c:v>106.01427040894416</c:v>
                </c:pt>
                <c:pt idx="22">
                  <c:v>106.3815986064851</c:v>
                </c:pt>
                <c:pt idx="23">
                  <c:v>106.9223873417537</c:v>
                </c:pt>
                <c:pt idx="24">
                  <c:v>107.44349778072548</c:v>
                </c:pt>
                <c:pt idx="25">
                  <c:v>107.92670927868112</c:v>
                </c:pt>
                <c:pt idx="26">
                  <c:v>108.50758343233217</c:v>
                </c:pt>
                <c:pt idx="27">
                  <c:v>109.10157645018111</c:v>
                </c:pt>
                <c:pt idx="28">
                  <c:v>109.4215309714519</c:v>
                </c:pt>
                <c:pt idx="29">
                  <c:v>109.73492606062374</c:v>
                </c:pt>
                <c:pt idx="30">
                  <c:v>110.10881369026362</c:v>
                </c:pt>
                <c:pt idx="31">
                  <c:v>110.4571924172965</c:v>
                </c:pt>
                <c:pt idx="32">
                  <c:v>110.8383683048241</c:v>
                </c:pt>
                <c:pt idx="33">
                  <c:v>111.32376628014606</c:v>
                </c:pt>
                <c:pt idx="34">
                  <c:v>111.77782474655083</c:v>
                </c:pt>
                <c:pt idx="35">
                  <c:v>112.11381343517459</c:v>
                </c:pt>
                <c:pt idx="36">
                  <c:v>112.27488393449313</c:v>
                </c:pt>
                <c:pt idx="37">
                  <c:v>112.67792459568389</c:v>
                </c:pt>
                <c:pt idx="38">
                  <c:v>113.02193036798414</c:v>
                </c:pt>
                <c:pt idx="39">
                  <c:v>113.27847704563179</c:v>
                </c:pt>
                <c:pt idx="40">
                  <c:v>113.36958026922825</c:v>
                </c:pt>
              </c:numCache>
            </c:numRef>
          </c:val>
          <c:smooth val="0"/>
          <c:extLst>
            <c:ext xmlns:c16="http://schemas.microsoft.com/office/drawing/2014/chart" uri="{C3380CC4-5D6E-409C-BE32-E72D297353CC}">
              <c16:uniqueId val="{00000002-ADD7-41F7-A9BF-FD541A19ECD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100.16270337922403</c:v>
                </c:pt>
                <c:pt idx="2">
                  <c:v>103.16645807259074</c:v>
                </c:pt>
                <c:pt idx="3">
                  <c:v>62.065081351689614</c:v>
                </c:pt>
                <c:pt idx="4">
                  <c:v>68.848560700876092</c:v>
                </c:pt>
                <c:pt idx="5">
                  <c:v>69.899874843554443</c:v>
                </c:pt>
                <c:pt idx="6">
                  <c:v>77.784730913642051</c:v>
                </c:pt>
                <c:pt idx="7">
                  <c:v>55.106382978723403</c:v>
                </c:pt>
                <c:pt idx="8">
                  <c:v>64.03003754693367</c:v>
                </c:pt>
                <c:pt idx="9">
                  <c:v>92.015018773466835</c:v>
                </c:pt>
                <c:pt idx="10">
                  <c:v>97.909887359199004</c:v>
                </c:pt>
                <c:pt idx="11">
                  <c:v>81.514392991239049</c:v>
                </c:pt>
                <c:pt idx="12">
                  <c:v>110.30037546933667</c:v>
                </c:pt>
                <c:pt idx="13">
                  <c:v>109.24906132665832</c:v>
                </c:pt>
                <c:pt idx="14">
                  <c:v>115.48185231539425</c:v>
                </c:pt>
                <c:pt idx="15">
                  <c:v>97.133917396745929</c:v>
                </c:pt>
                <c:pt idx="16">
                  <c:v>138.78598247809762</c:v>
                </c:pt>
                <c:pt idx="17">
                  <c:v>141.58948685857322</c:v>
                </c:pt>
                <c:pt idx="18">
                  <c:v>165.45682102628285</c:v>
                </c:pt>
                <c:pt idx="19">
                  <c:v>147.34668335419275</c:v>
                </c:pt>
                <c:pt idx="20">
                  <c:v>147.50938673341676</c:v>
                </c:pt>
                <c:pt idx="21">
                  <c:v>186.25782227784731</c:v>
                </c:pt>
                <c:pt idx="22">
                  <c:v>207.47183979974969</c:v>
                </c:pt>
                <c:pt idx="23">
                  <c:v>183.5043804755945</c:v>
                </c:pt>
                <c:pt idx="24">
                  <c:v>188.26032540675845</c:v>
                </c:pt>
                <c:pt idx="25">
                  <c:v>212.41551939924906</c:v>
                </c:pt>
                <c:pt idx="26">
                  <c:v>221.67709637046309</c:v>
                </c:pt>
                <c:pt idx="27">
                  <c:v>159.11138923654568</c:v>
                </c:pt>
                <c:pt idx="28">
                  <c:v>205.01877346683355</c:v>
                </c:pt>
                <c:pt idx="29">
                  <c:v>172.5782227784731</c:v>
                </c:pt>
                <c:pt idx="30">
                  <c:v>179.84981226533168</c:v>
                </c:pt>
                <c:pt idx="31">
                  <c:v>138.13516896120152</c:v>
                </c:pt>
                <c:pt idx="32">
                  <c:v>171.98998748435545</c:v>
                </c:pt>
                <c:pt idx="33">
                  <c:v>145.48185231539424</c:v>
                </c:pt>
                <c:pt idx="34">
                  <c:v>158.24780976220276</c:v>
                </c:pt>
                <c:pt idx="35">
                  <c:v>111.33917396745933</c:v>
                </c:pt>
                <c:pt idx="36">
                  <c:v>176.47058823529412</c:v>
                </c:pt>
                <c:pt idx="37">
                  <c:v>148.3729662077597</c:v>
                </c:pt>
                <c:pt idx="38">
                  <c:v>156.4956195244055</c:v>
                </c:pt>
                <c:pt idx="39">
                  <c:v>128.57321652065082</c:v>
                </c:pt>
                <c:pt idx="40">
                  <c:v>160.85106382978722</c:v>
                </c:pt>
              </c:numCache>
            </c:numRef>
          </c:val>
          <c:smooth val="0"/>
          <c:extLst>
            <c:ext xmlns:c16="http://schemas.microsoft.com/office/drawing/2014/chart" uri="{C3380CC4-5D6E-409C-BE32-E72D297353CC}">
              <c16:uniqueId val="{00000000-39B3-4E8C-B9C8-2B92D1D904A8}"/>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Grafdata!$B$33:$AP$33</c:f>
              <c:numCache>
                <c:formatCode>General</c:formatCode>
                <c:ptCount val="41"/>
                <c:pt idx="0">
                  <c:v>100</c:v>
                </c:pt>
                <c:pt idx="1">
                  <c:v>184.33734939759037</c:v>
                </c:pt>
                <c:pt idx="2">
                  <c:v>339.75903614457832</c:v>
                </c:pt>
                <c:pt idx="3">
                  <c:v>120.48192771084338</c:v>
                </c:pt>
                <c:pt idx="4">
                  <c:v>54.216867469879517</c:v>
                </c:pt>
                <c:pt idx="5">
                  <c:v>324.09638554216866</c:v>
                </c:pt>
                <c:pt idx="6">
                  <c:v>124.09638554216868</c:v>
                </c:pt>
                <c:pt idx="7">
                  <c:v>36.144578313253014</c:v>
                </c:pt>
                <c:pt idx="8">
                  <c:v>178.31325301204819</c:v>
                </c:pt>
                <c:pt idx="9">
                  <c:v>169.87951807228916</c:v>
                </c:pt>
                <c:pt idx="10">
                  <c:v>145.78313253012047</c:v>
                </c:pt>
                <c:pt idx="11">
                  <c:v>233.73493975903614</c:v>
                </c:pt>
                <c:pt idx="12">
                  <c:v>28.91566265060241</c:v>
                </c:pt>
                <c:pt idx="13">
                  <c:v>180.72289156626505</c:v>
                </c:pt>
                <c:pt idx="14">
                  <c:v>307.22891566265059</c:v>
                </c:pt>
                <c:pt idx="15">
                  <c:v>43.373493975903614</c:v>
                </c:pt>
                <c:pt idx="16">
                  <c:v>68.674698795180717</c:v>
                </c:pt>
                <c:pt idx="17">
                  <c:v>842.16867469879514</c:v>
                </c:pt>
                <c:pt idx="18">
                  <c:v>397.59036144578312</c:v>
                </c:pt>
                <c:pt idx="19">
                  <c:v>163.85542168674698</c:v>
                </c:pt>
                <c:pt idx="20">
                  <c:v>96.385542168674704</c:v>
                </c:pt>
                <c:pt idx="21">
                  <c:v>244.57831325301206</c:v>
                </c:pt>
                <c:pt idx="22">
                  <c:v>615.6626506024096</c:v>
                </c:pt>
                <c:pt idx="23">
                  <c:v>222.89156626506025</c:v>
                </c:pt>
                <c:pt idx="24">
                  <c:v>267.46987951807228</c:v>
                </c:pt>
                <c:pt idx="25">
                  <c:v>597.59036144578317</c:v>
                </c:pt>
                <c:pt idx="26">
                  <c:v>625.30120481927713</c:v>
                </c:pt>
                <c:pt idx="27">
                  <c:v>484.33734939759034</c:v>
                </c:pt>
                <c:pt idx="28">
                  <c:v>618.07228915662654</c:v>
                </c:pt>
                <c:pt idx="29">
                  <c:v>409.63855421686748</c:v>
                </c:pt>
                <c:pt idx="30">
                  <c:v>200</c:v>
                </c:pt>
                <c:pt idx="31">
                  <c:v>297.59036144578312</c:v>
                </c:pt>
                <c:pt idx="32">
                  <c:v>436.14457831325302</c:v>
                </c:pt>
                <c:pt idx="33">
                  <c:v>301.20481927710841</c:v>
                </c:pt>
                <c:pt idx="34">
                  <c:v>263.85542168674698</c:v>
                </c:pt>
                <c:pt idx="35">
                  <c:v>266.26506024096386</c:v>
                </c:pt>
                <c:pt idx="36">
                  <c:v>775.90361445783128</c:v>
                </c:pt>
                <c:pt idx="37">
                  <c:v>496.3855421686747</c:v>
                </c:pt>
                <c:pt idx="38">
                  <c:v>491.56626506024094</c:v>
                </c:pt>
                <c:pt idx="39">
                  <c:v>343.37349397590361</c:v>
                </c:pt>
                <c:pt idx="40">
                  <c:v>487.95180722891564</c:v>
                </c:pt>
              </c:numCache>
            </c:numRef>
          </c:val>
          <c:smooth val="0"/>
          <c:extLst>
            <c:ext xmlns:c16="http://schemas.microsoft.com/office/drawing/2014/chart" uri="{C3380CC4-5D6E-409C-BE32-E72D297353CC}">
              <c16:uniqueId val="{00000001-39B3-4E8C-B9C8-2B92D1D904A8}"/>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Grafdata!$B$34:$AP$34</c:f>
              <c:numCache>
                <c:formatCode>General</c:formatCode>
                <c:ptCount val="41"/>
                <c:pt idx="0">
                  <c:v>100</c:v>
                </c:pt>
                <c:pt idx="1">
                  <c:v>217.91044776119404</c:v>
                </c:pt>
                <c:pt idx="2">
                  <c:v>407.46268656716416</c:v>
                </c:pt>
                <c:pt idx="3">
                  <c:v>110.44776119402985</c:v>
                </c:pt>
                <c:pt idx="4">
                  <c:v>44.776119402985074</c:v>
                </c:pt>
                <c:pt idx="5">
                  <c:v>391.04477611940297</c:v>
                </c:pt>
                <c:pt idx="6">
                  <c:v>23.880597014925375</c:v>
                </c:pt>
                <c:pt idx="7">
                  <c:v>20.895522388059703</c:v>
                </c:pt>
                <c:pt idx="8">
                  <c:v>214.92537313432837</c:v>
                </c:pt>
                <c:pt idx="9">
                  <c:v>202.98507462686567</c:v>
                </c:pt>
                <c:pt idx="10">
                  <c:v>152.23880597014926</c:v>
                </c:pt>
                <c:pt idx="11">
                  <c:v>270.14925373134326</c:v>
                </c:pt>
                <c:pt idx="12">
                  <c:v>22.388059701492537</c:v>
                </c:pt>
                <c:pt idx="13">
                  <c:v>214.92537313432837</c:v>
                </c:pt>
                <c:pt idx="14">
                  <c:v>355.2238805970149</c:v>
                </c:pt>
                <c:pt idx="15">
                  <c:v>41.791044776119406</c:v>
                </c:pt>
                <c:pt idx="16">
                  <c:v>67.164179104477611</c:v>
                </c:pt>
                <c:pt idx="17">
                  <c:v>908.95522388059703</c:v>
                </c:pt>
                <c:pt idx="18">
                  <c:v>394.02985074626866</c:v>
                </c:pt>
                <c:pt idx="19">
                  <c:v>113.43283582089552</c:v>
                </c:pt>
                <c:pt idx="20">
                  <c:v>79.104477611940297</c:v>
                </c:pt>
                <c:pt idx="21">
                  <c:v>150.74626865671641</c:v>
                </c:pt>
                <c:pt idx="22">
                  <c:v>689.55223880597021</c:v>
                </c:pt>
                <c:pt idx="23">
                  <c:v>191.044776119403</c:v>
                </c:pt>
                <c:pt idx="24">
                  <c:v>292.53731343283584</c:v>
                </c:pt>
                <c:pt idx="25">
                  <c:v>646.26865671641792</c:v>
                </c:pt>
                <c:pt idx="26">
                  <c:v>579.1044776119403</c:v>
                </c:pt>
                <c:pt idx="27">
                  <c:v>373.13432835820896</c:v>
                </c:pt>
                <c:pt idx="28">
                  <c:v>702.98507462686564</c:v>
                </c:pt>
                <c:pt idx="29">
                  <c:v>434.32835820895525</c:v>
                </c:pt>
                <c:pt idx="30">
                  <c:v>176.11940298507463</c:v>
                </c:pt>
                <c:pt idx="31">
                  <c:v>174.62686567164178</c:v>
                </c:pt>
                <c:pt idx="32">
                  <c:v>458.20895522388059</c:v>
                </c:pt>
                <c:pt idx="33">
                  <c:v>320.8955223880597</c:v>
                </c:pt>
                <c:pt idx="34">
                  <c:v>255.22388059701493</c:v>
                </c:pt>
                <c:pt idx="35">
                  <c:v>113.43283582089552</c:v>
                </c:pt>
                <c:pt idx="36">
                  <c:v>861.19402985074623</c:v>
                </c:pt>
                <c:pt idx="37">
                  <c:v>580.59701492537317</c:v>
                </c:pt>
                <c:pt idx="38">
                  <c:v>517.91044776119406</c:v>
                </c:pt>
                <c:pt idx="39">
                  <c:v>371.64179104477614</c:v>
                </c:pt>
                <c:pt idx="40">
                  <c:v>452.23880597014926</c:v>
                </c:pt>
              </c:numCache>
            </c:numRef>
          </c:val>
          <c:smooth val="0"/>
          <c:extLst>
            <c:ext xmlns:c16="http://schemas.microsoft.com/office/drawing/2014/chart" uri="{C3380CC4-5D6E-409C-BE32-E72D297353CC}">
              <c16:uniqueId val="{00000002-39B3-4E8C-B9C8-2B92D1D904A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Grafdata!$B$21:$L$21</c:f>
              <c:numCache>
                <c:formatCode>General</c:formatCode>
                <c:ptCount val="11"/>
                <c:pt idx="0">
                  <c:v>100</c:v>
                </c:pt>
                <c:pt idx="1">
                  <c:v>100.45570858337342</c:v>
                </c:pt>
                <c:pt idx="2">
                  <c:v>103.31411294183779</c:v>
                </c:pt>
                <c:pt idx="3">
                  <c:v>107.97464023329645</c:v>
                </c:pt>
                <c:pt idx="4">
                  <c:v>114.96452125539973</c:v>
                </c:pt>
                <c:pt idx="5">
                  <c:v>123.41802235589148</c:v>
                </c:pt>
                <c:pt idx="6">
                  <c:v>129.35501608022159</c:v>
                </c:pt>
                <c:pt idx="7">
                  <c:v>132.18475089196954</c:v>
                </c:pt>
                <c:pt idx="8">
                  <c:v>137.85382517469287</c:v>
                </c:pt>
                <c:pt idx="9">
                  <c:v>141.84374504872596</c:v>
                </c:pt>
                <c:pt idx="10">
                  <c:v>77.452275314884787</c:v>
                </c:pt>
              </c:numCache>
            </c:numRef>
          </c:val>
          <c:smooth val="0"/>
          <c:extLst>
            <c:ext xmlns:c16="http://schemas.microsoft.com/office/drawing/2014/chart" uri="{C3380CC4-5D6E-409C-BE32-E72D297353CC}">
              <c16:uniqueId val="{00000000-251A-45A6-A6B4-A031C8B61E8D}"/>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Grafdata!$B$31:$L$31</c:f>
              <c:numCache>
                <c:formatCode>General</c:formatCode>
                <c:ptCount val="11"/>
                <c:pt idx="0">
                  <c:v>100</c:v>
                </c:pt>
                <c:pt idx="1">
                  <c:v>95.081842333292073</c:v>
                </c:pt>
                <c:pt idx="2">
                  <c:v>102.29958388482085</c:v>
                </c:pt>
                <c:pt idx="3">
                  <c:v>103.6155362363001</c:v>
                </c:pt>
                <c:pt idx="4">
                  <c:v>106.99492472790638</c:v>
                </c:pt>
                <c:pt idx="5">
                  <c:v>109.6592045248955</c:v>
                </c:pt>
                <c:pt idx="6">
                  <c:v>111.13893676382369</c:v>
                </c:pt>
                <c:pt idx="7">
                  <c:v>138.22070292042392</c:v>
                </c:pt>
                <c:pt idx="8">
                  <c:v>157.30582085146497</c:v>
                </c:pt>
                <c:pt idx="9">
                  <c:v>158.53321779868403</c:v>
                </c:pt>
                <c:pt idx="10">
                  <c:v>100.68082918329064</c:v>
                </c:pt>
              </c:numCache>
            </c:numRef>
          </c:val>
          <c:smooth val="0"/>
          <c:extLst>
            <c:ext xmlns:c16="http://schemas.microsoft.com/office/drawing/2014/chart" uri="{C3380CC4-5D6E-409C-BE32-E72D297353CC}">
              <c16:uniqueId val="{00000001-251A-45A6-A6B4-A031C8B61E8D}"/>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Grafdata!$B$32:$L$32</c:f>
              <c:numCache>
                <c:formatCode>General</c:formatCode>
                <c:ptCount val="11"/>
                <c:pt idx="0">
                  <c:v>100</c:v>
                </c:pt>
                <c:pt idx="1">
                  <c:v>98.290259033841991</c:v>
                </c:pt>
                <c:pt idx="2">
                  <c:v>102.01552438916821</c:v>
                </c:pt>
                <c:pt idx="3">
                  <c:v>104.51765605245362</c:v>
                </c:pt>
                <c:pt idx="4">
                  <c:v>111.16844550292552</c:v>
                </c:pt>
                <c:pt idx="5">
                  <c:v>113.39272588280262</c:v>
                </c:pt>
                <c:pt idx="6">
                  <c:v>112.21369556908058</c:v>
                </c:pt>
                <c:pt idx="7">
                  <c:v>147.5610831789715</c:v>
                </c:pt>
                <c:pt idx="8">
                  <c:v>178.14089559260239</c:v>
                </c:pt>
                <c:pt idx="9">
                  <c:v>186.73517391432185</c:v>
                </c:pt>
                <c:pt idx="10">
                  <c:v>116.62844373879039</c:v>
                </c:pt>
              </c:numCache>
            </c:numRef>
          </c:val>
          <c:smooth val="0"/>
          <c:extLst>
            <c:ext xmlns:c16="http://schemas.microsoft.com/office/drawing/2014/chart" uri="{C3380CC4-5D6E-409C-BE32-E72D297353CC}">
              <c16:uniqueId val="{00000002-251A-45A6-A6B4-A031C8B61E8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2021-03-29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3/29/2021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3/29/2021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3/29/2021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3/29/2021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3/29/2021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3/29/2021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3/29/2021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7.sv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1.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Västmanlands-konjunkturen</a:t>
            </a:r>
            <a:r>
              <a:rPr lang="sv-SE" sz="3200" dirty="0">
                <a:solidFill>
                  <a:schemeClr val="bg1"/>
                </a:solidFill>
                <a:latin typeface="+mj-lt"/>
              </a:rPr>
              <a:t> </a:t>
            </a:r>
          </a:p>
          <a:p>
            <a:r>
              <a:rPr lang="sv-SE" sz="2000" dirty="0">
                <a:solidFill>
                  <a:schemeClr val="bg1"/>
                </a:solidFill>
                <a:latin typeface="+mj-lt"/>
              </a:rPr>
              <a:t>Västmanlands län, 2020 kv4</a:t>
            </a:r>
          </a:p>
          <a:p>
            <a:endParaRPr lang="sv-SE" sz="2000" dirty="0">
              <a:solidFill>
                <a:schemeClr val="bg1"/>
              </a:solidFill>
              <a:latin typeface="+mj-lt"/>
            </a:endParaRPr>
          </a:p>
          <a:p>
            <a:r>
              <a:rPr lang="sv-SE" sz="2000">
                <a:solidFill>
                  <a:schemeClr val="bg1"/>
                </a:solidFill>
              </a:rPr>
              <a:t>2021-03-31</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vatten, utomhus, himmel, flod&#10;&#10;Automatiskt genererad beskrivning">
            <a:extLst>
              <a:ext uri="{FF2B5EF4-FFF2-40B4-BE49-F238E27FC236}">
                <a16:creationId xmlns:a16="http://schemas.microsoft.com/office/drawing/2014/main" id="{90425F1C-C393-4837-BF68-FB8856B81E3A}"/>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Västmanlands län och Västerås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endParaRPr lang="sv-SE" sz="1100"/>
          </a:p>
          <a:p>
            <a:r>
              <a:rPr lang="sv-SE" sz="1100"/>
              <a:t>Frågor </a:t>
            </a:r>
            <a:r>
              <a:rPr lang="sv-SE" sz="1100" dirty="0"/>
              <a:t>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träd&#10;&#10;Automatiskt genererad beskrivning">
            <a:extLst>
              <a:ext uri="{FF2B5EF4-FFF2-40B4-BE49-F238E27FC236}">
                <a16:creationId xmlns:a16="http://schemas.microsoft.com/office/drawing/2014/main" id="{8C3E6EE8-2CF8-48BD-9AAF-A39BA09EEED0}"/>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838931"/>
            <a:ext cx="4858260" cy="5146233"/>
          </a:xfrm>
        </p:spPr>
        <p:txBody>
          <a:bodyPr/>
          <a:lstStyle/>
          <a:p>
            <a:pPr>
              <a:lnSpc>
                <a:spcPct val="107000"/>
              </a:lnSpc>
            </a:pPr>
            <a:r>
              <a:rPr lang="sv-SE" sz="1100" b="1" dirty="0">
                <a:effectLst/>
                <a:ea typeface="Calibri" panose="020F0502020204030204" pitchFamily="34" charset="0"/>
                <a:cs typeface="Times New Roman" panose="02020603050405020304" pitchFamily="18" charset="0"/>
              </a:rPr>
              <a:t>Hela 2020 har präglats av den ännu pågående Covid-19 pandemin och den fortsätter att sätta sina spår även under årets sista kvartal. De kommersiella övernattningarna sjunker, lönesumman i privat sektor går fortsatt ned tillsammans med en sjunkande sysselsättningsgrad och ökande arbetslöshet. Däremot ser vi under kvartalet att nyföretagandet stärks och att företagskonkurserna blir färre.</a:t>
            </a:r>
          </a:p>
          <a:p>
            <a:pPr>
              <a:lnSpc>
                <a:spcPct val="107000"/>
              </a:lnSpc>
            </a:pPr>
            <a:r>
              <a:rPr lang="sv-SE" sz="1100" dirty="0">
                <a:effectLst/>
                <a:ea typeface="Calibri" panose="020F0502020204030204" pitchFamily="34" charset="0"/>
                <a:cs typeface="Times New Roman" panose="02020603050405020304" pitchFamily="18" charset="0"/>
              </a:rPr>
              <a:t>Lönesumman minskar under kvartalet jämfört med samma period förra året. Den privata lönesumman minskar med 3,2 procent medan den totala lönesumman minskar med 1,2 procent. </a:t>
            </a:r>
            <a:r>
              <a:rPr lang="sv-SE" sz="1100" dirty="0" smtClean="0">
                <a:ea typeface="Calibri" panose="020F0502020204030204" pitchFamily="34" charset="0"/>
                <a:cs typeface="Times New Roman" panose="02020603050405020304" pitchFamily="18" charset="0"/>
              </a:rPr>
              <a:t>Företagandet stärkt med drygt 20 procent fler nyregistrerade företag samtidigt som konkurserna minskar lika mycket.</a:t>
            </a:r>
          </a:p>
          <a:p>
            <a:pPr>
              <a:lnSpc>
                <a:spcPct val="107000"/>
              </a:lnSpc>
            </a:pPr>
            <a:r>
              <a:rPr lang="sv-SE" sz="1100" dirty="0" smtClean="0">
                <a:effectLst/>
                <a:ea typeface="Calibri" panose="020F0502020204030204" pitchFamily="34" charset="0"/>
                <a:cs typeface="Times New Roman" panose="02020603050405020304" pitchFamily="18" charset="0"/>
              </a:rPr>
              <a:t>Arbetsmarknaden </a:t>
            </a:r>
            <a:r>
              <a:rPr lang="sv-SE" sz="1100" dirty="0">
                <a:effectLst/>
                <a:ea typeface="Calibri" panose="020F0502020204030204" pitchFamily="34" charset="0"/>
                <a:cs typeface="Times New Roman" panose="02020603050405020304" pitchFamily="18" charset="0"/>
              </a:rPr>
              <a:t>försvagas även detta kvartal och antalet sysselsatta minskar med 8,5 procent eller 11 100 personer i länet. Arbetslösheten ökade med 1,3 %-enheter till 7,2 procent, med högre tal i Västerås. Antalet varslade minskar däremot i länet under kvartalet jämfört med förra året medan varslen ökar i Västerås. Precis som i övriga Stockholmsregionen minskar även antalet lediga jobb som anmälts till Arbetsförmedlingen.</a:t>
            </a:r>
          </a:p>
          <a:p>
            <a:pPr>
              <a:lnSpc>
                <a:spcPct val="107000"/>
              </a:lnSpc>
            </a:pPr>
            <a:r>
              <a:rPr lang="sv-SE" sz="1100" dirty="0">
                <a:effectLst/>
                <a:ea typeface="Calibri" panose="020F0502020204030204" pitchFamily="34" charset="0"/>
                <a:cs typeface="Times New Roman" panose="02020603050405020304" pitchFamily="18" charset="0"/>
              </a:rPr>
              <a:t>I likhet med övriga Stockholmsregionen ökar befolkningen i Västmanlands län och ökningstakten är i linje med landet som helhet. Detta kvartal sjunker däremot bostadsbyggandet, men under helåret har Västmanland haft ett stigande bostadsbyggande jämfört med 2019. I likhet med övriga län fortsätter de kommersiella övernattningarna att sjunka.</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232708"/>
            <a:ext cx="5411290" cy="572635"/>
          </a:xfrm>
        </p:spPr>
        <p:txBody>
          <a:bodyPr/>
          <a:lstStyle/>
          <a:p>
            <a:r>
              <a:rPr lang="sv-SE" sz="2400" dirty="0"/>
              <a:t>Svårt läge i spåren av Covid-19</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80903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Västmanland, </a:t>
            </a:r>
            <a:r>
              <a:rPr lang="sv-SE" sz="2000" b="1">
                <a:latin typeface="+mj-lt"/>
                <a:ea typeface="+mj-ea"/>
                <a:cs typeface="+mj-cs"/>
              </a:rPr>
              <a:t>2020 kv4</a:t>
            </a:r>
            <a:endParaRPr lang="sv-SE" sz="2000" b="1" dirty="0">
              <a:latin typeface="+mj-lt"/>
              <a:ea typeface="+mj-ea"/>
              <a:cs typeface="+mj-cs"/>
            </a:endParaRPr>
          </a:p>
        </p:txBody>
      </p:sp>
      <p:sp>
        <p:nvSpPr>
          <p:cNvPr id="20" name="textruta 19">
            <a:extLst>
              <a:ext uri="{FF2B5EF4-FFF2-40B4-BE49-F238E27FC236}">
                <a16:creationId xmlns:a16="http://schemas.microsoft.com/office/drawing/2014/main" id="{7639E258-AF04-43C4-8A3B-454C3E512DD0}"/>
              </a:ext>
            </a:extLst>
          </p:cNvPr>
          <p:cNvSpPr txBox="1"/>
          <p:nvPr/>
        </p:nvSpPr>
        <p:spPr>
          <a:xfrm>
            <a:off x="595236" y="5524024"/>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05D11EAE-6E60-426C-8BC2-1C66E1746C8C}"/>
              </a:ext>
            </a:extLst>
          </p:cNvPr>
          <p:cNvGraphicFramePr>
            <a:graphicFrameLocks noGrp="1"/>
          </p:cNvGraphicFramePr>
          <p:nvPr>
            <p:extLst>
              <p:ext uri="{D42A27DB-BD31-4B8C-83A1-F6EECF244321}">
                <p14:modId xmlns:p14="http://schemas.microsoft.com/office/powerpoint/2010/main" val="2154448555"/>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Västmanlands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Västerås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120 100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4 323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2 800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1,3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1,6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09390046-487F-4A51-A997-AC0E4F1628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14316" y="2442071"/>
            <a:ext cx="180000" cy="180000"/>
          </a:xfrm>
          <a:prstGeom prst="rect">
            <a:avLst/>
          </a:prstGeom>
        </p:spPr>
      </p:pic>
      <p:pic>
        <p:nvPicPr>
          <p:cNvPr id="11" name="Bild 10" descr="Spela upp">
            <a:extLst>
              <a:ext uri="{FF2B5EF4-FFF2-40B4-BE49-F238E27FC236}">
                <a16:creationId xmlns:a16="http://schemas.microsoft.com/office/drawing/2014/main" id="{A1155CAB-4A12-4792-9D1D-266CD3EB05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a:off x="3614316" y="3056251"/>
            <a:ext cx="180000" cy="180000"/>
          </a:xfrm>
          <a:prstGeom prst="rect">
            <a:avLst/>
          </a:prstGeom>
        </p:spPr>
      </p:pic>
      <p:pic>
        <p:nvPicPr>
          <p:cNvPr id="14" name="Bild 13" descr="Spela upp">
            <a:extLst>
              <a:ext uri="{FF2B5EF4-FFF2-40B4-BE49-F238E27FC236}">
                <a16:creationId xmlns:a16="http://schemas.microsoft.com/office/drawing/2014/main" id="{73B849C4-AD9E-4D20-88AC-76562DFCF09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V="1">
            <a:off x="3614316" y="2749161"/>
            <a:ext cx="180000" cy="180000"/>
          </a:xfrm>
          <a:prstGeom prst="rect">
            <a:avLst/>
          </a:prstGeom>
        </p:spPr>
      </p:pic>
      <p:pic>
        <p:nvPicPr>
          <p:cNvPr id="15" name="Bild 14" descr="Spela upp">
            <a:extLst>
              <a:ext uri="{FF2B5EF4-FFF2-40B4-BE49-F238E27FC236}">
                <a16:creationId xmlns:a16="http://schemas.microsoft.com/office/drawing/2014/main" id="{566118FA-615C-49FE-BE80-01838D5ED30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06120" y="3331022"/>
            <a:ext cx="180000" cy="180000"/>
          </a:xfrm>
          <a:prstGeom prst="rect">
            <a:avLst/>
          </a:prstGeom>
        </p:spPr>
      </p:pic>
      <p:pic>
        <p:nvPicPr>
          <p:cNvPr id="16" name="Bild 15" descr="Spela upp">
            <a:extLst>
              <a:ext uri="{FF2B5EF4-FFF2-40B4-BE49-F238E27FC236}">
                <a16:creationId xmlns:a16="http://schemas.microsoft.com/office/drawing/2014/main" id="{67E66F67-EAC9-4BCB-80A7-9CDD827F8B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V="1">
            <a:off x="3614316" y="3670431"/>
            <a:ext cx="180000" cy="180000"/>
          </a:xfrm>
          <a:prstGeom prst="rect">
            <a:avLst/>
          </a:prstGeom>
        </p:spPr>
      </p:pic>
      <p:pic>
        <p:nvPicPr>
          <p:cNvPr id="17" name="Bild 16" descr="Spela upp">
            <a:extLst>
              <a:ext uri="{FF2B5EF4-FFF2-40B4-BE49-F238E27FC236}">
                <a16:creationId xmlns:a16="http://schemas.microsoft.com/office/drawing/2014/main" id="{765D5E7E-04C5-4630-9FFE-53B08C4BF3F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a:off x="3614316" y="3977521"/>
            <a:ext cx="180000" cy="180000"/>
          </a:xfrm>
          <a:prstGeom prst="rect">
            <a:avLst/>
          </a:prstGeom>
        </p:spPr>
      </p:pic>
      <p:pic>
        <p:nvPicPr>
          <p:cNvPr id="18" name="Bild 17" descr="Spela upp">
            <a:extLst>
              <a:ext uri="{FF2B5EF4-FFF2-40B4-BE49-F238E27FC236}">
                <a16:creationId xmlns:a16="http://schemas.microsoft.com/office/drawing/2014/main" id="{1FD155BC-FE8D-43E8-A9A4-CCBF2DD88B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flipV="1">
            <a:off x="3614316" y="4284611"/>
            <a:ext cx="180000" cy="180000"/>
          </a:xfrm>
          <a:prstGeom prst="rect">
            <a:avLst/>
          </a:prstGeom>
        </p:spPr>
      </p:pic>
      <p:pic>
        <p:nvPicPr>
          <p:cNvPr id="19" name="Bild 18" descr="Spela upp">
            <a:extLst>
              <a:ext uri="{FF2B5EF4-FFF2-40B4-BE49-F238E27FC236}">
                <a16:creationId xmlns:a16="http://schemas.microsoft.com/office/drawing/2014/main" id="{32983BB4-551B-4369-8DB5-1E91D4AC0B3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a:off x="3614316" y="4591701"/>
            <a:ext cx="180000" cy="180000"/>
          </a:xfrm>
          <a:prstGeom prst="rect">
            <a:avLst/>
          </a:prstGeom>
        </p:spPr>
      </p:pic>
      <p:pic>
        <p:nvPicPr>
          <p:cNvPr id="21" name="Bild 20" descr="Spela upp">
            <a:extLst>
              <a:ext uri="{FF2B5EF4-FFF2-40B4-BE49-F238E27FC236}">
                <a16:creationId xmlns:a16="http://schemas.microsoft.com/office/drawing/2014/main" id="{D1D72C57-DC0C-4792-9570-26A28DE1597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5400000" flipV="1">
            <a:off x="3614316" y="4898791"/>
            <a:ext cx="180000" cy="180000"/>
          </a:xfrm>
          <a:prstGeom prst="rect">
            <a:avLst/>
          </a:prstGeom>
        </p:spPr>
      </p:pic>
      <p:pic>
        <p:nvPicPr>
          <p:cNvPr id="22" name="Bild 21" descr="Spela upp">
            <a:extLst>
              <a:ext uri="{FF2B5EF4-FFF2-40B4-BE49-F238E27FC236}">
                <a16:creationId xmlns:a16="http://schemas.microsoft.com/office/drawing/2014/main" id="{4BD9D464-8D23-4D55-9916-51C4F6FDA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a:off x="3614316" y="5205880"/>
            <a:ext cx="180000" cy="180000"/>
          </a:xfrm>
          <a:prstGeom prst="rect">
            <a:avLst/>
          </a:prstGeom>
        </p:spPr>
      </p:pic>
      <p:pic>
        <p:nvPicPr>
          <p:cNvPr id="24" name="Bild 23" descr="Spela upp">
            <a:extLst>
              <a:ext uri="{FF2B5EF4-FFF2-40B4-BE49-F238E27FC236}">
                <a16:creationId xmlns:a16="http://schemas.microsoft.com/office/drawing/2014/main" id="{6988F9CE-BC4F-44EC-8FAC-0E89ED7186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5229756" y="3056251"/>
            <a:ext cx="180000" cy="180000"/>
          </a:xfrm>
          <a:prstGeom prst="rect">
            <a:avLst/>
          </a:prstGeom>
        </p:spPr>
      </p:pic>
      <p:pic>
        <p:nvPicPr>
          <p:cNvPr id="25" name="Bild 24" descr="Spela upp">
            <a:extLst>
              <a:ext uri="{FF2B5EF4-FFF2-40B4-BE49-F238E27FC236}">
                <a16:creationId xmlns:a16="http://schemas.microsoft.com/office/drawing/2014/main" id="{3E33E74E-EDCB-4657-8F2E-437496C527D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V="1">
            <a:off x="5229756" y="2749161"/>
            <a:ext cx="180000" cy="180000"/>
          </a:xfrm>
          <a:prstGeom prst="rect">
            <a:avLst/>
          </a:prstGeom>
        </p:spPr>
      </p:pic>
      <p:pic>
        <p:nvPicPr>
          <p:cNvPr id="27" name="Bild 26" descr="Spela upp">
            <a:extLst>
              <a:ext uri="{FF2B5EF4-FFF2-40B4-BE49-F238E27FC236}">
                <a16:creationId xmlns:a16="http://schemas.microsoft.com/office/drawing/2014/main" id="{057FDE43-0AB6-4061-82CF-F6878D6666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V="1">
            <a:off x="5229756" y="3670431"/>
            <a:ext cx="180000" cy="180000"/>
          </a:xfrm>
          <a:prstGeom prst="rect">
            <a:avLst/>
          </a:prstGeom>
        </p:spPr>
      </p:pic>
      <p:pic>
        <p:nvPicPr>
          <p:cNvPr id="28" name="Bild 27" descr="Spela upp">
            <a:extLst>
              <a:ext uri="{FF2B5EF4-FFF2-40B4-BE49-F238E27FC236}">
                <a16:creationId xmlns:a16="http://schemas.microsoft.com/office/drawing/2014/main" id="{344F9B63-E845-4C8A-BD84-34D6E01C0A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16200000">
            <a:off x="5229756" y="3977521"/>
            <a:ext cx="180000" cy="180000"/>
          </a:xfrm>
          <a:prstGeom prst="rect">
            <a:avLst/>
          </a:prstGeom>
        </p:spPr>
      </p:pic>
      <p:pic>
        <p:nvPicPr>
          <p:cNvPr id="29" name="Bild 28" descr="Spela upp">
            <a:extLst>
              <a:ext uri="{FF2B5EF4-FFF2-40B4-BE49-F238E27FC236}">
                <a16:creationId xmlns:a16="http://schemas.microsoft.com/office/drawing/2014/main" id="{386C3B1D-DB85-4399-A36F-DE196124FF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5229756" y="4284611"/>
            <a:ext cx="180000" cy="180000"/>
          </a:xfrm>
          <a:prstGeom prst="rect">
            <a:avLst/>
          </a:prstGeom>
        </p:spPr>
      </p:pic>
      <p:pic>
        <p:nvPicPr>
          <p:cNvPr id="30" name="Bild 29" descr="Spela upp">
            <a:extLst>
              <a:ext uri="{FF2B5EF4-FFF2-40B4-BE49-F238E27FC236}">
                <a16:creationId xmlns:a16="http://schemas.microsoft.com/office/drawing/2014/main" id="{542CCD43-D9E9-4899-8472-389AE2AA35D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a:off x="5229756" y="4591701"/>
            <a:ext cx="180000" cy="180000"/>
          </a:xfrm>
          <a:prstGeom prst="rect">
            <a:avLst/>
          </a:prstGeom>
        </p:spPr>
      </p:pic>
      <p:pic>
        <p:nvPicPr>
          <p:cNvPr id="31" name="Bild 30" descr="Spela upp">
            <a:extLst>
              <a:ext uri="{FF2B5EF4-FFF2-40B4-BE49-F238E27FC236}">
                <a16:creationId xmlns:a16="http://schemas.microsoft.com/office/drawing/2014/main" id="{F8F4B29C-3A05-42FA-A4FD-3D16ED5F9DB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5400000">
            <a:off x="5229756" y="4898791"/>
            <a:ext cx="180000" cy="180000"/>
          </a:xfrm>
          <a:prstGeom prst="rect">
            <a:avLst/>
          </a:prstGeom>
        </p:spPr>
      </p:pic>
      <p:pic>
        <p:nvPicPr>
          <p:cNvPr id="32" name="Bild 31" descr="Spela upp">
            <a:extLst>
              <a:ext uri="{FF2B5EF4-FFF2-40B4-BE49-F238E27FC236}">
                <a16:creationId xmlns:a16="http://schemas.microsoft.com/office/drawing/2014/main" id="{1B3B4B74-13DF-472C-848A-2AD709988F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a:off x="5229756" y="5205880"/>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Västmanlands län</a:t>
            </a:r>
            <a:r>
              <a:rPr lang="sv-SE" sz="1400" dirty="0"/>
              <a:t/>
            </a:r>
            <a:br>
              <a:rPr lang="sv-SE" sz="1400" dirty="0"/>
            </a:br>
            <a:r>
              <a:rPr lang="sv-SE" sz="1200" dirty="0"/>
              <a:t>Index 100 = </a:t>
            </a:r>
            <a:r>
              <a:rPr lang="sv-SE" sz="1200"/>
              <a:t>2010 kv4</a:t>
            </a:r>
            <a:endParaRPr lang="sv-SE" sz="1400" dirty="0"/>
          </a:p>
        </p:txBody>
      </p:sp>
      <p:graphicFrame>
        <p:nvGraphicFramePr>
          <p:cNvPr id="48" name="Tabell 47">
            <a:extLst>
              <a:ext uri="{FF2B5EF4-FFF2-40B4-BE49-F238E27FC236}">
                <a16:creationId xmlns:a16="http://schemas.microsoft.com/office/drawing/2014/main" id="{C24EFC91-59EA-447F-8817-164D32DAE9C5}"/>
              </a:ext>
            </a:extLst>
          </p:cNvPr>
          <p:cNvGraphicFramePr>
            <a:graphicFrameLocks noGrp="1"/>
          </p:cNvGraphicFramePr>
          <p:nvPr>
            <p:extLst>
              <p:ext uri="{D42A27DB-BD31-4B8C-83A1-F6EECF244321}">
                <p14:modId xmlns:p14="http://schemas.microsoft.com/office/powerpoint/2010/main" val="4147150697"/>
              </p:ext>
            </p:extLst>
          </p:nvPr>
        </p:nvGraphicFramePr>
        <p:xfrm>
          <a:off x="6515104" y="1334629"/>
          <a:ext cx="4610095" cy="4513181"/>
        </p:xfrm>
        <a:graphic>
          <a:graphicData uri="http://schemas.openxmlformats.org/drawingml/2006/table">
            <a:tbl>
              <a:tblPr/>
              <a:tblGrid>
                <a:gridCol w="1406888">
                  <a:extLst>
                    <a:ext uri="{9D8B030D-6E8A-4147-A177-3AD203B41FA5}">
                      <a16:colId xmlns:a16="http://schemas.microsoft.com/office/drawing/2014/main" val="3011870690"/>
                    </a:ext>
                  </a:extLst>
                </a:gridCol>
                <a:gridCol w="800801">
                  <a:extLst>
                    <a:ext uri="{9D8B030D-6E8A-4147-A177-3AD203B41FA5}">
                      <a16:colId xmlns:a16="http://schemas.microsoft.com/office/drawing/2014/main" val="1807061579"/>
                    </a:ext>
                  </a:extLst>
                </a:gridCol>
                <a:gridCol w="734983">
                  <a:extLst>
                    <a:ext uri="{9D8B030D-6E8A-4147-A177-3AD203B41FA5}">
                      <a16:colId xmlns:a16="http://schemas.microsoft.com/office/drawing/2014/main" val="1730974597"/>
                    </a:ext>
                  </a:extLst>
                </a:gridCol>
                <a:gridCol w="768404">
                  <a:extLst>
                    <a:ext uri="{9D8B030D-6E8A-4147-A177-3AD203B41FA5}">
                      <a16:colId xmlns:a16="http://schemas.microsoft.com/office/drawing/2014/main" val="736476101"/>
                    </a:ext>
                  </a:extLst>
                </a:gridCol>
                <a:gridCol w="899019">
                  <a:extLst>
                    <a:ext uri="{9D8B030D-6E8A-4147-A177-3AD203B41FA5}">
                      <a16:colId xmlns:a16="http://schemas.microsoft.com/office/drawing/2014/main" val="1984240249"/>
                    </a:ext>
                  </a:extLst>
                </a:gridCol>
              </a:tblGrid>
              <a:tr h="206280">
                <a:tc>
                  <a:txBody>
                    <a:bodyPr/>
                    <a:lstStyle/>
                    <a:p>
                      <a:pPr algn="l" fontAlgn="b"/>
                      <a:r>
                        <a:rPr lang="sv-SE" sz="800" b="1" i="0" u="none" strike="noStrike" dirty="0">
                          <a:solidFill>
                            <a:srgbClr val="000000"/>
                          </a:solidFill>
                          <a:effectLst/>
                          <a:latin typeface="Futura Std Book" panose="020B0502020204020303"/>
                        </a:rPr>
                        <a:t>Lönesumma, total</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043835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947466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3388560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479,32</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79514844"/>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99927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1554909"/>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4011422"/>
                  </a:ext>
                </a:extLst>
              </a:tr>
              <a:tr h="394248">
                <a:tc>
                  <a:txBody>
                    <a:bodyPr/>
                    <a:lstStyle/>
                    <a:p>
                      <a:pPr algn="l" fontAlgn="b"/>
                      <a:r>
                        <a:rPr lang="sv-SE" sz="800" b="1" i="0" u="none" strike="noStrike">
                          <a:solidFill>
                            <a:srgbClr val="000000"/>
                          </a:solidFill>
                          <a:effectLst/>
                          <a:latin typeface="Futura Std Book" panose="020B0502020204020303"/>
                        </a:rPr>
                        <a:t>Lönesumma per sysselsatt</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5104313"/>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2850197"/>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6585116"/>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94,75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0987277"/>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15,75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739945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92,66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16,31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3999937"/>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035288"/>
                  </a:ext>
                </a:extLst>
              </a:tr>
              <a:tr h="394248">
                <a:tc>
                  <a:txBody>
                    <a:bodyPr/>
                    <a:lstStyle/>
                    <a:p>
                      <a:pPr algn="l" fontAlgn="b"/>
                      <a:r>
                        <a:rPr lang="sv-SE" sz="800" b="1" i="0" u="none" strike="noStrike">
                          <a:solidFill>
                            <a:srgbClr val="000000"/>
                          </a:solidFill>
                          <a:effectLst/>
                          <a:latin typeface="Futura Std Book" panose="020B0502020204020303"/>
                        </a:rPr>
                        <a:t>Lönesumma per invånare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149611"/>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912579"/>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7744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46,18</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17197765"/>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44596822"/>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40,15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9,10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05218586"/>
                  </a:ext>
                </a:extLst>
              </a:tr>
            </a:tbl>
          </a:graphicData>
        </a:graphic>
      </p:graphicFrame>
      <p:graphicFrame>
        <p:nvGraphicFramePr>
          <p:cNvPr id="9" name="Diagram 8">
            <a:extLst>
              <a:ext uri="{FF2B5EF4-FFF2-40B4-BE49-F238E27FC236}">
                <a16:creationId xmlns:a16="http://schemas.microsoft.com/office/drawing/2014/main" id="{DD3B9413-1547-45C9-A165-46E6D699C878}"/>
              </a:ext>
            </a:extLst>
          </p:cNvPr>
          <p:cNvGraphicFramePr>
            <a:graphicFrameLocks/>
          </p:cNvGraphicFramePr>
          <p:nvPr>
            <p:extLst>
              <p:ext uri="{D42A27DB-BD31-4B8C-83A1-F6EECF244321}">
                <p14:modId xmlns:p14="http://schemas.microsoft.com/office/powerpoint/2010/main" val="2385422405"/>
              </p:ext>
            </p:extLst>
          </p:nvPr>
        </p:nvGraphicFramePr>
        <p:xfrm>
          <a:off x="714376" y="1947117"/>
          <a:ext cx="5306047" cy="3809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654342" y="339576"/>
            <a:ext cx="8489658"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654342" y="1445016"/>
            <a:ext cx="5662569" cy="492443"/>
          </a:xfrm>
          <a:prstGeom prst="rect">
            <a:avLst/>
          </a:prstGeom>
          <a:noFill/>
        </p:spPr>
        <p:txBody>
          <a:bodyPr wrap="square" rtlCol="0">
            <a:spAutoFit/>
          </a:bodyPr>
          <a:lstStyle/>
          <a:p>
            <a:r>
              <a:rPr lang="sv-SE" sz="1400" b="1" dirty="0"/>
              <a:t>Lönesumma i privat sektor efter näringsgren, Västmanlands län</a:t>
            </a:r>
            <a:r>
              <a:rPr lang="sv-SE" sz="1400" dirty="0"/>
              <a:t/>
            </a:r>
            <a:br>
              <a:rPr lang="sv-SE" sz="1400" dirty="0"/>
            </a:br>
            <a:r>
              <a:rPr lang="sv-SE" sz="1200" dirty="0"/>
              <a:t>Index 100 = </a:t>
            </a:r>
            <a:r>
              <a:rPr lang="sv-SE" sz="1200"/>
              <a:t>2010 kv4</a:t>
            </a:r>
            <a:endParaRPr lang="sv-SE" sz="1400" dirty="0"/>
          </a:p>
        </p:txBody>
      </p:sp>
      <p:graphicFrame>
        <p:nvGraphicFramePr>
          <p:cNvPr id="36" name="Tabell 35">
            <a:extLst>
              <a:ext uri="{FF2B5EF4-FFF2-40B4-BE49-F238E27FC236}">
                <a16:creationId xmlns:a16="http://schemas.microsoft.com/office/drawing/2014/main" id="{6B9B9929-ED69-4815-9750-3A8235A0FE5C}"/>
              </a:ext>
            </a:extLst>
          </p:cNvPr>
          <p:cNvGraphicFramePr>
            <a:graphicFrameLocks noGrp="1"/>
          </p:cNvGraphicFramePr>
          <p:nvPr>
            <p:extLst>
              <p:ext uri="{D42A27DB-BD31-4B8C-83A1-F6EECF244321}">
                <p14:modId xmlns:p14="http://schemas.microsoft.com/office/powerpoint/2010/main" val="1873535558"/>
              </p:ext>
            </p:extLst>
          </p:nvPr>
        </p:nvGraphicFramePr>
        <p:xfrm>
          <a:off x="6509579" y="1449388"/>
          <a:ext cx="4615621" cy="4636188"/>
        </p:xfrm>
        <a:graphic>
          <a:graphicData uri="http://schemas.openxmlformats.org/drawingml/2006/table">
            <a:tbl>
              <a:tblPr/>
              <a:tblGrid>
                <a:gridCol w="1404910">
                  <a:extLst>
                    <a:ext uri="{9D8B030D-6E8A-4147-A177-3AD203B41FA5}">
                      <a16:colId xmlns:a16="http://schemas.microsoft.com/office/drawing/2014/main" val="3851156577"/>
                    </a:ext>
                  </a:extLst>
                </a:gridCol>
                <a:gridCol w="840817">
                  <a:extLst>
                    <a:ext uri="{9D8B030D-6E8A-4147-A177-3AD203B41FA5}">
                      <a16:colId xmlns:a16="http://schemas.microsoft.com/office/drawing/2014/main" val="1354685038"/>
                    </a:ext>
                  </a:extLst>
                </a:gridCol>
                <a:gridCol w="837268">
                  <a:extLst>
                    <a:ext uri="{9D8B030D-6E8A-4147-A177-3AD203B41FA5}">
                      <a16:colId xmlns:a16="http://schemas.microsoft.com/office/drawing/2014/main" val="3206029088"/>
                    </a:ext>
                  </a:extLst>
                </a:gridCol>
                <a:gridCol w="766313">
                  <a:extLst>
                    <a:ext uri="{9D8B030D-6E8A-4147-A177-3AD203B41FA5}">
                      <a16:colId xmlns:a16="http://schemas.microsoft.com/office/drawing/2014/main" val="3758950695"/>
                    </a:ext>
                  </a:extLst>
                </a:gridCol>
                <a:gridCol w="766313">
                  <a:extLst>
                    <a:ext uri="{9D8B030D-6E8A-4147-A177-3AD203B41FA5}">
                      <a16:colId xmlns:a16="http://schemas.microsoft.com/office/drawing/2014/main" val="41975761"/>
                    </a:ext>
                  </a:extLst>
                </a:gridCol>
              </a:tblGrid>
              <a:tr h="284974">
                <a:tc>
                  <a:txBody>
                    <a:bodyPr/>
                    <a:lstStyle/>
                    <a:p>
                      <a:pPr algn="l" fontAlgn="b"/>
                      <a:r>
                        <a:rPr lang="sv-SE" sz="1050" b="0" i="0" u="none" strike="noStrike" dirty="0">
                          <a:solidFill>
                            <a:srgbClr val="000000"/>
                          </a:solidFill>
                          <a:effectLst/>
                          <a:latin typeface="Futura Std Book" panose="020B0502020204020303"/>
                        </a:rPr>
                        <a:t>Lönesumma efter sektor</a:t>
                      </a:r>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46233248"/>
                  </a:ext>
                </a:extLst>
              </a:tr>
              <a:tr h="2390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90707598"/>
                  </a:ext>
                </a:extLst>
              </a:tr>
              <a:tr h="174661">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8766256"/>
                  </a:ext>
                </a:extLst>
              </a:tr>
              <a:tr h="183854">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344,97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5863716"/>
                  </a:ext>
                </a:extLst>
              </a:tr>
              <a:tr h="183854">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4230556"/>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238,33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12968961"/>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6442044"/>
                  </a:ext>
                </a:extLst>
              </a:tr>
              <a:tr h="174661">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2423421"/>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479,32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349156"/>
                  </a:ext>
                </a:extLst>
              </a:tr>
              <a:tr h="220625">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3832466"/>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177,07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19,55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73655050"/>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0709947"/>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15084"/>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54226823"/>
                  </a:ext>
                </a:extLst>
              </a:tr>
              <a:tr h="174661">
                <a:tc>
                  <a:txBody>
                    <a:bodyPr/>
                    <a:lstStyle/>
                    <a:p>
                      <a:pPr algn="l" rtl="0" fontAlgn="b"/>
                      <a:r>
                        <a:rPr lang="sv-SE" sz="800" b="0" i="0" u="none" strike="noStrike">
                          <a:solidFill>
                            <a:srgbClr val="000000"/>
                          </a:solidFill>
                          <a:effectLst/>
                          <a:latin typeface="Futura Std Book" panose="020B0502020204020303"/>
                        </a:rPr>
                        <a:t>Offentlig sektor**</a:t>
                      </a:r>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1163016"/>
                  </a:ext>
                </a:extLst>
              </a:tr>
              <a:tr h="183854">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9960774"/>
                  </a:ext>
                </a:extLst>
              </a:tr>
              <a:tr h="332492">
                <a:tc>
                  <a:txBody>
                    <a:bodyPr/>
                    <a:lstStyle/>
                    <a:p>
                      <a:pPr algn="l" rtl="0" fontAlgn="b"/>
                      <a:r>
                        <a:rPr lang="sv-SE" sz="800" b="1" i="0" u="none" strike="noStrike" dirty="0">
                          <a:solidFill>
                            <a:srgbClr val="000000"/>
                          </a:solidFill>
                          <a:effectLst/>
                          <a:latin typeface="Futura Std Book" panose="020B0502020204020303"/>
                        </a:rPr>
                        <a:t>Västmanlands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54218821"/>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7,92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66118376"/>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0482288"/>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14,62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8122375"/>
                  </a:ext>
                </a:extLst>
              </a:tr>
              <a:tr h="174661">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29,96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72719130"/>
                  </a:ext>
                </a:extLst>
              </a:tr>
              <a:tr h="174661">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63157107"/>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14,41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32634476"/>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**fr.o.m.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A6205989-2EFD-4BBF-81CB-4FDA760DCB05}"/>
              </a:ext>
            </a:extLst>
          </p:cNvPr>
          <p:cNvGraphicFramePr>
            <a:graphicFrameLocks/>
          </p:cNvGraphicFramePr>
          <p:nvPr>
            <p:extLst>
              <p:ext uri="{D42A27DB-BD31-4B8C-83A1-F6EECF244321}">
                <p14:modId xmlns:p14="http://schemas.microsoft.com/office/powerpoint/2010/main" val="555172730"/>
              </p:ext>
            </p:extLst>
          </p:nvPr>
        </p:nvGraphicFramePr>
        <p:xfrm>
          <a:off x="654342" y="1937459"/>
          <a:ext cx="5370221" cy="38120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755168"/>
            <a:ext cx="4722408" cy="1676310"/>
          </a:xfrm>
        </p:spPr>
        <p:txBody>
          <a:bodyPr/>
          <a:lstStyle/>
          <a:p>
            <a:pPr lvl="4"/>
            <a:r>
              <a:rPr lang="sv-SE" sz="1400" dirty="0"/>
              <a:t>Nyföretagandet ökar med 22 procent i länet under kvartalet. </a:t>
            </a:r>
          </a:p>
          <a:p>
            <a:pPr lvl="4"/>
            <a:r>
              <a:rPr lang="sv-SE" sz="1400" dirty="0"/>
              <a:t>Av länets samtliga nyregistrerade företag var </a:t>
            </a:r>
            <a:br>
              <a:rPr lang="sv-SE" sz="1400" dirty="0"/>
            </a:br>
            <a:r>
              <a:rPr lang="sv-SE" sz="1400" dirty="0"/>
              <a:t>352 av 430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D166C28F-8F18-4358-B890-6DFA8FA53508}"/>
              </a:ext>
            </a:extLst>
          </p:cNvPr>
          <p:cNvGraphicFramePr>
            <a:graphicFrameLocks noGrp="1"/>
          </p:cNvGraphicFramePr>
          <p:nvPr>
            <p:extLst>
              <p:ext uri="{D42A27DB-BD31-4B8C-83A1-F6EECF244321}">
                <p14:modId xmlns:p14="http://schemas.microsoft.com/office/powerpoint/2010/main" val="2085182444"/>
              </p:ext>
            </p:extLst>
          </p:nvPr>
        </p:nvGraphicFramePr>
        <p:xfrm>
          <a:off x="6755217" y="3729793"/>
          <a:ext cx="4722408" cy="2242641"/>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3559309660"/>
                    </a:ext>
                  </a:extLst>
                </a:gridCol>
                <a:gridCol w="685095">
                  <a:extLst>
                    <a:ext uri="{9D8B030D-6E8A-4147-A177-3AD203B41FA5}">
                      <a16:colId xmlns:a16="http://schemas.microsoft.com/office/drawing/2014/main" val="3520782427"/>
                    </a:ext>
                  </a:extLst>
                </a:gridCol>
                <a:gridCol w="777235">
                  <a:extLst>
                    <a:ext uri="{9D8B030D-6E8A-4147-A177-3AD203B41FA5}">
                      <a16:colId xmlns:a16="http://schemas.microsoft.com/office/drawing/2014/main" val="370978703"/>
                    </a:ext>
                  </a:extLst>
                </a:gridCol>
                <a:gridCol w="615311">
                  <a:extLst>
                    <a:ext uri="{9D8B030D-6E8A-4147-A177-3AD203B41FA5}">
                      <a16:colId xmlns:a16="http://schemas.microsoft.com/office/drawing/2014/main" val="3860410495"/>
                    </a:ext>
                  </a:extLst>
                </a:gridCol>
                <a:gridCol w="561337">
                  <a:extLst>
                    <a:ext uri="{9D8B030D-6E8A-4147-A177-3AD203B41FA5}">
                      <a16:colId xmlns:a16="http://schemas.microsoft.com/office/drawing/2014/main" val="3038721373"/>
                    </a:ext>
                  </a:extLst>
                </a:gridCol>
                <a:gridCol w="540858">
                  <a:extLst>
                    <a:ext uri="{9D8B030D-6E8A-4147-A177-3AD203B41FA5}">
                      <a16:colId xmlns:a16="http://schemas.microsoft.com/office/drawing/2014/main" val="4118532131"/>
                    </a:ext>
                  </a:extLst>
                </a:gridCol>
              </a:tblGrid>
              <a:tr h="32771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916814556"/>
                  </a:ext>
                </a:extLst>
              </a:tr>
              <a:tr h="34410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97848069"/>
                  </a:ext>
                </a:extLst>
              </a:tr>
              <a:tr h="392706">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20 692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73 464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2215660617"/>
                  </a:ext>
                </a:extLst>
              </a:tr>
              <a:tr h="392706">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10 619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38 260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3771367639"/>
                  </a:ext>
                </a:extLst>
              </a:tr>
              <a:tr h="392706">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1 637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20</a:t>
                      </a:r>
                    </a:p>
                  </a:txBody>
                  <a:tcPr marL="9525" marR="9525" marT="9525" marB="0" anchor="ctr"/>
                </a:tc>
                <a:extLst>
                  <a:ext uri="{0D108BD9-81ED-4DB2-BD59-A6C34878D82A}">
                    <a16:rowId xmlns:a16="http://schemas.microsoft.com/office/drawing/2014/main" val="3520091852"/>
                  </a:ext>
                </a:extLst>
              </a:tr>
              <a:tr h="392706">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1 113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23</a:t>
                      </a:r>
                    </a:p>
                  </a:txBody>
                  <a:tcPr marL="9525" marR="9525" marT="9525" marB="0" anchor="ctr"/>
                </a:tc>
                <a:extLst>
                  <a:ext uri="{0D108BD9-81ED-4DB2-BD59-A6C34878D82A}">
                    <a16:rowId xmlns:a16="http://schemas.microsoft.com/office/drawing/2014/main" val="2366476311"/>
                  </a:ext>
                </a:extLst>
              </a:tr>
            </a:tbl>
          </a:graphicData>
        </a:graphic>
      </p:graphicFrame>
      <p:graphicFrame>
        <p:nvGraphicFramePr>
          <p:cNvPr id="13" name="Diagram 12">
            <a:extLst>
              <a:ext uri="{FF2B5EF4-FFF2-40B4-BE49-F238E27FC236}">
                <a16:creationId xmlns:a16="http://schemas.microsoft.com/office/drawing/2014/main" id="{75809F53-56DC-4361-93D9-47A1A9576061}"/>
              </a:ext>
            </a:extLst>
          </p:cNvPr>
          <p:cNvGraphicFramePr>
            <a:graphicFrameLocks/>
          </p:cNvGraphicFramePr>
          <p:nvPr>
            <p:extLst>
              <p:ext uri="{D42A27DB-BD31-4B8C-83A1-F6EECF244321}">
                <p14:modId xmlns:p14="http://schemas.microsoft.com/office/powerpoint/2010/main" val="1629971166"/>
              </p:ext>
            </p:extLst>
          </p:nvPr>
        </p:nvGraphicFramePr>
        <p:xfrm>
          <a:off x="732409" y="1945635"/>
          <a:ext cx="5851271" cy="3811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2063692"/>
            <a:ext cx="4722412" cy="1363792"/>
          </a:xfrm>
        </p:spPr>
        <p:txBody>
          <a:bodyPr/>
          <a:lstStyle/>
          <a:p>
            <a:pPr lvl="4"/>
            <a:r>
              <a:rPr lang="sv-SE" sz="1400" dirty="0"/>
              <a:t>Konkurserna i Västmanlands län minskade med </a:t>
            </a:r>
            <a:br>
              <a:rPr lang="sv-SE" sz="1400" dirty="0"/>
            </a:br>
            <a:r>
              <a:rPr lang="sv-SE" sz="1400" dirty="0"/>
              <a:t>22 procent under kvartalet, men på helårsbasis ligger förändringstakten oförändrad.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5"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59320A02-43A9-4485-A4F5-8FAA310C0A9A}"/>
              </a:ext>
            </a:extLst>
          </p:cNvPr>
          <p:cNvGraphicFramePr>
            <a:graphicFrameLocks noGrp="1"/>
          </p:cNvGraphicFramePr>
          <p:nvPr>
            <p:extLst>
              <p:ext uri="{D42A27DB-BD31-4B8C-83A1-F6EECF244321}">
                <p14:modId xmlns:p14="http://schemas.microsoft.com/office/powerpoint/2010/main" val="3915566360"/>
              </p:ext>
            </p:extLst>
          </p:nvPr>
        </p:nvGraphicFramePr>
        <p:xfrm>
          <a:off x="6755211" y="3705999"/>
          <a:ext cx="4735747" cy="2266433"/>
        </p:xfrm>
        <a:graphic>
          <a:graphicData uri="http://schemas.openxmlformats.org/drawingml/2006/table">
            <a:tbl>
              <a:tblPr bandRow="1">
                <a:tableStyleId>{2D5ABB26-0587-4C30-8999-92F81FD0307C}</a:tableStyleId>
              </a:tblPr>
              <a:tblGrid>
                <a:gridCol w="1546930">
                  <a:extLst>
                    <a:ext uri="{9D8B030D-6E8A-4147-A177-3AD203B41FA5}">
                      <a16:colId xmlns:a16="http://schemas.microsoft.com/office/drawing/2014/main" val="113169261"/>
                    </a:ext>
                  </a:extLst>
                </a:gridCol>
                <a:gridCol w="687030">
                  <a:extLst>
                    <a:ext uri="{9D8B030D-6E8A-4147-A177-3AD203B41FA5}">
                      <a16:colId xmlns:a16="http://schemas.microsoft.com/office/drawing/2014/main" val="998224675"/>
                    </a:ext>
                  </a:extLst>
                </a:gridCol>
                <a:gridCol w="779431">
                  <a:extLst>
                    <a:ext uri="{9D8B030D-6E8A-4147-A177-3AD203B41FA5}">
                      <a16:colId xmlns:a16="http://schemas.microsoft.com/office/drawing/2014/main" val="566560668"/>
                    </a:ext>
                  </a:extLst>
                </a:gridCol>
                <a:gridCol w="617049">
                  <a:extLst>
                    <a:ext uri="{9D8B030D-6E8A-4147-A177-3AD203B41FA5}">
                      <a16:colId xmlns:a16="http://schemas.microsoft.com/office/drawing/2014/main" val="441605132"/>
                    </a:ext>
                  </a:extLst>
                </a:gridCol>
                <a:gridCol w="562922">
                  <a:extLst>
                    <a:ext uri="{9D8B030D-6E8A-4147-A177-3AD203B41FA5}">
                      <a16:colId xmlns:a16="http://schemas.microsoft.com/office/drawing/2014/main" val="4138397488"/>
                    </a:ext>
                  </a:extLst>
                </a:gridCol>
                <a:gridCol w="542385">
                  <a:extLst>
                    <a:ext uri="{9D8B030D-6E8A-4147-A177-3AD203B41FA5}">
                      <a16:colId xmlns:a16="http://schemas.microsoft.com/office/drawing/2014/main" val="3471966931"/>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135297774"/>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7791784"/>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1 930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7 695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a:t>
                      </a:r>
                    </a:p>
                  </a:txBody>
                  <a:tcPr marL="9525" marR="9525" marT="9525" marB="0" anchor="ctr"/>
                </a:tc>
                <a:extLst>
                  <a:ext uri="{0D108BD9-81ED-4DB2-BD59-A6C34878D82A}">
                    <a16:rowId xmlns:a16="http://schemas.microsoft.com/office/drawing/2014/main" val="109381292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3 958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2560531061"/>
                  </a:ext>
                </a:extLst>
              </a:tr>
              <a:tr h="39687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788615443"/>
                  </a:ext>
                </a:extLst>
              </a:tr>
              <a:tr h="39687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a:t>
                      </a:r>
                    </a:p>
                  </a:txBody>
                  <a:tcPr marL="9525" marR="9525" marT="9525" marB="0" anchor="ctr"/>
                </a:tc>
                <a:extLst>
                  <a:ext uri="{0D108BD9-81ED-4DB2-BD59-A6C34878D82A}">
                    <a16:rowId xmlns:a16="http://schemas.microsoft.com/office/drawing/2014/main" val="1479351613"/>
                  </a:ext>
                </a:extLst>
              </a:tr>
            </a:tbl>
          </a:graphicData>
        </a:graphic>
      </p:graphicFrame>
      <p:graphicFrame>
        <p:nvGraphicFramePr>
          <p:cNvPr id="13" name="Diagram 12">
            <a:extLst>
              <a:ext uri="{FF2B5EF4-FFF2-40B4-BE49-F238E27FC236}">
                <a16:creationId xmlns:a16="http://schemas.microsoft.com/office/drawing/2014/main" id="{9722B6F1-82C3-4F9C-9D3E-9342A5B664C2}"/>
              </a:ext>
            </a:extLst>
          </p:cNvPr>
          <p:cNvGraphicFramePr>
            <a:graphicFrameLocks/>
          </p:cNvGraphicFramePr>
          <p:nvPr>
            <p:extLst>
              <p:ext uri="{D42A27DB-BD31-4B8C-83A1-F6EECF244321}">
                <p14:modId xmlns:p14="http://schemas.microsoft.com/office/powerpoint/2010/main" val="3025298222"/>
              </p:ext>
            </p:extLst>
          </p:nvPr>
        </p:nvGraphicFramePr>
        <p:xfrm>
          <a:off x="732405" y="1949296"/>
          <a:ext cx="5816442" cy="38076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879398"/>
            <a:ext cx="4722411" cy="1558488"/>
          </a:xfrm>
        </p:spPr>
        <p:txBody>
          <a:bodyPr/>
          <a:lstStyle/>
          <a:p>
            <a:pPr lvl="4"/>
            <a:r>
              <a:rPr lang="sv-SE" sz="1400" dirty="0"/>
              <a:t>Sysselsättningen minskade med 8,5 procent eller </a:t>
            </a:r>
            <a:r>
              <a:rPr lang="sv-SE" sz="1400" dirty="0" smtClean="0"/>
              <a:t>    11 </a:t>
            </a:r>
            <a:r>
              <a:rPr lang="sv-SE" sz="1400" dirty="0"/>
              <a:t>100 personer under årets fjärde kvartal.</a:t>
            </a:r>
          </a:p>
          <a:p>
            <a:pPr lvl="4"/>
            <a:r>
              <a:rPr lang="sv-SE" sz="1400" dirty="0"/>
              <a:t>Procentuellt ökar sysselsättningen som mest inom branschen Offentlig verksamhet medan den minskar som mest inom Byggverksamhet.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853392"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a:t>
            </a:r>
            <a:r>
              <a:rPr lang="sv-SE" sz="1200"/>
              <a:t>2010 kv4</a:t>
            </a:r>
            <a:endParaRPr lang="sv-SE" sz="1400" dirty="0"/>
          </a:p>
        </p:txBody>
      </p:sp>
      <p:graphicFrame>
        <p:nvGraphicFramePr>
          <p:cNvPr id="17" name="Tabell 16">
            <a:extLst>
              <a:ext uri="{FF2B5EF4-FFF2-40B4-BE49-F238E27FC236}">
                <a16:creationId xmlns:a16="http://schemas.microsoft.com/office/drawing/2014/main" id="{ABD87D62-237E-43CB-9087-319DFFAD5A42}"/>
              </a:ext>
            </a:extLst>
          </p:cNvPr>
          <p:cNvGraphicFramePr>
            <a:graphicFrameLocks noGrp="1"/>
          </p:cNvGraphicFramePr>
          <p:nvPr>
            <p:extLst>
              <p:ext uri="{D42A27DB-BD31-4B8C-83A1-F6EECF244321}">
                <p14:modId xmlns:p14="http://schemas.microsoft.com/office/powerpoint/2010/main" val="1546867900"/>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5 058 900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-71 000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2 328 700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120 100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-11 100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-8,5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-1,6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2BA6F5B1-8FFB-4A4D-B038-ABAD3AEC94D0}"/>
              </a:ext>
            </a:extLst>
          </p:cNvPr>
          <p:cNvGraphicFramePr>
            <a:graphicFrameLocks/>
          </p:cNvGraphicFramePr>
          <p:nvPr>
            <p:extLst>
              <p:ext uri="{D42A27DB-BD31-4B8C-83A1-F6EECF244321}">
                <p14:modId xmlns:p14="http://schemas.microsoft.com/office/powerpoint/2010/main" val="3155551721"/>
              </p:ext>
            </p:extLst>
          </p:nvPr>
        </p:nvGraphicFramePr>
        <p:xfrm>
          <a:off x="732406" y="1943259"/>
          <a:ext cx="5825148" cy="3813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222783822"/>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18 500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8 800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14 600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-9 900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19 300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8 600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4,9</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12 100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7,1</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20 700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-16,2</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119 400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120 100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-11 100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-1,6</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557060561"/>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18 700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5,1</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-16,0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-21,5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-7 000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119 400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pitchFamily="34" charset="0"/>
                        </a:rPr>
                        <a:t>120 100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pitchFamily="34" charset="0"/>
                        </a:rPr>
                        <a:t>-11 100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pitchFamily="34" charset="0"/>
                        </a:rPr>
                        <a:t>-8,5</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830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7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669409"/>
            <a:ext cx="4733179" cy="1759590"/>
          </a:xfrm>
        </p:spPr>
        <p:txBody>
          <a:bodyPr/>
          <a:lstStyle/>
          <a:p>
            <a:pPr lvl="4"/>
            <a:r>
              <a:rPr lang="sv-SE" sz="1400" dirty="0"/>
              <a:t>De lediga jobben minskar för kvartalet i likhet med landet som helhet. Däremot är minskningen i Västmanland inte lika kraftfull.</a:t>
            </a:r>
          </a:p>
          <a:p>
            <a:pPr lvl="4"/>
            <a:r>
              <a:rPr lang="sv-SE" sz="1400" dirty="0"/>
              <a:t>Procentuellt sett ökade de lediga jobben som mest inom Information &amp; kommunikation. Största minskningen återfinns inom Tillverkning av verkstadsvaror.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714287" cy="492443"/>
          </a:xfrm>
          <a:prstGeom prst="rect">
            <a:avLst/>
          </a:prstGeom>
          <a:noFill/>
        </p:spPr>
        <p:txBody>
          <a:bodyPr wrap="none" rtlCol="0">
            <a:spAutoFit/>
          </a:bodyPr>
          <a:lstStyle/>
          <a:p>
            <a:r>
              <a:rPr lang="sv-SE" sz="1400" b="1" dirty="0"/>
              <a:t>Nyanmälda platser </a:t>
            </a:r>
            <a:r>
              <a:rPr lang="sv-SE" sz="1400" b="1"/>
              <a:t>på Arbetsförmedlingen</a:t>
            </a:r>
            <a:r>
              <a:rPr lang="sv-SE" sz="1400" dirty="0"/>
              <a:t/>
            </a:r>
            <a:br>
              <a:rPr lang="sv-SE" sz="1400" dirty="0"/>
            </a:br>
            <a:r>
              <a:rPr lang="sv-SE" sz="1200" dirty="0"/>
              <a:t>Index 100 = </a:t>
            </a:r>
            <a:r>
              <a:rPr lang="sv-SE" sz="1200"/>
              <a:t>2010 kv4</a:t>
            </a:r>
            <a:endParaRPr lang="sv-SE" sz="1400" dirty="0"/>
          </a:p>
        </p:txBody>
      </p:sp>
      <p:graphicFrame>
        <p:nvGraphicFramePr>
          <p:cNvPr id="3" name="Tabell 2">
            <a:extLst>
              <a:ext uri="{FF2B5EF4-FFF2-40B4-BE49-F238E27FC236}">
                <a16:creationId xmlns:a16="http://schemas.microsoft.com/office/drawing/2014/main" id="{3C5F2389-BD88-47EA-A712-36877B683425}"/>
              </a:ext>
            </a:extLst>
          </p:cNvPr>
          <p:cNvGraphicFramePr>
            <a:graphicFrameLocks noGrp="1"/>
          </p:cNvGraphicFramePr>
          <p:nvPr>
            <p:extLst>
              <p:ext uri="{D42A27DB-BD31-4B8C-83A1-F6EECF244321}">
                <p14:modId xmlns:p14="http://schemas.microsoft.com/office/powerpoint/2010/main" val="3878293504"/>
              </p:ext>
            </p:extLst>
          </p:nvPr>
        </p:nvGraphicFramePr>
        <p:xfrm>
          <a:off x="6744445" y="3721044"/>
          <a:ext cx="4746513" cy="2251389"/>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22713445"/>
                    </a:ext>
                  </a:extLst>
                </a:gridCol>
                <a:gridCol w="688592">
                  <a:extLst>
                    <a:ext uri="{9D8B030D-6E8A-4147-A177-3AD203B41FA5}">
                      <a16:colId xmlns:a16="http://schemas.microsoft.com/office/drawing/2014/main" val="2280961563"/>
                    </a:ext>
                  </a:extLst>
                </a:gridCol>
                <a:gridCol w="626104">
                  <a:extLst>
                    <a:ext uri="{9D8B030D-6E8A-4147-A177-3AD203B41FA5}">
                      <a16:colId xmlns:a16="http://schemas.microsoft.com/office/drawing/2014/main" val="4183886420"/>
                    </a:ext>
                  </a:extLst>
                </a:gridCol>
                <a:gridCol w="617549">
                  <a:extLst>
                    <a:ext uri="{9D8B030D-6E8A-4147-A177-3AD203B41FA5}">
                      <a16:colId xmlns:a16="http://schemas.microsoft.com/office/drawing/2014/main" val="2368053488"/>
                    </a:ext>
                  </a:extLst>
                </a:gridCol>
                <a:gridCol w="720204">
                  <a:extLst>
                    <a:ext uri="{9D8B030D-6E8A-4147-A177-3AD203B41FA5}">
                      <a16:colId xmlns:a16="http://schemas.microsoft.com/office/drawing/2014/main" val="2485503196"/>
                    </a:ext>
                  </a:extLst>
                </a:gridCol>
                <a:gridCol w="543618">
                  <a:extLst>
                    <a:ext uri="{9D8B030D-6E8A-4147-A177-3AD203B41FA5}">
                      <a16:colId xmlns:a16="http://schemas.microsoft.com/office/drawing/2014/main" val="2334919036"/>
                    </a:ext>
                  </a:extLst>
                </a:gridCol>
              </a:tblGrid>
              <a:tr h="32899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94627478"/>
                  </a:ext>
                </a:extLst>
              </a:tr>
              <a:tr h="34544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4004868"/>
                  </a:ext>
                </a:extLst>
              </a:tr>
              <a:tr h="39423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202 761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903 491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tc>
                <a:extLst>
                  <a:ext uri="{0D108BD9-81ED-4DB2-BD59-A6C34878D82A}">
                    <a16:rowId xmlns:a16="http://schemas.microsoft.com/office/drawing/2014/main" val="3600334354"/>
                  </a:ext>
                </a:extLst>
              </a:tr>
              <a:tr h="39423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101 366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426 890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1079578640"/>
                  </a:ext>
                </a:extLst>
              </a:tr>
              <a:tr h="394238">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4 323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21 827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a:t>
                      </a:r>
                    </a:p>
                  </a:txBody>
                  <a:tcPr marL="9525" marR="9525" marT="9525" marB="0" anchor="ctr"/>
                </a:tc>
                <a:extLst>
                  <a:ext uri="{0D108BD9-81ED-4DB2-BD59-A6C34878D82A}">
                    <a16:rowId xmlns:a16="http://schemas.microsoft.com/office/drawing/2014/main" val="745970331"/>
                  </a:ext>
                </a:extLst>
              </a:tr>
              <a:tr h="394238">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2 800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14 429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1596345457"/>
                  </a:ext>
                </a:extLst>
              </a:tr>
            </a:tbl>
          </a:graphicData>
        </a:graphic>
      </p:graphicFrame>
      <p:graphicFrame>
        <p:nvGraphicFramePr>
          <p:cNvPr id="13" name="Diagram 12">
            <a:extLst>
              <a:ext uri="{FF2B5EF4-FFF2-40B4-BE49-F238E27FC236}">
                <a16:creationId xmlns:a16="http://schemas.microsoft.com/office/drawing/2014/main" id="{B2AEB304-B825-438A-9E54-5DB59AFC6E08}"/>
              </a:ext>
            </a:extLst>
          </p:cNvPr>
          <p:cNvGraphicFramePr>
            <a:graphicFrameLocks/>
          </p:cNvGraphicFramePr>
          <p:nvPr>
            <p:extLst>
              <p:ext uri="{D42A27DB-BD31-4B8C-83A1-F6EECF244321}">
                <p14:modId xmlns:p14="http://schemas.microsoft.com/office/powerpoint/2010/main" val="4224360453"/>
              </p:ext>
            </p:extLst>
          </p:nvPr>
        </p:nvGraphicFramePr>
        <p:xfrm>
          <a:off x="721638" y="1967405"/>
          <a:ext cx="5914293" cy="38819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5305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2013358"/>
            <a:ext cx="4684939" cy="1429076"/>
          </a:xfrm>
        </p:spPr>
        <p:txBody>
          <a:bodyPr/>
          <a:lstStyle/>
          <a:p>
            <a:pPr lvl="4"/>
            <a:r>
              <a:rPr lang="sv-SE" sz="1400" dirty="0"/>
              <a:t>Personer berörda av varsel minskade </a:t>
            </a:r>
            <a:r>
              <a:rPr lang="sv-SE" sz="1400" dirty="0" smtClean="0"/>
              <a:t>något </a:t>
            </a:r>
            <a:r>
              <a:rPr lang="sv-SE" sz="1400" dirty="0"/>
              <a:t>under kvartalet, men ökade med </a:t>
            </a:r>
            <a:r>
              <a:rPr lang="sv-SE" sz="1400" dirty="0" smtClean="0"/>
              <a:t>85 </a:t>
            </a:r>
            <a:r>
              <a:rPr lang="sv-SE" sz="1400" dirty="0"/>
              <a:t>procent i Västerås.</a:t>
            </a:r>
          </a:p>
          <a:p>
            <a:pPr lvl="4"/>
            <a:r>
              <a:rPr lang="sv-SE" sz="1400" dirty="0"/>
              <a:t>På helårsbasis har antalet personer berörda av varsel ökat med </a:t>
            </a:r>
            <a:r>
              <a:rPr lang="sv-SE" sz="1400" dirty="0" smtClean="0"/>
              <a:t>närmare 60 </a:t>
            </a:r>
            <a:r>
              <a:rPr lang="sv-SE" sz="1400" dirty="0"/>
              <a:t>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339"/>
            <a:ext cx="1734770"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a:t>
            </a:r>
            <a:r>
              <a:rPr lang="sv-SE" sz="1200"/>
              <a:t>2010 kv4</a:t>
            </a:r>
            <a:endParaRPr lang="sv-SE" sz="1400" dirty="0"/>
          </a:p>
        </p:txBody>
      </p:sp>
      <p:graphicFrame>
        <p:nvGraphicFramePr>
          <p:cNvPr id="4" name="Tabell 3">
            <a:extLst>
              <a:ext uri="{FF2B5EF4-FFF2-40B4-BE49-F238E27FC236}">
                <a16:creationId xmlns:a16="http://schemas.microsoft.com/office/drawing/2014/main" id="{CD05D20C-1D1C-48D5-8257-675B7279E2AF}"/>
              </a:ext>
            </a:extLst>
          </p:cNvPr>
          <p:cNvGraphicFramePr>
            <a:graphicFrameLocks noGrp="1"/>
          </p:cNvGraphicFramePr>
          <p:nvPr>
            <p:extLst>
              <p:ext uri="{D42A27DB-BD31-4B8C-83A1-F6EECF244321}">
                <p14:modId xmlns:p14="http://schemas.microsoft.com/office/powerpoint/2010/main" val="832141989"/>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3949827425"/>
                    </a:ext>
                  </a:extLst>
                </a:gridCol>
                <a:gridCol w="679659">
                  <a:extLst>
                    <a:ext uri="{9D8B030D-6E8A-4147-A177-3AD203B41FA5}">
                      <a16:colId xmlns:a16="http://schemas.microsoft.com/office/drawing/2014/main" val="4202303683"/>
                    </a:ext>
                  </a:extLst>
                </a:gridCol>
                <a:gridCol w="771068">
                  <a:extLst>
                    <a:ext uri="{9D8B030D-6E8A-4147-A177-3AD203B41FA5}">
                      <a16:colId xmlns:a16="http://schemas.microsoft.com/office/drawing/2014/main" val="873687594"/>
                    </a:ext>
                  </a:extLst>
                </a:gridCol>
                <a:gridCol w="610429">
                  <a:extLst>
                    <a:ext uri="{9D8B030D-6E8A-4147-A177-3AD203B41FA5}">
                      <a16:colId xmlns:a16="http://schemas.microsoft.com/office/drawing/2014/main" val="1022405617"/>
                    </a:ext>
                  </a:extLst>
                </a:gridCol>
                <a:gridCol w="556883">
                  <a:extLst>
                    <a:ext uri="{9D8B030D-6E8A-4147-A177-3AD203B41FA5}">
                      <a16:colId xmlns:a16="http://schemas.microsoft.com/office/drawing/2014/main" val="857344853"/>
                    </a:ext>
                  </a:extLst>
                </a:gridCol>
                <a:gridCol w="536566">
                  <a:extLst>
                    <a:ext uri="{9D8B030D-6E8A-4147-A177-3AD203B41FA5}">
                      <a16:colId xmlns:a16="http://schemas.microsoft.com/office/drawing/2014/main" val="2133774834"/>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11307365"/>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573050683"/>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14 351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123 471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tc>
                <a:extLst>
                  <a:ext uri="{0D108BD9-81ED-4DB2-BD59-A6C34878D82A}">
                    <a16:rowId xmlns:a16="http://schemas.microsoft.com/office/drawing/2014/main" val="1717264148"/>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9 493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75 976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163</a:t>
                      </a:r>
                    </a:p>
                  </a:txBody>
                  <a:tcPr marL="9525" marR="9525" marT="9525" marB="0" anchor="ctr"/>
                </a:tc>
                <a:extLst>
                  <a:ext uri="{0D108BD9-81ED-4DB2-BD59-A6C34878D82A}">
                    <a16:rowId xmlns:a16="http://schemas.microsoft.com/office/drawing/2014/main" val="985392776"/>
                  </a:ext>
                </a:extLst>
              </a:tr>
              <a:tr h="39512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31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1 580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59</a:t>
                      </a:r>
                    </a:p>
                  </a:txBody>
                  <a:tcPr marL="9525" marR="9525" marT="9525" marB="0" anchor="ctr"/>
                </a:tc>
                <a:extLst>
                  <a:ext uri="{0D108BD9-81ED-4DB2-BD59-A6C34878D82A}">
                    <a16:rowId xmlns:a16="http://schemas.microsoft.com/office/drawing/2014/main" val="653708567"/>
                  </a:ext>
                </a:extLst>
              </a:tr>
              <a:tr h="39512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182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839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53</a:t>
                      </a:r>
                    </a:p>
                  </a:txBody>
                  <a:tcPr marL="9525" marR="9525" marT="9525" marB="0" anchor="ctr"/>
                </a:tc>
                <a:extLst>
                  <a:ext uri="{0D108BD9-81ED-4DB2-BD59-A6C34878D82A}">
                    <a16:rowId xmlns:a16="http://schemas.microsoft.com/office/drawing/2014/main" val="521219802"/>
                  </a:ext>
                </a:extLst>
              </a:tr>
            </a:tbl>
          </a:graphicData>
        </a:graphic>
      </p:graphicFrame>
      <p:graphicFrame>
        <p:nvGraphicFramePr>
          <p:cNvPr id="13" name="Diagram 12">
            <a:extLst>
              <a:ext uri="{FF2B5EF4-FFF2-40B4-BE49-F238E27FC236}">
                <a16:creationId xmlns:a16="http://schemas.microsoft.com/office/drawing/2014/main" id="{6472EF6B-104B-47B4-8849-68187D1055AE}"/>
              </a:ext>
            </a:extLst>
          </p:cNvPr>
          <p:cNvGraphicFramePr>
            <a:graphicFrameLocks/>
          </p:cNvGraphicFramePr>
          <p:nvPr>
            <p:extLst>
              <p:ext uri="{D42A27DB-BD31-4B8C-83A1-F6EECF244321}">
                <p14:modId xmlns:p14="http://schemas.microsoft.com/office/powerpoint/2010/main" val="114458334"/>
              </p:ext>
            </p:extLst>
          </p:nvPr>
        </p:nvGraphicFramePr>
        <p:xfrm>
          <a:off x="721639" y="1948781"/>
          <a:ext cx="5879457" cy="38082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77519"/>
            <a:ext cx="4667523" cy="1461764"/>
          </a:xfrm>
        </p:spPr>
        <p:txBody>
          <a:bodyPr/>
          <a:lstStyle/>
          <a:p>
            <a:pPr lvl="4"/>
            <a:r>
              <a:rPr lang="sv-SE" sz="1400" dirty="0"/>
              <a:t>Arbetslösheten ökade med 1,3 %-enheter i länet under kvartalet.</a:t>
            </a:r>
          </a:p>
          <a:p>
            <a:pPr lvl="4"/>
            <a:r>
              <a:rPr lang="sv-SE" sz="1400" dirty="0"/>
              <a:t>Skinnskattebergs kommun stod för länets lägsta arbetslöshet (5,2%).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72510" y="1251275"/>
            <a:ext cx="498384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01650FC8-A5E0-4E6A-92CD-FC7216A814F2}"/>
              </a:ext>
            </a:extLst>
          </p:cNvPr>
          <p:cNvGraphicFramePr>
            <a:graphicFrameLocks noGrp="1"/>
          </p:cNvGraphicFramePr>
          <p:nvPr>
            <p:extLst>
              <p:ext uri="{D42A27DB-BD31-4B8C-83A1-F6EECF244321}">
                <p14:modId xmlns:p14="http://schemas.microsoft.com/office/powerpoint/2010/main" val="1628085184"/>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700603"/>
                    </a:ext>
                  </a:extLst>
                </a:gridCol>
                <a:gridCol w="676080">
                  <a:extLst>
                    <a:ext uri="{9D8B030D-6E8A-4147-A177-3AD203B41FA5}">
                      <a16:colId xmlns:a16="http://schemas.microsoft.com/office/drawing/2014/main" val="732712714"/>
                    </a:ext>
                  </a:extLst>
                </a:gridCol>
                <a:gridCol w="767008">
                  <a:extLst>
                    <a:ext uri="{9D8B030D-6E8A-4147-A177-3AD203B41FA5}">
                      <a16:colId xmlns:a16="http://schemas.microsoft.com/office/drawing/2014/main" val="2903009341"/>
                    </a:ext>
                  </a:extLst>
                </a:gridCol>
                <a:gridCol w="607214">
                  <a:extLst>
                    <a:ext uri="{9D8B030D-6E8A-4147-A177-3AD203B41FA5}">
                      <a16:colId xmlns:a16="http://schemas.microsoft.com/office/drawing/2014/main" val="3248358379"/>
                    </a:ext>
                  </a:extLst>
                </a:gridCol>
                <a:gridCol w="553950">
                  <a:extLst>
                    <a:ext uri="{9D8B030D-6E8A-4147-A177-3AD203B41FA5}">
                      <a16:colId xmlns:a16="http://schemas.microsoft.com/office/drawing/2014/main" val="256329306"/>
                    </a:ext>
                  </a:extLst>
                </a:gridCol>
                <a:gridCol w="533741">
                  <a:extLst>
                    <a:ext uri="{9D8B030D-6E8A-4147-A177-3AD203B41FA5}">
                      <a16:colId xmlns:a16="http://schemas.microsoft.com/office/drawing/2014/main" val="4035758589"/>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Antal</a:t>
                      </a: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Förändring</a:t>
                      </a:r>
                    </a:p>
                  </a:txBody>
                  <a:tcPr marL="9525" marR="9525" marT="9525" marB="0" anchor="b"/>
                </a:tc>
                <a:tc gridSpan="3">
                  <a:txBody>
                    <a:bodyPr/>
                    <a:lstStyle/>
                    <a:p>
                      <a:pPr algn="ctr" fontAlgn="b"/>
                      <a:r>
                        <a:rPr lang="sv-SE" sz="800" u="none" strike="noStrike" kern="1200">
                          <a:solidFill>
                            <a:schemeClr val="tx1"/>
                          </a:solidFill>
                          <a:effectLst/>
                          <a:latin typeface="+mn-lt"/>
                          <a:ea typeface="+mn-ea"/>
                          <a:cs typeface="+mn-cs"/>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176294679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2790856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dirty="0">
                          <a:solidFill>
                            <a:srgbClr val="000000"/>
                          </a:solidFill>
                          <a:effectLst/>
                          <a:latin typeface="Futura Std Book" panose="020B0502020204020303"/>
                        </a:rPr>
                        <a:t>454 768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89 233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922288001"/>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210 868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48 678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112833039"/>
                  </a:ext>
                </a:extLst>
              </a:tr>
              <a:tr h="374367">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14 374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2 611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171270188"/>
                  </a:ext>
                </a:extLst>
              </a:tr>
              <a:tr h="374367">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8 464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1 876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628132735"/>
                  </a:ext>
                </a:extLst>
              </a:tr>
            </a:tbl>
          </a:graphicData>
        </a:graphic>
      </p:graphicFrame>
      <p:graphicFrame>
        <p:nvGraphicFramePr>
          <p:cNvPr id="13" name="Diagram 12">
            <a:extLst>
              <a:ext uri="{FF2B5EF4-FFF2-40B4-BE49-F238E27FC236}">
                <a16:creationId xmlns:a16="http://schemas.microsoft.com/office/drawing/2014/main" id="{5C6D4C37-EE83-4372-AAD2-EF27A188F3D6}"/>
              </a:ext>
            </a:extLst>
          </p:cNvPr>
          <p:cNvGraphicFramePr>
            <a:graphicFrameLocks/>
          </p:cNvGraphicFramePr>
          <p:nvPr>
            <p:extLst>
              <p:ext uri="{D42A27DB-BD31-4B8C-83A1-F6EECF244321}">
                <p14:modId xmlns:p14="http://schemas.microsoft.com/office/powerpoint/2010/main" val="608739989"/>
              </p:ext>
            </p:extLst>
          </p:nvPr>
        </p:nvGraphicFramePr>
        <p:xfrm>
          <a:off x="721630" y="1774495"/>
          <a:ext cx="5931719" cy="39824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892352609"/>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41602">
                  <a:extLst>
                    <a:ext uri="{9D8B030D-6E8A-4147-A177-3AD203B41FA5}">
                      <a16:colId xmlns:a16="http://schemas.microsoft.com/office/drawing/2014/main" val="452260278"/>
                    </a:ext>
                  </a:extLst>
                </a:gridCol>
                <a:gridCol w="19267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6 559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750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2 787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42,6</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787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-30,9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7 815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1 860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33,9</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1 399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14 374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2 611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18,1</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716943847"/>
              </p:ext>
            </p:extLst>
          </p:nvPr>
        </p:nvGraphicFramePr>
        <p:xfrm>
          <a:off x="1882774" y="3585949"/>
          <a:ext cx="8426449" cy="1796280"/>
        </p:xfrm>
        <a:graphic>
          <a:graphicData uri="http://schemas.openxmlformats.org/drawingml/2006/table">
            <a:tbl>
              <a:tblPr firstRow="1" bandRow="1">
                <a:tableStyleId>{5C22544A-7EE6-4342-B048-85BDC9FD1C3A}</a:tableStyleId>
              </a:tblPr>
              <a:tblGrid>
                <a:gridCol w="2660651">
                  <a:extLst>
                    <a:ext uri="{9D8B030D-6E8A-4147-A177-3AD203B41FA5}">
                      <a16:colId xmlns:a16="http://schemas.microsoft.com/office/drawing/2014/main" val="3172541576"/>
                    </a:ext>
                  </a:extLst>
                </a:gridCol>
                <a:gridCol w="19244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Västerås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4 005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667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20,0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1 798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60,6</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463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-25,9</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4 459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1 210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52,6</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783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23,4</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8 464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1 876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28,5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32,5</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2020878"/>
            <a:ext cx="4725924" cy="1399557"/>
          </a:xfrm>
        </p:spPr>
        <p:txBody>
          <a:bodyPr/>
          <a:lstStyle/>
          <a:p>
            <a:pPr lvl="4"/>
            <a:r>
              <a:rPr lang="sv-SE" sz="1400" dirty="0"/>
              <a:t>Antalet invånare ökade med 0,5 procent i länet och 1 procent i Västerås kommun under kvartalet.</a:t>
            </a:r>
            <a:endParaRPr lang="sv-SE" sz="1800" dirty="0"/>
          </a:p>
          <a:p>
            <a:pPr lvl="4"/>
            <a:r>
              <a:rPr lang="sv-SE" sz="1400" dirty="0"/>
              <a:t>I Sverige ökade antalet invånare med 0,5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63116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a:t>
            </a:r>
            <a:r>
              <a:rPr lang="sv-SE" sz="1200"/>
              <a:t>2010 kv4</a:t>
            </a:r>
            <a:endParaRPr lang="sv-SE" sz="1400" dirty="0"/>
          </a:p>
        </p:txBody>
      </p:sp>
      <p:graphicFrame>
        <p:nvGraphicFramePr>
          <p:cNvPr id="3" name="Tabell 2">
            <a:extLst>
              <a:ext uri="{FF2B5EF4-FFF2-40B4-BE49-F238E27FC236}">
                <a16:creationId xmlns:a16="http://schemas.microsoft.com/office/drawing/2014/main" id="{06B92B46-C8BF-4204-884C-0B0415EE408E}"/>
              </a:ext>
            </a:extLst>
          </p:cNvPr>
          <p:cNvGraphicFramePr>
            <a:graphicFrameLocks noGrp="1"/>
          </p:cNvGraphicFramePr>
          <p:nvPr>
            <p:extLst>
              <p:ext uri="{D42A27DB-BD31-4B8C-83A1-F6EECF244321}">
                <p14:modId xmlns:p14="http://schemas.microsoft.com/office/powerpoint/2010/main" val="3819741956"/>
              </p:ext>
            </p:extLst>
          </p:nvPr>
        </p:nvGraphicFramePr>
        <p:xfrm>
          <a:off x="6744440" y="3714564"/>
          <a:ext cx="4725924" cy="21655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377391958"/>
                    </a:ext>
                  </a:extLst>
                </a:gridCol>
                <a:gridCol w="842883">
                  <a:extLst>
                    <a:ext uri="{9D8B030D-6E8A-4147-A177-3AD203B41FA5}">
                      <a16:colId xmlns:a16="http://schemas.microsoft.com/office/drawing/2014/main" val="3775523766"/>
                    </a:ext>
                  </a:extLst>
                </a:gridCol>
                <a:gridCol w="822850">
                  <a:extLst>
                    <a:ext uri="{9D8B030D-6E8A-4147-A177-3AD203B41FA5}">
                      <a16:colId xmlns:a16="http://schemas.microsoft.com/office/drawing/2014/main" val="4113143520"/>
                    </a:ext>
                  </a:extLst>
                </a:gridCol>
                <a:gridCol w="748442">
                  <a:extLst>
                    <a:ext uri="{9D8B030D-6E8A-4147-A177-3AD203B41FA5}">
                      <a16:colId xmlns:a16="http://schemas.microsoft.com/office/drawing/2014/main" val="3423054423"/>
                    </a:ext>
                  </a:extLst>
                </a:gridCol>
                <a:gridCol w="575749">
                  <a:extLst>
                    <a:ext uri="{9D8B030D-6E8A-4147-A177-3AD203B41FA5}">
                      <a16:colId xmlns:a16="http://schemas.microsoft.com/office/drawing/2014/main" val="1177195877"/>
                    </a:ext>
                  </a:extLst>
                </a:gridCol>
              </a:tblGrid>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8554168"/>
                  </a:ext>
                </a:extLst>
              </a:tr>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067753529"/>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10 379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5,4 </a:t>
                      </a:r>
                    </a:p>
                  </a:txBody>
                  <a:tcPr marL="9525" marR="9525" marT="9525" marB="0" anchor="ctr"/>
                </a:tc>
                <a:extLst>
                  <a:ext uri="{0D108BD9-81ED-4DB2-BD59-A6C34878D82A}">
                    <a16:rowId xmlns:a16="http://schemas.microsoft.com/office/drawing/2014/main" val="70853297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4 705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6,1 </a:t>
                      </a:r>
                    </a:p>
                  </a:txBody>
                  <a:tcPr marL="9525" marR="9525" marT="9525" marB="0" anchor="ctr"/>
                </a:tc>
                <a:extLst>
                  <a:ext uri="{0D108BD9-81ED-4DB2-BD59-A6C34878D82A}">
                    <a16:rowId xmlns:a16="http://schemas.microsoft.com/office/drawing/2014/main" val="3160599179"/>
                  </a:ext>
                </a:extLst>
              </a:tr>
              <a:tr h="360923">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1133605478"/>
                  </a:ext>
                </a:extLst>
              </a:tr>
              <a:tr h="360923">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7,1 </a:t>
                      </a:r>
                    </a:p>
                  </a:txBody>
                  <a:tcPr marL="9525" marR="9525" marT="9525" marB="0" anchor="ctr"/>
                </a:tc>
                <a:extLst>
                  <a:ext uri="{0D108BD9-81ED-4DB2-BD59-A6C34878D82A}">
                    <a16:rowId xmlns:a16="http://schemas.microsoft.com/office/drawing/2014/main" val="2217360536"/>
                  </a:ext>
                </a:extLst>
              </a:tr>
            </a:tbl>
          </a:graphicData>
        </a:graphic>
      </p:graphicFrame>
      <p:graphicFrame>
        <p:nvGraphicFramePr>
          <p:cNvPr id="13" name="Diagram 12">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3368894836"/>
              </p:ext>
            </p:extLst>
          </p:nvPr>
        </p:nvGraphicFramePr>
        <p:xfrm>
          <a:off x="721633" y="1950884"/>
          <a:ext cx="5835921"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2139550"/>
            <a:ext cx="4733180" cy="1289450"/>
          </a:xfrm>
        </p:spPr>
        <p:txBody>
          <a:bodyPr/>
          <a:lstStyle/>
          <a:p>
            <a:pPr lvl="4"/>
            <a:r>
              <a:rPr lang="sv-SE" sz="1400" dirty="0"/>
              <a:t>Antalet påbörjade lägenheter minskade med 37 procent under det fjärde kvartalet.</a:t>
            </a:r>
          </a:p>
          <a:p>
            <a:pPr lvl="4"/>
            <a:r>
              <a:rPr lang="sv-SE" sz="1400" dirty="0"/>
              <a:t>Av länets 405 påbörjade lägenheter svarade Västerås för 303.</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a:t>
            </a:r>
            <a:r>
              <a:rPr lang="sv-SE" sz="1200"/>
              <a:t>2010 kv4</a:t>
            </a:r>
            <a:endParaRPr lang="sv-SE" sz="1400" dirty="0"/>
          </a:p>
        </p:txBody>
      </p:sp>
      <p:graphicFrame>
        <p:nvGraphicFramePr>
          <p:cNvPr id="3" name="Tabell 2">
            <a:extLst>
              <a:ext uri="{FF2B5EF4-FFF2-40B4-BE49-F238E27FC236}">
                <a16:creationId xmlns:a16="http://schemas.microsoft.com/office/drawing/2014/main" id="{7A24CD89-21F7-4633-A3CB-C48910EC16A7}"/>
              </a:ext>
            </a:extLst>
          </p:cNvPr>
          <p:cNvGraphicFramePr>
            <a:graphicFrameLocks noGrp="1"/>
          </p:cNvGraphicFramePr>
          <p:nvPr>
            <p:extLst>
              <p:ext uri="{D42A27DB-BD31-4B8C-83A1-F6EECF244321}">
                <p14:modId xmlns:p14="http://schemas.microsoft.com/office/powerpoint/2010/main" val="890066016"/>
              </p:ext>
            </p:extLst>
          </p:nvPr>
        </p:nvGraphicFramePr>
        <p:xfrm>
          <a:off x="6744444" y="3730344"/>
          <a:ext cx="4725917" cy="2149756"/>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3859614006"/>
                    </a:ext>
                  </a:extLst>
                </a:gridCol>
                <a:gridCol w="685604">
                  <a:extLst>
                    <a:ext uri="{9D8B030D-6E8A-4147-A177-3AD203B41FA5}">
                      <a16:colId xmlns:a16="http://schemas.microsoft.com/office/drawing/2014/main" val="2524124296"/>
                    </a:ext>
                  </a:extLst>
                </a:gridCol>
                <a:gridCol w="777813">
                  <a:extLst>
                    <a:ext uri="{9D8B030D-6E8A-4147-A177-3AD203B41FA5}">
                      <a16:colId xmlns:a16="http://schemas.microsoft.com/office/drawing/2014/main" val="1097672926"/>
                    </a:ext>
                  </a:extLst>
                </a:gridCol>
                <a:gridCol w="615768">
                  <a:extLst>
                    <a:ext uri="{9D8B030D-6E8A-4147-A177-3AD203B41FA5}">
                      <a16:colId xmlns:a16="http://schemas.microsoft.com/office/drawing/2014/main" val="2652394528"/>
                    </a:ext>
                  </a:extLst>
                </a:gridCol>
                <a:gridCol w="561754">
                  <a:extLst>
                    <a:ext uri="{9D8B030D-6E8A-4147-A177-3AD203B41FA5}">
                      <a16:colId xmlns:a16="http://schemas.microsoft.com/office/drawing/2014/main" val="1263849957"/>
                    </a:ext>
                  </a:extLst>
                </a:gridCol>
                <a:gridCol w="541259">
                  <a:extLst>
                    <a:ext uri="{9D8B030D-6E8A-4147-A177-3AD203B41FA5}">
                      <a16:colId xmlns:a16="http://schemas.microsoft.com/office/drawing/2014/main" val="1489986958"/>
                    </a:ext>
                  </a:extLst>
                </a:gridCol>
              </a:tblGrid>
              <a:tr h="31414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967682204"/>
                  </a:ext>
                </a:extLst>
              </a:tr>
              <a:tr h="3298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59458464"/>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12 852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47 484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1332352560"/>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5 503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21 642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a:t>
                      </a:r>
                    </a:p>
                  </a:txBody>
                  <a:tcPr marL="9525" marR="9525" marT="9525" marB="0" anchor="ctr"/>
                </a:tc>
                <a:extLst>
                  <a:ext uri="{0D108BD9-81ED-4DB2-BD59-A6C34878D82A}">
                    <a16:rowId xmlns:a16="http://schemas.microsoft.com/office/drawing/2014/main" val="2479268706"/>
                  </a:ext>
                </a:extLst>
              </a:tr>
              <a:tr h="376441">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406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1 510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657277135"/>
                  </a:ext>
                </a:extLst>
              </a:tr>
              <a:tr h="376441">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472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1 288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a:t>
                      </a:r>
                    </a:p>
                  </a:txBody>
                  <a:tcPr marL="9525" marR="9525" marT="9525" marB="0" anchor="ctr"/>
                </a:tc>
                <a:extLst>
                  <a:ext uri="{0D108BD9-81ED-4DB2-BD59-A6C34878D82A}">
                    <a16:rowId xmlns:a16="http://schemas.microsoft.com/office/drawing/2014/main" val="3903410004"/>
                  </a:ext>
                </a:extLst>
              </a:tr>
            </a:tbl>
          </a:graphicData>
        </a:graphic>
      </p:graphicFrame>
      <p:graphicFrame>
        <p:nvGraphicFramePr>
          <p:cNvPr id="12" name="Diagram 11">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1233856255"/>
              </p:ext>
            </p:extLst>
          </p:nvPr>
        </p:nvGraphicFramePr>
        <p:xfrm>
          <a:off x="721637" y="1949297"/>
          <a:ext cx="5835917"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39" y="233146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7" y="236292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479805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785604"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a:t>
            </a:r>
            <a:r>
              <a:rPr lang="sv-SE" sz="1200"/>
              <a:t>2010 kv4</a:t>
            </a:r>
            <a:endParaRPr lang="sv-SE" sz="1400" dirty="0"/>
          </a:p>
        </p:txBody>
      </p:sp>
      <p:graphicFrame>
        <p:nvGraphicFramePr>
          <p:cNvPr id="4" name="Tabell 3">
            <a:extLst>
              <a:ext uri="{FF2B5EF4-FFF2-40B4-BE49-F238E27FC236}">
                <a16:creationId xmlns:a16="http://schemas.microsoft.com/office/drawing/2014/main" id="{CC841664-6D72-46FA-AFA8-1DC466B1C0F8}"/>
              </a:ext>
            </a:extLst>
          </p:cNvPr>
          <p:cNvGraphicFramePr>
            <a:graphicFrameLocks noGrp="1"/>
          </p:cNvGraphicFramePr>
          <p:nvPr>
            <p:extLst>
              <p:ext uri="{D42A27DB-BD31-4B8C-83A1-F6EECF244321}">
                <p14:modId xmlns:p14="http://schemas.microsoft.com/office/powerpoint/2010/main" val="449765444"/>
              </p:ext>
            </p:extLst>
          </p:nvPr>
        </p:nvGraphicFramePr>
        <p:xfrm>
          <a:off x="6744437" y="2618945"/>
          <a:ext cx="4725924" cy="2195077"/>
        </p:xfrm>
        <a:graphic>
          <a:graphicData uri="http://schemas.openxmlformats.org/drawingml/2006/table">
            <a:tbl>
              <a:tblPr bandRow="1">
                <a:tableStyleId>{2D5ABB26-0587-4C30-8999-92F81FD0307C}</a:tableStyleId>
              </a:tblPr>
              <a:tblGrid>
                <a:gridCol w="1543721">
                  <a:extLst>
                    <a:ext uri="{9D8B030D-6E8A-4147-A177-3AD203B41FA5}">
                      <a16:colId xmlns:a16="http://schemas.microsoft.com/office/drawing/2014/main" val="2588086048"/>
                    </a:ext>
                  </a:extLst>
                </a:gridCol>
                <a:gridCol w="685605">
                  <a:extLst>
                    <a:ext uri="{9D8B030D-6E8A-4147-A177-3AD203B41FA5}">
                      <a16:colId xmlns:a16="http://schemas.microsoft.com/office/drawing/2014/main" val="337650717"/>
                    </a:ext>
                  </a:extLst>
                </a:gridCol>
                <a:gridCol w="777814">
                  <a:extLst>
                    <a:ext uri="{9D8B030D-6E8A-4147-A177-3AD203B41FA5}">
                      <a16:colId xmlns:a16="http://schemas.microsoft.com/office/drawing/2014/main" val="2005788357"/>
                    </a:ext>
                  </a:extLst>
                </a:gridCol>
                <a:gridCol w="572048">
                  <a:extLst>
                    <a:ext uri="{9D8B030D-6E8A-4147-A177-3AD203B41FA5}">
                      <a16:colId xmlns:a16="http://schemas.microsoft.com/office/drawing/2014/main" val="2391748948"/>
                    </a:ext>
                  </a:extLst>
                </a:gridCol>
                <a:gridCol w="605476">
                  <a:extLst>
                    <a:ext uri="{9D8B030D-6E8A-4147-A177-3AD203B41FA5}">
                      <a16:colId xmlns:a16="http://schemas.microsoft.com/office/drawing/2014/main" val="1583891564"/>
                    </a:ext>
                  </a:extLst>
                </a:gridCol>
                <a:gridCol w="541260">
                  <a:extLst>
                    <a:ext uri="{9D8B030D-6E8A-4147-A177-3AD203B41FA5}">
                      <a16:colId xmlns:a16="http://schemas.microsoft.com/office/drawing/2014/main" val="3791572549"/>
                    </a:ext>
                  </a:extLst>
                </a:gridCol>
              </a:tblGrid>
              <a:tr h="2375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215778766"/>
                  </a:ext>
                </a:extLst>
              </a:tr>
              <a:tr h="24944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591211211"/>
                  </a:ext>
                </a:extLst>
              </a:tr>
              <a:tr h="28467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5 363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27 085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 </a:t>
                      </a:r>
                    </a:p>
                  </a:txBody>
                  <a:tcPr marL="9525" marR="9525" marT="9525" marB="0" anchor="ctr"/>
                </a:tc>
                <a:extLst>
                  <a:ext uri="{0D108BD9-81ED-4DB2-BD59-A6C34878D82A}">
                    <a16:rowId xmlns:a16="http://schemas.microsoft.com/office/drawing/2014/main" val="3155524576"/>
                  </a:ext>
                </a:extLst>
              </a:tr>
              <a:tr h="28467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2 525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a:t>
                      </a:r>
                    </a:p>
                  </a:txBody>
                  <a:tcPr marL="9525" marR="9525" marT="9525" marB="0" anchor="ctr"/>
                </a:tc>
                <a:extLst>
                  <a:ext uri="{0D108BD9-81ED-4DB2-BD59-A6C34878D82A}">
                    <a16:rowId xmlns:a16="http://schemas.microsoft.com/office/drawing/2014/main" val="3912248797"/>
                  </a:ext>
                </a:extLst>
              </a:tr>
              <a:tr h="284678">
                <a:tc>
                  <a:txBody>
                    <a:bodyPr/>
                    <a:lstStyle/>
                    <a:p>
                      <a:pPr marL="72000" algn="l" fontAlgn="b"/>
                      <a:r>
                        <a:rPr lang="sv-SE" sz="800" b="1" u="none" strike="noStrike" dirty="0">
                          <a:effectLst/>
                        </a:rPr>
                        <a:t>Västmanlands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106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-29 </a:t>
                      </a:r>
                    </a:p>
                  </a:txBody>
                  <a:tcPr marL="9525" marR="9525" marT="9525" marB="0" anchor="ctr"/>
                </a:tc>
                <a:extLst>
                  <a:ext uri="{0D108BD9-81ED-4DB2-BD59-A6C34878D82A}">
                    <a16:rowId xmlns:a16="http://schemas.microsoft.com/office/drawing/2014/main" val="3345795674"/>
                  </a:ext>
                </a:extLst>
              </a:tr>
              <a:tr h="284678">
                <a:tc>
                  <a:txBody>
                    <a:bodyPr/>
                    <a:lstStyle/>
                    <a:p>
                      <a:pPr marL="72000" algn="l" fontAlgn="b"/>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-58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29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-60 </a:t>
                      </a:r>
                    </a:p>
                  </a:txBody>
                  <a:tcPr marL="9525" marR="9525" marT="9525" marB="0" anchor="ctr"/>
                </a:tc>
                <a:extLst>
                  <a:ext uri="{0D108BD9-81ED-4DB2-BD59-A6C34878D82A}">
                    <a16:rowId xmlns:a16="http://schemas.microsoft.com/office/drawing/2014/main" val="3108025676"/>
                  </a:ext>
                </a:extLst>
              </a:tr>
              <a:tr h="284678">
                <a:tc>
                  <a:txBody>
                    <a:bodyPr/>
                    <a:lstStyle/>
                    <a:p>
                      <a:pPr marL="72000" algn="l" fontAlgn="b"/>
                      <a:r>
                        <a:rPr lang="sv-SE" sz="800" b="1" u="none" strike="noStrike" dirty="0">
                          <a:effectLst/>
                        </a:rPr>
                        <a:t>Västerås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-27 </a:t>
                      </a:r>
                    </a:p>
                  </a:txBody>
                  <a:tcPr marL="9525" marR="9525" marT="9525" marB="0" anchor="ctr"/>
                </a:tc>
                <a:extLst>
                  <a:ext uri="{0D108BD9-81ED-4DB2-BD59-A6C34878D82A}">
                    <a16:rowId xmlns:a16="http://schemas.microsoft.com/office/drawing/2014/main" val="3057009573"/>
                  </a:ext>
                </a:extLst>
              </a:tr>
              <a:tr h="28467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-48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22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pitchFamily="34" charset="0"/>
                        </a:rPr>
                        <a:t>-59 </a:t>
                      </a:r>
                    </a:p>
                  </a:txBody>
                  <a:tcPr marL="9525" marR="9525" marT="9525" marB="0" anchor="ctr"/>
                </a:tc>
                <a:extLst>
                  <a:ext uri="{0D108BD9-81ED-4DB2-BD59-A6C34878D82A}">
                    <a16:rowId xmlns:a16="http://schemas.microsoft.com/office/drawing/2014/main" val="1407413212"/>
                  </a:ext>
                </a:extLst>
              </a:tr>
            </a:tbl>
          </a:graphicData>
        </a:graphic>
      </p:graphicFrame>
      <p:sp>
        <p:nvSpPr>
          <p:cNvPr id="11" name="textruta 10">
            <a:extLst>
              <a:ext uri="{FF2B5EF4-FFF2-40B4-BE49-F238E27FC236}">
                <a16:creationId xmlns:a16="http://schemas.microsoft.com/office/drawing/2014/main" id="{955E221F-2EDD-40D5-A6EF-0A7DD9F5A654}"/>
              </a:ext>
            </a:extLst>
          </p:cNvPr>
          <p:cNvSpPr txBox="1"/>
          <p:nvPr/>
        </p:nvSpPr>
        <p:spPr>
          <a:xfrm>
            <a:off x="10337001" y="4998203"/>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15E61F2F-A87A-4545-9EC4-C640A15C0417}"/>
              </a:ext>
            </a:extLst>
          </p:cNvPr>
          <p:cNvGraphicFramePr>
            <a:graphicFrameLocks/>
          </p:cNvGraphicFramePr>
          <p:nvPr>
            <p:extLst>
              <p:ext uri="{D42A27DB-BD31-4B8C-83A1-F6EECF244321}">
                <p14:modId xmlns:p14="http://schemas.microsoft.com/office/powerpoint/2010/main" val="2779219887"/>
              </p:ext>
            </p:extLst>
          </p:nvPr>
        </p:nvGraphicFramePr>
        <p:xfrm>
          <a:off x="717550" y="2164739"/>
          <a:ext cx="5785604" cy="35922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oskärpa&#10;&#10;Automatiskt genererad beskrivning">
            <a:extLst>
              <a:ext uri="{FF2B5EF4-FFF2-40B4-BE49-F238E27FC236}">
                <a16:creationId xmlns:a16="http://schemas.microsoft.com/office/drawing/2014/main" id="{BA2E3F11-0009-4F0E-A1F5-46F16ABABCB1}"/>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781136840"/>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68763">
                  <a:extLst>
                    <a:ext uri="{9D8B030D-6E8A-4147-A177-3AD203B41FA5}">
                      <a16:colId xmlns:a16="http://schemas.microsoft.com/office/drawing/2014/main" val="2818758293"/>
                    </a:ext>
                  </a:extLst>
                </a:gridCol>
                <a:gridCol w="1064641">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algn="l" rtl="0" fontAlgn="ctr"/>
                      <a:r>
                        <a:rPr lang="sv-SE" sz="800" b="1" i="0" u="none" strike="noStrike">
                          <a:solidFill>
                            <a:srgbClr val="000000"/>
                          </a:solidFill>
                          <a:effectLst/>
                          <a:latin typeface="Futura Std Book" panose="020B0502020204020303" pitchFamily="34" charset="0"/>
                        </a:rPr>
                        <a:t>Västmanlands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430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Arboga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-33</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-40</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-32</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Västmanlands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E9CA1CBA-BCE8-4159-8212-E37F87A2CFFF}"/>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727849670"/>
              </p:ext>
            </p:extLst>
          </p:nvPr>
        </p:nvGraphicFramePr>
        <p:xfrm>
          <a:off x="6167438" y="106615"/>
          <a:ext cx="5689601" cy="6418015"/>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58550">
                  <a:extLst>
                    <a:ext uri="{9D8B030D-6E8A-4147-A177-3AD203B41FA5}">
                      <a16:colId xmlns:a16="http://schemas.microsoft.com/office/drawing/2014/main" val="2818758293"/>
                    </a:ext>
                  </a:extLst>
                </a:gridCol>
                <a:gridCol w="1075828">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4 323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209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-85</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2 800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85</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0775A1A2-25AB-4AC6-9872-756C99FADC5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870A2852-8585-4B22-BF7C-0EB91459C397}"/>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885655613"/>
              </p:ext>
            </p:extLst>
          </p:nvPr>
        </p:nvGraphicFramePr>
        <p:xfrm>
          <a:off x="6167440" y="106615"/>
          <a:ext cx="5702807" cy="641801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14 374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0,0</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8 464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1,6</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1 043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0,2</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1 345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1,0</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11FD440D-E43C-4E57-8AF7-F8B606F70399}"/>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4185660525"/>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277 141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Arboga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14 039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Fagersta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13 267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400</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8 745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90</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26 085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500</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5 729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22 867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-70</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4 366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10 092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155 551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-47</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8A9C8F8A-27D5-458A-937A-652C55C9801A}"/>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87398" y="326398"/>
            <a:ext cx="4918077" cy="1302377"/>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961806110"/>
              </p:ext>
            </p:extLst>
          </p:nvPr>
        </p:nvGraphicFramePr>
        <p:xfrm>
          <a:off x="6164962" y="106614"/>
          <a:ext cx="4871338" cy="6424989"/>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0458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510">
                <a:tc>
                  <a:txBody>
                    <a:bodyPr/>
                    <a:lstStyle/>
                    <a:p>
                      <a:pPr algn="l" rtl="0" fontAlgn="ctr"/>
                      <a:r>
                        <a:rPr lang="sv-SE" sz="800" b="1" i="0" u="none" strike="noStrike" dirty="0">
                          <a:solidFill>
                            <a:srgbClr val="000000"/>
                          </a:solidFill>
                          <a:effectLst/>
                          <a:latin typeface="Futura Std Book" panose="020B0502020204020303" pitchFamily="34" charset="0"/>
                        </a:rPr>
                        <a:t>Västmanland</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Arboga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93360832"/>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59525621"/>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Hallstahammar</a:t>
                      </a:r>
                    </a:p>
                  </a:txBody>
                  <a:tcPr marL="180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1947986397"/>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325918200"/>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39445981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32085089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1121273573"/>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Skinnskatteberg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084239425"/>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047465816"/>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80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79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vatten, utomhus, himmel, flod&#10;&#10;Automatiskt genererad beskrivning">
            <a:extLst>
              <a:ext uri="{FF2B5EF4-FFF2-40B4-BE49-F238E27FC236}">
                <a16:creationId xmlns:a16="http://schemas.microsoft.com/office/drawing/2014/main" id="{09E341FC-A2D8-4272-8A84-1D606F261749}"/>
              </a:ext>
            </a:extLst>
          </p:cNvPr>
          <p:cNvPicPr>
            <a:picLocks noGrp="1" noChangeAspect="1"/>
          </p:cNvPicPr>
          <p:nvPr>
            <p:ph type="pic" sz="quarter" idx="13"/>
          </p:nvPr>
        </p:nvPicPr>
        <p:blipFill>
          <a:blip r:embed="rId2"/>
          <a:srcRect t="2493" b="24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9482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350461" y="0"/>
            <a:ext cx="6532591"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2370</TotalTime>
  <Words>3066</Words>
  <Application>Microsoft Office PowerPoint</Application>
  <PresentationFormat>Bredbild</PresentationFormat>
  <Paragraphs>1166</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Times New Roman</vt:lpstr>
      <vt:lpstr>Wingdings</vt:lpstr>
      <vt:lpstr>Stockholm Business Region</vt:lpstr>
      <vt:lpstr>PowerPoint-presentation</vt:lpstr>
      <vt:lpstr>Om rapporten</vt:lpstr>
      <vt:lpstr>Svårt läge i spåren av Covid-19</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496</cp:revision>
  <cp:lastPrinted>2020-03-19T09:14:48Z</cp:lastPrinted>
  <dcterms:created xsi:type="dcterms:W3CDTF">2019-04-29T08:02:07Z</dcterms:created>
  <dcterms:modified xsi:type="dcterms:W3CDTF">2021-03-29T11:21:43Z</dcterms:modified>
</cp:coreProperties>
</file>