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1" clrIdx="0">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67F"/>
    <a:srgbClr val="0070C0"/>
    <a:srgbClr val="C40064"/>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01" autoAdjust="0"/>
    <p:restoredTop sz="94660"/>
  </p:normalViewPr>
  <p:slideViewPr>
    <p:cSldViewPr snapToGrid="0">
      <p:cViewPr varScale="1">
        <p:scale>
          <a:sx n="69" d="100"/>
          <a:sy n="69" d="100"/>
        </p:scale>
        <p:origin x="512" y="44"/>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1\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Grafdata'!$B$57</c:f>
              <c:strCache>
                <c:ptCount val="1"/>
                <c:pt idx="0">
                  <c:v>Total</c:v>
                </c:pt>
              </c:strCache>
            </c:strRef>
          </c:tx>
          <c:spPr>
            <a:ln w="28575" cap="rnd">
              <a:solidFill>
                <a:schemeClr val="accent1"/>
              </a:solidFill>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Grafdata'!$C$57:$AQ$57</c:f>
              <c:numCache>
                <c:formatCode>General</c:formatCode>
                <c:ptCount val="41"/>
                <c:pt idx="0">
                  <c:v>100</c:v>
                </c:pt>
                <c:pt idx="1">
                  <c:v>105.09085726366212</c:v>
                </c:pt>
                <c:pt idx="2">
                  <c:v>106.36334878443854</c:v>
                </c:pt>
                <c:pt idx="3">
                  <c:v>102.8721448042634</c:v>
                </c:pt>
                <c:pt idx="4">
                  <c:v>102.0390652215429</c:v>
                </c:pt>
                <c:pt idx="5">
                  <c:v>108.68594790923144</c:v>
                </c:pt>
                <c:pt idx="6">
                  <c:v>110.110242109171</c:v>
                </c:pt>
                <c:pt idx="7">
                  <c:v>107.43428058512914</c:v>
                </c:pt>
                <c:pt idx="8">
                  <c:v>105.05780871418391</c:v>
                </c:pt>
                <c:pt idx="9">
                  <c:v>109.96329118439481</c:v>
                </c:pt>
                <c:pt idx="10">
                  <c:v>111.49770901718847</c:v>
                </c:pt>
                <c:pt idx="11">
                  <c:v>108.83333242939946</c:v>
                </c:pt>
                <c:pt idx="12">
                  <c:v>108.13107097931979</c:v>
                </c:pt>
                <c:pt idx="13">
                  <c:v>113.62003425005346</c:v>
                </c:pt>
                <c:pt idx="14">
                  <c:v>115.5480718413566</c:v>
                </c:pt>
                <c:pt idx="15">
                  <c:v>111.17867506719011</c:v>
                </c:pt>
                <c:pt idx="16">
                  <c:v>110.84670277126872</c:v>
                </c:pt>
                <c:pt idx="17">
                  <c:v>117.42940934577435</c:v>
                </c:pt>
                <c:pt idx="18">
                  <c:v>118.85301241446422</c:v>
                </c:pt>
                <c:pt idx="19">
                  <c:v>114.73777945750001</c:v>
                </c:pt>
                <c:pt idx="20">
                  <c:v>114.58827578828192</c:v>
                </c:pt>
                <c:pt idx="21">
                  <c:v>121.76430524460902</c:v>
                </c:pt>
                <c:pt idx="22">
                  <c:v>123.8970930683935</c:v>
                </c:pt>
                <c:pt idx="23">
                  <c:v>121.5855921793744</c:v>
                </c:pt>
                <c:pt idx="24">
                  <c:v>119.308755312606</c:v>
                </c:pt>
                <c:pt idx="25">
                  <c:v>126.50830962047806</c:v>
                </c:pt>
                <c:pt idx="26">
                  <c:v>127.93777165691738</c:v>
                </c:pt>
                <c:pt idx="27">
                  <c:v>124.96191375812607</c:v>
                </c:pt>
                <c:pt idx="28">
                  <c:v>124.2383004029291</c:v>
                </c:pt>
                <c:pt idx="29">
                  <c:v>131.96022001040777</c:v>
                </c:pt>
                <c:pt idx="30">
                  <c:v>132.29438582251794</c:v>
                </c:pt>
                <c:pt idx="31">
                  <c:v>129.557740055446</c:v>
                </c:pt>
                <c:pt idx="32">
                  <c:v>128.90313901527441</c:v>
                </c:pt>
                <c:pt idx="33">
                  <c:v>136.04829346017709</c:v>
                </c:pt>
                <c:pt idx="34">
                  <c:v>136.57939211751972</c:v>
                </c:pt>
                <c:pt idx="35">
                  <c:v>130.37678693704422</c:v>
                </c:pt>
                <c:pt idx="36">
                  <c:v>128.98798592482339</c:v>
                </c:pt>
                <c:pt idx="37">
                  <c:v>132.74139114047912</c:v>
                </c:pt>
                <c:pt idx="38">
                  <c:v>133.36114356123002</c:v>
                </c:pt>
                <c:pt idx="39">
                  <c:v>132.19423276916942</c:v>
                </c:pt>
                <c:pt idx="40">
                  <c:v>132.8249521899919</c:v>
                </c:pt>
              </c:numCache>
            </c:numRef>
          </c:val>
          <c:smooth val="0"/>
          <c:extLst>
            <c:ext xmlns:c16="http://schemas.microsoft.com/office/drawing/2014/chart" uri="{C3380CC4-5D6E-409C-BE32-E72D297353CC}">
              <c16:uniqueId val="{00000000-65ED-4555-B31E-AA128C25B5FC}"/>
            </c:ext>
          </c:extLst>
        </c:ser>
        <c:ser>
          <c:idx val="1"/>
          <c:order val="1"/>
          <c:tx>
            <c:strRef>
              <c:f>'s4 Grafdata'!$B$58</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Grafdata'!$C$58:$AQ$58</c:f>
              <c:numCache>
                <c:formatCode>General</c:formatCode>
                <c:ptCount val="41"/>
                <c:pt idx="0">
                  <c:v>100</c:v>
                </c:pt>
                <c:pt idx="1">
                  <c:v>104.92215992952676</c:v>
                </c:pt>
                <c:pt idx="2">
                  <c:v>106.26582549912301</c:v>
                </c:pt>
                <c:pt idx="3">
                  <c:v>102.94839736581267</c:v>
                </c:pt>
                <c:pt idx="4">
                  <c:v>102.17418011811125</c:v>
                </c:pt>
                <c:pt idx="5">
                  <c:v>108.70165794398144</c:v>
                </c:pt>
                <c:pt idx="6">
                  <c:v>110.19225824241497</c:v>
                </c:pt>
                <c:pt idx="7">
                  <c:v>107.51780238124853</c:v>
                </c:pt>
                <c:pt idx="8">
                  <c:v>105.10831782380767</c:v>
                </c:pt>
                <c:pt idx="9">
                  <c:v>109.82520118182488</c:v>
                </c:pt>
                <c:pt idx="10">
                  <c:v>111.3480487428367</c:v>
                </c:pt>
                <c:pt idx="11">
                  <c:v>108.60612952087402</c:v>
                </c:pt>
                <c:pt idx="12">
                  <c:v>107.79961355569765</c:v>
                </c:pt>
                <c:pt idx="13">
                  <c:v>113.00716524318845</c:v>
                </c:pt>
                <c:pt idx="14">
                  <c:v>114.84473755600258</c:v>
                </c:pt>
                <c:pt idx="15">
                  <c:v>110.32840054910203</c:v>
                </c:pt>
                <c:pt idx="16">
                  <c:v>109.91305536310072</c:v>
                </c:pt>
                <c:pt idx="17">
                  <c:v>116.12952400642432</c:v>
                </c:pt>
                <c:pt idx="18">
                  <c:v>117.27755998813232</c:v>
                </c:pt>
                <c:pt idx="19">
                  <c:v>112.99932825359848</c:v>
                </c:pt>
                <c:pt idx="20">
                  <c:v>112.71932687393254</c:v>
                </c:pt>
                <c:pt idx="21">
                  <c:v>119.3803220103311</c:v>
                </c:pt>
                <c:pt idx="22">
                  <c:v>121.0754835412021</c:v>
                </c:pt>
                <c:pt idx="23">
                  <c:v>118.26916697121032</c:v>
                </c:pt>
                <c:pt idx="24">
                  <c:v>115.88825751430993</c:v>
                </c:pt>
                <c:pt idx="25">
                  <c:v>122.6094556298073</c:v>
                </c:pt>
                <c:pt idx="26">
                  <c:v>123.92846614734856</c:v>
                </c:pt>
                <c:pt idx="27">
                  <c:v>120.8593254620116</c:v>
                </c:pt>
                <c:pt idx="28">
                  <c:v>120.0638088309375</c:v>
                </c:pt>
                <c:pt idx="29">
                  <c:v>127.20779524321883</c:v>
                </c:pt>
                <c:pt idx="30">
                  <c:v>127.561026909484</c:v>
                </c:pt>
                <c:pt idx="31">
                  <c:v>124.85661359564118</c:v>
                </c:pt>
                <c:pt idx="32">
                  <c:v>124.15702726729594</c:v>
                </c:pt>
                <c:pt idx="33">
                  <c:v>130.80058004881721</c:v>
                </c:pt>
                <c:pt idx="34">
                  <c:v>131.33217878860265</c:v>
                </c:pt>
                <c:pt idx="35">
                  <c:v>125.30779092172592</c:v>
                </c:pt>
                <c:pt idx="36">
                  <c:v>124.04923351626836</c:v>
                </c:pt>
                <c:pt idx="37">
                  <c:v>127.64384648186697</c:v>
                </c:pt>
                <c:pt idx="38">
                  <c:v>128.24737393744965</c:v>
                </c:pt>
                <c:pt idx="39">
                  <c:v>127.18265619489641</c:v>
                </c:pt>
                <c:pt idx="40">
                  <c:v>127.71709885604123</c:v>
                </c:pt>
              </c:numCache>
            </c:numRef>
          </c:val>
          <c:smooth val="0"/>
          <c:extLst>
            <c:ext xmlns:c16="http://schemas.microsoft.com/office/drawing/2014/chart" uri="{C3380CC4-5D6E-409C-BE32-E72D297353CC}">
              <c16:uniqueId val="{00000001-65ED-4555-B31E-AA128C25B5FC}"/>
            </c:ext>
          </c:extLst>
        </c:ser>
        <c:ser>
          <c:idx val="2"/>
          <c:order val="2"/>
          <c:tx>
            <c:strRef>
              <c:f>'s4 Grafdata'!$B$59</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Grafdata'!$C$59:$AQ$59</c:f>
              <c:numCache>
                <c:formatCode>General</c:formatCode>
                <c:ptCount val="41"/>
                <c:pt idx="0">
                  <c:v>100</c:v>
                </c:pt>
                <c:pt idx="1">
                  <c:v>102.16287404170768</c:v>
                </c:pt>
                <c:pt idx="2">
                  <c:v>102.78075095861539</c:v>
                </c:pt>
                <c:pt idx="3">
                  <c:v>101.76853558797247</c:v>
                </c:pt>
                <c:pt idx="4">
                  <c:v>102.43579564619897</c:v>
                </c:pt>
                <c:pt idx="5">
                  <c:v>104.71161100807298</c:v>
                </c:pt>
                <c:pt idx="6">
                  <c:v>102.93433929249802</c:v>
                </c:pt>
                <c:pt idx="7">
                  <c:v>104.4410062013567</c:v>
                </c:pt>
                <c:pt idx="8">
                  <c:v>103.61316352178108</c:v>
                </c:pt>
                <c:pt idx="9">
                  <c:v>107.46601734977568</c:v>
                </c:pt>
                <c:pt idx="10">
                  <c:v>108.55470764795649</c:v>
                </c:pt>
                <c:pt idx="11">
                  <c:v>107.33677018056127</c:v>
                </c:pt>
                <c:pt idx="12">
                  <c:v>106.56275773610827</c:v>
                </c:pt>
                <c:pt idx="13">
                  <c:v>111.1238365278932</c:v>
                </c:pt>
                <c:pt idx="14">
                  <c:v>111.4892083312342</c:v>
                </c:pt>
                <c:pt idx="15">
                  <c:v>112.30960055691894</c:v>
                </c:pt>
                <c:pt idx="16">
                  <c:v>110.33391925806316</c:v>
                </c:pt>
                <c:pt idx="17">
                  <c:v>113.90035121366992</c:v>
                </c:pt>
                <c:pt idx="18">
                  <c:v>115.36784889253633</c:v>
                </c:pt>
                <c:pt idx="19">
                  <c:v>111.03933529207833</c:v>
                </c:pt>
                <c:pt idx="20">
                  <c:v>111.06115919953308</c:v>
                </c:pt>
                <c:pt idx="21">
                  <c:v>116.70209210897568</c:v>
                </c:pt>
                <c:pt idx="22">
                  <c:v>118.21962095439466</c:v>
                </c:pt>
                <c:pt idx="23">
                  <c:v>120.65103728176197</c:v>
                </c:pt>
                <c:pt idx="24">
                  <c:v>123.91601215492707</c:v>
                </c:pt>
                <c:pt idx="25">
                  <c:v>122.43045556224673</c:v>
                </c:pt>
                <c:pt idx="26">
                  <c:v>120.20936186978187</c:v>
                </c:pt>
                <c:pt idx="27">
                  <c:v>119.32383924684967</c:v>
                </c:pt>
                <c:pt idx="28">
                  <c:v>117.07419402932955</c:v>
                </c:pt>
                <c:pt idx="29">
                  <c:v>124.80633262522815</c:v>
                </c:pt>
                <c:pt idx="30">
                  <c:v>121.56017942837769</c:v>
                </c:pt>
                <c:pt idx="31">
                  <c:v>120.07110008010106</c:v>
                </c:pt>
                <c:pt idx="32">
                  <c:v>125.69029642652509</c:v>
                </c:pt>
                <c:pt idx="33">
                  <c:v>133.97280462020487</c:v>
                </c:pt>
                <c:pt idx="34">
                  <c:v>129.64999648802788</c:v>
                </c:pt>
                <c:pt idx="35">
                  <c:v>124.40238871819963</c:v>
                </c:pt>
                <c:pt idx="36">
                  <c:v>126.24980275128655</c:v>
                </c:pt>
                <c:pt idx="37">
                  <c:v>129.92352991839161</c:v>
                </c:pt>
                <c:pt idx="38">
                  <c:v>132.13295190909281</c:v>
                </c:pt>
                <c:pt idx="39">
                  <c:v>133.64350391934042</c:v>
                </c:pt>
                <c:pt idx="40">
                  <c:v>130.10395544558384</c:v>
                </c:pt>
              </c:numCache>
            </c:numRef>
          </c:val>
          <c:smooth val="0"/>
          <c:extLst>
            <c:ext xmlns:c16="http://schemas.microsoft.com/office/drawing/2014/chart" uri="{C3380CC4-5D6E-409C-BE32-E72D297353CC}">
              <c16:uniqueId val="{00000002-65ED-4555-B31E-AA128C25B5FC}"/>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Grafdata!$B$53</c:f>
              <c:strCache>
                <c:ptCount val="1"/>
                <c:pt idx="0">
                  <c:v>Privat sektor</c:v>
                </c:pt>
              </c:strCache>
            </c:strRef>
          </c:tx>
          <c:spPr>
            <a:ln w="28575" cap="rnd">
              <a:solidFill>
                <a:schemeClr val="accent1"/>
              </a:solidFill>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Grafdata!$C$53:$AQ$53</c:f>
              <c:numCache>
                <c:formatCode>General</c:formatCode>
                <c:ptCount val="41"/>
                <c:pt idx="0">
                  <c:v>102</c:v>
                </c:pt>
                <c:pt idx="1">
                  <c:v>105.63308796763005</c:v>
                </c:pt>
                <c:pt idx="2">
                  <c:v>105.66538162296538</c:v>
                </c:pt>
                <c:pt idx="3">
                  <c:v>103.34555221426814</c:v>
                </c:pt>
                <c:pt idx="4">
                  <c:v>101.69158556993628</c:v>
                </c:pt>
                <c:pt idx="5">
                  <c:v>110.22508197935451</c:v>
                </c:pt>
                <c:pt idx="6">
                  <c:v>110.1519394415683</c:v>
                </c:pt>
                <c:pt idx="7">
                  <c:v>106.78186111303188</c:v>
                </c:pt>
                <c:pt idx="8">
                  <c:v>104.17417594130886</c:v>
                </c:pt>
                <c:pt idx="9">
                  <c:v>110.46127778923754</c:v>
                </c:pt>
                <c:pt idx="10">
                  <c:v>110.59012803353282</c:v>
                </c:pt>
                <c:pt idx="11">
                  <c:v>108.9554976152957</c:v>
                </c:pt>
                <c:pt idx="12">
                  <c:v>106.68790885817813</c:v>
                </c:pt>
                <c:pt idx="13">
                  <c:v>113.59482339441492</c:v>
                </c:pt>
                <c:pt idx="14">
                  <c:v>114.28506672360814</c:v>
                </c:pt>
                <c:pt idx="15">
                  <c:v>110.65774052080108</c:v>
                </c:pt>
                <c:pt idx="16">
                  <c:v>109.10141290716233</c:v>
                </c:pt>
                <c:pt idx="17">
                  <c:v>116.97471688094069</c:v>
                </c:pt>
                <c:pt idx="18">
                  <c:v>117.42573044487231</c:v>
                </c:pt>
                <c:pt idx="19">
                  <c:v>114.07581185531222</c:v>
                </c:pt>
                <c:pt idx="20">
                  <c:v>112.19785784535379</c:v>
                </c:pt>
                <c:pt idx="21">
                  <c:v>121.31924165412516</c:v>
                </c:pt>
                <c:pt idx="22">
                  <c:v>122.09273879565752</c:v>
                </c:pt>
                <c:pt idx="23">
                  <c:v>119.97908637910741</c:v>
                </c:pt>
                <c:pt idx="24">
                  <c:v>116.28843614388862</c:v>
                </c:pt>
                <c:pt idx="25">
                  <c:v>125.00005476862233</c:v>
                </c:pt>
                <c:pt idx="26">
                  <c:v>124.95643987113725</c:v>
                </c:pt>
                <c:pt idx="27">
                  <c:v>123.02534814493991</c:v>
                </c:pt>
                <c:pt idx="28">
                  <c:v>121.20034300658844</c:v>
                </c:pt>
                <c:pt idx="29">
                  <c:v>130.61687323482505</c:v>
                </c:pt>
                <c:pt idx="30">
                  <c:v>129.39263819086202</c:v>
                </c:pt>
                <c:pt idx="31">
                  <c:v>127.53214261566309</c:v>
                </c:pt>
                <c:pt idx="32">
                  <c:v>126.17030362183442</c:v>
                </c:pt>
                <c:pt idx="33">
                  <c:v>134.80870881167425</c:v>
                </c:pt>
                <c:pt idx="34">
                  <c:v>134.34561005391529</c:v>
                </c:pt>
                <c:pt idx="35">
                  <c:v>127.89386569119227</c:v>
                </c:pt>
                <c:pt idx="36">
                  <c:v>125.07380266606081</c:v>
                </c:pt>
                <c:pt idx="37">
                  <c:v>130.06753998817069</c:v>
                </c:pt>
                <c:pt idx="38">
                  <c:v>129.30071236811474</c:v>
                </c:pt>
                <c:pt idx="39">
                  <c:v>127.7884992002607</c:v>
                </c:pt>
                <c:pt idx="40">
                  <c:v>128.35114425674416</c:v>
                </c:pt>
              </c:numCache>
            </c:numRef>
          </c:val>
          <c:smooth val="0"/>
          <c:extLst>
            <c:ext xmlns:c16="http://schemas.microsoft.com/office/drawing/2014/chart" uri="{C3380CC4-5D6E-409C-BE32-E72D297353CC}">
              <c16:uniqueId val="{00000000-091F-4E85-88B3-02EFD3FE900D}"/>
            </c:ext>
          </c:extLst>
        </c:ser>
        <c:ser>
          <c:idx val="1"/>
          <c:order val="1"/>
          <c:tx>
            <c:strRef>
              <c:f>Grafdata!$B$54</c:f>
              <c:strCache>
                <c:ptCount val="1"/>
                <c:pt idx="0">
                  <c:v>Industri</c:v>
                </c:pt>
              </c:strCache>
            </c:strRef>
          </c:tx>
          <c:spPr>
            <a:ln w="28575" cap="rnd">
              <a:solidFill>
                <a:schemeClr val="accent2"/>
              </a:solidFill>
              <a:prstDash val="sysDot"/>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Grafdata!$C$54:$AQ$54</c:f>
              <c:numCache>
                <c:formatCode>General</c:formatCode>
                <c:ptCount val="41"/>
                <c:pt idx="0">
                  <c:v>103</c:v>
                </c:pt>
                <c:pt idx="1">
                  <c:v>103.08678615816405</c:v>
                </c:pt>
                <c:pt idx="2">
                  <c:v>100.25003257133197</c:v>
                </c:pt>
                <c:pt idx="3">
                  <c:v>96.216281573251521</c:v>
                </c:pt>
                <c:pt idx="4">
                  <c:v>95.720510578585191</c:v>
                </c:pt>
                <c:pt idx="5">
                  <c:v>105.53554050990131</c:v>
                </c:pt>
                <c:pt idx="6">
                  <c:v>103.17316055033034</c:v>
                </c:pt>
                <c:pt idx="7">
                  <c:v>97.64281641333784</c:v>
                </c:pt>
                <c:pt idx="8">
                  <c:v>95.381752645009399</c:v>
                </c:pt>
                <c:pt idx="9">
                  <c:v>101.0765321948289</c:v>
                </c:pt>
                <c:pt idx="10">
                  <c:v>99.599754998021723</c:v>
                </c:pt>
                <c:pt idx="11">
                  <c:v>96.405592167031472</c:v>
                </c:pt>
                <c:pt idx="12">
                  <c:v>96.043526647188372</c:v>
                </c:pt>
                <c:pt idx="13">
                  <c:v>101.60080452319872</c:v>
                </c:pt>
                <c:pt idx="14">
                  <c:v>100.33963254414107</c:v>
                </c:pt>
                <c:pt idx="15">
                  <c:v>95.57813841865574</c:v>
                </c:pt>
                <c:pt idx="16">
                  <c:v>95.433671975480436</c:v>
                </c:pt>
                <c:pt idx="17">
                  <c:v>102.68085775810663</c:v>
                </c:pt>
                <c:pt idx="18">
                  <c:v>101.26188620137614</c:v>
                </c:pt>
                <c:pt idx="19">
                  <c:v>94.174079077551156</c:v>
                </c:pt>
                <c:pt idx="20">
                  <c:v>93.64417042207549</c:v>
                </c:pt>
                <c:pt idx="21">
                  <c:v>104.39245516283971</c:v>
                </c:pt>
                <c:pt idx="22">
                  <c:v>102.91849378541349</c:v>
                </c:pt>
                <c:pt idx="23">
                  <c:v>97.832161560212754</c:v>
                </c:pt>
                <c:pt idx="24">
                  <c:v>96.202017521177766</c:v>
                </c:pt>
                <c:pt idx="25">
                  <c:v>105.73849831034052</c:v>
                </c:pt>
                <c:pt idx="26">
                  <c:v>102.4833168233926</c:v>
                </c:pt>
                <c:pt idx="27">
                  <c:v>99.644105278473859</c:v>
                </c:pt>
                <c:pt idx="28">
                  <c:v>101.04983291989232</c:v>
                </c:pt>
                <c:pt idx="29">
                  <c:v>110.01501335258173</c:v>
                </c:pt>
                <c:pt idx="30">
                  <c:v>105.47688590450082</c:v>
                </c:pt>
                <c:pt idx="31">
                  <c:v>101.61460728911051</c:v>
                </c:pt>
                <c:pt idx="32">
                  <c:v>101.64095282849543</c:v>
                </c:pt>
                <c:pt idx="33">
                  <c:v>110.46160315029859</c:v>
                </c:pt>
                <c:pt idx="34">
                  <c:v>106.87688654624134</c:v>
                </c:pt>
                <c:pt idx="35">
                  <c:v>96.19295087344851</c:v>
                </c:pt>
                <c:pt idx="36">
                  <c:v>93.345814105020438</c:v>
                </c:pt>
                <c:pt idx="37">
                  <c:v>106.92432939901822</c:v>
                </c:pt>
                <c:pt idx="38">
                  <c:v>102.1926684719879</c:v>
                </c:pt>
                <c:pt idx="39">
                  <c:v>99.846706811655736</c:v>
                </c:pt>
                <c:pt idx="40">
                  <c:v>102.48668286682037</c:v>
                </c:pt>
              </c:numCache>
            </c:numRef>
          </c:val>
          <c:smooth val="0"/>
          <c:extLst>
            <c:ext xmlns:c16="http://schemas.microsoft.com/office/drawing/2014/chart" uri="{C3380CC4-5D6E-409C-BE32-E72D297353CC}">
              <c16:uniqueId val="{00000001-091F-4E85-88B3-02EFD3FE900D}"/>
            </c:ext>
          </c:extLst>
        </c:ser>
        <c:ser>
          <c:idx val="2"/>
          <c:order val="2"/>
          <c:tx>
            <c:strRef>
              <c:f>Grafdata!$B$55</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Grafdata!$C$55:$AQ$55</c:f>
              <c:numCache>
                <c:formatCode>General</c:formatCode>
                <c:ptCount val="41"/>
                <c:pt idx="0">
                  <c:v>104</c:v>
                </c:pt>
                <c:pt idx="1">
                  <c:v>105.39213457008717</c:v>
                </c:pt>
                <c:pt idx="2">
                  <c:v>106.74015632828049</c:v>
                </c:pt>
                <c:pt idx="3">
                  <c:v>103.95687343984059</c:v>
                </c:pt>
                <c:pt idx="4">
                  <c:v>104.27575421979148</c:v>
                </c:pt>
                <c:pt idx="5">
                  <c:v>111.0366184781974</c:v>
                </c:pt>
                <c:pt idx="6">
                  <c:v>112.04888565656555</c:v>
                </c:pt>
                <c:pt idx="7">
                  <c:v>109.2443885246264</c:v>
                </c:pt>
                <c:pt idx="8">
                  <c:v>109.32508834002991</c:v>
                </c:pt>
                <c:pt idx="9">
                  <c:v>114.60172345869138</c:v>
                </c:pt>
                <c:pt idx="10">
                  <c:v>114.85444407952841</c:v>
                </c:pt>
                <c:pt idx="11">
                  <c:v>113.30507307637896</c:v>
                </c:pt>
                <c:pt idx="12">
                  <c:v>112.713124612417</c:v>
                </c:pt>
                <c:pt idx="13">
                  <c:v>119.27860726628353</c:v>
                </c:pt>
                <c:pt idx="14">
                  <c:v>120.41737526676428</c:v>
                </c:pt>
                <c:pt idx="15">
                  <c:v>116.16115628757017</c:v>
                </c:pt>
                <c:pt idx="16">
                  <c:v>117.13289343211422</c:v>
                </c:pt>
                <c:pt idx="17">
                  <c:v>123.73429349773737</c:v>
                </c:pt>
                <c:pt idx="18">
                  <c:v>124.702385739226</c:v>
                </c:pt>
                <c:pt idx="19">
                  <c:v>122.13332552136808</c:v>
                </c:pt>
                <c:pt idx="20">
                  <c:v>122.99446720750394</c:v>
                </c:pt>
                <c:pt idx="21">
                  <c:v>129.62259830386884</c:v>
                </c:pt>
                <c:pt idx="22">
                  <c:v>131.43225300522045</c:v>
                </c:pt>
                <c:pt idx="23">
                  <c:v>129.82380640534905</c:v>
                </c:pt>
                <c:pt idx="24">
                  <c:v>127.79874381070192</c:v>
                </c:pt>
                <c:pt idx="25">
                  <c:v>133.65994469821032</c:v>
                </c:pt>
                <c:pt idx="26">
                  <c:v>135.17087850461149</c:v>
                </c:pt>
                <c:pt idx="27">
                  <c:v>132.13326350771263</c:v>
                </c:pt>
                <c:pt idx="28">
                  <c:v>131.38886516605032</c:v>
                </c:pt>
                <c:pt idx="29">
                  <c:v>139.52836651053482</c:v>
                </c:pt>
                <c:pt idx="30">
                  <c:v>139.83202346569948</c:v>
                </c:pt>
                <c:pt idx="31">
                  <c:v>137.59940967999637</c:v>
                </c:pt>
                <c:pt idx="32">
                  <c:v>138.86120674190616</c:v>
                </c:pt>
                <c:pt idx="33">
                  <c:v>144.86689066993466</c:v>
                </c:pt>
                <c:pt idx="34">
                  <c:v>145.76601251842774</c:v>
                </c:pt>
                <c:pt idx="35">
                  <c:v>140.89900909763409</c:v>
                </c:pt>
                <c:pt idx="36">
                  <c:v>141.78300813813303</c:v>
                </c:pt>
                <c:pt idx="37">
                  <c:v>138.27585220198176</c:v>
                </c:pt>
                <c:pt idx="38">
                  <c:v>140.12586779037883</c:v>
                </c:pt>
                <c:pt idx="39">
                  <c:v>137.95251394509069</c:v>
                </c:pt>
                <c:pt idx="40">
                  <c:v>140.56041713438373</c:v>
                </c:pt>
              </c:numCache>
            </c:numRef>
          </c:val>
          <c:smooth val="0"/>
          <c:extLst>
            <c:ext xmlns:c16="http://schemas.microsoft.com/office/drawing/2014/chart" uri="{C3380CC4-5D6E-409C-BE32-E72D297353CC}">
              <c16:uniqueId val="{00000002-091F-4E85-88B3-02EFD3FE900D}"/>
            </c:ext>
          </c:extLst>
        </c:ser>
        <c:ser>
          <c:idx val="3"/>
          <c:order val="3"/>
          <c:tx>
            <c:strRef>
              <c:f>Grafdata!$B$56</c:f>
              <c:strCache>
                <c:ptCount val="1"/>
                <c:pt idx="0">
                  <c:v>Övrigt</c:v>
                </c:pt>
              </c:strCache>
            </c:strRef>
          </c:tx>
          <c:spPr>
            <a:ln w="28575" cap="rnd">
              <a:solidFill>
                <a:schemeClr val="accent4"/>
              </a:solidFill>
              <a:prstDash val="dash"/>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Grafdata!$C$56:$AQ$56</c:f>
              <c:numCache>
                <c:formatCode>General</c:formatCode>
                <c:ptCount val="41"/>
                <c:pt idx="0">
                  <c:v>105</c:v>
                </c:pt>
                <c:pt idx="1">
                  <c:v>114.52384542548627</c:v>
                </c:pt>
                <c:pt idx="2">
                  <c:v>117.84022052798339</c:v>
                </c:pt>
                <c:pt idx="3">
                  <c:v>122.78286731845363</c:v>
                </c:pt>
                <c:pt idx="4">
                  <c:v>109.18031267539745</c:v>
                </c:pt>
                <c:pt idx="5">
                  <c:v>121.27379500791206</c:v>
                </c:pt>
                <c:pt idx="6">
                  <c:v>123.6701100904198</c:v>
                </c:pt>
                <c:pt idx="7">
                  <c:v>124.57624822100276</c:v>
                </c:pt>
                <c:pt idx="8">
                  <c:v>109.49231450379855</c:v>
                </c:pt>
                <c:pt idx="9">
                  <c:v>121.8965757999574</c:v>
                </c:pt>
                <c:pt idx="10">
                  <c:v>126.46160807697642</c:v>
                </c:pt>
                <c:pt idx="11">
                  <c:v>129.28451951155611</c:v>
                </c:pt>
                <c:pt idx="12">
                  <c:v>114.01982483103106</c:v>
                </c:pt>
                <c:pt idx="13">
                  <c:v>126.5458469167031</c:v>
                </c:pt>
                <c:pt idx="14">
                  <c:v>131.36351710745328</c:v>
                </c:pt>
                <c:pt idx="15">
                  <c:v>133.90897568663709</c:v>
                </c:pt>
                <c:pt idx="16">
                  <c:v>117.26474920851676</c:v>
                </c:pt>
                <c:pt idx="17">
                  <c:v>132.46876148221364</c:v>
                </c:pt>
                <c:pt idx="18">
                  <c:v>136.50473608352186</c:v>
                </c:pt>
                <c:pt idx="19">
                  <c:v>141.39289475690921</c:v>
                </c:pt>
                <c:pt idx="20">
                  <c:v>123.72897321374688</c:v>
                </c:pt>
                <c:pt idx="21">
                  <c:v>138.40023288025168</c:v>
                </c:pt>
                <c:pt idx="22">
                  <c:v>141.72302897663738</c:v>
                </c:pt>
                <c:pt idx="23">
                  <c:v>146.65223738137718</c:v>
                </c:pt>
                <c:pt idx="24">
                  <c:v>129.52820226310158</c:v>
                </c:pt>
                <c:pt idx="25">
                  <c:v>147.7833712511119</c:v>
                </c:pt>
                <c:pt idx="26">
                  <c:v>151.06912059902578</c:v>
                </c:pt>
                <c:pt idx="27">
                  <c:v>156.63856852408119</c:v>
                </c:pt>
                <c:pt idx="28">
                  <c:v>140.24566700604922</c:v>
                </c:pt>
                <c:pt idx="29">
                  <c:v>156.47458088274834</c:v>
                </c:pt>
                <c:pt idx="30">
                  <c:v>159.00900340248657</c:v>
                </c:pt>
                <c:pt idx="31">
                  <c:v>164.91305117682944</c:v>
                </c:pt>
                <c:pt idx="32">
                  <c:v>148.1310296898202</c:v>
                </c:pt>
                <c:pt idx="33">
                  <c:v>167.37524180160935</c:v>
                </c:pt>
                <c:pt idx="34">
                  <c:v>170.7794760038602</c:v>
                </c:pt>
                <c:pt idx="35">
                  <c:v>170.68292855833636</c:v>
                </c:pt>
                <c:pt idx="36">
                  <c:v>152.23252603989727</c:v>
                </c:pt>
                <c:pt idx="37">
                  <c:v>166.76164612014335</c:v>
                </c:pt>
                <c:pt idx="38">
                  <c:v>167.14526983939248</c:v>
                </c:pt>
                <c:pt idx="39">
                  <c:v>171.01429733458977</c:v>
                </c:pt>
                <c:pt idx="40">
                  <c:v>156.48086298746998</c:v>
                </c:pt>
              </c:numCache>
            </c:numRef>
          </c:val>
          <c:smooth val="0"/>
          <c:extLst>
            <c:ext xmlns:c16="http://schemas.microsoft.com/office/drawing/2014/chart" uri="{C3380CC4-5D6E-409C-BE32-E72D297353CC}">
              <c16:uniqueId val="{00000003-091F-4E85-88B3-02EFD3FE900D}"/>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Grafdata!$A$32</c:f>
              <c:strCache>
                <c:ptCount val="1"/>
                <c:pt idx="0">
                  <c:v>Dalarnas län</c:v>
                </c:pt>
              </c:strCache>
            </c:strRef>
          </c:tx>
          <c:spPr>
            <a:ln w="28575" cap="rnd">
              <a:solidFill>
                <a:schemeClr val="accent2"/>
              </a:solidFill>
              <a:prstDash val="solid"/>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Grafdata!$B$32:$AP$32</c:f>
              <c:numCache>
                <c:formatCode>General</c:formatCode>
                <c:ptCount val="41"/>
                <c:pt idx="0">
                  <c:v>416.5</c:v>
                </c:pt>
                <c:pt idx="1">
                  <c:v>415</c:v>
                </c:pt>
                <c:pt idx="2">
                  <c:v>410.5</c:v>
                </c:pt>
                <c:pt idx="3">
                  <c:v>398</c:v>
                </c:pt>
                <c:pt idx="4">
                  <c:v>385.25</c:v>
                </c:pt>
                <c:pt idx="5">
                  <c:v>372.5</c:v>
                </c:pt>
                <c:pt idx="6">
                  <c:v>361.75</c:v>
                </c:pt>
                <c:pt idx="7">
                  <c:v>350.5</c:v>
                </c:pt>
                <c:pt idx="8">
                  <c:v>324.75</c:v>
                </c:pt>
                <c:pt idx="9">
                  <c:v>318.5</c:v>
                </c:pt>
                <c:pt idx="10">
                  <c:v>318</c:v>
                </c:pt>
                <c:pt idx="11">
                  <c:v>307.25</c:v>
                </c:pt>
                <c:pt idx="12">
                  <c:v>297.75</c:v>
                </c:pt>
                <c:pt idx="13">
                  <c:v>307.5</c:v>
                </c:pt>
                <c:pt idx="14">
                  <c:v>318.5</c:v>
                </c:pt>
                <c:pt idx="15">
                  <c:v>329.25</c:v>
                </c:pt>
                <c:pt idx="16">
                  <c:v>330.25</c:v>
                </c:pt>
                <c:pt idx="17">
                  <c:v>325</c:v>
                </c:pt>
                <c:pt idx="18">
                  <c:v>319.75</c:v>
                </c:pt>
                <c:pt idx="19">
                  <c:v>328</c:v>
                </c:pt>
                <c:pt idx="20">
                  <c:v>342.75</c:v>
                </c:pt>
                <c:pt idx="21">
                  <c:v>337.25</c:v>
                </c:pt>
                <c:pt idx="22">
                  <c:v>341.75</c:v>
                </c:pt>
                <c:pt idx="23">
                  <c:v>333.75</c:v>
                </c:pt>
                <c:pt idx="24">
                  <c:v>339.5</c:v>
                </c:pt>
                <c:pt idx="25">
                  <c:v>350.5</c:v>
                </c:pt>
                <c:pt idx="26">
                  <c:v>358</c:v>
                </c:pt>
                <c:pt idx="27">
                  <c:v>371</c:v>
                </c:pt>
                <c:pt idx="28">
                  <c:v>360</c:v>
                </c:pt>
                <c:pt idx="29">
                  <c:v>363.75</c:v>
                </c:pt>
                <c:pt idx="30">
                  <c:v>360</c:v>
                </c:pt>
                <c:pt idx="31">
                  <c:v>349.5</c:v>
                </c:pt>
                <c:pt idx="32">
                  <c:v>352.25</c:v>
                </c:pt>
                <c:pt idx="33">
                  <c:v>347.5</c:v>
                </c:pt>
                <c:pt idx="34">
                  <c:v>350.75</c:v>
                </c:pt>
                <c:pt idx="35">
                  <c:v>350.75</c:v>
                </c:pt>
                <c:pt idx="36">
                  <c:v>370.25</c:v>
                </c:pt>
                <c:pt idx="37">
                  <c:v>374</c:v>
                </c:pt>
                <c:pt idx="38">
                  <c:v>374</c:v>
                </c:pt>
                <c:pt idx="39">
                  <c:v>400.5</c:v>
                </c:pt>
                <c:pt idx="40">
                  <c:v>404</c:v>
                </c:pt>
              </c:numCache>
            </c:numRef>
          </c:val>
          <c:smooth val="0"/>
          <c:extLst>
            <c:ext xmlns:c16="http://schemas.microsoft.com/office/drawing/2014/chart" uri="{C3380CC4-5D6E-409C-BE32-E72D297353CC}">
              <c16:uniqueId val="{00000000-E403-4A57-80BA-73703F3FD07B}"/>
            </c:ext>
          </c:extLst>
        </c:ser>
        <c:ser>
          <c:idx val="1"/>
          <c:order val="1"/>
          <c:tx>
            <c:strRef>
              <c:f>Grafdata!$A$34</c:f>
              <c:strCache>
                <c:ptCount val="1"/>
                <c:pt idx="0">
                  <c:v>Ludvika kommun</c:v>
                </c:pt>
              </c:strCache>
            </c:strRef>
          </c:tx>
          <c:spPr>
            <a:ln w="28575" cap="rnd">
              <a:solidFill>
                <a:schemeClr val="accent3"/>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Grafdata!$B$34:$AP$34</c:f>
              <c:numCache>
                <c:formatCode>General</c:formatCode>
                <c:ptCount val="41"/>
                <c:pt idx="0">
                  <c:v>30.5</c:v>
                </c:pt>
                <c:pt idx="1">
                  <c:v>32.5</c:v>
                </c:pt>
                <c:pt idx="2">
                  <c:v>29.5</c:v>
                </c:pt>
                <c:pt idx="3">
                  <c:v>29</c:v>
                </c:pt>
                <c:pt idx="4">
                  <c:v>30.75</c:v>
                </c:pt>
                <c:pt idx="5">
                  <c:v>28.5</c:v>
                </c:pt>
                <c:pt idx="6">
                  <c:v>28.5</c:v>
                </c:pt>
                <c:pt idx="7">
                  <c:v>27</c:v>
                </c:pt>
                <c:pt idx="8">
                  <c:v>24.5</c:v>
                </c:pt>
                <c:pt idx="9">
                  <c:v>24.75</c:v>
                </c:pt>
                <c:pt idx="10">
                  <c:v>24.25</c:v>
                </c:pt>
                <c:pt idx="11">
                  <c:v>23.25</c:v>
                </c:pt>
                <c:pt idx="12">
                  <c:v>23.25</c:v>
                </c:pt>
                <c:pt idx="13">
                  <c:v>21.5</c:v>
                </c:pt>
                <c:pt idx="14">
                  <c:v>22.25</c:v>
                </c:pt>
                <c:pt idx="15">
                  <c:v>24.5</c:v>
                </c:pt>
                <c:pt idx="16">
                  <c:v>24.75</c:v>
                </c:pt>
                <c:pt idx="17">
                  <c:v>26.5</c:v>
                </c:pt>
                <c:pt idx="18">
                  <c:v>25</c:v>
                </c:pt>
                <c:pt idx="19">
                  <c:v>21.5</c:v>
                </c:pt>
                <c:pt idx="20">
                  <c:v>21.25</c:v>
                </c:pt>
                <c:pt idx="21">
                  <c:v>21.25</c:v>
                </c:pt>
                <c:pt idx="22">
                  <c:v>21</c:v>
                </c:pt>
                <c:pt idx="23">
                  <c:v>22.75</c:v>
                </c:pt>
                <c:pt idx="24">
                  <c:v>24</c:v>
                </c:pt>
                <c:pt idx="25">
                  <c:v>25.25</c:v>
                </c:pt>
                <c:pt idx="26">
                  <c:v>24.25</c:v>
                </c:pt>
                <c:pt idx="27">
                  <c:v>26.5</c:v>
                </c:pt>
                <c:pt idx="28">
                  <c:v>24</c:v>
                </c:pt>
                <c:pt idx="29">
                  <c:v>22.25</c:v>
                </c:pt>
                <c:pt idx="30">
                  <c:v>23.75</c:v>
                </c:pt>
                <c:pt idx="31">
                  <c:v>22.5</c:v>
                </c:pt>
                <c:pt idx="32">
                  <c:v>22.5</c:v>
                </c:pt>
                <c:pt idx="33">
                  <c:v>22.5</c:v>
                </c:pt>
                <c:pt idx="34">
                  <c:v>22</c:v>
                </c:pt>
                <c:pt idx="35">
                  <c:v>20.75</c:v>
                </c:pt>
                <c:pt idx="36">
                  <c:v>23.5</c:v>
                </c:pt>
                <c:pt idx="37">
                  <c:v>22.75</c:v>
                </c:pt>
                <c:pt idx="38">
                  <c:v>24.5</c:v>
                </c:pt>
                <c:pt idx="39">
                  <c:v>26.75</c:v>
                </c:pt>
                <c:pt idx="40">
                  <c:v>26.5</c:v>
                </c:pt>
              </c:numCache>
            </c:numRef>
          </c:val>
          <c:smooth val="0"/>
          <c:extLst>
            <c:ext xmlns:c16="http://schemas.microsoft.com/office/drawing/2014/chart" uri="{C3380CC4-5D6E-409C-BE32-E72D297353CC}">
              <c16:uniqueId val="{00000001-E403-4A57-80BA-73703F3FD07B}"/>
            </c:ext>
          </c:extLst>
        </c:ser>
        <c:ser>
          <c:idx val="2"/>
          <c:order val="2"/>
          <c:tx>
            <c:strRef>
              <c:f>Grafdata!$A$33</c:f>
              <c:strCache>
                <c:ptCount val="1"/>
                <c:pt idx="0">
                  <c:v>Smedjebackens kommun</c:v>
                </c:pt>
              </c:strCache>
            </c:strRef>
          </c:tx>
          <c:spPr>
            <a:ln w="28575" cap="rnd">
              <a:solidFill>
                <a:schemeClr val="accent4"/>
              </a:solidFill>
              <a:prstDash val="sysDash"/>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Grafdata!$B$33:$AP$33</c:f>
              <c:numCache>
                <c:formatCode>General</c:formatCode>
                <c:ptCount val="41"/>
                <c:pt idx="0">
                  <c:v>14</c:v>
                </c:pt>
                <c:pt idx="1">
                  <c:v>14</c:v>
                </c:pt>
                <c:pt idx="2">
                  <c:v>12.25</c:v>
                </c:pt>
                <c:pt idx="3">
                  <c:v>11.5</c:v>
                </c:pt>
                <c:pt idx="4">
                  <c:v>11</c:v>
                </c:pt>
                <c:pt idx="5">
                  <c:v>9.75</c:v>
                </c:pt>
                <c:pt idx="6">
                  <c:v>9.75</c:v>
                </c:pt>
                <c:pt idx="7">
                  <c:v>10.5</c:v>
                </c:pt>
                <c:pt idx="8">
                  <c:v>8.25</c:v>
                </c:pt>
                <c:pt idx="9">
                  <c:v>8.75</c:v>
                </c:pt>
                <c:pt idx="10">
                  <c:v>8.5</c:v>
                </c:pt>
                <c:pt idx="11">
                  <c:v>8.25</c:v>
                </c:pt>
                <c:pt idx="12">
                  <c:v>9.5</c:v>
                </c:pt>
                <c:pt idx="13">
                  <c:v>9.25</c:v>
                </c:pt>
                <c:pt idx="14">
                  <c:v>8.75</c:v>
                </c:pt>
                <c:pt idx="15">
                  <c:v>7.75</c:v>
                </c:pt>
                <c:pt idx="16">
                  <c:v>6</c:v>
                </c:pt>
                <c:pt idx="17">
                  <c:v>6.75</c:v>
                </c:pt>
                <c:pt idx="18">
                  <c:v>7.5</c:v>
                </c:pt>
                <c:pt idx="19">
                  <c:v>8.25</c:v>
                </c:pt>
                <c:pt idx="20">
                  <c:v>8.5</c:v>
                </c:pt>
                <c:pt idx="21">
                  <c:v>7.75</c:v>
                </c:pt>
                <c:pt idx="22">
                  <c:v>8.25</c:v>
                </c:pt>
                <c:pt idx="23">
                  <c:v>6.5</c:v>
                </c:pt>
                <c:pt idx="24">
                  <c:v>7.5</c:v>
                </c:pt>
                <c:pt idx="25">
                  <c:v>8</c:v>
                </c:pt>
                <c:pt idx="26">
                  <c:v>7.25</c:v>
                </c:pt>
                <c:pt idx="27">
                  <c:v>8.25</c:v>
                </c:pt>
                <c:pt idx="28">
                  <c:v>8.75</c:v>
                </c:pt>
                <c:pt idx="29">
                  <c:v>10</c:v>
                </c:pt>
                <c:pt idx="30">
                  <c:v>10.25</c:v>
                </c:pt>
                <c:pt idx="31">
                  <c:v>9.5</c:v>
                </c:pt>
                <c:pt idx="32">
                  <c:v>9.75</c:v>
                </c:pt>
                <c:pt idx="33">
                  <c:v>8.5</c:v>
                </c:pt>
                <c:pt idx="34">
                  <c:v>8.75</c:v>
                </c:pt>
                <c:pt idx="35">
                  <c:v>9.75</c:v>
                </c:pt>
                <c:pt idx="36">
                  <c:v>10.25</c:v>
                </c:pt>
                <c:pt idx="37">
                  <c:v>10.75</c:v>
                </c:pt>
                <c:pt idx="38">
                  <c:v>10</c:v>
                </c:pt>
                <c:pt idx="39">
                  <c:v>10.5</c:v>
                </c:pt>
                <c:pt idx="40">
                  <c:v>9.75</c:v>
                </c:pt>
              </c:numCache>
            </c:numRef>
          </c:val>
          <c:smooth val="0"/>
          <c:extLst>
            <c:ext xmlns:c16="http://schemas.microsoft.com/office/drawing/2014/chart" uri="{C3380CC4-5D6E-409C-BE32-E72D297353CC}">
              <c16:uniqueId val="{00000002-E403-4A57-80BA-73703F3FD07B}"/>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Grafdata!$A$32</c:f>
              <c:strCache>
                <c:ptCount val="1"/>
                <c:pt idx="0">
                  <c:v>Dalarnas län</c:v>
                </c:pt>
              </c:strCache>
            </c:strRef>
          </c:tx>
          <c:spPr>
            <a:ln w="28575" cap="rnd">
              <a:solidFill>
                <a:schemeClr val="accent2"/>
              </a:solidFill>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Grafdata!$B$32:$AP$32</c:f>
              <c:numCache>
                <c:formatCode>General</c:formatCode>
                <c:ptCount val="41"/>
                <c:pt idx="0">
                  <c:v>44</c:v>
                </c:pt>
                <c:pt idx="1">
                  <c:v>43.5</c:v>
                </c:pt>
                <c:pt idx="2">
                  <c:v>44.75</c:v>
                </c:pt>
                <c:pt idx="3">
                  <c:v>47.75</c:v>
                </c:pt>
                <c:pt idx="4">
                  <c:v>48.75</c:v>
                </c:pt>
                <c:pt idx="5">
                  <c:v>46.75</c:v>
                </c:pt>
                <c:pt idx="6">
                  <c:v>54</c:v>
                </c:pt>
                <c:pt idx="7">
                  <c:v>54</c:v>
                </c:pt>
                <c:pt idx="8">
                  <c:v>52</c:v>
                </c:pt>
                <c:pt idx="9">
                  <c:v>52.75</c:v>
                </c:pt>
                <c:pt idx="10">
                  <c:v>44.5</c:v>
                </c:pt>
                <c:pt idx="11">
                  <c:v>40</c:v>
                </c:pt>
                <c:pt idx="12">
                  <c:v>40.75</c:v>
                </c:pt>
                <c:pt idx="13">
                  <c:v>42.25</c:v>
                </c:pt>
                <c:pt idx="14">
                  <c:v>41.5</c:v>
                </c:pt>
                <c:pt idx="15">
                  <c:v>49.25</c:v>
                </c:pt>
                <c:pt idx="16">
                  <c:v>46.75</c:v>
                </c:pt>
                <c:pt idx="17">
                  <c:v>44.25</c:v>
                </c:pt>
                <c:pt idx="18">
                  <c:v>44.5</c:v>
                </c:pt>
                <c:pt idx="19">
                  <c:v>36</c:v>
                </c:pt>
                <c:pt idx="20">
                  <c:v>33.5</c:v>
                </c:pt>
                <c:pt idx="21">
                  <c:v>31.5</c:v>
                </c:pt>
                <c:pt idx="22">
                  <c:v>29.5</c:v>
                </c:pt>
                <c:pt idx="23">
                  <c:v>31</c:v>
                </c:pt>
                <c:pt idx="24">
                  <c:v>35.5</c:v>
                </c:pt>
                <c:pt idx="25">
                  <c:v>38.5</c:v>
                </c:pt>
                <c:pt idx="26">
                  <c:v>39</c:v>
                </c:pt>
                <c:pt idx="27">
                  <c:v>40.75</c:v>
                </c:pt>
                <c:pt idx="28">
                  <c:v>38</c:v>
                </c:pt>
                <c:pt idx="29">
                  <c:v>40</c:v>
                </c:pt>
                <c:pt idx="30">
                  <c:v>41.25</c:v>
                </c:pt>
                <c:pt idx="31">
                  <c:v>41.5</c:v>
                </c:pt>
                <c:pt idx="32">
                  <c:v>45</c:v>
                </c:pt>
                <c:pt idx="33">
                  <c:v>41</c:v>
                </c:pt>
                <c:pt idx="34">
                  <c:v>40.25</c:v>
                </c:pt>
                <c:pt idx="35">
                  <c:v>38.5</c:v>
                </c:pt>
                <c:pt idx="36">
                  <c:v>38.75</c:v>
                </c:pt>
                <c:pt idx="37">
                  <c:v>41.25</c:v>
                </c:pt>
                <c:pt idx="38">
                  <c:v>41.5</c:v>
                </c:pt>
                <c:pt idx="39">
                  <c:v>43.25</c:v>
                </c:pt>
                <c:pt idx="40">
                  <c:v>42</c:v>
                </c:pt>
              </c:numCache>
            </c:numRef>
          </c:val>
          <c:smooth val="0"/>
          <c:extLst>
            <c:ext xmlns:c16="http://schemas.microsoft.com/office/drawing/2014/chart" uri="{C3380CC4-5D6E-409C-BE32-E72D297353CC}">
              <c16:uniqueId val="{00000000-B9F3-477D-B049-2D24D724765C}"/>
            </c:ext>
          </c:extLst>
        </c:ser>
        <c:ser>
          <c:idx val="1"/>
          <c:order val="1"/>
          <c:tx>
            <c:strRef>
              <c:f>Grafdata!$A$34</c:f>
              <c:strCache>
                <c:ptCount val="1"/>
                <c:pt idx="0">
                  <c:v>Ludvika kommun</c:v>
                </c:pt>
              </c:strCache>
            </c:strRef>
          </c:tx>
          <c:spPr>
            <a:ln w="28575" cap="rnd">
              <a:solidFill>
                <a:schemeClr val="accent3"/>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Grafdata!$B$34:$AP$34</c:f>
              <c:numCache>
                <c:formatCode>General</c:formatCode>
                <c:ptCount val="41"/>
                <c:pt idx="0">
                  <c:v>3.5</c:v>
                </c:pt>
                <c:pt idx="1">
                  <c:v>4.5</c:v>
                </c:pt>
                <c:pt idx="2">
                  <c:v>4.5</c:v>
                </c:pt>
                <c:pt idx="3">
                  <c:v>4</c:v>
                </c:pt>
                <c:pt idx="4">
                  <c:v>5.25</c:v>
                </c:pt>
                <c:pt idx="5">
                  <c:v>4</c:v>
                </c:pt>
                <c:pt idx="6">
                  <c:v>6</c:v>
                </c:pt>
                <c:pt idx="7">
                  <c:v>7</c:v>
                </c:pt>
                <c:pt idx="8">
                  <c:v>7</c:v>
                </c:pt>
                <c:pt idx="9">
                  <c:v>7.25</c:v>
                </c:pt>
                <c:pt idx="10">
                  <c:v>5.75</c:v>
                </c:pt>
                <c:pt idx="11">
                  <c:v>4.25</c:v>
                </c:pt>
                <c:pt idx="12">
                  <c:v>4</c:v>
                </c:pt>
                <c:pt idx="13">
                  <c:v>4.5</c:v>
                </c:pt>
                <c:pt idx="14">
                  <c:v>4.75</c:v>
                </c:pt>
                <c:pt idx="15">
                  <c:v>4.75</c:v>
                </c:pt>
                <c:pt idx="16">
                  <c:v>3.5</c:v>
                </c:pt>
                <c:pt idx="17">
                  <c:v>3.25</c:v>
                </c:pt>
                <c:pt idx="18">
                  <c:v>2.5</c:v>
                </c:pt>
                <c:pt idx="19">
                  <c:v>2.5</c:v>
                </c:pt>
                <c:pt idx="20">
                  <c:v>2.75</c:v>
                </c:pt>
                <c:pt idx="21">
                  <c:v>2.25</c:v>
                </c:pt>
                <c:pt idx="22">
                  <c:v>2.5</c:v>
                </c:pt>
                <c:pt idx="23">
                  <c:v>2.5</c:v>
                </c:pt>
                <c:pt idx="24">
                  <c:v>2</c:v>
                </c:pt>
                <c:pt idx="25">
                  <c:v>1.75</c:v>
                </c:pt>
                <c:pt idx="26">
                  <c:v>1</c:v>
                </c:pt>
                <c:pt idx="27">
                  <c:v>1.75</c:v>
                </c:pt>
                <c:pt idx="28">
                  <c:v>2.25</c:v>
                </c:pt>
                <c:pt idx="29">
                  <c:v>3.25</c:v>
                </c:pt>
                <c:pt idx="30">
                  <c:v>3.5</c:v>
                </c:pt>
                <c:pt idx="31">
                  <c:v>2.25</c:v>
                </c:pt>
                <c:pt idx="32">
                  <c:v>2.5</c:v>
                </c:pt>
                <c:pt idx="33">
                  <c:v>2.5</c:v>
                </c:pt>
                <c:pt idx="34">
                  <c:v>2.75</c:v>
                </c:pt>
                <c:pt idx="35">
                  <c:v>3.25</c:v>
                </c:pt>
                <c:pt idx="36">
                  <c:v>3</c:v>
                </c:pt>
                <c:pt idx="37">
                  <c:v>3.25</c:v>
                </c:pt>
                <c:pt idx="38">
                  <c:v>3.5</c:v>
                </c:pt>
                <c:pt idx="39">
                  <c:v>4</c:v>
                </c:pt>
                <c:pt idx="40">
                  <c:v>3.5</c:v>
                </c:pt>
              </c:numCache>
            </c:numRef>
          </c:val>
          <c:smooth val="0"/>
          <c:extLst>
            <c:ext xmlns:c16="http://schemas.microsoft.com/office/drawing/2014/chart" uri="{C3380CC4-5D6E-409C-BE32-E72D297353CC}">
              <c16:uniqueId val="{00000001-B9F3-477D-B049-2D24D724765C}"/>
            </c:ext>
          </c:extLst>
        </c:ser>
        <c:ser>
          <c:idx val="2"/>
          <c:order val="2"/>
          <c:tx>
            <c:strRef>
              <c:f>Grafdata!$A$33</c:f>
              <c:strCache>
                <c:ptCount val="1"/>
                <c:pt idx="0">
                  <c:v>Smedjebackens kommun</c:v>
                </c:pt>
              </c:strCache>
            </c:strRef>
          </c:tx>
          <c:spPr>
            <a:ln w="28575" cap="rnd">
              <a:solidFill>
                <a:schemeClr val="accent4"/>
              </a:solidFill>
              <a:prstDash val="sysDash"/>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Grafdata!$B$33:$AP$33</c:f>
              <c:numCache>
                <c:formatCode>General</c:formatCode>
                <c:ptCount val="41"/>
                <c:pt idx="0">
                  <c:v>1.75</c:v>
                </c:pt>
                <c:pt idx="1">
                  <c:v>3</c:v>
                </c:pt>
                <c:pt idx="2">
                  <c:v>3</c:v>
                </c:pt>
                <c:pt idx="3">
                  <c:v>2.75</c:v>
                </c:pt>
                <c:pt idx="4">
                  <c:v>2.75</c:v>
                </c:pt>
                <c:pt idx="5">
                  <c:v>1.75</c:v>
                </c:pt>
                <c:pt idx="6">
                  <c:v>2.75</c:v>
                </c:pt>
                <c:pt idx="7">
                  <c:v>2</c:v>
                </c:pt>
                <c:pt idx="8">
                  <c:v>1.75</c:v>
                </c:pt>
                <c:pt idx="9">
                  <c:v>1.75</c:v>
                </c:pt>
                <c:pt idx="10">
                  <c:v>0.5</c:v>
                </c:pt>
                <c:pt idx="11">
                  <c:v>0.75</c:v>
                </c:pt>
                <c:pt idx="12">
                  <c:v>1</c:v>
                </c:pt>
                <c:pt idx="13">
                  <c:v>0.75</c:v>
                </c:pt>
                <c:pt idx="14">
                  <c:v>0.75</c:v>
                </c:pt>
                <c:pt idx="15">
                  <c:v>0.75</c:v>
                </c:pt>
                <c:pt idx="16">
                  <c:v>0.5</c:v>
                </c:pt>
                <c:pt idx="17">
                  <c:v>0.5</c:v>
                </c:pt>
                <c:pt idx="18">
                  <c:v>1.25</c:v>
                </c:pt>
                <c:pt idx="19">
                  <c:v>1.5</c:v>
                </c:pt>
                <c:pt idx="20">
                  <c:v>1.5</c:v>
                </c:pt>
                <c:pt idx="21">
                  <c:v>1.75</c:v>
                </c:pt>
                <c:pt idx="22">
                  <c:v>1</c:v>
                </c:pt>
                <c:pt idx="23">
                  <c:v>0.75</c:v>
                </c:pt>
                <c:pt idx="24">
                  <c:v>1.75</c:v>
                </c:pt>
                <c:pt idx="25">
                  <c:v>1.5</c:v>
                </c:pt>
                <c:pt idx="26">
                  <c:v>2.25</c:v>
                </c:pt>
                <c:pt idx="27">
                  <c:v>2</c:v>
                </c:pt>
                <c:pt idx="28">
                  <c:v>1</c:v>
                </c:pt>
                <c:pt idx="29">
                  <c:v>2</c:v>
                </c:pt>
                <c:pt idx="30">
                  <c:v>1.25</c:v>
                </c:pt>
                <c:pt idx="31">
                  <c:v>1.5</c:v>
                </c:pt>
                <c:pt idx="32">
                  <c:v>1.5</c:v>
                </c:pt>
                <c:pt idx="33">
                  <c:v>0.5</c:v>
                </c:pt>
                <c:pt idx="34">
                  <c:v>0.75</c:v>
                </c:pt>
                <c:pt idx="35">
                  <c:v>1.25</c:v>
                </c:pt>
                <c:pt idx="36">
                  <c:v>1.25</c:v>
                </c:pt>
                <c:pt idx="37">
                  <c:v>1.75</c:v>
                </c:pt>
                <c:pt idx="38">
                  <c:v>1.75</c:v>
                </c:pt>
                <c:pt idx="39">
                  <c:v>1.25</c:v>
                </c:pt>
                <c:pt idx="40">
                  <c:v>1</c:v>
                </c:pt>
              </c:numCache>
            </c:numRef>
          </c:val>
          <c:smooth val="0"/>
          <c:extLst>
            <c:ext xmlns:c16="http://schemas.microsoft.com/office/drawing/2014/chart" uri="{C3380CC4-5D6E-409C-BE32-E72D297353CC}">
              <c16:uniqueId val="{00000002-B9F3-477D-B049-2D24D724765C}"/>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Grafdata!$B$14:$AP$14</c:f>
              <c:numCache>
                <c:formatCode>General</c:formatCode>
                <c:ptCount val="41"/>
                <c:pt idx="0">
                  <c:v>100</c:v>
                </c:pt>
                <c:pt idx="1">
                  <c:v>102.47281230009044</c:v>
                </c:pt>
                <c:pt idx="2">
                  <c:v>103.84708711093464</c:v>
                </c:pt>
                <c:pt idx="3">
                  <c:v>101.84854300399267</c:v>
                </c:pt>
                <c:pt idx="4">
                  <c:v>100.82059426907551</c:v>
                </c:pt>
                <c:pt idx="5">
                  <c:v>103.1919352348179</c:v>
                </c:pt>
                <c:pt idx="6">
                  <c:v>104.45812101559571</c:v>
                </c:pt>
                <c:pt idx="7">
                  <c:v>102.45516511150818</c:v>
                </c:pt>
                <c:pt idx="8">
                  <c:v>101.65883572673329</c:v>
                </c:pt>
                <c:pt idx="9">
                  <c:v>104.03679438819402</c:v>
                </c:pt>
                <c:pt idx="10">
                  <c:v>105.58092338914257</c:v>
                </c:pt>
                <c:pt idx="11">
                  <c:v>103.84708711093464</c:v>
                </c:pt>
                <c:pt idx="12">
                  <c:v>102.78163810028015</c:v>
                </c:pt>
                <c:pt idx="13">
                  <c:v>105.41106919903822</c:v>
                </c:pt>
                <c:pt idx="14">
                  <c:v>107.61696777182185</c:v>
                </c:pt>
                <c:pt idx="15">
                  <c:v>105.28092118324399</c:v>
                </c:pt>
                <c:pt idx="16">
                  <c:v>104.55738645137096</c:v>
                </c:pt>
                <c:pt idx="17">
                  <c:v>106.69049037125274</c:v>
                </c:pt>
                <c:pt idx="18">
                  <c:v>108.62506341958397</c:v>
                </c:pt>
                <c:pt idx="19">
                  <c:v>106.92652151854058</c:v>
                </c:pt>
                <c:pt idx="20">
                  <c:v>106.13460392870536</c:v>
                </c:pt>
                <c:pt idx="21">
                  <c:v>108.8500650740079</c:v>
                </c:pt>
                <c:pt idx="22">
                  <c:v>109.71257141596629</c:v>
                </c:pt>
                <c:pt idx="23">
                  <c:v>108.55006286810932</c:v>
                </c:pt>
                <c:pt idx="24">
                  <c:v>108.62726931815675</c:v>
                </c:pt>
                <c:pt idx="25">
                  <c:v>111.04272825535482</c:v>
                </c:pt>
                <c:pt idx="26">
                  <c:v>112.58465135773058</c:v>
                </c:pt>
                <c:pt idx="27">
                  <c:v>110.85081507952265</c:v>
                </c:pt>
                <c:pt idx="28">
                  <c:v>110.67213729512717</c:v>
                </c:pt>
                <c:pt idx="29">
                  <c:v>112.9442128250943</c:v>
                </c:pt>
                <c:pt idx="30">
                  <c:v>113.85966073279951</c:v>
                </c:pt>
                <c:pt idx="31">
                  <c:v>112.30009044184149</c:v>
                </c:pt>
                <c:pt idx="32">
                  <c:v>111.45302538989257</c:v>
                </c:pt>
                <c:pt idx="33">
                  <c:v>113.50451106258134</c:v>
                </c:pt>
                <c:pt idx="34">
                  <c:v>114.67804910330223</c:v>
                </c:pt>
                <c:pt idx="35">
                  <c:v>113.1603908852271</c:v>
                </c:pt>
                <c:pt idx="36">
                  <c:v>111.51920234707607</c:v>
                </c:pt>
                <c:pt idx="37">
                  <c:v>111.34493635982618</c:v>
                </c:pt>
                <c:pt idx="38">
                  <c:v>112.4059735733351</c:v>
                </c:pt>
                <c:pt idx="39">
                  <c:v>111.59420289855072</c:v>
                </c:pt>
                <c:pt idx="40">
                  <c:v>108.56109236097325</c:v>
                </c:pt>
              </c:numCache>
            </c:numRef>
          </c:val>
          <c:smooth val="0"/>
          <c:extLst>
            <c:ext xmlns:c16="http://schemas.microsoft.com/office/drawing/2014/chart" uri="{C3380CC4-5D6E-409C-BE32-E72D297353CC}">
              <c16:uniqueId val="{00000000-51B4-42EA-BCB1-E71B7F262060}"/>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Grafdata!$B$15:$AP$15</c:f>
              <c:numCache>
                <c:formatCode>General</c:formatCode>
                <c:ptCount val="41"/>
                <c:pt idx="0">
                  <c:v>100</c:v>
                </c:pt>
                <c:pt idx="1">
                  <c:v>101.92326372025255</c:v>
                </c:pt>
                <c:pt idx="2">
                  <c:v>103.02088392423506</c:v>
                </c:pt>
                <c:pt idx="3">
                  <c:v>101.85041282175814</c:v>
                </c:pt>
                <c:pt idx="4">
                  <c:v>101.01505585235552</c:v>
                </c:pt>
                <c:pt idx="5">
                  <c:v>102.79261777561923</c:v>
                </c:pt>
                <c:pt idx="6">
                  <c:v>103.89509470616804</c:v>
                </c:pt>
                <c:pt idx="7">
                  <c:v>102.8994657600777</c:v>
                </c:pt>
                <c:pt idx="8">
                  <c:v>102.03011170471102</c:v>
                </c:pt>
                <c:pt idx="9">
                  <c:v>104.191355026712</c:v>
                </c:pt>
                <c:pt idx="10">
                  <c:v>105.31811559009228</c:v>
                </c:pt>
                <c:pt idx="11">
                  <c:v>104.60417678484701</c:v>
                </c:pt>
                <c:pt idx="12">
                  <c:v>103.41427877610491</c:v>
                </c:pt>
                <c:pt idx="13">
                  <c:v>105.67751335599806</c:v>
                </c:pt>
                <c:pt idx="14">
                  <c:v>107.62991743564837</c:v>
                </c:pt>
                <c:pt idx="15">
                  <c:v>106.14375910636231</c:v>
                </c:pt>
                <c:pt idx="16">
                  <c:v>105.48810101991258</c:v>
                </c:pt>
                <c:pt idx="17">
                  <c:v>107.29966002914036</c:v>
                </c:pt>
                <c:pt idx="18">
                  <c:v>108.45070422535211</c:v>
                </c:pt>
                <c:pt idx="19">
                  <c:v>107.82904322438075</c:v>
                </c:pt>
                <c:pt idx="20">
                  <c:v>107.07625060660514</c:v>
                </c:pt>
                <c:pt idx="21">
                  <c:v>109.89315201554153</c:v>
                </c:pt>
                <c:pt idx="22">
                  <c:v>110.29626032054395</c:v>
                </c:pt>
                <c:pt idx="23">
                  <c:v>109.45604662457504</c:v>
                </c:pt>
                <c:pt idx="24">
                  <c:v>109.18406993686256</c:v>
                </c:pt>
                <c:pt idx="25">
                  <c:v>111.75813501699854</c:v>
                </c:pt>
                <c:pt idx="26">
                  <c:v>113.11316172899465</c:v>
                </c:pt>
                <c:pt idx="27">
                  <c:v>112.1321029626032</c:v>
                </c:pt>
                <c:pt idx="28">
                  <c:v>112.10781932977173</c:v>
                </c:pt>
                <c:pt idx="29">
                  <c:v>114.03108305002428</c:v>
                </c:pt>
                <c:pt idx="30">
                  <c:v>115.36668285575522</c:v>
                </c:pt>
                <c:pt idx="31">
                  <c:v>114.00679941719281</c:v>
                </c:pt>
                <c:pt idx="32">
                  <c:v>113.79796017484216</c:v>
                </c:pt>
                <c:pt idx="33">
                  <c:v>115.2161243322001</c:v>
                </c:pt>
                <c:pt idx="34">
                  <c:v>116.54201068479844</c:v>
                </c:pt>
                <c:pt idx="35">
                  <c:v>115.23555123846528</c:v>
                </c:pt>
                <c:pt idx="36">
                  <c:v>114.25934919864012</c:v>
                </c:pt>
                <c:pt idx="37">
                  <c:v>113.63768819815445</c:v>
                </c:pt>
                <c:pt idx="38">
                  <c:v>113.87566779990287</c:v>
                </c:pt>
                <c:pt idx="39">
                  <c:v>113.09859154929578</c:v>
                </c:pt>
                <c:pt idx="40">
                  <c:v>111.24332200097135</c:v>
                </c:pt>
              </c:numCache>
            </c:numRef>
          </c:val>
          <c:smooth val="0"/>
          <c:extLst>
            <c:ext xmlns:c16="http://schemas.microsoft.com/office/drawing/2014/chart" uri="{C3380CC4-5D6E-409C-BE32-E72D297353CC}">
              <c16:uniqueId val="{00000001-51B4-42EA-BCB1-E71B7F262060}"/>
            </c:ext>
          </c:extLst>
        </c:ser>
        <c:ser>
          <c:idx val="2"/>
          <c:order val="2"/>
          <c:tx>
            <c:strRef>
              <c:f>Grafdata!$A$21</c:f>
              <c:strCache>
                <c:ptCount val="1"/>
                <c:pt idx="0">
                  <c:v>Dalarnas län</c:v>
                </c:pt>
              </c:strCache>
            </c:strRef>
          </c:tx>
          <c:spPr>
            <a:ln w="28575" cap="rnd">
              <a:solidFill>
                <a:schemeClr val="accent2"/>
              </a:solidFill>
              <a:round/>
            </a:ln>
            <a:effectLst/>
          </c:spPr>
          <c:marker>
            <c:symbol val="none"/>
          </c:marker>
          <c:cat>
            <c:strRef>
              <c:f>Grafdata!$B$13:$AP$13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Grafdata!$B$21:$AP$21</c:f>
              <c:numCache>
                <c:formatCode>General</c:formatCode>
                <c:ptCount val="41"/>
                <c:pt idx="0">
                  <c:v>100</c:v>
                </c:pt>
                <c:pt idx="1">
                  <c:v>102.86599535243997</c:v>
                </c:pt>
                <c:pt idx="2">
                  <c:v>103.4856700232378</c:v>
                </c:pt>
                <c:pt idx="3">
                  <c:v>101.08443067389621</c:v>
                </c:pt>
                <c:pt idx="4">
                  <c:v>99.612703330751359</c:v>
                </c:pt>
                <c:pt idx="5">
                  <c:v>103.79550735863671</c:v>
                </c:pt>
                <c:pt idx="6">
                  <c:v>106.9713400464756</c:v>
                </c:pt>
                <c:pt idx="7">
                  <c:v>102.86599535243997</c:v>
                </c:pt>
                <c:pt idx="8">
                  <c:v>101.39426800929512</c:v>
                </c:pt>
                <c:pt idx="9">
                  <c:v>102.32378001549186</c:v>
                </c:pt>
                <c:pt idx="10">
                  <c:v>102.7110766847405</c:v>
                </c:pt>
                <c:pt idx="11">
                  <c:v>101.39426800929512</c:v>
                </c:pt>
                <c:pt idx="12">
                  <c:v>101.47172734314485</c:v>
                </c:pt>
                <c:pt idx="13">
                  <c:v>102.24632068164213</c:v>
                </c:pt>
                <c:pt idx="14">
                  <c:v>103.64058869093726</c:v>
                </c:pt>
                <c:pt idx="15">
                  <c:v>98.993028659953524</c:v>
                </c:pt>
                <c:pt idx="16">
                  <c:v>100.46475600309837</c:v>
                </c:pt>
                <c:pt idx="17">
                  <c:v>103.09837335398916</c:v>
                </c:pt>
                <c:pt idx="18">
                  <c:v>103.02091402013943</c:v>
                </c:pt>
                <c:pt idx="19">
                  <c:v>103.33075135553834</c:v>
                </c:pt>
                <c:pt idx="20">
                  <c:v>103.17583268009297</c:v>
                </c:pt>
                <c:pt idx="21">
                  <c:v>104.33772269558482</c:v>
                </c:pt>
                <c:pt idx="22">
                  <c:v>104.80247869868319</c:v>
                </c:pt>
                <c:pt idx="23">
                  <c:v>100.77459333849728</c:v>
                </c:pt>
                <c:pt idx="24">
                  <c:v>96.281951975213019</c:v>
                </c:pt>
                <c:pt idx="25">
                  <c:v>103.33075135553834</c:v>
                </c:pt>
                <c:pt idx="26">
                  <c:v>106.4291247095275</c:v>
                </c:pt>
                <c:pt idx="27">
                  <c:v>104.72501936483346</c:v>
                </c:pt>
                <c:pt idx="28">
                  <c:v>106.11928737412859</c:v>
                </c:pt>
                <c:pt idx="29">
                  <c:v>105.73199070487993</c:v>
                </c:pt>
                <c:pt idx="30">
                  <c:v>108.83036405886909</c:v>
                </c:pt>
                <c:pt idx="31">
                  <c:v>107.90085205267235</c:v>
                </c:pt>
                <c:pt idx="32">
                  <c:v>102.55615801704106</c:v>
                </c:pt>
                <c:pt idx="33">
                  <c:v>101.54918667699458</c:v>
                </c:pt>
                <c:pt idx="34">
                  <c:v>105.34469403563129</c:v>
                </c:pt>
                <c:pt idx="35">
                  <c:v>104.80247869868319</c:v>
                </c:pt>
                <c:pt idx="36">
                  <c:v>102.16886134779242</c:v>
                </c:pt>
                <c:pt idx="37">
                  <c:v>102.16886134779242</c:v>
                </c:pt>
                <c:pt idx="38">
                  <c:v>100.92951200619676</c:v>
                </c:pt>
                <c:pt idx="39">
                  <c:v>98.915569326103792</c:v>
                </c:pt>
                <c:pt idx="40">
                  <c:v>102.09140201394268</c:v>
                </c:pt>
              </c:numCache>
            </c:numRef>
          </c:val>
          <c:smooth val="0"/>
          <c:extLst>
            <c:ext xmlns:c16="http://schemas.microsoft.com/office/drawing/2014/chart" uri="{C3380CC4-5D6E-409C-BE32-E72D297353CC}">
              <c16:uniqueId val="{00000002-51B4-42EA-BCB1-E71B7F262060}"/>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Grafdata!$B$21:$AP$21</c:f>
              <c:numCache>
                <c:formatCode>General</c:formatCode>
                <c:ptCount val="41"/>
                <c:pt idx="0">
                  <c:v>100</c:v>
                </c:pt>
                <c:pt idx="1">
                  <c:v>88.39986809342426</c:v>
                </c:pt>
                <c:pt idx="2">
                  <c:v>69.282495137139833</c:v>
                </c:pt>
                <c:pt idx="3">
                  <c:v>72.328294438417316</c:v>
                </c:pt>
                <c:pt idx="4">
                  <c:v>102.01683242607736</c:v>
                </c:pt>
                <c:pt idx="5">
                  <c:v>82.916664675323432</c:v>
                </c:pt>
                <c:pt idx="6">
                  <c:v>63.930242450021268</c:v>
                </c:pt>
                <c:pt idx="7">
                  <c:v>68.643034998255587</c:v>
                </c:pt>
                <c:pt idx="8">
                  <c:v>98.518918557247929</c:v>
                </c:pt>
                <c:pt idx="9">
                  <c:v>84.589392990790429</c:v>
                </c:pt>
                <c:pt idx="10">
                  <c:v>65.344414760154649</c:v>
                </c:pt>
                <c:pt idx="11">
                  <c:v>71.496709504442293</c:v>
                </c:pt>
                <c:pt idx="12">
                  <c:v>101.76018811024713</c:v>
                </c:pt>
                <c:pt idx="13">
                  <c:v>98.868279813992615</c:v>
                </c:pt>
                <c:pt idx="14">
                  <c:v>81.919240676929249</c:v>
                </c:pt>
                <c:pt idx="15">
                  <c:v>97.6581803583462</c:v>
                </c:pt>
                <c:pt idx="16">
                  <c:v>143.59607912482855</c:v>
                </c:pt>
                <c:pt idx="17">
                  <c:v>128.52909830385349</c:v>
                </c:pt>
                <c:pt idx="18">
                  <c:v>106.55040408336878</c:v>
                </c:pt>
                <c:pt idx="19">
                  <c:v>136.51183574763786</c:v>
                </c:pt>
                <c:pt idx="20">
                  <c:v>174.69257643173594</c:v>
                </c:pt>
                <c:pt idx="21">
                  <c:v>168.85236499887688</c:v>
                </c:pt>
                <c:pt idx="22">
                  <c:v>130.30123447349681</c:v>
                </c:pt>
                <c:pt idx="23">
                  <c:v>147.31431520892377</c:v>
                </c:pt>
                <c:pt idx="24">
                  <c:v>183.33293506468678</c:v>
                </c:pt>
                <c:pt idx="25">
                  <c:v>157.16572914227271</c:v>
                </c:pt>
                <c:pt idx="26">
                  <c:v>124.2712878574262</c:v>
                </c:pt>
                <c:pt idx="27">
                  <c:v>146.37806527463809</c:v>
                </c:pt>
                <c:pt idx="28">
                  <c:v>193.15615157786073</c:v>
                </c:pt>
                <c:pt idx="29">
                  <c:v>169.84739938539184</c:v>
                </c:pt>
                <c:pt idx="30">
                  <c:v>123.85597331281453</c:v>
                </c:pt>
                <c:pt idx="31">
                  <c:v>143.83647407987993</c:v>
                </c:pt>
                <c:pt idx="32">
                  <c:v>178.62253212833173</c:v>
                </c:pt>
                <c:pt idx="33">
                  <c:v>141.81438450766825</c:v>
                </c:pt>
                <c:pt idx="34">
                  <c:v>104.39736378017483</c:v>
                </c:pt>
                <c:pt idx="35">
                  <c:v>119.93892152036666</c:v>
                </c:pt>
                <c:pt idx="36">
                  <c:v>169.37760168993353</c:v>
                </c:pt>
                <c:pt idx="37">
                  <c:v>89.851796271249626</c:v>
                </c:pt>
                <c:pt idx="38">
                  <c:v>75.665148466586061</c:v>
                </c:pt>
                <c:pt idx="39">
                  <c:v>120.94542604390195</c:v>
                </c:pt>
                <c:pt idx="40">
                  <c:v>148.57029521265156</c:v>
                </c:pt>
              </c:numCache>
            </c:numRef>
          </c:val>
          <c:smooth val="0"/>
          <c:extLst>
            <c:ext xmlns:c16="http://schemas.microsoft.com/office/drawing/2014/chart" uri="{C3380CC4-5D6E-409C-BE32-E72D297353CC}">
              <c16:uniqueId val="{00000000-E36E-45AE-8EB5-D809F03C5262}"/>
            </c:ext>
          </c:extLst>
        </c:ser>
        <c:ser>
          <c:idx val="1"/>
          <c:order val="1"/>
          <c:tx>
            <c:strRef>
              <c:f>Grafdata!$A$33</c:f>
              <c:strCache>
                <c:ptCount val="1"/>
                <c:pt idx="0">
                  <c:v>Dalarnas län</c:v>
                </c:pt>
              </c:strCache>
            </c:strRef>
          </c:tx>
          <c:spPr>
            <a:ln w="28575" cap="rnd">
              <a:solidFill>
                <a:schemeClr val="accent2"/>
              </a:solidFill>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Grafdata!$B$33:$AP$33</c:f>
              <c:numCache>
                <c:formatCode>General</c:formatCode>
                <c:ptCount val="41"/>
                <c:pt idx="0">
                  <c:v>100</c:v>
                </c:pt>
                <c:pt idx="1">
                  <c:v>70.809095716552093</c:v>
                </c:pt>
                <c:pt idx="2">
                  <c:v>70.104001410188616</c:v>
                </c:pt>
                <c:pt idx="3">
                  <c:v>51.277983430283797</c:v>
                </c:pt>
                <c:pt idx="4">
                  <c:v>87.590340208002814</c:v>
                </c:pt>
                <c:pt idx="5">
                  <c:v>71.285034373347429</c:v>
                </c:pt>
                <c:pt idx="6">
                  <c:v>64.516129032258064</c:v>
                </c:pt>
                <c:pt idx="7">
                  <c:v>57.253657676714262</c:v>
                </c:pt>
                <c:pt idx="8">
                  <c:v>110.08284858099771</c:v>
                </c:pt>
                <c:pt idx="9">
                  <c:v>82.178741406663136</c:v>
                </c:pt>
                <c:pt idx="10">
                  <c:v>60.920148069804334</c:v>
                </c:pt>
                <c:pt idx="11">
                  <c:v>62.506610259122155</c:v>
                </c:pt>
                <c:pt idx="12">
                  <c:v>92.032434338092713</c:v>
                </c:pt>
                <c:pt idx="13">
                  <c:v>92.173453199365412</c:v>
                </c:pt>
                <c:pt idx="14">
                  <c:v>82.037722545390452</c:v>
                </c:pt>
                <c:pt idx="15">
                  <c:v>88.595099594570769</c:v>
                </c:pt>
                <c:pt idx="16">
                  <c:v>118.66737176097303</c:v>
                </c:pt>
                <c:pt idx="17">
                  <c:v>103.80750925436277</c:v>
                </c:pt>
                <c:pt idx="18">
                  <c:v>94.570773841001227</c:v>
                </c:pt>
                <c:pt idx="19">
                  <c:v>126.37052705799401</c:v>
                </c:pt>
                <c:pt idx="20">
                  <c:v>126.10611669310771</c:v>
                </c:pt>
                <c:pt idx="21">
                  <c:v>129.96650802044775</c:v>
                </c:pt>
                <c:pt idx="22">
                  <c:v>105.81702802749868</c:v>
                </c:pt>
                <c:pt idx="23">
                  <c:v>112.90322580645162</c:v>
                </c:pt>
                <c:pt idx="24">
                  <c:v>162.22457253657677</c:v>
                </c:pt>
                <c:pt idx="25">
                  <c:v>123.58540454785827</c:v>
                </c:pt>
                <c:pt idx="26">
                  <c:v>117.64498501674599</c:v>
                </c:pt>
                <c:pt idx="27">
                  <c:v>120.81790939538163</c:v>
                </c:pt>
                <c:pt idx="28">
                  <c:v>162.1716904635995</c:v>
                </c:pt>
                <c:pt idx="29">
                  <c:v>117.22192843292791</c:v>
                </c:pt>
                <c:pt idx="30">
                  <c:v>117.8917680239732</c:v>
                </c:pt>
                <c:pt idx="31">
                  <c:v>110.13573065397497</c:v>
                </c:pt>
                <c:pt idx="32">
                  <c:v>152.10646924026088</c:v>
                </c:pt>
                <c:pt idx="33">
                  <c:v>127.00511193372114</c:v>
                </c:pt>
                <c:pt idx="34">
                  <c:v>105.57024502027146</c:v>
                </c:pt>
                <c:pt idx="35">
                  <c:v>111.12286268288383</c:v>
                </c:pt>
                <c:pt idx="36">
                  <c:v>158.32892649391857</c:v>
                </c:pt>
                <c:pt idx="37">
                  <c:v>83.677066807685534</c:v>
                </c:pt>
                <c:pt idx="38">
                  <c:v>79.693283976731891</c:v>
                </c:pt>
                <c:pt idx="39">
                  <c:v>104.28344791115812</c:v>
                </c:pt>
                <c:pt idx="40">
                  <c:v>162.64762912039484</c:v>
                </c:pt>
              </c:numCache>
            </c:numRef>
          </c:val>
          <c:smooth val="0"/>
          <c:extLst>
            <c:ext xmlns:c16="http://schemas.microsoft.com/office/drawing/2014/chart" uri="{C3380CC4-5D6E-409C-BE32-E72D297353CC}">
              <c16:uniqueId val="{00000001-E36E-45AE-8EB5-D809F03C5262}"/>
            </c:ext>
          </c:extLst>
        </c:ser>
        <c:ser>
          <c:idx val="2"/>
          <c:order val="2"/>
          <c:tx>
            <c:strRef>
              <c:f>Grafdata!$A$35</c:f>
              <c:strCache>
                <c:ptCount val="1"/>
                <c:pt idx="0">
                  <c:v>Ludvika kommun</c:v>
                </c:pt>
              </c:strCache>
            </c:strRef>
          </c:tx>
          <c:spPr>
            <a:ln w="28575" cap="rnd">
              <a:solidFill>
                <a:schemeClr val="accent3"/>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Grafdata!$B$35:$AP$35</c:f>
              <c:numCache>
                <c:formatCode>General</c:formatCode>
                <c:ptCount val="41"/>
                <c:pt idx="0">
                  <c:v>100</c:v>
                </c:pt>
                <c:pt idx="1">
                  <c:v>70.777479892761392</c:v>
                </c:pt>
                <c:pt idx="2">
                  <c:v>70.241286863270773</c:v>
                </c:pt>
                <c:pt idx="3">
                  <c:v>63.538873994638067</c:v>
                </c:pt>
                <c:pt idx="4">
                  <c:v>190.6166219839142</c:v>
                </c:pt>
                <c:pt idx="5">
                  <c:v>85.79088471849866</c:v>
                </c:pt>
                <c:pt idx="6">
                  <c:v>56.568364611260051</c:v>
                </c:pt>
                <c:pt idx="7">
                  <c:v>65.147453083109923</c:v>
                </c:pt>
                <c:pt idx="8">
                  <c:v>242.35924932975871</c:v>
                </c:pt>
                <c:pt idx="9">
                  <c:v>82.573726541554961</c:v>
                </c:pt>
                <c:pt idx="10">
                  <c:v>64.611260053619304</c:v>
                </c:pt>
                <c:pt idx="11">
                  <c:v>73.458445040214471</c:v>
                </c:pt>
                <c:pt idx="12">
                  <c:v>147.18498659517425</c:v>
                </c:pt>
                <c:pt idx="13">
                  <c:v>209.11528150134049</c:v>
                </c:pt>
                <c:pt idx="14">
                  <c:v>75.335120643431637</c:v>
                </c:pt>
                <c:pt idx="15">
                  <c:v>107.50670241286863</c:v>
                </c:pt>
                <c:pt idx="16">
                  <c:v>341.01876675603216</c:v>
                </c:pt>
                <c:pt idx="17">
                  <c:v>210.18766756032173</c:v>
                </c:pt>
                <c:pt idx="18">
                  <c:v>108.31099195710456</c:v>
                </c:pt>
                <c:pt idx="19">
                  <c:v>125.20107238605898</c:v>
                </c:pt>
                <c:pt idx="20">
                  <c:v>252.01072386058982</c:v>
                </c:pt>
                <c:pt idx="21">
                  <c:v>186.32707774798928</c:v>
                </c:pt>
                <c:pt idx="22">
                  <c:v>143.16353887399464</c:v>
                </c:pt>
                <c:pt idx="23">
                  <c:v>158.71313672922253</c:v>
                </c:pt>
                <c:pt idx="24">
                  <c:v>277.47989276139413</c:v>
                </c:pt>
                <c:pt idx="25">
                  <c:v>182.84182305630026</c:v>
                </c:pt>
                <c:pt idx="26">
                  <c:v>152.01072386058982</c:v>
                </c:pt>
                <c:pt idx="27">
                  <c:v>142.35924932975871</c:v>
                </c:pt>
                <c:pt idx="28">
                  <c:v>200.53619302949062</c:v>
                </c:pt>
                <c:pt idx="29">
                  <c:v>136.19302949061662</c:v>
                </c:pt>
                <c:pt idx="30">
                  <c:v>179.08847184986595</c:v>
                </c:pt>
                <c:pt idx="31">
                  <c:v>139.94638069705093</c:v>
                </c:pt>
                <c:pt idx="32">
                  <c:v>217.96246648793564</c:v>
                </c:pt>
                <c:pt idx="33">
                  <c:v>172.38605898123325</c:v>
                </c:pt>
                <c:pt idx="34">
                  <c:v>321.98391420911526</c:v>
                </c:pt>
                <c:pt idx="35">
                  <c:v>149.86595174262735</c:v>
                </c:pt>
                <c:pt idx="36">
                  <c:v>286.05898123324397</c:v>
                </c:pt>
                <c:pt idx="37">
                  <c:v>189.27613941018768</c:v>
                </c:pt>
                <c:pt idx="38">
                  <c:v>146.11260053619304</c:v>
                </c:pt>
                <c:pt idx="39">
                  <c:v>121.98391420911528</c:v>
                </c:pt>
                <c:pt idx="40">
                  <c:v>227.88203753351206</c:v>
                </c:pt>
              </c:numCache>
            </c:numRef>
          </c:val>
          <c:smooth val="0"/>
          <c:extLst>
            <c:ext xmlns:c16="http://schemas.microsoft.com/office/drawing/2014/chart" uri="{C3380CC4-5D6E-409C-BE32-E72D297353CC}">
              <c16:uniqueId val="{00000002-E36E-45AE-8EB5-D809F03C5262}"/>
            </c:ext>
          </c:extLst>
        </c:ser>
        <c:ser>
          <c:idx val="3"/>
          <c:order val="3"/>
          <c:tx>
            <c:strRef>
              <c:f>Grafdata!$A$34</c:f>
              <c:strCache>
                <c:ptCount val="1"/>
                <c:pt idx="0">
                  <c:v>Smedjebackens kommun</c:v>
                </c:pt>
              </c:strCache>
            </c:strRef>
          </c:tx>
          <c:spPr>
            <a:ln w="28575" cap="rnd">
              <a:solidFill>
                <a:schemeClr val="accent4"/>
              </a:solidFill>
              <a:prstDash val="sysDash"/>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Grafdata!$B$34:$AP$34</c:f>
              <c:numCache>
                <c:formatCode>General</c:formatCode>
                <c:ptCount val="41"/>
                <c:pt idx="0">
                  <c:v>100</c:v>
                </c:pt>
                <c:pt idx="1">
                  <c:v>133.33333333333334</c:v>
                </c:pt>
                <c:pt idx="2">
                  <c:v>89.743589743589737</c:v>
                </c:pt>
                <c:pt idx="3">
                  <c:v>128.2051282051282</c:v>
                </c:pt>
                <c:pt idx="4">
                  <c:v>179.48717948717947</c:v>
                </c:pt>
                <c:pt idx="5">
                  <c:v>141.02564102564102</c:v>
                </c:pt>
                <c:pt idx="6">
                  <c:v>169.23076923076923</c:v>
                </c:pt>
                <c:pt idx="7">
                  <c:v>117.94871794871794</c:v>
                </c:pt>
                <c:pt idx="8">
                  <c:v>176.92307692307693</c:v>
                </c:pt>
                <c:pt idx="9">
                  <c:v>146.15384615384616</c:v>
                </c:pt>
                <c:pt idx="10">
                  <c:v>92.307692307692307</c:v>
                </c:pt>
                <c:pt idx="11">
                  <c:v>69.230769230769226</c:v>
                </c:pt>
                <c:pt idx="12">
                  <c:v>105.12820512820512</c:v>
                </c:pt>
                <c:pt idx="13">
                  <c:v>256.41025641025641</c:v>
                </c:pt>
                <c:pt idx="14">
                  <c:v>164.10256410256412</c:v>
                </c:pt>
                <c:pt idx="15">
                  <c:v>223.07692307692307</c:v>
                </c:pt>
                <c:pt idx="16">
                  <c:v>282.05128205128204</c:v>
                </c:pt>
                <c:pt idx="17">
                  <c:v>333.33333333333331</c:v>
                </c:pt>
                <c:pt idx="18">
                  <c:v>184.61538461538461</c:v>
                </c:pt>
                <c:pt idx="19">
                  <c:v>282.05128205128204</c:v>
                </c:pt>
                <c:pt idx="20">
                  <c:v>364.10256410256409</c:v>
                </c:pt>
                <c:pt idx="21">
                  <c:v>310.25641025641028</c:v>
                </c:pt>
                <c:pt idx="22">
                  <c:v>212.82051282051282</c:v>
                </c:pt>
                <c:pt idx="23">
                  <c:v>351.28205128205127</c:v>
                </c:pt>
                <c:pt idx="24">
                  <c:v>356.41025641025641</c:v>
                </c:pt>
                <c:pt idx="25">
                  <c:v>328.20512820512823</c:v>
                </c:pt>
                <c:pt idx="26">
                  <c:v>243.58974358974359</c:v>
                </c:pt>
                <c:pt idx="27">
                  <c:v>194.87179487179486</c:v>
                </c:pt>
                <c:pt idx="28">
                  <c:v>423.07692307692309</c:v>
                </c:pt>
                <c:pt idx="29">
                  <c:v>417.94871794871796</c:v>
                </c:pt>
                <c:pt idx="30">
                  <c:v>207.69230769230768</c:v>
                </c:pt>
                <c:pt idx="31">
                  <c:v>141.02564102564102</c:v>
                </c:pt>
                <c:pt idx="32">
                  <c:v>387.17948717948718</c:v>
                </c:pt>
                <c:pt idx="33">
                  <c:v>210.25641025641025</c:v>
                </c:pt>
                <c:pt idx="34">
                  <c:v>133.33333333333334</c:v>
                </c:pt>
                <c:pt idx="35">
                  <c:v>156.41025641025641</c:v>
                </c:pt>
                <c:pt idx="36">
                  <c:v>302.56410256410254</c:v>
                </c:pt>
                <c:pt idx="37">
                  <c:v>171.7948717948718</c:v>
                </c:pt>
                <c:pt idx="38">
                  <c:v>61.53846153846154</c:v>
                </c:pt>
                <c:pt idx="39">
                  <c:v>146.15384615384616</c:v>
                </c:pt>
                <c:pt idx="40">
                  <c:v>261.53846153846155</c:v>
                </c:pt>
              </c:numCache>
            </c:numRef>
          </c:val>
          <c:smooth val="0"/>
          <c:extLst>
            <c:ext xmlns:c16="http://schemas.microsoft.com/office/drawing/2014/chart" uri="{C3380CC4-5D6E-409C-BE32-E72D297353CC}">
              <c16:uniqueId val="{00000003-E36E-45AE-8EB5-D809F03C5262}"/>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Grafdata!$B$19:$AP$19</c:f>
              <c:numCache>
                <c:formatCode>General</c:formatCode>
                <c:ptCount val="41"/>
                <c:pt idx="0">
                  <c:v>100</c:v>
                </c:pt>
                <c:pt idx="1">
                  <c:v>132.4217344368478</c:v>
                </c:pt>
                <c:pt idx="2">
                  <c:v>121.24265323257767</c:v>
                </c:pt>
                <c:pt idx="3">
                  <c:v>203.51445364039822</c:v>
                </c:pt>
                <c:pt idx="4">
                  <c:v>198.11682859541801</c:v>
                </c:pt>
                <c:pt idx="5">
                  <c:v>166.51073527647836</c:v>
                </c:pt>
                <c:pt idx="6">
                  <c:v>182.89552596857382</c:v>
                </c:pt>
                <c:pt idx="7">
                  <c:v>309.73971452560875</c:v>
                </c:pt>
                <c:pt idx="8">
                  <c:v>206.3452081084323</c:v>
                </c:pt>
                <c:pt idx="9">
                  <c:v>186.57790572148255</c:v>
                </c:pt>
                <c:pt idx="10">
                  <c:v>137.65143336931749</c:v>
                </c:pt>
                <c:pt idx="11">
                  <c:v>174.16336811802807</c:v>
                </c:pt>
                <c:pt idx="12">
                  <c:v>156.998920474991</c:v>
                </c:pt>
                <c:pt idx="13">
                  <c:v>150.97756986925754</c:v>
                </c:pt>
                <c:pt idx="14">
                  <c:v>122.20223101835192</c:v>
                </c:pt>
                <c:pt idx="15">
                  <c:v>134.46083723161809</c:v>
                </c:pt>
                <c:pt idx="16">
                  <c:v>201.03154611970731</c:v>
                </c:pt>
                <c:pt idx="17">
                  <c:v>107.62864339690536</c:v>
                </c:pt>
                <c:pt idx="18">
                  <c:v>92.563272160249497</c:v>
                </c:pt>
                <c:pt idx="19">
                  <c:v>116.25284874655152</c:v>
                </c:pt>
                <c:pt idx="20">
                  <c:v>126.32841549718124</c:v>
                </c:pt>
                <c:pt idx="21">
                  <c:v>107.67662228619407</c:v>
                </c:pt>
                <c:pt idx="22">
                  <c:v>91.447762984286911</c:v>
                </c:pt>
                <c:pt idx="23">
                  <c:v>137.38754947822957</c:v>
                </c:pt>
                <c:pt idx="24">
                  <c:v>112.12666426772221</c:v>
                </c:pt>
                <c:pt idx="25">
                  <c:v>92.37135660309464</c:v>
                </c:pt>
                <c:pt idx="26">
                  <c:v>100.9955619527408</c:v>
                </c:pt>
                <c:pt idx="27">
                  <c:v>109.28391507736596</c:v>
                </c:pt>
                <c:pt idx="28">
                  <c:v>99.760105553556429</c:v>
                </c:pt>
                <c:pt idx="29">
                  <c:v>114.78949262324578</c:v>
                </c:pt>
                <c:pt idx="30">
                  <c:v>84.454839870456993</c:v>
                </c:pt>
                <c:pt idx="31">
                  <c:v>130.03478469473433</c:v>
                </c:pt>
                <c:pt idx="32">
                  <c:v>191.06393186997721</c:v>
                </c:pt>
                <c:pt idx="33">
                  <c:v>144.70433009475832</c:v>
                </c:pt>
                <c:pt idx="34">
                  <c:v>100.08396305625524</c:v>
                </c:pt>
                <c:pt idx="35">
                  <c:v>163.7759385870217</c:v>
                </c:pt>
                <c:pt idx="36">
                  <c:v>586.52992683219384</c:v>
                </c:pt>
                <c:pt idx="37">
                  <c:v>559.88964855463598</c:v>
                </c:pt>
                <c:pt idx="38">
                  <c:v>162.44452440925991</c:v>
                </c:pt>
                <c:pt idx="39">
                  <c:v>172.13626004557995</c:v>
                </c:pt>
                <c:pt idx="40">
                  <c:v>106.1173083843109</c:v>
                </c:pt>
              </c:numCache>
            </c:numRef>
          </c:val>
          <c:smooth val="0"/>
          <c:extLst>
            <c:ext xmlns:c16="http://schemas.microsoft.com/office/drawing/2014/chart" uri="{C3380CC4-5D6E-409C-BE32-E72D297353CC}">
              <c16:uniqueId val="{00000000-72BB-4A0A-A318-D3E3FA52A7F1}"/>
            </c:ext>
          </c:extLst>
        </c:ser>
        <c:ser>
          <c:idx val="1"/>
          <c:order val="1"/>
          <c:tx>
            <c:strRef>
              <c:f>Grafdata!$A$31</c:f>
              <c:strCache>
                <c:ptCount val="1"/>
                <c:pt idx="0">
                  <c:v>Dalarnas län</c:v>
                </c:pt>
              </c:strCache>
            </c:strRef>
          </c:tx>
          <c:spPr>
            <a:ln w="28575" cap="rnd">
              <a:solidFill>
                <a:schemeClr val="accent2"/>
              </a:solidFill>
              <a:round/>
            </a:ln>
            <a:effectLst/>
          </c:spPr>
          <c:marker>
            <c:symbol val="none"/>
          </c:marker>
          <c:cat>
            <c:strRef>
              <c:f>Grafdata!$B$18:$AP$18</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Grafdata!$B$31:$AP$31</c:f>
              <c:numCache>
                <c:formatCode>General</c:formatCode>
                <c:ptCount val="41"/>
                <c:pt idx="0">
                  <c:v>105</c:v>
                </c:pt>
                <c:pt idx="1">
                  <c:v>69.679300291545189</c:v>
                </c:pt>
                <c:pt idx="2">
                  <c:v>75.218658892128275</c:v>
                </c:pt>
                <c:pt idx="3">
                  <c:v>236.73469387755102</c:v>
                </c:pt>
                <c:pt idx="4">
                  <c:v>52.769679300291543</c:v>
                </c:pt>
                <c:pt idx="5">
                  <c:v>88.046647230320701</c:v>
                </c:pt>
                <c:pt idx="6">
                  <c:v>89.795918367346943</c:v>
                </c:pt>
                <c:pt idx="7">
                  <c:v>153.35276967930028</c:v>
                </c:pt>
                <c:pt idx="8">
                  <c:v>185.71428571428572</c:v>
                </c:pt>
                <c:pt idx="9">
                  <c:v>84.839650145772595</c:v>
                </c:pt>
                <c:pt idx="10">
                  <c:v>115.45189504373178</c:v>
                </c:pt>
                <c:pt idx="11">
                  <c:v>218.95043731778426</c:v>
                </c:pt>
                <c:pt idx="12">
                  <c:v>153.64431486880466</c:v>
                </c:pt>
                <c:pt idx="13">
                  <c:v>100.58309037900875</c:v>
                </c:pt>
                <c:pt idx="14">
                  <c:v>103.79008746355684</c:v>
                </c:pt>
                <c:pt idx="15">
                  <c:v>57.434402332361515</c:v>
                </c:pt>
                <c:pt idx="16">
                  <c:v>257.72594752186586</c:v>
                </c:pt>
                <c:pt idx="17">
                  <c:v>44.897959183673471</c:v>
                </c:pt>
                <c:pt idx="18">
                  <c:v>46.355685131195337</c:v>
                </c:pt>
                <c:pt idx="19">
                  <c:v>67.930029154518948</c:v>
                </c:pt>
                <c:pt idx="20">
                  <c:v>106.70553935860059</c:v>
                </c:pt>
                <c:pt idx="21">
                  <c:v>82.798833819241977</c:v>
                </c:pt>
                <c:pt idx="22">
                  <c:v>29.737609329446062</c:v>
                </c:pt>
                <c:pt idx="23">
                  <c:v>65.889212827988345</c:v>
                </c:pt>
                <c:pt idx="24">
                  <c:v>97.376093294460645</c:v>
                </c:pt>
                <c:pt idx="25">
                  <c:v>86.29737609329446</c:v>
                </c:pt>
                <c:pt idx="26">
                  <c:v>220.40816326530611</c:v>
                </c:pt>
                <c:pt idx="27">
                  <c:v>27.988338192419825</c:v>
                </c:pt>
                <c:pt idx="28">
                  <c:v>55.102040816326529</c:v>
                </c:pt>
                <c:pt idx="29">
                  <c:v>100.29154518950438</c:v>
                </c:pt>
                <c:pt idx="30">
                  <c:v>46.938775510204081</c:v>
                </c:pt>
                <c:pt idx="31">
                  <c:v>79.300291545189509</c:v>
                </c:pt>
                <c:pt idx="32">
                  <c:v>51.603498542274053</c:v>
                </c:pt>
                <c:pt idx="33">
                  <c:v>43.731778425655975</c:v>
                </c:pt>
                <c:pt idx="34">
                  <c:v>46.647230320699705</c:v>
                </c:pt>
                <c:pt idx="35">
                  <c:v>95.626822157434404</c:v>
                </c:pt>
                <c:pt idx="36">
                  <c:v>106.99708454810495</c:v>
                </c:pt>
                <c:pt idx="37">
                  <c:v>330.02915451895046</c:v>
                </c:pt>
                <c:pt idx="38">
                  <c:v>28.862973760932945</c:v>
                </c:pt>
                <c:pt idx="39">
                  <c:v>91.836734693877546</c:v>
                </c:pt>
                <c:pt idx="40">
                  <c:v>17.201166180758019</c:v>
                </c:pt>
              </c:numCache>
            </c:numRef>
          </c:val>
          <c:smooth val="0"/>
          <c:extLst>
            <c:ext xmlns:c16="http://schemas.microsoft.com/office/drawing/2014/chart" uri="{C3380CC4-5D6E-409C-BE32-E72D297353CC}">
              <c16:uniqueId val="{00000001-72BB-4A0A-A318-D3E3FA52A7F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Grafdata!$B$4:$AP$4</c:f>
              <c:numCache>
                <c:formatCode>General</c:formatCode>
                <c:ptCount val="41"/>
                <c:pt idx="0">
                  <c:v>5.6342609000000001</c:v>
                </c:pt>
                <c:pt idx="1">
                  <c:v>5.1058506000000001</c:v>
                </c:pt>
                <c:pt idx="2">
                  <c:v>5.1979901999999996</c:v>
                </c:pt>
                <c:pt idx="3">
                  <c:v>5.3716065000000004</c:v>
                </c:pt>
                <c:pt idx="4">
                  <c:v>5.6471321000000003</c:v>
                </c:pt>
                <c:pt idx="5">
                  <c:v>5.2812840999999997</c:v>
                </c:pt>
                <c:pt idx="6">
                  <c:v>5.4272818000000003</c:v>
                </c:pt>
                <c:pt idx="7">
                  <c:v>5.6900012000000002</c:v>
                </c:pt>
                <c:pt idx="8">
                  <c:v>5.8598794999999999</c:v>
                </c:pt>
                <c:pt idx="9">
                  <c:v>5.4593397000000001</c:v>
                </c:pt>
                <c:pt idx="10">
                  <c:v>5.5785103999999999</c:v>
                </c:pt>
                <c:pt idx="11">
                  <c:v>5.6457477999999996</c:v>
                </c:pt>
                <c:pt idx="12">
                  <c:v>5.5976245000000002</c:v>
                </c:pt>
                <c:pt idx="13">
                  <c:v>5.0938878000000001</c:v>
                </c:pt>
                <c:pt idx="14">
                  <c:v>5.1062773000000004</c:v>
                </c:pt>
                <c:pt idx="15">
                  <c:v>5.2243864999999996</c:v>
                </c:pt>
                <c:pt idx="16">
                  <c:v>5.2929404</c:v>
                </c:pt>
                <c:pt idx="17">
                  <c:v>4.9356795</c:v>
                </c:pt>
                <c:pt idx="18">
                  <c:v>5.0270139</c:v>
                </c:pt>
                <c:pt idx="19">
                  <c:v>5.1607665000000003</c:v>
                </c:pt>
                <c:pt idx="20">
                  <c:v>5.1933197</c:v>
                </c:pt>
                <c:pt idx="21">
                  <c:v>4.8013187999999998</c:v>
                </c:pt>
                <c:pt idx="22">
                  <c:v>4.8220586000000001</c:v>
                </c:pt>
                <c:pt idx="23">
                  <c:v>4.9710428000000002</c:v>
                </c:pt>
                <c:pt idx="24">
                  <c:v>5.0919134000000001</c:v>
                </c:pt>
                <c:pt idx="25">
                  <c:v>4.8117241000000002</c:v>
                </c:pt>
                <c:pt idx="26">
                  <c:v>4.8194819000000004</c:v>
                </c:pt>
                <c:pt idx="27">
                  <c:v>4.8820189999999997</c:v>
                </c:pt>
                <c:pt idx="28">
                  <c:v>4.9013086000000001</c:v>
                </c:pt>
                <c:pt idx="29">
                  <c:v>4.5815858</c:v>
                </c:pt>
                <c:pt idx="30">
                  <c:v>4.5682245000000004</c:v>
                </c:pt>
                <c:pt idx="31">
                  <c:v>4.5652578999999998</c:v>
                </c:pt>
                <c:pt idx="32">
                  <c:v>4.6360673999999999</c:v>
                </c:pt>
                <c:pt idx="33">
                  <c:v>4.4652865000000004</c:v>
                </c:pt>
                <c:pt idx="34">
                  <c:v>4.6453017000000001</c:v>
                </c:pt>
                <c:pt idx="35">
                  <c:v>4.8557554528969531</c:v>
                </c:pt>
                <c:pt idx="36">
                  <c:v>5.0690150105641782</c:v>
                </c:pt>
                <c:pt idx="37">
                  <c:v>5.8655588453141814</c:v>
                </c:pt>
                <c:pt idx="38">
                  <c:v>6.2768198893320166</c:v>
                </c:pt>
                <c:pt idx="39">
                  <c:v>6.0307963571851229</c:v>
                </c:pt>
                <c:pt idx="40">
                  <c:v>5.9896784238545449</c:v>
                </c:pt>
              </c:numCache>
            </c:numRef>
          </c:val>
          <c:smooth val="0"/>
          <c:extLst>
            <c:ext xmlns:c16="http://schemas.microsoft.com/office/drawing/2014/chart" uri="{C3380CC4-5D6E-409C-BE32-E72D297353CC}">
              <c16:uniqueId val="{00000000-6E5D-47A1-AA63-62E1866416C9}"/>
            </c:ext>
          </c:extLst>
        </c:ser>
        <c:ser>
          <c:idx val="1"/>
          <c:order val="1"/>
          <c:tx>
            <c:strRef>
              <c:f>Grafdata!$A$16</c:f>
              <c:strCache>
                <c:ptCount val="1"/>
                <c:pt idx="0">
                  <c:v>Dalarnas län</c:v>
                </c:pt>
              </c:strCache>
            </c:strRef>
          </c:tx>
          <c:spPr>
            <a:ln w="28575" cap="rnd">
              <a:solidFill>
                <a:schemeClr val="accent2"/>
              </a:solidFill>
              <a:round/>
            </a:ln>
            <a:effectLst/>
          </c:spPr>
          <c:marker>
            <c:symbol val="none"/>
          </c:marker>
          <c:cat>
            <c:numRef>
              <c:f>Grafdata!$B$2:$AP$2</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Grafdata!$B$16:$AP$16</c:f>
              <c:numCache>
                <c:formatCode>General</c:formatCode>
                <c:ptCount val="41"/>
                <c:pt idx="0">
                  <c:v>5.4577736999999997</c:v>
                </c:pt>
                <c:pt idx="1">
                  <c:v>4.5610505999999997</c:v>
                </c:pt>
                <c:pt idx="2">
                  <c:v>4.5034387999999996</c:v>
                </c:pt>
                <c:pt idx="3">
                  <c:v>4.9255458000000001</c:v>
                </c:pt>
                <c:pt idx="4">
                  <c:v>5.2353411000000003</c:v>
                </c:pt>
                <c:pt idx="5">
                  <c:v>4.6505307</c:v>
                </c:pt>
                <c:pt idx="6">
                  <c:v>4.5935696999999998</c:v>
                </c:pt>
                <c:pt idx="7">
                  <c:v>5.0920943000000003</c:v>
                </c:pt>
                <c:pt idx="8">
                  <c:v>5.4105368</c:v>
                </c:pt>
                <c:pt idx="9">
                  <c:v>4.7633643000000001</c:v>
                </c:pt>
                <c:pt idx="10">
                  <c:v>4.5964127000000001</c:v>
                </c:pt>
                <c:pt idx="11">
                  <c:v>4.9520941000000001</c:v>
                </c:pt>
                <c:pt idx="12">
                  <c:v>5.0264575999999996</c:v>
                </c:pt>
                <c:pt idx="13">
                  <c:v>4.3529898999999999</c:v>
                </c:pt>
                <c:pt idx="14">
                  <c:v>4.2087016999999998</c:v>
                </c:pt>
                <c:pt idx="15">
                  <c:v>4.5965755000000001</c:v>
                </c:pt>
                <c:pt idx="16">
                  <c:v>4.7800357</c:v>
                </c:pt>
                <c:pt idx="17">
                  <c:v>4.3116745999999999</c:v>
                </c:pt>
                <c:pt idx="18">
                  <c:v>4.3381800000000004</c:v>
                </c:pt>
                <c:pt idx="19">
                  <c:v>4.7620665000000004</c:v>
                </c:pt>
                <c:pt idx="20">
                  <c:v>5.0059380999999998</c:v>
                </c:pt>
                <c:pt idx="21">
                  <c:v>4.4392519999999998</c:v>
                </c:pt>
                <c:pt idx="22">
                  <c:v>4.3569848000000002</c:v>
                </c:pt>
                <c:pt idx="23">
                  <c:v>4.7492903999999996</c:v>
                </c:pt>
                <c:pt idx="24">
                  <c:v>4.9678313999999997</c:v>
                </c:pt>
                <c:pt idx="25">
                  <c:v>4.5049726000000003</c:v>
                </c:pt>
                <c:pt idx="26">
                  <c:v>4.4275025000000001</c:v>
                </c:pt>
                <c:pt idx="27">
                  <c:v>4.4927446</c:v>
                </c:pt>
                <c:pt idx="28">
                  <c:v>4.5348566000000003</c:v>
                </c:pt>
                <c:pt idx="29">
                  <c:v>4.0363560999999999</c:v>
                </c:pt>
                <c:pt idx="30">
                  <c:v>3.8690533999999999</c:v>
                </c:pt>
                <c:pt idx="31">
                  <c:v>3.9274491999999999</c:v>
                </c:pt>
                <c:pt idx="32">
                  <c:v>4.0462932</c:v>
                </c:pt>
                <c:pt idx="33">
                  <c:v>3.7698402999999998</c:v>
                </c:pt>
                <c:pt idx="34">
                  <c:v>3.9160512999999999</c:v>
                </c:pt>
                <c:pt idx="35">
                  <c:v>4.1337098897828337</c:v>
                </c:pt>
                <c:pt idx="36">
                  <c:v>4.38539693976408</c:v>
                </c:pt>
                <c:pt idx="37">
                  <c:v>4.9303259999967546</c:v>
                </c:pt>
                <c:pt idx="38">
                  <c:v>5.1819908419190348</c:v>
                </c:pt>
                <c:pt idx="39">
                  <c:v>5.1007689879493761</c:v>
                </c:pt>
                <c:pt idx="40">
                  <c:v>5.1362873266735516</c:v>
                </c:pt>
              </c:numCache>
            </c:numRef>
          </c:val>
          <c:smooth val="0"/>
          <c:extLst>
            <c:ext xmlns:c16="http://schemas.microsoft.com/office/drawing/2014/chart" uri="{C3380CC4-5D6E-409C-BE32-E72D297353CC}">
              <c16:uniqueId val="{00000001-6E5D-47A1-AA63-62E1866416C9}"/>
            </c:ext>
          </c:extLst>
        </c:ser>
        <c:ser>
          <c:idx val="2"/>
          <c:order val="2"/>
          <c:tx>
            <c:strRef>
              <c:f>Grafdata!$A$18</c:f>
              <c:strCache>
                <c:ptCount val="1"/>
                <c:pt idx="0">
                  <c:v>Ludvika kommun</c:v>
                </c:pt>
              </c:strCache>
            </c:strRef>
          </c:tx>
          <c:spPr>
            <a:ln w="28575" cap="rnd">
              <a:solidFill>
                <a:schemeClr val="accent3"/>
              </a:solidFill>
              <a:prstDash val="sysDash"/>
              <a:round/>
            </a:ln>
            <a:effectLst/>
          </c:spPr>
          <c:marker>
            <c:symbol val="none"/>
          </c:marker>
          <c:cat>
            <c:numRef>
              <c:f>Grafdata!$B$2:$AP$2</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Grafdata!$B$18:$AP$18</c:f>
              <c:numCache>
                <c:formatCode>General</c:formatCode>
                <c:ptCount val="41"/>
                <c:pt idx="0">
                  <c:v>5.3403910000000003</c:v>
                </c:pt>
                <c:pt idx="1">
                  <c:v>4.4176916999999998</c:v>
                </c:pt>
                <c:pt idx="2">
                  <c:v>4.4191919000000004</c:v>
                </c:pt>
                <c:pt idx="3">
                  <c:v>5.0460735999999997</c:v>
                </c:pt>
                <c:pt idx="4">
                  <c:v>5.1508111999999997</c:v>
                </c:pt>
                <c:pt idx="5">
                  <c:v>4.3888626999999998</c:v>
                </c:pt>
                <c:pt idx="6">
                  <c:v>4.3582982000000001</c:v>
                </c:pt>
                <c:pt idx="7">
                  <c:v>5.0904857999999997</c:v>
                </c:pt>
                <c:pt idx="8">
                  <c:v>5.5673233</c:v>
                </c:pt>
                <c:pt idx="9">
                  <c:v>5.0062667000000003</c:v>
                </c:pt>
                <c:pt idx="10">
                  <c:v>4.8119263999999999</c:v>
                </c:pt>
                <c:pt idx="11">
                  <c:v>5.0403580999999997</c:v>
                </c:pt>
                <c:pt idx="12">
                  <c:v>5.2533459999999996</c:v>
                </c:pt>
                <c:pt idx="13">
                  <c:v>4.8638953000000003</c:v>
                </c:pt>
                <c:pt idx="14">
                  <c:v>4.6412832999999996</c:v>
                </c:pt>
                <c:pt idx="15">
                  <c:v>5.1925945000000002</c:v>
                </c:pt>
                <c:pt idx="16">
                  <c:v>5.3437653000000003</c:v>
                </c:pt>
                <c:pt idx="17">
                  <c:v>5.0115328000000003</c:v>
                </c:pt>
                <c:pt idx="18">
                  <c:v>5.3676753000000001</c:v>
                </c:pt>
                <c:pt idx="19">
                  <c:v>6.1479397000000002</c:v>
                </c:pt>
                <c:pt idx="20">
                  <c:v>6.5306759999999997</c:v>
                </c:pt>
                <c:pt idx="21">
                  <c:v>5.9289632000000001</c:v>
                </c:pt>
                <c:pt idx="22">
                  <c:v>6.0244078999999999</c:v>
                </c:pt>
                <c:pt idx="23">
                  <c:v>6.5367208000000003</c:v>
                </c:pt>
                <c:pt idx="24">
                  <c:v>6.7270574999999999</c:v>
                </c:pt>
                <c:pt idx="25">
                  <c:v>6.1779101000000001</c:v>
                </c:pt>
                <c:pt idx="26">
                  <c:v>6.1384062999999998</c:v>
                </c:pt>
                <c:pt idx="27">
                  <c:v>6.0893961000000001</c:v>
                </c:pt>
                <c:pt idx="28">
                  <c:v>6.1753296999999998</c:v>
                </c:pt>
                <c:pt idx="29">
                  <c:v>5.7373235999999999</c:v>
                </c:pt>
                <c:pt idx="30">
                  <c:v>5.3639846999999996</c:v>
                </c:pt>
                <c:pt idx="31">
                  <c:v>5.4488852000000003</c:v>
                </c:pt>
                <c:pt idx="32">
                  <c:v>5.7481513</c:v>
                </c:pt>
                <c:pt idx="33">
                  <c:v>5.7013382999999997</c:v>
                </c:pt>
                <c:pt idx="34">
                  <c:v>6.0074892000000002</c:v>
                </c:pt>
                <c:pt idx="35">
                  <c:v>6.4443974778963682</c:v>
                </c:pt>
                <c:pt idx="36">
                  <c:v>6.7418319771667639</c:v>
                </c:pt>
                <c:pt idx="37">
                  <c:v>7.4226180951872989</c:v>
                </c:pt>
                <c:pt idx="38">
                  <c:v>7.8770670381085042</c:v>
                </c:pt>
                <c:pt idx="39">
                  <c:v>7.8532438478747189</c:v>
                </c:pt>
                <c:pt idx="40">
                  <c:v>7.7266853327589926</c:v>
                </c:pt>
              </c:numCache>
            </c:numRef>
          </c:val>
          <c:smooth val="0"/>
          <c:extLst>
            <c:ext xmlns:c16="http://schemas.microsoft.com/office/drawing/2014/chart" uri="{C3380CC4-5D6E-409C-BE32-E72D297353CC}">
              <c16:uniqueId val="{00000002-6E5D-47A1-AA63-62E1866416C9}"/>
            </c:ext>
          </c:extLst>
        </c:ser>
        <c:ser>
          <c:idx val="3"/>
          <c:order val="3"/>
          <c:tx>
            <c:strRef>
              <c:f>Grafdata!$A$17</c:f>
              <c:strCache>
                <c:ptCount val="1"/>
                <c:pt idx="0">
                  <c:v>Smedjebackens kommun</c:v>
                </c:pt>
              </c:strCache>
            </c:strRef>
          </c:tx>
          <c:spPr>
            <a:ln w="28575" cap="rnd">
              <a:solidFill>
                <a:schemeClr val="accent4"/>
              </a:solidFill>
              <a:prstDash val="sysDot"/>
              <a:round/>
            </a:ln>
            <a:effectLst/>
          </c:spPr>
          <c:marker>
            <c:symbol val="none"/>
          </c:marker>
          <c:cat>
            <c:numRef>
              <c:f>Grafdata!$B$2:$AP$2</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Grafdata!$B$17:$AP$17</c:f>
              <c:numCache>
                <c:formatCode>General</c:formatCode>
                <c:ptCount val="41"/>
                <c:pt idx="0">
                  <c:v>5.0393765000000004</c:v>
                </c:pt>
                <c:pt idx="1">
                  <c:v>4.0432591999999996</c:v>
                </c:pt>
                <c:pt idx="2">
                  <c:v>3.7554620999999999</c:v>
                </c:pt>
                <c:pt idx="3">
                  <c:v>3.9820087000000002</c:v>
                </c:pt>
                <c:pt idx="4">
                  <c:v>4.3749741999999996</c:v>
                </c:pt>
                <c:pt idx="5">
                  <c:v>3.3428371000000001</c:v>
                </c:pt>
                <c:pt idx="6">
                  <c:v>3.1154196999999999</c:v>
                </c:pt>
                <c:pt idx="7">
                  <c:v>3.5977782999999999</c:v>
                </c:pt>
                <c:pt idx="8">
                  <c:v>3.9985051999999999</c:v>
                </c:pt>
                <c:pt idx="9">
                  <c:v>3.1854521</c:v>
                </c:pt>
                <c:pt idx="10">
                  <c:v>3.1475491</c:v>
                </c:pt>
                <c:pt idx="11">
                  <c:v>3.3916667</c:v>
                </c:pt>
                <c:pt idx="12">
                  <c:v>3.6624070999999998</c:v>
                </c:pt>
                <c:pt idx="13">
                  <c:v>2.8965575000000001</c:v>
                </c:pt>
                <c:pt idx="14">
                  <c:v>2.8066658000000002</c:v>
                </c:pt>
                <c:pt idx="15">
                  <c:v>3.0291635000000001</c:v>
                </c:pt>
                <c:pt idx="16">
                  <c:v>3.0558703999999999</c:v>
                </c:pt>
                <c:pt idx="17">
                  <c:v>2.6887108</c:v>
                </c:pt>
                <c:pt idx="18">
                  <c:v>2.8213165999999998</c:v>
                </c:pt>
                <c:pt idx="19">
                  <c:v>3.1108880999999999</c:v>
                </c:pt>
                <c:pt idx="20">
                  <c:v>3.0960793999999998</c:v>
                </c:pt>
                <c:pt idx="21">
                  <c:v>2.6601314999999999</c:v>
                </c:pt>
                <c:pt idx="22">
                  <c:v>2.8335845000000002</c:v>
                </c:pt>
                <c:pt idx="23">
                  <c:v>3.0992251999999998</c:v>
                </c:pt>
                <c:pt idx="24">
                  <c:v>2.9286945000000002</c:v>
                </c:pt>
                <c:pt idx="25">
                  <c:v>2.7090695</c:v>
                </c:pt>
                <c:pt idx="26">
                  <c:v>2.6324657</c:v>
                </c:pt>
                <c:pt idx="27">
                  <c:v>3.0371674999999998</c:v>
                </c:pt>
                <c:pt idx="28">
                  <c:v>3.1370065</c:v>
                </c:pt>
                <c:pt idx="29">
                  <c:v>2.7198855000000002</c:v>
                </c:pt>
                <c:pt idx="30">
                  <c:v>2.6550167</c:v>
                </c:pt>
                <c:pt idx="31">
                  <c:v>2.8195725999999999</c:v>
                </c:pt>
                <c:pt idx="32">
                  <c:v>3.1596381999999998</c:v>
                </c:pt>
                <c:pt idx="33">
                  <c:v>2.9253960000000001</c:v>
                </c:pt>
                <c:pt idx="34">
                  <c:v>2.9807486000000001</c:v>
                </c:pt>
                <c:pt idx="35">
                  <c:v>3.3290543431750108</c:v>
                </c:pt>
                <c:pt idx="36">
                  <c:v>3.5253505933117588</c:v>
                </c:pt>
                <c:pt idx="37">
                  <c:v>3.9281705948372609</c:v>
                </c:pt>
                <c:pt idx="38">
                  <c:v>4.1240671239377074</c:v>
                </c:pt>
                <c:pt idx="39">
                  <c:v>4.1833786173286756</c:v>
                </c:pt>
                <c:pt idx="40">
                  <c:v>4.2960460785587458</c:v>
                </c:pt>
              </c:numCache>
            </c:numRef>
          </c:val>
          <c:smooth val="0"/>
          <c:extLst>
            <c:ext xmlns:c16="http://schemas.microsoft.com/office/drawing/2014/chart" uri="{C3380CC4-5D6E-409C-BE32-E72D297353CC}">
              <c16:uniqueId val="{00000003-6E5D-47A1-AA63-62E1866416C9}"/>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Grafdata!$B$23:$AP$23</c:f>
              <c:numCache>
                <c:formatCode>General</c:formatCode>
                <c:ptCount val="41"/>
                <c:pt idx="0">
                  <c:v>100</c:v>
                </c:pt>
                <c:pt idx="1">
                  <c:v>100.19895940349939</c:v>
                </c:pt>
                <c:pt idx="2">
                  <c:v>100.45735843260974</c:v>
                </c:pt>
                <c:pt idx="3">
                  <c:v>100.58125462582204</c:v>
                </c:pt>
                <c:pt idx="4">
                  <c:v>100.71127085186403</c:v>
                </c:pt>
                <c:pt idx="5">
                  <c:v>100.91590480920028</c:v>
                </c:pt>
                <c:pt idx="6">
                  <c:v>101.18806065387406</c:v>
                </c:pt>
                <c:pt idx="7">
                  <c:v>101.3559425943042</c:v>
                </c:pt>
                <c:pt idx="8">
                  <c:v>101.54233312622095</c:v>
                </c:pt>
                <c:pt idx="9">
                  <c:v>101.78596770871275</c:v>
                </c:pt>
                <c:pt idx="10">
                  <c:v>102.09364519974112</c:v>
                </c:pt>
                <c:pt idx="11">
                  <c:v>102.29962620069847</c:v>
                </c:pt>
                <c:pt idx="12">
                  <c:v>102.53304658628387</c:v>
                </c:pt>
                <c:pt idx="13">
                  <c:v>102.82285188438675</c:v>
                </c:pt>
                <c:pt idx="14">
                  <c:v>103.18670215507888</c:v>
                </c:pt>
                <c:pt idx="15">
                  <c:v>103.38671161620415</c:v>
                </c:pt>
                <c:pt idx="16">
                  <c:v>103.59886568320462</c:v>
                </c:pt>
                <c:pt idx="17">
                  <c:v>103.87267616413737</c:v>
                </c:pt>
                <c:pt idx="18">
                  <c:v>104.24903166655601</c:v>
                </c:pt>
                <c:pt idx="19">
                  <c:v>104.48621741029486</c:v>
                </c:pt>
                <c:pt idx="20">
                  <c:v>104.74460583276252</c:v>
                </c:pt>
                <c:pt idx="21">
                  <c:v>105.07291324381468</c:v>
                </c:pt>
                <c:pt idx="22">
                  <c:v>105.58297608392994</c:v>
                </c:pt>
                <c:pt idx="23">
                  <c:v>106.01501646044878</c:v>
                </c:pt>
                <c:pt idx="24">
                  <c:v>106.31985137123738</c:v>
                </c:pt>
                <c:pt idx="25">
                  <c:v>106.62922592509547</c:v>
                </c:pt>
                <c:pt idx="26">
                  <c:v>107.06062990305317</c:v>
                </c:pt>
                <c:pt idx="27">
                  <c:v>107.34179078736715</c:v>
                </c:pt>
                <c:pt idx="28">
                  <c:v>107.57984627580623</c:v>
                </c:pt>
                <c:pt idx="29">
                  <c:v>107.88572063757802</c:v>
                </c:pt>
                <c:pt idx="30">
                  <c:v>108.26291406476882</c:v>
                </c:pt>
                <c:pt idx="31">
                  <c:v>108.50791690416708</c:v>
                </c:pt>
                <c:pt idx="32">
                  <c:v>108.77220261996803</c:v>
                </c:pt>
                <c:pt idx="33">
                  <c:v>109.04889810771131</c:v>
                </c:pt>
                <c:pt idx="34">
                  <c:v>109.39104718746837</c:v>
                </c:pt>
                <c:pt idx="35">
                  <c:v>109.54104632833032</c:v>
                </c:pt>
                <c:pt idx="36">
                  <c:v>109.70877977576285</c:v>
                </c:pt>
                <c:pt idx="37">
                  <c:v>109.80410167357972</c:v>
                </c:pt>
                <c:pt idx="38">
                  <c:v>110.02509107393742</c:v>
                </c:pt>
                <c:pt idx="39">
                  <c:v>110.08947339503995</c:v>
                </c:pt>
                <c:pt idx="40">
                  <c:v>110.20095981630992</c:v>
                </c:pt>
              </c:numCache>
            </c:numRef>
          </c:val>
          <c:smooth val="0"/>
          <c:extLst>
            <c:ext xmlns:c16="http://schemas.microsoft.com/office/drawing/2014/chart" uri="{C3380CC4-5D6E-409C-BE32-E72D297353CC}">
              <c16:uniqueId val="{00000000-37D1-4308-8129-1C213ED369BD}"/>
            </c:ext>
          </c:extLst>
        </c:ser>
        <c:ser>
          <c:idx val="1"/>
          <c:order val="1"/>
          <c:tx>
            <c:strRef>
              <c:f>Grafdata!$A$35</c:f>
              <c:strCache>
                <c:ptCount val="1"/>
                <c:pt idx="0">
                  <c:v>Dalarnas län</c:v>
                </c:pt>
              </c:strCache>
            </c:strRef>
          </c:tx>
          <c:spPr>
            <a:ln w="28575" cap="rnd">
              <a:solidFill>
                <a:schemeClr val="accent2"/>
              </a:solidFill>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Grafdata!$B$35:$AP$35</c:f>
              <c:numCache>
                <c:formatCode>General</c:formatCode>
                <c:ptCount val="41"/>
                <c:pt idx="0">
                  <c:v>100</c:v>
                </c:pt>
                <c:pt idx="1">
                  <c:v>100.16078332189183</c:v>
                </c:pt>
                <c:pt idx="2">
                  <c:v>100.09177295227084</c:v>
                </c:pt>
                <c:pt idx="3">
                  <c:v>99.925931278679045</c:v>
                </c:pt>
                <c:pt idx="4">
                  <c:v>99.86776023412942</c:v>
                </c:pt>
                <c:pt idx="5">
                  <c:v>99.985547566571526</c:v>
                </c:pt>
                <c:pt idx="6">
                  <c:v>99.92556996784333</c:v>
                </c:pt>
                <c:pt idx="7">
                  <c:v>99.92231817032193</c:v>
                </c:pt>
                <c:pt idx="8">
                  <c:v>99.951945658850306</c:v>
                </c:pt>
                <c:pt idx="9">
                  <c:v>100.12573617082776</c:v>
                </c:pt>
                <c:pt idx="10">
                  <c:v>100.13440763088485</c:v>
                </c:pt>
                <c:pt idx="11">
                  <c:v>100.20919897387722</c:v>
                </c:pt>
                <c:pt idx="12">
                  <c:v>100.30747552119088</c:v>
                </c:pt>
                <c:pt idx="13">
                  <c:v>100.54232756440365</c:v>
                </c:pt>
                <c:pt idx="14">
                  <c:v>100.61242186653178</c:v>
                </c:pt>
                <c:pt idx="15">
                  <c:v>100.77067601257362</c:v>
                </c:pt>
                <c:pt idx="16">
                  <c:v>100.84944177475883</c:v>
                </c:pt>
                <c:pt idx="17">
                  <c:v>101.11934096903566</c:v>
                </c:pt>
                <c:pt idx="18">
                  <c:v>101.34335368717709</c:v>
                </c:pt>
                <c:pt idx="19">
                  <c:v>101.53846153846153</c:v>
                </c:pt>
                <c:pt idx="20">
                  <c:v>101.6580554250822</c:v>
                </c:pt>
                <c:pt idx="21">
                  <c:v>101.99696498898003</c:v>
                </c:pt>
                <c:pt idx="22">
                  <c:v>102.33045489034217</c:v>
                </c:pt>
                <c:pt idx="23">
                  <c:v>102.80413339596055</c:v>
                </c:pt>
                <c:pt idx="24">
                  <c:v>102.95154821693103</c:v>
                </c:pt>
                <c:pt idx="25">
                  <c:v>103.17989666510098</c:v>
                </c:pt>
                <c:pt idx="26">
                  <c:v>103.23517722296492</c:v>
                </c:pt>
                <c:pt idx="27">
                  <c:v>103.39451530151389</c:v>
                </c:pt>
                <c:pt idx="28">
                  <c:v>103.47689417205622</c:v>
                </c:pt>
                <c:pt idx="29">
                  <c:v>103.73595404126169</c:v>
                </c:pt>
                <c:pt idx="30">
                  <c:v>103.71066228276186</c:v>
                </c:pt>
                <c:pt idx="31">
                  <c:v>103.76522021895437</c:v>
                </c:pt>
                <c:pt idx="32">
                  <c:v>103.82266864183256</c:v>
                </c:pt>
                <c:pt idx="33">
                  <c:v>104.01199551974564</c:v>
                </c:pt>
                <c:pt idx="34">
                  <c:v>103.99537522130289</c:v>
                </c:pt>
                <c:pt idx="35">
                  <c:v>104.04523611663114</c:v>
                </c:pt>
                <c:pt idx="36">
                  <c:v>103.98128409871012</c:v>
                </c:pt>
                <c:pt idx="37">
                  <c:v>103.99356866712432</c:v>
                </c:pt>
                <c:pt idx="38">
                  <c:v>103.98742638291722</c:v>
                </c:pt>
                <c:pt idx="39">
                  <c:v>103.94045597427467</c:v>
                </c:pt>
                <c:pt idx="40">
                  <c:v>103.99934964049572</c:v>
                </c:pt>
              </c:numCache>
            </c:numRef>
          </c:val>
          <c:smooth val="0"/>
          <c:extLst>
            <c:ext xmlns:c16="http://schemas.microsoft.com/office/drawing/2014/chart" uri="{C3380CC4-5D6E-409C-BE32-E72D297353CC}">
              <c16:uniqueId val="{00000001-37D1-4308-8129-1C213ED369BD}"/>
            </c:ext>
          </c:extLst>
        </c:ser>
        <c:ser>
          <c:idx val="2"/>
          <c:order val="2"/>
          <c:tx>
            <c:strRef>
              <c:f>Grafdata!$A$37</c:f>
              <c:strCache>
                <c:ptCount val="1"/>
                <c:pt idx="0">
                  <c:v>Ludvika kommun</c:v>
                </c:pt>
              </c:strCache>
            </c:strRef>
          </c:tx>
          <c:spPr>
            <a:ln w="28575" cap="rnd">
              <a:solidFill>
                <a:schemeClr val="accent3"/>
              </a:solidFill>
              <a:prstDash val="sysDot"/>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Grafdata!$B$37:$AP$37</c:f>
              <c:numCache>
                <c:formatCode>General</c:formatCode>
                <c:ptCount val="41"/>
                <c:pt idx="0">
                  <c:v>100</c:v>
                </c:pt>
                <c:pt idx="1">
                  <c:v>100.1047404763752</c:v>
                </c:pt>
                <c:pt idx="2">
                  <c:v>99.833191093180233</c:v>
                </c:pt>
                <c:pt idx="3">
                  <c:v>99.255178834665216</c:v>
                </c:pt>
                <c:pt idx="4">
                  <c:v>99.25905811156801</c:v>
                </c:pt>
                <c:pt idx="5">
                  <c:v>99.899138800527581</c:v>
                </c:pt>
                <c:pt idx="6">
                  <c:v>99.596555202110324</c:v>
                </c:pt>
                <c:pt idx="7">
                  <c:v>99.460780510512834</c:v>
                </c:pt>
                <c:pt idx="8">
                  <c:v>99.406470633873852</c:v>
                </c:pt>
                <c:pt idx="9">
                  <c:v>99.421987741484983</c:v>
                </c:pt>
                <c:pt idx="10">
                  <c:v>99.476297618123979</c:v>
                </c:pt>
                <c:pt idx="11">
                  <c:v>99.743967724416166</c:v>
                </c:pt>
                <c:pt idx="12">
                  <c:v>100.21723950655598</c:v>
                </c:pt>
                <c:pt idx="13">
                  <c:v>100.51982310497323</c:v>
                </c:pt>
                <c:pt idx="14">
                  <c:v>100.43835829001475</c:v>
                </c:pt>
                <c:pt idx="15">
                  <c:v>100.9775777795019</c:v>
                </c:pt>
                <c:pt idx="16">
                  <c:v>101.20257583986346</c:v>
                </c:pt>
                <c:pt idx="17">
                  <c:v>101.48576305376677</c:v>
                </c:pt>
                <c:pt idx="18">
                  <c:v>101.75343316005896</c:v>
                </c:pt>
                <c:pt idx="19">
                  <c:v>102.26549771122663</c:v>
                </c:pt>
                <c:pt idx="20">
                  <c:v>102.57196058654667</c:v>
                </c:pt>
                <c:pt idx="21">
                  <c:v>103.02195670726977</c:v>
                </c:pt>
                <c:pt idx="22">
                  <c:v>103.70858871906276</c:v>
                </c:pt>
                <c:pt idx="23">
                  <c:v>104.48056482271704</c:v>
                </c:pt>
                <c:pt idx="24">
                  <c:v>104.68228722166188</c:v>
                </c:pt>
                <c:pt idx="25">
                  <c:v>104.91892311273179</c:v>
                </c:pt>
                <c:pt idx="26">
                  <c:v>104.7327178213981</c:v>
                </c:pt>
                <c:pt idx="27">
                  <c:v>104.70944215998138</c:v>
                </c:pt>
                <c:pt idx="28">
                  <c:v>104.7598727597176</c:v>
                </c:pt>
                <c:pt idx="29">
                  <c:v>105.12064551167663</c:v>
                </c:pt>
                <c:pt idx="30">
                  <c:v>104.71720071378695</c:v>
                </c:pt>
                <c:pt idx="31">
                  <c:v>104.53099542245326</c:v>
                </c:pt>
                <c:pt idx="32">
                  <c:v>104.48056482271704</c:v>
                </c:pt>
                <c:pt idx="33">
                  <c:v>104.63961517573124</c:v>
                </c:pt>
                <c:pt idx="34">
                  <c:v>104.42625494607805</c:v>
                </c:pt>
                <c:pt idx="35">
                  <c:v>104.34479013111955</c:v>
                </c:pt>
                <c:pt idx="36">
                  <c:v>103.98401737916052</c:v>
                </c:pt>
                <c:pt idx="37">
                  <c:v>103.7551400418962</c:v>
                </c:pt>
                <c:pt idx="38">
                  <c:v>103.40212584374272</c:v>
                </c:pt>
                <c:pt idx="39">
                  <c:v>103.20428272170068</c:v>
                </c:pt>
                <c:pt idx="40">
                  <c:v>103.22755838311738</c:v>
                </c:pt>
              </c:numCache>
            </c:numRef>
          </c:val>
          <c:smooth val="0"/>
          <c:extLst>
            <c:ext xmlns:c16="http://schemas.microsoft.com/office/drawing/2014/chart" uri="{C3380CC4-5D6E-409C-BE32-E72D297353CC}">
              <c16:uniqueId val="{00000002-37D1-4308-8129-1C213ED369BD}"/>
            </c:ext>
          </c:extLst>
        </c:ser>
        <c:ser>
          <c:idx val="3"/>
          <c:order val="3"/>
          <c:tx>
            <c:strRef>
              <c:f>Grafdata!$A$36</c:f>
              <c:strCache>
                <c:ptCount val="1"/>
                <c:pt idx="0">
                  <c:v>Smedjebackens kommun</c:v>
                </c:pt>
              </c:strCache>
            </c:strRef>
          </c:tx>
          <c:spPr>
            <a:ln w="28575" cap="rnd">
              <a:solidFill>
                <a:schemeClr val="accent4"/>
              </a:solidFill>
              <a:prstDash val="sysDash"/>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Grafdata!$B$36:$AP$36</c:f>
              <c:numCache>
                <c:formatCode>General</c:formatCode>
                <c:ptCount val="41"/>
                <c:pt idx="0">
                  <c:v>100</c:v>
                </c:pt>
                <c:pt idx="1">
                  <c:v>99.794756973598282</c:v>
                </c:pt>
                <c:pt idx="2">
                  <c:v>99.505550890941322</c:v>
                </c:pt>
                <c:pt idx="3">
                  <c:v>99.468233977050104</c:v>
                </c:pt>
                <c:pt idx="4">
                  <c:v>99.393600149267655</c:v>
                </c:pt>
                <c:pt idx="5">
                  <c:v>99.449575520104489</c:v>
                </c:pt>
                <c:pt idx="6">
                  <c:v>99.17902789439313</c:v>
                </c:pt>
                <c:pt idx="7">
                  <c:v>99.356283235376438</c:v>
                </c:pt>
                <c:pt idx="8">
                  <c:v>99.570855490250963</c:v>
                </c:pt>
                <c:pt idx="9">
                  <c:v>100.06530459930964</c:v>
                </c:pt>
                <c:pt idx="10">
                  <c:v>100.07463382778245</c:v>
                </c:pt>
                <c:pt idx="11">
                  <c:v>99.738781602761449</c:v>
                </c:pt>
                <c:pt idx="12">
                  <c:v>99.561526261778155</c:v>
                </c:pt>
                <c:pt idx="13">
                  <c:v>99.841403115962308</c:v>
                </c:pt>
                <c:pt idx="14">
                  <c:v>99.794756973598282</c:v>
                </c:pt>
                <c:pt idx="15">
                  <c:v>99.934695400690359</c:v>
                </c:pt>
                <c:pt idx="16">
                  <c:v>99.860061572907924</c:v>
                </c:pt>
                <c:pt idx="17">
                  <c:v>100.37316913891222</c:v>
                </c:pt>
                <c:pt idx="18">
                  <c:v>100.5224367944771</c:v>
                </c:pt>
                <c:pt idx="19">
                  <c:v>100.66237522156918</c:v>
                </c:pt>
                <c:pt idx="20">
                  <c:v>100.49444910905868</c:v>
                </c:pt>
                <c:pt idx="21">
                  <c:v>100.99822744659016</c:v>
                </c:pt>
                <c:pt idx="22">
                  <c:v>101.35273812855677</c:v>
                </c:pt>
                <c:pt idx="23">
                  <c:v>101.77255340983301</c:v>
                </c:pt>
                <c:pt idx="24">
                  <c:v>101.25011661535591</c:v>
                </c:pt>
                <c:pt idx="25">
                  <c:v>101.2221289299375</c:v>
                </c:pt>
                <c:pt idx="26">
                  <c:v>101.21279970146469</c:v>
                </c:pt>
                <c:pt idx="27">
                  <c:v>101.63261498274093</c:v>
                </c:pt>
                <c:pt idx="28">
                  <c:v>101.47401809870324</c:v>
                </c:pt>
                <c:pt idx="29">
                  <c:v>101.88450415150668</c:v>
                </c:pt>
                <c:pt idx="30">
                  <c:v>101.50200578412165</c:v>
                </c:pt>
                <c:pt idx="31">
                  <c:v>101.66060266815934</c:v>
                </c:pt>
                <c:pt idx="32">
                  <c:v>102.04310103554437</c:v>
                </c:pt>
                <c:pt idx="33">
                  <c:v>102.00578412165314</c:v>
                </c:pt>
                <c:pt idx="34">
                  <c:v>101.66060266815934</c:v>
                </c:pt>
                <c:pt idx="35">
                  <c:v>101.63261498274093</c:v>
                </c:pt>
                <c:pt idx="36">
                  <c:v>101.4087134993936</c:v>
                </c:pt>
                <c:pt idx="37">
                  <c:v>101.33407967161116</c:v>
                </c:pt>
                <c:pt idx="38">
                  <c:v>101.48334732717605</c:v>
                </c:pt>
                <c:pt idx="39">
                  <c:v>101.25944584382871</c:v>
                </c:pt>
                <c:pt idx="40">
                  <c:v>101.62328575426812</c:v>
                </c:pt>
              </c:numCache>
            </c:numRef>
          </c:val>
          <c:smooth val="0"/>
          <c:extLst>
            <c:ext xmlns:c16="http://schemas.microsoft.com/office/drawing/2014/chart" uri="{C3380CC4-5D6E-409C-BE32-E72D297353CC}">
              <c16:uniqueId val="{00000003-37D1-4308-8129-1C213ED369B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Grafdata!$B$23:$AP$23</c:f>
              <c:numCache>
                <c:formatCode>General</c:formatCode>
                <c:ptCount val="41"/>
                <c:pt idx="0">
                  <c:v>100</c:v>
                </c:pt>
                <c:pt idx="1">
                  <c:v>102.99887542171686</c:v>
                </c:pt>
                <c:pt idx="2">
                  <c:v>61.964263401224542</c:v>
                </c:pt>
                <c:pt idx="3">
                  <c:v>68.736723728601774</c:v>
                </c:pt>
                <c:pt idx="4">
                  <c:v>69.786330126202671</c:v>
                </c:pt>
                <c:pt idx="5">
                  <c:v>77.658378108209419</c:v>
                </c:pt>
                <c:pt idx="6">
                  <c:v>55.016868674247156</c:v>
                </c:pt>
                <c:pt idx="7">
                  <c:v>63.92602773959765</c:v>
                </c:pt>
                <c:pt idx="8">
                  <c:v>91.865550418593031</c:v>
                </c:pt>
                <c:pt idx="9">
                  <c:v>97.750843433712362</c:v>
                </c:pt>
                <c:pt idx="10">
                  <c:v>81.381981756841185</c:v>
                </c:pt>
                <c:pt idx="11">
                  <c:v>110.12120454829439</c:v>
                </c:pt>
                <c:pt idx="12">
                  <c:v>109.07159815069349</c:v>
                </c:pt>
                <c:pt idx="13">
                  <c:v>115.29426465075596</c:v>
                </c:pt>
                <c:pt idx="14">
                  <c:v>96.976133949768837</c:v>
                </c:pt>
                <c:pt idx="15">
                  <c:v>138.5605397975759</c:v>
                </c:pt>
                <c:pt idx="16">
                  <c:v>141.35949019117831</c:v>
                </c:pt>
                <c:pt idx="17">
                  <c:v>165.18805447957016</c:v>
                </c:pt>
                <c:pt idx="18">
                  <c:v>147.10733474946895</c:v>
                </c:pt>
                <c:pt idx="19">
                  <c:v>147.26977383481196</c:v>
                </c:pt>
                <c:pt idx="20">
                  <c:v>185.9552667749594</c:v>
                </c:pt>
                <c:pt idx="21">
                  <c:v>207.13482444083468</c:v>
                </c:pt>
                <c:pt idx="22">
                  <c:v>183.20629763838559</c:v>
                </c:pt>
                <c:pt idx="23">
                  <c:v>187.95451705610395</c:v>
                </c:pt>
                <c:pt idx="24">
                  <c:v>212.07047357241035</c:v>
                </c:pt>
                <c:pt idx="25">
                  <c:v>221.31700612270399</c:v>
                </c:pt>
                <c:pt idx="26">
                  <c:v>158.85293015119331</c:v>
                </c:pt>
                <c:pt idx="27">
                  <c:v>204.68574284643259</c:v>
                </c:pt>
                <c:pt idx="28">
                  <c:v>172.29788829189053</c:v>
                </c:pt>
                <c:pt idx="29">
                  <c:v>179.55766587529678</c:v>
                </c:pt>
                <c:pt idx="30">
                  <c:v>137.91078345620392</c:v>
                </c:pt>
                <c:pt idx="31">
                  <c:v>171.71060852180432</c:v>
                </c:pt>
                <c:pt idx="32">
                  <c:v>145.24553292515307</c:v>
                </c:pt>
                <c:pt idx="33">
                  <c:v>157.99075346744971</c:v>
                </c:pt>
                <c:pt idx="34">
                  <c:v>111.15831563163813</c:v>
                </c:pt>
                <c:pt idx="35">
                  <c:v>176.18393102586529</c:v>
                </c:pt>
                <c:pt idx="36">
                  <c:v>148.13195051855556</c:v>
                </c:pt>
                <c:pt idx="37">
                  <c:v>156.24140947144821</c:v>
                </c:pt>
                <c:pt idx="38">
                  <c:v>128.36436336373859</c:v>
                </c:pt>
                <c:pt idx="39">
                  <c:v>160.58977883293764</c:v>
                </c:pt>
                <c:pt idx="40">
                  <c:v>192.56528801699363</c:v>
                </c:pt>
              </c:numCache>
            </c:numRef>
          </c:val>
          <c:smooth val="0"/>
          <c:extLst>
            <c:ext xmlns:c16="http://schemas.microsoft.com/office/drawing/2014/chart" uri="{C3380CC4-5D6E-409C-BE32-E72D297353CC}">
              <c16:uniqueId val="{00000000-55CE-47DC-AEF6-05380DC25AE7}"/>
            </c:ext>
          </c:extLst>
        </c:ser>
        <c:ser>
          <c:idx val="1"/>
          <c:order val="1"/>
          <c:tx>
            <c:strRef>
              <c:f>Grafdata!$A$35</c:f>
              <c:strCache>
                <c:ptCount val="1"/>
                <c:pt idx="0">
                  <c:v>Dalarnas län</c:v>
                </c:pt>
              </c:strCache>
            </c:strRef>
          </c:tx>
          <c:spPr>
            <a:ln w="28575" cap="rnd">
              <a:solidFill>
                <a:schemeClr val="accent2"/>
              </a:solidFill>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Grafdata!$B$35:$AP$35</c:f>
              <c:numCache>
                <c:formatCode>General</c:formatCode>
                <c:ptCount val="41"/>
                <c:pt idx="0">
                  <c:v>100</c:v>
                </c:pt>
                <c:pt idx="1">
                  <c:v>188.29787234042553</c:v>
                </c:pt>
                <c:pt idx="2">
                  <c:v>76.59574468085107</c:v>
                </c:pt>
                <c:pt idx="3">
                  <c:v>54.255319148936174</c:v>
                </c:pt>
                <c:pt idx="4">
                  <c:v>21.276595744680851</c:v>
                </c:pt>
                <c:pt idx="5">
                  <c:v>104.25531914893617</c:v>
                </c:pt>
                <c:pt idx="6">
                  <c:v>35.106382978723403</c:v>
                </c:pt>
                <c:pt idx="7">
                  <c:v>170.21276595744681</c:v>
                </c:pt>
                <c:pt idx="8">
                  <c:v>13.829787234042554</c:v>
                </c:pt>
                <c:pt idx="9">
                  <c:v>80.851063829787236</c:v>
                </c:pt>
                <c:pt idx="10">
                  <c:v>120.21276595744681</c:v>
                </c:pt>
                <c:pt idx="11">
                  <c:v>139.36170212765958</c:v>
                </c:pt>
                <c:pt idx="12">
                  <c:v>41.48936170212766</c:v>
                </c:pt>
                <c:pt idx="13">
                  <c:v>69.148936170212764</c:v>
                </c:pt>
                <c:pt idx="14">
                  <c:v>65.957446808510639</c:v>
                </c:pt>
                <c:pt idx="15">
                  <c:v>43.617021276595743</c:v>
                </c:pt>
                <c:pt idx="16">
                  <c:v>81.914893617021278</c:v>
                </c:pt>
                <c:pt idx="17">
                  <c:v>146.80851063829786</c:v>
                </c:pt>
                <c:pt idx="18">
                  <c:v>43.617021276595743</c:v>
                </c:pt>
                <c:pt idx="19">
                  <c:v>178.72340425531914</c:v>
                </c:pt>
                <c:pt idx="20">
                  <c:v>144.68085106382978</c:v>
                </c:pt>
                <c:pt idx="21">
                  <c:v>110.63829787234043</c:v>
                </c:pt>
                <c:pt idx="22">
                  <c:v>168.08510638297872</c:v>
                </c:pt>
                <c:pt idx="23">
                  <c:v>131.91489361702128</c:v>
                </c:pt>
                <c:pt idx="24">
                  <c:v>75.531914893617028</c:v>
                </c:pt>
                <c:pt idx="25">
                  <c:v>218.08510638297872</c:v>
                </c:pt>
                <c:pt idx="26">
                  <c:v>91.489361702127653</c:v>
                </c:pt>
                <c:pt idx="27">
                  <c:v>207.44680851063831</c:v>
                </c:pt>
                <c:pt idx="28">
                  <c:v>311.70212765957444</c:v>
                </c:pt>
                <c:pt idx="29">
                  <c:v>229.78723404255319</c:v>
                </c:pt>
                <c:pt idx="30">
                  <c:v>78.723404255319153</c:v>
                </c:pt>
                <c:pt idx="31">
                  <c:v>119.14893617021276</c:v>
                </c:pt>
                <c:pt idx="32">
                  <c:v>141.48936170212767</c:v>
                </c:pt>
                <c:pt idx="33">
                  <c:v>362.7659574468085</c:v>
                </c:pt>
                <c:pt idx="34">
                  <c:v>32.978723404255319</c:v>
                </c:pt>
                <c:pt idx="35">
                  <c:v>100</c:v>
                </c:pt>
                <c:pt idx="36">
                  <c:v>145.74468085106383</c:v>
                </c:pt>
                <c:pt idx="37">
                  <c:v>124.46808510638297</c:v>
                </c:pt>
                <c:pt idx="38">
                  <c:v>297.87234042553189</c:v>
                </c:pt>
                <c:pt idx="39">
                  <c:v>92.553191489361708</c:v>
                </c:pt>
                <c:pt idx="40">
                  <c:v>225.53191489361703</c:v>
                </c:pt>
              </c:numCache>
            </c:numRef>
          </c:val>
          <c:smooth val="0"/>
          <c:extLst>
            <c:ext xmlns:c16="http://schemas.microsoft.com/office/drawing/2014/chart" uri="{C3380CC4-5D6E-409C-BE32-E72D297353CC}">
              <c16:uniqueId val="{00000001-55CE-47DC-AEF6-05380DC25AE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103.69666481832473</c:v>
                </c:pt>
                <c:pt idx="2">
                  <c:v>105.0493355962673</c:v>
                </c:pt>
                <c:pt idx="3">
                  <c:v>110.42703265740364</c:v>
                </c:pt>
                <c:pt idx="4">
                  <c:v>118.49331056313135</c:v>
                </c:pt>
                <c:pt idx="5">
                  <c:v>124.77849163877498</c:v>
                </c:pt>
                <c:pt idx="6">
                  <c:v>127.92385897246275</c:v>
                </c:pt>
                <c:pt idx="7">
                  <c:v>136.7116826440693</c:v>
                </c:pt>
                <c:pt idx="8">
                  <c:v>139.0011615429905</c:v>
                </c:pt>
                <c:pt idx="9">
                  <c:v>96.485918432727871</c:v>
                </c:pt>
                <c:pt idx="10">
                  <c:v>36.203828808893057</c:v>
                </c:pt>
              </c:numCache>
            </c:numRef>
          </c:val>
          <c:smooth val="0"/>
          <c:extLst>
            <c:ext xmlns:c16="http://schemas.microsoft.com/office/drawing/2014/chart" uri="{C3380CC4-5D6E-409C-BE32-E72D297353CC}">
              <c16:uniqueId val="{00000000-A270-4927-9F94-6C72E9D66B45}"/>
            </c:ext>
          </c:extLst>
        </c:ser>
        <c:ser>
          <c:idx val="1"/>
          <c:order val="1"/>
          <c:tx>
            <c:strRef>
              <c:f>Grafdata!$A$33</c:f>
              <c:strCache>
                <c:ptCount val="1"/>
                <c:pt idx="0">
                  <c:v>Dalarnas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Grafdata!$B$33:$L$33</c:f>
              <c:numCache>
                <c:formatCode>General</c:formatCode>
                <c:ptCount val="11"/>
                <c:pt idx="0">
                  <c:v>100</c:v>
                </c:pt>
                <c:pt idx="1">
                  <c:v>99.120784724052712</c:v>
                </c:pt>
                <c:pt idx="2">
                  <c:v>90.939239012485103</c:v>
                </c:pt>
                <c:pt idx="3">
                  <c:v>90.038013249109213</c:v>
                </c:pt>
                <c:pt idx="4">
                  <c:v>92.500980102251759</c:v>
                </c:pt>
                <c:pt idx="5">
                  <c:v>90.099495431318587</c:v>
                </c:pt>
                <c:pt idx="6">
                  <c:v>93.222843808496719</c:v>
                </c:pt>
                <c:pt idx="7">
                  <c:v>112.56036158748466</c:v>
                </c:pt>
                <c:pt idx="8">
                  <c:v>103.77978273173565</c:v>
                </c:pt>
                <c:pt idx="9">
                  <c:v>78.094146013158124</c:v>
                </c:pt>
                <c:pt idx="10">
                  <c:v>50.477139198604171</c:v>
                </c:pt>
              </c:numCache>
            </c:numRef>
          </c:val>
          <c:smooth val="0"/>
          <c:extLst>
            <c:ext xmlns:c16="http://schemas.microsoft.com/office/drawing/2014/chart" uri="{C3380CC4-5D6E-409C-BE32-E72D297353CC}">
              <c16:uniqueId val="{00000001-A270-4927-9F94-6C72E9D66B45}"/>
            </c:ext>
          </c:extLst>
        </c:ser>
        <c:ser>
          <c:idx val="2"/>
          <c:order val="2"/>
          <c:tx>
            <c:strRef>
              <c:f>Grafdata!$A$34</c:f>
              <c:strCache>
                <c:ptCount val="1"/>
                <c:pt idx="0">
                  <c:v>Ludvika kommun</c:v>
                </c:pt>
              </c:strCache>
            </c:strRef>
          </c:tx>
          <c:spPr>
            <a:ln w="28575" cap="rnd">
              <a:solidFill>
                <a:schemeClr val="accent3"/>
              </a:solidFill>
              <a:prstDash val="sysDot"/>
              <a:round/>
            </a:ln>
            <a:effectLst/>
          </c:spPr>
          <c:marker>
            <c:symbol val="none"/>
          </c:marker>
          <c:val>
            <c:numRef>
              <c:f>Grafdata!$B$34:$L$34</c:f>
              <c:numCache>
                <c:formatCode>General</c:formatCode>
                <c:ptCount val="11"/>
                <c:pt idx="0">
                  <c:v>100</c:v>
                </c:pt>
                <c:pt idx="1">
                  <c:v>95.234586645232355</c:v>
                </c:pt>
                <c:pt idx="2">
                  <c:v>91.890685004912029</c:v>
                </c:pt>
                <c:pt idx="3">
                  <c:v>85.976154327051887</c:v>
                </c:pt>
                <c:pt idx="4">
                  <c:v>94.524575034979605</c:v>
                </c:pt>
                <c:pt idx="5">
                  <c:v>99.382275014140689</c:v>
                </c:pt>
                <c:pt idx="6">
                  <c:v>95.442231550117597</c:v>
                </c:pt>
                <c:pt idx="7">
                  <c:v>102.11887112619452</c:v>
                </c:pt>
                <c:pt idx="8">
                  <c:v>100.79634425887886</c:v>
                </c:pt>
                <c:pt idx="9">
                  <c:v>105.1040457265339</c:v>
                </c:pt>
                <c:pt idx="10">
                  <c:v>83.23955821499807</c:v>
                </c:pt>
              </c:numCache>
            </c:numRef>
          </c:val>
          <c:smooth val="0"/>
          <c:extLst>
            <c:ext xmlns:c16="http://schemas.microsoft.com/office/drawing/2014/chart" uri="{C3380CC4-5D6E-409C-BE32-E72D297353CC}">
              <c16:uniqueId val="{00000002-A270-4927-9F94-6C72E9D66B45}"/>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2021-07-01</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01/07/2021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7/1/2021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7/1/2021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7/1/2021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7/1/2021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7/1/2021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7/1/2021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7/1/2021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7/1/2021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7/1/2021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7/1/2021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7/1/2021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8.svg"/><Relationship Id="rId3" Type="http://schemas.openxmlformats.org/officeDocument/2006/relationships/image" Target="../media/image8.png"/><Relationship Id="rId7" Type="http://schemas.openxmlformats.org/officeDocument/2006/relationships/image" Target="../media/image12.svg"/><Relationship Id="rId12" Type="http://schemas.openxmlformats.org/officeDocument/2006/relationships/image" Target="../media/image12.png"/><Relationship Id="rId2" Type="http://schemas.openxmlformats.org/officeDocument/2006/relationships/image" Target="../media/image7.jpg"/><Relationship Id="rId1" Type="http://schemas.openxmlformats.org/officeDocument/2006/relationships/slideLayout" Target="../slideLayouts/slideLayout12.xml"/><Relationship Id="rId6" Type="http://schemas.openxmlformats.org/officeDocument/2006/relationships/image" Target="../media/image11.svg"/><Relationship Id="rId11" Type="http://schemas.openxmlformats.org/officeDocument/2006/relationships/image" Target="../media/image16.svg"/><Relationship Id="rId5" Type="http://schemas.openxmlformats.org/officeDocument/2006/relationships/image" Target="../media/image9.png"/><Relationship Id="rId10" Type="http://schemas.openxmlformats.org/officeDocument/2006/relationships/image" Target="../media/image11.png"/><Relationship Id="rId4" Type="http://schemas.openxmlformats.org/officeDocument/2006/relationships/image" Target="../media/image9.svg"/><Relationship Id="rId9" Type="http://schemas.openxmlformats.org/officeDocument/2006/relationships/image" Target="../media/image14.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14.jpg"/><Relationship Id="rId1" Type="http://schemas.openxmlformats.org/officeDocument/2006/relationships/slideLayout" Target="../slideLayouts/slideLayout11.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bild 9">
            <a:extLst>
              <a:ext uri="{FF2B5EF4-FFF2-40B4-BE49-F238E27FC236}">
                <a16:creationId xmlns:a16="http://schemas.microsoft.com/office/drawing/2014/main" id="{F7D338E5-2F7F-4BEE-85CF-C4EFD9F4D1B0}"/>
              </a:ext>
            </a:extLst>
          </p:cNvPr>
          <p:cNvPicPr>
            <a:picLocks noChangeAspect="1"/>
          </p:cNvPicPr>
          <p:nvPr/>
        </p:nvPicPr>
        <p:blipFill rotWithShape="1">
          <a:blip r:embed="rId2"/>
          <a:srcRect t="9624"/>
          <a:stretch/>
        </p:blipFill>
        <p:spPr>
          <a:xfrm>
            <a:off x="0" y="0"/>
            <a:ext cx="12191999" cy="7343936"/>
          </a:xfrm>
          <a:prstGeom prst="rect">
            <a:avLst/>
          </a:prstGeom>
        </p:spPr>
      </p:pic>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lumMod val="75000"/>
              <a:alpha val="50196"/>
            </a:schemeClr>
          </a:solidFill>
        </p:spPr>
        <p:txBody>
          <a:bodyPr wrap="square" lIns="432000" rtlCol="0" anchor="ctr">
            <a:noAutofit/>
          </a:bodyPr>
          <a:lstStyle/>
          <a:p>
            <a:r>
              <a:rPr lang="sv-SE" sz="3200" b="1" dirty="0">
                <a:solidFill>
                  <a:schemeClr val="bg1"/>
                </a:solidFill>
                <a:latin typeface="+mj-lt"/>
              </a:rPr>
              <a:t>Konjunkturen i Dalarna</a:t>
            </a:r>
            <a:br>
              <a:rPr lang="sv-SE" sz="3200" b="1" dirty="0">
                <a:solidFill>
                  <a:schemeClr val="bg1"/>
                </a:solidFill>
                <a:latin typeface="+mj-lt"/>
              </a:rPr>
            </a:br>
            <a:r>
              <a:rPr lang="sv-SE" sz="3200" b="1" dirty="0">
                <a:solidFill>
                  <a:schemeClr val="bg1"/>
                </a:solidFill>
                <a:latin typeface="+mj-lt"/>
              </a:rPr>
              <a:t>Dalarnas län</a:t>
            </a:r>
            <a:r>
              <a:rPr lang="sv-SE" sz="2000" dirty="0">
                <a:solidFill>
                  <a:schemeClr val="bg1"/>
                </a:solidFill>
                <a:latin typeface="+mj-lt"/>
              </a:rPr>
              <a:t>, 2021 kv1</a:t>
            </a:r>
          </a:p>
          <a:p>
            <a:endParaRPr lang="sv-SE" sz="2000" dirty="0">
              <a:solidFill>
                <a:schemeClr val="bg1"/>
              </a:solidFill>
              <a:latin typeface="+mj-lt"/>
            </a:endParaRPr>
          </a:p>
          <a:p>
            <a:r>
              <a:rPr lang="sv-SE" sz="2000" dirty="0" smtClean="0">
                <a:solidFill>
                  <a:schemeClr val="bg1"/>
                </a:solidFill>
              </a:rPr>
              <a:t>2021-07-08</a:t>
            </a:r>
            <a:endParaRPr lang="sv-SE" sz="2000" dirty="0">
              <a:solidFill>
                <a:schemeClr val="bg1"/>
              </a:solidFill>
              <a:latin typeface="+mj-lt"/>
            </a:endParaRP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pic>
        <p:nvPicPr>
          <p:cNvPr id="6" name="Bildobjekt 5">
            <a:extLst>
              <a:ext uri="{FF2B5EF4-FFF2-40B4-BE49-F238E27FC236}">
                <a16:creationId xmlns:a16="http://schemas.microsoft.com/office/drawing/2014/main" id="{BC20C71E-DC75-433C-BE84-2E590A0DAA89}"/>
              </a:ext>
            </a:extLst>
          </p:cNvPr>
          <p:cNvPicPr>
            <a:picLocks noChangeAspect="1"/>
          </p:cNvPicPr>
          <p:nvPr/>
        </p:nvPicPr>
        <p:blipFill rotWithShape="1">
          <a:blip r:embed="rId4"/>
          <a:srcRect t="43564" b="9043"/>
          <a:stretch/>
        </p:blipFill>
        <p:spPr>
          <a:xfrm>
            <a:off x="5708630" y="-11355"/>
            <a:ext cx="6483370" cy="7355291"/>
          </a:xfrm>
          <a:prstGeom prst="rect">
            <a:avLst/>
          </a:prstGeom>
        </p:spPr>
      </p:pic>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Dalarnas län och Ludvika samt Smedjebackens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3"/>
              </a:rPr>
              <a:t>http://stockholmbusinessalliance.se/hitta-material/konjunkturrapporter/</a:t>
            </a:r>
            <a:r>
              <a:rPr lang="sv-SE" sz="1100" dirty="0"/>
              <a:t> </a:t>
            </a:r>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dirty="0"/>
              <a:t>Om </a:t>
            </a:r>
            <a:r>
              <a:rPr lang="en-US" dirty="0" err="1"/>
              <a:t>rapporten</a:t>
            </a:r>
            <a:endParaRPr lang="en-US" dirty="0"/>
          </a:p>
        </p:txBody>
      </p:sp>
      <p:pic>
        <p:nvPicPr>
          <p:cNvPr id="6" name="Platshållare för bild 5">
            <a:extLst>
              <a:ext uri="{FF2B5EF4-FFF2-40B4-BE49-F238E27FC236}">
                <a16:creationId xmlns:a16="http://schemas.microsoft.com/office/drawing/2014/main" id="{03B765C8-C8D6-41DB-9067-0867630BBFF3}"/>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4"/>
          <a:srcRect t="2464" b="2464"/>
          <a:stretch>
            <a:fillRect/>
          </a:stretch>
        </p:blipFill>
        <p:spPr/>
      </p:pic>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FF383F52-4654-4C0D-B59F-904B21975617}"/>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t="2464" b="2464"/>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50803" y="1392573"/>
            <a:ext cx="4951381" cy="4354880"/>
          </a:xfrm>
        </p:spPr>
        <p:txBody>
          <a:bodyPr/>
          <a:lstStyle/>
          <a:p>
            <a:pPr>
              <a:spcAft>
                <a:spcPts val="1000"/>
              </a:spcAft>
            </a:pPr>
            <a:r>
              <a:rPr lang="sv-SE" sz="1100" b="1" dirty="0">
                <a:effectLst/>
                <a:ea typeface="Times New Roman" panose="02020603050405020304" pitchFamily="18" charset="0"/>
                <a:cs typeface="Times New Roman" panose="02020603050405020304" pitchFamily="18" charset="0"/>
              </a:rPr>
              <a:t>Fjolåret präglades starkt av följdverkningarna av Covid-19 pandemin och spåren av utvecklingen syns även under årets första kvartal. </a:t>
            </a:r>
            <a:r>
              <a:rPr lang="sv-SE" sz="1100" b="1" dirty="0" smtClean="0">
                <a:effectLst/>
                <a:ea typeface="Times New Roman" panose="02020603050405020304" pitchFamily="18" charset="0"/>
                <a:cs typeface="Times New Roman" panose="02020603050405020304" pitchFamily="18" charset="0"/>
              </a:rPr>
              <a:t>Arbetslösheten </a:t>
            </a:r>
            <a:r>
              <a:rPr lang="sv-SE" sz="1100" b="1" dirty="0">
                <a:effectLst/>
                <a:ea typeface="Times New Roman" panose="02020603050405020304" pitchFamily="18" charset="0"/>
                <a:cs typeface="Times New Roman" panose="02020603050405020304" pitchFamily="18" charset="0"/>
              </a:rPr>
              <a:t>fortsätter att öka samtidigt som sysselsättningen närmast är oförändrad. Däremot finns det ett par ljusglimtar att glädja sig åt i </a:t>
            </a:r>
            <a:r>
              <a:rPr lang="sv-SE" sz="1100" b="1" dirty="0" smtClean="0">
                <a:effectLst/>
                <a:ea typeface="Times New Roman" panose="02020603050405020304" pitchFamily="18" charset="0"/>
                <a:cs typeface="Times New Roman" panose="02020603050405020304" pitchFamily="18" charset="0"/>
              </a:rPr>
              <a:t>form </a:t>
            </a:r>
            <a:r>
              <a:rPr lang="sv-SE" sz="1100" b="1" dirty="0">
                <a:effectLst/>
                <a:ea typeface="Times New Roman" panose="02020603050405020304" pitchFamily="18" charset="0"/>
                <a:cs typeface="Times New Roman" panose="02020603050405020304" pitchFamily="18" charset="0"/>
              </a:rPr>
              <a:t>av ett ökat nyföretagande och färre företagskonkurser. Kort sagt är läget för Dalarna under årets första kvartal </a:t>
            </a:r>
            <a:r>
              <a:rPr lang="sv-SE" sz="1100" b="1" dirty="0" smtClean="0">
                <a:effectLst/>
                <a:ea typeface="Times New Roman" panose="02020603050405020304" pitchFamily="18" charset="0"/>
                <a:cs typeface="Times New Roman" panose="02020603050405020304" pitchFamily="18" charset="0"/>
              </a:rPr>
              <a:t>relativt </a:t>
            </a:r>
            <a:r>
              <a:rPr lang="sv-SE" sz="1100" b="1" dirty="0">
                <a:effectLst/>
                <a:ea typeface="Times New Roman" panose="02020603050405020304" pitchFamily="18" charset="0"/>
                <a:cs typeface="Times New Roman" panose="02020603050405020304" pitchFamily="18" charset="0"/>
              </a:rPr>
              <a:t>stabilt. </a:t>
            </a:r>
            <a:br>
              <a:rPr lang="sv-SE" sz="1100" b="1" dirty="0">
                <a:effectLst/>
                <a:ea typeface="Times New Roman" panose="02020603050405020304" pitchFamily="18" charset="0"/>
                <a:cs typeface="Times New Roman" panose="02020603050405020304" pitchFamily="18" charset="0"/>
              </a:rPr>
            </a:br>
            <a:r>
              <a:rPr lang="sv-SE" sz="1100" b="1" dirty="0">
                <a:effectLst/>
                <a:ea typeface="Times New Roman" panose="02020603050405020304" pitchFamily="18" charset="0"/>
                <a:cs typeface="Times New Roman" panose="02020603050405020304" pitchFamily="18" charset="0"/>
              </a:rPr>
              <a:t/>
            </a:r>
            <a:br>
              <a:rPr lang="sv-SE" sz="1100" b="1" dirty="0">
                <a:effectLst/>
                <a:ea typeface="Times New Roman" panose="02020603050405020304" pitchFamily="18" charset="0"/>
                <a:cs typeface="Times New Roman" panose="02020603050405020304" pitchFamily="18" charset="0"/>
              </a:rPr>
            </a:br>
            <a:r>
              <a:rPr lang="sv-SE" sz="1100" dirty="0">
                <a:effectLst/>
                <a:ea typeface="Times New Roman" panose="02020603050405020304" pitchFamily="18" charset="0"/>
                <a:cs typeface="Times New Roman" panose="02020603050405020304" pitchFamily="18" charset="0"/>
              </a:rPr>
              <a:t>Jämfört med förra året syns det en rad positiva signaler från näringslivet. Nyföretagandet ökar något samtidigt som företagskonkurserna minskar med 10 procent. Lönesummorna i privat sektor ökar också med nästan 3 procent. Denna utveckling syns även för lönesummorna totalt och per sysselsatt och invånare. </a:t>
            </a:r>
            <a:br>
              <a:rPr lang="sv-SE" sz="1100" dirty="0">
                <a:effectLst/>
                <a:ea typeface="Times New Roman" panose="02020603050405020304" pitchFamily="18" charset="0"/>
                <a:cs typeface="Times New Roman" panose="02020603050405020304" pitchFamily="18" charset="0"/>
              </a:rPr>
            </a:br>
            <a:r>
              <a:rPr lang="sv-SE" sz="1100" dirty="0">
                <a:effectLst/>
                <a:ea typeface="Times New Roman" panose="02020603050405020304" pitchFamily="18" charset="0"/>
                <a:cs typeface="Times New Roman" panose="02020603050405020304" pitchFamily="18" charset="0"/>
              </a:rPr>
              <a:t/>
            </a:r>
            <a:br>
              <a:rPr lang="sv-SE" sz="1100" dirty="0">
                <a:effectLst/>
                <a:ea typeface="Times New Roman" panose="02020603050405020304" pitchFamily="18" charset="0"/>
                <a:cs typeface="Times New Roman" panose="02020603050405020304" pitchFamily="18" charset="0"/>
              </a:rPr>
            </a:br>
            <a:r>
              <a:rPr lang="sv-SE" sz="1100" dirty="0">
                <a:effectLst/>
                <a:ea typeface="Times New Roman" panose="02020603050405020304" pitchFamily="18" charset="0"/>
                <a:cs typeface="Times New Roman" panose="02020603050405020304" pitchFamily="18" charset="0"/>
              </a:rPr>
              <a:t>I likhet med övriga delar av landet syns tydliga tecken på en ekonomisk inbromsning på arbetsmarknaden. Arbetslösheten stiger med </a:t>
            </a:r>
            <a:r>
              <a:rPr lang="sv-SE" sz="1100" dirty="0" smtClean="0">
                <a:effectLst/>
                <a:ea typeface="Times New Roman" panose="02020603050405020304" pitchFamily="18" charset="0"/>
                <a:cs typeface="Times New Roman" panose="02020603050405020304" pitchFamily="18" charset="0"/>
              </a:rPr>
              <a:t>0,8 procentenheter, </a:t>
            </a:r>
            <a:r>
              <a:rPr lang="sv-SE" sz="1100" dirty="0">
                <a:effectLst/>
                <a:ea typeface="Times New Roman" panose="02020603050405020304" pitchFamily="18" charset="0"/>
                <a:cs typeface="Times New Roman" panose="02020603050405020304" pitchFamily="18" charset="0"/>
              </a:rPr>
              <a:t>men däremot är sysselsättningsnivån närmast oförändrad jämfört med förra året. I likhet med övriga län så minskar andelen </a:t>
            </a:r>
            <a:r>
              <a:rPr lang="sv-SE" sz="1100" dirty="0" smtClean="0">
                <a:effectLst/>
                <a:ea typeface="Times New Roman" panose="02020603050405020304" pitchFamily="18" charset="0"/>
                <a:cs typeface="Times New Roman" panose="02020603050405020304" pitchFamily="18" charset="0"/>
              </a:rPr>
              <a:t>varsel för </a:t>
            </a:r>
            <a:r>
              <a:rPr lang="sv-SE" sz="1100" dirty="0">
                <a:effectLst/>
                <a:ea typeface="Times New Roman" panose="02020603050405020304" pitchFamily="18" charset="0"/>
                <a:cs typeface="Times New Roman" panose="02020603050405020304" pitchFamily="18" charset="0"/>
              </a:rPr>
              <a:t>kvartalet även om minskningen sker från förra årets rekordnivåer.</a:t>
            </a:r>
            <a:br>
              <a:rPr lang="sv-SE" sz="1100" dirty="0">
                <a:effectLst/>
                <a:ea typeface="Times New Roman" panose="02020603050405020304" pitchFamily="18" charset="0"/>
                <a:cs typeface="Times New Roman" panose="02020603050405020304" pitchFamily="18" charset="0"/>
              </a:rPr>
            </a:br>
            <a:r>
              <a:rPr lang="sv-SE" sz="1100" dirty="0">
                <a:effectLst/>
                <a:ea typeface="Times New Roman" panose="02020603050405020304" pitchFamily="18" charset="0"/>
                <a:cs typeface="Times New Roman" panose="02020603050405020304" pitchFamily="18" charset="0"/>
              </a:rPr>
              <a:t/>
            </a:r>
            <a:br>
              <a:rPr lang="sv-SE" sz="1100" dirty="0">
                <a:effectLst/>
                <a:ea typeface="Times New Roman" panose="02020603050405020304" pitchFamily="18" charset="0"/>
                <a:cs typeface="Times New Roman" panose="02020603050405020304" pitchFamily="18" charset="0"/>
              </a:rPr>
            </a:br>
            <a:r>
              <a:rPr lang="sv-SE" sz="1100" dirty="0">
                <a:effectLst/>
                <a:ea typeface="Times New Roman" panose="02020603050405020304" pitchFamily="18" charset="0"/>
                <a:cs typeface="Times New Roman" panose="02020603050405020304" pitchFamily="18" charset="0"/>
              </a:rPr>
              <a:t>Befolkningstillväxten för Dalarnas län följer utvecklingen för de senaste kvartalen vilket innebär att länets befolkning i stort sett är oförändrad. Därmed har länet en lägre befolkningstillväxt än övriga Stockholmsregionen och Sverige. Bostadsbyggandet ökade jämfört med förra kvartalet för länet. Däremot minskar bostadsbyggandet i Ludvika kommun under kvartalet. De kommersiella övernattningarna minskade men minskningen är inte lika stor som i övriga län.</a:t>
            </a:r>
            <a:r>
              <a:rPr lang="sv-SE" sz="1100" kern="1200" dirty="0">
                <a:solidFill>
                  <a:srgbClr val="000000"/>
                </a:solidFill>
                <a:effectLst/>
                <a:latin typeface="Futura Std Book" panose="020B0502020204020303"/>
                <a:ea typeface="Calibri" panose="020F0502020204030204" pitchFamily="34" charset="0"/>
                <a:cs typeface="Times New Roman" panose="02020603050405020304" pitchFamily="18" charset="0"/>
              </a:rPr>
              <a:t/>
            </a:r>
            <a:br>
              <a:rPr lang="sv-SE" sz="1100" kern="1200" dirty="0">
                <a:solidFill>
                  <a:srgbClr val="000000"/>
                </a:solidFill>
                <a:effectLst/>
                <a:latin typeface="Futura Std Book" panose="020B0502020204020303"/>
                <a:ea typeface="Calibri" panose="020F0502020204030204" pitchFamily="34" charset="0"/>
                <a:cs typeface="Times New Roman" panose="02020603050405020304" pitchFamily="18" charset="0"/>
              </a:rPr>
            </a:br>
            <a:r>
              <a:rPr lang="sv-SE" sz="1100" kern="1200" dirty="0">
                <a:solidFill>
                  <a:srgbClr val="000000"/>
                </a:solidFill>
                <a:effectLst/>
                <a:latin typeface="Futura Std Book" panose="020B0502020204020303"/>
                <a:ea typeface="Calibri" panose="020F0502020204030204" pitchFamily="34" charset="0"/>
                <a:cs typeface="Times New Roman" panose="02020603050405020304" pitchFamily="18" charset="0"/>
              </a:rPr>
              <a:t/>
            </a:r>
            <a:br>
              <a:rPr lang="sv-SE" sz="1100" kern="1200" dirty="0">
                <a:solidFill>
                  <a:srgbClr val="000000"/>
                </a:solidFill>
                <a:effectLst/>
                <a:latin typeface="Futura Std Book" panose="020B0502020204020303"/>
                <a:ea typeface="Calibri" panose="020F0502020204030204" pitchFamily="34" charset="0"/>
                <a:cs typeface="Times New Roman" panose="02020603050405020304" pitchFamily="18" charset="0"/>
              </a:rPr>
            </a:br>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26244" y="251671"/>
            <a:ext cx="4951381" cy="1073790"/>
          </a:xfrm>
        </p:spPr>
        <p:txBody>
          <a:bodyPr/>
          <a:lstStyle/>
          <a:p>
            <a:r>
              <a:rPr lang="sv-SE" dirty="0"/>
              <a:t/>
            </a:r>
            <a:br>
              <a:rPr lang="sv-SE" dirty="0"/>
            </a:br>
            <a:r>
              <a:rPr lang="sv-SE" dirty="0"/>
              <a:t/>
            </a:r>
            <a:br>
              <a:rPr lang="sv-SE" dirty="0"/>
            </a:br>
            <a:r>
              <a:rPr lang="sv-SE" dirty="0"/>
              <a:t>Stabilt läge i spåren av Covid-19</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Dalarna, 2021 kv1</a:t>
            </a:r>
          </a:p>
        </p:txBody>
      </p:sp>
      <p:graphicFrame>
        <p:nvGraphicFramePr>
          <p:cNvPr id="73" name="Tabell 72">
            <a:extLst>
              <a:ext uri="{FF2B5EF4-FFF2-40B4-BE49-F238E27FC236}">
                <a16:creationId xmlns:a16="http://schemas.microsoft.com/office/drawing/2014/main" id="{E17B6CE0-746D-4EA3-AA23-0D2ABCF747DE}"/>
              </a:ext>
            </a:extLst>
          </p:cNvPr>
          <p:cNvGraphicFramePr>
            <a:graphicFrameLocks noGrp="1"/>
          </p:cNvGraphicFramePr>
          <p:nvPr>
            <p:extLst>
              <p:ext uri="{D42A27DB-BD31-4B8C-83A1-F6EECF244321}">
                <p14:modId xmlns:p14="http://schemas.microsoft.com/office/powerpoint/2010/main" val="2880736392"/>
              </p:ext>
            </p:extLst>
          </p:nvPr>
        </p:nvGraphicFramePr>
        <p:xfrm>
          <a:off x="555324" y="1628775"/>
          <a:ext cx="5014966" cy="3885416"/>
        </p:xfrm>
        <a:graphic>
          <a:graphicData uri="http://schemas.openxmlformats.org/drawingml/2006/table">
            <a:tbl>
              <a:tblPr bandRow="1"/>
              <a:tblGrid>
                <a:gridCol w="1152937">
                  <a:extLst>
                    <a:ext uri="{9D8B030D-6E8A-4147-A177-3AD203B41FA5}">
                      <a16:colId xmlns:a16="http://schemas.microsoft.com/office/drawing/2014/main" val="3610426340"/>
                    </a:ext>
                  </a:extLst>
                </a:gridCol>
                <a:gridCol w="570076">
                  <a:extLst>
                    <a:ext uri="{9D8B030D-6E8A-4147-A177-3AD203B41FA5}">
                      <a16:colId xmlns:a16="http://schemas.microsoft.com/office/drawing/2014/main" val="1013583586"/>
                    </a:ext>
                  </a:extLst>
                </a:gridCol>
                <a:gridCol w="547706">
                  <a:extLst>
                    <a:ext uri="{9D8B030D-6E8A-4147-A177-3AD203B41FA5}">
                      <a16:colId xmlns:a16="http://schemas.microsoft.com/office/drawing/2014/main" val="1781218869"/>
                    </a:ext>
                  </a:extLst>
                </a:gridCol>
                <a:gridCol w="190026">
                  <a:extLst>
                    <a:ext uri="{9D8B030D-6E8A-4147-A177-3AD203B41FA5}">
                      <a16:colId xmlns:a16="http://schemas.microsoft.com/office/drawing/2014/main" val="3978909767"/>
                    </a:ext>
                  </a:extLst>
                </a:gridCol>
                <a:gridCol w="570076">
                  <a:extLst>
                    <a:ext uri="{9D8B030D-6E8A-4147-A177-3AD203B41FA5}">
                      <a16:colId xmlns:a16="http://schemas.microsoft.com/office/drawing/2014/main" val="2834698736"/>
                    </a:ext>
                  </a:extLst>
                </a:gridCol>
                <a:gridCol w="475063">
                  <a:extLst>
                    <a:ext uri="{9D8B030D-6E8A-4147-A177-3AD203B41FA5}">
                      <a16:colId xmlns:a16="http://schemas.microsoft.com/office/drawing/2014/main" val="3716900473"/>
                    </a:ext>
                  </a:extLst>
                </a:gridCol>
                <a:gridCol w="326234">
                  <a:extLst>
                    <a:ext uri="{9D8B030D-6E8A-4147-A177-3AD203B41FA5}">
                      <a16:colId xmlns:a16="http://schemas.microsoft.com/office/drawing/2014/main" val="2306815657"/>
                    </a:ext>
                  </a:extLst>
                </a:gridCol>
                <a:gridCol w="433868">
                  <a:extLst>
                    <a:ext uri="{9D8B030D-6E8A-4147-A177-3AD203B41FA5}">
                      <a16:colId xmlns:a16="http://schemas.microsoft.com/office/drawing/2014/main" val="2324693470"/>
                    </a:ext>
                  </a:extLst>
                </a:gridCol>
                <a:gridCol w="475063">
                  <a:extLst>
                    <a:ext uri="{9D8B030D-6E8A-4147-A177-3AD203B41FA5}">
                      <a16:colId xmlns:a16="http://schemas.microsoft.com/office/drawing/2014/main" val="3059590423"/>
                    </a:ext>
                  </a:extLst>
                </a:gridCol>
                <a:gridCol w="273917">
                  <a:extLst>
                    <a:ext uri="{9D8B030D-6E8A-4147-A177-3AD203B41FA5}">
                      <a16:colId xmlns:a16="http://schemas.microsoft.com/office/drawing/2014/main" val="4172107803"/>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3">
                  <a:txBody>
                    <a:bodyPr/>
                    <a:lstStyle/>
                    <a:p>
                      <a:pPr algn="ctr" rtl="0" fontAlgn="ctr"/>
                      <a:r>
                        <a:rPr lang="sv-SE" sz="800" b="1" i="0" u="none" strike="noStrike">
                          <a:solidFill>
                            <a:srgbClr val="000000"/>
                          </a:solidFill>
                          <a:effectLst/>
                          <a:latin typeface="Futura Std Book" panose="020B0502020204020303" pitchFamily="34" charset="0"/>
                        </a:rPr>
                        <a:t>Dalarnas län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800" b="1" i="0" u="none" strike="noStrike">
                          <a:solidFill>
                            <a:srgbClr val="000000"/>
                          </a:solidFill>
                          <a:effectLst/>
                          <a:latin typeface="Futura Std Book" panose="020B0502020204020303" pitchFamily="34" charset="0"/>
                        </a:rPr>
                        <a:t>Ludvika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800" b="1" i="0" u="none" strike="noStrike">
                          <a:solidFill>
                            <a:srgbClr val="000000"/>
                          </a:solidFill>
                          <a:effectLst/>
                          <a:latin typeface="Futura Std Book" panose="020B0502020204020303" pitchFamily="34" charset="0"/>
                        </a:rPr>
                        <a:t>Smedjebackens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ctr">
                    <a:lnL>
                      <a:noFill/>
                    </a:lnL>
                    <a:lnR>
                      <a:noFill/>
                    </a:lnR>
                    <a:lnT>
                      <a:noFill/>
                    </a:lnT>
                    <a:lnB>
                      <a:noFill/>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kv1</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kv1</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kv1</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471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131 800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9 227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850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a:solidFill>
                          <a:srgbClr val="FF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-84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sv-SE" sz="800" b="0" i="0" u="none" strike="noStrike" dirty="0">
                        <a:solidFill>
                          <a:srgbClr val="000000"/>
                        </a:solidFill>
                        <a:effectLst/>
                        <a:latin typeface="Futura Std Book" panose="020B0502020204020303" pitchFamily="34" charset="0"/>
                      </a:endParaRPr>
                    </a:p>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0,8 p.e.*</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 p.e.*</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0,8 p.e.*</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287,8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000000"/>
                        </a:solidFill>
                        <a:effectLst/>
                        <a:highlight>
                          <a:srgbClr val="FF0000"/>
                        </a:highligh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755</a:t>
                      </a: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112</a:t>
                      </a: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27</a:t>
                      </a: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59" name="Bild 58" descr="Spela upp">
            <a:extLst>
              <a:ext uri="{FF2B5EF4-FFF2-40B4-BE49-F238E27FC236}">
                <a16:creationId xmlns:a16="http://schemas.microsoft.com/office/drawing/2014/main" id="{F22CEA7E-8D03-4EB9-92FD-09873B7F871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2817588" y="2437307"/>
            <a:ext cx="180000" cy="180000"/>
          </a:xfrm>
          <a:prstGeom prst="rect">
            <a:avLst/>
          </a:prstGeom>
        </p:spPr>
      </p:pic>
      <p:sp>
        <p:nvSpPr>
          <p:cNvPr id="42" name="textruta 6">
            <a:extLst>
              <a:ext uri="{FF2B5EF4-FFF2-40B4-BE49-F238E27FC236}">
                <a16:creationId xmlns:a16="http://schemas.microsoft.com/office/drawing/2014/main" id="{7CE0C37A-85C7-4D82-B1D5-18E815DB989F}"/>
              </a:ext>
            </a:extLst>
          </p:cNvPr>
          <p:cNvSpPr txBox="1"/>
          <p:nvPr/>
        </p:nvSpPr>
        <p:spPr>
          <a:xfrm>
            <a:off x="555324" y="5429781"/>
            <a:ext cx="2553636" cy="317671"/>
          </a:xfrm>
          <a:prstGeom prst="rect">
            <a:avLst/>
          </a:prstGeom>
          <a:noFill/>
        </p:spPr>
        <p:txBody>
          <a:bodyPr wrap="none" lIns="0" tIns="0" rIns="0" bIns="0" rtlCol="0">
            <a:no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08157" algn="l" rtl="0" fontAlgn="base">
              <a:spcBef>
                <a:spcPct val="0"/>
              </a:spcBef>
              <a:spcAft>
                <a:spcPct val="0"/>
              </a:spcAft>
              <a:defRPr kern="1200">
                <a:solidFill>
                  <a:schemeClr val="tx1"/>
                </a:solidFill>
                <a:latin typeface="Arial" charset="0"/>
                <a:ea typeface="+mn-ea"/>
                <a:cs typeface="Arial" charset="0"/>
              </a:defRPr>
            </a:lvl2pPr>
            <a:lvl3pPr marL="816314" algn="l" rtl="0" fontAlgn="base">
              <a:spcBef>
                <a:spcPct val="0"/>
              </a:spcBef>
              <a:spcAft>
                <a:spcPct val="0"/>
              </a:spcAft>
              <a:defRPr kern="1200">
                <a:solidFill>
                  <a:schemeClr val="tx1"/>
                </a:solidFill>
                <a:latin typeface="Arial" charset="0"/>
                <a:ea typeface="+mn-ea"/>
                <a:cs typeface="Arial" charset="0"/>
              </a:defRPr>
            </a:lvl3pPr>
            <a:lvl4pPr marL="1224472" algn="l" rtl="0" fontAlgn="base">
              <a:spcBef>
                <a:spcPct val="0"/>
              </a:spcBef>
              <a:spcAft>
                <a:spcPct val="0"/>
              </a:spcAft>
              <a:defRPr kern="1200">
                <a:solidFill>
                  <a:schemeClr val="tx1"/>
                </a:solidFill>
                <a:latin typeface="Arial" charset="0"/>
                <a:ea typeface="+mn-ea"/>
                <a:cs typeface="Arial" charset="0"/>
              </a:defRPr>
            </a:lvl4pPr>
            <a:lvl5pPr marL="1632629" algn="l" rtl="0" fontAlgn="base">
              <a:spcBef>
                <a:spcPct val="0"/>
              </a:spcBef>
              <a:spcAft>
                <a:spcPct val="0"/>
              </a:spcAft>
              <a:defRPr kern="1200">
                <a:solidFill>
                  <a:schemeClr val="tx1"/>
                </a:solidFill>
                <a:latin typeface="Arial" charset="0"/>
                <a:ea typeface="+mn-ea"/>
                <a:cs typeface="Arial" charset="0"/>
              </a:defRPr>
            </a:lvl5pPr>
            <a:lvl6pPr marL="2040786" algn="l" defTabSz="816314" rtl="0" eaLnBrk="1" latinLnBrk="0" hangingPunct="1">
              <a:defRPr kern="1200">
                <a:solidFill>
                  <a:schemeClr val="tx1"/>
                </a:solidFill>
                <a:latin typeface="Arial" charset="0"/>
                <a:ea typeface="+mn-ea"/>
                <a:cs typeface="Arial" charset="0"/>
              </a:defRPr>
            </a:lvl6pPr>
            <a:lvl7pPr marL="2448943" algn="l" defTabSz="816314" rtl="0" eaLnBrk="1" latinLnBrk="0" hangingPunct="1">
              <a:defRPr kern="1200">
                <a:solidFill>
                  <a:schemeClr val="tx1"/>
                </a:solidFill>
                <a:latin typeface="Arial" charset="0"/>
                <a:ea typeface="+mn-ea"/>
                <a:cs typeface="Arial" charset="0"/>
              </a:defRPr>
            </a:lvl7pPr>
            <a:lvl8pPr marL="2857100" algn="l" defTabSz="816314" rtl="0" eaLnBrk="1" latinLnBrk="0" hangingPunct="1">
              <a:defRPr kern="1200">
                <a:solidFill>
                  <a:schemeClr val="tx1"/>
                </a:solidFill>
                <a:latin typeface="Arial" charset="0"/>
                <a:ea typeface="+mn-ea"/>
                <a:cs typeface="Arial" charset="0"/>
              </a:defRPr>
            </a:lvl8pPr>
            <a:lvl9pPr marL="3265257" algn="l" defTabSz="816314" rtl="0" eaLnBrk="1" latinLnBrk="0" hangingPunct="1">
              <a:defRPr kern="1200">
                <a:solidFill>
                  <a:schemeClr val="tx1"/>
                </a:solidFill>
                <a:latin typeface="Arial" charset="0"/>
                <a:ea typeface="+mn-ea"/>
                <a:cs typeface="Arial" charset="0"/>
              </a:defRPr>
            </a:lvl9pPr>
          </a:lstStyle>
          <a:p>
            <a:pPr>
              <a:lnSpc>
                <a:spcPts val="2400"/>
              </a:lnSpc>
            </a:pPr>
            <a:r>
              <a:rPr lang="sv-SE" sz="700" dirty="0">
                <a:latin typeface="+mj-lt"/>
              </a:rPr>
              <a:t>*Förändring i arbetslösheten visas i procentenheter, ej i procent</a:t>
            </a:r>
            <a:r>
              <a:rPr lang="sv-SE" sz="700" dirty="0">
                <a:solidFill>
                  <a:schemeClr val="bg1"/>
                </a:solidFill>
                <a:latin typeface="+mj-lt"/>
              </a:rPr>
              <a:t>.</a:t>
            </a:r>
          </a:p>
        </p:txBody>
      </p:sp>
      <p:pic>
        <p:nvPicPr>
          <p:cNvPr id="43" name="Bild 42" descr="Spela upp">
            <a:extLst>
              <a:ext uri="{FF2B5EF4-FFF2-40B4-BE49-F238E27FC236}">
                <a16:creationId xmlns:a16="http://schemas.microsoft.com/office/drawing/2014/main" id="{1261AF90-C605-4DDE-B7DF-F48AE08BBD2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16200000">
            <a:off x="2817588" y="2751205"/>
            <a:ext cx="180000" cy="180000"/>
          </a:xfrm>
          <a:prstGeom prst="rect">
            <a:avLst/>
          </a:prstGeom>
        </p:spPr>
      </p:pic>
      <p:pic>
        <p:nvPicPr>
          <p:cNvPr id="44" name="Bild 43" descr="Spela upp">
            <a:extLst>
              <a:ext uri="{FF2B5EF4-FFF2-40B4-BE49-F238E27FC236}">
                <a16:creationId xmlns:a16="http://schemas.microsoft.com/office/drawing/2014/main" id="{490409A3-F21F-49E2-9EA8-94840A73B4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flipV="1">
            <a:off x="2817588" y="3062985"/>
            <a:ext cx="180000" cy="180000"/>
          </a:xfrm>
          <a:prstGeom prst="rect">
            <a:avLst/>
          </a:prstGeom>
        </p:spPr>
      </p:pic>
      <p:pic>
        <p:nvPicPr>
          <p:cNvPr id="45" name="Bild 44" descr="Spela upp">
            <a:extLst>
              <a:ext uri="{FF2B5EF4-FFF2-40B4-BE49-F238E27FC236}">
                <a16:creationId xmlns:a16="http://schemas.microsoft.com/office/drawing/2014/main" id="{E44E92BB-B84C-4C02-8C14-C46D6BE6BB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flipV="1">
            <a:off x="2817588" y="3647608"/>
            <a:ext cx="180000" cy="180000"/>
          </a:xfrm>
          <a:prstGeom prst="rect">
            <a:avLst/>
          </a:prstGeom>
        </p:spPr>
      </p:pic>
      <p:pic>
        <p:nvPicPr>
          <p:cNvPr id="46" name="Bild 45" descr="Spela upp">
            <a:extLst>
              <a:ext uri="{FF2B5EF4-FFF2-40B4-BE49-F238E27FC236}">
                <a16:creationId xmlns:a16="http://schemas.microsoft.com/office/drawing/2014/main" id="{C222260C-97F3-40DE-B872-EFC6E3A2266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5400000" flipV="1">
            <a:off x="2817588" y="3960729"/>
            <a:ext cx="180000" cy="180000"/>
          </a:xfrm>
          <a:prstGeom prst="rect">
            <a:avLst/>
          </a:prstGeom>
        </p:spPr>
      </p:pic>
      <p:pic>
        <p:nvPicPr>
          <p:cNvPr id="47" name="Bild 46" descr="Spela upp">
            <a:extLst>
              <a:ext uri="{FF2B5EF4-FFF2-40B4-BE49-F238E27FC236}">
                <a16:creationId xmlns:a16="http://schemas.microsoft.com/office/drawing/2014/main" id="{08239E00-C012-4773-8D2E-B4B8D3606A4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16200000" flipV="1">
            <a:off x="2817588" y="4273850"/>
            <a:ext cx="180000" cy="180000"/>
          </a:xfrm>
          <a:prstGeom prst="rect">
            <a:avLst/>
          </a:prstGeom>
        </p:spPr>
      </p:pic>
      <p:pic>
        <p:nvPicPr>
          <p:cNvPr id="48" name="Bild 47" descr="Spela upp">
            <a:extLst>
              <a:ext uri="{FF2B5EF4-FFF2-40B4-BE49-F238E27FC236}">
                <a16:creationId xmlns:a16="http://schemas.microsoft.com/office/drawing/2014/main" id="{C8F6AAA0-887A-40E6-B4D2-1A3526C0082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a:off x="2817588" y="4586971"/>
            <a:ext cx="180000" cy="180000"/>
          </a:xfrm>
          <a:prstGeom prst="rect">
            <a:avLst/>
          </a:prstGeom>
        </p:spPr>
      </p:pic>
      <p:pic>
        <p:nvPicPr>
          <p:cNvPr id="49" name="Bild 48" descr="Spela upp">
            <a:extLst>
              <a:ext uri="{FF2B5EF4-FFF2-40B4-BE49-F238E27FC236}">
                <a16:creationId xmlns:a16="http://schemas.microsoft.com/office/drawing/2014/main" id="{5E78F11C-F6AE-425C-B8BC-A4890FFA75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flipH="1" flipV="1">
            <a:off x="2817588" y="4900092"/>
            <a:ext cx="180000" cy="180000"/>
          </a:xfrm>
          <a:prstGeom prst="rect">
            <a:avLst/>
          </a:prstGeom>
        </p:spPr>
      </p:pic>
      <p:pic>
        <p:nvPicPr>
          <p:cNvPr id="50" name="Bild 49" descr="Spela upp">
            <a:extLst>
              <a:ext uri="{FF2B5EF4-FFF2-40B4-BE49-F238E27FC236}">
                <a16:creationId xmlns:a16="http://schemas.microsoft.com/office/drawing/2014/main" id="{E732868F-CF4D-4822-B8D4-92694165C6E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16200000" flipH="1">
            <a:off x="2817588" y="5213214"/>
            <a:ext cx="180000" cy="180000"/>
          </a:xfrm>
          <a:prstGeom prst="rect">
            <a:avLst/>
          </a:prstGeom>
        </p:spPr>
      </p:pic>
      <p:pic>
        <p:nvPicPr>
          <p:cNvPr id="53" name="Bild 52" descr="Spela upp">
            <a:extLst>
              <a:ext uri="{FF2B5EF4-FFF2-40B4-BE49-F238E27FC236}">
                <a16:creationId xmlns:a16="http://schemas.microsoft.com/office/drawing/2014/main" id="{BE6DBC1D-E4C0-43B6-9BB1-71A397CFE04D}"/>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rot="5400000">
            <a:off x="4061993" y="2715302"/>
            <a:ext cx="180000" cy="180000"/>
          </a:xfrm>
          <a:prstGeom prst="rect">
            <a:avLst/>
          </a:prstGeom>
        </p:spPr>
      </p:pic>
      <p:pic>
        <p:nvPicPr>
          <p:cNvPr id="54" name="Bild 53" descr="Spela upp">
            <a:extLst>
              <a:ext uri="{FF2B5EF4-FFF2-40B4-BE49-F238E27FC236}">
                <a16:creationId xmlns:a16="http://schemas.microsoft.com/office/drawing/2014/main" id="{B8B98AD2-4637-468F-8898-3D3A18A9BD2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a:off x="4061993" y="3053845"/>
            <a:ext cx="180000" cy="180000"/>
          </a:xfrm>
          <a:prstGeom prst="rect">
            <a:avLst/>
          </a:prstGeom>
        </p:spPr>
      </p:pic>
      <p:pic>
        <p:nvPicPr>
          <p:cNvPr id="55" name="Bild 54" descr="Spela upp">
            <a:extLst>
              <a:ext uri="{FF2B5EF4-FFF2-40B4-BE49-F238E27FC236}">
                <a16:creationId xmlns:a16="http://schemas.microsoft.com/office/drawing/2014/main" id="{2FCCB42C-D260-445D-AC6A-F691B4875105}"/>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rot="5400000">
            <a:off x="4061993" y="3647608"/>
            <a:ext cx="180000" cy="180000"/>
          </a:xfrm>
          <a:prstGeom prst="rect">
            <a:avLst/>
          </a:prstGeom>
        </p:spPr>
      </p:pic>
      <p:pic>
        <p:nvPicPr>
          <p:cNvPr id="57" name="Bild 56" descr="Spela upp">
            <a:extLst>
              <a:ext uri="{FF2B5EF4-FFF2-40B4-BE49-F238E27FC236}">
                <a16:creationId xmlns:a16="http://schemas.microsoft.com/office/drawing/2014/main" id="{7E98462E-FF52-45AB-A594-BCFF7BEF1C0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16200000" flipV="1">
            <a:off x="4061993" y="4273850"/>
            <a:ext cx="180000" cy="180000"/>
          </a:xfrm>
          <a:prstGeom prst="rect">
            <a:avLst/>
          </a:prstGeom>
        </p:spPr>
      </p:pic>
      <p:pic>
        <p:nvPicPr>
          <p:cNvPr id="58" name="Bild 57" descr="Spela upp">
            <a:extLst>
              <a:ext uri="{FF2B5EF4-FFF2-40B4-BE49-F238E27FC236}">
                <a16:creationId xmlns:a16="http://schemas.microsoft.com/office/drawing/2014/main" id="{8653F667-800A-49A4-97E0-5DBF1B6A6F6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5400000" flipV="1">
            <a:off x="4061993" y="4586971"/>
            <a:ext cx="180000" cy="180000"/>
          </a:xfrm>
          <a:prstGeom prst="rect">
            <a:avLst/>
          </a:prstGeom>
        </p:spPr>
      </p:pic>
      <p:pic>
        <p:nvPicPr>
          <p:cNvPr id="61" name="Bild 60" descr="Spela upp">
            <a:extLst>
              <a:ext uri="{FF2B5EF4-FFF2-40B4-BE49-F238E27FC236}">
                <a16:creationId xmlns:a16="http://schemas.microsoft.com/office/drawing/2014/main" id="{13725CAA-5C7C-40CE-A838-4C24E55AF7DE}"/>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rot="16200000" flipH="1">
            <a:off x="4061993" y="4900092"/>
            <a:ext cx="180000" cy="180000"/>
          </a:xfrm>
          <a:prstGeom prst="rect">
            <a:avLst/>
          </a:prstGeom>
        </p:spPr>
      </p:pic>
      <p:pic>
        <p:nvPicPr>
          <p:cNvPr id="62" name="Bild 61" descr="Spela upp">
            <a:extLst>
              <a:ext uri="{FF2B5EF4-FFF2-40B4-BE49-F238E27FC236}">
                <a16:creationId xmlns:a16="http://schemas.microsoft.com/office/drawing/2014/main" id="{F575D432-A7BC-49B9-BB7F-115E9A76036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flipH="1" flipV="1">
            <a:off x="4061993" y="5213214"/>
            <a:ext cx="180000" cy="180000"/>
          </a:xfrm>
          <a:prstGeom prst="rect">
            <a:avLst/>
          </a:prstGeom>
        </p:spPr>
      </p:pic>
      <p:pic>
        <p:nvPicPr>
          <p:cNvPr id="65" name="Bild 64" descr="Spela upp">
            <a:extLst>
              <a:ext uri="{FF2B5EF4-FFF2-40B4-BE49-F238E27FC236}">
                <a16:creationId xmlns:a16="http://schemas.microsoft.com/office/drawing/2014/main" id="{C991E3B6-5414-49FD-BDF8-AB43DCBD723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rot="5400000">
            <a:off x="5306398" y="2715302"/>
            <a:ext cx="180000" cy="180000"/>
          </a:xfrm>
          <a:prstGeom prst="rect">
            <a:avLst/>
          </a:prstGeom>
        </p:spPr>
      </p:pic>
      <p:pic>
        <p:nvPicPr>
          <p:cNvPr id="66" name="Bild 65" descr="Spela upp">
            <a:extLst>
              <a:ext uri="{FF2B5EF4-FFF2-40B4-BE49-F238E27FC236}">
                <a16:creationId xmlns:a16="http://schemas.microsoft.com/office/drawing/2014/main" id="{AEEE08F6-B9A8-427D-AC82-29AEEA08945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a:off x="5306398" y="3034619"/>
            <a:ext cx="180000" cy="180000"/>
          </a:xfrm>
          <a:prstGeom prst="rect">
            <a:avLst/>
          </a:prstGeom>
        </p:spPr>
      </p:pic>
      <p:pic>
        <p:nvPicPr>
          <p:cNvPr id="67" name="Bild 66" descr="Spela upp">
            <a:extLst>
              <a:ext uri="{FF2B5EF4-FFF2-40B4-BE49-F238E27FC236}">
                <a16:creationId xmlns:a16="http://schemas.microsoft.com/office/drawing/2014/main" id="{6F13EE50-8B37-4C74-85B8-FE26FA7B277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rot="5400000" flipV="1">
            <a:off x="5306398" y="3654665"/>
            <a:ext cx="180000" cy="180000"/>
          </a:xfrm>
          <a:prstGeom prst="rect">
            <a:avLst/>
          </a:prstGeom>
        </p:spPr>
      </p:pic>
      <p:pic>
        <p:nvPicPr>
          <p:cNvPr id="69" name="Bild 68" descr="Spela upp">
            <a:extLst>
              <a:ext uri="{FF2B5EF4-FFF2-40B4-BE49-F238E27FC236}">
                <a16:creationId xmlns:a16="http://schemas.microsoft.com/office/drawing/2014/main" id="{702D5464-FCBE-4410-A2D2-524A730F4BE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16200000" flipV="1">
            <a:off x="5306398" y="4280907"/>
            <a:ext cx="180000" cy="180000"/>
          </a:xfrm>
          <a:prstGeom prst="rect">
            <a:avLst/>
          </a:prstGeom>
        </p:spPr>
      </p:pic>
      <p:pic>
        <p:nvPicPr>
          <p:cNvPr id="70" name="Bild 69" descr="Spela upp">
            <a:extLst>
              <a:ext uri="{FF2B5EF4-FFF2-40B4-BE49-F238E27FC236}">
                <a16:creationId xmlns:a16="http://schemas.microsoft.com/office/drawing/2014/main" id="{5B8531D9-0F4D-4CA2-BC33-CF70444286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a:off x="5306398" y="4594028"/>
            <a:ext cx="180000" cy="180000"/>
          </a:xfrm>
          <a:prstGeom prst="rect">
            <a:avLst/>
          </a:prstGeom>
        </p:spPr>
      </p:pic>
      <p:pic>
        <p:nvPicPr>
          <p:cNvPr id="34" name="Bild 33" descr="Spela upp">
            <a:extLst>
              <a:ext uri="{FF2B5EF4-FFF2-40B4-BE49-F238E27FC236}">
                <a16:creationId xmlns:a16="http://schemas.microsoft.com/office/drawing/2014/main" id="{1CE09235-FAA0-4E55-A710-7CB2436E0B5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rot="5400000" flipV="1">
            <a:off x="2817588" y="3370733"/>
            <a:ext cx="180000" cy="180000"/>
          </a:xfrm>
          <a:prstGeom prst="rect">
            <a:avLst/>
          </a:prstGeom>
        </p:spPr>
      </p:pic>
      <p:pic>
        <p:nvPicPr>
          <p:cNvPr id="33" name="Bild 32" descr="Spela upp">
            <a:extLst>
              <a:ext uri="{FF2B5EF4-FFF2-40B4-BE49-F238E27FC236}">
                <a16:creationId xmlns:a16="http://schemas.microsoft.com/office/drawing/2014/main" id="{30405FF1-19C4-411B-8837-3574A3C3C8B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a:off x="5306398" y="4900091"/>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Dalarnas län</a:t>
            </a:r>
            <a:r>
              <a:rPr lang="sv-SE" sz="1400" dirty="0"/>
              <a:t/>
            </a:r>
            <a:br>
              <a:rPr lang="sv-SE" sz="1400" dirty="0"/>
            </a:br>
            <a:r>
              <a:rPr lang="sv-SE" sz="1200" dirty="0"/>
              <a:t>Index 100 = 2011 kv1</a:t>
            </a:r>
            <a:endParaRPr lang="sv-SE" sz="1400" dirty="0"/>
          </a:p>
        </p:txBody>
      </p:sp>
      <p:graphicFrame>
        <p:nvGraphicFramePr>
          <p:cNvPr id="48" name="Tabell 47">
            <a:extLst>
              <a:ext uri="{FF2B5EF4-FFF2-40B4-BE49-F238E27FC236}">
                <a16:creationId xmlns:a16="http://schemas.microsoft.com/office/drawing/2014/main" id="{ACBD6D52-AD3D-470D-99B2-6BD59B98CAC6}"/>
              </a:ext>
            </a:extLst>
          </p:cNvPr>
          <p:cNvGraphicFramePr>
            <a:graphicFrameLocks noGrp="1"/>
          </p:cNvGraphicFramePr>
          <p:nvPr>
            <p:extLst>
              <p:ext uri="{D42A27DB-BD31-4B8C-83A1-F6EECF244321}">
                <p14:modId xmlns:p14="http://schemas.microsoft.com/office/powerpoint/2010/main" val="2686780627"/>
              </p:ext>
            </p:extLst>
          </p:nvPr>
        </p:nvGraphicFramePr>
        <p:xfrm>
          <a:off x="6467220" y="1454674"/>
          <a:ext cx="4696080" cy="4212704"/>
        </p:xfrm>
        <a:graphic>
          <a:graphicData uri="http://schemas.openxmlformats.org/drawingml/2006/table">
            <a:tbl>
              <a:tblPr/>
              <a:tblGrid>
                <a:gridCol w="1528610">
                  <a:extLst>
                    <a:ext uri="{9D8B030D-6E8A-4147-A177-3AD203B41FA5}">
                      <a16:colId xmlns:a16="http://schemas.microsoft.com/office/drawing/2014/main" val="2108381207"/>
                    </a:ext>
                  </a:extLst>
                </a:gridCol>
                <a:gridCol w="786653">
                  <a:extLst>
                    <a:ext uri="{9D8B030D-6E8A-4147-A177-3AD203B41FA5}">
                      <a16:colId xmlns:a16="http://schemas.microsoft.com/office/drawing/2014/main" val="147447777"/>
                    </a:ext>
                  </a:extLst>
                </a:gridCol>
                <a:gridCol w="798572">
                  <a:extLst>
                    <a:ext uri="{9D8B030D-6E8A-4147-A177-3AD203B41FA5}">
                      <a16:colId xmlns:a16="http://schemas.microsoft.com/office/drawing/2014/main" val="2973070207"/>
                    </a:ext>
                  </a:extLst>
                </a:gridCol>
                <a:gridCol w="786653">
                  <a:extLst>
                    <a:ext uri="{9D8B030D-6E8A-4147-A177-3AD203B41FA5}">
                      <a16:colId xmlns:a16="http://schemas.microsoft.com/office/drawing/2014/main" val="49223154"/>
                    </a:ext>
                  </a:extLst>
                </a:gridCol>
                <a:gridCol w="795592">
                  <a:extLst>
                    <a:ext uri="{9D8B030D-6E8A-4147-A177-3AD203B41FA5}">
                      <a16:colId xmlns:a16="http://schemas.microsoft.com/office/drawing/2014/main" val="619478933"/>
                    </a:ext>
                  </a:extLst>
                </a:gridCol>
              </a:tblGrid>
              <a:tr h="190744">
                <a:tc>
                  <a:txBody>
                    <a:bodyPr/>
                    <a:lstStyle/>
                    <a:p>
                      <a:pPr marL="0" marR="0" lvl="0" indent="0" algn="l" defTabSz="816314" rtl="0" eaLnBrk="1" fontAlgn="b" latinLnBrk="0" hangingPunct="1">
                        <a:lnSpc>
                          <a:spcPct val="100000"/>
                        </a:lnSpc>
                        <a:spcBef>
                          <a:spcPts val="0"/>
                        </a:spcBef>
                        <a:spcAft>
                          <a:spcPts val="0"/>
                        </a:spcAft>
                        <a:buClrTx/>
                        <a:buSzTx/>
                        <a:buFontTx/>
                        <a:buNone/>
                        <a:tabLst/>
                        <a:defRPr/>
                      </a:pPr>
                      <a:r>
                        <a:rPr lang="sv-SE" sz="800" b="1" i="0" u="none" strike="noStrike" dirty="0">
                          <a:solidFill>
                            <a:srgbClr val="000000"/>
                          </a:solidFill>
                          <a:effectLst/>
                          <a:latin typeface="+mn-lt"/>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439024642"/>
                  </a:ext>
                </a:extLst>
              </a:tr>
              <a:tr h="190744">
                <a:tc>
                  <a:txBody>
                    <a:bodyPr/>
                    <a:lstStyle/>
                    <a:p>
                      <a:pPr algn="l" fontAlgn="b"/>
                      <a:endParaRPr lang="sv-SE" sz="800" b="1"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069446505"/>
                  </a:ext>
                </a:extLst>
              </a:tr>
              <a:tr h="199363">
                <a:tc>
                  <a:txBody>
                    <a:bodyPr/>
                    <a:lstStyle/>
                    <a:p>
                      <a:pPr algn="l" fontAlgn="b"/>
                      <a:endParaRPr lang="sv-SE" sz="800" b="0" i="0" u="none" strike="noStrike" dirty="0">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61421124"/>
                  </a:ext>
                </a:extLst>
              </a:tr>
              <a:tr h="199363">
                <a:tc>
                  <a:txBody>
                    <a:bodyPr/>
                    <a:lstStyle/>
                    <a:p>
                      <a:pPr algn="l" fontAlgn="b"/>
                      <a:r>
                        <a:rPr lang="sv-SE" sz="800" b="0" i="0" u="none" strike="noStrike">
                          <a:solidFill>
                            <a:srgbClr val="000000"/>
                          </a:solidFill>
                          <a:effectLst/>
                          <a:latin typeface="Futura Std Book" panose="020B0502020204020303"/>
                        </a:rPr>
                        <a:t>Sverige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488,94</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13,94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22,43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24315213"/>
                  </a:ext>
                </a:extLst>
              </a:tr>
              <a:tr h="189783">
                <a:tc>
                  <a:txBody>
                    <a:bodyPr/>
                    <a:lstStyle/>
                    <a:p>
                      <a:pPr algn="l" fontAlgn="b"/>
                      <a:r>
                        <a:rPr lang="sv-SE" sz="800" b="0" i="0" u="none" strike="noStrike">
                          <a:solidFill>
                            <a:srgbClr val="000000"/>
                          </a:solidFill>
                          <a:effectLst/>
                          <a:latin typeface="Futura Std Book" panose="020B0502020204020303"/>
                        </a:rPr>
                        <a:t>Stockholmsregionen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242,67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23,32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29439950"/>
                  </a:ext>
                </a:extLst>
              </a:tr>
              <a:tr h="199363">
                <a:tc>
                  <a:txBody>
                    <a:bodyPr/>
                    <a:lstStyle/>
                    <a:p>
                      <a:pPr algn="l" fontAlgn="b"/>
                      <a:r>
                        <a:rPr lang="sv-SE" sz="800" b="1" i="0" u="none" strike="noStrike">
                          <a:solidFill>
                            <a:srgbClr val="000000"/>
                          </a:solidFill>
                          <a:effectLst/>
                          <a:latin typeface="Futura Std Book" panose="020B0502020204020303"/>
                        </a:rPr>
                        <a:t>Dalarnas län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11,44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15,91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53106637"/>
                  </a:ext>
                </a:extLst>
              </a:tr>
              <a:tr h="189783">
                <a:tc>
                  <a:txBody>
                    <a:bodyPr/>
                    <a:lstStyle/>
                    <a:p>
                      <a:pPr algn="l" fontAlgn="b"/>
                      <a:endParaRPr lang="sv-SE" sz="800" b="1"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85743266"/>
                  </a:ext>
                </a:extLst>
              </a:tr>
              <a:tr h="363814">
                <a:tc>
                  <a:txBody>
                    <a:bodyPr/>
                    <a:lstStyle/>
                    <a:p>
                      <a:pPr algn="l" fontAlgn="b"/>
                      <a:r>
                        <a:rPr lang="sv-SE" sz="800" b="1" i="0" u="none" strike="noStrike">
                          <a:solidFill>
                            <a:srgbClr val="000000"/>
                          </a:solidFill>
                          <a:effectLst/>
                          <a:latin typeface="Futura Std Book" panose="020B0502020204020303"/>
                        </a:rPr>
                        <a:t>Lönesumma per sysselsatt</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65001644"/>
                  </a:ext>
                </a:extLst>
              </a:tr>
              <a:tr h="189783">
                <a:tc>
                  <a:txBody>
                    <a:bodyPr/>
                    <a:lstStyle/>
                    <a:p>
                      <a:pPr algn="l" fontAlgn="b"/>
                      <a:endParaRPr lang="sv-SE" sz="800" b="0"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3344674884"/>
                  </a:ext>
                </a:extLst>
              </a:tr>
              <a:tr h="199363">
                <a:tc>
                  <a:txBody>
                    <a:bodyPr/>
                    <a:lstStyle/>
                    <a:p>
                      <a:pPr algn="l" fontAlgn="b"/>
                      <a:endParaRPr lang="sv-SE" sz="800" b="0"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40548201"/>
                  </a:ext>
                </a:extLst>
              </a:tr>
              <a:tr h="189783">
                <a:tc>
                  <a:txBody>
                    <a:bodyPr/>
                    <a:lstStyle/>
                    <a:p>
                      <a:pPr algn="l" fontAlgn="b"/>
                      <a:r>
                        <a:rPr lang="sv-SE" sz="800" b="0" i="0" u="none" strike="noStrike">
                          <a:solidFill>
                            <a:srgbClr val="000000"/>
                          </a:solidFill>
                          <a:effectLst/>
                          <a:latin typeface="Futura Std Book" panose="020B0502020204020303"/>
                        </a:rPr>
                        <a:t>Sverige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99,35</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19,69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79253388"/>
                  </a:ext>
                </a:extLst>
              </a:tr>
              <a:tr h="189783">
                <a:tc>
                  <a:txBody>
                    <a:bodyPr/>
                    <a:lstStyle/>
                    <a:p>
                      <a:pPr algn="l" fontAlgn="b"/>
                      <a:r>
                        <a:rPr lang="sv-SE" sz="800" b="0" i="0" u="none" strike="noStrike">
                          <a:solidFill>
                            <a:srgbClr val="000000"/>
                          </a:solidFill>
                          <a:effectLst/>
                          <a:latin typeface="Futura Std Book" panose="020B0502020204020303"/>
                        </a:rPr>
                        <a:t>Stockholmsregionen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105,95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59287528"/>
                  </a:ext>
                </a:extLst>
              </a:tr>
              <a:tr h="189783">
                <a:tc>
                  <a:txBody>
                    <a:bodyPr/>
                    <a:lstStyle/>
                    <a:p>
                      <a:pPr algn="l" fontAlgn="b"/>
                      <a:r>
                        <a:rPr lang="sv-SE" sz="800" b="1" i="0" u="none" strike="noStrike">
                          <a:solidFill>
                            <a:srgbClr val="000000"/>
                          </a:solidFill>
                          <a:effectLst/>
                          <a:latin typeface="Futura Std Book" panose="020B0502020204020303"/>
                        </a:rPr>
                        <a:t>Dalarnas län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86,77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2,57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17,15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55841882"/>
                  </a:ext>
                </a:extLst>
              </a:tr>
              <a:tr h="189783">
                <a:tc>
                  <a:txBody>
                    <a:bodyPr/>
                    <a:lstStyle/>
                    <a:p>
                      <a:pPr algn="l" fontAlgn="b"/>
                      <a:endParaRPr lang="sv-SE" sz="800" b="1"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78569575"/>
                  </a:ext>
                </a:extLst>
              </a:tr>
              <a:tr h="363814">
                <a:tc>
                  <a:txBody>
                    <a:bodyPr/>
                    <a:lstStyle/>
                    <a:p>
                      <a:pPr algn="l" fontAlgn="b"/>
                      <a:r>
                        <a:rPr lang="sv-SE" sz="800" b="1" i="0" u="none" strike="noStrike">
                          <a:solidFill>
                            <a:srgbClr val="000000"/>
                          </a:solidFill>
                          <a:effectLst/>
                          <a:latin typeface="Futura Std Book" panose="020B0502020204020303"/>
                        </a:rPr>
                        <a:t>Lönesumma per invånare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13793101"/>
                  </a:ext>
                </a:extLst>
              </a:tr>
              <a:tr h="189783">
                <a:tc>
                  <a:txBody>
                    <a:bodyPr/>
                    <a:lstStyle/>
                    <a:p>
                      <a:pPr algn="l" fontAlgn="b"/>
                      <a:endParaRPr lang="sv-SE" sz="800" b="0"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502895488"/>
                  </a:ext>
                </a:extLst>
              </a:tr>
              <a:tr h="199363">
                <a:tc>
                  <a:txBody>
                    <a:bodyPr/>
                    <a:lstStyle/>
                    <a:p>
                      <a:pPr algn="l" fontAlgn="b"/>
                      <a:endParaRPr lang="sv-SE" sz="800" b="0" i="0" u="none" strike="noStrike" dirty="0">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00687640"/>
                  </a:ext>
                </a:extLst>
              </a:tr>
              <a:tr h="199363">
                <a:tc>
                  <a:txBody>
                    <a:bodyPr/>
                    <a:lstStyle/>
                    <a:p>
                      <a:pPr algn="l" fontAlgn="b"/>
                      <a:r>
                        <a:rPr lang="sv-SE" sz="800" b="0" i="0" u="none" strike="noStrike">
                          <a:solidFill>
                            <a:srgbClr val="000000"/>
                          </a:solidFill>
                          <a:effectLst/>
                          <a:latin typeface="Futura Std Book" panose="020B0502020204020303"/>
                        </a:rPr>
                        <a:t>Sverige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47,06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16,37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4715678"/>
                  </a:ext>
                </a:extLst>
              </a:tr>
              <a:tr h="189783">
                <a:tc>
                  <a:txBody>
                    <a:bodyPr/>
                    <a:lstStyle/>
                    <a:p>
                      <a:pPr algn="l" fontAlgn="b"/>
                      <a:r>
                        <a:rPr lang="sv-SE" sz="800" b="0" i="0" u="none" strike="noStrike">
                          <a:solidFill>
                            <a:srgbClr val="000000"/>
                          </a:solidFill>
                          <a:effectLst/>
                          <a:latin typeface="Futura Std Book" panose="020B0502020204020303"/>
                        </a:rPr>
                        <a:t>Stockholmsregionen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51,51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16,38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31480253"/>
                  </a:ext>
                </a:extLst>
              </a:tr>
              <a:tr h="199363">
                <a:tc>
                  <a:txBody>
                    <a:bodyPr/>
                    <a:lstStyle/>
                    <a:p>
                      <a:pPr algn="l" fontAlgn="b"/>
                      <a:r>
                        <a:rPr lang="sv-SE" sz="800" b="1" i="0" u="none" strike="noStrike">
                          <a:solidFill>
                            <a:srgbClr val="000000"/>
                          </a:solidFill>
                          <a:effectLst/>
                          <a:latin typeface="Futura Std Book" panose="020B0502020204020303"/>
                        </a:rPr>
                        <a:t>Dalarnas län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39,73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2,96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13,31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142160"/>
                  </a:ext>
                </a:extLst>
              </a:tr>
            </a:tbl>
          </a:graphicData>
        </a:graphic>
      </p:graphicFrame>
      <p:graphicFrame>
        <p:nvGraphicFramePr>
          <p:cNvPr id="8" name="Diagram 7">
            <a:extLst>
              <a:ext uri="{FF2B5EF4-FFF2-40B4-BE49-F238E27FC236}">
                <a16:creationId xmlns:a16="http://schemas.microsoft.com/office/drawing/2014/main" id="{4FDE91E3-EF2B-4A82-B0E7-FD796D8463A3}"/>
              </a:ext>
            </a:extLst>
          </p:cNvPr>
          <p:cNvGraphicFramePr>
            <a:graphicFrameLocks/>
          </p:cNvGraphicFramePr>
          <p:nvPr>
            <p:extLst>
              <p:ext uri="{D42A27DB-BD31-4B8C-83A1-F6EECF244321}">
                <p14:modId xmlns:p14="http://schemas.microsoft.com/office/powerpoint/2010/main" val="979307115"/>
              </p:ext>
            </p:extLst>
          </p:nvPr>
        </p:nvGraphicFramePr>
        <p:xfrm>
          <a:off x="714375" y="1947117"/>
          <a:ext cx="5199863" cy="38098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92443"/>
          </a:xfrm>
          <a:prstGeom prst="rect">
            <a:avLst/>
          </a:prstGeom>
          <a:noFill/>
        </p:spPr>
        <p:txBody>
          <a:bodyPr wrap="square" rtlCol="0">
            <a:spAutoFit/>
          </a:bodyPr>
          <a:lstStyle/>
          <a:p>
            <a:r>
              <a:rPr lang="sv-SE" sz="1400" b="1" dirty="0"/>
              <a:t>Lönesumma i privat sektor efter näringsgren, Dalarnas län</a:t>
            </a:r>
            <a:r>
              <a:rPr lang="sv-SE" sz="1400" dirty="0"/>
              <a:t/>
            </a:r>
            <a:br>
              <a:rPr lang="sv-SE" sz="1400" dirty="0"/>
            </a:br>
            <a:r>
              <a:rPr lang="sv-SE" sz="1200" dirty="0"/>
              <a:t>Index 100 = 2011 kv1</a:t>
            </a:r>
            <a:endParaRPr lang="sv-SE" sz="1400" dirty="0"/>
          </a:p>
        </p:txBody>
      </p:sp>
      <p:graphicFrame>
        <p:nvGraphicFramePr>
          <p:cNvPr id="36" name="Tabell 35">
            <a:extLst>
              <a:ext uri="{FF2B5EF4-FFF2-40B4-BE49-F238E27FC236}">
                <a16:creationId xmlns:a16="http://schemas.microsoft.com/office/drawing/2014/main" id="{0D082BDF-C893-4C12-BA25-52FC3FE265B4}"/>
              </a:ext>
            </a:extLst>
          </p:cNvPr>
          <p:cNvGraphicFramePr>
            <a:graphicFrameLocks noGrp="1"/>
          </p:cNvGraphicFramePr>
          <p:nvPr>
            <p:extLst>
              <p:ext uri="{D42A27DB-BD31-4B8C-83A1-F6EECF244321}">
                <p14:modId xmlns:p14="http://schemas.microsoft.com/office/powerpoint/2010/main" val="1076551440"/>
              </p:ext>
            </p:extLst>
          </p:nvPr>
        </p:nvGraphicFramePr>
        <p:xfrm>
          <a:off x="6461953" y="1104900"/>
          <a:ext cx="4729921" cy="4798199"/>
        </p:xfrm>
        <a:graphic>
          <a:graphicData uri="http://schemas.openxmlformats.org/drawingml/2006/table">
            <a:tbl>
              <a:tblPr/>
              <a:tblGrid>
                <a:gridCol w="1584375">
                  <a:extLst>
                    <a:ext uri="{9D8B030D-6E8A-4147-A177-3AD203B41FA5}">
                      <a16:colId xmlns:a16="http://schemas.microsoft.com/office/drawing/2014/main" val="1139350116"/>
                    </a:ext>
                  </a:extLst>
                </a:gridCol>
                <a:gridCol w="760205">
                  <a:extLst>
                    <a:ext uri="{9D8B030D-6E8A-4147-A177-3AD203B41FA5}">
                      <a16:colId xmlns:a16="http://schemas.microsoft.com/office/drawing/2014/main" val="1051377578"/>
                    </a:ext>
                  </a:extLst>
                </a:gridCol>
                <a:gridCol w="842725">
                  <a:extLst>
                    <a:ext uri="{9D8B030D-6E8A-4147-A177-3AD203B41FA5}">
                      <a16:colId xmlns:a16="http://schemas.microsoft.com/office/drawing/2014/main" val="1948640366"/>
                    </a:ext>
                  </a:extLst>
                </a:gridCol>
                <a:gridCol w="771308">
                  <a:extLst>
                    <a:ext uri="{9D8B030D-6E8A-4147-A177-3AD203B41FA5}">
                      <a16:colId xmlns:a16="http://schemas.microsoft.com/office/drawing/2014/main" val="3366175508"/>
                    </a:ext>
                  </a:extLst>
                </a:gridCol>
                <a:gridCol w="771308">
                  <a:extLst>
                    <a:ext uri="{9D8B030D-6E8A-4147-A177-3AD203B41FA5}">
                      <a16:colId xmlns:a16="http://schemas.microsoft.com/office/drawing/2014/main" val="770962640"/>
                    </a:ext>
                  </a:extLst>
                </a:gridCol>
              </a:tblGrid>
              <a:tr h="339820">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tcPr>
                </a:tc>
                <a:tc>
                  <a:txBody>
                    <a:bodyPr/>
                    <a:lstStyle/>
                    <a:p>
                      <a:pPr algn="ctr" rtl="0"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2277183598"/>
                  </a:ext>
                </a:extLst>
              </a:tr>
              <a:tr h="334367">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tcPr>
                </a:tc>
                <a:extLst>
                  <a:ext uri="{0D108BD9-81ED-4DB2-BD59-A6C34878D82A}">
                    <a16:rowId xmlns:a16="http://schemas.microsoft.com/office/drawing/2014/main" val="3687036989"/>
                  </a:ext>
                </a:extLst>
              </a:tr>
              <a:tr h="176553">
                <a:tc>
                  <a:txBody>
                    <a:bodyPr/>
                    <a:lstStyle/>
                    <a:p>
                      <a:pPr algn="l" rtl="0" fontAlgn="b"/>
                      <a:r>
                        <a:rPr lang="sv-SE" sz="800" b="1" i="0" u="none" strike="noStrike">
                          <a:solidFill>
                            <a:srgbClr val="000000"/>
                          </a:solidFill>
                          <a:effectLst/>
                          <a:latin typeface="Futura Std Book" panose="020B0502020204020303"/>
                        </a:rPr>
                        <a:t>Sverige</a:t>
                      </a:r>
                    </a:p>
                  </a:txBody>
                  <a:tcPr marL="5478" marR="5478" marT="5478"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491501015"/>
                  </a:ext>
                </a:extLst>
              </a:tr>
              <a:tr h="176553">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352,70</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7,71</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2,23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22,24</a:t>
                      </a:r>
                    </a:p>
                  </a:txBody>
                  <a:tcPr marL="9525" marR="9525" marT="9525" marB="0" anchor="ctr">
                    <a:lnL>
                      <a:noFill/>
                    </a:lnL>
                    <a:lnR>
                      <a:noFill/>
                    </a:lnR>
                    <a:lnT>
                      <a:noFill/>
                    </a:lnT>
                    <a:lnB>
                      <a:noFill/>
                    </a:lnB>
                  </a:tcPr>
                </a:tc>
                <a:extLst>
                  <a:ext uri="{0D108BD9-81ED-4DB2-BD59-A6C34878D82A}">
                    <a16:rowId xmlns:a16="http://schemas.microsoft.com/office/drawing/2014/main" val="2600092870"/>
                  </a:ext>
                </a:extLst>
              </a:tr>
              <a:tr h="176553">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71,41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3,14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4,60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14,18</a:t>
                      </a:r>
                    </a:p>
                  </a:txBody>
                  <a:tcPr marL="9525" marR="9525" marT="9525" marB="0" anchor="ctr">
                    <a:lnL>
                      <a:noFill/>
                    </a:lnL>
                    <a:lnR>
                      <a:noFill/>
                    </a:lnR>
                    <a:lnT>
                      <a:noFill/>
                    </a:lnT>
                    <a:lnB>
                      <a:noFill/>
                    </a:lnB>
                  </a:tcPr>
                </a:tc>
                <a:extLst>
                  <a:ext uri="{0D108BD9-81ED-4DB2-BD59-A6C34878D82A}">
                    <a16:rowId xmlns:a16="http://schemas.microsoft.com/office/drawing/2014/main" val="1978279691"/>
                  </a:ext>
                </a:extLst>
              </a:tr>
              <a:tr h="176553">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243,52</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3,19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1,33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23,47</a:t>
                      </a:r>
                    </a:p>
                  </a:txBody>
                  <a:tcPr marL="9525" marR="9525" marT="9525" marB="0" anchor="ctr">
                    <a:lnL>
                      <a:noFill/>
                    </a:lnL>
                    <a:lnR>
                      <a:noFill/>
                    </a:lnR>
                    <a:lnT>
                      <a:noFill/>
                    </a:lnT>
                    <a:lnB>
                      <a:noFill/>
                    </a:lnB>
                  </a:tcPr>
                </a:tc>
                <a:extLst>
                  <a:ext uri="{0D108BD9-81ED-4DB2-BD59-A6C34878D82A}">
                    <a16:rowId xmlns:a16="http://schemas.microsoft.com/office/drawing/2014/main" val="3134984268"/>
                  </a:ext>
                </a:extLst>
              </a:tr>
              <a:tr h="176553">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37,77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1,38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3,79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31,38</a:t>
                      </a:r>
                    </a:p>
                  </a:txBody>
                  <a:tcPr marL="9525" marR="9525" marT="9525" marB="0" anchor="ctr">
                    <a:lnL>
                      <a:noFill/>
                    </a:lnL>
                    <a:lnR>
                      <a:noFill/>
                    </a:lnR>
                    <a:lnT>
                      <a:noFill/>
                    </a:lnT>
                    <a:lnB>
                      <a:noFill/>
                    </a:lnB>
                  </a:tcPr>
                </a:tc>
                <a:extLst>
                  <a:ext uri="{0D108BD9-81ED-4DB2-BD59-A6C34878D82A}">
                    <a16:rowId xmlns:a16="http://schemas.microsoft.com/office/drawing/2014/main" val="1373267136"/>
                  </a:ext>
                </a:extLst>
              </a:tr>
              <a:tr h="207176">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136,23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6,23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4,79</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22,92</a:t>
                      </a:r>
                    </a:p>
                  </a:txBody>
                  <a:tcPr marL="9525" marR="9525" marT="9525" marB="0" anchor="ctr">
                    <a:lnL>
                      <a:noFill/>
                    </a:lnL>
                    <a:lnR>
                      <a:noFill/>
                    </a:lnR>
                    <a:lnT>
                      <a:noFill/>
                    </a:lnT>
                    <a:lnB>
                      <a:noFill/>
                    </a:lnB>
                  </a:tcPr>
                </a:tc>
                <a:extLst>
                  <a:ext uri="{0D108BD9-81ED-4DB2-BD59-A6C34878D82A}">
                    <a16:rowId xmlns:a16="http://schemas.microsoft.com/office/drawing/2014/main" val="3741996808"/>
                  </a:ext>
                </a:extLst>
              </a:tr>
              <a:tr h="176553">
                <a:tc>
                  <a:txBody>
                    <a:bodyPr/>
                    <a:lstStyle/>
                    <a:p>
                      <a:pPr algn="l" rtl="0" fontAlgn="b"/>
                      <a:r>
                        <a:rPr lang="sv-SE" sz="800" b="1" i="0" u="none" strike="noStrike">
                          <a:solidFill>
                            <a:srgbClr val="000000"/>
                          </a:solidFill>
                          <a:effectLst/>
                          <a:latin typeface="Futura Std Book" panose="020B0502020204020303"/>
                        </a:rPr>
                        <a:t>Totalt</a:t>
                      </a:r>
                      <a:r>
                        <a:rPr lang="sv-SE" sz="800" b="0" i="0" u="none" strike="noStrike">
                          <a:solidFill>
                            <a:srgbClr val="000000"/>
                          </a:solidFill>
                          <a:effectLst/>
                          <a:latin typeface="Futura Std Book" panose="020B0502020204020303"/>
                        </a:rPr>
                        <a:t> </a:t>
                      </a:r>
                    </a:p>
                  </a:txBody>
                  <a:tcPr marL="5478" marR="5478" marT="5478"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488,94</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13,94</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2,93</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22,43</a:t>
                      </a:r>
                    </a:p>
                  </a:txBody>
                  <a:tcPr marL="9525" marR="9525" marT="9525" marB="0" anchor="ctr">
                    <a:lnL>
                      <a:noFill/>
                    </a:lnL>
                    <a:lnR>
                      <a:noFill/>
                    </a:lnR>
                    <a:lnT>
                      <a:noFill/>
                    </a:lnT>
                    <a:lnB>
                      <a:noFill/>
                    </a:lnB>
                  </a:tcPr>
                </a:tc>
                <a:extLst>
                  <a:ext uri="{0D108BD9-81ED-4DB2-BD59-A6C34878D82A}">
                    <a16:rowId xmlns:a16="http://schemas.microsoft.com/office/drawing/2014/main" val="1243054732"/>
                  </a:ext>
                </a:extLst>
              </a:tr>
              <a:tr h="334367">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2386352757"/>
                  </a:ext>
                </a:extLst>
              </a:tr>
              <a:tr h="176553">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182,85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3,75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2,09</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22,26</a:t>
                      </a:r>
                    </a:p>
                  </a:txBody>
                  <a:tcPr marL="9525" marR="9525" marT="9525" marB="0" anchor="ctr">
                    <a:lnL>
                      <a:noFill/>
                    </a:lnL>
                    <a:lnR>
                      <a:noFill/>
                    </a:lnR>
                    <a:lnT>
                      <a:noFill/>
                    </a:lnT>
                    <a:lnB>
                      <a:noFill/>
                    </a:lnB>
                  </a:tcPr>
                </a:tc>
                <a:extLst>
                  <a:ext uri="{0D108BD9-81ED-4DB2-BD59-A6C34878D82A}">
                    <a16:rowId xmlns:a16="http://schemas.microsoft.com/office/drawing/2014/main" val="4291931610"/>
                  </a:ext>
                </a:extLst>
              </a:tr>
              <a:tr h="176553">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27,51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1,01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3,81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6,80</a:t>
                      </a:r>
                    </a:p>
                  </a:txBody>
                  <a:tcPr marL="9525" marR="9525" marT="9525" marB="0" anchor="ctr">
                    <a:lnL>
                      <a:noFill/>
                    </a:lnL>
                    <a:lnR>
                      <a:noFill/>
                    </a:lnR>
                    <a:lnT>
                      <a:noFill/>
                    </a:lnT>
                    <a:lnB>
                      <a:noFill/>
                    </a:lnB>
                  </a:tcPr>
                </a:tc>
                <a:extLst>
                  <a:ext uri="{0D108BD9-81ED-4DB2-BD59-A6C34878D82A}">
                    <a16:rowId xmlns:a16="http://schemas.microsoft.com/office/drawing/2014/main" val="2537712281"/>
                  </a:ext>
                </a:extLst>
              </a:tr>
              <a:tr h="176553">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138,01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2,10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1,54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24,82</a:t>
                      </a:r>
                    </a:p>
                  </a:txBody>
                  <a:tcPr marL="9525" marR="9525" marT="9525" marB="0" anchor="ctr">
                    <a:lnL>
                      <a:noFill/>
                    </a:lnL>
                    <a:lnR>
                      <a:noFill/>
                    </a:lnR>
                    <a:lnT>
                      <a:noFill/>
                    </a:lnT>
                    <a:lnB>
                      <a:noFill/>
                    </a:lnB>
                  </a:tcPr>
                </a:tc>
                <a:extLst>
                  <a:ext uri="{0D108BD9-81ED-4DB2-BD59-A6C34878D82A}">
                    <a16:rowId xmlns:a16="http://schemas.microsoft.com/office/drawing/2014/main" val="3253554703"/>
                  </a:ext>
                </a:extLst>
              </a:tr>
              <a:tr h="176553">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17,33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0,64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3,84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30,93</a:t>
                      </a:r>
                    </a:p>
                  </a:txBody>
                  <a:tcPr marL="9525" marR="9525" marT="9525" marB="0" anchor="ctr">
                    <a:lnL>
                      <a:noFill/>
                    </a:lnL>
                    <a:lnR>
                      <a:noFill/>
                    </a:lnR>
                    <a:lnT>
                      <a:noFill/>
                    </a:lnT>
                    <a:lnB>
                      <a:noFill/>
                    </a:lnB>
                  </a:tcPr>
                </a:tc>
                <a:extLst>
                  <a:ext uri="{0D108BD9-81ED-4DB2-BD59-A6C34878D82A}">
                    <a16:rowId xmlns:a16="http://schemas.microsoft.com/office/drawing/2014/main" val="1810237040"/>
                  </a:ext>
                </a:extLst>
              </a:tr>
              <a:tr h="175447">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59,82</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2,52</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4,40</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26,66</a:t>
                      </a:r>
                    </a:p>
                  </a:txBody>
                  <a:tcPr marL="9525" marR="9525" marT="9525" marB="0" anchor="ctr">
                    <a:lnL>
                      <a:noFill/>
                    </a:lnL>
                    <a:lnR>
                      <a:noFill/>
                    </a:lnR>
                    <a:lnT>
                      <a:noFill/>
                    </a:lnT>
                    <a:lnB>
                      <a:noFill/>
                    </a:lnB>
                  </a:tcPr>
                </a:tc>
                <a:extLst>
                  <a:ext uri="{0D108BD9-81ED-4DB2-BD59-A6C34878D82A}">
                    <a16:rowId xmlns:a16="http://schemas.microsoft.com/office/drawing/2014/main" val="1270928003"/>
                  </a:ext>
                </a:extLst>
              </a:tr>
              <a:tr h="17655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5478" marR="5478" marT="5478"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242,67</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6,27</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2,65</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23,32</a:t>
                      </a:r>
                    </a:p>
                  </a:txBody>
                  <a:tcPr marL="9525" marR="9525" marT="9525" marB="0" anchor="ctr">
                    <a:lnL>
                      <a:noFill/>
                    </a:lnL>
                    <a:lnR>
                      <a:noFill/>
                    </a:lnR>
                    <a:lnT>
                      <a:noFill/>
                    </a:lnT>
                    <a:lnB>
                      <a:noFill/>
                    </a:lnB>
                  </a:tcPr>
                </a:tc>
                <a:extLst>
                  <a:ext uri="{0D108BD9-81ED-4DB2-BD59-A6C34878D82A}">
                    <a16:rowId xmlns:a16="http://schemas.microsoft.com/office/drawing/2014/main" val="212682581"/>
                  </a:ext>
                </a:extLst>
              </a:tr>
              <a:tr h="290126">
                <a:tc>
                  <a:txBody>
                    <a:bodyPr/>
                    <a:lstStyle/>
                    <a:p>
                      <a:pPr algn="l" rtl="0" fontAlgn="b"/>
                      <a:r>
                        <a:rPr lang="sv-SE" sz="800" b="1" i="0" u="none" strike="noStrike" dirty="0">
                          <a:solidFill>
                            <a:srgbClr val="000000"/>
                          </a:solidFill>
                          <a:effectLst/>
                          <a:latin typeface="Futura Std Book" panose="020B0502020204020303"/>
                        </a:rPr>
                        <a:t>Dalarnas län</a:t>
                      </a:r>
                    </a:p>
                  </a:txBody>
                  <a:tcPr marL="5478" marR="5478" marT="5478" marB="0" anchor="b">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826068918"/>
                  </a:ext>
                </a:extLst>
              </a:tr>
              <a:tr h="176553">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7,38</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0,19</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2,62</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14,40</a:t>
                      </a:r>
                    </a:p>
                  </a:txBody>
                  <a:tcPr marL="9525" marR="9525" marT="9525" marB="0" anchor="ctr">
                    <a:lnL>
                      <a:noFill/>
                    </a:lnL>
                    <a:lnR>
                      <a:noFill/>
                    </a:lnR>
                    <a:lnT>
                      <a:noFill/>
                    </a:lnT>
                    <a:lnB>
                      <a:noFill/>
                    </a:lnB>
                  </a:tcPr>
                </a:tc>
                <a:extLst>
                  <a:ext uri="{0D108BD9-81ED-4DB2-BD59-A6C34878D82A}">
                    <a16:rowId xmlns:a16="http://schemas.microsoft.com/office/drawing/2014/main" val="2220849441"/>
                  </a:ext>
                </a:extLst>
              </a:tr>
              <a:tr h="176553">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2,19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0,19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9,79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9,44</a:t>
                      </a:r>
                    </a:p>
                  </a:txBody>
                  <a:tcPr marL="9525" marR="9525" marT="9525" marB="0" anchor="ctr">
                    <a:lnL>
                      <a:noFill/>
                    </a:lnL>
                    <a:lnR>
                      <a:noFill/>
                    </a:lnR>
                    <a:lnT>
                      <a:noFill/>
                    </a:lnT>
                    <a:lnB>
                      <a:noFill/>
                    </a:lnB>
                  </a:tcPr>
                </a:tc>
                <a:extLst>
                  <a:ext uri="{0D108BD9-81ED-4DB2-BD59-A6C34878D82A}">
                    <a16:rowId xmlns:a16="http://schemas.microsoft.com/office/drawing/2014/main" val="2596976213"/>
                  </a:ext>
                </a:extLst>
              </a:tr>
              <a:tr h="176553">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4,12</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-0,04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-0,86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14,28</a:t>
                      </a:r>
                    </a:p>
                  </a:txBody>
                  <a:tcPr marL="9525" marR="9525" marT="9525" marB="0" anchor="ctr">
                    <a:lnL>
                      <a:noFill/>
                    </a:lnL>
                    <a:lnR>
                      <a:noFill/>
                    </a:lnR>
                    <a:lnT>
                      <a:noFill/>
                    </a:lnT>
                    <a:lnB>
                      <a:noFill/>
                    </a:lnB>
                  </a:tcPr>
                </a:tc>
                <a:extLst>
                  <a:ext uri="{0D108BD9-81ED-4DB2-BD59-A6C34878D82A}">
                    <a16:rowId xmlns:a16="http://schemas.microsoft.com/office/drawing/2014/main" val="2083154827"/>
                  </a:ext>
                </a:extLst>
              </a:tr>
              <a:tr h="176553">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1,08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0,03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2,79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26,47</a:t>
                      </a:r>
                    </a:p>
                  </a:txBody>
                  <a:tcPr marL="9525" marR="9525" marT="9525" marB="0" anchor="ctr">
                    <a:lnL>
                      <a:noFill/>
                    </a:lnL>
                    <a:lnR>
                      <a:noFill/>
                    </a:lnR>
                    <a:lnT>
                      <a:noFill/>
                    </a:lnT>
                    <a:lnB>
                      <a:noFill/>
                    </a:lnB>
                  </a:tcPr>
                </a:tc>
                <a:extLst>
                  <a:ext uri="{0D108BD9-81ED-4DB2-BD59-A6C34878D82A}">
                    <a16:rowId xmlns:a16="http://schemas.microsoft.com/office/drawing/2014/main" val="2272733670"/>
                  </a:ext>
                </a:extLst>
              </a:tr>
              <a:tr h="184756">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4,05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0,14</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3,63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18,78</a:t>
                      </a:r>
                    </a:p>
                  </a:txBody>
                  <a:tcPr marL="9525" marR="9525" marT="9525" marB="0" anchor="ctr">
                    <a:lnL>
                      <a:noFill/>
                    </a:lnL>
                    <a:lnR>
                      <a:noFill/>
                    </a:lnR>
                    <a:lnT>
                      <a:noFill/>
                    </a:lnT>
                    <a:lnB>
                      <a:noFill/>
                    </a:lnB>
                  </a:tcPr>
                </a:tc>
                <a:extLst>
                  <a:ext uri="{0D108BD9-81ED-4DB2-BD59-A6C34878D82A}">
                    <a16:rowId xmlns:a16="http://schemas.microsoft.com/office/drawing/2014/main" val="3356123350"/>
                  </a:ext>
                </a:extLst>
              </a:tr>
              <a:tr h="17655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5478" marR="5478" marT="5478"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11,44</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0,33</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2,97</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15,91</a:t>
                      </a:r>
                    </a:p>
                  </a:txBody>
                  <a:tcPr marL="9525" marR="9525" marT="9525" marB="0" anchor="ctr">
                    <a:lnL>
                      <a:noFill/>
                    </a:lnL>
                    <a:lnR>
                      <a:noFill/>
                    </a:lnR>
                    <a:lnT>
                      <a:noFill/>
                    </a:lnT>
                    <a:lnB>
                      <a:noFill/>
                    </a:lnB>
                  </a:tcPr>
                </a:tc>
                <a:extLst>
                  <a:ext uri="{0D108BD9-81ED-4DB2-BD59-A6C34878D82A}">
                    <a16:rowId xmlns:a16="http://schemas.microsoft.com/office/drawing/2014/main" val="549288381"/>
                  </a:ext>
                </a:extLst>
              </a:tr>
            </a:tbl>
          </a:graphicData>
        </a:graphic>
      </p:graphicFrame>
      <p:sp>
        <p:nvSpPr>
          <p:cNvPr id="8" name="Rektangel 7">
            <a:extLst>
              <a:ext uri="{FF2B5EF4-FFF2-40B4-BE49-F238E27FC236}">
                <a16:creationId xmlns:a16="http://schemas.microsoft.com/office/drawing/2014/main" id="{F0E9C705-C75B-4A93-991A-8BE170A98BF9}"/>
              </a:ext>
            </a:extLst>
          </p:cNvPr>
          <p:cNvSpPr/>
          <p:nvPr/>
        </p:nvSpPr>
        <p:spPr>
          <a:xfrm>
            <a:off x="6167438" y="6124679"/>
            <a:ext cx="3564132" cy="200055"/>
          </a:xfrm>
          <a:prstGeom prst="rect">
            <a:avLst/>
          </a:prstGeom>
        </p:spPr>
        <p:txBody>
          <a:bodyPr wrap="square">
            <a:spAutoFit/>
          </a:bodyPr>
          <a:lstStyle/>
          <a:p>
            <a:r>
              <a:rPr lang="sv-SE" sz="700" dirty="0"/>
              <a:t>* I övrigt ingår jordbruk, skogsbruk och fiske, byggverksamhet samt okänd näringsgren</a:t>
            </a:r>
          </a:p>
        </p:txBody>
      </p:sp>
      <p:graphicFrame>
        <p:nvGraphicFramePr>
          <p:cNvPr id="10" name="Diagram 9">
            <a:extLst>
              <a:ext uri="{FF2B5EF4-FFF2-40B4-BE49-F238E27FC236}">
                <a16:creationId xmlns:a16="http://schemas.microsoft.com/office/drawing/2014/main" id="{DA3BBE49-CDB3-4C3C-B50E-5F8EBD7E4BDA}"/>
              </a:ext>
            </a:extLst>
          </p:cNvPr>
          <p:cNvGraphicFramePr>
            <a:graphicFrameLocks/>
          </p:cNvGraphicFramePr>
          <p:nvPr>
            <p:extLst>
              <p:ext uri="{D42A27DB-BD31-4B8C-83A1-F6EECF244321}">
                <p14:modId xmlns:p14="http://schemas.microsoft.com/office/powerpoint/2010/main" val="2237156818"/>
              </p:ext>
            </p:extLst>
          </p:nvPr>
        </p:nvGraphicFramePr>
        <p:xfrm>
          <a:off x="717549" y="1970527"/>
          <a:ext cx="5307011" cy="37789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2920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9"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6" y="1733853"/>
            <a:ext cx="4722408" cy="1711279"/>
          </a:xfrm>
        </p:spPr>
        <p:txBody>
          <a:bodyPr/>
          <a:lstStyle/>
          <a:p>
            <a:pPr lvl="4"/>
            <a:r>
              <a:rPr lang="sv-SE" sz="1400" dirty="0"/>
              <a:t>I likhet med övriga delar av landet och Stockholmsregionen har antalet nyregistrerade företag ökat.</a:t>
            </a:r>
          </a:p>
          <a:p>
            <a:pPr lvl="4"/>
            <a:r>
              <a:rPr lang="sv-SE" sz="1400" dirty="0"/>
              <a:t>Av länets samtliga nyregistrerade företag var </a:t>
            </a:r>
            <a:br>
              <a:rPr lang="sv-SE" sz="1400" dirty="0"/>
            </a:br>
            <a:r>
              <a:rPr lang="sv-SE" sz="1400" dirty="0"/>
              <a:t>364 av 471 aktiebolag.</a:t>
            </a:r>
          </a:p>
          <a:p>
            <a:pPr lvl="4"/>
            <a:endParaRPr lang="sv-SE" sz="1400" dirty="0"/>
          </a:p>
          <a:p>
            <a:endParaRPr lang="sv-SE" sz="16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6" y="3429000"/>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6422"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9" name="Tabell 28">
            <a:extLst>
              <a:ext uri="{FF2B5EF4-FFF2-40B4-BE49-F238E27FC236}">
                <a16:creationId xmlns:a16="http://schemas.microsoft.com/office/drawing/2014/main" id="{D2E691CC-4F54-43E0-9C6C-C038162E6CB4}"/>
              </a:ext>
            </a:extLst>
          </p:cNvPr>
          <p:cNvGraphicFramePr>
            <a:graphicFrameLocks noGrp="1"/>
          </p:cNvGraphicFramePr>
          <p:nvPr>
            <p:extLst>
              <p:ext uri="{D42A27DB-BD31-4B8C-83A1-F6EECF244321}">
                <p14:modId xmlns:p14="http://schemas.microsoft.com/office/powerpoint/2010/main" val="1424634104"/>
              </p:ext>
            </p:extLst>
          </p:nvPr>
        </p:nvGraphicFramePr>
        <p:xfrm>
          <a:off x="6755215" y="3705999"/>
          <a:ext cx="4722409" cy="2266432"/>
        </p:xfrm>
        <a:graphic>
          <a:graphicData uri="http://schemas.openxmlformats.org/drawingml/2006/table">
            <a:tbl>
              <a:tblPr bandRow="1">
                <a:tableStyleId>{2D5ABB26-0587-4C30-8999-92F81FD0307C}</a:tableStyleId>
              </a:tblPr>
              <a:tblGrid>
                <a:gridCol w="1542573">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5">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281839">
                <a:tc>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2">
                <a:tc>
                  <a:txBody>
                    <a:bodyPr/>
                    <a:lstStyle/>
                    <a:p>
                      <a:pPr algn="l" fontAlgn="b"/>
                      <a:r>
                        <a:rPr lang="sv-SE" sz="800" b="0" i="0" u="none" strike="noStrike" dirty="0">
                          <a:solidFill>
                            <a:schemeClr val="tx1"/>
                          </a:solidFill>
                          <a:effectLst/>
                          <a:latin typeface="Futura Std Book" panose="020B0502020204020303" pitchFamily="34" charset="0"/>
                        </a:rPr>
                        <a:t>Sverige</a:t>
                      </a:r>
                    </a:p>
                  </a:txBody>
                  <a:tcPr marL="180000" marR="9525" marT="9525" marB="0" anchor="ctr"/>
                </a:tc>
                <a:tc>
                  <a:txBody>
                    <a:bodyPr/>
                    <a:lstStyle/>
                    <a:p>
                      <a:pPr algn="ctr" fontAlgn="ctr"/>
                      <a:r>
                        <a:rPr lang="sv-SE" sz="800" b="0" i="0" u="none" strike="noStrike">
                          <a:solidFill>
                            <a:srgbClr val="000000"/>
                          </a:solidFill>
                          <a:effectLst/>
                          <a:latin typeface="Futura Std Book" panose="020B0502020204020303"/>
                        </a:rPr>
                        <a:t>22 116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74 355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544414373"/>
                  </a:ext>
                </a:extLst>
              </a:tr>
              <a:tr h="337732">
                <a:tc>
                  <a:txBody>
                    <a:bodyPr/>
                    <a:lstStyle/>
                    <a:p>
                      <a:pPr algn="l" fontAlgn="b"/>
                      <a:r>
                        <a:rPr lang="sv-SE" sz="800" b="0" i="0" u="none" strike="noStrike">
                          <a:solidFill>
                            <a:schemeClr val="tx1"/>
                          </a:solidFill>
                          <a:effectLst/>
                          <a:latin typeface="Futura Std Book" panose="020B0502020204020303" pitchFamily="34" charset="0"/>
                        </a:rPr>
                        <a:t>Stockholmsregionen</a:t>
                      </a:r>
                    </a:p>
                  </a:txBody>
                  <a:tcPr marL="180000" marR="9525" marT="9525" marB="0" anchor="ctr"/>
                </a:tc>
                <a:tc>
                  <a:txBody>
                    <a:bodyPr/>
                    <a:lstStyle/>
                    <a:p>
                      <a:pPr algn="ctr" fontAlgn="ctr"/>
                      <a:r>
                        <a:rPr lang="sv-SE" sz="800" b="0" i="0" u="none" strike="noStrike">
                          <a:solidFill>
                            <a:srgbClr val="000000"/>
                          </a:solidFill>
                          <a:effectLst/>
                          <a:latin typeface="Futura Std Book" panose="020B0502020204020303"/>
                        </a:rPr>
                        <a:t>11 299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38 429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4178915708"/>
                  </a:ext>
                </a:extLst>
              </a:tr>
              <a:tr h="337732">
                <a:tc>
                  <a:txBody>
                    <a:bodyPr/>
                    <a:lstStyle/>
                    <a:p>
                      <a:pPr algn="l" fontAlgn="b"/>
                      <a:r>
                        <a:rPr lang="sv-SE" sz="800" b="1" i="0" u="none" strike="noStrike">
                          <a:solidFill>
                            <a:schemeClr val="tx1"/>
                          </a:solidFill>
                          <a:effectLst/>
                          <a:latin typeface="Futura Std Book" panose="020B0502020204020303" pitchFamily="34" charset="0"/>
                        </a:rPr>
                        <a:t>Dalarnas län</a:t>
                      </a:r>
                    </a:p>
                  </a:txBody>
                  <a:tcPr marL="180000" marR="9525" marT="9525" marB="0" anchor="ctr"/>
                </a:tc>
                <a:tc>
                  <a:txBody>
                    <a:bodyPr/>
                    <a:lstStyle/>
                    <a:p>
                      <a:pPr algn="ctr" fontAlgn="ctr"/>
                      <a:r>
                        <a:rPr lang="sv-SE" sz="800" b="1" i="0" u="none" strike="noStrike">
                          <a:solidFill>
                            <a:srgbClr val="000000"/>
                          </a:solidFill>
                          <a:effectLst/>
                          <a:latin typeface="Futura Std Book" panose="020B0502020204020303"/>
                        </a:rPr>
                        <a:t>471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1 616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1554613420"/>
                  </a:ext>
                </a:extLst>
              </a:tr>
              <a:tr h="337732">
                <a:tc>
                  <a:txBody>
                    <a:bodyPr/>
                    <a:lstStyle/>
                    <a:p>
                      <a:pPr algn="l" fontAlgn="b"/>
                      <a:r>
                        <a:rPr lang="sv-SE" sz="800" b="1" i="0" u="none" strike="noStrike">
                          <a:solidFill>
                            <a:schemeClr val="tx1"/>
                          </a:solidFill>
                          <a:effectLst/>
                          <a:latin typeface="Futura Std Book" panose="020B0502020204020303" pitchFamily="34" charset="0"/>
                        </a:rPr>
                        <a:t>Ludvika kommun</a:t>
                      </a:r>
                    </a:p>
                  </a:txBody>
                  <a:tcPr marL="180000" marR="9525" marT="9525" marB="0" anchor="ctr"/>
                </a:tc>
                <a:tc>
                  <a:txBody>
                    <a:bodyPr/>
                    <a:lstStyle/>
                    <a:p>
                      <a:pPr algn="ctr" fontAlgn="ctr"/>
                      <a:r>
                        <a:rPr lang="sv-SE" sz="800" b="1" i="0" u="none" strike="noStrike">
                          <a:solidFill>
                            <a:srgbClr val="000000"/>
                          </a:solidFill>
                          <a:effectLst/>
                          <a:latin typeface="Futura Std Book" panose="020B0502020204020303"/>
                        </a:rPr>
                        <a:t>29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3719529238"/>
                  </a:ext>
                </a:extLst>
              </a:tr>
              <a:tr h="337732">
                <a:tc>
                  <a:txBody>
                    <a:bodyPr/>
                    <a:lstStyle/>
                    <a:p>
                      <a:pPr algn="l" fontAlgn="b"/>
                      <a:r>
                        <a:rPr lang="sv-SE" sz="800" b="1" i="0" u="none" strike="noStrike">
                          <a:solidFill>
                            <a:schemeClr val="tx1"/>
                          </a:solidFill>
                          <a:effectLst/>
                          <a:latin typeface="Futura Std Book" panose="020B0502020204020303" pitchFamily="34" charset="0"/>
                        </a:rPr>
                        <a:t>Smedjebackens kommun</a:t>
                      </a:r>
                    </a:p>
                  </a:txBody>
                  <a:tcPr marL="180000" marR="9525" marT="9525" marB="0" anchor="ctr"/>
                </a:tc>
                <a:tc>
                  <a:txBody>
                    <a:bodyPr/>
                    <a:lstStyle/>
                    <a:p>
                      <a:pPr algn="ctr" fontAlgn="ctr"/>
                      <a:r>
                        <a:rPr lang="sv-SE" sz="800" b="1" i="0" u="none" strike="noStrike">
                          <a:solidFill>
                            <a:srgbClr val="000000"/>
                          </a:solidFill>
                          <a:effectLst/>
                          <a:latin typeface="Futura Std Book" panose="020B0502020204020303"/>
                        </a:rPr>
                        <a:t>11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E765F77E-09A8-4B2E-82E6-C343761A7715}"/>
              </a:ext>
            </a:extLst>
          </p:cNvPr>
          <p:cNvGraphicFramePr>
            <a:graphicFrameLocks/>
          </p:cNvGraphicFramePr>
          <p:nvPr>
            <p:extLst>
              <p:ext uri="{D42A27DB-BD31-4B8C-83A1-F6EECF244321}">
                <p14:modId xmlns:p14="http://schemas.microsoft.com/office/powerpoint/2010/main" val="3755283899"/>
              </p:ext>
            </p:extLst>
          </p:nvPr>
        </p:nvGraphicFramePr>
        <p:xfrm>
          <a:off x="732409" y="1992773"/>
          <a:ext cx="5819393" cy="37642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733853"/>
            <a:ext cx="4722412" cy="1695148"/>
          </a:xfrm>
        </p:spPr>
        <p:txBody>
          <a:bodyPr/>
          <a:lstStyle/>
          <a:p>
            <a:pPr lvl="4"/>
            <a:r>
              <a:rPr lang="sv-SE" sz="1400" dirty="0"/>
              <a:t>Företagskonkurserna minskar under kvartalet men har ökat de senaste fyra kvartalen.</a:t>
            </a:r>
          </a:p>
          <a:p>
            <a:pPr lvl="4"/>
            <a:r>
              <a:rPr lang="sv-SE" sz="1400" dirty="0"/>
              <a:t>Antalet konkurser ökade i branscherna Detaljhandel samt Parti - &amp; provisionshandel.</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70386" y="3441995"/>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4758"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E897986A-712D-446E-8CDC-DAC557CF8E0C}"/>
              </a:ext>
            </a:extLst>
          </p:cNvPr>
          <p:cNvGraphicFramePr>
            <a:graphicFrameLocks noGrp="1"/>
          </p:cNvGraphicFramePr>
          <p:nvPr>
            <p:extLst>
              <p:ext uri="{D42A27DB-BD31-4B8C-83A1-F6EECF244321}">
                <p14:modId xmlns:p14="http://schemas.microsoft.com/office/powerpoint/2010/main" val="3379449908"/>
              </p:ext>
            </p:extLst>
          </p:nvPr>
        </p:nvGraphicFramePr>
        <p:xfrm>
          <a:off x="6770386" y="3718994"/>
          <a:ext cx="4707238" cy="2266431"/>
        </p:xfrm>
        <a:graphic>
          <a:graphicData uri="http://schemas.openxmlformats.org/drawingml/2006/table">
            <a:tbl>
              <a:tblPr bandRow="1">
                <a:tableStyleId>{2D5ABB26-0587-4C30-8999-92F81FD0307C}</a:tableStyleId>
              </a:tblPr>
              <a:tblGrid>
                <a:gridCol w="1537618">
                  <a:extLst>
                    <a:ext uri="{9D8B030D-6E8A-4147-A177-3AD203B41FA5}">
                      <a16:colId xmlns:a16="http://schemas.microsoft.com/office/drawing/2014/main" val="1678076792"/>
                    </a:ext>
                  </a:extLst>
                </a:gridCol>
                <a:gridCol w="682894">
                  <a:extLst>
                    <a:ext uri="{9D8B030D-6E8A-4147-A177-3AD203B41FA5}">
                      <a16:colId xmlns:a16="http://schemas.microsoft.com/office/drawing/2014/main" val="2601369493"/>
                    </a:ext>
                  </a:extLst>
                </a:gridCol>
                <a:gridCol w="774739">
                  <a:extLst>
                    <a:ext uri="{9D8B030D-6E8A-4147-A177-3AD203B41FA5}">
                      <a16:colId xmlns:a16="http://schemas.microsoft.com/office/drawing/2014/main" val="2395970223"/>
                    </a:ext>
                  </a:extLst>
                </a:gridCol>
                <a:gridCol w="613334">
                  <a:extLst>
                    <a:ext uri="{9D8B030D-6E8A-4147-A177-3AD203B41FA5}">
                      <a16:colId xmlns:a16="http://schemas.microsoft.com/office/drawing/2014/main" val="3235649811"/>
                    </a:ext>
                  </a:extLst>
                </a:gridCol>
                <a:gridCol w="559533">
                  <a:extLst>
                    <a:ext uri="{9D8B030D-6E8A-4147-A177-3AD203B41FA5}">
                      <a16:colId xmlns:a16="http://schemas.microsoft.com/office/drawing/2014/main" val="1050073455"/>
                    </a:ext>
                  </a:extLst>
                </a:gridCol>
                <a:gridCol w="539120">
                  <a:extLst>
                    <a:ext uri="{9D8B030D-6E8A-4147-A177-3AD203B41FA5}">
                      <a16:colId xmlns:a16="http://schemas.microsoft.com/office/drawing/2014/main" val="3827523272"/>
                    </a:ext>
                  </a:extLst>
                </a:gridCol>
              </a:tblGrid>
              <a:tr h="28183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2">
                <a:tc>
                  <a:txBody>
                    <a:bodyPr/>
                    <a:lstStyle/>
                    <a:p>
                      <a:pPr lvl="0" algn="l" fontAlgn="b"/>
                      <a:r>
                        <a:rPr lang="sv-SE" sz="800" b="0" i="0" u="none" strike="noStrike">
                          <a:solidFill>
                            <a:schemeClr val="tx1"/>
                          </a:solidFill>
                          <a:effectLst/>
                          <a:latin typeface="Futura Std Book" panose="020B0502020204020303" pitchFamily="34" charset="0"/>
                        </a:rPr>
                        <a:t>Sverige</a:t>
                      </a:r>
                    </a:p>
                  </a:txBody>
                  <a:tcPr marL="144000" marR="9525" marT="9525" marB="0" anchor="ctr"/>
                </a:tc>
                <a:tc>
                  <a:txBody>
                    <a:bodyPr/>
                    <a:lstStyle/>
                    <a:p>
                      <a:pPr algn="ctr" fontAlgn="ctr"/>
                      <a:r>
                        <a:rPr lang="sv-SE" sz="800" b="0" i="0" u="none" strike="noStrike">
                          <a:solidFill>
                            <a:srgbClr val="000000"/>
                          </a:solidFill>
                          <a:effectLst/>
                          <a:latin typeface="Futura Std Book" panose="020B0502020204020303"/>
                        </a:rPr>
                        <a:t>1 751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7 342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544414373"/>
                  </a:ext>
                </a:extLst>
              </a:tr>
              <a:tr h="337732">
                <a:tc>
                  <a:txBody>
                    <a:bodyPr/>
                    <a:lstStyle/>
                    <a:p>
                      <a:pPr lvl="0" algn="l" fontAlgn="b"/>
                      <a:r>
                        <a:rPr lang="sv-SE" sz="800" b="0" i="0" u="none" strike="noStrike">
                          <a:solidFill>
                            <a:schemeClr val="tx1"/>
                          </a:solidFill>
                          <a:effectLst/>
                          <a:latin typeface="Futura Std Book" panose="020B0502020204020303" pitchFamily="34" charset="0"/>
                        </a:rPr>
                        <a:t>Stockholmsregionen</a:t>
                      </a:r>
                    </a:p>
                  </a:txBody>
                  <a:tcPr marL="144000" marR="9525" marT="9525" marB="0" anchor="ctr"/>
                </a:tc>
                <a:tc>
                  <a:txBody>
                    <a:bodyPr/>
                    <a:lstStyle/>
                    <a:p>
                      <a:pPr algn="ctr" fontAlgn="ctr"/>
                      <a:r>
                        <a:rPr lang="sv-SE" sz="800" b="0" i="0" u="none" strike="noStrike">
                          <a:solidFill>
                            <a:srgbClr val="000000"/>
                          </a:solidFill>
                          <a:effectLst/>
                          <a:latin typeface="Futura Std Book" panose="020B0502020204020303"/>
                        </a:rPr>
                        <a:t>897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3 815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178915708"/>
                  </a:ext>
                </a:extLst>
              </a:tr>
              <a:tr h="337732">
                <a:tc>
                  <a:txBody>
                    <a:bodyPr/>
                    <a:lstStyle/>
                    <a:p>
                      <a:pPr lvl="0" algn="l" fontAlgn="b"/>
                      <a:r>
                        <a:rPr lang="sv-SE" sz="800" b="1" i="0" u="none" strike="noStrike">
                          <a:solidFill>
                            <a:schemeClr val="tx1"/>
                          </a:solidFill>
                          <a:effectLst/>
                          <a:latin typeface="Futura Std Book" panose="020B0502020204020303" pitchFamily="34" charset="0"/>
                        </a:rPr>
                        <a:t>Dalarnas län</a:t>
                      </a:r>
                    </a:p>
                  </a:txBody>
                  <a:tcPr marL="144000" marR="9525" marT="9525" marB="0" anchor="ctr"/>
                </a:tc>
                <a:tc>
                  <a:txBody>
                    <a:bodyPr/>
                    <a:lstStyle/>
                    <a:p>
                      <a:pPr algn="ctr" fontAlgn="ctr"/>
                      <a:r>
                        <a:rPr lang="sv-SE" sz="800" b="1" i="0" u="none" strike="noStrike">
                          <a:solidFill>
                            <a:srgbClr val="000000"/>
                          </a:solidFill>
                          <a:effectLst/>
                          <a:latin typeface="Futura Std Book" panose="020B0502020204020303"/>
                        </a:rPr>
                        <a:t>44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554613420"/>
                  </a:ext>
                </a:extLst>
              </a:tr>
              <a:tr h="337732">
                <a:tc>
                  <a:txBody>
                    <a:bodyPr/>
                    <a:lstStyle/>
                    <a:p>
                      <a:pPr lvl="0" algn="l" fontAlgn="b"/>
                      <a:r>
                        <a:rPr lang="sv-SE" sz="800" b="1" i="0" u="none" strike="noStrike">
                          <a:solidFill>
                            <a:schemeClr val="tx1"/>
                          </a:solidFill>
                          <a:effectLst/>
                          <a:latin typeface="Futura Std Book" panose="020B0502020204020303" pitchFamily="34" charset="0"/>
                        </a:rPr>
                        <a:t>Ludvika kommun</a:t>
                      </a:r>
                    </a:p>
                  </a:txBody>
                  <a:tcPr marL="144000" marR="9525" marT="9525" marB="0" anchor="ctr"/>
                </a:tc>
                <a:tc>
                  <a:txBody>
                    <a:bodyPr/>
                    <a:lstStyle/>
                    <a:p>
                      <a:pPr algn="ctr" fontAlgn="ctr"/>
                      <a:r>
                        <a:rPr lang="sv-SE" sz="800" b="1" i="0" u="none" strike="noStrike">
                          <a:solidFill>
                            <a:srgbClr val="000000"/>
                          </a:solidFill>
                          <a:effectLst/>
                          <a:latin typeface="Futura Std Book" panose="020B0502020204020303"/>
                        </a:rPr>
                        <a:t>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923977588"/>
                  </a:ext>
                </a:extLst>
              </a:tr>
              <a:tr h="337732">
                <a:tc>
                  <a:txBody>
                    <a:bodyPr/>
                    <a:lstStyle/>
                    <a:p>
                      <a:pPr lvl="0" algn="l" fontAlgn="b"/>
                      <a:r>
                        <a:rPr lang="sv-SE" sz="800" b="1" i="0" u="none" strike="noStrike">
                          <a:solidFill>
                            <a:schemeClr val="tx1"/>
                          </a:solidFill>
                          <a:effectLst/>
                          <a:latin typeface="Futura Std Book" panose="020B0502020204020303" pitchFamily="34" charset="0"/>
                        </a:rPr>
                        <a:t>Smedjebackens kommun</a:t>
                      </a:r>
                    </a:p>
                  </a:txBody>
                  <a:tcPr marL="144000" marR="9525" marT="9525" marB="0" anchor="ctr"/>
                </a:tc>
                <a:tc>
                  <a:txBody>
                    <a:bodyPr/>
                    <a:lstStyle/>
                    <a:p>
                      <a:pPr algn="ctr" fontAlgn="ctr"/>
                      <a:r>
                        <a:rPr lang="sv-SE" sz="800" b="1" i="0" u="none" strike="noStrike">
                          <a:solidFill>
                            <a:srgbClr val="000000"/>
                          </a:solidFill>
                          <a:effectLst/>
                          <a:latin typeface="Futura Std Book" panose="020B0502020204020303"/>
                        </a:rPr>
                        <a:t>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3499475923"/>
                  </a:ext>
                </a:extLst>
              </a:tr>
            </a:tbl>
          </a:graphicData>
        </a:graphic>
      </p:graphicFrame>
      <p:graphicFrame>
        <p:nvGraphicFramePr>
          <p:cNvPr id="12" name="Diagram 11">
            <a:extLst>
              <a:ext uri="{FF2B5EF4-FFF2-40B4-BE49-F238E27FC236}">
                <a16:creationId xmlns:a16="http://schemas.microsoft.com/office/drawing/2014/main" id="{9091C626-5740-44DC-8CB0-BD5D06638183}"/>
              </a:ext>
            </a:extLst>
          </p:cNvPr>
          <p:cNvGraphicFramePr>
            <a:graphicFrameLocks/>
          </p:cNvGraphicFramePr>
          <p:nvPr>
            <p:extLst>
              <p:ext uri="{D42A27DB-BD31-4B8C-83A1-F6EECF244321}">
                <p14:modId xmlns:p14="http://schemas.microsoft.com/office/powerpoint/2010/main" val="1009629178"/>
              </p:ext>
            </p:extLst>
          </p:nvPr>
        </p:nvGraphicFramePr>
        <p:xfrm>
          <a:off x="757625" y="1949297"/>
          <a:ext cx="5819344" cy="379852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3" y="2059028"/>
            <a:ext cx="4722411" cy="1376220"/>
          </a:xfrm>
        </p:spPr>
        <p:txBody>
          <a:bodyPr/>
          <a:lstStyle/>
          <a:p>
            <a:pPr lvl="4"/>
            <a:r>
              <a:rPr lang="sv-SE" sz="1400" dirty="0"/>
              <a:t>Antalet sysselsatta invånare minskade</a:t>
            </a:r>
            <a:br>
              <a:rPr lang="sv-SE" sz="1400" dirty="0"/>
            </a:br>
            <a:r>
              <a:rPr lang="sv-SE" sz="1400" dirty="0"/>
              <a:t>något under </a:t>
            </a:r>
            <a:r>
              <a:rPr lang="sv-SE" sz="1400" dirty="0" smtClean="0"/>
              <a:t>kvartalet</a:t>
            </a:r>
            <a:r>
              <a:rPr lang="sv-SE" sz="1400" dirty="0" smtClean="0"/>
              <a:t>, men i betydligt lägre takt än för Sverige som helhet.</a:t>
            </a:r>
            <a:endParaRPr lang="sv-SE" sz="1400" dirty="0"/>
          </a:p>
          <a:p>
            <a:pPr marL="0" lvl="4" indent="0">
              <a:buNone/>
            </a:pPr>
            <a:endParaRPr lang="sv-SE" sz="1400" dirty="0"/>
          </a:p>
          <a:p>
            <a:pPr lvl="4"/>
            <a:endParaRPr lang="sv-SE" sz="1400" dirty="0"/>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1494"/>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kv1</a:t>
            </a:r>
            <a:endParaRPr lang="sv-SE" sz="1400" dirty="0"/>
          </a:p>
        </p:txBody>
      </p:sp>
      <p:graphicFrame>
        <p:nvGraphicFramePr>
          <p:cNvPr id="17" name="Tabell 16">
            <a:extLst>
              <a:ext uri="{FF2B5EF4-FFF2-40B4-BE49-F238E27FC236}">
                <a16:creationId xmlns:a16="http://schemas.microsoft.com/office/drawing/2014/main" id="{FD6A3244-A840-4C51-9244-882B3ECD87BB}"/>
              </a:ext>
            </a:extLst>
          </p:cNvPr>
          <p:cNvGraphicFramePr>
            <a:graphicFrameLocks noGrp="1"/>
          </p:cNvGraphicFramePr>
          <p:nvPr>
            <p:extLst>
              <p:ext uri="{D42A27DB-BD31-4B8C-83A1-F6EECF244321}">
                <p14:modId xmlns:p14="http://schemas.microsoft.com/office/powerpoint/2010/main" val="293168934"/>
              </p:ext>
            </p:extLst>
          </p:nvPr>
        </p:nvGraphicFramePr>
        <p:xfrm>
          <a:off x="6755214" y="3726940"/>
          <a:ext cx="4722411" cy="22454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249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144000" marR="0" marT="0" marB="0" anchor="ctr"/>
                </a:tc>
                <a:tc>
                  <a:txBody>
                    <a:bodyPr/>
                    <a:lstStyle/>
                    <a:p>
                      <a:pPr algn="ctr" fontAlgn="ctr"/>
                      <a:r>
                        <a:rPr lang="sv-SE" sz="700" b="0" i="0" u="none" strike="noStrike">
                          <a:solidFill>
                            <a:srgbClr val="000000"/>
                          </a:solidFill>
                          <a:effectLst/>
                          <a:latin typeface="Futura Std Book" panose="020B0502020204020303"/>
                        </a:rPr>
                        <a:t>4 921 400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-134 100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2,3 </a:t>
                      </a:r>
                    </a:p>
                  </a:txBody>
                  <a:tcPr marL="9525" marR="9525" marT="9525" marB="0" anchor="ctr"/>
                </a:tc>
                <a:extLst>
                  <a:ext uri="{0D108BD9-81ED-4DB2-BD59-A6C34878D82A}">
                    <a16:rowId xmlns:a16="http://schemas.microsoft.com/office/drawing/2014/main" val="1544414373"/>
                  </a:ext>
                </a:extLst>
              </a:tr>
              <a:tr h="47249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144000" marR="0" marT="0" marB="0" anchor="ctr"/>
                </a:tc>
                <a:tc>
                  <a:txBody>
                    <a:bodyPr/>
                    <a:lstStyle/>
                    <a:p>
                      <a:pPr algn="ctr" fontAlgn="ctr"/>
                      <a:r>
                        <a:rPr lang="sv-SE" sz="700" b="0" i="0" u="none" strike="noStrike">
                          <a:solidFill>
                            <a:srgbClr val="000000"/>
                          </a:solidFill>
                          <a:effectLst/>
                          <a:latin typeface="Futura Std Book" panose="020B0502020204020303"/>
                        </a:rPr>
                        <a:t>2 290 500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-62 100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3,9 </a:t>
                      </a:r>
                    </a:p>
                  </a:txBody>
                  <a:tcPr marL="9525" marR="9525" marT="9525" marB="0" anchor="ctr"/>
                </a:tc>
                <a:extLst>
                  <a:ext uri="{0D108BD9-81ED-4DB2-BD59-A6C34878D82A}">
                    <a16:rowId xmlns:a16="http://schemas.microsoft.com/office/drawing/2014/main" val="4178915708"/>
                  </a:ext>
                </a:extLst>
              </a:tr>
              <a:tr h="472490">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mn-lt"/>
                      </a:endParaRPr>
                    </a:p>
                  </a:txBody>
                  <a:tcPr marL="144000" marR="9525" marT="9525" marB="0" anchor="ctr"/>
                </a:tc>
                <a:tc>
                  <a:txBody>
                    <a:bodyPr/>
                    <a:lstStyle/>
                    <a:p>
                      <a:pPr algn="ctr" fontAlgn="ctr"/>
                      <a:r>
                        <a:rPr lang="sv-SE" sz="700" b="1" i="0" u="none" strike="noStrike">
                          <a:solidFill>
                            <a:srgbClr val="000000"/>
                          </a:solidFill>
                          <a:effectLst/>
                          <a:latin typeface="Futura Std Book" panose="020B0502020204020303"/>
                        </a:rPr>
                        <a:t>131 800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-0,1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-1,1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2" name="Diagram 11">
            <a:extLst>
              <a:ext uri="{FF2B5EF4-FFF2-40B4-BE49-F238E27FC236}">
                <a16:creationId xmlns:a16="http://schemas.microsoft.com/office/drawing/2014/main" id="{759B9C41-C87A-43B6-9DAF-F4209F2D8B05}"/>
              </a:ext>
            </a:extLst>
          </p:cNvPr>
          <p:cNvGraphicFramePr>
            <a:graphicFrameLocks/>
          </p:cNvGraphicFramePr>
          <p:nvPr>
            <p:extLst>
              <p:ext uri="{D42A27DB-BD31-4B8C-83A1-F6EECF244321}">
                <p14:modId xmlns:p14="http://schemas.microsoft.com/office/powerpoint/2010/main" val="1495096336"/>
              </p:ext>
            </p:extLst>
          </p:nvPr>
        </p:nvGraphicFramePr>
        <p:xfrm>
          <a:off x="647699" y="1943259"/>
          <a:ext cx="5946047" cy="381372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835971158"/>
              </p:ext>
            </p:extLst>
          </p:nvPr>
        </p:nvGraphicFramePr>
        <p:xfrm>
          <a:off x="1882774" y="1621872"/>
          <a:ext cx="8426451" cy="4157040"/>
        </p:xfrm>
        <a:graphic>
          <a:graphicData uri="http://schemas.openxmlformats.org/drawingml/2006/table">
            <a:tbl>
              <a:tblPr firstRow="1" bandRow="1">
                <a:tableStyleId>{5C22544A-7EE6-4342-B048-85BDC9FD1C3A}</a:tableStyleId>
              </a:tblPr>
              <a:tblGrid>
                <a:gridCol w="2110136">
                  <a:extLst>
                    <a:ext uri="{9D8B030D-6E8A-4147-A177-3AD203B41FA5}">
                      <a16:colId xmlns:a16="http://schemas.microsoft.com/office/drawing/2014/main" val="452260278"/>
                    </a:ext>
                  </a:extLst>
                </a:gridCol>
                <a:gridCol w="1782988">
                  <a:extLst>
                    <a:ext uri="{9D8B030D-6E8A-4147-A177-3AD203B41FA5}">
                      <a16:colId xmlns:a16="http://schemas.microsoft.com/office/drawing/2014/main" val="1889858293"/>
                    </a:ext>
                  </a:extLst>
                </a:gridCol>
                <a:gridCol w="1652382">
                  <a:extLst>
                    <a:ext uri="{9D8B030D-6E8A-4147-A177-3AD203B41FA5}">
                      <a16:colId xmlns:a16="http://schemas.microsoft.com/office/drawing/2014/main" val="1671515360"/>
                    </a:ext>
                  </a:extLst>
                </a:gridCol>
                <a:gridCol w="1439469">
                  <a:extLst>
                    <a:ext uri="{9D8B030D-6E8A-4147-A177-3AD203B41FA5}">
                      <a16:colId xmlns:a16="http://schemas.microsoft.com/office/drawing/2014/main" val="2818758293"/>
                    </a:ext>
                  </a:extLst>
                </a:gridCol>
                <a:gridCol w="1441476">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Antal</a:t>
                      </a:r>
                      <a:endParaRPr lang="sv-SE" sz="1000" b="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Förändring (antal)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Dalarnas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18 500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-10,2</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därav </a:t>
                      </a: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-16,3</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30,9</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-10,7</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68,3</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21,8</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22 800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-11,3</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131 800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131 800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913894"/>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625904800"/>
              </p:ext>
            </p:extLst>
          </p:nvPr>
        </p:nvGraphicFramePr>
        <p:xfrm>
          <a:off x="1882773" y="1628775"/>
          <a:ext cx="7135392" cy="3526227"/>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484851">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Antal</a:t>
                      </a:r>
                      <a:endParaRPr lang="sv-SE" sz="1000" b="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a:solidFill>
                            <a:schemeClr val="bg1"/>
                          </a:solidFill>
                        </a:rPr>
                        <a:t>Förändring -1 år</a:t>
                      </a:r>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Dalarnas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8 300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31,7</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26 700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-11,6</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20 200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13,5</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11 100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27 800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16 200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16,5</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11 300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8 200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8 200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79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a:t>Sysselsatta utomlands</a:t>
                      </a:r>
                      <a:endParaRPr lang="sv-SE" sz="8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rtl="0" fontAlgn="ctr"/>
                      <a:r>
                        <a:rPr lang="sv-SE" sz="800" b="1" i="0" u="none" strike="noStrike">
                          <a:solidFill>
                            <a:srgbClr val="000000"/>
                          </a:solidFill>
                          <a:effectLst/>
                          <a:latin typeface="Futura Std Book" panose="020B0502020204020303"/>
                        </a:rPr>
                        <a:t>131 800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7" y="3429001"/>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1384183"/>
            <a:ext cx="4725915" cy="2051881"/>
          </a:xfrm>
        </p:spPr>
        <p:txBody>
          <a:bodyPr/>
          <a:lstStyle/>
          <a:p>
            <a:pPr lvl="4"/>
            <a:r>
              <a:rPr lang="sv-SE" sz="1400" dirty="0" smtClean="0"/>
              <a:t>Dalarna gick emot trenden och antalet lediga jobb ökade något.</a:t>
            </a:r>
          </a:p>
          <a:p>
            <a:pPr lvl="4"/>
            <a:r>
              <a:rPr lang="sv-SE" sz="1400" dirty="0" smtClean="0"/>
              <a:t>De </a:t>
            </a:r>
            <a:r>
              <a:rPr lang="sv-SE" sz="1400" dirty="0"/>
              <a:t>lediga jobben ökade som mest inom Tillverkn. &amp; utvinning, energi och miljö.</a:t>
            </a:r>
          </a:p>
          <a:p>
            <a:pPr lvl="4"/>
            <a:r>
              <a:rPr lang="sv-SE" sz="1400" dirty="0"/>
              <a:t>De lediga jobben har minskat som mest inom Information &amp; kommunikation och Transport.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43126"/>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kv1</a:t>
            </a:r>
            <a:endParaRPr lang="sv-SE" sz="1400" dirty="0"/>
          </a:p>
        </p:txBody>
      </p:sp>
      <p:graphicFrame>
        <p:nvGraphicFramePr>
          <p:cNvPr id="26" name="Tabell 25">
            <a:extLst>
              <a:ext uri="{FF2B5EF4-FFF2-40B4-BE49-F238E27FC236}">
                <a16:creationId xmlns:a16="http://schemas.microsoft.com/office/drawing/2014/main" id="{D94B4D3E-0F87-4E4D-88E1-6936623A835D}"/>
              </a:ext>
            </a:extLst>
          </p:cNvPr>
          <p:cNvGraphicFramePr>
            <a:graphicFrameLocks noGrp="1"/>
          </p:cNvGraphicFramePr>
          <p:nvPr>
            <p:extLst>
              <p:ext uri="{D42A27DB-BD31-4B8C-83A1-F6EECF244321}">
                <p14:modId xmlns:p14="http://schemas.microsoft.com/office/powerpoint/2010/main" val="2309140807"/>
              </p:ext>
            </p:extLst>
          </p:nvPr>
        </p:nvGraphicFramePr>
        <p:xfrm>
          <a:off x="6744445" y="3720125"/>
          <a:ext cx="4725916" cy="2252311"/>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623387">
                  <a:extLst>
                    <a:ext uri="{9D8B030D-6E8A-4147-A177-3AD203B41FA5}">
                      <a16:colId xmlns:a16="http://schemas.microsoft.com/office/drawing/2014/main" val="2395970223"/>
                    </a:ext>
                  </a:extLst>
                </a:gridCol>
                <a:gridCol w="614869">
                  <a:extLst>
                    <a:ext uri="{9D8B030D-6E8A-4147-A177-3AD203B41FA5}">
                      <a16:colId xmlns:a16="http://schemas.microsoft.com/office/drawing/2014/main" val="3235649811"/>
                    </a:ext>
                  </a:extLst>
                </a:gridCol>
                <a:gridCol w="717079">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8008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4088">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562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310 867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910 258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1544414373"/>
                  </a:ext>
                </a:extLst>
              </a:tr>
              <a:tr h="33562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136 857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406 188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4178915708"/>
                  </a:ext>
                </a:extLst>
              </a:tr>
              <a:tr h="335628">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9 227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24 411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1554613420"/>
                  </a:ext>
                </a:extLst>
              </a:tr>
              <a:tr h="335628">
                <a:tc>
                  <a:txBody>
                    <a:bodyPr/>
                    <a:lstStyle/>
                    <a:p>
                      <a:pPr marL="72000" algn="l" fontAlgn="b"/>
                      <a:r>
                        <a:rPr lang="sv-SE" sz="800" b="1" u="none" strike="noStrike">
                          <a:effectLst/>
                        </a:rPr>
                        <a:t>Ludvika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850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2 556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a:t>
                      </a:r>
                    </a:p>
                  </a:txBody>
                  <a:tcPr marL="9525" marR="9525" marT="9525" marB="0" anchor="ctr"/>
                </a:tc>
                <a:extLst>
                  <a:ext uri="{0D108BD9-81ED-4DB2-BD59-A6C34878D82A}">
                    <a16:rowId xmlns:a16="http://schemas.microsoft.com/office/drawing/2014/main" val="923977588"/>
                  </a:ext>
                </a:extLst>
              </a:tr>
              <a:tr h="335628">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Smedjebackens kommun</a:t>
                      </a:r>
                      <a:endParaRPr lang="sv-SE" sz="800" b="1" i="0" u="none" strike="noStrike">
                        <a:solidFill>
                          <a:srgbClr val="000000"/>
                        </a:solidFill>
                        <a:effectLst/>
                        <a:latin typeface="+mn-lt"/>
                      </a:endParaRPr>
                    </a:p>
                    <a:p>
                      <a:pPr marL="72000" algn="l" fontAlgn="b"/>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1670725407"/>
                  </a:ext>
                </a:extLst>
              </a:tr>
            </a:tbl>
          </a:graphicData>
        </a:graphic>
      </p:graphicFrame>
      <p:graphicFrame>
        <p:nvGraphicFramePr>
          <p:cNvPr id="13" name="Diagram 12">
            <a:extLst>
              <a:ext uri="{FF2B5EF4-FFF2-40B4-BE49-F238E27FC236}">
                <a16:creationId xmlns:a16="http://schemas.microsoft.com/office/drawing/2014/main" id="{58CD44E3-7C9D-49AB-ACB3-0447DE272EA8}"/>
              </a:ext>
            </a:extLst>
          </p:cNvPr>
          <p:cNvGraphicFramePr>
            <a:graphicFrameLocks/>
          </p:cNvGraphicFramePr>
          <p:nvPr>
            <p:extLst>
              <p:ext uri="{D42A27DB-BD31-4B8C-83A1-F6EECF244321}">
                <p14:modId xmlns:p14="http://schemas.microsoft.com/office/powerpoint/2010/main" val="1947017917"/>
              </p:ext>
            </p:extLst>
          </p:nvPr>
        </p:nvGraphicFramePr>
        <p:xfrm>
          <a:off x="591291" y="1937461"/>
          <a:ext cx="6153151" cy="38195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6" y="2135924"/>
            <a:ext cx="4684939" cy="1302797"/>
          </a:xfrm>
        </p:spPr>
        <p:txBody>
          <a:bodyPr/>
          <a:lstStyle/>
          <a:p>
            <a:pPr lvl="4"/>
            <a:r>
              <a:rPr lang="sv-SE" sz="1400" dirty="0"/>
              <a:t>Varslen minskade med 84 procent i Dalarna </a:t>
            </a:r>
            <a:r>
              <a:rPr lang="sv-SE" sz="1400" dirty="0" smtClean="0"/>
              <a:t>under </a:t>
            </a:r>
            <a:r>
              <a:rPr lang="sv-SE" sz="1400" dirty="0"/>
              <a:t>årets första kvartal.</a:t>
            </a:r>
          </a:p>
          <a:p>
            <a:pPr lvl="4"/>
            <a:r>
              <a:rPr lang="sv-SE" sz="1400" dirty="0"/>
              <a:t>Minskningen sker från </a:t>
            </a:r>
            <a:r>
              <a:rPr lang="sv-SE" sz="1400" dirty="0" smtClean="0"/>
              <a:t>fjolårets rekordnivåer.</a:t>
            </a:r>
            <a:r>
              <a:rPr lang="sv-SE" sz="1400" dirty="0"/>
              <a:t/>
            </a:r>
            <a:br>
              <a:rPr lang="sv-SE" sz="1400" dirty="0"/>
            </a:br>
            <a:endParaRPr lang="sv-SE" sz="1400" dirty="0"/>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721"/>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3046"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kv1</a:t>
            </a:r>
            <a:endParaRPr lang="sv-SE" sz="1400" dirty="0"/>
          </a:p>
        </p:txBody>
      </p:sp>
      <p:graphicFrame>
        <p:nvGraphicFramePr>
          <p:cNvPr id="26" name="Tabell 25">
            <a:extLst>
              <a:ext uri="{FF2B5EF4-FFF2-40B4-BE49-F238E27FC236}">
                <a16:creationId xmlns:a16="http://schemas.microsoft.com/office/drawing/2014/main" id="{CE4BCDFE-FB34-42A8-BA35-A9143DC3B177}"/>
              </a:ext>
            </a:extLst>
          </p:cNvPr>
          <p:cNvGraphicFramePr>
            <a:graphicFrameLocks noGrp="1"/>
          </p:cNvGraphicFramePr>
          <p:nvPr>
            <p:extLst>
              <p:ext uri="{D42A27DB-BD31-4B8C-83A1-F6EECF244321}">
                <p14:modId xmlns:p14="http://schemas.microsoft.com/office/powerpoint/2010/main" val="1638380712"/>
              </p:ext>
            </p:extLst>
          </p:nvPr>
        </p:nvGraphicFramePr>
        <p:xfrm>
          <a:off x="6792686" y="3752789"/>
          <a:ext cx="4677673" cy="2219644"/>
        </p:xfrm>
        <a:graphic>
          <a:graphicData uri="http://schemas.openxmlformats.org/drawingml/2006/table">
            <a:tbl>
              <a:tblPr bandRow="1">
                <a:tableStyleId>{2D5ABB26-0587-4C30-8999-92F81FD0307C}</a:tableStyleId>
              </a:tblPr>
              <a:tblGrid>
                <a:gridCol w="1527960">
                  <a:extLst>
                    <a:ext uri="{9D8B030D-6E8A-4147-A177-3AD203B41FA5}">
                      <a16:colId xmlns:a16="http://schemas.microsoft.com/office/drawing/2014/main" val="1678076792"/>
                    </a:ext>
                  </a:extLst>
                </a:gridCol>
                <a:gridCol w="678605">
                  <a:extLst>
                    <a:ext uri="{9D8B030D-6E8A-4147-A177-3AD203B41FA5}">
                      <a16:colId xmlns:a16="http://schemas.microsoft.com/office/drawing/2014/main" val="2601369493"/>
                    </a:ext>
                  </a:extLst>
                </a:gridCol>
                <a:gridCol w="769873">
                  <a:extLst>
                    <a:ext uri="{9D8B030D-6E8A-4147-A177-3AD203B41FA5}">
                      <a16:colId xmlns:a16="http://schemas.microsoft.com/office/drawing/2014/main" val="2395970223"/>
                    </a:ext>
                  </a:extLst>
                </a:gridCol>
                <a:gridCol w="609482">
                  <a:extLst>
                    <a:ext uri="{9D8B030D-6E8A-4147-A177-3AD203B41FA5}">
                      <a16:colId xmlns:a16="http://schemas.microsoft.com/office/drawing/2014/main" val="3235649811"/>
                    </a:ext>
                  </a:extLst>
                </a:gridCol>
                <a:gridCol w="556019">
                  <a:extLst>
                    <a:ext uri="{9D8B030D-6E8A-4147-A177-3AD203B41FA5}">
                      <a16:colId xmlns:a16="http://schemas.microsoft.com/office/drawing/2014/main" val="1050073455"/>
                    </a:ext>
                  </a:extLst>
                </a:gridCol>
                <a:gridCol w="535734">
                  <a:extLst>
                    <a:ext uri="{9D8B030D-6E8A-4147-A177-3AD203B41FA5}">
                      <a16:colId xmlns:a16="http://schemas.microsoft.com/office/drawing/2014/main" val="3827523272"/>
                    </a:ext>
                  </a:extLst>
                </a:gridCol>
              </a:tblGrid>
              <a:tr h="276021">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982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076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8 847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83 419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1544414373"/>
                  </a:ext>
                </a:extLst>
              </a:tr>
              <a:tr h="33076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5 623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50 243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4178915708"/>
                  </a:ext>
                </a:extLst>
              </a:tr>
              <a:tr h="330760">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1 605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1554613420"/>
                  </a:ext>
                </a:extLst>
              </a:tr>
              <a:tr h="330760">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-64</a:t>
                      </a:r>
                    </a:p>
                  </a:txBody>
                  <a:tcPr marL="9525" marR="9525" marT="9525" marB="0" anchor="ctr"/>
                </a:tc>
                <a:extLst>
                  <a:ext uri="{0D108BD9-81ED-4DB2-BD59-A6C34878D82A}">
                    <a16:rowId xmlns:a16="http://schemas.microsoft.com/office/drawing/2014/main" val="923977588"/>
                  </a:ext>
                </a:extLst>
              </a:tr>
              <a:tr h="330760">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Smedjebackens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1203185260"/>
                  </a:ext>
                </a:extLst>
              </a:tr>
            </a:tbl>
          </a:graphicData>
        </a:graphic>
      </p:graphicFrame>
      <p:graphicFrame>
        <p:nvGraphicFramePr>
          <p:cNvPr id="13" name="Diagram 12">
            <a:extLst>
              <a:ext uri="{FF2B5EF4-FFF2-40B4-BE49-F238E27FC236}">
                <a16:creationId xmlns:a16="http://schemas.microsoft.com/office/drawing/2014/main" id="{BB361F81-6B32-43FA-AA36-C3C3D7CF6275}"/>
              </a:ext>
            </a:extLst>
          </p:cNvPr>
          <p:cNvGraphicFramePr>
            <a:graphicFrameLocks/>
          </p:cNvGraphicFramePr>
          <p:nvPr>
            <p:extLst>
              <p:ext uri="{D42A27DB-BD31-4B8C-83A1-F6EECF244321}">
                <p14:modId xmlns:p14="http://schemas.microsoft.com/office/powerpoint/2010/main" val="2680103219"/>
              </p:ext>
            </p:extLst>
          </p:nvPr>
        </p:nvGraphicFramePr>
        <p:xfrm>
          <a:off x="721638" y="2025497"/>
          <a:ext cx="5872109" cy="37314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0" y="1975389"/>
            <a:ext cx="4667523" cy="1463344"/>
          </a:xfrm>
        </p:spPr>
        <p:txBody>
          <a:bodyPr/>
          <a:lstStyle/>
          <a:p>
            <a:pPr lvl="4"/>
            <a:r>
              <a:rPr lang="sv-SE" sz="1400" dirty="0"/>
              <a:t>Arbetslösheten är högre jämfört med samma period förra året, både på läns- och kommunnivå. </a:t>
            </a:r>
          </a:p>
          <a:p>
            <a:pPr lvl="4"/>
            <a:r>
              <a:rPr lang="sv-SE" sz="1400" dirty="0"/>
              <a:t>Säters kommun stod för länets lägsta arbetslöshet (2,8%). </a:t>
            </a:r>
          </a:p>
          <a:p>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8736"/>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50192" y="1233345"/>
            <a:ext cx="5445808"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06EFDE4E-31D2-4D71-8354-71C1E237BADC}"/>
              </a:ext>
            </a:extLst>
          </p:cNvPr>
          <p:cNvGraphicFramePr>
            <a:graphicFrameLocks noGrp="1"/>
          </p:cNvGraphicFramePr>
          <p:nvPr>
            <p:extLst>
              <p:ext uri="{D42A27DB-BD31-4B8C-83A1-F6EECF244321}">
                <p14:modId xmlns:p14="http://schemas.microsoft.com/office/powerpoint/2010/main" val="418450393"/>
              </p:ext>
            </p:extLst>
          </p:nvPr>
        </p:nvGraphicFramePr>
        <p:xfrm>
          <a:off x="6810101" y="3715735"/>
          <a:ext cx="4667523" cy="2164363"/>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2">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280859">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Förändring</a:t>
                      </a:r>
                      <a:endParaRPr lang="sv-SE" sz="800" b="0" i="0" u="none" strike="noStrike">
                        <a:solidFill>
                          <a:srgbClr val="000000"/>
                        </a:solidFill>
                        <a:effectLst/>
                        <a:latin typeface="Futura Std Book" panose="020B0502020204020303" pitchFamily="34" charset="0"/>
                      </a:endParaRPr>
                    </a:p>
                  </a:txBody>
                  <a:tcPr marL="9525" marR="9525" marT="9525" marB="0" anchor="b"/>
                </a:tc>
                <a:tc gridSpan="3">
                  <a:txBody>
                    <a:bodyPr/>
                    <a:lstStyle/>
                    <a:p>
                      <a:pPr algn="ctr" rtl="0" fontAlgn="b"/>
                      <a:r>
                        <a:rPr lang="sv-SE" sz="800" u="none" strike="noStrike">
                          <a:effectLst/>
                        </a:rPr>
                        <a:t>Arbetslösa i förh. till befolkningen, 15-74 år</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80859">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2052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452 407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70 246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1544414373"/>
                  </a:ext>
                </a:extLst>
              </a:tr>
              <a:tr h="32052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209 387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38 923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4178915708"/>
                  </a:ext>
                </a:extLst>
              </a:tr>
              <a:tr h="320529">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10 494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1 486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554613420"/>
                  </a:ext>
                </a:extLst>
              </a:tr>
              <a:tr h="32052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1 435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167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7,7</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6,7</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6,5</a:t>
                      </a:r>
                    </a:p>
                  </a:txBody>
                  <a:tcPr marL="9525" marR="9525" marT="9525" marB="0" anchor="ctr"/>
                </a:tc>
                <a:extLst>
                  <a:ext uri="{0D108BD9-81ED-4DB2-BD59-A6C34878D82A}">
                    <a16:rowId xmlns:a16="http://schemas.microsoft.com/office/drawing/2014/main" val="923977588"/>
                  </a:ext>
                </a:extLst>
              </a:tr>
              <a:tr h="320529">
                <a:tc>
                  <a:txBody>
                    <a:bodyPr/>
                    <a:lstStyle/>
                    <a:p>
                      <a:pPr marL="72000" algn="l" fontAlgn="b"/>
                      <a:r>
                        <a:rPr lang="sv-SE" sz="800" b="1" u="none" strike="noStrike">
                          <a:effectLst/>
                        </a:rPr>
                        <a:t>Smedjebackens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331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58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2316436672"/>
                  </a:ext>
                </a:extLst>
              </a:tr>
            </a:tbl>
          </a:graphicData>
        </a:graphic>
      </p:graphicFrame>
      <p:graphicFrame>
        <p:nvGraphicFramePr>
          <p:cNvPr id="12" name="Diagram 11">
            <a:extLst>
              <a:ext uri="{FF2B5EF4-FFF2-40B4-BE49-F238E27FC236}">
                <a16:creationId xmlns:a16="http://schemas.microsoft.com/office/drawing/2014/main" id="{85D31AC6-BD2D-4AFE-9D56-E6675E9BBE53}"/>
              </a:ext>
            </a:extLst>
          </p:cNvPr>
          <p:cNvGraphicFramePr>
            <a:graphicFrameLocks/>
          </p:cNvGraphicFramePr>
          <p:nvPr>
            <p:extLst>
              <p:ext uri="{D42A27DB-BD31-4B8C-83A1-F6EECF244321}">
                <p14:modId xmlns:p14="http://schemas.microsoft.com/office/powerpoint/2010/main" val="1696559771"/>
              </p:ext>
            </p:extLst>
          </p:nvPr>
        </p:nvGraphicFramePr>
        <p:xfrm>
          <a:off x="714374" y="1737803"/>
          <a:ext cx="5870984" cy="395832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399425701"/>
              </p:ext>
            </p:extLst>
          </p:nvPr>
        </p:nvGraphicFramePr>
        <p:xfrm>
          <a:off x="1882773" y="1552559"/>
          <a:ext cx="8426449" cy="4435718"/>
        </p:xfrm>
        <a:graphic>
          <a:graphicData uri="http://schemas.openxmlformats.org/drawingml/2006/table">
            <a:tbl>
              <a:tblPr firstRow="1" bandRow="1">
                <a:tableStyleId>{5C22544A-7EE6-4342-B048-85BDC9FD1C3A}</a:tableStyleId>
              </a:tblPr>
              <a:tblGrid>
                <a:gridCol w="2563392">
                  <a:extLst>
                    <a:ext uri="{9D8B030D-6E8A-4147-A177-3AD203B41FA5}">
                      <a16:colId xmlns:a16="http://schemas.microsoft.com/office/drawing/2014/main" val="452260278"/>
                    </a:ext>
                  </a:extLst>
                </a:gridCol>
                <a:gridCol w="200496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257558">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Antal</a:t>
                      </a:r>
                      <a:endParaRPr lang="sv-SE" sz="1000" b="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Förändring (antal)</a:t>
                      </a:r>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273655">
                <a:tc>
                  <a:txBody>
                    <a:bodyPr/>
                    <a:lstStyle/>
                    <a:p>
                      <a:pPr algn="l"/>
                      <a:r>
                        <a:rPr lang="sv-SE" sz="1200" b="1">
                          <a:solidFill>
                            <a:schemeClr val="bg1"/>
                          </a:solidFill>
                        </a:rPr>
                        <a:t>Dalarnas </a:t>
                      </a:r>
                      <a:r>
                        <a:rPr lang="sv-SE" sz="1200" b="1" dirty="0">
                          <a:solidFill>
                            <a:schemeClr val="bg1"/>
                          </a:solidFill>
                        </a:rPr>
                        <a:t>län</a:t>
                      </a:r>
                    </a:p>
                  </a:txBody>
                  <a:tcPr marL="18000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77071">
                <a:tc>
                  <a:txBody>
                    <a:bodyPr/>
                    <a:lstStyle/>
                    <a:p>
                      <a:pPr algn="l" fontAlgn="ctr"/>
                      <a:r>
                        <a:rPr lang="sv-SE" sz="800" b="0" i="0" u="none" strike="noStrike" dirty="0">
                          <a:solidFill>
                            <a:srgbClr val="000000"/>
                          </a:solidFill>
                          <a:effectLst/>
                          <a:latin typeface="Futura Std Book" panose="020B0502020204020303"/>
                        </a:rPr>
                        <a:t>Öppet arbetslösa</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5 560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230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-8,0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177071">
                <a:tc>
                  <a:txBody>
                    <a:bodyPr/>
                    <a:lstStyle/>
                    <a:p>
                      <a:pPr lvl="1" algn="l" fontAlgn="ctr"/>
                      <a:r>
                        <a:rPr lang="sv-SE" sz="800" b="0" i="0" u="none" strike="noStrike" dirty="0">
                          <a:solidFill>
                            <a:srgbClr val="000000"/>
                          </a:solidFill>
                          <a:effectLst/>
                          <a:latin typeface="Futura Std Book" panose="020B0502020204020303"/>
                        </a:rPr>
                        <a:t> varav långtidsarbetslösa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2 010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13,9</a:t>
                      </a:r>
                    </a:p>
                  </a:txBody>
                  <a:tcPr marL="9525" marR="9525" marT="9525" marB="0" anchor="ctr"/>
                </a:tc>
                <a:extLst>
                  <a:ext uri="{0D108BD9-81ED-4DB2-BD59-A6C34878D82A}">
                    <a16:rowId xmlns:a16="http://schemas.microsoft.com/office/drawing/2014/main" val="293360832"/>
                  </a:ext>
                </a:extLst>
              </a:tr>
              <a:tr h="177071">
                <a:tc>
                  <a:txBody>
                    <a:bodyPr/>
                    <a:lstStyle/>
                    <a:p>
                      <a:pPr lvl="1" algn="l" fontAlgn="ctr"/>
                      <a:r>
                        <a:rPr lang="sv-SE" sz="800" b="0" i="0" u="none" strike="noStrike" dirty="0">
                          <a:solidFill>
                            <a:srgbClr val="000000"/>
                          </a:solidFill>
                          <a:effectLst/>
                          <a:latin typeface="Futura Std Book" panose="020B0502020204020303"/>
                        </a:rPr>
                        <a:t> varav ungdomsarbetslösa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-36,5</a:t>
                      </a:r>
                    </a:p>
                  </a:txBody>
                  <a:tcPr marL="9525" marR="9525" marT="9525" marB="0" anchor="ctr"/>
                </a:tc>
                <a:extLst>
                  <a:ext uri="{0D108BD9-81ED-4DB2-BD59-A6C34878D82A}">
                    <a16:rowId xmlns:a16="http://schemas.microsoft.com/office/drawing/2014/main" val="1559525621"/>
                  </a:ext>
                </a:extLst>
              </a:tr>
              <a:tr h="177071">
                <a:tc>
                  <a:txBody>
                    <a:bodyPr/>
                    <a:lstStyle/>
                    <a:p>
                      <a:pPr algn="l" fontAlgn="ctr"/>
                      <a:r>
                        <a:rPr lang="sv-SE" sz="800" b="0" i="0" u="none" strike="noStrike" dirty="0">
                          <a:solidFill>
                            <a:srgbClr val="000000"/>
                          </a:solidFill>
                          <a:effectLst/>
                          <a:latin typeface="Futura Std Book" panose="020B0502020204020303"/>
                        </a:rPr>
                        <a:t>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4 934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1 256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15,3</a:t>
                      </a:r>
                    </a:p>
                  </a:txBody>
                  <a:tcPr marL="9525" marR="9525" marT="9525" marB="0" anchor="ctr"/>
                </a:tc>
                <a:extLst>
                  <a:ext uri="{0D108BD9-81ED-4DB2-BD59-A6C34878D82A}">
                    <a16:rowId xmlns:a16="http://schemas.microsoft.com/office/drawing/2014/main" val="1947986397"/>
                  </a:ext>
                </a:extLst>
              </a:tr>
              <a:tr h="177071">
                <a:tc>
                  <a:txBody>
                    <a:bodyPr/>
                    <a:lstStyle/>
                    <a:p>
                      <a:pPr lvl="1" algn="l" fontAlgn="ctr"/>
                      <a:r>
                        <a:rPr lang="sv-SE" sz="800" b="0" i="0" u="none" strike="noStrike" dirty="0">
                          <a:solidFill>
                            <a:srgbClr val="000000"/>
                          </a:solidFill>
                          <a:effectLst/>
                          <a:latin typeface="Futura Std Book" panose="020B0502020204020303"/>
                        </a:rPr>
                        <a:t> varav ungdomsarbetslösa m. 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-18,3</a:t>
                      </a:r>
                    </a:p>
                  </a:txBody>
                  <a:tcPr marL="9525" marR="9525" marT="9525" marB="0" anchor="ctr"/>
                </a:tc>
                <a:extLst>
                  <a:ext uri="{0D108BD9-81ED-4DB2-BD59-A6C34878D82A}">
                    <a16:rowId xmlns:a16="http://schemas.microsoft.com/office/drawing/2014/main" val="2325918200"/>
                  </a:ext>
                </a:extLst>
              </a:tr>
              <a:tr h="177071">
                <a:tc>
                  <a:txBody>
                    <a:bodyPr/>
                    <a:lstStyle/>
                    <a:p>
                      <a:pPr algn="l" fontAlgn="ctr"/>
                      <a:r>
                        <a:rPr lang="sv-SE" sz="800" b="1" i="0" u="none" strike="noStrike" dirty="0">
                          <a:solidFill>
                            <a:srgbClr val="000000"/>
                          </a:solidFill>
                          <a:effectLst/>
                          <a:latin typeface="Futura Std Book" panose="020B0502020204020303"/>
                        </a:rPr>
                        <a:t>Totalt antal arbetslösa</a:t>
                      </a:r>
                    </a:p>
                  </a:txBody>
                  <a:tcPr marL="180000" marR="9525" marT="9525" marB="0" anchor="ctr">
                    <a:lnL w="12700" cmpd="sng">
                      <a:noFill/>
                    </a:lnL>
                  </a:tcPr>
                </a:tc>
                <a:tc>
                  <a:txBody>
                    <a:bodyPr/>
                    <a:lstStyle/>
                    <a:p>
                      <a:pPr algn="ctr" fontAlgn="ctr"/>
                      <a:r>
                        <a:rPr lang="sv-SE" sz="800" b="1" i="0" u="none" strike="noStrike">
                          <a:solidFill>
                            <a:srgbClr val="000000"/>
                          </a:solidFill>
                          <a:effectLst/>
                          <a:latin typeface="Futura Std Book" panose="020B0502020204020303"/>
                        </a:rPr>
                        <a:t>10 494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1 486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3944598109"/>
                  </a:ext>
                </a:extLst>
              </a:tr>
              <a:tr h="225363">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sv-SE" sz="1000" b="1" i="0" u="none" strike="noStrike" kern="1200">
                          <a:solidFill>
                            <a:srgbClr val="000000"/>
                          </a:solidFill>
                          <a:effectLst/>
                          <a:latin typeface="Futura Std Book" panose="020B0502020204020303"/>
                          <a:ea typeface="+mn-ea"/>
                          <a:cs typeface="+mn-cs"/>
                        </a:rPr>
                        <a:t>Smedjebackens kommun</a:t>
                      </a:r>
                    </a:p>
                  </a:txBody>
                  <a:tcPr marL="180000">
                    <a:lnL w="12700" cmpd="sng">
                      <a:noFill/>
                    </a:lnL>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extLst>
                  <a:ext uri="{0D108BD9-81ED-4DB2-BD59-A6C34878D82A}">
                    <a16:rowId xmlns:a16="http://schemas.microsoft.com/office/drawing/2014/main" val="1394483087"/>
                  </a:ext>
                </a:extLst>
              </a:tr>
              <a:tr h="177071">
                <a:tc>
                  <a:txBody>
                    <a:bodyPr/>
                    <a:lstStyle/>
                    <a:p>
                      <a:pPr algn="l" fontAlgn="ctr"/>
                      <a:r>
                        <a:rPr lang="sv-SE" sz="800" b="0" i="0" u="none" strike="noStrike" dirty="0">
                          <a:solidFill>
                            <a:srgbClr val="000000"/>
                          </a:solidFill>
                          <a:effectLst/>
                          <a:latin typeface="Futura Std Book" panose="020B0502020204020303"/>
                        </a:rPr>
                        <a:t>Öppet 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17,5</a:t>
                      </a:r>
                    </a:p>
                  </a:txBody>
                  <a:tcPr marL="9525" marR="9525" marT="9525" marB="0" anchor="ctr"/>
                </a:tc>
                <a:extLst>
                  <a:ext uri="{0D108BD9-81ED-4DB2-BD59-A6C34878D82A}">
                    <a16:rowId xmlns:a16="http://schemas.microsoft.com/office/drawing/2014/main" val="2775197856"/>
                  </a:ext>
                </a:extLst>
              </a:tr>
              <a:tr h="177071">
                <a:tc>
                  <a:txBody>
                    <a:bodyPr/>
                    <a:lstStyle/>
                    <a:p>
                      <a:pPr algn="l" fontAlgn="ctr"/>
                      <a:r>
                        <a:rPr lang="sv-SE" sz="800" b="0" i="0" u="none" strike="noStrike" dirty="0">
                          <a:solidFill>
                            <a:srgbClr val="000000"/>
                          </a:solidFill>
                          <a:effectLst/>
                          <a:latin typeface="Futura Std Book" panose="020B0502020204020303"/>
                        </a:rPr>
                        <a:t> varav långtidsarbetslösa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36,4</a:t>
                      </a:r>
                    </a:p>
                  </a:txBody>
                  <a:tcPr marL="9525" marR="9525" marT="9525" marB="0" anchor="ctr"/>
                </a:tc>
                <a:extLst>
                  <a:ext uri="{0D108BD9-81ED-4DB2-BD59-A6C34878D82A}">
                    <a16:rowId xmlns:a16="http://schemas.microsoft.com/office/drawing/2014/main" val="1910890941"/>
                  </a:ext>
                </a:extLst>
              </a:tr>
              <a:tr h="177071">
                <a:tc>
                  <a:txBody>
                    <a:bodyPr/>
                    <a:lstStyle/>
                    <a:p>
                      <a:pPr algn="l" fontAlgn="ctr"/>
                      <a:r>
                        <a:rPr lang="sv-SE" sz="800" b="0" i="0" u="none" strike="noStrike" dirty="0">
                          <a:solidFill>
                            <a:srgbClr val="000000"/>
                          </a:solidFill>
                          <a:effectLst/>
                          <a:latin typeface="Futura Std Book" panose="020B0502020204020303"/>
                        </a:rPr>
                        <a:t> varav ungdomsarbetslösa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-27,1</a:t>
                      </a:r>
                    </a:p>
                  </a:txBody>
                  <a:tcPr marL="9525" marR="9525" marT="9525" marB="0" anchor="ctr"/>
                </a:tc>
                <a:extLst>
                  <a:ext uri="{0D108BD9-81ED-4DB2-BD59-A6C34878D82A}">
                    <a16:rowId xmlns:a16="http://schemas.microsoft.com/office/drawing/2014/main" val="1887028326"/>
                  </a:ext>
                </a:extLst>
              </a:tr>
              <a:tr h="177071">
                <a:tc>
                  <a:txBody>
                    <a:bodyPr/>
                    <a:lstStyle/>
                    <a:p>
                      <a:pPr algn="l" fontAlgn="ctr"/>
                      <a:r>
                        <a:rPr lang="sv-SE" sz="800" b="0" i="0" u="none" strike="noStrike" dirty="0">
                          <a:solidFill>
                            <a:srgbClr val="000000"/>
                          </a:solidFill>
                          <a:effectLst/>
                          <a:latin typeface="Futura Std Book" panose="020B0502020204020303"/>
                        </a:rPr>
                        <a:t>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60,3</a:t>
                      </a:r>
                    </a:p>
                  </a:txBody>
                  <a:tcPr marL="9525" marR="9525" marT="9525" marB="0" anchor="ctr"/>
                </a:tc>
                <a:extLst>
                  <a:ext uri="{0D108BD9-81ED-4DB2-BD59-A6C34878D82A}">
                    <a16:rowId xmlns:a16="http://schemas.microsoft.com/office/drawing/2014/main" val="831698495"/>
                  </a:ext>
                </a:extLst>
              </a:tr>
              <a:tr h="177071">
                <a:tc>
                  <a:txBody>
                    <a:bodyPr/>
                    <a:lstStyle/>
                    <a:p>
                      <a:pPr lvl="1" algn="l" fontAlgn="ctr"/>
                      <a:r>
                        <a:rPr lang="sv-SE" sz="800" b="0" i="0" u="none" strike="noStrike" dirty="0">
                          <a:solidFill>
                            <a:srgbClr val="000000"/>
                          </a:solidFill>
                          <a:effectLst/>
                          <a:latin typeface="Futura Std Book" panose="020B0502020204020303"/>
                        </a:rPr>
                        <a:t> varav ungdomsarbetslösa m. 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-18,5</a:t>
                      </a:r>
                    </a:p>
                  </a:txBody>
                  <a:tcPr marL="9525" marR="9525" marT="9525" marB="0" anchor="ctr"/>
                </a:tc>
                <a:extLst>
                  <a:ext uri="{0D108BD9-81ED-4DB2-BD59-A6C34878D82A}">
                    <a16:rowId xmlns:a16="http://schemas.microsoft.com/office/drawing/2014/main" val="3835035854"/>
                  </a:ext>
                </a:extLst>
              </a:tr>
              <a:tr h="177071">
                <a:tc>
                  <a:txBody>
                    <a:bodyPr/>
                    <a:lstStyle/>
                    <a:p>
                      <a:pPr algn="l" fontAlgn="ctr"/>
                      <a:r>
                        <a:rPr lang="sv-SE" sz="800" b="1" i="0" u="none" strike="noStrike" dirty="0">
                          <a:solidFill>
                            <a:srgbClr val="000000"/>
                          </a:solidFill>
                          <a:effectLst/>
                          <a:latin typeface="Futura Std Book" panose="020B0502020204020303"/>
                        </a:rPr>
                        <a:t>Totalt antal arbetslösa</a:t>
                      </a:r>
                    </a:p>
                  </a:txBody>
                  <a:tcPr marL="180000" marR="9525" marT="9525" marB="0" anchor="ctr">
                    <a:lnL w="12700" cmpd="sng">
                      <a:noFill/>
                    </a:lnL>
                  </a:tcPr>
                </a:tc>
                <a:tc>
                  <a:txBody>
                    <a:bodyPr/>
                    <a:lstStyle/>
                    <a:p>
                      <a:pPr algn="ctr" fontAlgn="ctr"/>
                      <a:r>
                        <a:rPr lang="sv-SE" sz="800" b="1" i="0" u="none" strike="noStrike">
                          <a:solidFill>
                            <a:srgbClr val="000000"/>
                          </a:solidFill>
                          <a:effectLst/>
                          <a:latin typeface="Futura Std Book" panose="020B0502020204020303"/>
                        </a:rPr>
                        <a:t>331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34,8</a:t>
                      </a:r>
                    </a:p>
                  </a:txBody>
                  <a:tcPr marL="9525" marR="9525" marT="9525" marB="0" anchor="ctr"/>
                </a:tc>
                <a:extLst>
                  <a:ext uri="{0D108BD9-81ED-4DB2-BD59-A6C34878D82A}">
                    <a16:rowId xmlns:a16="http://schemas.microsoft.com/office/drawing/2014/main" val="2667704836"/>
                  </a:ext>
                </a:extLst>
              </a:tr>
              <a:tr h="225363">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sv-SE" sz="1000" b="1" i="0" u="none" strike="noStrike" kern="1200">
                          <a:solidFill>
                            <a:srgbClr val="000000"/>
                          </a:solidFill>
                          <a:effectLst/>
                          <a:latin typeface="Futura Std Book" panose="020B0502020204020303"/>
                          <a:ea typeface="+mn-ea"/>
                          <a:cs typeface="+mn-cs"/>
                        </a:rPr>
                        <a:t>Ludvika kommun</a:t>
                      </a:r>
                    </a:p>
                  </a:txBody>
                  <a:tcPr marL="180000">
                    <a:lnL w="12700" cmpd="sng">
                      <a:noFill/>
                    </a:lnL>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extLst>
                  <a:ext uri="{0D108BD9-81ED-4DB2-BD59-A6C34878D82A}">
                    <a16:rowId xmlns:a16="http://schemas.microsoft.com/office/drawing/2014/main" val="3365030541"/>
                  </a:ext>
                </a:extLst>
              </a:tr>
              <a:tr h="177071">
                <a:tc>
                  <a:txBody>
                    <a:bodyPr/>
                    <a:lstStyle/>
                    <a:p>
                      <a:pPr algn="l" fontAlgn="ctr"/>
                      <a:r>
                        <a:rPr lang="sv-SE" sz="800" b="0" i="0" u="none" strike="noStrike" dirty="0">
                          <a:solidFill>
                            <a:srgbClr val="000000"/>
                          </a:solidFill>
                          <a:effectLst/>
                          <a:latin typeface="Futura Std Book" panose="020B0502020204020303"/>
                        </a:rPr>
                        <a:t>Öppet 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665517753"/>
                  </a:ext>
                </a:extLst>
              </a:tr>
              <a:tr h="177071">
                <a:tc>
                  <a:txBody>
                    <a:bodyPr/>
                    <a:lstStyle/>
                    <a:p>
                      <a:pPr lvl="1" algn="l" fontAlgn="ctr"/>
                      <a:r>
                        <a:rPr lang="sv-SE" sz="800" b="0" i="0" u="none" strike="noStrike" dirty="0">
                          <a:solidFill>
                            <a:srgbClr val="000000"/>
                          </a:solidFill>
                          <a:effectLst/>
                          <a:latin typeface="Futura Std Book" panose="020B0502020204020303"/>
                        </a:rPr>
                        <a:t> varav långtidsarbetslösa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44,9</a:t>
                      </a:r>
                    </a:p>
                  </a:txBody>
                  <a:tcPr marL="9525" marR="9525" marT="9525" marB="0" anchor="ctr"/>
                </a:tc>
                <a:extLst>
                  <a:ext uri="{0D108BD9-81ED-4DB2-BD59-A6C34878D82A}">
                    <a16:rowId xmlns:a16="http://schemas.microsoft.com/office/drawing/2014/main" val="1522524775"/>
                  </a:ext>
                </a:extLst>
              </a:tr>
              <a:tr h="177071">
                <a:tc>
                  <a:txBody>
                    <a:bodyPr/>
                    <a:lstStyle/>
                    <a:p>
                      <a:pPr lvl="1" algn="l" fontAlgn="ctr"/>
                      <a:r>
                        <a:rPr lang="sv-SE" sz="800" b="0" i="0" u="none" strike="noStrike" dirty="0">
                          <a:solidFill>
                            <a:srgbClr val="000000"/>
                          </a:solidFill>
                          <a:effectLst/>
                          <a:latin typeface="Futura Std Book" panose="020B0502020204020303"/>
                        </a:rPr>
                        <a:t> varav ungdomsarbetslösa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-45,5</a:t>
                      </a:r>
                    </a:p>
                  </a:txBody>
                  <a:tcPr marL="9525" marR="9525" marT="9525" marB="0" anchor="ctr"/>
                </a:tc>
                <a:extLst>
                  <a:ext uri="{0D108BD9-81ED-4DB2-BD59-A6C34878D82A}">
                    <a16:rowId xmlns:a16="http://schemas.microsoft.com/office/drawing/2014/main" val="1238679176"/>
                  </a:ext>
                </a:extLst>
              </a:tr>
              <a:tr h="177071">
                <a:tc>
                  <a:txBody>
                    <a:bodyPr/>
                    <a:lstStyle/>
                    <a:p>
                      <a:pPr algn="l" fontAlgn="ctr"/>
                      <a:r>
                        <a:rPr lang="sv-SE" sz="800" b="0" i="0" u="none" strike="noStrike" dirty="0">
                          <a:solidFill>
                            <a:srgbClr val="000000"/>
                          </a:solidFill>
                          <a:effectLst/>
                          <a:latin typeface="Futura Std Book" panose="020B0502020204020303"/>
                        </a:rPr>
                        <a:t>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39,7</a:t>
                      </a:r>
                    </a:p>
                  </a:txBody>
                  <a:tcPr marL="9525" marR="9525" marT="9525" marB="0" anchor="ctr"/>
                </a:tc>
                <a:extLst>
                  <a:ext uri="{0D108BD9-81ED-4DB2-BD59-A6C34878D82A}">
                    <a16:rowId xmlns:a16="http://schemas.microsoft.com/office/drawing/2014/main" val="4253026277"/>
                  </a:ext>
                </a:extLst>
              </a:tr>
              <a:tr h="177071">
                <a:tc>
                  <a:txBody>
                    <a:bodyPr/>
                    <a:lstStyle/>
                    <a:p>
                      <a:pPr lvl="1" algn="l" fontAlgn="ctr"/>
                      <a:r>
                        <a:rPr lang="sv-SE" sz="800" b="0" i="0" u="none" strike="noStrike" dirty="0">
                          <a:solidFill>
                            <a:srgbClr val="000000"/>
                          </a:solidFill>
                          <a:effectLst/>
                          <a:latin typeface="Futura Std Book" panose="020B0502020204020303"/>
                        </a:rPr>
                        <a:t> varav ungdomsarbetslösa m. 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extLst>
                  <a:ext uri="{0D108BD9-81ED-4DB2-BD59-A6C34878D82A}">
                    <a16:rowId xmlns:a16="http://schemas.microsoft.com/office/drawing/2014/main" val="3805096232"/>
                  </a:ext>
                </a:extLst>
              </a:tr>
              <a:tr h="177071">
                <a:tc>
                  <a:txBody>
                    <a:bodyPr/>
                    <a:lstStyle/>
                    <a:p>
                      <a:pPr algn="l" fontAlgn="ctr"/>
                      <a:r>
                        <a:rPr lang="sv-SE" sz="800" b="1" i="0" u="none" strike="noStrike" dirty="0">
                          <a:solidFill>
                            <a:srgbClr val="000000"/>
                          </a:solidFill>
                          <a:effectLst/>
                          <a:latin typeface="Futura Std Book" panose="020B0502020204020303"/>
                        </a:rPr>
                        <a:t>Totalt antal arbetslösa</a:t>
                      </a:r>
                    </a:p>
                  </a:txBody>
                  <a:tcPr marL="180000" marR="9525" marT="9525" marB="0" anchor="ctr">
                    <a:lnL w="12700" cmpd="sng">
                      <a:noFill/>
                    </a:lnL>
                  </a:tcPr>
                </a:tc>
                <a:tc>
                  <a:txBody>
                    <a:bodyPr/>
                    <a:lstStyle/>
                    <a:p>
                      <a:pPr algn="ctr" fontAlgn="ctr"/>
                      <a:r>
                        <a:rPr lang="sv-SE" sz="800" b="1" i="0" u="none" strike="noStrike">
                          <a:solidFill>
                            <a:srgbClr val="000000"/>
                          </a:solidFill>
                          <a:effectLst/>
                          <a:latin typeface="Futura Std Book" panose="020B0502020204020303"/>
                        </a:rPr>
                        <a:t>1 435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13,2</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14,3</a:t>
                      </a:r>
                    </a:p>
                  </a:txBody>
                  <a:tcPr marL="9525" marR="9525" marT="9525" marB="0" anchor="ctr"/>
                </a:tc>
                <a:extLst>
                  <a:ext uri="{0D108BD9-81ED-4DB2-BD59-A6C34878D82A}">
                    <a16:rowId xmlns:a16="http://schemas.microsoft.com/office/drawing/2014/main" val="980457379"/>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882773" y="5988277"/>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39" y="2063692"/>
            <a:ext cx="4725925" cy="1361026"/>
          </a:xfrm>
        </p:spPr>
        <p:txBody>
          <a:bodyPr/>
          <a:lstStyle/>
          <a:p>
            <a:pPr lvl="4"/>
            <a:r>
              <a:rPr lang="sv-SE" sz="1400" dirty="0"/>
              <a:t>Folkmängden är i stort sett oförändrad under kvartalet. </a:t>
            </a:r>
          </a:p>
          <a:p>
            <a:pPr lvl="4"/>
            <a:r>
              <a:rPr lang="sv-SE" sz="1400" dirty="0"/>
              <a:t>Det innebär att befolkningstillväxten är lägre än för riket som helhet.</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0"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kv1</a:t>
            </a:r>
          </a:p>
        </p:txBody>
      </p:sp>
      <p:graphicFrame>
        <p:nvGraphicFramePr>
          <p:cNvPr id="17" name="Tabell 16">
            <a:extLst>
              <a:ext uri="{FF2B5EF4-FFF2-40B4-BE49-F238E27FC236}">
                <a16:creationId xmlns:a16="http://schemas.microsoft.com/office/drawing/2014/main" id="{9F7CADBA-7CDD-4BB2-B762-441758633BD0}"/>
              </a:ext>
            </a:extLst>
          </p:cNvPr>
          <p:cNvGraphicFramePr>
            <a:graphicFrameLocks noGrp="1"/>
          </p:cNvGraphicFramePr>
          <p:nvPr>
            <p:extLst>
              <p:ext uri="{D42A27DB-BD31-4B8C-83A1-F6EECF244321}">
                <p14:modId xmlns:p14="http://schemas.microsoft.com/office/powerpoint/2010/main" val="3425088728"/>
              </p:ext>
            </p:extLst>
          </p:nvPr>
        </p:nvGraphicFramePr>
        <p:xfrm>
          <a:off x="6744439" y="3753427"/>
          <a:ext cx="4725925" cy="2135238"/>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4">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0503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0503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05034">
                <a:tc>
                  <a:txBody>
                    <a:bodyPr/>
                    <a:lstStyle/>
                    <a:p>
                      <a:pPr marL="72000" algn="l" fontAlgn="b"/>
                      <a:r>
                        <a:rPr lang="sv-SE" sz="800" b="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10 389,8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1544414373"/>
                  </a:ext>
                </a:extLst>
              </a:tr>
              <a:tr h="305034">
                <a:tc>
                  <a:txBody>
                    <a:bodyPr/>
                    <a:lstStyle/>
                    <a:p>
                      <a:pPr marL="72000" algn="l" fontAlgn="b"/>
                      <a:r>
                        <a:rPr lang="sv-SE" sz="800" b="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4 711,0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 </a:t>
                      </a:r>
                    </a:p>
                  </a:txBody>
                  <a:tcPr marL="9525" marR="9525" marT="9525" marB="0" anchor="ctr"/>
                </a:tc>
                <a:extLst>
                  <a:ext uri="{0D108BD9-81ED-4DB2-BD59-A6C34878D82A}">
                    <a16:rowId xmlns:a16="http://schemas.microsoft.com/office/drawing/2014/main" val="4178915708"/>
                  </a:ext>
                </a:extLst>
              </a:tr>
              <a:tr h="305034">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287,8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 </a:t>
                      </a:r>
                    </a:p>
                  </a:txBody>
                  <a:tcPr marL="9525" marR="9525" marT="9525" marB="0" anchor="ctr"/>
                </a:tc>
                <a:extLst>
                  <a:ext uri="{0D108BD9-81ED-4DB2-BD59-A6C34878D82A}">
                    <a16:rowId xmlns:a16="http://schemas.microsoft.com/office/drawing/2014/main" val="1554613420"/>
                  </a:ext>
                </a:extLst>
              </a:tr>
              <a:tr h="305034">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0,6 </a:t>
                      </a:r>
                    </a:p>
                  </a:txBody>
                  <a:tcPr marL="9525" marR="9525" marT="9525" marB="0" anchor="ctr"/>
                </a:tc>
                <a:extLst>
                  <a:ext uri="{0D108BD9-81ED-4DB2-BD59-A6C34878D82A}">
                    <a16:rowId xmlns:a16="http://schemas.microsoft.com/office/drawing/2014/main" val="923977588"/>
                  </a:ext>
                </a:extLst>
              </a:tr>
              <a:tr h="305034">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Smedjebackens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1,1 </a:t>
                      </a:r>
                    </a:p>
                  </a:txBody>
                  <a:tcPr marL="9525" marR="9525" marT="9525" marB="0" anchor="ctr"/>
                </a:tc>
                <a:extLst>
                  <a:ext uri="{0D108BD9-81ED-4DB2-BD59-A6C34878D82A}">
                    <a16:rowId xmlns:a16="http://schemas.microsoft.com/office/drawing/2014/main" val="1093937911"/>
                  </a:ext>
                </a:extLst>
              </a:tr>
            </a:tbl>
          </a:graphicData>
        </a:graphic>
      </p:graphicFrame>
      <p:graphicFrame>
        <p:nvGraphicFramePr>
          <p:cNvPr id="12" name="Diagram 11">
            <a:extLst>
              <a:ext uri="{FF2B5EF4-FFF2-40B4-BE49-F238E27FC236}">
                <a16:creationId xmlns:a16="http://schemas.microsoft.com/office/drawing/2014/main" id="{0E30C6A5-820D-4468-9BF9-7E4EAA600C27}"/>
              </a:ext>
            </a:extLst>
          </p:cNvPr>
          <p:cNvGraphicFramePr>
            <a:graphicFrameLocks/>
          </p:cNvGraphicFramePr>
          <p:nvPr>
            <p:extLst>
              <p:ext uri="{D42A27DB-BD31-4B8C-83A1-F6EECF244321}">
                <p14:modId xmlns:p14="http://schemas.microsoft.com/office/powerpoint/2010/main" val="4099893522"/>
              </p:ext>
            </p:extLst>
          </p:nvPr>
        </p:nvGraphicFramePr>
        <p:xfrm>
          <a:off x="721633" y="2005409"/>
          <a:ext cx="5821780" cy="36823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1768943"/>
            <a:ext cx="4725917" cy="1667590"/>
          </a:xfrm>
        </p:spPr>
        <p:txBody>
          <a:bodyPr/>
          <a:lstStyle/>
          <a:p>
            <a:pPr lvl="4"/>
            <a:r>
              <a:rPr lang="sv-SE" sz="1400" dirty="0"/>
              <a:t>På länsnivå ökade antalet påbörjade lägenheter jämfört med samma period förra året.</a:t>
            </a:r>
          </a:p>
          <a:p>
            <a:pPr lvl="4"/>
            <a:r>
              <a:rPr lang="sv-SE" sz="1400" dirty="0"/>
              <a:t>Störst del av bostadsbyggandet sker i Borlänge och Säters kommuner.</a:t>
            </a:r>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0672" y="3438721"/>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4941" y="5882288"/>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kv1</a:t>
            </a:r>
            <a:endParaRPr lang="sv-SE" sz="1400" dirty="0"/>
          </a:p>
        </p:txBody>
      </p:sp>
      <p:graphicFrame>
        <p:nvGraphicFramePr>
          <p:cNvPr id="26" name="Tabell 25">
            <a:extLst>
              <a:ext uri="{FF2B5EF4-FFF2-40B4-BE49-F238E27FC236}">
                <a16:creationId xmlns:a16="http://schemas.microsoft.com/office/drawing/2014/main" id="{600E56B2-A14E-4F5B-AD0A-94D39A0FE262}"/>
              </a:ext>
            </a:extLst>
          </p:cNvPr>
          <p:cNvGraphicFramePr>
            <a:graphicFrameLocks noGrp="1"/>
          </p:cNvGraphicFramePr>
          <p:nvPr>
            <p:extLst>
              <p:ext uri="{D42A27DB-BD31-4B8C-83A1-F6EECF244321}">
                <p14:modId xmlns:p14="http://schemas.microsoft.com/office/powerpoint/2010/main" val="4086955621"/>
              </p:ext>
            </p:extLst>
          </p:nvPr>
        </p:nvGraphicFramePr>
        <p:xfrm>
          <a:off x="6744445" y="3734254"/>
          <a:ext cx="4725916" cy="2145846"/>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777813">
                  <a:extLst>
                    <a:ext uri="{9D8B030D-6E8A-4147-A177-3AD203B41FA5}">
                      <a16:colId xmlns:a16="http://schemas.microsoft.com/office/drawing/2014/main" val="2395970223"/>
                    </a:ext>
                  </a:extLst>
                </a:gridCol>
                <a:gridCol w="615768">
                  <a:extLst>
                    <a:ext uri="{9D8B030D-6E8A-4147-A177-3AD203B41FA5}">
                      <a16:colId xmlns:a16="http://schemas.microsoft.com/office/drawing/2014/main" val="3235649811"/>
                    </a:ext>
                  </a:extLst>
                </a:gridCol>
                <a:gridCol w="561754">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66844">
                <a:tc>
                  <a:txBody>
                    <a:bodyPr/>
                    <a:lstStyle/>
                    <a:p>
                      <a:pPr marL="72000" algn="l" fontAlgn="b">
                        <a:spcBef>
                          <a:spcPts val="0"/>
                        </a:spcBef>
                      </a:pPr>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0187">
                <a:tc>
                  <a:txBody>
                    <a:bodyPr/>
                    <a:lstStyle/>
                    <a:p>
                      <a:pPr marL="72000" algn="l" fontAlgn="b">
                        <a:spcBef>
                          <a:spcPts val="0"/>
                        </a:spcBef>
                      </a:pPr>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19763">
                <a:tc>
                  <a:txBody>
                    <a:bodyPr/>
                    <a:lstStyle/>
                    <a:p>
                      <a:pPr marL="72000" algn="l" fontAlgn="b">
                        <a:spcBef>
                          <a:spcPts val="0"/>
                        </a:spcBef>
                      </a:pPr>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15 411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51 040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1544414373"/>
                  </a:ext>
                </a:extLst>
              </a:tr>
              <a:tr h="319763">
                <a:tc>
                  <a:txBody>
                    <a:bodyPr/>
                    <a:lstStyle/>
                    <a:p>
                      <a:pPr marL="72000" algn="l" fontAlgn="b">
                        <a:spcBef>
                          <a:spcPts val="0"/>
                        </a:spcBef>
                      </a:pPr>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6 590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22 421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4178915708"/>
                  </a:ext>
                </a:extLst>
              </a:tr>
              <a:tr h="319763">
                <a:tc>
                  <a:txBody>
                    <a:bodyPr/>
                    <a:lstStyle/>
                    <a:p>
                      <a:pPr marL="72000" algn="l" fontAlgn="b">
                        <a:spcBef>
                          <a:spcPts val="0"/>
                        </a:spcBef>
                      </a:pPr>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696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1554613420"/>
                  </a:ext>
                </a:extLst>
              </a:tr>
              <a:tr h="31976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a:t>
                      </a:r>
                    </a:p>
                  </a:txBody>
                  <a:tcPr marL="9525" marR="9525" marT="9525" marB="0" anchor="ctr"/>
                </a:tc>
                <a:extLst>
                  <a:ext uri="{0D108BD9-81ED-4DB2-BD59-A6C34878D82A}">
                    <a16:rowId xmlns:a16="http://schemas.microsoft.com/office/drawing/2014/main" val="923977588"/>
                  </a:ext>
                </a:extLst>
              </a:tr>
              <a:tr h="31976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Smedjebackens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233</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56</a:t>
                      </a:r>
                    </a:p>
                  </a:txBody>
                  <a:tcPr marL="9525" marR="9525" marT="9525" marB="0" anchor="ctr"/>
                </a:tc>
                <a:extLst>
                  <a:ext uri="{0D108BD9-81ED-4DB2-BD59-A6C34878D82A}">
                    <a16:rowId xmlns:a16="http://schemas.microsoft.com/office/drawing/2014/main" val="1024077979"/>
                  </a:ext>
                </a:extLst>
              </a:tr>
            </a:tbl>
          </a:graphicData>
        </a:graphic>
      </p:graphicFrame>
      <p:graphicFrame>
        <p:nvGraphicFramePr>
          <p:cNvPr id="13" name="Diagram 12">
            <a:extLst>
              <a:ext uri="{FF2B5EF4-FFF2-40B4-BE49-F238E27FC236}">
                <a16:creationId xmlns:a16="http://schemas.microsoft.com/office/drawing/2014/main" id="{0E30C6A5-820D-4468-9BF9-7E4EAA600C27}"/>
              </a:ext>
            </a:extLst>
          </p:cNvPr>
          <p:cNvGraphicFramePr>
            <a:graphicFrameLocks/>
          </p:cNvGraphicFramePr>
          <p:nvPr>
            <p:extLst>
              <p:ext uri="{D42A27DB-BD31-4B8C-83A1-F6EECF244321}">
                <p14:modId xmlns:p14="http://schemas.microsoft.com/office/powerpoint/2010/main" val="2217115494"/>
              </p:ext>
            </p:extLst>
          </p:nvPr>
        </p:nvGraphicFramePr>
        <p:xfrm>
          <a:off x="793109" y="1948445"/>
          <a:ext cx="5750304" cy="38085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25390" y="2164740"/>
            <a:ext cx="473318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25390" y="2164738"/>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4941" y="461584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809992"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kv1</a:t>
            </a:r>
            <a:endParaRPr lang="sv-SE" sz="1400" dirty="0"/>
          </a:p>
        </p:txBody>
      </p:sp>
      <p:graphicFrame>
        <p:nvGraphicFramePr>
          <p:cNvPr id="29" name="Tabell 28">
            <a:extLst>
              <a:ext uri="{FF2B5EF4-FFF2-40B4-BE49-F238E27FC236}">
                <a16:creationId xmlns:a16="http://schemas.microsoft.com/office/drawing/2014/main" id="{7DC14B16-0A56-4F2C-A49C-91CBF30C04FC}"/>
              </a:ext>
            </a:extLst>
          </p:cNvPr>
          <p:cNvGraphicFramePr>
            <a:graphicFrameLocks noGrp="1"/>
          </p:cNvGraphicFramePr>
          <p:nvPr>
            <p:extLst>
              <p:ext uri="{D42A27DB-BD31-4B8C-83A1-F6EECF244321}">
                <p14:modId xmlns:p14="http://schemas.microsoft.com/office/powerpoint/2010/main" val="3804211285"/>
              </p:ext>
            </p:extLst>
          </p:nvPr>
        </p:nvGraphicFramePr>
        <p:xfrm>
          <a:off x="6763492" y="2343132"/>
          <a:ext cx="4733183" cy="2171736"/>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1678076792"/>
                    </a:ext>
                  </a:extLst>
                </a:gridCol>
                <a:gridCol w="686658">
                  <a:extLst>
                    <a:ext uri="{9D8B030D-6E8A-4147-A177-3AD203B41FA5}">
                      <a16:colId xmlns:a16="http://schemas.microsoft.com/office/drawing/2014/main" val="2601369493"/>
                    </a:ext>
                  </a:extLst>
                </a:gridCol>
                <a:gridCol w="779009">
                  <a:extLst>
                    <a:ext uri="{9D8B030D-6E8A-4147-A177-3AD203B41FA5}">
                      <a16:colId xmlns:a16="http://schemas.microsoft.com/office/drawing/2014/main" val="2395970223"/>
                    </a:ext>
                  </a:extLst>
                </a:gridCol>
                <a:gridCol w="493854">
                  <a:extLst>
                    <a:ext uri="{9D8B030D-6E8A-4147-A177-3AD203B41FA5}">
                      <a16:colId xmlns:a16="http://schemas.microsoft.com/office/drawing/2014/main" val="3235649811"/>
                    </a:ext>
                  </a:extLst>
                </a:gridCol>
                <a:gridCol w="685478">
                  <a:extLst>
                    <a:ext uri="{9D8B030D-6E8A-4147-A177-3AD203B41FA5}">
                      <a16:colId xmlns:a16="http://schemas.microsoft.com/office/drawing/2014/main" val="1050073455"/>
                    </a:ext>
                  </a:extLst>
                </a:gridCol>
                <a:gridCol w="542092">
                  <a:extLst>
                    <a:ext uri="{9D8B030D-6E8A-4147-A177-3AD203B41FA5}">
                      <a16:colId xmlns:a16="http://schemas.microsoft.com/office/drawing/2014/main" val="3827523272"/>
                    </a:ext>
                  </a:extLst>
                </a:gridCol>
              </a:tblGrid>
              <a:tr h="23503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467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81651">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5 072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24 003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 </a:t>
                      </a:r>
                    </a:p>
                  </a:txBody>
                  <a:tcPr marL="9525" marR="9525" marT="9525" marB="0" anchor="ctr"/>
                </a:tc>
                <a:extLst>
                  <a:ext uri="{0D108BD9-81ED-4DB2-BD59-A6C34878D82A}">
                    <a16:rowId xmlns:a16="http://schemas.microsoft.com/office/drawing/2014/main" val="1544414373"/>
                  </a:ext>
                </a:extLst>
              </a:tr>
              <a:tr h="281651">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2 500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10 375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4178915708"/>
                  </a:ext>
                </a:extLst>
              </a:tr>
              <a:tr h="281651">
                <a:tc>
                  <a:txBody>
                    <a:bodyPr/>
                    <a:lstStyle/>
                    <a:p>
                      <a:pPr marL="72000" algn="l" fontAlgn="b"/>
                      <a:r>
                        <a:rPr lang="sv-SE" sz="800" b="1" u="none" strike="noStrike" dirty="0">
                          <a:effectLst/>
                        </a:rPr>
                        <a:t>Dalarnas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755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1 812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 </a:t>
                      </a:r>
                    </a:p>
                  </a:txBody>
                  <a:tcPr marL="9525" marR="9525" marT="9525" marB="0" anchor="ctr"/>
                </a:tc>
                <a:extLst>
                  <a:ext uri="{0D108BD9-81ED-4DB2-BD59-A6C34878D82A}">
                    <a16:rowId xmlns:a16="http://schemas.microsoft.com/office/drawing/2014/main" val="1554613420"/>
                  </a:ext>
                </a:extLst>
              </a:tr>
              <a:tr h="281651">
                <a:tc>
                  <a:txBody>
                    <a:bodyPr/>
                    <a:lstStyle/>
                    <a:p>
                      <a:pPr marL="72000" algn="l" fontAlgn="b"/>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23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-81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-78 </a:t>
                      </a:r>
                    </a:p>
                  </a:txBody>
                  <a:tcPr marL="9525" marR="9525" marT="9525" marB="0" anchor="ctr"/>
                </a:tc>
                <a:extLst>
                  <a:ext uri="{0D108BD9-81ED-4DB2-BD59-A6C34878D82A}">
                    <a16:rowId xmlns:a16="http://schemas.microsoft.com/office/drawing/2014/main" val="1376509740"/>
                  </a:ext>
                </a:extLst>
              </a:tr>
              <a:tr h="281651">
                <a:tc>
                  <a:txBody>
                    <a:bodyPr/>
                    <a:lstStyle/>
                    <a:p>
                      <a:pPr marL="72000" algn="l" fontAlgn="b"/>
                      <a:r>
                        <a:rPr lang="sv-SE" sz="800" b="1" u="none" strike="noStrike" dirty="0">
                          <a:effectLst/>
                        </a:rPr>
                        <a:t>Ludvika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112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 </a:t>
                      </a:r>
                    </a:p>
                  </a:txBody>
                  <a:tcPr marL="9525" marR="9525" marT="9525" marB="0" anchor="ctr"/>
                </a:tc>
                <a:extLst>
                  <a:ext uri="{0D108BD9-81ED-4DB2-BD59-A6C34878D82A}">
                    <a16:rowId xmlns:a16="http://schemas.microsoft.com/office/drawing/2014/main" val="1926192075"/>
                  </a:ext>
                </a:extLst>
              </a:tr>
              <a:tr h="281651">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-86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8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-81 </a:t>
                      </a:r>
                    </a:p>
                  </a:txBody>
                  <a:tcPr marL="9525" marR="9525" marT="9525" marB="0" anchor="ctr"/>
                </a:tc>
                <a:extLst>
                  <a:ext uri="{0D108BD9-81ED-4DB2-BD59-A6C34878D82A}">
                    <a16:rowId xmlns:a16="http://schemas.microsoft.com/office/drawing/2014/main" val="2631041098"/>
                  </a:ext>
                </a:extLst>
              </a:tr>
            </a:tbl>
          </a:graphicData>
        </a:graphic>
      </p:graphicFrame>
      <p:sp>
        <p:nvSpPr>
          <p:cNvPr id="11" name="textruta 10">
            <a:extLst>
              <a:ext uri="{FF2B5EF4-FFF2-40B4-BE49-F238E27FC236}">
                <a16:creationId xmlns:a16="http://schemas.microsoft.com/office/drawing/2014/main" id="{CC922B59-3BD6-4513-972C-092D07947543}"/>
              </a:ext>
            </a:extLst>
          </p:cNvPr>
          <p:cNvSpPr txBox="1"/>
          <p:nvPr/>
        </p:nvSpPr>
        <p:spPr>
          <a:xfrm>
            <a:off x="10339128" y="4762980"/>
            <a:ext cx="1133360" cy="276999"/>
          </a:xfrm>
          <a:prstGeom prst="rect">
            <a:avLst/>
          </a:prstGeom>
          <a:noFill/>
        </p:spPr>
        <p:txBody>
          <a:bodyPr wrap="square" rtlCol="0">
            <a:spAutoFit/>
          </a:bodyPr>
          <a:lstStyle/>
          <a:p>
            <a:r>
              <a:rPr lang="sv-SE" sz="600" dirty="0"/>
              <a:t>**För utländska gästnätter exklusive camping</a:t>
            </a:r>
          </a:p>
        </p:txBody>
      </p:sp>
      <p:graphicFrame>
        <p:nvGraphicFramePr>
          <p:cNvPr id="12" name="Diagram 11">
            <a:extLst>
              <a:ext uri="{FF2B5EF4-FFF2-40B4-BE49-F238E27FC236}">
                <a16:creationId xmlns:a16="http://schemas.microsoft.com/office/drawing/2014/main" id="{17ABD88F-5BE6-4BD3-B454-0FEEC39AA004}"/>
              </a:ext>
            </a:extLst>
          </p:cNvPr>
          <p:cNvGraphicFramePr>
            <a:graphicFrameLocks/>
          </p:cNvGraphicFramePr>
          <p:nvPr>
            <p:extLst>
              <p:ext uri="{D42A27DB-BD31-4B8C-83A1-F6EECF244321}">
                <p14:modId xmlns:p14="http://schemas.microsoft.com/office/powerpoint/2010/main" val="3742535290"/>
              </p:ext>
            </p:extLst>
          </p:nvPr>
        </p:nvGraphicFramePr>
        <p:xfrm>
          <a:off x="748399" y="2171160"/>
          <a:ext cx="5809992" cy="336557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a:extLst>
              <a:ext uri="{FF2B5EF4-FFF2-40B4-BE49-F238E27FC236}">
                <a16:creationId xmlns:a16="http://schemas.microsoft.com/office/drawing/2014/main" id="{F6153CBC-6FDA-4646-9773-BCD3251B40BA}"/>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658007315"/>
              </p:ext>
            </p:extLst>
          </p:nvPr>
        </p:nvGraphicFramePr>
        <p:xfrm>
          <a:off x="6167439" y="106614"/>
          <a:ext cx="5687122" cy="6022725"/>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978553">
                  <a:extLst>
                    <a:ext uri="{9D8B030D-6E8A-4147-A177-3AD203B41FA5}">
                      <a16:colId xmlns:a16="http://schemas.microsoft.com/office/drawing/2014/main" val="2818758293"/>
                    </a:ext>
                  </a:extLst>
                </a:gridCol>
                <a:gridCol w="1254851">
                  <a:extLst>
                    <a:ext uri="{9D8B030D-6E8A-4147-A177-3AD203B41FA5}">
                      <a16:colId xmlns:a16="http://schemas.microsoft.com/office/drawing/2014/main" val="1452816917"/>
                    </a:ext>
                  </a:extLst>
                </a:gridCol>
              </a:tblGrid>
              <a:tr h="241055">
                <a:tc>
                  <a:txBody>
                    <a:bodyPr/>
                    <a:lstStyle/>
                    <a:p>
                      <a:pPr algn="l" fontAlgn="b"/>
                      <a:endParaRPr lang="sv-SE" sz="1000" b="0" i="0" u="none" strike="noStrike" dirty="0">
                        <a:solidFill>
                          <a:schemeClr val="bg1"/>
                        </a:solidFill>
                        <a:effectLst/>
                        <a:latin typeface="+mn-lt"/>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rtl="0" fontAlgn="b"/>
                      <a:r>
                        <a:rPr lang="sv-SE" sz="1000" b="1" i="0" u="none" strike="noStrike" dirty="0">
                          <a:solidFill>
                            <a:schemeClr val="bg1"/>
                          </a:solidFill>
                          <a:effectLst/>
                          <a:latin typeface="Futura Std Book" panose="020B0502020204020303" pitchFamily="34" charset="0"/>
                        </a:rPr>
                        <a:t>Nyregistrerade företag</a:t>
                      </a:r>
                    </a:p>
                  </a:txBody>
                  <a:tcPr marL="9525" marR="9525" marT="9525" marB="0" anchor="b">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algn="ctr" rtl="0" fontAlgn="b"/>
                      <a:r>
                        <a:rPr lang="sv-SE" sz="1000" b="1" i="0" u="none" strike="noStrike" dirty="0">
                          <a:solidFill>
                            <a:schemeClr val="bg1"/>
                          </a:solidFill>
                          <a:effectLst/>
                          <a:latin typeface="Futura Std Book" panose="020B0502020204020303" pitchFamily="34" charset="0"/>
                        </a:rPr>
                        <a:t>Företagskonkurser</a:t>
                      </a:r>
                    </a:p>
                  </a:txBody>
                  <a:tcPr marL="9525" marR="9525" marT="9525" marB="0" anchor="b">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241055">
                <a:tc>
                  <a:txBody>
                    <a:bodyPr/>
                    <a:lstStyle/>
                    <a:p>
                      <a:pPr algn="l" fontAlgn="b"/>
                      <a:endParaRPr lang="sv-SE" sz="1000" b="0" i="0" u="none" strike="noStrike" dirty="0">
                        <a:solidFill>
                          <a:schemeClr val="bg1"/>
                        </a:solidFill>
                        <a:effectLst/>
                        <a:latin typeface="+mn-lt"/>
                      </a:endParaRPr>
                    </a:p>
                  </a:txBody>
                  <a:tcPr marL="0" marR="0" marT="0" marB="0"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dirty="0">
                          <a:solidFill>
                            <a:schemeClr val="bg1"/>
                          </a:solidFill>
                          <a:effectLst/>
                          <a:latin typeface="Futura Std Book" panose="020B0502020204020303" pitchFamily="34" charset="0"/>
                        </a:rPr>
                        <a:t>Antal</a:t>
                      </a:r>
                    </a:p>
                  </a:txBody>
                  <a:tcPr marL="9525" marR="9525" marT="9525" marB="0" anchor="b">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chemeClr val="bg1"/>
                          </a:solidFill>
                          <a:effectLst/>
                          <a:latin typeface="Futura Std Book" panose="020B0502020204020303" pitchFamily="34" charset="0"/>
                        </a:rPr>
                        <a:t>Förändring (%)</a:t>
                      </a:r>
                    </a:p>
                  </a:txBody>
                  <a:tcPr marL="9525" marR="9525" marT="9525" marB="0" anchor="b">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dirty="0">
                          <a:solidFill>
                            <a:schemeClr val="bg1"/>
                          </a:solidFill>
                          <a:effectLst/>
                          <a:latin typeface="Futura Std Book" panose="020B0502020204020303" pitchFamily="34" charset="0"/>
                        </a:rPr>
                        <a:t>Antal</a:t>
                      </a:r>
                    </a:p>
                  </a:txBody>
                  <a:tcPr marL="9525" marR="9525" marT="9525" marB="0" anchor="b">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chemeClr val="bg1"/>
                          </a:solidFill>
                          <a:effectLst/>
                          <a:latin typeface="Futura Std Book" panose="020B0502020204020303" pitchFamily="34" charset="0"/>
                        </a:rPr>
                        <a:t>Förändring (%)</a:t>
                      </a:r>
                    </a:p>
                  </a:txBody>
                  <a:tcPr marL="9525" marR="9525" marT="9525" marB="0" anchor="b">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696100177"/>
                  </a:ext>
                </a:extLst>
              </a:tr>
              <a:tr h="207910">
                <a:tc>
                  <a:txBody>
                    <a:bodyPr/>
                    <a:lstStyle/>
                    <a:p>
                      <a:pPr algn="l" fontAlgn="b"/>
                      <a:endParaRPr lang="sv-SE" sz="800" b="0" i="0" u="none" strike="noStrike" dirty="0">
                        <a:solidFill>
                          <a:schemeClr val="bg1"/>
                        </a:solidFill>
                        <a:effectLst/>
                        <a:latin typeface="+mn-lt"/>
                      </a:endParaRPr>
                    </a:p>
                  </a:txBody>
                  <a:tcPr marL="0" marR="0" marT="0"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dirty="0">
                          <a:solidFill>
                            <a:srgbClr val="FFFFFF"/>
                          </a:solidFill>
                          <a:effectLst/>
                          <a:latin typeface="Futura Std Book" panose="020B0502020204020303" pitchFamily="34" charset="0"/>
                        </a:rPr>
                        <a:t>2021 kv1</a:t>
                      </a:r>
                    </a:p>
                  </a:txBody>
                  <a:tcPr marL="9525" marR="9525" marT="9525" marB="0" anchor="b">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rgbClr val="FFFFFF"/>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dirty="0">
                          <a:solidFill>
                            <a:srgbClr val="FFFFFF"/>
                          </a:solidFill>
                          <a:effectLst/>
                          <a:latin typeface="Futura Std Book" panose="020B0502020204020303" pitchFamily="34" charset="0"/>
                        </a:rPr>
                        <a:t>2021 kv1</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rgbClr val="FFFFFF"/>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07910">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471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Avesta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293360832"/>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Borlänge</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extLst>
                  <a:ext uri="{0D108BD9-81ED-4DB2-BD59-A6C34878D82A}">
                    <a16:rowId xmlns:a16="http://schemas.microsoft.com/office/drawing/2014/main" val="1559525621"/>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Falun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1947986397"/>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Gagnef</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325918200"/>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Hedemora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3944598109"/>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Leksand</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extLst>
                  <a:ext uri="{0D108BD9-81ED-4DB2-BD59-A6C34878D82A}">
                    <a16:rowId xmlns:a16="http://schemas.microsoft.com/office/drawing/2014/main" val="3208508909"/>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Ludvika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1121273573"/>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Malung-Sälen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084239425"/>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Mora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2047465816"/>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Orsa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Rättvik</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443966492"/>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Smedjebacken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055248050"/>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Säter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884210164"/>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Vansbro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00777060"/>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Älvdalen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670799064"/>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a:t>
            </a:r>
            <a:r>
              <a:rPr lang="sv-SE" sz="2400" b="0"/>
              <a:t>i Dalarnas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a:extLst>
              <a:ext uri="{FF2B5EF4-FFF2-40B4-BE49-F238E27FC236}">
                <a16:creationId xmlns:a16="http://schemas.microsoft.com/office/drawing/2014/main" id="{96E2B788-3681-469C-9350-51BB1FDC15A4}"/>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Dalarnas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3289861434"/>
              </p:ext>
            </p:extLst>
          </p:nvPr>
        </p:nvGraphicFramePr>
        <p:xfrm>
          <a:off x="6167438" y="106615"/>
          <a:ext cx="5689600" cy="6167192"/>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978979">
                  <a:extLst>
                    <a:ext uri="{9D8B030D-6E8A-4147-A177-3AD203B41FA5}">
                      <a16:colId xmlns:a16="http://schemas.microsoft.com/office/drawing/2014/main" val="2818758293"/>
                    </a:ext>
                  </a:extLst>
                </a:gridCol>
                <a:gridCol w="1255398">
                  <a:extLst>
                    <a:ext uri="{9D8B030D-6E8A-4147-A177-3AD203B41FA5}">
                      <a16:colId xmlns:a16="http://schemas.microsoft.com/office/drawing/2014/main" val="1452816917"/>
                    </a:ext>
                  </a:extLst>
                </a:gridCol>
              </a:tblGrid>
              <a:tr h="366517">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Antal*         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pitchFamily="34" charset="0"/>
                        </a:rPr>
                        <a:t>2021 kv1</a:t>
                      </a:r>
                    </a:p>
                  </a:txBody>
                  <a:tcPr marL="9525" marR="9525" marT="9525"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pitchFamily="34" charset="0"/>
                        </a:rPr>
                        <a:t>2021 kv1</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97576">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9 227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Vansbro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283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Malung-Sälen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559525621"/>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Gagnef</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Leksand</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32591820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Rättvik</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3944598109"/>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Orsa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Älvdalen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Smedjebacken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084239425"/>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Mora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593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a:t>
                      </a:r>
                    </a:p>
                  </a:txBody>
                  <a:tcPr marL="9525" marR="9525" marT="9525" marB="0" anchor="ctr"/>
                </a:tc>
                <a:extLst>
                  <a:ext uri="{0D108BD9-81ED-4DB2-BD59-A6C34878D82A}">
                    <a16:rowId xmlns:a16="http://schemas.microsoft.com/office/drawing/2014/main" val="2047465816"/>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Falun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2 173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4226078857"/>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Borlänge</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2 255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443966492"/>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Säter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05524805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Hedemora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884210164"/>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Avesta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077706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Ludvika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670799064"/>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B47A2E46-4930-4CBF-9C3D-B598ACF891DB}"/>
              </a:ext>
            </a:extLst>
          </p:cNvPr>
          <p:cNvSpPr txBox="1"/>
          <p:nvPr/>
        </p:nvSpPr>
        <p:spPr>
          <a:xfrm>
            <a:off x="6096000" y="6273807"/>
            <a:ext cx="5830442" cy="276999"/>
          </a:xfrm>
          <a:prstGeom prst="rect">
            <a:avLst/>
          </a:prstGeom>
          <a:noFill/>
        </p:spPr>
        <p:txBody>
          <a:bodyPr wrap="none" rtlCol="0">
            <a:spAutoFit/>
          </a:bodyPr>
          <a:lstStyle/>
          <a:p>
            <a:r>
              <a:rPr lang="sv-SE" sz="600" dirty="0"/>
              <a:t>*Varsel ska anmälas till arbetsförmedlingen om du inom ett län avser att säga upp eller minska arbetstiden för minst fem anställda eller fler. Som arbets-</a:t>
            </a:r>
          </a:p>
          <a:p>
            <a:r>
              <a:rPr lang="sv-SE" sz="600" dirty="0"/>
              <a:t>givare är man inte skyldig att specificera vilken kommun ett varsel gäller. Därför summerar kommunernas siffror inte alltid till länet. </a:t>
            </a:r>
            <a:endParaRPr lang="sv-SE" sz="800" dirty="0"/>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a:extLst>
              <a:ext uri="{FF2B5EF4-FFF2-40B4-BE49-F238E27FC236}">
                <a16:creationId xmlns:a16="http://schemas.microsoft.com/office/drawing/2014/main" id="{8DD208CF-0C68-43F3-8329-EE03E88A3390}"/>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Dalarnas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2558912713"/>
              </p:ext>
            </p:extLst>
          </p:nvPr>
        </p:nvGraphicFramePr>
        <p:xfrm>
          <a:off x="6167440" y="106615"/>
          <a:ext cx="5702807" cy="6167192"/>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52540">
                  <a:extLst>
                    <a:ext uri="{9D8B030D-6E8A-4147-A177-3AD203B41FA5}">
                      <a16:colId xmlns:a16="http://schemas.microsoft.com/office/drawing/2014/main" val="2818758293"/>
                    </a:ext>
                  </a:extLst>
                </a:gridCol>
                <a:gridCol w="1270536">
                  <a:extLst>
                    <a:ext uri="{9D8B030D-6E8A-4147-A177-3AD203B41FA5}">
                      <a16:colId xmlns:a16="http://schemas.microsoft.com/office/drawing/2014/main" val="1452816917"/>
                    </a:ext>
                  </a:extLst>
                </a:gridCol>
              </a:tblGrid>
              <a:tr h="366517">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dirty="0">
                          <a:solidFill>
                            <a:schemeClr val="bg1"/>
                          </a:solidFill>
                        </a:rPr>
                        <a:t>.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2021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97576">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72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10 494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16,5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Malung-Sälen</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93360832"/>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Gagnef</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1559525621"/>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Leksand</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1947986397"/>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Rättvik</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32591820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Orsa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3944598109"/>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Älvdalen</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3208508909"/>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Smedjebacken</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1121273573"/>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Mora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1084239425"/>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Falun</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1 770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047465816"/>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Borlänge</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2 537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4226078857"/>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Säter</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443966492"/>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Hedemora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305524805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Avesta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1 114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2884210164"/>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Ludvika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1 435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0077706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Vansbro</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136000840"/>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F03986F7-A4C4-41D9-BA81-0CB121A7D0A9}"/>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Dalarnas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339981262"/>
              </p:ext>
            </p:extLst>
          </p:nvPr>
        </p:nvGraphicFramePr>
        <p:xfrm>
          <a:off x="6167439" y="106615"/>
          <a:ext cx="5687122" cy="6167192"/>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366517">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97576">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72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287 839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212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Avesta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-86</a:t>
                      </a:r>
                    </a:p>
                  </a:txBody>
                  <a:tcPr marL="9525" marR="9525" marT="9525" marB="0" anchor="ctr"/>
                </a:tc>
                <a:extLst>
                  <a:ext uri="{0D108BD9-81ED-4DB2-BD59-A6C34878D82A}">
                    <a16:rowId xmlns:a16="http://schemas.microsoft.com/office/drawing/2014/main" val="293360832"/>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Borlänge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52 434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555</a:t>
                      </a:r>
                    </a:p>
                  </a:txBody>
                  <a:tcPr marL="9525" marR="9525" marT="9525" marB="0" anchor="ctr"/>
                </a:tc>
                <a:extLst>
                  <a:ext uri="{0D108BD9-81ED-4DB2-BD59-A6C34878D82A}">
                    <a16:rowId xmlns:a16="http://schemas.microsoft.com/office/drawing/2014/main" val="1559525621"/>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Falun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59 575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a:t>
                      </a:r>
                    </a:p>
                  </a:txBody>
                  <a:tcPr marL="9525" marR="9525" marT="9525" marB="0" anchor="ctr"/>
                </a:tc>
                <a:extLst>
                  <a:ext uri="{0D108BD9-81ED-4DB2-BD59-A6C34878D82A}">
                    <a16:rowId xmlns:a16="http://schemas.microsoft.com/office/drawing/2014/main" val="1947986397"/>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Gagnef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10 405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325918200"/>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Hedemora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15 456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944598109"/>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Leksand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15 836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120</a:t>
                      </a:r>
                    </a:p>
                  </a:txBody>
                  <a:tcPr marL="9525" marR="9525" marT="9525" marB="0" anchor="ctr"/>
                </a:tc>
                <a:extLst>
                  <a:ext uri="{0D108BD9-81ED-4DB2-BD59-A6C34878D82A}">
                    <a16:rowId xmlns:a16="http://schemas.microsoft.com/office/drawing/2014/main" val="3208508909"/>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Ludvika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26 610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1121273573"/>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Malung-Sälen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10 186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Mora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20 492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1 550</a:t>
                      </a:r>
                    </a:p>
                  </a:txBody>
                  <a:tcPr marL="9525" marR="9525" marT="9525" marB="0" anchor="ctr"/>
                </a:tc>
                <a:extLst>
                  <a:ext uri="{0D108BD9-81ED-4DB2-BD59-A6C34878D82A}">
                    <a16:rowId xmlns:a16="http://schemas.microsoft.com/office/drawing/2014/main" val="2047465816"/>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Orsa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6 896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4226078857"/>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Rättvik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11 087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443966492"/>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Smedjebacken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10 893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233</a:t>
                      </a:r>
                    </a:p>
                  </a:txBody>
                  <a:tcPr marL="9525" marR="9525" marT="9525" marB="0" anchor="ctr"/>
                </a:tc>
                <a:extLst>
                  <a:ext uri="{0D108BD9-81ED-4DB2-BD59-A6C34878D82A}">
                    <a16:rowId xmlns:a16="http://schemas.microsoft.com/office/drawing/2014/main" val="3055248050"/>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Säter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11 155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3 500</a:t>
                      </a:r>
                    </a:p>
                  </a:txBody>
                  <a:tcPr marL="9525" marR="9525" marT="9525" marB="0" anchor="ctr"/>
                </a:tc>
                <a:extLst>
                  <a:ext uri="{0D108BD9-81ED-4DB2-BD59-A6C34878D82A}">
                    <a16:rowId xmlns:a16="http://schemas.microsoft.com/office/drawing/2014/main" val="2884210164"/>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Vansbro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6 797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0777060"/>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Älvdalen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7 017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670799064"/>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a:extLst>
              <a:ext uri="{FF2B5EF4-FFF2-40B4-BE49-F238E27FC236}">
                <a16:creationId xmlns:a16="http://schemas.microsoft.com/office/drawing/2014/main" id="{CFCCD982-544E-4305-B668-957D6459B193}"/>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a:t>
            </a:r>
            <a:r>
              <a:rPr lang="sv-SE" sz="2400" b="0"/>
              <a:t>i Dalarnas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600443948"/>
              </p:ext>
            </p:extLst>
          </p:nvPr>
        </p:nvGraphicFramePr>
        <p:xfrm>
          <a:off x="6164962" y="106615"/>
          <a:ext cx="4871338" cy="641800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381424">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38142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8142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05611">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755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Avesta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-87</a:t>
                      </a:r>
                    </a:p>
                  </a:txBody>
                  <a:tcPr marL="9525" marR="9525" marT="9525" marB="0" anchor="ctr"/>
                </a:tc>
                <a:extLst>
                  <a:ext uri="{0D108BD9-81ED-4DB2-BD59-A6C34878D82A}">
                    <a16:rowId xmlns:a16="http://schemas.microsoft.com/office/drawing/2014/main" val="293360832"/>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Borlänge</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1559525621"/>
                  </a:ext>
                </a:extLst>
              </a:tr>
              <a:tr h="337875">
                <a:tc>
                  <a:txBody>
                    <a:bodyPr/>
                    <a:lstStyle/>
                    <a:p>
                      <a:pPr algn="l" rtl="0" fontAlgn="ctr"/>
                      <a:r>
                        <a:rPr lang="sv-SE" sz="800" b="0" i="0" u="none" strike="noStrike" dirty="0">
                          <a:solidFill>
                            <a:srgbClr val="000000"/>
                          </a:solidFill>
                          <a:effectLst/>
                          <a:latin typeface="Futura Std Book" panose="020B0502020204020303" pitchFamily="34" charset="0"/>
                        </a:rPr>
                        <a:t>Falun</a:t>
                      </a:r>
                    </a:p>
                  </a:txBody>
                  <a:tcPr marL="108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-83</a:t>
                      </a:r>
                    </a:p>
                  </a:txBody>
                  <a:tcPr marL="9525" marR="9525" marT="9525" marB="0" anchor="ctr"/>
                </a:tc>
                <a:extLst>
                  <a:ext uri="{0D108BD9-81ED-4DB2-BD59-A6C34878D82A}">
                    <a16:rowId xmlns:a16="http://schemas.microsoft.com/office/drawing/2014/main" val="1947986397"/>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Gagnef</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-83</a:t>
                      </a:r>
                    </a:p>
                  </a:txBody>
                  <a:tcPr marL="9525" marR="9525" marT="9525" marB="0" anchor="ctr"/>
                </a:tc>
                <a:extLst>
                  <a:ext uri="{0D108BD9-81ED-4DB2-BD59-A6C34878D82A}">
                    <a16:rowId xmlns:a16="http://schemas.microsoft.com/office/drawing/2014/main" val="2325918200"/>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Hedemora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-88</a:t>
                      </a:r>
                    </a:p>
                  </a:txBody>
                  <a:tcPr marL="9525" marR="9525" marT="9525" marB="0" anchor="ctr"/>
                </a:tc>
                <a:extLst>
                  <a:ext uri="{0D108BD9-81ED-4DB2-BD59-A6C34878D82A}">
                    <a16:rowId xmlns:a16="http://schemas.microsoft.com/office/drawing/2014/main" val="3944598109"/>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Leksand</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-87</a:t>
                      </a:r>
                    </a:p>
                  </a:txBody>
                  <a:tcPr marL="9525" marR="9525" marT="9525" marB="0" anchor="ctr"/>
                </a:tc>
                <a:extLst>
                  <a:ext uri="{0D108BD9-81ED-4DB2-BD59-A6C34878D82A}">
                    <a16:rowId xmlns:a16="http://schemas.microsoft.com/office/drawing/2014/main" val="3208508909"/>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Ludvika</a:t>
                      </a:r>
                    </a:p>
                  </a:txBody>
                  <a:tcPr marL="108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112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1121273573"/>
                  </a:ext>
                </a:extLst>
              </a:tr>
              <a:tr h="337875">
                <a:tc>
                  <a:txBody>
                    <a:bodyPr/>
                    <a:lstStyle/>
                    <a:p>
                      <a:pPr algn="l" rtl="0" fontAlgn="ctr"/>
                      <a:r>
                        <a:rPr lang="sv-SE" sz="800" b="0" i="0" u="none" strike="noStrike" dirty="0">
                          <a:solidFill>
                            <a:srgbClr val="000000"/>
                          </a:solidFill>
                          <a:effectLst/>
                          <a:latin typeface="Futura Std Book" panose="020B0502020204020303" pitchFamily="34" charset="0"/>
                        </a:rPr>
                        <a:t>Malung-Sälen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extLst>
                  <a:ext uri="{0D108BD9-81ED-4DB2-BD59-A6C34878D82A}">
                    <a16:rowId xmlns:a16="http://schemas.microsoft.com/office/drawing/2014/main" val="1084239425"/>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Mora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2047465816"/>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Orsa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-69</a:t>
                      </a:r>
                    </a:p>
                  </a:txBody>
                  <a:tcPr marL="9525" marR="9525" marT="9525" marB="0" anchor="ctr"/>
                </a:tc>
                <a:extLst>
                  <a:ext uri="{0D108BD9-81ED-4DB2-BD59-A6C34878D82A}">
                    <a16:rowId xmlns:a16="http://schemas.microsoft.com/office/drawing/2014/main" val="4226078857"/>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Rättvik</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2443966492"/>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Smedjebacken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-77</a:t>
                      </a:r>
                    </a:p>
                  </a:txBody>
                  <a:tcPr marL="9525" marR="9525" marT="9525" marB="0" anchor="ctr"/>
                </a:tc>
                <a:extLst>
                  <a:ext uri="{0D108BD9-81ED-4DB2-BD59-A6C34878D82A}">
                    <a16:rowId xmlns:a16="http://schemas.microsoft.com/office/drawing/2014/main" val="3055248050"/>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Säter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2884210164"/>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Vansbro</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-83</a:t>
                      </a:r>
                    </a:p>
                  </a:txBody>
                  <a:tcPr marL="9525" marR="9525" marT="9525" marB="0" anchor="ctr"/>
                </a:tc>
                <a:extLst>
                  <a:ext uri="{0D108BD9-81ED-4DB2-BD59-A6C34878D82A}">
                    <a16:rowId xmlns:a16="http://schemas.microsoft.com/office/drawing/2014/main" val="200777060"/>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Älvdalen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670799064"/>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a:srcRect l="10" r="10"/>
          <a:stretch>
            <a:fillRect/>
          </a:stretch>
        </p:blipFill>
        <p:spPr>
          <a:xfrm>
            <a:off x="6575206" y="0"/>
            <a:ext cx="5616794" cy="6858000"/>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730248" y="1628775"/>
            <a:ext cx="5365752"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 xmlns:ahyp="http://schemas.microsoft.com/office/drawing/2018/hyperlinkcolor" val="tx"/>
                    </a:ext>
                  </a:extLst>
                </a:hlinkClick>
              </a:rPr>
              <a:t>http://stockholmbusinessalliance.se/hittamaterial/konjunkturrapporter/ </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730249" y="342899"/>
            <a:ext cx="5296792" cy="1113955"/>
          </a:xfrm>
        </p:spPr>
        <p:txBody>
          <a:bodyPr/>
          <a:lstStyle/>
          <a:p>
            <a:r>
              <a:rPr lang="sv-SE" sz="2800"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6525389" y="0"/>
            <a:ext cx="6052612"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3652</TotalTime>
  <Words>3284</Words>
  <Application>Microsoft Office PowerPoint</Application>
  <PresentationFormat>Bredbild</PresentationFormat>
  <Paragraphs>1374</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Calibri</vt:lpstr>
      <vt:lpstr>Futura std book</vt:lpstr>
      <vt:lpstr>Futura std book</vt:lpstr>
      <vt:lpstr>Garamond</vt:lpstr>
      <vt:lpstr>Times New Roman</vt:lpstr>
      <vt:lpstr>Wingdings</vt:lpstr>
      <vt:lpstr>Stockholm Business Region</vt:lpstr>
      <vt:lpstr>PowerPoint-presentation</vt:lpstr>
      <vt:lpstr>Om rapporten</vt:lpstr>
      <vt:lpstr>  Stabilt läge i spåren av Covid-19</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522</cp:revision>
  <cp:lastPrinted>2020-06-24T11:57:20Z</cp:lastPrinted>
  <dcterms:created xsi:type="dcterms:W3CDTF">2019-04-29T08:02:07Z</dcterms:created>
  <dcterms:modified xsi:type="dcterms:W3CDTF">2021-07-01T06:01:01Z</dcterms:modified>
</cp:coreProperties>
</file>