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5"/>
  </p:notesMasterIdLst>
  <p:handoutMasterIdLst>
    <p:handoutMasterId r:id="rId26"/>
  </p:handoutMasterIdLst>
  <p:sldIdLst>
    <p:sldId id="369" r:id="rId2"/>
    <p:sldId id="308" r:id="rId3"/>
    <p:sldId id="347" r:id="rId4"/>
    <p:sldId id="370" r:id="rId5"/>
    <p:sldId id="371" r:id="rId6"/>
    <p:sldId id="351" r:id="rId7"/>
    <p:sldId id="372" r:id="rId8"/>
    <p:sldId id="373" r:id="rId9"/>
    <p:sldId id="354" r:id="rId10"/>
    <p:sldId id="368" r:id="rId11"/>
    <p:sldId id="374" r:id="rId12"/>
    <p:sldId id="375" r:id="rId13"/>
    <p:sldId id="358" r:id="rId14"/>
    <p:sldId id="359" r:id="rId15"/>
    <p:sldId id="376" r:id="rId16"/>
    <p:sldId id="377" r:id="rId17"/>
    <p:sldId id="378" r:id="rId18"/>
    <p:sldId id="316" r:id="rId19"/>
    <p:sldId id="363" r:id="rId20"/>
    <p:sldId id="364" r:id="rId21"/>
    <p:sldId id="365" r:id="rId22"/>
    <p:sldId id="366" r:id="rId23"/>
    <p:sldId id="367" r:id="rId2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70"/>
            <p14:sldId id="371"/>
            <p14:sldId id="351"/>
            <p14:sldId id="372"/>
            <p14:sldId id="373"/>
            <p14:sldId id="354"/>
            <p14:sldId id="368"/>
            <p14:sldId id="374"/>
            <p14:sldId id="375"/>
            <p14:sldId id="358"/>
            <p14:sldId id="359"/>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67F"/>
    <a:srgbClr val="FFFFFF"/>
    <a:srgbClr val="052364"/>
    <a:srgbClr val="C400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0"/>
  </p:normalViewPr>
  <p:slideViewPr>
    <p:cSldViewPr snapToGrid="0">
      <p:cViewPr varScale="1">
        <p:scale>
          <a:sx n="69" d="100"/>
          <a:sy n="69" d="100"/>
        </p:scale>
        <p:origin x="484" y="44"/>
      </p:cViewPr>
      <p:guideLst/>
    </p:cSldViewPr>
  </p:slideViewPr>
  <p:notesTextViewPr>
    <p:cViewPr>
      <p:scale>
        <a:sx n="3" d="2"/>
        <a:sy n="3" d="2"/>
      </p:scale>
      <p:origin x="0" y="0"/>
    </p:cViewPr>
  </p:notesTextViewPr>
  <p:sorterViewPr>
    <p:cViewPr>
      <p:scale>
        <a:sx n="78" d="100"/>
        <a:sy n="78" d="100"/>
      </p:scale>
      <p:origin x="0" y="-1852"/>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1Q1\Sida%20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5.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6.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7.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8.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11.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1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13.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15.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16.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Grafdata'!$B$51</c:f>
              <c:strCache>
                <c:ptCount val="1"/>
                <c:pt idx="0">
                  <c:v>Total</c:v>
                </c:pt>
              </c:strCache>
            </c:strRef>
          </c:tx>
          <c:spPr>
            <a:ln w="28575" cap="rnd">
              <a:solidFill>
                <a:schemeClr val="accent1"/>
              </a:solidFill>
              <a:round/>
            </a:ln>
            <a:effectLst/>
          </c:spPr>
          <c:marker>
            <c:symbol val="none"/>
          </c:marker>
          <c:cat>
            <c:strRef>
              <c:f>'s4 Grafdata'!$C$41:$AQ$41</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's4 Grafdata'!$C$51:$AQ$51</c:f>
              <c:numCache>
                <c:formatCode>General</c:formatCode>
                <c:ptCount val="41"/>
                <c:pt idx="0">
                  <c:v>100</c:v>
                </c:pt>
                <c:pt idx="1">
                  <c:v>107.81748549451784</c:v>
                </c:pt>
                <c:pt idx="2">
                  <c:v>109.28318000504767</c:v>
                </c:pt>
                <c:pt idx="3">
                  <c:v>107.41172304755155</c:v>
                </c:pt>
                <c:pt idx="4">
                  <c:v>105.06357863815916</c:v>
                </c:pt>
                <c:pt idx="5">
                  <c:v>112.03902348108161</c:v>
                </c:pt>
                <c:pt idx="6">
                  <c:v>111.61929596998215</c:v>
                </c:pt>
                <c:pt idx="7">
                  <c:v>111.404102016507</c:v>
                </c:pt>
                <c:pt idx="8">
                  <c:v>107.36496017630648</c:v>
                </c:pt>
                <c:pt idx="9">
                  <c:v>113.34269515861659</c:v>
                </c:pt>
                <c:pt idx="10">
                  <c:v>113.53101980681318</c:v>
                </c:pt>
                <c:pt idx="11">
                  <c:v>113.05644790420598</c:v>
                </c:pt>
                <c:pt idx="12">
                  <c:v>110.21633023611511</c:v>
                </c:pt>
                <c:pt idx="13">
                  <c:v>117.68146843966709</c:v>
                </c:pt>
                <c:pt idx="14">
                  <c:v>117.82252930724161</c:v>
                </c:pt>
                <c:pt idx="15">
                  <c:v>116.09549208441517</c:v>
                </c:pt>
                <c:pt idx="16">
                  <c:v>115.62462900817206</c:v>
                </c:pt>
                <c:pt idx="17">
                  <c:v>123.6317002969561</c:v>
                </c:pt>
                <c:pt idx="18">
                  <c:v>122.57316004060512</c:v>
                </c:pt>
                <c:pt idx="19">
                  <c:v>121.21841739509594</c:v>
                </c:pt>
                <c:pt idx="20">
                  <c:v>121.09431895184085</c:v>
                </c:pt>
                <c:pt idx="21">
                  <c:v>128.24569884883991</c:v>
                </c:pt>
                <c:pt idx="22">
                  <c:v>128.17960463774713</c:v>
                </c:pt>
                <c:pt idx="23">
                  <c:v>128.07474039451313</c:v>
                </c:pt>
                <c:pt idx="24">
                  <c:v>126.03721230214127</c:v>
                </c:pt>
                <c:pt idx="25">
                  <c:v>134.46552319738373</c:v>
                </c:pt>
                <c:pt idx="26">
                  <c:v>135.32218150061587</c:v>
                </c:pt>
                <c:pt idx="27">
                  <c:v>134.72772953562071</c:v>
                </c:pt>
                <c:pt idx="28">
                  <c:v>132.54423830362776</c:v>
                </c:pt>
                <c:pt idx="29">
                  <c:v>141.17390535382125</c:v>
                </c:pt>
                <c:pt idx="30">
                  <c:v>140.20052006833924</c:v>
                </c:pt>
                <c:pt idx="31">
                  <c:v>139.35914149131619</c:v>
                </c:pt>
                <c:pt idx="32">
                  <c:v>137.63824884946547</c:v>
                </c:pt>
                <c:pt idx="33">
                  <c:v>145.81226959336755</c:v>
                </c:pt>
                <c:pt idx="34">
                  <c:v>144.89068258719726</c:v>
                </c:pt>
                <c:pt idx="35">
                  <c:v>142.33706562821885</c:v>
                </c:pt>
                <c:pt idx="36">
                  <c:v>141.36102995937406</c:v>
                </c:pt>
                <c:pt idx="37">
                  <c:v>144.8173770050382</c:v>
                </c:pt>
                <c:pt idx="38">
                  <c:v>144.46392115600264</c:v>
                </c:pt>
                <c:pt idx="39">
                  <c:v>144.1781814440013</c:v>
                </c:pt>
                <c:pt idx="40">
                  <c:v>144.17513151233959</c:v>
                </c:pt>
              </c:numCache>
            </c:numRef>
          </c:val>
          <c:smooth val="0"/>
          <c:extLst>
            <c:ext xmlns:c16="http://schemas.microsoft.com/office/drawing/2014/chart" uri="{C3380CC4-5D6E-409C-BE32-E72D297353CC}">
              <c16:uniqueId val="{00000000-1225-45AD-B29C-00E54E172585}"/>
            </c:ext>
          </c:extLst>
        </c:ser>
        <c:ser>
          <c:idx val="1"/>
          <c:order val="1"/>
          <c:tx>
            <c:strRef>
              <c:f>'s4 Grafdata'!$B$52</c:f>
              <c:strCache>
                <c:ptCount val="1"/>
                <c:pt idx="0">
                  <c:v>Per invånare</c:v>
                </c:pt>
              </c:strCache>
            </c:strRef>
          </c:tx>
          <c:spPr>
            <a:ln w="28575" cap="rnd">
              <a:solidFill>
                <a:schemeClr val="accent2"/>
              </a:solidFill>
              <a:prstDash val="sysDash"/>
              <a:round/>
            </a:ln>
            <a:effectLst/>
          </c:spPr>
          <c:marker>
            <c:symbol val="none"/>
          </c:marker>
          <c:cat>
            <c:strRef>
              <c:f>'s4 Grafdata'!$C$41:$AQ$41</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's4 Grafdata'!$C$52:$AQ$52</c:f>
              <c:numCache>
                <c:formatCode>General</c:formatCode>
                <c:ptCount val="41"/>
                <c:pt idx="0">
                  <c:v>100</c:v>
                </c:pt>
                <c:pt idx="1">
                  <c:v>107.79325840160369</c:v>
                </c:pt>
                <c:pt idx="2">
                  <c:v>108.97100677076028</c:v>
                </c:pt>
                <c:pt idx="3">
                  <c:v>106.92839852273639</c:v>
                </c:pt>
                <c:pt idx="4">
                  <c:v>104.54849161892744</c:v>
                </c:pt>
                <c:pt idx="5">
                  <c:v>111.33953924565375</c:v>
                </c:pt>
                <c:pt idx="6">
                  <c:v>110.69207387455944</c:v>
                </c:pt>
                <c:pt idx="7">
                  <c:v>110.29916258079632</c:v>
                </c:pt>
                <c:pt idx="8">
                  <c:v>106.14523945676792</c:v>
                </c:pt>
                <c:pt idx="9">
                  <c:v>111.84677619901859</c:v>
                </c:pt>
                <c:pt idx="10">
                  <c:v>111.72346758513116</c:v>
                </c:pt>
                <c:pt idx="11">
                  <c:v>111.040094009315</c:v>
                </c:pt>
                <c:pt idx="12">
                  <c:v>107.99180802098107</c:v>
                </c:pt>
                <c:pt idx="13">
                  <c:v>115.09023924338096</c:v>
                </c:pt>
                <c:pt idx="14">
                  <c:v>114.87828778654611</c:v>
                </c:pt>
                <c:pt idx="15">
                  <c:v>112.93474547534962</c:v>
                </c:pt>
                <c:pt idx="16">
                  <c:v>112.17849352107766</c:v>
                </c:pt>
                <c:pt idx="17">
                  <c:v>119.7359721922373</c:v>
                </c:pt>
                <c:pt idx="18">
                  <c:v>118.20720442988605</c:v>
                </c:pt>
                <c:pt idx="19">
                  <c:v>116.75851335316882</c:v>
                </c:pt>
                <c:pt idx="20">
                  <c:v>116.39699699878865</c:v>
                </c:pt>
                <c:pt idx="21">
                  <c:v>123.01912507896292</c:v>
                </c:pt>
                <c:pt idx="22">
                  <c:v>122.29239744854033</c:v>
                </c:pt>
                <c:pt idx="23">
                  <c:v>121.71922556132921</c:v>
                </c:pt>
                <c:pt idx="24">
                  <c:v>119.46524911438568</c:v>
                </c:pt>
                <c:pt idx="25">
                  <c:v>127.1033633792381</c:v>
                </c:pt>
                <c:pt idx="26">
                  <c:v>127.28814077165249</c:v>
                </c:pt>
                <c:pt idx="27">
                  <c:v>126.34316435373597</c:v>
                </c:pt>
                <c:pt idx="28">
                  <c:v>124.01509003414208</c:v>
                </c:pt>
                <c:pt idx="29">
                  <c:v>131.80566616106046</c:v>
                </c:pt>
                <c:pt idx="30">
                  <c:v>130.35673886051052</c:v>
                </c:pt>
                <c:pt idx="31">
                  <c:v>129.24005186309233</c:v>
                </c:pt>
                <c:pt idx="32">
                  <c:v>127.28867864884204</c:v>
                </c:pt>
                <c:pt idx="33">
                  <c:v>134.6029225562786</c:v>
                </c:pt>
                <c:pt idx="34">
                  <c:v>133.40159759893157</c:v>
                </c:pt>
                <c:pt idx="35">
                  <c:v>130.89611778323152</c:v>
                </c:pt>
                <c:pt idx="36">
                  <c:v>129.92564497784201</c:v>
                </c:pt>
                <c:pt idx="37">
                  <c:v>133.11068400265356</c:v>
                </c:pt>
                <c:pt idx="38">
                  <c:v>132.45180135033763</c:v>
                </c:pt>
                <c:pt idx="39">
                  <c:v>132.22571807520791</c:v>
                </c:pt>
                <c:pt idx="40">
                  <c:v>132.2185950688079</c:v>
                </c:pt>
              </c:numCache>
            </c:numRef>
          </c:val>
          <c:smooth val="0"/>
          <c:extLst>
            <c:ext xmlns:c16="http://schemas.microsoft.com/office/drawing/2014/chart" uri="{C3380CC4-5D6E-409C-BE32-E72D297353CC}">
              <c16:uniqueId val="{00000001-1225-45AD-B29C-00E54E172585}"/>
            </c:ext>
          </c:extLst>
        </c:ser>
        <c:ser>
          <c:idx val="2"/>
          <c:order val="2"/>
          <c:tx>
            <c:strRef>
              <c:f>'s4 Grafdata'!$B$53</c:f>
              <c:strCache>
                <c:ptCount val="1"/>
                <c:pt idx="0">
                  <c:v>Per sysselsatt</c:v>
                </c:pt>
              </c:strCache>
            </c:strRef>
          </c:tx>
          <c:spPr>
            <a:ln w="28575" cap="rnd">
              <a:solidFill>
                <a:schemeClr val="accent3"/>
              </a:solidFill>
              <a:prstDash val="sysDot"/>
              <a:round/>
            </a:ln>
            <a:effectLst/>
          </c:spPr>
          <c:marker>
            <c:symbol val="none"/>
          </c:marker>
          <c:cat>
            <c:strRef>
              <c:f>'s4 Grafdata'!$C$41:$AQ$41</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's4 Grafdata'!$C$53:$AQ$53</c:f>
              <c:numCache>
                <c:formatCode>General</c:formatCode>
                <c:ptCount val="41"/>
                <c:pt idx="0">
                  <c:v>100</c:v>
                </c:pt>
                <c:pt idx="1">
                  <c:v>104.26487869278277</c:v>
                </c:pt>
                <c:pt idx="2">
                  <c:v>102.53931090436443</c:v>
                </c:pt>
                <c:pt idx="3">
                  <c:v>107.66766837649723</c:v>
                </c:pt>
                <c:pt idx="4">
                  <c:v>106.24217647544619</c:v>
                </c:pt>
                <c:pt idx="5">
                  <c:v>110.46347471337889</c:v>
                </c:pt>
                <c:pt idx="6">
                  <c:v>108.85900426129635</c:v>
                </c:pt>
                <c:pt idx="7">
                  <c:v>109.92335945647524</c:v>
                </c:pt>
                <c:pt idx="8">
                  <c:v>108.48244975380206</c:v>
                </c:pt>
                <c:pt idx="9">
                  <c:v>112.27510305351188</c:v>
                </c:pt>
                <c:pt idx="10">
                  <c:v>107.88866490677576</c:v>
                </c:pt>
                <c:pt idx="11">
                  <c:v>111.29269676685486</c:v>
                </c:pt>
                <c:pt idx="12">
                  <c:v>108.92169832261335</c:v>
                </c:pt>
                <c:pt idx="13">
                  <c:v>111.24645181337816</c:v>
                </c:pt>
                <c:pt idx="14">
                  <c:v>108.45516556217278</c:v>
                </c:pt>
                <c:pt idx="15">
                  <c:v>111.16275493970558</c:v>
                </c:pt>
                <c:pt idx="16">
                  <c:v>110.29348587174087</c:v>
                </c:pt>
                <c:pt idx="17">
                  <c:v>114.55448294769354</c:v>
                </c:pt>
                <c:pt idx="18">
                  <c:v>113.65711092670365</c:v>
                </c:pt>
                <c:pt idx="19">
                  <c:v>113.56914830287155</c:v>
                </c:pt>
                <c:pt idx="20">
                  <c:v>113.53716977505437</c:v>
                </c:pt>
                <c:pt idx="21">
                  <c:v>115.52182151836973</c:v>
                </c:pt>
                <c:pt idx="22">
                  <c:v>114.07804023472275</c:v>
                </c:pt>
                <c:pt idx="23">
                  <c:v>115.86403037840543</c:v>
                </c:pt>
                <c:pt idx="24">
                  <c:v>114.84401583054317</c:v>
                </c:pt>
                <c:pt idx="25">
                  <c:v>119.58808335102061</c:v>
                </c:pt>
                <c:pt idx="26">
                  <c:v>120.94659564715103</c:v>
                </c:pt>
                <c:pt idx="27">
                  <c:v>119.31676819224795</c:v>
                </c:pt>
                <c:pt idx="28">
                  <c:v>114.41233155894545</c:v>
                </c:pt>
                <c:pt idx="29">
                  <c:v>123.63738275955752</c:v>
                </c:pt>
                <c:pt idx="30">
                  <c:v>115.26583474022419</c:v>
                </c:pt>
                <c:pt idx="31">
                  <c:v>118.91226271943276</c:v>
                </c:pt>
                <c:pt idx="32">
                  <c:v>116.34257873276988</c:v>
                </c:pt>
                <c:pt idx="33">
                  <c:v>126.99453707855753</c:v>
                </c:pt>
                <c:pt idx="34">
                  <c:v>125.58519328643058</c:v>
                </c:pt>
                <c:pt idx="35">
                  <c:v>126.67798083414117</c:v>
                </c:pt>
                <c:pt idx="36">
                  <c:v>128.80694571027442</c:v>
                </c:pt>
                <c:pt idx="37">
                  <c:v>127.8933028553941</c:v>
                </c:pt>
                <c:pt idx="38">
                  <c:v>129.94545153162889</c:v>
                </c:pt>
                <c:pt idx="39">
                  <c:v>125.74489632503774</c:v>
                </c:pt>
                <c:pt idx="40">
                  <c:v>128.13310983702291</c:v>
                </c:pt>
              </c:numCache>
            </c:numRef>
          </c:val>
          <c:smooth val="0"/>
          <c:extLst>
            <c:ext xmlns:c16="http://schemas.microsoft.com/office/drawing/2014/chart" uri="{C3380CC4-5D6E-409C-BE32-E72D297353CC}">
              <c16:uniqueId val="{00000002-1225-45AD-B29C-00E54E172585}"/>
            </c:ext>
          </c:extLst>
        </c:ser>
        <c:dLbls>
          <c:showLegendKey val="0"/>
          <c:showVal val="0"/>
          <c:showCatName val="0"/>
          <c:showSerName val="0"/>
          <c:showPercent val="0"/>
          <c:showBubbleSize val="0"/>
        </c:dLbls>
        <c:smooth val="0"/>
        <c:axId val="465193192"/>
        <c:axId val="465186960"/>
      </c:lineChart>
      <c:catAx>
        <c:axId val="46519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86960"/>
        <c:crosses val="autoZero"/>
        <c:auto val="1"/>
        <c:lblAlgn val="ctr"/>
        <c:lblOffset val="100"/>
        <c:noMultiLvlLbl val="0"/>
      </c:catAx>
      <c:valAx>
        <c:axId val="465186960"/>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9319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Grafdata!$B$45</c:f>
              <c:strCache>
                <c:ptCount val="1"/>
                <c:pt idx="0">
                  <c:v>Privat sektor</c:v>
                </c:pt>
              </c:strCache>
            </c:strRef>
          </c:tx>
          <c:spPr>
            <a:ln w="28575" cap="rnd">
              <a:solidFill>
                <a:schemeClr val="accent1"/>
              </a:solidFill>
              <a:round/>
            </a:ln>
            <a:effectLst/>
          </c:spPr>
          <c:marker>
            <c:symbol val="none"/>
          </c:marker>
          <c:cat>
            <c:strRef>
              <c:f>Grafdata!$C$32:$AQ$32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Grafdata!$C$45:$AQ$45</c:f>
              <c:numCache>
                <c:formatCode>General</c:formatCode>
                <c:ptCount val="41"/>
                <c:pt idx="0">
                  <c:v>100</c:v>
                </c:pt>
                <c:pt idx="1">
                  <c:v>109.86290611714119</c:v>
                </c:pt>
                <c:pt idx="2">
                  <c:v>109.53977689837106</c:v>
                </c:pt>
                <c:pt idx="3">
                  <c:v>109.49497507960329</c:v>
                </c:pt>
                <c:pt idx="4">
                  <c:v>106.00089359945815</c:v>
                </c:pt>
                <c:pt idx="5">
                  <c:v>114.70259337930285</c:v>
                </c:pt>
                <c:pt idx="6">
                  <c:v>112.70196832815627</c:v>
                </c:pt>
                <c:pt idx="7">
                  <c:v>111.58859283762273</c:v>
                </c:pt>
                <c:pt idx="8">
                  <c:v>106.95254451094864</c:v>
                </c:pt>
                <c:pt idx="9">
                  <c:v>114.16859047280106</c:v>
                </c:pt>
                <c:pt idx="10">
                  <c:v>112.7815919304081</c:v>
                </c:pt>
                <c:pt idx="11">
                  <c:v>112.99047175212287</c:v>
                </c:pt>
                <c:pt idx="12">
                  <c:v>109.31578381356098</c:v>
                </c:pt>
                <c:pt idx="13">
                  <c:v>117.73956907350281</c:v>
                </c:pt>
                <c:pt idx="14">
                  <c:v>116.36572984724509</c:v>
                </c:pt>
                <c:pt idx="15">
                  <c:v>116.39762202172221</c:v>
                </c:pt>
                <c:pt idx="16">
                  <c:v>114.88420042127387</c:v>
                </c:pt>
                <c:pt idx="17">
                  <c:v>124.17852035957756</c:v>
                </c:pt>
                <c:pt idx="18">
                  <c:v>121.13763324396056</c:v>
                </c:pt>
                <c:pt idx="19">
                  <c:v>121.69365570679615</c:v>
                </c:pt>
                <c:pt idx="20">
                  <c:v>120.30717886378095</c:v>
                </c:pt>
                <c:pt idx="21">
                  <c:v>128.4347598035462</c:v>
                </c:pt>
                <c:pt idx="22">
                  <c:v>126.3868786465902</c:v>
                </c:pt>
                <c:pt idx="23">
                  <c:v>127.88173430042752</c:v>
                </c:pt>
                <c:pt idx="24">
                  <c:v>124.40120145043353</c:v>
                </c:pt>
                <c:pt idx="25">
                  <c:v>133.84711628216471</c:v>
                </c:pt>
                <c:pt idx="26">
                  <c:v>133.1332294014077</c:v>
                </c:pt>
                <c:pt idx="27">
                  <c:v>134.35976228735211</c:v>
                </c:pt>
                <c:pt idx="28">
                  <c:v>131.13619570742318</c:v>
                </c:pt>
                <c:pt idx="29">
                  <c:v>140.65314981235753</c:v>
                </c:pt>
                <c:pt idx="30">
                  <c:v>138.03378312740568</c:v>
                </c:pt>
                <c:pt idx="31">
                  <c:v>138.42445708735863</c:v>
                </c:pt>
                <c:pt idx="32">
                  <c:v>135.82039495647498</c:v>
                </c:pt>
                <c:pt idx="33">
                  <c:v>145.22427696862954</c:v>
                </c:pt>
                <c:pt idx="34">
                  <c:v>142.69841877100012</c:v>
                </c:pt>
                <c:pt idx="35">
                  <c:v>141.62001510309113</c:v>
                </c:pt>
                <c:pt idx="36">
                  <c:v>140.08801925057264</c:v>
                </c:pt>
                <c:pt idx="37">
                  <c:v>143.42494523256161</c:v>
                </c:pt>
                <c:pt idx="38">
                  <c:v>140.70232247314499</c:v>
                </c:pt>
                <c:pt idx="39">
                  <c:v>141.46501535023668</c:v>
                </c:pt>
                <c:pt idx="40">
                  <c:v>141.45659934997028</c:v>
                </c:pt>
              </c:numCache>
            </c:numRef>
          </c:val>
          <c:smooth val="0"/>
          <c:extLst>
            <c:ext xmlns:c16="http://schemas.microsoft.com/office/drawing/2014/chart" uri="{C3380CC4-5D6E-409C-BE32-E72D297353CC}">
              <c16:uniqueId val="{00000000-5EDE-4599-82C0-F816C55F5A9A}"/>
            </c:ext>
          </c:extLst>
        </c:ser>
        <c:ser>
          <c:idx val="1"/>
          <c:order val="1"/>
          <c:tx>
            <c:strRef>
              <c:f>Grafdata!$B$46</c:f>
              <c:strCache>
                <c:ptCount val="1"/>
                <c:pt idx="0">
                  <c:v>Industri</c:v>
                </c:pt>
              </c:strCache>
            </c:strRef>
          </c:tx>
          <c:spPr>
            <a:ln w="28575" cap="rnd">
              <a:solidFill>
                <a:schemeClr val="accent2"/>
              </a:solidFill>
              <a:prstDash val="sysDot"/>
              <a:round/>
            </a:ln>
            <a:effectLst/>
          </c:spPr>
          <c:marker>
            <c:symbol val="none"/>
          </c:marker>
          <c:cat>
            <c:strRef>
              <c:f>Grafdata!$C$32:$AQ$32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Grafdata!$C$46:$AQ$46</c:f>
              <c:numCache>
                <c:formatCode>General</c:formatCode>
                <c:ptCount val="41"/>
                <c:pt idx="0">
                  <c:v>100</c:v>
                </c:pt>
                <c:pt idx="1">
                  <c:v>108.7675666761881</c:v>
                </c:pt>
                <c:pt idx="2">
                  <c:v>104.22737026204997</c:v>
                </c:pt>
                <c:pt idx="3">
                  <c:v>104.71822830357139</c:v>
                </c:pt>
                <c:pt idx="4">
                  <c:v>105.10660663132775</c:v>
                </c:pt>
                <c:pt idx="5">
                  <c:v>115.96392259410869</c:v>
                </c:pt>
                <c:pt idx="6">
                  <c:v>108.41315820413253</c:v>
                </c:pt>
                <c:pt idx="7">
                  <c:v>106.32057316551945</c:v>
                </c:pt>
                <c:pt idx="8">
                  <c:v>106.06966202545189</c:v>
                </c:pt>
                <c:pt idx="9">
                  <c:v>112.70934813941115</c:v>
                </c:pt>
                <c:pt idx="10">
                  <c:v>105.36269786883688</c:v>
                </c:pt>
                <c:pt idx="11">
                  <c:v>105.92629049314966</c:v>
                </c:pt>
                <c:pt idx="12">
                  <c:v>105.14894401856881</c:v>
                </c:pt>
                <c:pt idx="13">
                  <c:v>110.64055087254785</c:v>
                </c:pt>
                <c:pt idx="14">
                  <c:v>103.92664617023968</c:v>
                </c:pt>
                <c:pt idx="15">
                  <c:v>104.43665474357483</c:v>
                </c:pt>
                <c:pt idx="16">
                  <c:v>105.76347702522318</c:v>
                </c:pt>
                <c:pt idx="17">
                  <c:v>114.43853456801787</c:v>
                </c:pt>
                <c:pt idx="18">
                  <c:v>106.18963035630924</c:v>
                </c:pt>
                <c:pt idx="19">
                  <c:v>106.38153522604472</c:v>
                </c:pt>
                <c:pt idx="20">
                  <c:v>109.41290429895326</c:v>
                </c:pt>
                <c:pt idx="21">
                  <c:v>115.62983874337596</c:v>
                </c:pt>
                <c:pt idx="22">
                  <c:v>108.01887911314941</c:v>
                </c:pt>
                <c:pt idx="23">
                  <c:v>109.29603472504405</c:v>
                </c:pt>
                <c:pt idx="24">
                  <c:v>110.32186713564066</c:v>
                </c:pt>
                <c:pt idx="25">
                  <c:v>118.26710078318571</c:v>
                </c:pt>
                <c:pt idx="26">
                  <c:v>112.42426814969566</c:v>
                </c:pt>
                <c:pt idx="27">
                  <c:v>113.29238042945526</c:v>
                </c:pt>
                <c:pt idx="28">
                  <c:v>114.71067964851727</c:v>
                </c:pt>
                <c:pt idx="29">
                  <c:v>122.21781568747822</c:v>
                </c:pt>
                <c:pt idx="30">
                  <c:v>113.67072910918162</c:v>
                </c:pt>
                <c:pt idx="31">
                  <c:v>114.92781478174051</c:v>
                </c:pt>
                <c:pt idx="32">
                  <c:v>116.11309425771768</c:v>
                </c:pt>
                <c:pt idx="33">
                  <c:v>125.86959850476806</c:v>
                </c:pt>
                <c:pt idx="34">
                  <c:v>116.62643841349697</c:v>
                </c:pt>
                <c:pt idx="35">
                  <c:v>115.4730812993529</c:v>
                </c:pt>
                <c:pt idx="36">
                  <c:v>118.65096267975207</c:v>
                </c:pt>
                <c:pt idx="37">
                  <c:v>122.13111677380461</c:v>
                </c:pt>
                <c:pt idx="38">
                  <c:v>113.51722250493319</c:v>
                </c:pt>
                <c:pt idx="39">
                  <c:v>114.69368102564619</c:v>
                </c:pt>
                <c:pt idx="40">
                  <c:v>123.12095397889935</c:v>
                </c:pt>
              </c:numCache>
            </c:numRef>
          </c:val>
          <c:smooth val="0"/>
          <c:extLst>
            <c:ext xmlns:c16="http://schemas.microsoft.com/office/drawing/2014/chart" uri="{C3380CC4-5D6E-409C-BE32-E72D297353CC}">
              <c16:uniqueId val="{00000001-5EDE-4599-82C0-F816C55F5A9A}"/>
            </c:ext>
          </c:extLst>
        </c:ser>
        <c:ser>
          <c:idx val="2"/>
          <c:order val="2"/>
          <c:tx>
            <c:strRef>
              <c:f>Grafdata!$B$47</c:f>
              <c:strCache>
                <c:ptCount val="1"/>
                <c:pt idx="0">
                  <c:v>Tjänster</c:v>
                </c:pt>
              </c:strCache>
            </c:strRef>
          </c:tx>
          <c:spPr>
            <a:ln w="28575" cap="rnd">
              <a:solidFill>
                <a:schemeClr val="accent3"/>
              </a:solidFill>
              <a:prstDash val="sysDash"/>
              <a:round/>
            </a:ln>
            <a:effectLst/>
          </c:spPr>
          <c:marker>
            <c:symbol val="none"/>
          </c:marker>
          <c:cat>
            <c:strRef>
              <c:f>Grafdata!$C$32:$AQ$32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Grafdata!$C$47:$AQ$47</c:f>
              <c:numCache>
                <c:formatCode>General</c:formatCode>
                <c:ptCount val="41"/>
                <c:pt idx="0">
                  <c:v>100</c:v>
                </c:pt>
                <c:pt idx="1">
                  <c:v>109.43572858149976</c:v>
                </c:pt>
                <c:pt idx="2">
                  <c:v>111.8012941865958</c:v>
                </c:pt>
                <c:pt idx="3">
                  <c:v>110.43645695306304</c:v>
                </c:pt>
                <c:pt idx="4">
                  <c:v>106.26785941956339</c:v>
                </c:pt>
                <c:pt idx="5">
                  <c:v>112.69687238209856</c:v>
                </c:pt>
                <c:pt idx="6">
                  <c:v>113.93707540144847</c:v>
                </c:pt>
                <c:pt idx="7">
                  <c:v>112.92444943116776</c:v>
                </c:pt>
                <c:pt idx="8">
                  <c:v>107.72336469379366</c:v>
                </c:pt>
                <c:pt idx="9">
                  <c:v>115.24713287496046</c:v>
                </c:pt>
                <c:pt idx="10">
                  <c:v>116.96528316947966</c:v>
                </c:pt>
                <c:pt idx="11">
                  <c:v>116.37275907577606</c:v>
                </c:pt>
                <c:pt idx="12">
                  <c:v>112.69861448898027</c:v>
                </c:pt>
                <c:pt idx="13">
                  <c:v>121.34950871624439</c:v>
                </c:pt>
                <c:pt idx="14">
                  <c:v>123.30931988220483</c:v>
                </c:pt>
                <c:pt idx="15">
                  <c:v>122.50430384486442</c:v>
                </c:pt>
                <c:pt idx="16">
                  <c:v>120.96388767895726</c:v>
                </c:pt>
                <c:pt idx="17">
                  <c:v>129.25238657169729</c:v>
                </c:pt>
                <c:pt idx="18">
                  <c:v>129.77875109880409</c:v>
                </c:pt>
                <c:pt idx="19">
                  <c:v>129.30806571389843</c:v>
                </c:pt>
                <c:pt idx="20">
                  <c:v>127.5372369115413</c:v>
                </c:pt>
                <c:pt idx="21">
                  <c:v>135.4276799102654</c:v>
                </c:pt>
                <c:pt idx="22">
                  <c:v>136.57614692050586</c:v>
                </c:pt>
                <c:pt idx="23">
                  <c:v>136.58448229451125</c:v>
                </c:pt>
                <c:pt idx="24">
                  <c:v>132.9002374281655</c:v>
                </c:pt>
                <c:pt idx="25">
                  <c:v>141.00687625368315</c:v>
                </c:pt>
                <c:pt idx="26">
                  <c:v>143.48632772741053</c:v>
                </c:pt>
                <c:pt idx="27">
                  <c:v>143.39077021409966</c:v>
                </c:pt>
                <c:pt idx="28">
                  <c:v>139.27626915909082</c:v>
                </c:pt>
                <c:pt idx="29">
                  <c:v>148.38854160793724</c:v>
                </c:pt>
                <c:pt idx="30">
                  <c:v>149.26023314591004</c:v>
                </c:pt>
                <c:pt idx="31">
                  <c:v>148.18034834775995</c:v>
                </c:pt>
                <c:pt idx="32">
                  <c:v>145.17085447724978</c:v>
                </c:pt>
                <c:pt idx="33">
                  <c:v>152.9976088951145</c:v>
                </c:pt>
                <c:pt idx="34">
                  <c:v>154.8941797556061</c:v>
                </c:pt>
                <c:pt idx="35">
                  <c:v>152.48392051304293</c:v>
                </c:pt>
                <c:pt idx="36">
                  <c:v>150.12987265675608</c:v>
                </c:pt>
                <c:pt idx="37">
                  <c:v>151.82881883826201</c:v>
                </c:pt>
                <c:pt idx="38">
                  <c:v>153.06168932983527</c:v>
                </c:pt>
                <c:pt idx="39">
                  <c:v>152.35345494358359</c:v>
                </c:pt>
                <c:pt idx="40">
                  <c:v>149.48233565499814</c:v>
                </c:pt>
              </c:numCache>
            </c:numRef>
          </c:val>
          <c:smooth val="0"/>
          <c:extLst>
            <c:ext xmlns:c16="http://schemas.microsoft.com/office/drawing/2014/chart" uri="{C3380CC4-5D6E-409C-BE32-E72D297353CC}">
              <c16:uniqueId val="{00000002-5EDE-4599-82C0-F816C55F5A9A}"/>
            </c:ext>
          </c:extLst>
        </c:ser>
        <c:ser>
          <c:idx val="3"/>
          <c:order val="3"/>
          <c:tx>
            <c:strRef>
              <c:f>Grafdata!$B$48</c:f>
              <c:strCache>
                <c:ptCount val="1"/>
                <c:pt idx="0">
                  <c:v>Övrigt</c:v>
                </c:pt>
              </c:strCache>
            </c:strRef>
          </c:tx>
          <c:spPr>
            <a:ln w="28575" cap="rnd">
              <a:solidFill>
                <a:schemeClr val="accent4"/>
              </a:solidFill>
              <a:prstDash val="dash"/>
              <a:round/>
            </a:ln>
            <a:effectLst/>
          </c:spPr>
          <c:marker>
            <c:symbol val="none"/>
          </c:marker>
          <c:cat>
            <c:strRef>
              <c:f>Grafdata!$C$32:$AQ$32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Grafdata!$C$48:$AQ$48</c:f>
              <c:numCache>
                <c:formatCode>General</c:formatCode>
                <c:ptCount val="41"/>
                <c:pt idx="0">
                  <c:v>100</c:v>
                </c:pt>
                <c:pt idx="1">
                  <c:v>115.19029704330082</c:v>
                </c:pt>
                <c:pt idx="2">
                  <c:v>113.75464625861892</c:v>
                </c:pt>
                <c:pt idx="3">
                  <c:v>118.7338673494707</c:v>
                </c:pt>
                <c:pt idx="4">
                  <c:v>107.2779590115625</c:v>
                </c:pt>
                <c:pt idx="5">
                  <c:v>121.03089862688611</c:v>
                </c:pt>
                <c:pt idx="6">
                  <c:v>119.05206842204795</c:v>
                </c:pt>
                <c:pt idx="7">
                  <c:v>120.29293951871453</c:v>
                </c:pt>
                <c:pt idx="8">
                  <c:v>105.68213755834367</c:v>
                </c:pt>
                <c:pt idx="9">
                  <c:v>113.04428086401843</c:v>
                </c:pt>
                <c:pt idx="10">
                  <c:v>113.55091630000828</c:v>
                </c:pt>
                <c:pt idx="11">
                  <c:v>116.72382208315193</c:v>
                </c:pt>
                <c:pt idx="12">
                  <c:v>104.59302724865282</c:v>
                </c:pt>
                <c:pt idx="13">
                  <c:v>120.43859178599439</c:v>
                </c:pt>
                <c:pt idx="14">
                  <c:v>118.01045084676193</c:v>
                </c:pt>
                <c:pt idx="15">
                  <c:v>120.82348584153054</c:v>
                </c:pt>
                <c:pt idx="16">
                  <c:v>111.15795975071242</c:v>
                </c:pt>
                <c:pt idx="17">
                  <c:v>127.27804064320173</c:v>
                </c:pt>
                <c:pt idx="18">
                  <c:v>121.63192836705706</c:v>
                </c:pt>
                <c:pt idx="19">
                  <c:v>128.37351512144082</c:v>
                </c:pt>
                <c:pt idx="20">
                  <c:v>116.01524955226783</c:v>
                </c:pt>
                <c:pt idx="21">
                  <c:v>130.90070848838383</c:v>
                </c:pt>
                <c:pt idx="22">
                  <c:v>129.13432551916503</c:v>
                </c:pt>
                <c:pt idx="23">
                  <c:v>138.68198398546602</c:v>
                </c:pt>
                <c:pt idx="24">
                  <c:v>123.07001419879512</c:v>
                </c:pt>
                <c:pt idx="25">
                  <c:v>143.5772686084826</c:v>
                </c:pt>
                <c:pt idx="26">
                  <c:v>141.89325624115602</c:v>
                </c:pt>
                <c:pt idx="27">
                  <c:v>150.7626700442373</c:v>
                </c:pt>
                <c:pt idx="28">
                  <c:v>138.44151715405178</c:v>
                </c:pt>
                <c:pt idx="29">
                  <c:v>155.84172754664874</c:v>
                </c:pt>
                <c:pt idx="30">
                  <c:v>153.09716830357181</c:v>
                </c:pt>
                <c:pt idx="31">
                  <c:v>158.29795177346151</c:v>
                </c:pt>
                <c:pt idx="32">
                  <c:v>146.66147756905653</c:v>
                </c:pt>
                <c:pt idx="33">
                  <c:v>162.90585072041205</c:v>
                </c:pt>
                <c:pt idx="34">
                  <c:v>157.91103932303039</c:v>
                </c:pt>
                <c:pt idx="35">
                  <c:v>163.69718935930607</c:v>
                </c:pt>
                <c:pt idx="36">
                  <c:v>152.52545566623002</c:v>
                </c:pt>
                <c:pt idx="37">
                  <c:v>163.61789897473588</c:v>
                </c:pt>
                <c:pt idx="38">
                  <c:v>158.34624197342347</c:v>
                </c:pt>
                <c:pt idx="39">
                  <c:v>165.24154086829188</c:v>
                </c:pt>
                <c:pt idx="40">
                  <c:v>154.9055224214533</c:v>
                </c:pt>
              </c:numCache>
            </c:numRef>
          </c:val>
          <c:smooth val="0"/>
          <c:extLst>
            <c:ext xmlns:c16="http://schemas.microsoft.com/office/drawing/2014/chart" uri="{C3380CC4-5D6E-409C-BE32-E72D297353CC}">
              <c16:uniqueId val="{00000003-5EDE-4599-82C0-F816C55F5A9A}"/>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0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Grafdata!$A$28</c:f>
              <c:strCache>
                <c:ptCount val="1"/>
                <c:pt idx="0">
                  <c:v>Örebro län</c:v>
                </c:pt>
              </c:strCache>
            </c:strRef>
          </c:tx>
          <c:spPr>
            <a:ln w="28575" cap="rnd">
              <a:solidFill>
                <a:schemeClr val="accent2"/>
              </a:solidFill>
              <a:prstDash val="solid"/>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Grafdata!$B$28:$AP$28</c:f>
              <c:numCache>
                <c:formatCode>General</c:formatCode>
                <c:ptCount val="41"/>
                <c:pt idx="0">
                  <c:v>354.75</c:v>
                </c:pt>
                <c:pt idx="1">
                  <c:v>361</c:v>
                </c:pt>
                <c:pt idx="2">
                  <c:v>366.5</c:v>
                </c:pt>
                <c:pt idx="3">
                  <c:v>364.5</c:v>
                </c:pt>
                <c:pt idx="4">
                  <c:v>361.75</c:v>
                </c:pt>
                <c:pt idx="5">
                  <c:v>350.25</c:v>
                </c:pt>
                <c:pt idx="6">
                  <c:v>361</c:v>
                </c:pt>
                <c:pt idx="7">
                  <c:v>351.5</c:v>
                </c:pt>
                <c:pt idx="8">
                  <c:v>337.75</c:v>
                </c:pt>
                <c:pt idx="9">
                  <c:v>332.75</c:v>
                </c:pt>
                <c:pt idx="10">
                  <c:v>331.5</c:v>
                </c:pt>
                <c:pt idx="11">
                  <c:v>334</c:v>
                </c:pt>
                <c:pt idx="12">
                  <c:v>325.75</c:v>
                </c:pt>
                <c:pt idx="13">
                  <c:v>329.25</c:v>
                </c:pt>
                <c:pt idx="14">
                  <c:v>328</c:v>
                </c:pt>
                <c:pt idx="15">
                  <c:v>339.5</c:v>
                </c:pt>
                <c:pt idx="16">
                  <c:v>355.25</c:v>
                </c:pt>
                <c:pt idx="17">
                  <c:v>363.5</c:v>
                </c:pt>
                <c:pt idx="18">
                  <c:v>371.75</c:v>
                </c:pt>
                <c:pt idx="19">
                  <c:v>376.25</c:v>
                </c:pt>
                <c:pt idx="20">
                  <c:v>389</c:v>
                </c:pt>
                <c:pt idx="21">
                  <c:v>400</c:v>
                </c:pt>
                <c:pt idx="22">
                  <c:v>401</c:v>
                </c:pt>
                <c:pt idx="23">
                  <c:v>411</c:v>
                </c:pt>
                <c:pt idx="24">
                  <c:v>412</c:v>
                </c:pt>
                <c:pt idx="25">
                  <c:v>412.5</c:v>
                </c:pt>
                <c:pt idx="26">
                  <c:v>414.5</c:v>
                </c:pt>
                <c:pt idx="27">
                  <c:v>411.75</c:v>
                </c:pt>
                <c:pt idx="28">
                  <c:v>385.75</c:v>
                </c:pt>
                <c:pt idx="29">
                  <c:v>376.75</c:v>
                </c:pt>
                <c:pt idx="30">
                  <c:v>375.5</c:v>
                </c:pt>
                <c:pt idx="31">
                  <c:v>368.75</c:v>
                </c:pt>
                <c:pt idx="32">
                  <c:v>391.75</c:v>
                </c:pt>
                <c:pt idx="33">
                  <c:v>375.25</c:v>
                </c:pt>
                <c:pt idx="34">
                  <c:v>374</c:v>
                </c:pt>
                <c:pt idx="35">
                  <c:v>369.75</c:v>
                </c:pt>
                <c:pt idx="36">
                  <c:v>381.75</c:v>
                </c:pt>
                <c:pt idx="37">
                  <c:v>390.75</c:v>
                </c:pt>
                <c:pt idx="38">
                  <c:v>389.75</c:v>
                </c:pt>
                <c:pt idx="39">
                  <c:v>413.75</c:v>
                </c:pt>
                <c:pt idx="40">
                  <c:v>424.75</c:v>
                </c:pt>
              </c:numCache>
            </c:numRef>
          </c:val>
          <c:smooth val="0"/>
          <c:extLst>
            <c:ext xmlns:c16="http://schemas.microsoft.com/office/drawing/2014/chart" uri="{C3380CC4-5D6E-409C-BE32-E72D297353CC}">
              <c16:uniqueId val="{00000000-2A88-455E-8073-5A67BACCA083}"/>
            </c:ext>
          </c:extLst>
        </c:ser>
        <c:ser>
          <c:idx val="1"/>
          <c:order val="1"/>
          <c:tx>
            <c:strRef>
              <c:f>Grafdata!$A$29</c:f>
              <c:strCache>
                <c:ptCount val="1"/>
                <c:pt idx="0">
                  <c:v>Örebro kommun</c:v>
                </c:pt>
              </c:strCache>
            </c:strRef>
          </c:tx>
          <c:spPr>
            <a:ln w="28575" cap="rnd">
              <a:solidFill>
                <a:schemeClr val="accent3"/>
              </a:solidFill>
              <a:prstDash val="sysDot"/>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Grafdata!$B$29:$AP$29</c:f>
              <c:numCache>
                <c:formatCode>General</c:formatCode>
                <c:ptCount val="41"/>
                <c:pt idx="0">
                  <c:v>207.75</c:v>
                </c:pt>
                <c:pt idx="1">
                  <c:v>214.75</c:v>
                </c:pt>
                <c:pt idx="2">
                  <c:v>213.75</c:v>
                </c:pt>
                <c:pt idx="3">
                  <c:v>211.25</c:v>
                </c:pt>
                <c:pt idx="4">
                  <c:v>213</c:v>
                </c:pt>
                <c:pt idx="5">
                  <c:v>209.75</c:v>
                </c:pt>
                <c:pt idx="6">
                  <c:v>220</c:v>
                </c:pt>
                <c:pt idx="7">
                  <c:v>217.25</c:v>
                </c:pt>
                <c:pt idx="8">
                  <c:v>211.75</c:v>
                </c:pt>
                <c:pt idx="9">
                  <c:v>206.25</c:v>
                </c:pt>
                <c:pt idx="10">
                  <c:v>204.25</c:v>
                </c:pt>
                <c:pt idx="11">
                  <c:v>205.5</c:v>
                </c:pt>
                <c:pt idx="12">
                  <c:v>202</c:v>
                </c:pt>
                <c:pt idx="13">
                  <c:v>207</c:v>
                </c:pt>
                <c:pt idx="14">
                  <c:v>210.25</c:v>
                </c:pt>
                <c:pt idx="15">
                  <c:v>217.25</c:v>
                </c:pt>
                <c:pt idx="16">
                  <c:v>225</c:v>
                </c:pt>
                <c:pt idx="17">
                  <c:v>224.75</c:v>
                </c:pt>
                <c:pt idx="18">
                  <c:v>225</c:v>
                </c:pt>
                <c:pt idx="19">
                  <c:v>228.5</c:v>
                </c:pt>
                <c:pt idx="20">
                  <c:v>239</c:v>
                </c:pt>
                <c:pt idx="21">
                  <c:v>248.75</c:v>
                </c:pt>
                <c:pt idx="22">
                  <c:v>251</c:v>
                </c:pt>
                <c:pt idx="23">
                  <c:v>260.5</c:v>
                </c:pt>
                <c:pt idx="24">
                  <c:v>254.25</c:v>
                </c:pt>
                <c:pt idx="25">
                  <c:v>252.75</c:v>
                </c:pt>
                <c:pt idx="26">
                  <c:v>259.25</c:v>
                </c:pt>
                <c:pt idx="27">
                  <c:v>252.75</c:v>
                </c:pt>
                <c:pt idx="28">
                  <c:v>242.75</c:v>
                </c:pt>
                <c:pt idx="29">
                  <c:v>243.75</c:v>
                </c:pt>
                <c:pt idx="30">
                  <c:v>239.25</c:v>
                </c:pt>
                <c:pt idx="31">
                  <c:v>241.75</c:v>
                </c:pt>
                <c:pt idx="32">
                  <c:v>256</c:v>
                </c:pt>
                <c:pt idx="33">
                  <c:v>243.25</c:v>
                </c:pt>
                <c:pt idx="34">
                  <c:v>239.5</c:v>
                </c:pt>
                <c:pt idx="35">
                  <c:v>234.25</c:v>
                </c:pt>
                <c:pt idx="36">
                  <c:v>237</c:v>
                </c:pt>
                <c:pt idx="37">
                  <c:v>240.75</c:v>
                </c:pt>
                <c:pt idx="38">
                  <c:v>237.25</c:v>
                </c:pt>
                <c:pt idx="39">
                  <c:v>249</c:v>
                </c:pt>
                <c:pt idx="40">
                  <c:v>256.5</c:v>
                </c:pt>
              </c:numCache>
            </c:numRef>
          </c:val>
          <c:smooth val="0"/>
          <c:extLst>
            <c:ext xmlns:c16="http://schemas.microsoft.com/office/drawing/2014/chart" uri="{C3380CC4-5D6E-409C-BE32-E72D297353CC}">
              <c16:uniqueId val="{00000001-2A88-455E-8073-5A67BACCA083}"/>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Grafdata!$A$28</c:f>
              <c:strCache>
                <c:ptCount val="1"/>
                <c:pt idx="0">
                  <c:v>Örebro län</c:v>
                </c:pt>
              </c:strCache>
            </c:strRef>
          </c:tx>
          <c:spPr>
            <a:ln w="28575" cap="rnd">
              <a:solidFill>
                <a:schemeClr val="accent2"/>
              </a:solidFill>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Grafdata!$B$28:$AP$28</c:f>
              <c:numCache>
                <c:formatCode>General</c:formatCode>
                <c:ptCount val="41"/>
                <c:pt idx="0">
                  <c:v>44.75</c:v>
                </c:pt>
                <c:pt idx="1">
                  <c:v>48.25</c:v>
                </c:pt>
                <c:pt idx="2">
                  <c:v>43.75</c:v>
                </c:pt>
                <c:pt idx="3">
                  <c:v>43.25</c:v>
                </c:pt>
                <c:pt idx="4">
                  <c:v>45</c:v>
                </c:pt>
                <c:pt idx="5">
                  <c:v>43.5</c:v>
                </c:pt>
                <c:pt idx="6">
                  <c:v>46.5</c:v>
                </c:pt>
                <c:pt idx="7">
                  <c:v>49</c:v>
                </c:pt>
                <c:pt idx="8">
                  <c:v>45</c:v>
                </c:pt>
                <c:pt idx="9">
                  <c:v>46.75</c:v>
                </c:pt>
                <c:pt idx="10">
                  <c:v>43.5</c:v>
                </c:pt>
                <c:pt idx="11">
                  <c:v>41</c:v>
                </c:pt>
                <c:pt idx="12">
                  <c:v>40.75</c:v>
                </c:pt>
                <c:pt idx="13">
                  <c:v>39.5</c:v>
                </c:pt>
                <c:pt idx="14">
                  <c:v>42.75</c:v>
                </c:pt>
                <c:pt idx="15">
                  <c:v>43.75</c:v>
                </c:pt>
                <c:pt idx="16">
                  <c:v>45.25</c:v>
                </c:pt>
                <c:pt idx="17">
                  <c:v>45</c:v>
                </c:pt>
                <c:pt idx="18">
                  <c:v>40</c:v>
                </c:pt>
                <c:pt idx="19">
                  <c:v>39.5</c:v>
                </c:pt>
                <c:pt idx="20">
                  <c:v>38.25</c:v>
                </c:pt>
                <c:pt idx="21">
                  <c:v>37.25</c:v>
                </c:pt>
                <c:pt idx="22">
                  <c:v>40.5</c:v>
                </c:pt>
                <c:pt idx="23">
                  <c:v>37.75</c:v>
                </c:pt>
                <c:pt idx="24">
                  <c:v>38.25</c:v>
                </c:pt>
                <c:pt idx="25">
                  <c:v>38</c:v>
                </c:pt>
                <c:pt idx="26">
                  <c:v>36.5</c:v>
                </c:pt>
                <c:pt idx="27">
                  <c:v>34.75</c:v>
                </c:pt>
                <c:pt idx="28">
                  <c:v>38.25</c:v>
                </c:pt>
                <c:pt idx="29">
                  <c:v>40.25</c:v>
                </c:pt>
                <c:pt idx="30">
                  <c:v>43.25</c:v>
                </c:pt>
                <c:pt idx="31">
                  <c:v>49</c:v>
                </c:pt>
                <c:pt idx="32">
                  <c:v>46.5</c:v>
                </c:pt>
                <c:pt idx="33">
                  <c:v>47.5</c:v>
                </c:pt>
                <c:pt idx="34">
                  <c:v>49.25</c:v>
                </c:pt>
                <c:pt idx="35">
                  <c:v>50.5</c:v>
                </c:pt>
                <c:pt idx="36">
                  <c:v>52</c:v>
                </c:pt>
                <c:pt idx="37">
                  <c:v>54</c:v>
                </c:pt>
                <c:pt idx="38">
                  <c:v>50.5</c:v>
                </c:pt>
                <c:pt idx="39">
                  <c:v>46.25</c:v>
                </c:pt>
                <c:pt idx="40">
                  <c:v>42.75</c:v>
                </c:pt>
              </c:numCache>
            </c:numRef>
          </c:val>
          <c:smooth val="0"/>
          <c:extLst>
            <c:ext xmlns:c16="http://schemas.microsoft.com/office/drawing/2014/chart" uri="{C3380CC4-5D6E-409C-BE32-E72D297353CC}">
              <c16:uniqueId val="{00000000-3C7C-4835-9BBC-09BB4B1514F3}"/>
            </c:ext>
          </c:extLst>
        </c:ser>
        <c:ser>
          <c:idx val="1"/>
          <c:order val="1"/>
          <c:tx>
            <c:strRef>
              <c:f>Grafdata!$A$29</c:f>
              <c:strCache>
                <c:ptCount val="1"/>
                <c:pt idx="0">
                  <c:v>Örebro kommun</c:v>
                </c:pt>
              </c:strCache>
            </c:strRef>
          </c:tx>
          <c:spPr>
            <a:ln w="28575" cap="rnd">
              <a:solidFill>
                <a:schemeClr val="accent3"/>
              </a:solidFill>
              <a:prstDash val="sysDot"/>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Grafdata!$B$29:$AP$29</c:f>
              <c:numCache>
                <c:formatCode>General</c:formatCode>
                <c:ptCount val="41"/>
                <c:pt idx="0">
                  <c:v>23.5</c:v>
                </c:pt>
                <c:pt idx="1">
                  <c:v>24.25</c:v>
                </c:pt>
                <c:pt idx="2">
                  <c:v>22.25</c:v>
                </c:pt>
                <c:pt idx="3">
                  <c:v>23.75</c:v>
                </c:pt>
                <c:pt idx="4">
                  <c:v>24</c:v>
                </c:pt>
                <c:pt idx="5">
                  <c:v>24</c:v>
                </c:pt>
                <c:pt idx="6">
                  <c:v>26.5</c:v>
                </c:pt>
                <c:pt idx="7">
                  <c:v>28</c:v>
                </c:pt>
                <c:pt idx="8">
                  <c:v>26.75</c:v>
                </c:pt>
                <c:pt idx="9">
                  <c:v>27.25</c:v>
                </c:pt>
                <c:pt idx="10">
                  <c:v>24.5</c:v>
                </c:pt>
                <c:pt idx="11">
                  <c:v>22</c:v>
                </c:pt>
                <c:pt idx="12">
                  <c:v>21</c:v>
                </c:pt>
                <c:pt idx="13">
                  <c:v>22.5</c:v>
                </c:pt>
                <c:pt idx="14">
                  <c:v>24.5</c:v>
                </c:pt>
                <c:pt idx="15">
                  <c:v>25</c:v>
                </c:pt>
                <c:pt idx="16">
                  <c:v>26.25</c:v>
                </c:pt>
                <c:pt idx="17">
                  <c:v>24.75</c:v>
                </c:pt>
                <c:pt idx="18">
                  <c:v>22.75</c:v>
                </c:pt>
                <c:pt idx="19">
                  <c:v>23.25</c:v>
                </c:pt>
                <c:pt idx="20">
                  <c:v>24.25</c:v>
                </c:pt>
                <c:pt idx="21">
                  <c:v>24.5</c:v>
                </c:pt>
                <c:pt idx="22">
                  <c:v>25.75</c:v>
                </c:pt>
                <c:pt idx="23">
                  <c:v>23.25</c:v>
                </c:pt>
                <c:pt idx="24">
                  <c:v>21.25</c:v>
                </c:pt>
                <c:pt idx="25">
                  <c:v>21</c:v>
                </c:pt>
                <c:pt idx="26">
                  <c:v>20.25</c:v>
                </c:pt>
                <c:pt idx="27">
                  <c:v>20.25</c:v>
                </c:pt>
                <c:pt idx="28">
                  <c:v>23</c:v>
                </c:pt>
                <c:pt idx="29">
                  <c:v>23.25</c:v>
                </c:pt>
                <c:pt idx="30">
                  <c:v>26</c:v>
                </c:pt>
                <c:pt idx="31">
                  <c:v>30</c:v>
                </c:pt>
                <c:pt idx="32">
                  <c:v>29.5</c:v>
                </c:pt>
                <c:pt idx="33">
                  <c:v>29.5</c:v>
                </c:pt>
                <c:pt idx="34">
                  <c:v>29.75</c:v>
                </c:pt>
                <c:pt idx="35">
                  <c:v>29</c:v>
                </c:pt>
                <c:pt idx="36">
                  <c:v>30</c:v>
                </c:pt>
                <c:pt idx="37">
                  <c:v>32.5</c:v>
                </c:pt>
                <c:pt idx="38">
                  <c:v>31.25</c:v>
                </c:pt>
                <c:pt idx="39">
                  <c:v>29.75</c:v>
                </c:pt>
                <c:pt idx="40">
                  <c:v>27.5</c:v>
                </c:pt>
              </c:numCache>
            </c:numRef>
          </c:val>
          <c:smooth val="0"/>
          <c:extLst>
            <c:ext xmlns:c16="http://schemas.microsoft.com/office/drawing/2014/chart" uri="{C3380CC4-5D6E-409C-BE32-E72D297353CC}">
              <c16:uniqueId val="{00000001-3C7C-4835-9BBC-09BB4B1514F3}"/>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Grafdata!$A$14</c:f>
              <c:strCache>
                <c:ptCount val="1"/>
                <c:pt idx="0">
                  <c:v>Sverige</c:v>
                </c:pt>
              </c:strCache>
            </c:strRef>
          </c:tx>
          <c:spPr>
            <a:ln w="28575" cap="rnd">
              <a:solidFill>
                <a:schemeClr val="accent1"/>
              </a:solidFill>
              <a:prstDash val="sysDash"/>
              <a:round/>
            </a:ln>
            <a:effectLst/>
          </c:spPr>
          <c:marker>
            <c:symbol val="none"/>
          </c:marker>
          <c:cat>
            <c:strRef>
              <c:f>Grafdata!$B$13:$AP$13</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Grafdata!$B$14:$AP$14</c:f>
              <c:numCache>
                <c:formatCode>General</c:formatCode>
                <c:ptCount val="41"/>
                <c:pt idx="0">
                  <c:v>100</c:v>
                </c:pt>
                <c:pt idx="1">
                  <c:v>102.47281230009044</c:v>
                </c:pt>
                <c:pt idx="2">
                  <c:v>103.84708711093464</c:v>
                </c:pt>
                <c:pt idx="3">
                  <c:v>101.84854300399267</c:v>
                </c:pt>
                <c:pt idx="4">
                  <c:v>100.82059426907551</c:v>
                </c:pt>
                <c:pt idx="5">
                  <c:v>103.1919352348179</c:v>
                </c:pt>
                <c:pt idx="6">
                  <c:v>104.45812101559571</c:v>
                </c:pt>
                <c:pt idx="7">
                  <c:v>102.45516511150818</c:v>
                </c:pt>
                <c:pt idx="8">
                  <c:v>101.65883572673329</c:v>
                </c:pt>
                <c:pt idx="9">
                  <c:v>104.03679438819402</c:v>
                </c:pt>
                <c:pt idx="10">
                  <c:v>105.58092338914257</c:v>
                </c:pt>
                <c:pt idx="11">
                  <c:v>103.84708711093464</c:v>
                </c:pt>
                <c:pt idx="12">
                  <c:v>102.78163810028015</c:v>
                </c:pt>
                <c:pt idx="13">
                  <c:v>105.41106919903822</c:v>
                </c:pt>
                <c:pt idx="14">
                  <c:v>107.61696777182185</c:v>
                </c:pt>
                <c:pt idx="15">
                  <c:v>105.28092118324399</c:v>
                </c:pt>
                <c:pt idx="16">
                  <c:v>104.55738645137096</c:v>
                </c:pt>
                <c:pt idx="17">
                  <c:v>106.69049037125274</c:v>
                </c:pt>
                <c:pt idx="18">
                  <c:v>108.62506341958397</c:v>
                </c:pt>
                <c:pt idx="19">
                  <c:v>106.92652151854058</c:v>
                </c:pt>
                <c:pt idx="20">
                  <c:v>106.13460392870536</c:v>
                </c:pt>
                <c:pt idx="21">
                  <c:v>108.8500650740079</c:v>
                </c:pt>
                <c:pt idx="22">
                  <c:v>109.71257141596629</c:v>
                </c:pt>
                <c:pt idx="23">
                  <c:v>108.55006286810932</c:v>
                </c:pt>
                <c:pt idx="24">
                  <c:v>108.62726931815675</c:v>
                </c:pt>
                <c:pt idx="25">
                  <c:v>111.04272825535482</c:v>
                </c:pt>
                <c:pt idx="26">
                  <c:v>112.58465135773058</c:v>
                </c:pt>
                <c:pt idx="27">
                  <c:v>110.85081507952265</c:v>
                </c:pt>
                <c:pt idx="28">
                  <c:v>110.67213729512717</c:v>
                </c:pt>
                <c:pt idx="29">
                  <c:v>112.9442128250943</c:v>
                </c:pt>
                <c:pt idx="30">
                  <c:v>113.85966073279951</c:v>
                </c:pt>
                <c:pt idx="31">
                  <c:v>112.30009044184149</c:v>
                </c:pt>
                <c:pt idx="32">
                  <c:v>111.45302538989257</c:v>
                </c:pt>
                <c:pt idx="33">
                  <c:v>113.50451106258134</c:v>
                </c:pt>
                <c:pt idx="34">
                  <c:v>114.67804910330223</c:v>
                </c:pt>
                <c:pt idx="35">
                  <c:v>113.1603908852271</c:v>
                </c:pt>
                <c:pt idx="36">
                  <c:v>111.51920234707607</c:v>
                </c:pt>
                <c:pt idx="37">
                  <c:v>111.34493635982618</c:v>
                </c:pt>
                <c:pt idx="38">
                  <c:v>112.4059735733351</c:v>
                </c:pt>
                <c:pt idx="39">
                  <c:v>111.59420289855072</c:v>
                </c:pt>
                <c:pt idx="40">
                  <c:v>108.56109236097325</c:v>
                </c:pt>
              </c:numCache>
            </c:numRef>
          </c:val>
          <c:smooth val="0"/>
          <c:extLst>
            <c:ext xmlns:c16="http://schemas.microsoft.com/office/drawing/2014/chart" uri="{C3380CC4-5D6E-409C-BE32-E72D297353CC}">
              <c16:uniqueId val="{00000000-8A84-4465-BAFC-79E6F5A92D2A}"/>
            </c:ext>
          </c:extLst>
        </c:ser>
        <c:ser>
          <c:idx val="1"/>
          <c:order val="1"/>
          <c:tx>
            <c:strRef>
              <c:f>Grafdata!$A$15</c:f>
              <c:strCache>
                <c:ptCount val="1"/>
                <c:pt idx="0">
                  <c:v>SBA-länen</c:v>
                </c:pt>
              </c:strCache>
            </c:strRef>
          </c:tx>
          <c:spPr>
            <a:ln w="28575" cap="rnd">
              <a:solidFill>
                <a:schemeClr val="accent6"/>
              </a:solidFill>
              <a:prstDash val="sysDot"/>
              <a:round/>
            </a:ln>
            <a:effectLst/>
          </c:spPr>
          <c:marker>
            <c:symbol val="none"/>
          </c:marker>
          <c:cat>
            <c:strRef>
              <c:f>Grafdata!$B$13:$AP$13</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Grafdata!$B$15:$AP$15</c:f>
              <c:numCache>
                <c:formatCode>General</c:formatCode>
                <c:ptCount val="41"/>
                <c:pt idx="0">
                  <c:v>100</c:v>
                </c:pt>
                <c:pt idx="1">
                  <c:v>101.92326372025255</c:v>
                </c:pt>
                <c:pt idx="2">
                  <c:v>103.02088392423506</c:v>
                </c:pt>
                <c:pt idx="3">
                  <c:v>101.85041282175814</c:v>
                </c:pt>
                <c:pt idx="4">
                  <c:v>101.01505585235552</c:v>
                </c:pt>
                <c:pt idx="5">
                  <c:v>102.79261777561923</c:v>
                </c:pt>
                <c:pt idx="6">
                  <c:v>103.89509470616804</c:v>
                </c:pt>
                <c:pt idx="7">
                  <c:v>102.8994657600777</c:v>
                </c:pt>
                <c:pt idx="8">
                  <c:v>102.03011170471102</c:v>
                </c:pt>
                <c:pt idx="9">
                  <c:v>104.191355026712</c:v>
                </c:pt>
                <c:pt idx="10">
                  <c:v>105.31811559009228</c:v>
                </c:pt>
                <c:pt idx="11">
                  <c:v>104.60417678484701</c:v>
                </c:pt>
                <c:pt idx="12">
                  <c:v>103.41427877610491</c:v>
                </c:pt>
                <c:pt idx="13">
                  <c:v>105.67751335599806</c:v>
                </c:pt>
                <c:pt idx="14">
                  <c:v>107.62991743564837</c:v>
                </c:pt>
                <c:pt idx="15">
                  <c:v>106.14375910636231</c:v>
                </c:pt>
                <c:pt idx="16">
                  <c:v>105.48810101991258</c:v>
                </c:pt>
                <c:pt idx="17">
                  <c:v>107.29966002914036</c:v>
                </c:pt>
                <c:pt idx="18">
                  <c:v>108.45070422535211</c:v>
                </c:pt>
                <c:pt idx="19">
                  <c:v>107.82904322438075</c:v>
                </c:pt>
                <c:pt idx="20">
                  <c:v>107.07625060660514</c:v>
                </c:pt>
                <c:pt idx="21">
                  <c:v>109.89315201554153</c:v>
                </c:pt>
                <c:pt idx="22">
                  <c:v>110.29626032054395</c:v>
                </c:pt>
                <c:pt idx="23">
                  <c:v>109.45604662457504</c:v>
                </c:pt>
                <c:pt idx="24">
                  <c:v>109.18406993686256</c:v>
                </c:pt>
                <c:pt idx="25">
                  <c:v>111.75813501699854</c:v>
                </c:pt>
                <c:pt idx="26">
                  <c:v>113.11316172899465</c:v>
                </c:pt>
                <c:pt idx="27">
                  <c:v>112.1321029626032</c:v>
                </c:pt>
                <c:pt idx="28">
                  <c:v>112.10781932977173</c:v>
                </c:pt>
                <c:pt idx="29">
                  <c:v>114.03108305002428</c:v>
                </c:pt>
                <c:pt idx="30">
                  <c:v>115.36668285575522</c:v>
                </c:pt>
                <c:pt idx="31">
                  <c:v>114.00679941719281</c:v>
                </c:pt>
                <c:pt idx="32">
                  <c:v>113.79796017484216</c:v>
                </c:pt>
                <c:pt idx="33">
                  <c:v>115.2161243322001</c:v>
                </c:pt>
                <c:pt idx="34">
                  <c:v>116.54201068479844</c:v>
                </c:pt>
                <c:pt idx="35">
                  <c:v>115.23555123846528</c:v>
                </c:pt>
                <c:pt idx="36">
                  <c:v>114.25934919864012</c:v>
                </c:pt>
                <c:pt idx="37">
                  <c:v>113.63768819815445</c:v>
                </c:pt>
                <c:pt idx="38">
                  <c:v>113.87566779990287</c:v>
                </c:pt>
                <c:pt idx="39">
                  <c:v>113.09859154929578</c:v>
                </c:pt>
                <c:pt idx="40">
                  <c:v>111.24332200097135</c:v>
                </c:pt>
              </c:numCache>
            </c:numRef>
          </c:val>
          <c:smooth val="0"/>
          <c:extLst>
            <c:ext xmlns:c16="http://schemas.microsoft.com/office/drawing/2014/chart" uri="{C3380CC4-5D6E-409C-BE32-E72D297353CC}">
              <c16:uniqueId val="{00000001-8A84-4465-BAFC-79E6F5A92D2A}"/>
            </c:ext>
          </c:extLst>
        </c:ser>
        <c:ser>
          <c:idx val="2"/>
          <c:order val="2"/>
          <c:tx>
            <c:strRef>
              <c:f>Grafdata!$A$19</c:f>
              <c:strCache>
                <c:ptCount val="1"/>
                <c:pt idx="0">
                  <c:v>Örebro län</c:v>
                </c:pt>
              </c:strCache>
            </c:strRef>
          </c:tx>
          <c:spPr>
            <a:ln w="28575" cap="rnd">
              <a:solidFill>
                <a:schemeClr val="accent2"/>
              </a:solidFill>
              <a:round/>
            </a:ln>
            <a:effectLst/>
          </c:spPr>
          <c:marker>
            <c:symbol val="none"/>
          </c:marker>
          <c:cat>
            <c:strRef>
              <c:f>Grafdata!$B$13:$AP$13</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Grafdata!$B$19:$AP$19</c:f>
              <c:numCache>
                <c:formatCode>General</c:formatCode>
                <c:ptCount val="41"/>
                <c:pt idx="0">
                  <c:v>100</c:v>
                </c:pt>
                <c:pt idx="1">
                  <c:v>103.40729001584786</c:v>
                </c:pt>
                <c:pt idx="2">
                  <c:v>106.57686212361331</c:v>
                </c:pt>
                <c:pt idx="3">
                  <c:v>99.762282091917598</c:v>
                </c:pt>
                <c:pt idx="4">
                  <c:v>98.890649762282095</c:v>
                </c:pt>
                <c:pt idx="5">
                  <c:v>101.42630744849446</c:v>
                </c:pt>
                <c:pt idx="6">
                  <c:v>102.53565768621236</c:v>
                </c:pt>
                <c:pt idx="7">
                  <c:v>101.34706814580032</c:v>
                </c:pt>
                <c:pt idx="8">
                  <c:v>98.969889064976229</c:v>
                </c:pt>
                <c:pt idx="9">
                  <c:v>100.95087163232964</c:v>
                </c:pt>
                <c:pt idx="10">
                  <c:v>105.22979397781299</c:v>
                </c:pt>
                <c:pt idx="11">
                  <c:v>101.58478605388272</c:v>
                </c:pt>
                <c:pt idx="12">
                  <c:v>101.18858954041204</c:v>
                </c:pt>
                <c:pt idx="13">
                  <c:v>105.78446909667196</c:v>
                </c:pt>
                <c:pt idx="14">
                  <c:v>108.63708399366085</c:v>
                </c:pt>
                <c:pt idx="15">
                  <c:v>104.43740095087163</c:v>
                </c:pt>
                <c:pt idx="16">
                  <c:v>104.83359746434232</c:v>
                </c:pt>
                <c:pt idx="17">
                  <c:v>107.92393026941363</c:v>
                </c:pt>
                <c:pt idx="18">
                  <c:v>107.8446909667195</c:v>
                </c:pt>
                <c:pt idx="19">
                  <c:v>106.73534072107766</c:v>
                </c:pt>
                <c:pt idx="20">
                  <c:v>106.65610142630744</c:v>
                </c:pt>
                <c:pt idx="21">
                  <c:v>111.01426307448494</c:v>
                </c:pt>
                <c:pt idx="22">
                  <c:v>112.36133122028527</c:v>
                </c:pt>
                <c:pt idx="23">
                  <c:v>110.53882725832013</c:v>
                </c:pt>
                <c:pt idx="24">
                  <c:v>109.74643423137876</c:v>
                </c:pt>
                <c:pt idx="25">
                  <c:v>112.4405705229794</c:v>
                </c:pt>
                <c:pt idx="26">
                  <c:v>111.88589540412045</c:v>
                </c:pt>
                <c:pt idx="27">
                  <c:v>112.91600633914422</c:v>
                </c:pt>
                <c:pt idx="28">
                  <c:v>115.84786053882726</c:v>
                </c:pt>
                <c:pt idx="29">
                  <c:v>114.18383518225039</c:v>
                </c:pt>
                <c:pt idx="30">
                  <c:v>121.6323296354992</c:v>
                </c:pt>
                <c:pt idx="31">
                  <c:v>117.19492868462757</c:v>
                </c:pt>
                <c:pt idx="32">
                  <c:v>118.30427892234549</c:v>
                </c:pt>
                <c:pt idx="33">
                  <c:v>114.81774960380349</c:v>
                </c:pt>
                <c:pt idx="34">
                  <c:v>115.37242472266244</c:v>
                </c:pt>
                <c:pt idx="35">
                  <c:v>112.36133122028527</c:v>
                </c:pt>
                <c:pt idx="36">
                  <c:v>109.74643423137876</c:v>
                </c:pt>
                <c:pt idx="37">
                  <c:v>113.23296354992075</c:v>
                </c:pt>
                <c:pt idx="38">
                  <c:v>111.17274167987321</c:v>
                </c:pt>
                <c:pt idx="39">
                  <c:v>114.65927099841521</c:v>
                </c:pt>
                <c:pt idx="40">
                  <c:v>112.51980982567353</c:v>
                </c:pt>
              </c:numCache>
            </c:numRef>
          </c:val>
          <c:smooth val="0"/>
          <c:extLst>
            <c:ext xmlns:c16="http://schemas.microsoft.com/office/drawing/2014/chart" uri="{C3380CC4-5D6E-409C-BE32-E72D297353CC}">
              <c16:uniqueId val="{00000002-8A84-4465-BAFC-79E6F5A92D2A}"/>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Grafdata!$B$21:$AP$21</c:f>
              <c:numCache>
                <c:formatCode>General</c:formatCode>
                <c:ptCount val="41"/>
                <c:pt idx="0">
                  <c:v>100</c:v>
                </c:pt>
                <c:pt idx="1">
                  <c:v>88.39986809342426</c:v>
                </c:pt>
                <c:pt idx="2">
                  <c:v>69.282495137139833</c:v>
                </c:pt>
                <c:pt idx="3">
                  <c:v>72.328294438417316</c:v>
                </c:pt>
                <c:pt idx="4">
                  <c:v>102.01683242607736</c:v>
                </c:pt>
                <c:pt idx="5">
                  <c:v>82.916664675323432</c:v>
                </c:pt>
                <c:pt idx="6">
                  <c:v>63.930242450021268</c:v>
                </c:pt>
                <c:pt idx="7">
                  <c:v>68.643034998255587</c:v>
                </c:pt>
                <c:pt idx="8">
                  <c:v>98.518918557247929</c:v>
                </c:pt>
                <c:pt idx="9">
                  <c:v>84.589392990790429</c:v>
                </c:pt>
                <c:pt idx="10">
                  <c:v>65.344414760154649</c:v>
                </c:pt>
                <c:pt idx="11">
                  <c:v>71.496709504442293</c:v>
                </c:pt>
                <c:pt idx="12">
                  <c:v>101.76018811024713</c:v>
                </c:pt>
                <c:pt idx="13">
                  <c:v>98.868279813992615</c:v>
                </c:pt>
                <c:pt idx="14">
                  <c:v>81.919240676929249</c:v>
                </c:pt>
                <c:pt idx="15">
                  <c:v>97.6581803583462</c:v>
                </c:pt>
                <c:pt idx="16">
                  <c:v>143.59607912482855</c:v>
                </c:pt>
                <c:pt idx="17">
                  <c:v>128.52909830385349</c:v>
                </c:pt>
                <c:pt idx="18">
                  <c:v>106.55040408336878</c:v>
                </c:pt>
                <c:pt idx="19">
                  <c:v>136.51183574763786</c:v>
                </c:pt>
                <c:pt idx="20">
                  <c:v>174.69257643173594</c:v>
                </c:pt>
                <c:pt idx="21">
                  <c:v>168.85236499887688</c:v>
                </c:pt>
                <c:pt idx="22">
                  <c:v>130.30123447349681</c:v>
                </c:pt>
                <c:pt idx="23">
                  <c:v>147.31431520892377</c:v>
                </c:pt>
                <c:pt idx="24">
                  <c:v>183.33293506468678</c:v>
                </c:pt>
                <c:pt idx="25">
                  <c:v>157.16572914227271</c:v>
                </c:pt>
                <c:pt idx="26">
                  <c:v>124.2712878574262</c:v>
                </c:pt>
                <c:pt idx="27">
                  <c:v>146.37806527463809</c:v>
                </c:pt>
                <c:pt idx="28">
                  <c:v>193.15615157786073</c:v>
                </c:pt>
                <c:pt idx="29">
                  <c:v>169.84739938539184</c:v>
                </c:pt>
                <c:pt idx="30">
                  <c:v>123.85597331281453</c:v>
                </c:pt>
                <c:pt idx="31">
                  <c:v>143.83647407987993</c:v>
                </c:pt>
                <c:pt idx="32">
                  <c:v>178.62253212833173</c:v>
                </c:pt>
                <c:pt idx="33">
                  <c:v>141.81438450766825</c:v>
                </c:pt>
                <c:pt idx="34">
                  <c:v>104.39736378017483</c:v>
                </c:pt>
                <c:pt idx="35">
                  <c:v>119.93892152036666</c:v>
                </c:pt>
                <c:pt idx="36">
                  <c:v>169.37760168993353</c:v>
                </c:pt>
                <c:pt idx="37">
                  <c:v>89.851796271249626</c:v>
                </c:pt>
                <c:pt idx="38">
                  <c:v>75.665148466586061</c:v>
                </c:pt>
                <c:pt idx="39">
                  <c:v>120.94542604390195</c:v>
                </c:pt>
                <c:pt idx="40">
                  <c:v>148.57029521265156</c:v>
                </c:pt>
              </c:numCache>
            </c:numRef>
          </c:val>
          <c:smooth val="0"/>
          <c:extLst>
            <c:ext xmlns:c16="http://schemas.microsoft.com/office/drawing/2014/chart" uri="{C3380CC4-5D6E-409C-BE32-E72D297353CC}">
              <c16:uniqueId val="{00000000-9D29-4BB8-A934-9C26173A3504}"/>
            </c:ext>
          </c:extLst>
        </c:ser>
        <c:ser>
          <c:idx val="1"/>
          <c:order val="1"/>
          <c:tx>
            <c:strRef>
              <c:f>Grafdata!$A$29</c:f>
              <c:strCache>
                <c:ptCount val="1"/>
                <c:pt idx="0">
                  <c:v>Örebro län</c:v>
                </c:pt>
              </c:strCache>
            </c:strRef>
          </c:tx>
          <c:spPr>
            <a:ln w="28575" cap="rnd">
              <a:solidFill>
                <a:schemeClr val="accent2"/>
              </a:solidFill>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Grafdata!$B$29:$AP$29</c:f>
              <c:numCache>
                <c:formatCode>General</c:formatCode>
                <c:ptCount val="41"/>
                <c:pt idx="0">
                  <c:v>100</c:v>
                </c:pt>
                <c:pt idx="1">
                  <c:v>95.235583684950768</c:v>
                </c:pt>
                <c:pt idx="2">
                  <c:v>64.064697609001414</c:v>
                </c:pt>
                <c:pt idx="3">
                  <c:v>72.151898734177209</c:v>
                </c:pt>
                <c:pt idx="4">
                  <c:v>114.32841068917018</c:v>
                </c:pt>
                <c:pt idx="5">
                  <c:v>86.814345991561183</c:v>
                </c:pt>
                <c:pt idx="6">
                  <c:v>62.570323488045005</c:v>
                </c:pt>
                <c:pt idx="7">
                  <c:v>63.713080168776372</c:v>
                </c:pt>
                <c:pt idx="8">
                  <c:v>120.042194092827</c:v>
                </c:pt>
                <c:pt idx="9">
                  <c:v>89.381153305203938</c:v>
                </c:pt>
                <c:pt idx="10">
                  <c:v>57.032348804500707</c:v>
                </c:pt>
                <c:pt idx="11">
                  <c:v>70.692686357243318</c:v>
                </c:pt>
                <c:pt idx="12">
                  <c:v>102.0042194092827</c:v>
                </c:pt>
                <c:pt idx="13">
                  <c:v>107.24331926863573</c:v>
                </c:pt>
                <c:pt idx="14">
                  <c:v>76.635021097046419</c:v>
                </c:pt>
                <c:pt idx="15">
                  <c:v>94.321378340365683</c:v>
                </c:pt>
                <c:pt idx="16">
                  <c:v>125.35161744022504</c:v>
                </c:pt>
                <c:pt idx="17">
                  <c:v>132.98171589310829</c:v>
                </c:pt>
                <c:pt idx="18">
                  <c:v>90.33052039381154</c:v>
                </c:pt>
                <c:pt idx="19">
                  <c:v>118.17862165963432</c:v>
                </c:pt>
                <c:pt idx="20">
                  <c:v>165.87552742616035</c:v>
                </c:pt>
                <c:pt idx="21">
                  <c:v>148.59353023909986</c:v>
                </c:pt>
                <c:pt idx="22">
                  <c:v>122.39803094233474</c:v>
                </c:pt>
                <c:pt idx="23">
                  <c:v>152.76019690576652</c:v>
                </c:pt>
                <c:pt idx="24">
                  <c:v>184.38818565400845</c:v>
                </c:pt>
                <c:pt idx="25">
                  <c:v>140.29535864978902</c:v>
                </c:pt>
                <c:pt idx="26">
                  <c:v>101.54711673699015</c:v>
                </c:pt>
                <c:pt idx="27">
                  <c:v>134.73980309423348</c:v>
                </c:pt>
                <c:pt idx="28">
                  <c:v>188.83614627285513</c:v>
                </c:pt>
                <c:pt idx="29">
                  <c:v>152.49648382559775</c:v>
                </c:pt>
                <c:pt idx="30">
                  <c:v>98.68143459915612</c:v>
                </c:pt>
                <c:pt idx="31">
                  <c:v>124.13853727144867</c:v>
                </c:pt>
                <c:pt idx="32">
                  <c:v>167.457805907173</c:v>
                </c:pt>
                <c:pt idx="33">
                  <c:v>108.19268635724332</c:v>
                </c:pt>
                <c:pt idx="34">
                  <c:v>84.546413502109701</c:v>
                </c:pt>
                <c:pt idx="35">
                  <c:v>104.64135021097046</c:v>
                </c:pt>
                <c:pt idx="36">
                  <c:v>162.04289732770746</c:v>
                </c:pt>
                <c:pt idx="37">
                  <c:v>85.355133614627292</c:v>
                </c:pt>
                <c:pt idx="38">
                  <c:v>70.973980309423354</c:v>
                </c:pt>
                <c:pt idx="39">
                  <c:v>108.03445850914206</c:v>
                </c:pt>
                <c:pt idx="40">
                  <c:v>164.45147679324896</c:v>
                </c:pt>
              </c:numCache>
            </c:numRef>
          </c:val>
          <c:smooth val="0"/>
          <c:extLst>
            <c:ext xmlns:c16="http://schemas.microsoft.com/office/drawing/2014/chart" uri="{C3380CC4-5D6E-409C-BE32-E72D297353CC}">
              <c16:uniqueId val="{00000001-9D29-4BB8-A934-9C26173A3504}"/>
            </c:ext>
          </c:extLst>
        </c:ser>
        <c:ser>
          <c:idx val="2"/>
          <c:order val="2"/>
          <c:tx>
            <c:strRef>
              <c:f>Grafdata!$A$30</c:f>
              <c:strCache>
                <c:ptCount val="1"/>
                <c:pt idx="0">
                  <c:v>Örebro kommun</c:v>
                </c:pt>
              </c:strCache>
            </c:strRef>
          </c:tx>
          <c:spPr>
            <a:ln w="28575" cap="rnd">
              <a:solidFill>
                <a:schemeClr val="accent3"/>
              </a:solidFill>
              <a:prstDash val="sysDot"/>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Grafdata!$B$30:$AP$30</c:f>
              <c:numCache>
                <c:formatCode>General</c:formatCode>
                <c:ptCount val="41"/>
                <c:pt idx="0">
                  <c:v>100</c:v>
                </c:pt>
                <c:pt idx="1">
                  <c:v>95.425776754890677</c:v>
                </c:pt>
                <c:pt idx="2">
                  <c:v>66.11047180667434</c:v>
                </c:pt>
                <c:pt idx="3">
                  <c:v>75.086306098964329</c:v>
                </c:pt>
                <c:pt idx="4">
                  <c:v>99.194476409666279</c:v>
                </c:pt>
                <c:pt idx="5">
                  <c:v>83.774453394706555</c:v>
                </c:pt>
                <c:pt idx="6">
                  <c:v>60.443037974683541</c:v>
                </c:pt>
                <c:pt idx="7">
                  <c:v>64.614499424626004</c:v>
                </c:pt>
                <c:pt idx="8">
                  <c:v>90.621403912543158</c:v>
                </c:pt>
                <c:pt idx="9">
                  <c:v>80.120828538550057</c:v>
                </c:pt>
                <c:pt idx="10">
                  <c:v>59.46490218642117</c:v>
                </c:pt>
                <c:pt idx="11">
                  <c:v>77.215189873417728</c:v>
                </c:pt>
                <c:pt idx="12">
                  <c:v>86.881472957422318</c:v>
                </c:pt>
                <c:pt idx="13">
                  <c:v>108.54430379746836</c:v>
                </c:pt>
                <c:pt idx="14">
                  <c:v>77.70425776754891</c:v>
                </c:pt>
                <c:pt idx="15">
                  <c:v>89.125431530494822</c:v>
                </c:pt>
                <c:pt idx="16">
                  <c:v>113.78020713463752</c:v>
                </c:pt>
                <c:pt idx="17">
                  <c:v>138.3199079401611</c:v>
                </c:pt>
                <c:pt idx="18">
                  <c:v>92.77905638665132</c:v>
                </c:pt>
                <c:pt idx="19">
                  <c:v>117.40506329113924</c:v>
                </c:pt>
                <c:pt idx="20">
                  <c:v>138.83774453394707</c:v>
                </c:pt>
                <c:pt idx="21">
                  <c:v>157.62370540851555</c:v>
                </c:pt>
                <c:pt idx="22">
                  <c:v>133.42922899884925</c:v>
                </c:pt>
                <c:pt idx="23">
                  <c:v>146.05868814729575</c:v>
                </c:pt>
                <c:pt idx="24">
                  <c:v>166.65707710011509</c:v>
                </c:pt>
                <c:pt idx="25">
                  <c:v>142.37629459148445</c:v>
                </c:pt>
                <c:pt idx="26">
                  <c:v>107.79631760644419</c:v>
                </c:pt>
                <c:pt idx="27">
                  <c:v>140.42002301495972</c:v>
                </c:pt>
                <c:pt idx="28">
                  <c:v>187.25546605293439</c:v>
                </c:pt>
                <c:pt idx="29">
                  <c:v>165.42002301495972</c:v>
                </c:pt>
                <c:pt idx="30">
                  <c:v>106.21403912543153</c:v>
                </c:pt>
                <c:pt idx="31">
                  <c:v>132.62370540851555</c:v>
                </c:pt>
                <c:pt idx="32">
                  <c:v>150.23014959723821</c:v>
                </c:pt>
                <c:pt idx="33">
                  <c:v>112.62945914844649</c:v>
                </c:pt>
                <c:pt idx="34">
                  <c:v>95.598388952819334</c:v>
                </c:pt>
                <c:pt idx="35">
                  <c:v>118.8722669735328</c:v>
                </c:pt>
                <c:pt idx="36">
                  <c:v>164.78711162255465</c:v>
                </c:pt>
                <c:pt idx="37">
                  <c:v>88.492520138089759</c:v>
                </c:pt>
                <c:pt idx="38">
                  <c:v>80.379746835443044</c:v>
                </c:pt>
                <c:pt idx="39">
                  <c:v>118.26812428078252</c:v>
                </c:pt>
                <c:pt idx="40">
                  <c:v>155.23590333716916</c:v>
                </c:pt>
              </c:numCache>
            </c:numRef>
          </c:val>
          <c:smooth val="0"/>
          <c:extLst>
            <c:ext xmlns:c16="http://schemas.microsoft.com/office/drawing/2014/chart" uri="{C3380CC4-5D6E-409C-BE32-E72D297353CC}">
              <c16:uniqueId val="{00000002-9D29-4BB8-A934-9C26173A3504}"/>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Grafdata!$A$19</c:f>
              <c:strCache>
                <c:ptCount val="1"/>
                <c:pt idx="0">
                  <c:v>Sverige</c:v>
                </c:pt>
              </c:strCache>
            </c:strRef>
          </c:tx>
          <c:spPr>
            <a:ln w="28575" cap="rnd">
              <a:solidFill>
                <a:schemeClr val="accent1"/>
              </a:solidFill>
              <a:prstDash val="sysDash"/>
              <a:round/>
            </a:ln>
            <a:effectLst/>
          </c:spPr>
          <c:marker>
            <c:symbol val="none"/>
          </c:marker>
          <c:cat>
            <c:strRef>
              <c:f>Grafdata!$B$18:$AP$18</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Grafdata!$B$19:$AP$19</c:f>
              <c:numCache>
                <c:formatCode>General</c:formatCode>
                <c:ptCount val="41"/>
                <c:pt idx="0">
                  <c:v>100</c:v>
                </c:pt>
                <c:pt idx="1">
                  <c:v>132.4217344368478</c:v>
                </c:pt>
                <c:pt idx="2">
                  <c:v>121.24265323257767</c:v>
                </c:pt>
                <c:pt idx="3">
                  <c:v>203.51445364039822</c:v>
                </c:pt>
                <c:pt idx="4">
                  <c:v>198.11682859541801</c:v>
                </c:pt>
                <c:pt idx="5">
                  <c:v>166.51073527647836</c:v>
                </c:pt>
                <c:pt idx="6">
                  <c:v>182.89552596857382</c:v>
                </c:pt>
                <c:pt idx="7">
                  <c:v>309.73971452560875</c:v>
                </c:pt>
                <c:pt idx="8">
                  <c:v>206.3452081084323</c:v>
                </c:pt>
                <c:pt idx="9">
                  <c:v>186.57790572148255</c:v>
                </c:pt>
                <c:pt idx="10">
                  <c:v>137.65143336931749</c:v>
                </c:pt>
                <c:pt idx="11">
                  <c:v>174.16336811802807</c:v>
                </c:pt>
                <c:pt idx="12">
                  <c:v>156.998920474991</c:v>
                </c:pt>
                <c:pt idx="13">
                  <c:v>150.97756986925754</c:v>
                </c:pt>
                <c:pt idx="14">
                  <c:v>122.20223101835192</c:v>
                </c:pt>
                <c:pt idx="15">
                  <c:v>134.46083723161809</c:v>
                </c:pt>
                <c:pt idx="16">
                  <c:v>201.03154611970731</c:v>
                </c:pt>
                <c:pt idx="17">
                  <c:v>107.62864339690536</c:v>
                </c:pt>
                <c:pt idx="18">
                  <c:v>92.563272160249497</c:v>
                </c:pt>
                <c:pt idx="19">
                  <c:v>116.25284874655152</c:v>
                </c:pt>
                <c:pt idx="20">
                  <c:v>126.32841549718124</c:v>
                </c:pt>
                <c:pt idx="21">
                  <c:v>107.67662228619407</c:v>
                </c:pt>
                <c:pt idx="22">
                  <c:v>91.447762984286911</c:v>
                </c:pt>
                <c:pt idx="23">
                  <c:v>137.38754947822957</c:v>
                </c:pt>
                <c:pt idx="24">
                  <c:v>112.12666426772221</c:v>
                </c:pt>
                <c:pt idx="25">
                  <c:v>92.37135660309464</c:v>
                </c:pt>
                <c:pt idx="26">
                  <c:v>100.9955619527408</c:v>
                </c:pt>
                <c:pt idx="27">
                  <c:v>109.28391507736596</c:v>
                </c:pt>
                <c:pt idx="28">
                  <c:v>99.760105553556429</c:v>
                </c:pt>
                <c:pt idx="29">
                  <c:v>114.78949262324578</c:v>
                </c:pt>
                <c:pt idx="30">
                  <c:v>84.454839870456993</c:v>
                </c:pt>
                <c:pt idx="31">
                  <c:v>130.03478469473433</c:v>
                </c:pt>
                <c:pt idx="32">
                  <c:v>191.06393186997721</c:v>
                </c:pt>
                <c:pt idx="33">
                  <c:v>144.70433009475832</c:v>
                </c:pt>
                <c:pt idx="34">
                  <c:v>100.08396305625524</c:v>
                </c:pt>
                <c:pt idx="35">
                  <c:v>163.7759385870217</c:v>
                </c:pt>
                <c:pt idx="36">
                  <c:v>586.52992683219384</c:v>
                </c:pt>
                <c:pt idx="37">
                  <c:v>559.88964855463598</c:v>
                </c:pt>
                <c:pt idx="38">
                  <c:v>162.44452440925991</c:v>
                </c:pt>
                <c:pt idx="39">
                  <c:v>172.13626004557995</c:v>
                </c:pt>
                <c:pt idx="40">
                  <c:v>106.1173083843109</c:v>
                </c:pt>
              </c:numCache>
            </c:numRef>
          </c:val>
          <c:smooth val="0"/>
          <c:extLst>
            <c:ext xmlns:c16="http://schemas.microsoft.com/office/drawing/2014/chart" uri="{C3380CC4-5D6E-409C-BE32-E72D297353CC}">
              <c16:uniqueId val="{00000000-2D86-48BB-B21B-A51E090D275A}"/>
            </c:ext>
          </c:extLst>
        </c:ser>
        <c:ser>
          <c:idx val="1"/>
          <c:order val="1"/>
          <c:tx>
            <c:strRef>
              <c:f>Grafdata!$A$27</c:f>
              <c:strCache>
                <c:ptCount val="1"/>
                <c:pt idx="0">
                  <c:v>Örebro län</c:v>
                </c:pt>
              </c:strCache>
            </c:strRef>
          </c:tx>
          <c:spPr>
            <a:ln w="28575" cap="rnd">
              <a:solidFill>
                <a:schemeClr val="accent2"/>
              </a:solidFill>
              <a:round/>
            </a:ln>
            <a:effectLst/>
          </c:spPr>
          <c:marker>
            <c:symbol val="none"/>
          </c:marker>
          <c:cat>
            <c:strRef>
              <c:f>Grafdata!$B$18:$AP$18</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Grafdata!$B$27:$AP$27</c:f>
              <c:numCache>
                <c:formatCode>General</c:formatCode>
                <c:ptCount val="41"/>
                <c:pt idx="0">
                  <c:v>101</c:v>
                </c:pt>
                <c:pt idx="1">
                  <c:v>680</c:v>
                </c:pt>
                <c:pt idx="2">
                  <c:v>125.45454545454545</c:v>
                </c:pt>
                <c:pt idx="3">
                  <c:v>404.84848484848487</c:v>
                </c:pt>
                <c:pt idx="4">
                  <c:v>232.12121212121212</c:v>
                </c:pt>
                <c:pt idx="5">
                  <c:v>275.15151515151513</c:v>
                </c:pt>
                <c:pt idx="6">
                  <c:v>273.93939393939394</c:v>
                </c:pt>
                <c:pt idx="7">
                  <c:v>657.57575757575762</c:v>
                </c:pt>
                <c:pt idx="8">
                  <c:v>391.5151515151515</c:v>
                </c:pt>
                <c:pt idx="9">
                  <c:v>241.21212121212122</c:v>
                </c:pt>
                <c:pt idx="10">
                  <c:v>429.09090909090907</c:v>
                </c:pt>
                <c:pt idx="11">
                  <c:v>312.12121212121212</c:v>
                </c:pt>
                <c:pt idx="12">
                  <c:v>194.54545454545453</c:v>
                </c:pt>
                <c:pt idx="13">
                  <c:v>255.75757575757575</c:v>
                </c:pt>
                <c:pt idx="14">
                  <c:v>114.54545454545455</c:v>
                </c:pt>
                <c:pt idx="15">
                  <c:v>180</c:v>
                </c:pt>
                <c:pt idx="16">
                  <c:v>373.33333333333331</c:v>
                </c:pt>
                <c:pt idx="17">
                  <c:v>173.93939393939394</c:v>
                </c:pt>
                <c:pt idx="18">
                  <c:v>97.575757575757578</c:v>
                </c:pt>
                <c:pt idx="19">
                  <c:v>101.21212121212122</c:v>
                </c:pt>
                <c:pt idx="20">
                  <c:v>250.30303030303031</c:v>
                </c:pt>
                <c:pt idx="21">
                  <c:v>143.03030303030303</c:v>
                </c:pt>
                <c:pt idx="22">
                  <c:v>88.484848484848484</c:v>
                </c:pt>
                <c:pt idx="23">
                  <c:v>320</c:v>
                </c:pt>
                <c:pt idx="24">
                  <c:v>218.78787878787878</c:v>
                </c:pt>
                <c:pt idx="25">
                  <c:v>107.27272727272727</c:v>
                </c:pt>
                <c:pt idx="26">
                  <c:v>63.030303030303031</c:v>
                </c:pt>
                <c:pt idx="27">
                  <c:v>293.33333333333331</c:v>
                </c:pt>
                <c:pt idx="28">
                  <c:v>82.424242424242422</c:v>
                </c:pt>
                <c:pt idx="29">
                  <c:v>128.4848484848485</c:v>
                </c:pt>
                <c:pt idx="30">
                  <c:v>56.969696969696969</c:v>
                </c:pt>
                <c:pt idx="31">
                  <c:v>176.96969696969697</c:v>
                </c:pt>
                <c:pt idx="32">
                  <c:v>210.30303030303031</c:v>
                </c:pt>
                <c:pt idx="33">
                  <c:v>170.90909090909091</c:v>
                </c:pt>
                <c:pt idx="34">
                  <c:v>222.42424242424244</c:v>
                </c:pt>
                <c:pt idx="35">
                  <c:v>263.030303030303</c:v>
                </c:pt>
                <c:pt idx="36">
                  <c:v>292.12121212121212</c:v>
                </c:pt>
                <c:pt idx="37">
                  <c:v>618.18181818181813</c:v>
                </c:pt>
                <c:pt idx="38">
                  <c:v>96.36363636363636</c:v>
                </c:pt>
                <c:pt idx="39">
                  <c:v>84.242424242424249</c:v>
                </c:pt>
                <c:pt idx="40">
                  <c:v>30.90909090909091</c:v>
                </c:pt>
              </c:numCache>
            </c:numRef>
          </c:val>
          <c:smooth val="0"/>
          <c:extLst>
            <c:ext xmlns:c16="http://schemas.microsoft.com/office/drawing/2014/chart" uri="{C3380CC4-5D6E-409C-BE32-E72D297353CC}">
              <c16:uniqueId val="{00000001-2D86-48BB-B21B-A51E090D275A}"/>
            </c:ext>
          </c:extLst>
        </c:ser>
        <c:ser>
          <c:idx val="2"/>
          <c:order val="2"/>
          <c:tx>
            <c:strRef>
              <c:f>Grafdata!$A$28</c:f>
              <c:strCache>
                <c:ptCount val="1"/>
                <c:pt idx="0">
                  <c:v>Örebro kommun</c:v>
                </c:pt>
              </c:strCache>
            </c:strRef>
          </c:tx>
          <c:spPr>
            <a:ln w="28575" cap="rnd">
              <a:solidFill>
                <a:schemeClr val="accent3"/>
              </a:solidFill>
              <a:prstDash val="sysDot"/>
              <a:round/>
            </a:ln>
            <a:effectLst/>
          </c:spPr>
          <c:marker>
            <c:symbol val="none"/>
          </c:marker>
          <c:cat>
            <c:strRef>
              <c:f>Grafdata!$B$18:$AP$18</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Grafdata!$B$28:$AP$28</c:f>
              <c:numCache>
                <c:formatCode>General</c:formatCode>
                <c:ptCount val="41"/>
                <c:pt idx="0">
                  <c:v>102</c:v>
                </c:pt>
                <c:pt idx="1">
                  <c:v>543.03797468354435</c:v>
                </c:pt>
                <c:pt idx="2">
                  <c:v>68.987341772151893</c:v>
                </c:pt>
                <c:pt idx="3">
                  <c:v>213.29113924050634</c:v>
                </c:pt>
                <c:pt idx="4">
                  <c:v>150.63291139240508</c:v>
                </c:pt>
                <c:pt idx="5">
                  <c:v>60.759493670886073</c:v>
                </c:pt>
                <c:pt idx="6">
                  <c:v>229.1139240506329</c:v>
                </c:pt>
                <c:pt idx="7">
                  <c:v>272.78481012658227</c:v>
                </c:pt>
                <c:pt idx="8">
                  <c:v>205.0632911392405</c:v>
                </c:pt>
                <c:pt idx="9">
                  <c:v>184.81012658227849</c:v>
                </c:pt>
                <c:pt idx="10">
                  <c:v>136.70886075949366</c:v>
                </c:pt>
                <c:pt idx="11">
                  <c:v>207.59493670886076</c:v>
                </c:pt>
                <c:pt idx="12">
                  <c:v>92.405063291139243</c:v>
                </c:pt>
                <c:pt idx="13">
                  <c:v>68.35443037974683</c:v>
                </c:pt>
                <c:pt idx="14">
                  <c:v>94.936708860759495</c:v>
                </c:pt>
                <c:pt idx="15">
                  <c:v>112.65822784810126</c:v>
                </c:pt>
                <c:pt idx="16">
                  <c:v>172.15189873417722</c:v>
                </c:pt>
                <c:pt idx="17">
                  <c:v>108.22784810126582</c:v>
                </c:pt>
                <c:pt idx="18">
                  <c:v>78.481012658227854</c:v>
                </c:pt>
                <c:pt idx="19">
                  <c:v>43.037974683544306</c:v>
                </c:pt>
                <c:pt idx="20">
                  <c:v>112.0253164556962</c:v>
                </c:pt>
                <c:pt idx="21">
                  <c:v>22.151898734177216</c:v>
                </c:pt>
                <c:pt idx="22">
                  <c:v>50</c:v>
                </c:pt>
                <c:pt idx="23">
                  <c:v>40.506329113924053</c:v>
                </c:pt>
                <c:pt idx="24">
                  <c:v>132.27848101265823</c:v>
                </c:pt>
                <c:pt idx="25">
                  <c:v>59.493670886075947</c:v>
                </c:pt>
                <c:pt idx="26">
                  <c:v>31.0126582278481</c:v>
                </c:pt>
                <c:pt idx="27">
                  <c:v>66.455696202531641</c:v>
                </c:pt>
                <c:pt idx="28">
                  <c:v>24.050632911392405</c:v>
                </c:pt>
                <c:pt idx="29">
                  <c:v>49.367088607594937</c:v>
                </c:pt>
                <c:pt idx="30">
                  <c:v>27.848101265822784</c:v>
                </c:pt>
                <c:pt idx="31">
                  <c:v>111.39240506329114</c:v>
                </c:pt>
                <c:pt idx="32">
                  <c:v>99.367088607594937</c:v>
                </c:pt>
                <c:pt idx="33">
                  <c:v>116.45569620253164</c:v>
                </c:pt>
                <c:pt idx="34">
                  <c:v>139.24050632911391</c:v>
                </c:pt>
                <c:pt idx="35">
                  <c:v>106.32911392405063</c:v>
                </c:pt>
                <c:pt idx="36">
                  <c:v>138.60759493670886</c:v>
                </c:pt>
                <c:pt idx="37">
                  <c:v>310.75949367088606</c:v>
                </c:pt>
                <c:pt idx="38">
                  <c:v>75.316455696202539</c:v>
                </c:pt>
                <c:pt idx="39">
                  <c:v>59.493670886075947</c:v>
                </c:pt>
                <c:pt idx="40">
                  <c:v>8.2278481012658222</c:v>
                </c:pt>
              </c:numCache>
            </c:numRef>
          </c:val>
          <c:smooth val="0"/>
          <c:extLst>
            <c:ext xmlns:c16="http://schemas.microsoft.com/office/drawing/2014/chart" uri="{C3380CC4-5D6E-409C-BE32-E72D297353CC}">
              <c16:uniqueId val="{00000002-2D86-48BB-B21B-A51E090D275A}"/>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Grafdata!$A$4</c:f>
              <c:strCache>
                <c:ptCount val="1"/>
                <c:pt idx="0">
                  <c:v>Sverige</c:v>
                </c:pt>
              </c:strCache>
            </c:strRef>
          </c:tx>
          <c:spPr>
            <a:ln w="28575" cap="rnd">
              <a:solidFill>
                <a:schemeClr val="accent1"/>
              </a:solidFill>
              <a:prstDash val="sysDash"/>
              <a:round/>
            </a:ln>
            <a:effectLst/>
          </c:spPr>
          <c:marker>
            <c:symbol val="none"/>
          </c:marker>
          <c:cat>
            <c:numRef>
              <c:f>Grafdata!$B$2:$AP$2</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Grafdata!$B$4:$AP$4</c:f>
              <c:numCache>
                <c:formatCode>General</c:formatCode>
                <c:ptCount val="41"/>
                <c:pt idx="0">
                  <c:v>5.6342609000000001</c:v>
                </c:pt>
                <c:pt idx="1">
                  <c:v>5.1058506000000001</c:v>
                </c:pt>
                <c:pt idx="2">
                  <c:v>5.1979901999999996</c:v>
                </c:pt>
                <c:pt idx="3">
                  <c:v>5.3716065000000004</c:v>
                </c:pt>
                <c:pt idx="4">
                  <c:v>5.6471321000000003</c:v>
                </c:pt>
                <c:pt idx="5">
                  <c:v>5.2812840999999997</c:v>
                </c:pt>
                <c:pt idx="6">
                  <c:v>5.4272818000000003</c:v>
                </c:pt>
                <c:pt idx="7">
                  <c:v>5.6900012000000002</c:v>
                </c:pt>
                <c:pt idx="8">
                  <c:v>5.8598794999999999</c:v>
                </c:pt>
                <c:pt idx="9">
                  <c:v>5.4593397000000001</c:v>
                </c:pt>
                <c:pt idx="10">
                  <c:v>5.5785103999999999</c:v>
                </c:pt>
                <c:pt idx="11">
                  <c:v>5.6457477999999996</c:v>
                </c:pt>
                <c:pt idx="12">
                  <c:v>5.5976245000000002</c:v>
                </c:pt>
                <c:pt idx="13">
                  <c:v>5.0938878000000001</c:v>
                </c:pt>
                <c:pt idx="14">
                  <c:v>5.1062773000000004</c:v>
                </c:pt>
                <c:pt idx="15">
                  <c:v>5.2243864999999996</c:v>
                </c:pt>
                <c:pt idx="16">
                  <c:v>5.2929404</c:v>
                </c:pt>
                <c:pt idx="17">
                  <c:v>4.9356795</c:v>
                </c:pt>
                <c:pt idx="18">
                  <c:v>5.0270139</c:v>
                </c:pt>
                <c:pt idx="19">
                  <c:v>5.1607665000000003</c:v>
                </c:pt>
                <c:pt idx="20">
                  <c:v>5.1933197</c:v>
                </c:pt>
                <c:pt idx="21">
                  <c:v>4.8013187999999998</c:v>
                </c:pt>
                <c:pt idx="22">
                  <c:v>4.8220586000000001</c:v>
                </c:pt>
                <c:pt idx="23">
                  <c:v>4.9710428000000002</c:v>
                </c:pt>
                <c:pt idx="24">
                  <c:v>5.0919134000000001</c:v>
                </c:pt>
                <c:pt idx="25">
                  <c:v>4.8117241000000002</c:v>
                </c:pt>
                <c:pt idx="26">
                  <c:v>4.8194819000000004</c:v>
                </c:pt>
                <c:pt idx="27">
                  <c:v>4.8820189999999997</c:v>
                </c:pt>
                <c:pt idx="28">
                  <c:v>4.9013086000000001</c:v>
                </c:pt>
                <c:pt idx="29">
                  <c:v>4.5815858</c:v>
                </c:pt>
                <c:pt idx="30">
                  <c:v>4.5682245000000004</c:v>
                </c:pt>
                <c:pt idx="31">
                  <c:v>4.5652578999999998</c:v>
                </c:pt>
                <c:pt idx="32">
                  <c:v>4.6360673999999999</c:v>
                </c:pt>
                <c:pt idx="33">
                  <c:v>4.4652865000000004</c:v>
                </c:pt>
                <c:pt idx="34">
                  <c:v>4.6453017000000001</c:v>
                </c:pt>
                <c:pt idx="35">
                  <c:v>4.8557554528969531</c:v>
                </c:pt>
                <c:pt idx="36">
                  <c:v>5.0690150105641782</c:v>
                </c:pt>
                <c:pt idx="37">
                  <c:v>5.8655588453141814</c:v>
                </c:pt>
                <c:pt idx="38">
                  <c:v>6.2768198893320166</c:v>
                </c:pt>
                <c:pt idx="39">
                  <c:v>6.0307963571851229</c:v>
                </c:pt>
                <c:pt idx="40">
                  <c:v>5.9896784238545449</c:v>
                </c:pt>
              </c:numCache>
            </c:numRef>
          </c:val>
          <c:smooth val="0"/>
          <c:extLst>
            <c:ext xmlns:c16="http://schemas.microsoft.com/office/drawing/2014/chart" uri="{C3380CC4-5D6E-409C-BE32-E72D297353CC}">
              <c16:uniqueId val="{00000000-856E-483A-88F3-FCAF13EFFAEA}"/>
            </c:ext>
          </c:extLst>
        </c:ser>
        <c:ser>
          <c:idx val="1"/>
          <c:order val="1"/>
          <c:tx>
            <c:strRef>
              <c:f>Grafdata!$A$12</c:f>
              <c:strCache>
                <c:ptCount val="1"/>
                <c:pt idx="0">
                  <c:v>Örebro län</c:v>
                </c:pt>
              </c:strCache>
            </c:strRef>
          </c:tx>
          <c:spPr>
            <a:ln w="28575" cap="rnd">
              <a:solidFill>
                <a:schemeClr val="accent2"/>
              </a:solidFill>
              <a:round/>
            </a:ln>
            <a:effectLst/>
          </c:spPr>
          <c:marker>
            <c:symbol val="none"/>
          </c:marker>
          <c:cat>
            <c:numRef>
              <c:f>Grafdata!$B$2:$AP$2</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Grafdata!$B$12:$AP$12</c:f>
              <c:numCache>
                <c:formatCode>General</c:formatCode>
                <c:ptCount val="41"/>
                <c:pt idx="0">
                  <c:v>6.3068854999999999</c:v>
                </c:pt>
                <c:pt idx="1">
                  <c:v>5.7005176999999998</c:v>
                </c:pt>
                <c:pt idx="2">
                  <c:v>5.7902092999999999</c:v>
                </c:pt>
                <c:pt idx="3">
                  <c:v>5.9924808000000001</c:v>
                </c:pt>
                <c:pt idx="4">
                  <c:v>6.3042547000000004</c:v>
                </c:pt>
                <c:pt idx="5">
                  <c:v>5.8226214000000001</c:v>
                </c:pt>
                <c:pt idx="6">
                  <c:v>6.0116129000000003</c:v>
                </c:pt>
                <c:pt idx="7">
                  <c:v>6.4873839999999996</c:v>
                </c:pt>
                <c:pt idx="8">
                  <c:v>6.6882427</c:v>
                </c:pt>
                <c:pt idx="9">
                  <c:v>5.9905048000000001</c:v>
                </c:pt>
                <c:pt idx="10">
                  <c:v>6.0537422000000003</c:v>
                </c:pt>
                <c:pt idx="11">
                  <c:v>6.1542497999999997</c:v>
                </c:pt>
                <c:pt idx="12">
                  <c:v>6.0975190000000001</c:v>
                </c:pt>
                <c:pt idx="13">
                  <c:v>5.4159978000000004</c:v>
                </c:pt>
                <c:pt idx="14">
                  <c:v>5.3898587999999998</c:v>
                </c:pt>
                <c:pt idx="15">
                  <c:v>5.4284692999999997</c:v>
                </c:pt>
                <c:pt idx="16">
                  <c:v>5.5140719999999996</c:v>
                </c:pt>
                <c:pt idx="17">
                  <c:v>5.1657051999999997</c:v>
                </c:pt>
                <c:pt idx="18">
                  <c:v>5.2827367000000001</c:v>
                </c:pt>
                <c:pt idx="19">
                  <c:v>5.3865316999999999</c:v>
                </c:pt>
                <c:pt idx="20">
                  <c:v>5.3783104000000002</c:v>
                </c:pt>
                <c:pt idx="21">
                  <c:v>4.8923249000000002</c:v>
                </c:pt>
                <c:pt idx="22">
                  <c:v>4.9673147999999996</c:v>
                </c:pt>
                <c:pt idx="23">
                  <c:v>5.1439741999999997</c:v>
                </c:pt>
                <c:pt idx="24">
                  <c:v>5.2628193000000003</c:v>
                </c:pt>
                <c:pt idx="25">
                  <c:v>4.9352112000000004</c:v>
                </c:pt>
                <c:pt idx="26">
                  <c:v>4.8967276000000002</c:v>
                </c:pt>
                <c:pt idx="27">
                  <c:v>4.9132784999999997</c:v>
                </c:pt>
                <c:pt idx="28">
                  <c:v>4.8889475999999998</c:v>
                </c:pt>
                <c:pt idx="29">
                  <c:v>4.5476232000000003</c:v>
                </c:pt>
                <c:pt idx="30">
                  <c:v>4.6154779000000001</c:v>
                </c:pt>
                <c:pt idx="31">
                  <c:v>4.6436241000000003</c:v>
                </c:pt>
                <c:pt idx="32">
                  <c:v>4.7482462999999999</c:v>
                </c:pt>
                <c:pt idx="33">
                  <c:v>4.5582763999999996</c:v>
                </c:pt>
                <c:pt idx="34">
                  <c:v>4.8245556000000001</c:v>
                </c:pt>
                <c:pt idx="35">
                  <c:v>5.1210229959555758</c:v>
                </c:pt>
                <c:pt idx="36">
                  <c:v>5.4590499367391301</c:v>
                </c:pt>
                <c:pt idx="37">
                  <c:v>6.0810647198057985</c:v>
                </c:pt>
                <c:pt idx="38">
                  <c:v>6.5056493838825249</c:v>
                </c:pt>
                <c:pt idx="39">
                  <c:v>6.1775371378088133</c:v>
                </c:pt>
                <c:pt idx="40">
                  <c:v>6.1611964030228679</c:v>
                </c:pt>
              </c:numCache>
            </c:numRef>
          </c:val>
          <c:smooth val="0"/>
          <c:extLst>
            <c:ext xmlns:c16="http://schemas.microsoft.com/office/drawing/2014/chart" uri="{C3380CC4-5D6E-409C-BE32-E72D297353CC}">
              <c16:uniqueId val="{00000001-856E-483A-88F3-FCAF13EFFAEA}"/>
            </c:ext>
          </c:extLst>
        </c:ser>
        <c:ser>
          <c:idx val="2"/>
          <c:order val="2"/>
          <c:tx>
            <c:strRef>
              <c:f>Grafdata!$A$13</c:f>
              <c:strCache>
                <c:ptCount val="1"/>
                <c:pt idx="0">
                  <c:v>Örebro kommun</c:v>
                </c:pt>
              </c:strCache>
            </c:strRef>
          </c:tx>
          <c:spPr>
            <a:ln w="28575" cap="rnd">
              <a:solidFill>
                <a:schemeClr val="accent3"/>
              </a:solidFill>
              <a:prstDash val="sysDash"/>
              <a:round/>
            </a:ln>
            <a:effectLst/>
          </c:spPr>
          <c:marker>
            <c:symbol val="none"/>
          </c:marker>
          <c:cat>
            <c:numRef>
              <c:f>Grafdata!$B$2:$AP$2</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Grafdata!$B$13:$AP$13</c:f>
              <c:numCache>
                <c:formatCode>General</c:formatCode>
                <c:ptCount val="41"/>
                <c:pt idx="0">
                  <c:v>6.4217708</c:v>
                </c:pt>
                <c:pt idx="1">
                  <c:v>6.0547958</c:v>
                </c:pt>
                <c:pt idx="2">
                  <c:v>6.2321961999999997</c:v>
                </c:pt>
                <c:pt idx="3">
                  <c:v>6.2194779000000002</c:v>
                </c:pt>
                <c:pt idx="4">
                  <c:v>6.5438232999999997</c:v>
                </c:pt>
                <c:pt idx="5">
                  <c:v>6.2443112999999997</c:v>
                </c:pt>
                <c:pt idx="6">
                  <c:v>6.4179348000000003</c:v>
                </c:pt>
                <c:pt idx="7">
                  <c:v>6.6188840000000004</c:v>
                </c:pt>
                <c:pt idx="8">
                  <c:v>6.6672392</c:v>
                </c:pt>
                <c:pt idx="9">
                  <c:v>6.2253885999999996</c:v>
                </c:pt>
                <c:pt idx="10">
                  <c:v>6.3967806999999999</c:v>
                </c:pt>
                <c:pt idx="11">
                  <c:v>6.4084034000000001</c:v>
                </c:pt>
                <c:pt idx="12">
                  <c:v>6.1978321000000003</c:v>
                </c:pt>
                <c:pt idx="13">
                  <c:v>5.6065635</c:v>
                </c:pt>
                <c:pt idx="14">
                  <c:v>5.5916085000000004</c:v>
                </c:pt>
                <c:pt idx="15">
                  <c:v>5.4497150999999997</c:v>
                </c:pt>
                <c:pt idx="16">
                  <c:v>5.4473944999999997</c:v>
                </c:pt>
                <c:pt idx="17">
                  <c:v>5.1330483999999998</c:v>
                </c:pt>
                <c:pt idx="18">
                  <c:v>5.2525253000000003</c:v>
                </c:pt>
                <c:pt idx="19">
                  <c:v>5.2817316999999999</c:v>
                </c:pt>
                <c:pt idx="20">
                  <c:v>5.1957484999999997</c:v>
                </c:pt>
                <c:pt idx="21">
                  <c:v>4.7884700000000002</c:v>
                </c:pt>
                <c:pt idx="22">
                  <c:v>4.8628920000000004</c:v>
                </c:pt>
                <c:pt idx="23">
                  <c:v>4.8696121000000003</c:v>
                </c:pt>
                <c:pt idx="24">
                  <c:v>4.9672558999999996</c:v>
                </c:pt>
                <c:pt idx="25">
                  <c:v>4.8464055999999998</c:v>
                </c:pt>
                <c:pt idx="26">
                  <c:v>4.8876816999999999</c:v>
                </c:pt>
                <c:pt idx="27">
                  <c:v>4.9318413999999997</c:v>
                </c:pt>
                <c:pt idx="28">
                  <c:v>5.0166506999999996</c:v>
                </c:pt>
                <c:pt idx="29">
                  <c:v>4.8434929999999996</c:v>
                </c:pt>
                <c:pt idx="30">
                  <c:v>4.9744811000000002</c:v>
                </c:pt>
                <c:pt idx="31">
                  <c:v>4.9556544000000002</c:v>
                </c:pt>
                <c:pt idx="32">
                  <c:v>5.1032916999999998</c:v>
                </c:pt>
                <c:pt idx="33">
                  <c:v>4.9434569000000002</c:v>
                </c:pt>
                <c:pt idx="34">
                  <c:v>5.2618318999999998</c:v>
                </c:pt>
                <c:pt idx="35">
                  <c:v>5.459709901981328</c:v>
                </c:pt>
                <c:pt idx="36">
                  <c:v>5.826548816559451</c:v>
                </c:pt>
                <c:pt idx="37">
                  <c:v>6.6712745852873248</c:v>
                </c:pt>
                <c:pt idx="38">
                  <c:v>7.2024842770038635</c:v>
                </c:pt>
                <c:pt idx="39">
                  <c:v>6.8194979150116257</c:v>
                </c:pt>
                <c:pt idx="40">
                  <c:v>6.8170443567629233</c:v>
                </c:pt>
              </c:numCache>
            </c:numRef>
          </c:val>
          <c:smooth val="0"/>
          <c:extLst>
            <c:ext xmlns:c16="http://schemas.microsoft.com/office/drawing/2014/chart" uri="{C3380CC4-5D6E-409C-BE32-E72D297353CC}">
              <c16:uniqueId val="{00000002-856E-483A-88F3-FCAF13EFFAEA}"/>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Grafdata!$B$23:$AP$23</c:f>
              <c:numCache>
                <c:formatCode>General</c:formatCode>
                <c:ptCount val="41"/>
                <c:pt idx="0">
                  <c:v>100</c:v>
                </c:pt>
                <c:pt idx="1">
                  <c:v>100.19895940349939</c:v>
                </c:pt>
                <c:pt idx="2">
                  <c:v>100.45735843260974</c:v>
                </c:pt>
                <c:pt idx="3">
                  <c:v>100.58125462582204</c:v>
                </c:pt>
                <c:pt idx="4">
                  <c:v>100.71127085186403</c:v>
                </c:pt>
                <c:pt idx="5">
                  <c:v>100.91590480920028</c:v>
                </c:pt>
                <c:pt idx="6">
                  <c:v>101.18806065387406</c:v>
                </c:pt>
                <c:pt idx="7">
                  <c:v>101.3559425943042</c:v>
                </c:pt>
                <c:pt idx="8">
                  <c:v>101.54233312622095</c:v>
                </c:pt>
                <c:pt idx="9">
                  <c:v>101.78596770871275</c:v>
                </c:pt>
                <c:pt idx="10">
                  <c:v>102.09364519974112</c:v>
                </c:pt>
                <c:pt idx="11">
                  <c:v>102.29962620069847</c:v>
                </c:pt>
                <c:pt idx="12">
                  <c:v>102.53304658628387</c:v>
                </c:pt>
                <c:pt idx="13">
                  <c:v>102.82285188438675</c:v>
                </c:pt>
                <c:pt idx="14">
                  <c:v>103.18670215507888</c:v>
                </c:pt>
                <c:pt idx="15">
                  <c:v>103.38671161620415</c:v>
                </c:pt>
                <c:pt idx="16">
                  <c:v>103.59886568320462</c:v>
                </c:pt>
                <c:pt idx="17">
                  <c:v>103.87267616413737</c:v>
                </c:pt>
                <c:pt idx="18">
                  <c:v>104.24903166655601</c:v>
                </c:pt>
                <c:pt idx="19">
                  <c:v>104.48621741029486</c:v>
                </c:pt>
                <c:pt idx="20">
                  <c:v>104.74460583276252</c:v>
                </c:pt>
                <c:pt idx="21">
                  <c:v>105.07291324381468</c:v>
                </c:pt>
                <c:pt idx="22">
                  <c:v>105.58297608392994</c:v>
                </c:pt>
                <c:pt idx="23">
                  <c:v>106.01501646044878</c:v>
                </c:pt>
                <c:pt idx="24">
                  <c:v>106.31985137123738</c:v>
                </c:pt>
                <c:pt idx="25">
                  <c:v>106.62922592509547</c:v>
                </c:pt>
                <c:pt idx="26">
                  <c:v>107.06062990305317</c:v>
                </c:pt>
                <c:pt idx="27">
                  <c:v>107.34179078736715</c:v>
                </c:pt>
                <c:pt idx="28">
                  <c:v>107.57984627580623</c:v>
                </c:pt>
                <c:pt idx="29">
                  <c:v>107.88572063757802</c:v>
                </c:pt>
                <c:pt idx="30">
                  <c:v>108.26291406476882</c:v>
                </c:pt>
                <c:pt idx="31">
                  <c:v>108.50791690416708</c:v>
                </c:pt>
                <c:pt idx="32">
                  <c:v>108.77220261996803</c:v>
                </c:pt>
                <c:pt idx="33">
                  <c:v>109.04889810771131</c:v>
                </c:pt>
                <c:pt idx="34">
                  <c:v>109.39104718746837</c:v>
                </c:pt>
                <c:pt idx="35">
                  <c:v>109.54104632833032</c:v>
                </c:pt>
                <c:pt idx="36">
                  <c:v>109.70877977576285</c:v>
                </c:pt>
                <c:pt idx="37">
                  <c:v>109.80410167357972</c:v>
                </c:pt>
                <c:pt idx="38">
                  <c:v>110.02509107393742</c:v>
                </c:pt>
                <c:pt idx="39">
                  <c:v>110.08947339503995</c:v>
                </c:pt>
                <c:pt idx="40">
                  <c:v>110.20095981630992</c:v>
                </c:pt>
              </c:numCache>
            </c:numRef>
          </c:val>
          <c:smooth val="0"/>
          <c:extLst>
            <c:ext xmlns:c16="http://schemas.microsoft.com/office/drawing/2014/chart" uri="{C3380CC4-5D6E-409C-BE32-E72D297353CC}">
              <c16:uniqueId val="{00000000-2A72-4106-B61D-DFAA6FB24FE6}"/>
            </c:ext>
          </c:extLst>
        </c:ser>
        <c:ser>
          <c:idx val="1"/>
          <c:order val="1"/>
          <c:tx>
            <c:strRef>
              <c:f>Grafdata!$A$31</c:f>
              <c:strCache>
                <c:ptCount val="1"/>
                <c:pt idx="0">
                  <c:v>Örebro län</c:v>
                </c:pt>
              </c:strCache>
            </c:strRef>
          </c:tx>
          <c:spPr>
            <a:ln w="28575" cap="rnd">
              <a:solidFill>
                <a:schemeClr val="accent2"/>
              </a:solidFill>
              <a:round/>
            </a:ln>
            <a:effectLst/>
          </c:spPr>
          <c:marker>
            <c:symbol val="none"/>
          </c:marker>
          <c:cat>
            <c:strRef>
              <c:f>Grafdata!$B$22:$AP$22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Grafdata!$B$31:$AP$31</c:f>
              <c:numCache>
                <c:formatCode>General</c:formatCode>
                <c:ptCount val="41"/>
                <c:pt idx="0">
                  <c:v>100</c:v>
                </c:pt>
                <c:pt idx="1">
                  <c:v>100.02247551773961</c:v>
                </c:pt>
                <c:pt idx="2">
                  <c:v>100.28647366261751</c:v>
                </c:pt>
                <c:pt idx="3">
                  <c:v>100.45200763454095</c:v>
                </c:pt>
                <c:pt idx="4">
                  <c:v>100.49267761902213</c:v>
                </c:pt>
                <c:pt idx="5">
                  <c:v>100.62824423395944</c:v>
                </c:pt>
                <c:pt idx="6">
                  <c:v>100.83765897861258</c:v>
                </c:pt>
                <c:pt idx="7">
                  <c:v>101.00176593353669</c:v>
                </c:pt>
                <c:pt idx="8">
                  <c:v>101.14910543871854</c:v>
                </c:pt>
                <c:pt idx="9">
                  <c:v>101.33747168263142</c:v>
                </c:pt>
                <c:pt idx="10">
                  <c:v>101.61788052300173</c:v>
                </c:pt>
                <c:pt idx="11">
                  <c:v>101.81587913166015</c:v>
                </c:pt>
                <c:pt idx="12">
                  <c:v>102.0598990385473</c:v>
                </c:pt>
                <c:pt idx="13">
                  <c:v>102.25147607070869</c:v>
                </c:pt>
                <c:pt idx="14">
                  <c:v>102.56292253081465</c:v>
                </c:pt>
                <c:pt idx="15">
                  <c:v>102.79873708995558</c:v>
                </c:pt>
                <c:pt idx="16">
                  <c:v>103.07201084532919</c:v>
                </c:pt>
                <c:pt idx="17">
                  <c:v>103.25359875849522</c:v>
                </c:pt>
                <c:pt idx="18">
                  <c:v>103.69347674854177</c:v>
                </c:pt>
                <c:pt idx="19">
                  <c:v>103.81976775298335</c:v>
                </c:pt>
                <c:pt idx="20">
                  <c:v>104.03560407413353</c:v>
                </c:pt>
                <c:pt idx="21">
                  <c:v>104.24858636128504</c:v>
                </c:pt>
                <c:pt idx="22">
                  <c:v>104.8140418472735</c:v>
                </c:pt>
                <c:pt idx="23">
                  <c:v>105.22145520058508</c:v>
                </c:pt>
                <c:pt idx="24">
                  <c:v>105.50115053245572</c:v>
                </c:pt>
                <c:pt idx="25">
                  <c:v>105.79226200032107</c:v>
                </c:pt>
                <c:pt idx="26">
                  <c:v>106.31169618808084</c:v>
                </c:pt>
                <c:pt idx="27">
                  <c:v>106.63634255543069</c:v>
                </c:pt>
                <c:pt idx="28">
                  <c:v>106.87750842831915</c:v>
                </c:pt>
                <c:pt idx="29">
                  <c:v>107.10761491946273</c:v>
                </c:pt>
                <c:pt idx="30">
                  <c:v>107.55141720625747</c:v>
                </c:pt>
                <c:pt idx="31">
                  <c:v>107.82968552112877</c:v>
                </c:pt>
                <c:pt idx="32">
                  <c:v>108.13078610798951</c:v>
                </c:pt>
                <c:pt idx="33">
                  <c:v>108.32771445389844</c:v>
                </c:pt>
                <c:pt idx="34">
                  <c:v>108.61240434526677</c:v>
                </c:pt>
                <c:pt idx="35">
                  <c:v>108.74047912095753</c:v>
                </c:pt>
                <c:pt idx="36">
                  <c:v>108.80148409767931</c:v>
                </c:pt>
                <c:pt idx="37">
                  <c:v>108.79470576693245</c:v>
                </c:pt>
                <c:pt idx="38">
                  <c:v>109.06904978505557</c:v>
                </c:pt>
                <c:pt idx="39">
                  <c:v>109.03943918231926</c:v>
                </c:pt>
                <c:pt idx="40">
                  <c:v>109.04300672481762</c:v>
                </c:pt>
              </c:numCache>
            </c:numRef>
          </c:val>
          <c:smooth val="0"/>
          <c:extLst>
            <c:ext xmlns:c16="http://schemas.microsoft.com/office/drawing/2014/chart" uri="{C3380CC4-5D6E-409C-BE32-E72D297353CC}">
              <c16:uniqueId val="{00000001-2A72-4106-B61D-DFAA6FB24FE6}"/>
            </c:ext>
          </c:extLst>
        </c:ser>
        <c:ser>
          <c:idx val="2"/>
          <c:order val="2"/>
          <c:tx>
            <c:strRef>
              <c:f>Grafdata!$A$32</c:f>
              <c:strCache>
                <c:ptCount val="1"/>
                <c:pt idx="0">
                  <c:v>Örebro kommun</c:v>
                </c:pt>
              </c:strCache>
            </c:strRef>
          </c:tx>
          <c:spPr>
            <a:ln w="28575" cap="rnd">
              <a:solidFill>
                <a:schemeClr val="accent3"/>
              </a:solidFill>
              <a:prstDash val="sysDot"/>
              <a:round/>
            </a:ln>
            <a:effectLst/>
          </c:spPr>
          <c:marker>
            <c:symbol val="none"/>
          </c:marker>
          <c:cat>
            <c:strRef>
              <c:f>Grafdata!$B$22:$AP$22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Grafdata!$B$32:$AP$32</c:f>
              <c:numCache>
                <c:formatCode>General</c:formatCode>
                <c:ptCount val="41"/>
                <c:pt idx="0">
                  <c:v>100</c:v>
                </c:pt>
                <c:pt idx="1">
                  <c:v>100.01767643289584</c:v>
                </c:pt>
                <c:pt idx="2">
                  <c:v>100.52366432453931</c:v>
                </c:pt>
                <c:pt idx="3">
                  <c:v>100.99208979627912</c:v>
                </c:pt>
                <c:pt idx="4">
                  <c:v>101.18947663028267</c:v>
                </c:pt>
                <c:pt idx="5">
                  <c:v>101.43621017278713</c:v>
                </c:pt>
                <c:pt idx="6">
                  <c:v>101.99596388115545</c:v>
                </c:pt>
                <c:pt idx="7">
                  <c:v>102.34065432262436</c:v>
                </c:pt>
                <c:pt idx="8">
                  <c:v>102.64925538026426</c:v>
                </c:pt>
                <c:pt idx="9">
                  <c:v>102.78772077128168</c:v>
                </c:pt>
                <c:pt idx="10">
                  <c:v>103.32979804675416</c:v>
                </c:pt>
                <c:pt idx="11">
                  <c:v>103.5536995301015</c:v>
                </c:pt>
                <c:pt idx="12">
                  <c:v>103.96762266707911</c:v>
                </c:pt>
                <c:pt idx="13">
                  <c:v>104.13039315332833</c:v>
                </c:pt>
                <c:pt idx="14">
                  <c:v>104.70708677655516</c:v>
                </c:pt>
                <c:pt idx="15">
                  <c:v>105.04072944746417</c:v>
                </c:pt>
                <c:pt idx="16">
                  <c:v>105.394258105381</c:v>
                </c:pt>
                <c:pt idx="17">
                  <c:v>105.57175895237674</c:v>
                </c:pt>
                <c:pt idx="18">
                  <c:v>106.08658506046812</c:v>
                </c:pt>
                <c:pt idx="19">
                  <c:v>106.20590098251506</c:v>
                </c:pt>
                <c:pt idx="20">
                  <c:v>106.61614152930605</c:v>
                </c:pt>
                <c:pt idx="21">
                  <c:v>106.74724173995021</c:v>
                </c:pt>
                <c:pt idx="22">
                  <c:v>107.47271200671705</c:v>
                </c:pt>
                <c:pt idx="23">
                  <c:v>107.99637633125636</c:v>
                </c:pt>
                <c:pt idx="24">
                  <c:v>108.57969861681913</c:v>
                </c:pt>
                <c:pt idx="25">
                  <c:v>109.06138141323081</c:v>
                </c:pt>
                <c:pt idx="26">
                  <c:v>110.03800433072605</c:v>
                </c:pt>
                <c:pt idx="27">
                  <c:v>110.6920323478722</c:v>
                </c:pt>
                <c:pt idx="28">
                  <c:v>111.17666121643319</c:v>
                </c:pt>
                <c:pt idx="29">
                  <c:v>111.48378923799844</c:v>
                </c:pt>
                <c:pt idx="30">
                  <c:v>112.41106544699279</c:v>
                </c:pt>
                <c:pt idx="31">
                  <c:v>112.95756183068923</c:v>
                </c:pt>
                <c:pt idx="32">
                  <c:v>113.53572848999072</c:v>
                </c:pt>
                <c:pt idx="33">
                  <c:v>113.7309057698823</c:v>
                </c:pt>
                <c:pt idx="34">
                  <c:v>114.42249620693211</c:v>
                </c:pt>
                <c:pt idx="35">
                  <c:v>114.6729123396232</c:v>
                </c:pt>
                <c:pt idx="36">
                  <c:v>114.88871212455993</c:v>
                </c:pt>
                <c:pt idx="37">
                  <c:v>114.73036074653469</c:v>
                </c:pt>
                <c:pt idx="38">
                  <c:v>115.21646265117033</c:v>
                </c:pt>
                <c:pt idx="39">
                  <c:v>115.17742719519201</c:v>
                </c:pt>
                <c:pt idx="40">
                  <c:v>115.11408664398191</c:v>
                </c:pt>
              </c:numCache>
            </c:numRef>
          </c:val>
          <c:smooth val="0"/>
          <c:extLst>
            <c:ext xmlns:c16="http://schemas.microsoft.com/office/drawing/2014/chart" uri="{C3380CC4-5D6E-409C-BE32-E72D297353CC}">
              <c16:uniqueId val="{00000002-2A72-4106-B61D-DFAA6FB24FE6}"/>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Grafdata!$B$23:$AP$23</c:f>
              <c:numCache>
                <c:formatCode>General</c:formatCode>
                <c:ptCount val="41"/>
                <c:pt idx="0">
                  <c:v>100</c:v>
                </c:pt>
                <c:pt idx="1">
                  <c:v>102.99887542171686</c:v>
                </c:pt>
                <c:pt idx="2">
                  <c:v>61.964263401224542</c:v>
                </c:pt>
                <c:pt idx="3">
                  <c:v>68.736723728601774</c:v>
                </c:pt>
                <c:pt idx="4">
                  <c:v>69.786330126202671</c:v>
                </c:pt>
                <c:pt idx="5">
                  <c:v>77.658378108209419</c:v>
                </c:pt>
                <c:pt idx="6">
                  <c:v>55.016868674247156</c:v>
                </c:pt>
                <c:pt idx="7">
                  <c:v>63.92602773959765</c:v>
                </c:pt>
                <c:pt idx="8">
                  <c:v>91.865550418593031</c:v>
                </c:pt>
                <c:pt idx="9">
                  <c:v>97.750843433712362</c:v>
                </c:pt>
                <c:pt idx="10">
                  <c:v>81.381981756841185</c:v>
                </c:pt>
                <c:pt idx="11">
                  <c:v>110.12120454829439</c:v>
                </c:pt>
                <c:pt idx="12">
                  <c:v>109.07159815069349</c:v>
                </c:pt>
                <c:pt idx="13">
                  <c:v>115.29426465075596</c:v>
                </c:pt>
                <c:pt idx="14">
                  <c:v>96.976133949768837</c:v>
                </c:pt>
                <c:pt idx="15">
                  <c:v>138.5605397975759</c:v>
                </c:pt>
                <c:pt idx="16">
                  <c:v>141.35949019117831</c:v>
                </c:pt>
                <c:pt idx="17">
                  <c:v>165.18805447957016</c:v>
                </c:pt>
                <c:pt idx="18">
                  <c:v>147.10733474946895</c:v>
                </c:pt>
                <c:pt idx="19">
                  <c:v>147.26977383481196</c:v>
                </c:pt>
                <c:pt idx="20">
                  <c:v>185.9552667749594</c:v>
                </c:pt>
                <c:pt idx="21">
                  <c:v>207.13482444083468</c:v>
                </c:pt>
                <c:pt idx="22">
                  <c:v>183.20629763838559</c:v>
                </c:pt>
                <c:pt idx="23">
                  <c:v>187.95451705610395</c:v>
                </c:pt>
                <c:pt idx="24">
                  <c:v>212.07047357241035</c:v>
                </c:pt>
                <c:pt idx="25">
                  <c:v>221.31700612270399</c:v>
                </c:pt>
                <c:pt idx="26">
                  <c:v>158.85293015119331</c:v>
                </c:pt>
                <c:pt idx="27">
                  <c:v>204.68574284643259</c:v>
                </c:pt>
                <c:pt idx="28">
                  <c:v>172.29788829189053</c:v>
                </c:pt>
                <c:pt idx="29">
                  <c:v>179.55766587529678</c:v>
                </c:pt>
                <c:pt idx="30">
                  <c:v>137.91078345620392</c:v>
                </c:pt>
                <c:pt idx="31">
                  <c:v>171.71060852180432</c:v>
                </c:pt>
                <c:pt idx="32">
                  <c:v>145.24553292515307</c:v>
                </c:pt>
                <c:pt idx="33">
                  <c:v>157.99075346744971</c:v>
                </c:pt>
                <c:pt idx="34">
                  <c:v>111.15831563163813</c:v>
                </c:pt>
                <c:pt idx="35">
                  <c:v>176.18393102586529</c:v>
                </c:pt>
                <c:pt idx="36">
                  <c:v>148.13195051855556</c:v>
                </c:pt>
                <c:pt idx="37">
                  <c:v>156.24140947144821</c:v>
                </c:pt>
                <c:pt idx="38">
                  <c:v>128.36436336373859</c:v>
                </c:pt>
                <c:pt idx="39">
                  <c:v>160.58977883293764</c:v>
                </c:pt>
                <c:pt idx="40">
                  <c:v>192.56528801699363</c:v>
                </c:pt>
              </c:numCache>
            </c:numRef>
          </c:val>
          <c:smooth val="0"/>
          <c:extLst>
            <c:ext xmlns:c16="http://schemas.microsoft.com/office/drawing/2014/chart" uri="{C3380CC4-5D6E-409C-BE32-E72D297353CC}">
              <c16:uniqueId val="{00000000-F7B0-42D8-A86A-1A5591C0BE37}"/>
            </c:ext>
          </c:extLst>
        </c:ser>
        <c:ser>
          <c:idx val="1"/>
          <c:order val="1"/>
          <c:tx>
            <c:strRef>
              <c:f>Grafdata!$A$31</c:f>
              <c:strCache>
                <c:ptCount val="1"/>
                <c:pt idx="0">
                  <c:v>Örebro län</c:v>
                </c:pt>
              </c:strCache>
            </c:strRef>
          </c:tx>
          <c:spPr>
            <a:ln w="28575" cap="rnd">
              <a:solidFill>
                <a:schemeClr val="accent2"/>
              </a:solidFill>
              <a:round/>
            </a:ln>
            <a:effectLst/>
          </c:spPr>
          <c:marker>
            <c:symbol val="none"/>
          </c:marker>
          <c:cat>
            <c:strRef>
              <c:f>Grafdata!$B$22:$AP$22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Grafdata!$B$31:$AP$31</c:f>
              <c:numCache>
                <c:formatCode>General</c:formatCode>
                <c:ptCount val="41"/>
                <c:pt idx="0">
                  <c:v>100</c:v>
                </c:pt>
                <c:pt idx="1">
                  <c:v>94.930875576036868</c:v>
                </c:pt>
                <c:pt idx="2">
                  <c:v>61.751152073732719</c:v>
                </c:pt>
                <c:pt idx="3">
                  <c:v>44.23963133640553</c:v>
                </c:pt>
                <c:pt idx="4">
                  <c:v>8.7557603686635943</c:v>
                </c:pt>
                <c:pt idx="5">
                  <c:v>27.1889400921659</c:v>
                </c:pt>
                <c:pt idx="6">
                  <c:v>23.041474654377879</c:v>
                </c:pt>
                <c:pt idx="7">
                  <c:v>30.875576036866359</c:v>
                </c:pt>
                <c:pt idx="8">
                  <c:v>154.37788018433179</c:v>
                </c:pt>
                <c:pt idx="9">
                  <c:v>64.055299539170505</c:v>
                </c:pt>
                <c:pt idx="10">
                  <c:v>88.018433179723502</c:v>
                </c:pt>
                <c:pt idx="11">
                  <c:v>197.23502304147465</c:v>
                </c:pt>
                <c:pt idx="12">
                  <c:v>136.86635944700461</c:v>
                </c:pt>
                <c:pt idx="13">
                  <c:v>55.299539170506911</c:v>
                </c:pt>
                <c:pt idx="14">
                  <c:v>104.14746543778801</c:v>
                </c:pt>
                <c:pt idx="15">
                  <c:v>174.65437788018434</c:v>
                </c:pt>
                <c:pt idx="16">
                  <c:v>439.63133640552996</c:v>
                </c:pt>
                <c:pt idx="17">
                  <c:v>356.22119815668202</c:v>
                </c:pt>
                <c:pt idx="18">
                  <c:v>251.15207373271889</c:v>
                </c:pt>
                <c:pt idx="19">
                  <c:v>317.97235023041475</c:v>
                </c:pt>
                <c:pt idx="20">
                  <c:v>378.80184331797233</c:v>
                </c:pt>
                <c:pt idx="21">
                  <c:v>274.65437788018431</c:v>
                </c:pt>
                <c:pt idx="22">
                  <c:v>302.30414746543778</c:v>
                </c:pt>
                <c:pt idx="23">
                  <c:v>387.55760368663596</c:v>
                </c:pt>
                <c:pt idx="24">
                  <c:v>336.86635944700458</c:v>
                </c:pt>
                <c:pt idx="25">
                  <c:v>253.45622119815667</c:v>
                </c:pt>
                <c:pt idx="26">
                  <c:v>99.539170506912441</c:v>
                </c:pt>
                <c:pt idx="27">
                  <c:v>228.57142857142858</c:v>
                </c:pt>
                <c:pt idx="28">
                  <c:v>130.87557603686636</c:v>
                </c:pt>
                <c:pt idx="29">
                  <c:v>47.465437788018434</c:v>
                </c:pt>
                <c:pt idx="30">
                  <c:v>118.89400921658986</c:v>
                </c:pt>
                <c:pt idx="31">
                  <c:v>193.54838709677421</c:v>
                </c:pt>
                <c:pt idx="32">
                  <c:v>46.082949308755758</c:v>
                </c:pt>
                <c:pt idx="33">
                  <c:v>256.22119815668202</c:v>
                </c:pt>
                <c:pt idx="34">
                  <c:v>104.60829493087557</c:v>
                </c:pt>
                <c:pt idx="35">
                  <c:v>98.617511520737324</c:v>
                </c:pt>
                <c:pt idx="36">
                  <c:v>189.40092165898616</c:v>
                </c:pt>
                <c:pt idx="37">
                  <c:v>261.29032258064518</c:v>
                </c:pt>
                <c:pt idx="38">
                  <c:v>219.35483870967741</c:v>
                </c:pt>
                <c:pt idx="39">
                  <c:v>112.90322580645162</c:v>
                </c:pt>
                <c:pt idx="40">
                  <c:v>68.663594470046078</c:v>
                </c:pt>
              </c:numCache>
            </c:numRef>
          </c:val>
          <c:smooth val="0"/>
          <c:extLst>
            <c:ext xmlns:c16="http://schemas.microsoft.com/office/drawing/2014/chart" uri="{C3380CC4-5D6E-409C-BE32-E72D297353CC}">
              <c16:uniqueId val="{00000001-F7B0-42D8-A86A-1A5591C0BE37}"/>
            </c:ext>
          </c:extLst>
        </c:ser>
        <c:ser>
          <c:idx val="2"/>
          <c:order val="2"/>
          <c:tx>
            <c:strRef>
              <c:f>Grafdata!$A$32</c:f>
              <c:strCache>
                <c:ptCount val="1"/>
                <c:pt idx="0">
                  <c:v>Örebro kommun</c:v>
                </c:pt>
              </c:strCache>
            </c:strRef>
          </c:tx>
          <c:spPr>
            <a:ln w="28575" cap="rnd">
              <a:solidFill>
                <a:schemeClr val="accent3"/>
              </a:solidFill>
              <a:prstDash val="sysDot"/>
              <a:round/>
            </a:ln>
            <a:effectLst/>
          </c:spPr>
          <c:marker>
            <c:symbol val="none"/>
          </c:marker>
          <c:cat>
            <c:strRef>
              <c:f>Grafdata!$B$22:$AP$22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Grafdata!$B$32:$AP$32</c:f>
              <c:numCache>
                <c:formatCode>General</c:formatCode>
                <c:ptCount val="41"/>
                <c:pt idx="0">
                  <c:v>100</c:v>
                </c:pt>
                <c:pt idx="1">
                  <c:v>93.975903614457835</c:v>
                </c:pt>
                <c:pt idx="2">
                  <c:v>73.493975903614455</c:v>
                </c:pt>
                <c:pt idx="3">
                  <c:v>26.506024096385541</c:v>
                </c:pt>
                <c:pt idx="4">
                  <c:v>4.8192771084337354</c:v>
                </c:pt>
                <c:pt idx="5">
                  <c:v>17.46987951807229</c:v>
                </c:pt>
                <c:pt idx="6">
                  <c:v>18.072289156626507</c:v>
                </c:pt>
                <c:pt idx="7">
                  <c:v>29.518072289156628</c:v>
                </c:pt>
                <c:pt idx="8">
                  <c:v>152.40963855421685</c:v>
                </c:pt>
                <c:pt idx="9">
                  <c:v>59.036144578313255</c:v>
                </c:pt>
                <c:pt idx="10">
                  <c:v>93.975903614457835</c:v>
                </c:pt>
                <c:pt idx="11">
                  <c:v>222.89156626506025</c:v>
                </c:pt>
                <c:pt idx="12">
                  <c:v>154.21686746987953</c:v>
                </c:pt>
                <c:pt idx="13">
                  <c:v>53.614457831325304</c:v>
                </c:pt>
                <c:pt idx="14">
                  <c:v>108.43373493975903</c:v>
                </c:pt>
                <c:pt idx="15">
                  <c:v>190.36144578313252</c:v>
                </c:pt>
                <c:pt idx="16">
                  <c:v>521.08433734939763</c:v>
                </c:pt>
                <c:pt idx="17">
                  <c:v>406.02409638554218</c:v>
                </c:pt>
                <c:pt idx="18">
                  <c:v>281.92771084337352</c:v>
                </c:pt>
                <c:pt idx="19">
                  <c:v>378.91566265060243</c:v>
                </c:pt>
                <c:pt idx="20">
                  <c:v>444.57831325301203</c:v>
                </c:pt>
                <c:pt idx="21">
                  <c:v>320.48192771084337</c:v>
                </c:pt>
                <c:pt idx="22">
                  <c:v>352.40963855421688</c:v>
                </c:pt>
                <c:pt idx="23">
                  <c:v>437.34939759036143</c:v>
                </c:pt>
                <c:pt idx="24">
                  <c:v>383.73493975903614</c:v>
                </c:pt>
                <c:pt idx="25">
                  <c:v>257.22891566265059</c:v>
                </c:pt>
                <c:pt idx="26">
                  <c:v>60.24096385542169</c:v>
                </c:pt>
                <c:pt idx="27">
                  <c:v>152.40963855421685</c:v>
                </c:pt>
                <c:pt idx="28">
                  <c:v>130.72289156626505</c:v>
                </c:pt>
                <c:pt idx="29">
                  <c:v>40.361445783132531</c:v>
                </c:pt>
                <c:pt idx="30">
                  <c:v>118.07228915662651</c:v>
                </c:pt>
                <c:pt idx="31">
                  <c:v>210.24096385542168</c:v>
                </c:pt>
                <c:pt idx="32">
                  <c:v>42.168674698795179</c:v>
                </c:pt>
                <c:pt idx="33">
                  <c:v>244.57831325301206</c:v>
                </c:pt>
                <c:pt idx="34">
                  <c:v>86.746987951807228</c:v>
                </c:pt>
                <c:pt idx="35">
                  <c:v>62.048192771084338</c:v>
                </c:pt>
                <c:pt idx="36">
                  <c:v>107.83132530120481</c:v>
                </c:pt>
                <c:pt idx="37">
                  <c:v>330.12048192771084</c:v>
                </c:pt>
                <c:pt idx="38">
                  <c:v>253.6144578313253</c:v>
                </c:pt>
                <c:pt idx="39">
                  <c:v>98.795180722891573</c:v>
                </c:pt>
                <c:pt idx="40">
                  <c:v>64.4578313253012</c:v>
                </c:pt>
              </c:numCache>
            </c:numRef>
          </c:val>
          <c:smooth val="0"/>
          <c:extLst>
            <c:ext xmlns:c16="http://schemas.microsoft.com/office/drawing/2014/chart" uri="{C3380CC4-5D6E-409C-BE32-E72D297353CC}">
              <c16:uniqueId val="{00000002-F7B0-42D8-A86A-1A5591C0BE37}"/>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Grafdata!$B$21:$L$21</c:f>
              <c:numCache>
                <c:formatCode>General</c:formatCode>
                <c:ptCount val="11"/>
                <c:pt idx="0">
                  <c:v>100</c:v>
                </c:pt>
                <c:pt idx="1">
                  <c:v>103.69666481832473</c:v>
                </c:pt>
                <c:pt idx="2">
                  <c:v>105.0493355962673</c:v>
                </c:pt>
                <c:pt idx="3">
                  <c:v>110.42703265740364</c:v>
                </c:pt>
                <c:pt idx="4">
                  <c:v>118.49331056313135</c:v>
                </c:pt>
                <c:pt idx="5">
                  <c:v>124.77849163877498</c:v>
                </c:pt>
                <c:pt idx="6">
                  <c:v>127.92385897246275</c:v>
                </c:pt>
                <c:pt idx="7">
                  <c:v>136.7116826440693</c:v>
                </c:pt>
                <c:pt idx="8">
                  <c:v>139.0011615429905</c:v>
                </c:pt>
                <c:pt idx="9">
                  <c:v>96.485918432727871</c:v>
                </c:pt>
                <c:pt idx="10">
                  <c:v>36.203828808893057</c:v>
                </c:pt>
              </c:numCache>
            </c:numRef>
          </c:val>
          <c:smooth val="0"/>
          <c:extLst>
            <c:ext xmlns:c16="http://schemas.microsoft.com/office/drawing/2014/chart" uri="{C3380CC4-5D6E-409C-BE32-E72D297353CC}">
              <c16:uniqueId val="{00000000-9202-49E3-9B97-0198B134AF24}"/>
            </c:ext>
          </c:extLst>
        </c:ser>
        <c:ser>
          <c:idx val="1"/>
          <c:order val="1"/>
          <c:tx>
            <c:strRef>
              <c:f>Grafdata!$A$29</c:f>
              <c:strCache>
                <c:ptCount val="1"/>
                <c:pt idx="0">
                  <c:v>Örebro län</c:v>
                </c:pt>
              </c:strCache>
            </c:strRef>
          </c:tx>
          <c:spPr>
            <a:ln w="28575" cap="rnd">
              <a:solidFill>
                <a:schemeClr val="accent2"/>
              </a:solidFill>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Grafdata!$B$29:$L$29</c:f>
              <c:numCache>
                <c:formatCode>General</c:formatCode>
                <c:ptCount val="11"/>
                <c:pt idx="0">
                  <c:v>100</c:v>
                </c:pt>
                <c:pt idx="1">
                  <c:v>105.03351891830474</c:v>
                </c:pt>
                <c:pt idx="2">
                  <c:v>104.29383024656289</c:v>
                </c:pt>
                <c:pt idx="3">
                  <c:v>101.36878385032004</c:v>
                </c:pt>
                <c:pt idx="4">
                  <c:v>116.08794455175548</c:v>
                </c:pt>
                <c:pt idx="5">
                  <c:v>127.05942506533349</c:v>
                </c:pt>
                <c:pt idx="6">
                  <c:v>128.84558572889443</c:v>
                </c:pt>
                <c:pt idx="7">
                  <c:v>141.11199484907019</c:v>
                </c:pt>
                <c:pt idx="8">
                  <c:v>136.0898382759535</c:v>
                </c:pt>
                <c:pt idx="9">
                  <c:v>93.974927091618383</c:v>
                </c:pt>
                <c:pt idx="10">
                  <c:v>29.617846456842024</c:v>
                </c:pt>
              </c:numCache>
            </c:numRef>
          </c:val>
          <c:smooth val="0"/>
          <c:extLst>
            <c:ext xmlns:c16="http://schemas.microsoft.com/office/drawing/2014/chart" uri="{C3380CC4-5D6E-409C-BE32-E72D297353CC}">
              <c16:uniqueId val="{00000001-9202-49E3-9B97-0198B134AF24}"/>
            </c:ext>
          </c:extLst>
        </c:ser>
        <c:ser>
          <c:idx val="2"/>
          <c:order val="2"/>
          <c:tx>
            <c:strRef>
              <c:f>Grafdata!$A$30</c:f>
              <c:strCache>
                <c:ptCount val="1"/>
                <c:pt idx="0">
                  <c:v>Örebro kommun</c:v>
                </c:pt>
              </c:strCache>
            </c:strRef>
          </c:tx>
          <c:spPr>
            <a:ln w="28575" cap="rnd">
              <a:solidFill>
                <a:schemeClr val="accent3"/>
              </a:solidFill>
              <a:prstDash val="sysDot"/>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Grafdata!$B$30:$L$30</c:f>
              <c:numCache>
                <c:formatCode>General</c:formatCode>
                <c:ptCount val="11"/>
                <c:pt idx="0">
                  <c:v>100</c:v>
                </c:pt>
                <c:pt idx="1">
                  <c:v>102.29222454310941</c:v>
                </c:pt>
                <c:pt idx="2">
                  <c:v>102.52510103131016</c:v>
                </c:pt>
                <c:pt idx="3">
                  <c:v>97.388729214273638</c:v>
                </c:pt>
                <c:pt idx="4">
                  <c:v>114.51469521539711</c:v>
                </c:pt>
                <c:pt idx="5">
                  <c:v>126.52555914899187</c:v>
                </c:pt>
                <c:pt idx="6">
                  <c:v>130.94203175191836</c:v>
                </c:pt>
                <c:pt idx="7">
                  <c:v>138.5920516582224</c:v>
                </c:pt>
                <c:pt idx="8">
                  <c:v>138.76929957078735</c:v>
                </c:pt>
                <c:pt idx="9">
                  <c:v>95.112320638746937</c:v>
                </c:pt>
                <c:pt idx="10">
                  <c:v>28.036256742237907</c:v>
                </c:pt>
              </c:numCache>
            </c:numRef>
          </c:val>
          <c:smooth val="0"/>
          <c:extLst>
            <c:ext xmlns:c16="http://schemas.microsoft.com/office/drawing/2014/chart" uri="{C3380CC4-5D6E-409C-BE32-E72D297353CC}">
              <c16:uniqueId val="{00000002-9202-49E3-9B97-0198B134AF24}"/>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2021-07-01</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01/07/2021</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7/1/2021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7/1/2021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7/1/2021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7/1/2021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7/1/2021</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7/1/2021</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7/1/2021</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7/1/2021</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7/1/2021</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7/1/2021</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7/1/2021</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stockholmbusinessalliance.se/hitta-material/konjunkturrapporter/"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7.svg"/><Relationship Id="rId3" Type="http://schemas.openxmlformats.org/officeDocument/2006/relationships/image" Target="../media/image7.png"/><Relationship Id="rId7" Type="http://schemas.openxmlformats.org/officeDocument/2006/relationships/image" Target="../media/image11.svg"/><Relationship Id="rId12" Type="http://schemas.openxmlformats.org/officeDocument/2006/relationships/image" Target="../media/image16.svg"/><Relationship Id="rId2" Type="http://schemas.openxmlformats.org/officeDocument/2006/relationships/image" Target="../media/image6.jpg"/><Relationship Id="rId1" Type="http://schemas.openxmlformats.org/officeDocument/2006/relationships/slideLayout" Target="../slideLayouts/slideLayout12.xml"/><Relationship Id="rId6" Type="http://schemas.openxmlformats.org/officeDocument/2006/relationships/image" Target="../media/image10.svg"/><Relationship Id="rId11" Type="http://schemas.openxmlformats.org/officeDocument/2006/relationships/image" Target="../media/image10.png"/><Relationship Id="rId5" Type="http://schemas.openxmlformats.org/officeDocument/2006/relationships/image" Target="../media/image8.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sv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hyperlink" Target="http://stockholmbusinessalliance.se/hittamaterial/konjunkturrapporter/" TargetMode="External"/><Relationship Id="rId2" Type="http://schemas.openxmlformats.org/officeDocument/2006/relationships/image" Target="../media/image12.jpg"/><Relationship Id="rId1" Type="http://schemas.openxmlformats.org/officeDocument/2006/relationships/slideLayout" Target="../slideLayouts/slideLayout11.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chemeClr val="accent4">
              <a:alpha val="50196"/>
            </a:schemeClr>
          </a:solidFill>
        </p:spPr>
        <p:txBody>
          <a:bodyPr wrap="square" lIns="432000" rtlCol="0" anchor="ctr">
            <a:noAutofit/>
          </a:bodyPr>
          <a:lstStyle/>
          <a:p>
            <a:r>
              <a:rPr lang="sv-SE" sz="3200" b="1" dirty="0">
                <a:solidFill>
                  <a:schemeClr val="bg1"/>
                </a:solidFill>
                <a:latin typeface="+mj-lt"/>
              </a:rPr>
              <a:t>Örebrokonjunkturen</a:t>
            </a:r>
            <a:r>
              <a:rPr lang="sv-SE" sz="3200" dirty="0">
                <a:solidFill>
                  <a:schemeClr val="bg1"/>
                </a:solidFill>
                <a:latin typeface="+mj-lt"/>
              </a:rPr>
              <a:t> </a:t>
            </a:r>
          </a:p>
          <a:p>
            <a:r>
              <a:rPr lang="sv-SE" sz="2000" dirty="0">
                <a:solidFill>
                  <a:schemeClr val="bg1"/>
                </a:solidFill>
                <a:latin typeface="+mj-lt"/>
              </a:rPr>
              <a:t>Örebro län, </a:t>
            </a:r>
            <a:r>
              <a:rPr lang="sv-SE" sz="2000" dirty="0" smtClean="0">
                <a:solidFill>
                  <a:schemeClr val="bg1"/>
                </a:solidFill>
                <a:latin typeface="+mj-lt"/>
              </a:rPr>
              <a:t>2021 </a:t>
            </a:r>
            <a:r>
              <a:rPr lang="sv-SE" sz="2000" dirty="0">
                <a:solidFill>
                  <a:schemeClr val="bg1"/>
                </a:solidFill>
                <a:latin typeface="+mj-lt"/>
              </a:rPr>
              <a:t>kv1</a:t>
            </a:r>
          </a:p>
          <a:p>
            <a:endParaRPr lang="sv-SE" sz="2000" dirty="0">
              <a:solidFill>
                <a:schemeClr val="bg1"/>
              </a:solidFill>
              <a:latin typeface="+mj-lt"/>
            </a:endParaRPr>
          </a:p>
          <a:p>
            <a:r>
              <a:rPr lang="sv-SE" sz="2000" dirty="0">
                <a:solidFill>
                  <a:schemeClr val="bg1"/>
                </a:solidFill>
                <a:latin typeface="+mj-lt"/>
              </a:rPr>
              <a:t>2021-07-08</a:t>
            </a:r>
          </a:p>
          <a:p>
            <a:r>
              <a:rPr lang="sv-SE" sz="2000" dirty="0">
                <a:solidFill>
                  <a:schemeClr val="bg1"/>
                </a:solidFill>
                <a:latin typeface="+mj-lt"/>
              </a:rPr>
              <a:t>Stockholm 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utomhus, väg, träd, byggnad&#10;&#10;Automatiskt genererad beskrivning">
            <a:extLst>
              <a:ext uri="{FF2B5EF4-FFF2-40B4-BE49-F238E27FC236}">
                <a16:creationId xmlns:a16="http://schemas.microsoft.com/office/drawing/2014/main" id="{B1522071-2A08-4A96-8581-0652C3F01A91}"/>
              </a:ext>
            </a:extLst>
          </p:cNvPr>
          <p:cNvPicPr>
            <a:picLocks noGrp="1" noChangeAspect="1"/>
          </p:cNvPicPr>
          <p:nvPr>
            <p:ph type="pic" sz="quarter" idx="13"/>
          </p:nvPr>
        </p:nvPicPr>
        <p:blipFill>
          <a:blip r:embed="rId3"/>
          <a:srcRect t="2468" b="2468"/>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Örebro län och kommun.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säsongrensande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dirty="0"/>
              <a:t>Läs samtliga konjunkturrapporter som tas fram inom ramen för partnerskapet Stockholm Business Alliance här: </a:t>
            </a:r>
            <a:r>
              <a:rPr lang="sv-SE" sz="1100" u="sng" dirty="0">
                <a:hlinkClick r:id="rId4"/>
              </a:rPr>
              <a:t>http://stockholmbusinessalliance.se/hitta-material/konjunkturrapporter/</a:t>
            </a:r>
            <a:r>
              <a:rPr lang="sv-SE" sz="1100" dirty="0"/>
              <a:t> </a:t>
            </a:r>
          </a:p>
          <a:p>
            <a:endParaRPr lang="sv-SE" sz="1100" dirty="0"/>
          </a:p>
          <a:p>
            <a:r>
              <a:rPr lang="sv-SE" sz="1100" dirty="0"/>
              <a:t>Frågor kan ställas till Stefan Frid 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a:t>Om 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utomhus, väg, träd, byggnad&#10;&#10;Automatiskt genererad beskrivning">
            <a:extLst>
              <a:ext uri="{FF2B5EF4-FFF2-40B4-BE49-F238E27FC236}">
                <a16:creationId xmlns:a16="http://schemas.microsoft.com/office/drawing/2014/main" id="{6CB7CA6F-28EC-49C0-864A-15BEE0B2AB6F}"/>
              </a:ext>
            </a:extLst>
          </p:cNvPr>
          <p:cNvPicPr>
            <a:picLocks noGrp="1" noChangeAspect="1"/>
          </p:cNvPicPr>
          <p:nvPr>
            <p:ph type="pic" sz="quarter" idx="13"/>
          </p:nvPr>
        </p:nvPicPr>
        <p:blipFill>
          <a:blip r:embed="rId2"/>
          <a:srcRect t="2468" b="2468"/>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492208" y="1182255"/>
            <a:ext cx="5081631" cy="3720256"/>
          </a:xfrm>
        </p:spPr>
        <p:txBody>
          <a:bodyPr/>
          <a:lstStyle/>
          <a:p>
            <a:pPr>
              <a:lnSpc>
                <a:spcPct val="107000"/>
              </a:lnSpc>
            </a:pPr>
            <a:r>
              <a:rPr lang="sv-SE" sz="1100" b="1" dirty="0">
                <a:effectLst/>
                <a:ea typeface="Minion Pro" panose="02040503050201020203" pitchFamily="18" charset="0"/>
                <a:cs typeface="Times New Roman" panose="02020603050405020304" pitchFamily="18" charset="0"/>
              </a:rPr>
              <a:t>Fjolåret präglades starkt av följdverkningarna av Covid-19 pandemin och dessa fortsätter att påverka ekonomin under årets första kvartal. </a:t>
            </a:r>
            <a:r>
              <a:rPr lang="sv-SE" sz="1100" b="1" dirty="0" smtClean="0">
                <a:effectLst/>
                <a:ea typeface="Minion Pro" panose="02040503050201020203" pitchFamily="18" charset="0"/>
                <a:cs typeface="Times New Roman" panose="02020603050405020304" pitchFamily="18" charset="0"/>
              </a:rPr>
              <a:t>Flertalet indikatorer pekar </a:t>
            </a:r>
            <a:r>
              <a:rPr lang="sv-SE" sz="1100" b="1" dirty="0" smtClean="0">
                <a:effectLst/>
                <a:ea typeface="Minion Pro" panose="02040503050201020203" pitchFamily="18" charset="0"/>
                <a:cs typeface="Times New Roman" panose="02020603050405020304" pitchFamily="18" charset="0"/>
              </a:rPr>
              <a:t>glädjande </a:t>
            </a:r>
            <a:r>
              <a:rPr lang="sv-SE" sz="1100" b="1" dirty="0" smtClean="0">
                <a:effectLst/>
                <a:ea typeface="Minion Pro" panose="02040503050201020203" pitchFamily="18" charset="0"/>
                <a:cs typeface="Times New Roman" panose="02020603050405020304" pitchFamily="18" charset="0"/>
              </a:rPr>
              <a:t>åt rätt håll i </a:t>
            </a:r>
            <a:r>
              <a:rPr lang="sv-SE" sz="1100" b="1" dirty="0" smtClean="0">
                <a:effectLst/>
                <a:ea typeface="Minion Pro" panose="02040503050201020203" pitchFamily="18" charset="0"/>
                <a:cs typeface="Times New Roman" panose="02020603050405020304" pitchFamily="18" charset="0"/>
              </a:rPr>
              <a:t>Örebro. Ekonomin växer, företagandet stärks och sysselsättningen ökar samtidigt som antalet varslade personer minskar kraftigt. Arbetslösheten </a:t>
            </a:r>
            <a:r>
              <a:rPr lang="sv-SE" sz="1100" b="1" dirty="0" smtClean="0">
                <a:effectLst/>
                <a:ea typeface="Minion Pro" panose="02040503050201020203" pitchFamily="18" charset="0"/>
                <a:cs typeface="Times New Roman" panose="02020603050405020304" pitchFamily="18" charset="0"/>
              </a:rPr>
              <a:t>ökar dock </a:t>
            </a:r>
            <a:r>
              <a:rPr lang="sv-SE" sz="1100" b="1" dirty="0" smtClean="0">
                <a:effectLst/>
                <a:ea typeface="Minion Pro" panose="02040503050201020203" pitchFamily="18" charset="0"/>
                <a:cs typeface="Times New Roman" panose="02020603050405020304" pitchFamily="18" charset="0"/>
              </a:rPr>
              <a:t>även i Örebro, </a:t>
            </a:r>
            <a:r>
              <a:rPr lang="sv-SE" sz="1100" b="1" dirty="0" smtClean="0">
                <a:effectLst/>
                <a:ea typeface="Minion Pro" panose="02040503050201020203" pitchFamily="18" charset="0"/>
                <a:cs typeface="Times New Roman" panose="02020603050405020304" pitchFamily="18" charset="0"/>
              </a:rPr>
              <a:t>men i lägre takt än för många andra län. </a:t>
            </a:r>
          </a:p>
          <a:p>
            <a:pPr>
              <a:lnSpc>
                <a:spcPct val="107000"/>
              </a:lnSpc>
              <a:spcBef>
                <a:spcPts val="0"/>
              </a:spcBef>
              <a:spcAft>
                <a:spcPts val="800"/>
              </a:spcAft>
            </a:pPr>
            <a:r>
              <a:rPr lang="sv-SE" sz="1100" b="1" dirty="0" smtClean="0">
                <a:effectLst/>
                <a:ea typeface="Minion Pro" panose="02040503050201020203" pitchFamily="18" charset="0"/>
                <a:cs typeface="Times New Roman" panose="02020603050405020304" pitchFamily="18" charset="0"/>
              </a:rPr>
              <a:t>                                                                                                                         </a:t>
            </a:r>
            <a:r>
              <a:rPr lang="sv-SE" sz="1100" b="1" dirty="0">
                <a:effectLst/>
                <a:ea typeface="Minion Pro" panose="02040503050201020203" pitchFamily="18" charset="0"/>
                <a:cs typeface="Times New Roman" panose="02020603050405020304" pitchFamily="18" charset="0"/>
              </a:rPr>
              <a:t/>
            </a:r>
            <a:br>
              <a:rPr lang="sv-SE" sz="1100" b="1"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Lönesumman för privat sektor ökade med </a:t>
            </a:r>
            <a:r>
              <a:rPr lang="sv-SE" sz="1100" dirty="0" smtClean="0">
                <a:effectLst/>
                <a:ea typeface="Minion Pro" panose="02040503050201020203" pitchFamily="18" charset="0"/>
                <a:cs typeface="Times New Roman" panose="02020603050405020304" pitchFamily="18" charset="0"/>
              </a:rPr>
              <a:t>1,0 </a:t>
            </a:r>
            <a:r>
              <a:rPr lang="sv-SE" sz="1100" dirty="0">
                <a:effectLst/>
                <a:ea typeface="Minion Pro" panose="02040503050201020203" pitchFamily="18" charset="0"/>
                <a:cs typeface="Times New Roman" panose="02020603050405020304" pitchFamily="18" charset="0"/>
              </a:rPr>
              <a:t>procent </a:t>
            </a:r>
            <a:r>
              <a:rPr lang="sv-SE" sz="1100" dirty="0" smtClean="0">
                <a:effectLst/>
                <a:ea typeface="Minion Pro" panose="02040503050201020203" pitchFamily="18" charset="0"/>
                <a:cs typeface="Times New Roman" panose="02020603050405020304" pitchFamily="18" charset="0"/>
              </a:rPr>
              <a:t>i Örebro län. Samtidigt stärks företagandet med fler nya företag och färre företagskonkurser. Länet följer därmed Sverigetrenden men utvecklingen är starkare i Örebro.</a:t>
            </a:r>
          </a:p>
          <a:p>
            <a:pPr>
              <a:lnSpc>
                <a:spcPct val="107000"/>
              </a:lnSpc>
              <a:spcBef>
                <a:spcPts val="0"/>
              </a:spcBef>
              <a:spcAft>
                <a:spcPts val="800"/>
              </a:spcAft>
            </a:pPr>
            <a:r>
              <a:rPr lang="sv-SE" sz="1100" dirty="0" smtClean="0">
                <a:effectLst/>
                <a:ea typeface="Minion Pro" panose="02040503050201020203" pitchFamily="18" charset="0"/>
                <a:cs typeface="Times New Roman" panose="02020603050405020304" pitchFamily="18" charset="0"/>
              </a:rPr>
              <a:t>Pandemin har gjort tydligt negativt avtryck på arbetsmarknaden, men för Örebro län pekar flertalet indikatorer åt rätt håll. </a:t>
            </a:r>
            <a:r>
              <a:rPr lang="sv-SE" sz="1100" dirty="0" smtClean="0">
                <a:ea typeface="Minion Pro" panose="02040503050201020203" pitchFamily="18" charset="0"/>
                <a:cs typeface="Times New Roman" panose="02020603050405020304" pitchFamily="18" charset="0"/>
              </a:rPr>
              <a:t>Antalet sysselsatta invånare ökar med 2,5 procent eller 3 500 personer. Samtidigt är antalet lediga jobb på samma nivå som i fjol och varslade personer minskar kraftigt, likt den allmänna trenden från fjolårets rekordnivå. Arbetslösheten ökar dock även i Örebro, men ökningen är inte lika stor här som i övriga landet. </a:t>
            </a:r>
            <a:endParaRPr lang="sv-SE" sz="1100" dirty="0" smtClean="0">
              <a:effectLst/>
              <a:ea typeface="Minion Pro" panose="02040503050201020203" pitchFamily="18" charset="0"/>
              <a:cs typeface="Times New Roman" panose="02020603050405020304" pitchFamily="18" charset="0"/>
            </a:endParaRPr>
          </a:p>
          <a:p>
            <a:pPr>
              <a:lnSpc>
                <a:spcPct val="107000"/>
              </a:lnSpc>
              <a:spcBef>
                <a:spcPts val="0"/>
              </a:spcBef>
              <a:spcAft>
                <a:spcPts val="800"/>
              </a:spcAft>
            </a:pPr>
            <a:r>
              <a:rPr lang="sv-SE" sz="1100" dirty="0" smtClean="0">
                <a:effectLst/>
                <a:ea typeface="Minion Pro" panose="02040503050201020203" pitchFamily="18" charset="0"/>
                <a:cs typeface="Times New Roman" panose="02020603050405020304" pitchFamily="18" charset="0"/>
              </a:rPr>
              <a:t>Antalet </a:t>
            </a:r>
            <a:r>
              <a:rPr lang="sv-SE" sz="1100" dirty="0">
                <a:effectLst/>
                <a:ea typeface="Minion Pro" panose="02040503050201020203" pitchFamily="18" charset="0"/>
                <a:cs typeface="Times New Roman" panose="02020603050405020304" pitchFamily="18" charset="0"/>
              </a:rPr>
              <a:t>invånare ökade med 0,2 procent på länsnivå, vilket är något lägre än genomsnittet för hela landet. Antalet påbörjade lägenheter minskar under kvartalet både i Örebro län och kommun. Antalet kommersiella övernattningar </a:t>
            </a:r>
            <a:r>
              <a:rPr lang="sv-SE" sz="1100" dirty="0" smtClean="0">
                <a:effectLst/>
                <a:ea typeface="Minion Pro" panose="02040503050201020203" pitchFamily="18" charset="0"/>
                <a:cs typeface="Times New Roman" panose="02020603050405020304" pitchFamily="18" charset="0"/>
              </a:rPr>
              <a:t>fortsätter nedåt </a:t>
            </a:r>
            <a:r>
              <a:rPr lang="sv-SE" sz="1100" dirty="0">
                <a:effectLst/>
                <a:ea typeface="Minion Pro" panose="02040503050201020203" pitchFamily="18" charset="0"/>
                <a:cs typeface="Times New Roman" panose="02020603050405020304" pitchFamily="18" charset="0"/>
              </a:rPr>
              <a:t>och minskade med 44 procent i länet och 50 procent i Örebro kommun under kvartalet.</a:t>
            </a:r>
          </a:p>
          <a:p>
            <a:r>
              <a:rPr lang="sv-SE" sz="1100" dirty="0"/>
              <a:t>Staffan Ingvarsson</a:t>
            </a:r>
            <a:br>
              <a:rPr lang="sv-SE" sz="1100" dirty="0"/>
            </a:br>
            <a:r>
              <a:rPr lang="sv-SE" sz="1100" dirty="0"/>
              <a:t>VD Stockholm Business Region</a:t>
            </a:r>
          </a:p>
          <a:p>
            <a:endParaRPr lang="sv-SE"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512137" y="-203138"/>
            <a:ext cx="4951381" cy="1113955"/>
          </a:xfrm>
        </p:spPr>
        <p:txBody>
          <a:bodyPr/>
          <a:lstStyle/>
          <a:p>
            <a:r>
              <a:rPr lang="sv-SE" sz="2800" dirty="0" smtClean="0"/>
              <a:t>Flera ljusglimtar i Örebro </a:t>
            </a:r>
            <a:r>
              <a:rPr lang="sv-SE" sz="2800" dirty="0"/>
              <a:t>län</a:t>
            </a:r>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730716"/>
          </a:xfrm>
          <a:prstGeom prst="rect">
            <a:avLst/>
          </a:prstGeom>
          <a:solidFill>
            <a:srgbClr val="FFFFFF">
              <a:alpha val="69804"/>
            </a:srgbClr>
          </a:solidFill>
        </p:spPr>
        <p:txBody>
          <a:bodyPr wrap="square" lIns="216000" tIns="216000" rtlCol="0">
            <a:noAutofit/>
          </a:bodyPr>
          <a:lstStyle/>
          <a:p>
            <a:r>
              <a:rPr lang="sv-SE" sz="2000" b="1" dirty="0">
                <a:latin typeface="+mj-lt"/>
                <a:ea typeface="+mj-ea"/>
                <a:cs typeface="+mj-cs"/>
              </a:rPr>
              <a:t>Konjunkturläget i Örebro, 2021 kv1</a:t>
            </a:r>
          </a:p>
        </p:txBody>
      </p:sp>
      <p:sp>
        <p:nvSpPr>
          <p:cNvPr id="20" name="textruta 19">
            <a:extLst>
              <a:ext uri="{FF2B5EF4-FFF2-40B4-BE49-F238E27FC236}">
                <a16:creationId xmlns:a16="http://schemas.microsoft.com/office/drawing/2014/main" id="{7639E258-AF04-43C4-8A3B-454C3E512DD0}"/>
              </a:ext>
            </a:extLst>
          </p:cNvPr>
          <p:cNvSpPr txBox="1"/>
          <p:nvPr/>
        </p:nvSpPr>
        <p:spPr>
          <a:xfrm>
            <a:off x="515920" y="5484220"/>
            <a:ext cx="2731838" cy="200055"/>
          </a:xfrm>
          <a:prstGeom prst="rect">
            <a:avLst/>
          </a:prstGeom>
          <a:noFill/>
        </p:spPr>
        <p:txBody>
          <a:bodyPr wrap="none" rtlCol="0">
            <a:spAutoFit/>
          </a:bodyPr>
          <a:lstStyle/>
          <a:p>
            <a:r>
              <a:rPr lang="sv-SE" sz="700" dirty="0">
                <a:latin typeface="Arial" panose="020B0604020202020204" pitchFamily="34" charset="0"/>
                <a:cs typeface="Arial" panose="020B0604020202020204" pitchFamily="34" charset="0"/>
              </a:rPr>
              <a:t>* Förändring i arbetslösheten visas i procentenheter, ej i procent</a:t>
            </a:r>
          </a:p>
        </p:txBody>
      </p:sp>
      <p:graphicFrame>
        <p:nvGraphicFramePr>
          <p:cNvPr id="56" name="Tabell 55">
            <a:extLst>
              <a:ext uri="{FF2B5EF4-FFF2-40B4-BE49-F238E27FC236}">
                <a16:creationId xmlns:a16="http://schemas.microsoft.com/office/drawing/2014/main" id="{D64EFD05-09B5-4F38-BEDF-3F0BBA874482}"/>
              </a:ext>
            </a:extLst>
          </p:cNvPr>
          <p:cNvGraphicFramePr>
            <a:graphicFrameLocks noGrp="1"/>
          </p:cNvGraphicFramePr>
          <p:nvPr>
            <p:extLst>
              <p:ext uri="{D42A27DB-BD31-4B8C-83A1-F6EECF244321}">
                <p14:modId xmlns:p14="http://schemas.microsoft.com/office/powerpoint/2010/main" val="3715089060"/>
              </p:ext>
            </p:extLst>
          </p:nvPr>
        </p:nvGraphicFramePr>
        <p:xfrm>
          <a:off x="595236" y="1628775"/>
          <a:ext cx="4869990" cy="3792277"/>
        </p:xfrm>
        <a:graphic>
          <a:graphicData uri="http://schemas.openxmlformats.org/drawingml/2006/table">
            <a:tbl>
              <a:tblPr bandRow="1"/>
              <a:tblGrid>
                <a:gridCol w="1519190">
                  <a:extLst>
                    <a:ext uri="{9D8B030D-6E8A-4147-A177-3AD203B41FA5}">
                      <a16:colId xmlns:a16="http://schemas.microsoft.com/office/drawing/2014/main" val="3610426340"/>
                    </a:ext>
                  </a:extLst>
                </a:gridCol>
                <a:gridCol w="751172">
                  <a:extLst>
                    <a:ext uri="{9D8B030D-6E8A-4147-A177-3AD203B41FA5}">
                      <a16:colId xmlns:a16="http://schemas.microsoft.com/office/drawing/2014/main" val="1013583586"/>
                    </a:ext>
                  </a:extLst>
                </a:gridCol>
                <a:gridCol w="721696">
                  <a:extLst>
                    <a:ext uri="{9D8B030D-6E8A-4147-A177-3AD203B41FA5}">
                      <a16:colId xmlns:a16="http://schemas.microsoft.com/office/drawing/2014/main" val="1781218869"/>
                    </a:ext>
                  </a:extLst>
                </a:gridCol>
                <a:gridCol w="250392">
                  <a:extLst>
                    <a:ext uri="{9D8B030D-6E8A-4147-A177-3AD203B41FA5}">
                      <a16:colId xmlns:a16="http://schemas.microsoft.com/office/drawing/2014/main" val="3978909767"/>
                    </a:ext>
                  </a:extLst>
                </a:gridCol>
                <a:gridCol w="751172">
                  <a:extLst>
                    <a:ext uri="{9D8B030D-6E8A-4147-A177-3AD203B41FA5}">
                      <a16:colId xmlns:a16="http://schemas.microsoft.com/office/drawing/2014/main" val="2834698736"/>
                    </a:ext>
                  </a:extLst>
                </a:gridCol>
                <a:gridCol w="625976">
                  <a:extLst>
                    <a:ext uri="{9D8B030D-6E8A-4147-A177-3AD203B41FA5}">
                      <a16:colId xmlns:a16="http://schemas.microsoft.com/office/drawing/2014/main" val="3716900473"/>
                    </a:ext>
                  </a:extLst>
                </a:gridCol>
                <a:gridCol w="250392">
                  <a:extLst>
                    <a:ext uri="{9D8B030D-6E8A-4147-A177-3AD203B41FA5}">
                      <a16:colId xmlns:a16="http://schemas.microsoft.com/office/drawing/2014/main" val="2306815657"/>
                    </a:ext>
                  </a:extLst>
                </a:gridCol>
              </a:tblGrid>
              <a:tr h="227982">
                <a:tc>
                  <a:txBody>
                    <a:bodyPr/>
                    <a:lstStyle/>
                    <a:p>
                      <a:pPr algn="l" fontAlgn="b"/>
                      <a:r>
                        <a:rPr lang="sv-SE" sz="700" b="0" i="0" u="none" strike="noStrike" dirty="0">
                          <a:solidFill>
                            <a:srgbClr val="000000"/>
                          </a:solidFill>
                          <a:effectLst/>
                          <a:latin typeface="Arial" panose="020B0604020202020204" pitchFamily="34" charset="0"/>
                        </a:rPr>
                        <a:t> </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ctr"/>
                      <a:r>
                        <a:rPr lang="sv-SE" sz="800" b="1" dirty="0">
                          <a:latin typeface="+mj-lt"/>
                          <a:cs typeface="Arial" panose="020B0604020202020204" pitchFamily="34" charset="0"/>
                        </a:rPr>
                        <a:t>Örebro län</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a:r>
                        <a:rPr lang="sv-SE" sz="800" b="1" dirty="0">
                          <a:latin typeface="+mj-lt"/>
                          <a:cs typeface="Arial" panose="020B0604020202020204" pitchFamily="34" charset="0"/>
                        </a:rPr>
                        <a:t>Örebro kommun</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2540125105"/>
                  </a:ext>
                </a:extLst>
              </a:tr>
              <a:tr h="268623">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a:t>
                      </a:r>
                      <a:r>
                        <a:rPr lang="sv-SE" sz="800" b="0" kern="1200" dirty="0">
                          <a:solidFill>
                            <a:schemeClr val="tx1"/>
                          </a:solidFill>
                          <a:latin typeface="+mn-lt"/>
                          <a:ea typeface="+mn-ea"/>
                          <a:cs typeface="+mn-cs"/>
                        </a:rPr>
                        <a:t>2021 kv1</a:t>
                      </a:r>
                      <a:endParaRPr lang="sv-SE" sz="800" b="0" i="0" u="none" strike="noStrike" dirty="0">
                        <a:solidFill>
                          <a:srgbClr val="000000"/>
                        </a:solidFill>
                        <a:effectLst/>
                        <a:latin typeface="Futura Std Book" panose="020B0502020204020303" pitchFamily="34" charset="0"/>
                      </a:endParaRP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2021 kv1</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63608711"/>
                  </a:ext>
                </a:extLst>
              </a:tr>
              <a:tr h="227982">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843191210"/>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564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343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142 000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9 354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5 396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0,7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305,7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156,3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149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-40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51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-50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dirty="0">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pic>
        <p:nvPicPr>
          <p:cNvPr id="10" name="Bild 9" descr="Spela upp">
            <a:extLst>
              <a:ext uri="{FF2B5EF4-FFF2-40B4-BE49-F238E27FC236}">
                <a16:creationId xmlns:a16="http://schemas.microsoft.com/office/drawing/2014/main" id="{AD724967-8311-4C95-A6D2-2C32ADD87D5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3610764" y="2459114"/>
            <a:ext cx="180000" cy="180000"/>
          </a:xfrm>
          <a:prstGeom prst="rect">
            <a:avLst/>
          </a:prstGeom>
        </p:spPr>
      </p:pic>
      <p:pic>
        <p:nvPicPr>
          <p:cNvPr id="14" name="Bild 13" descr="Spela upp">
            <a:extLst>
              <a:ext uri="{FF2B5EF4-FFF2-40B4-BE49-F238E27FC236}">
                <a16:creationId xmlns:a16="http://schemas.microsoft.com/office/drawing/2014/main" id="{2D930473-EEB9-46DD-B269-C149C6B06A2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16200000" flipV="1">
            <a:off x="3610765" y="2752789"/>
            <a:ext cx="180000" cy="180000"/>
          </a:xfrm>
          <a:prstGeom prst="rect">
            <a:avLst/>
          </a:prstGeom>
        </p:spPr>
      </p:pic>
      <p:pic>
        <p:nvPicPr>
          <p:cNvPr id="15" name="Bild 14" descr="Spela upp">
            <a:extLst>
              <a:ext uri="{FF2B5EF4-FFF2-40B4-BE49-F238E27FC236}">
                <a16:creationId xmlns:a16="http://schemas.microsoft.com/office/drawing/2014/main" id="{439A5065-6943-497F-92C1-9D7615AC428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a:off x="3610764" y="3054853"/>
            <a:ext cx="180000" cy="180000"/>
          </a:xfrm>
          <a:prstGeom prst="rect">
            <a:avLst/>
          </a:prstGeom>
        </p:spPr>
      </p:pic>
      <p:pic>
        <p:nvPicPr>
          <p:cNvPr id="16" name="Bild 15" descr="Spela upp">
            <a:extLst>
              <a:ext uri="{FF2B5EF4-FFF2-40B4-BE49-F238E27FC236}">
                <a16:creationId xmlns:a16="http://schemas.microsoft.com/office/drawing/2014/main" id="{7B7F0DEC-2475-46C1-ACE6-16EE0702BAF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16200000" flipV="1">
            <a:off x="3603697" y="3356917"/>
            <a:ext cx="180000" cy="180000"/>
          </a:xfrm>
          <a:prstGeom prst="rect">
            <a:avLst/>
          </a:prstGeom>
        </p:spPr>
      </p:pic>
      <p:pic>
        <p:nvPicPr>
          <p:cNvPr id="17" name="Bild 16" descr="Spela upp">
            <a:extLst>
              <a:ext uri="{FF2B5EF4-FFF2-40B4-BE49-F238E27FC236}">
                <a16:creationId xmlns:a16="http://schemas.microsoft.com/office/drawing/2014/main" id="{27B3E46F-DCAB-4554-8E5B-20537A12831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flipV="1">
            <a:off x="3603697" y="3658981"/>
            <a:ext cx="180000" cy="180000"/>
          </a:xfrm>
          <a:prstGeom prst="rect">
            <a:avLst/>
          </a:prstGeom>
        </p:spPr>
      </p:pic>
      <p:pic>
        <p:nvPicPr>
          <p:cNvPr id="18" name="Bild 17" descr="Spela upp">
            <a:extLst>
              <a:ext uri="{FF2B5EF4-FFF2-40B4-BE49-F238E27FC236}">
                <a16:creationId xmlns:a16="http://schemas.microsoft.com/office/drawing/2014/main" id="{9231B48D-402C-4E26-A36A-61AFDBB16EF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a:off x="3610764" y="3961045"/>
            <a:ext cx="180000" cy="180000"/>
          </a:xfrm>
          <a:prstGeom prst="rect">
            <a:avLst/>
          </a:prstGeom>
        </p:spPr>
      </p:pic>
      <p:pic>
        <p:nvPicPr>
          <p:cNvPr id="19" name="Bild 18" descr="Spela upp">
            <a:extLst>
              <a:ext uri="{FF2B5EF4-FFF2-40B4-BE49-F238E27FC236}">
                <a16:creationId xmlns:a16="http://schemas.microsoft.com/office/drawing/2014/main" id="{131CB75C-EB48-4402-8B79-E09DEBE4B59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rot="16200000">
            <a:off x="3610764" y="4263109"/>
            <a:ext cx="180000" cy="180000"/>
          </a:xfrm>
          <a:prstGeom prst="rect">
            <a:avLst/>
          </a:prstGeom>
        </p:spPr>
      </p:pic>
      <p:pic>
        <p:nvPicPr>
          <p:cNvPr id="21" name="Bild 20" descr="Spela upp">
            <a:extLst>
              <a:ext uri="{FF2B5EF4-FFF2-40B4-BE49-F238E27FC236}">
                <a16:creationId xmlns:a16="http://schemas.microsoft.com/office/drawing/2014/main" id="{8F2AF943-42AD-4E1D-84BB-06AE9AF24C3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rot="16200000">
            <a:off x="3610764" y="4565173"/>
            <a:ext cx="180000" cy="180000"/>
          </a:xfrm>
          <a:prstGeom prst="rect">
            <a:avLst/>
          </a:prstGeom>
        </p:spPr>
      </p:pic>
      <p:pic>
        <p:nvPicPr>
          <p:cNvPr id="22" name="Bild 21" descr="Spela upp">
            <a:extLst>
              <a:ext uri="{FF2B5EF4-FFF2-40B4-BE49-F238E27FC236}">
                <a16:creationId xmlns:a16="http://schemas.microsoft.com/office/drawing/2014/main" id="{F660EFC1-EBED-49D6-B306-89BD9468E3BC}"/>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rot="5400000" flipV="1">
            <a:off x="3610764" y="4867237"/>
            <a:ext cx="180000" cy="180000"/>
          </a:xfrm>
          <a:prstGeom prst="rect">
            <a:avLst/>
          </a:prstGeom>
        </p:spPr>
      </p:pic>
      <p:pic>
        <p:nvPicPr>
          <p:cNvPr id="23" name="Bild 22" descr="Spela upp">
            <a:extLst>
              <a:ext uri="{FF2B5EF4-FFF2-40B4-BE49-F238E27FC236}">
                <a16:creationId xmlns:a16="http://schemas.microsoft.com/office/drawing/2014/main" id="{F1E6E53C-5EBC-4004-B688-497473E3E99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rot="5400000">
            <a:off x="3610764" y="5169301"/>
            <a:ext cx="180000" cy="180000"/>
          </a:xfrm>
          <a:prstGeom prst="rect">
            <a:avLst/>
          </a:prstGeom>
        </p:spPr>
      </p:pic>
      <p:pic>
        <p:nvPicPr>
          <p:cNvPr id="25" name="Bild 24" descr="Spela upp">
            <a:extLst>
              <a:ext uri="{FF2B5EF4-FFF2-40B4-BE49-F238E27FC236}">
                <a16:creationId xmlns:a16="http://schemas.microsoft.com/office/drawing/2014/main" id="{397664AF-DA4F-4CB5-AAB4-B3BE1F1BDF2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16200000" flipV="1">
            <a:off x="5240802" y="2752789"/>
            <a:ext cx="180000" cy="180000"/>
          </a:xfrm>
          <a:prstGeom prst="rect">
            <a:avLst/>
          </a:prstGeom>
        </p:spPr>
      </p:pic>
      <p:pic>
        <p:nvPicPr>
          <p:cNvPr id="26" name="Bild 25" descr="Spela upp">
            <a:extLst>
              <a:ext uri="{FF2B5EF4-FFF2-40B4-BE49-F238E27FC236}">
                <a16:creationId xmlns:a16="http://schemas.microsoft.com/office/drawing/2014/main" id="{D0C063CC-6C00-4C69-9F39-5EDDD461BA7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flipV="1">
            <a:off x="5240801" y="3054853"/>
            <a:ext cx="180000" cy="180000"/>
          </a:xfrm>
          <a:prstGeom prst="rect">
            <a:avLst/>
          </a:prstGeom>
        </p:spPr>
      </p:pic>
      <p:pic>
        <p:nvPicPr>
          <p:cNvPr id="29" name="Bild 28" descr="Spela upp">
            <a:extLst>
              <a:ext uri="{FF2B5EF4-FFF2-40B4-BE49-F238E27FC236}">
                <a16:creationId xmlns:a16="http://schemas.microsoft.com/office/drawing/2014/main" id="{7AF57F5F-8455-47A1-833E-2B632EBEB94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a:off x="5240801" y="3961045"/>
            <a:ext cx="180000" cy="180000"/>
          </a:xfrm>
          <a:prstGeom prst="rect">
            <a:avLst/>
          </a:prstGeom>
        </p:spPr>
      </p:pic>
      <p:pic>
        <p:nvPicPr>
          <p:cNvPr id="30" name="Bild 29" descr="Spela upp">
            <a:extLst>
              <a:ext uri="{FF2B5EF4-FFF2-40B4-BE49-F238E27FC236}">
                <a16:creationId xmlns:a16="http://schemas.microsoft.com/office/drawing/2014/main" id="{1B17DDE4-2B77-4D6E-83A9-651C8AD161F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13"/>
              </a:ext>
            </a:extLst>
          </a:blip>
          <a:stretch>
            <a:fillRect/>
          </a:stretch>
        </p:blipFill>
        <p:spPr>
          <a:xfrm rot="16200000">
            <a:off x="5240801" y="4263109"/>
            <a:ext cx="180000" cy="180000"/>
          </a:xfrm>
          <a:prstGeom prst="rect">
            <a:avLst/>
          </a:prstGeom>
        </p:spPr>
      </p:pic>
      <p:pic>
        <p:nvPicPr>
          <p:cNvPr id="31" name="Bild 30" descr="Spela upp">
            <a:extLst>
              <a:ext uri="{FF2B5EF4-FFF2-40B4-BE49-F238E27FC236}">
                <a16:creationId xmlns:a16="http://schemas.microsoft.com/office/drawing/2014/main" id="{9DC8B3BE-622D-4DB4-8246-AD134D559F6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rot="16200000">
            <a:off x="5240801" y="4565173"/>
            <a:ext cx="180000" cy="180000"/>
          </a:xfrm>
          <a:prstGeom prst="rect">
            <a:avLst/>
          </a:prstGeom>
        </p:spPr>
      </p:pic>
      <p:pic>
        <p:nvPicPr>
          <p:cNvPr id="32" name="Bild 31" descr="Spela upp">
            <a:extLst>
              <a:ext uri="{FF2B5EF4-FFF2-40B4-BE49-F238E27FC236}">
                <a16:creationId xmlns:a16="http://schemas.microsoft.com/office/drawing/2014/main" id="{861E190E-B908-4216-91B0-882FA2B7354C}"/>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rot="5400000" flipV="1">
            <a:off x="5240801" y="4867237"/>
            <a:ext cx="180000" cy="180000"/>
          </a:xfrm>
          <a:prstGeom prst="rect">
            <a:avLst/>
          </a:prstGeom>
        </p:spPr>
      </p:pic>
      <p:pic>
        <p:nvPicPr>
          <p:cNvPr id="33" name="Bild 32" descr="Spela upp">
            <a:extLst>
              <a:ext uri="{FF2B5EF4-FFF2-40B4-BE49-F238E27FC236}">
                <a16:creationId xmlns:a16="http://schemas.microsoft.com/office/drawing/2014/main" id="{63A82AD0-8315-43D4-A756-48C3DEEDB79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rot="5400000">
            <a:off x="5240801" y="5169301"/>
            <a:ext cx="180000" cy="180000"/>
          </a:xfrm>
          <a:prstGeom prst="rect">
            <a:avLst/>
          </a:prstGeom>
        </p:spPr>
      </p:pic>
      <p:pic>
        <p:nvPicPr>
          <p:cNvPr id="27" name="Bild 26" descr="Spela upp">
            <a:extLst>
              <a:ext uri="{FF2B5EF4-FFF2-40B4-BE49-F238E27FC236}">
                <a16:creationId xmlns:a16="http://schemas.microsoft.com/office/drawing/2014/main" id="{C8B3A394-7F15-4DDE-9964-071425B5261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13"/>
              </a:ext>
            </a:extLst>
          </a:blip>
          <a:stretch>
            <a:fillRect/>
          </a:stretch>
        </p:blipFill>
        <p:spPr>
          <a:xfrm rot="5400000" flipV="1">
            <a:off x="5240801" y="3658981"/>
            <a:ext cx="180000" cy="180000"/>
          </a:xfrm>
          <a:prstGeom prst="rect">
            <a:avLst/>
          </a:prstGeom>
        </p:spPr>
      </p:pic>
    </p:spTree>
    <p:extLst>
      <p:ext uri="{BB962C8B-B14F-4D97-AF65-F5344CB8AC3E}">
        <p14:creationId xmlns:p14="http://schemas.microsoft.com/office/powerpoint/2010/main" val="2716695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7550" y="5756989"/>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Örebro län</a:t>
            </a:r>
            <a:r>
              <a:rPr lang="sv-SE" sz="1400" dirty="0"/>
              <a:t/>
            </a:r>
            <a:br>
              <a:rPr lang="sv-SE" sz="1400" dirty="0"/>
            </a:br>
            <a:r>
              <a:rPr lang="sv-SE" sz="1200" dirty="0"/>
              <a:t>Index 100 = 2011 kv1</a:t>
            </a:r>
            <a:endParaRPr lang="sv-SE" sz="1400" dirty="0"/>
          </a:p>
        </p:txBody>
      </p:sp>
      <p:graphicFrame>
        <p:nvGraphicFramePr>
          <p:cNvPr id="48" name="Tabell 47">
            <a:extLst>
              <a:ext uri="{FF2B5EF4-FFF2-40B4-BE49-F238E27FC236}">
                <a16:creationId xmlns:a16="http://schemas.microsoft.com/office/drawing/2014/main" id="{654294F6-3AE4-42DE-AC2C-916575EB50B0}"/>
              </a:ext>
            </a:extLst>
          </p:cNvPr>
          <p:cNvGraphicFramePr>
            <a:graphicFrameLocks noGrp="1"/>
          </p:cNvGraphicFramePr>
          <p:nvPr>
            <p:extLst>
              <p:ext uri="{D42A27DB-BD31-4B8C-83A1-F6EECF244321}">
                <p14:modId xmlns:p14="http://schemas.microsoft.com/office/powerpoint/2010/main" val="3352475625"/>
              </p:ext>
            </p:extLst>
          </p:nvPr>
        </p:nvGraphicFramePr>
        <p:xfrm>
          <a:off x="6530438" y="1320697"/>
          <a:ext cx="4623337" cy="4436295"/>
        </p:xfrm>
        <a:graphic>
          <a:graphicData uri="http://schemas.openxmlformats.org/drawingml/2006/table">
            <a:tbl>
              <a:tblPr/>
              <a:tblGrid>
                <a:gridCol w="1315855">
                  <a:extLst>
                    <a:ext uri="{9D8B030D-6E8A-4147-A177-3AD203B41FA5}">
                      <a16:colId xmlns:a16="http://schemas.microsoft.com/office/drawing/2014/main" val="1311396759"/>
                    </a:ext>
                  </a:extLst>
                </a:gridCol>
                <a:gridCol w="817059">
                  <a:extLst>
                    <a:ext uri="{9D8B030D-6E8A-4147-A177-3AD203B41FA5}">
                      <a16:colId xmlns:a16="http://schemas.microsoft.com/office/drawing/2014/main" val="428049390"/>
                    </a:ext>
                  </a:extLst>
                </a:gridCol>
                <a:gridCol w="821725">
                  <a:extLst>
                    <a:ext uri="{9D8B030D-6E8A-4147-A177-3AD203B41FA5}">
                      <a16:colId xmlns:a16="http://schemas.microsoft.com/office/drawing/2014/main" val="889262940"/>
                    </a:ext>
                  </a:extLst>
                </a:gridCol>
                <a:gridCol w="594784">
                  <a:extLst>
                    <a:ext uri="{9D8B030D-6E8A-4147-A177-3AD203B41FA5}">
                      <a16:colId xmlns:a16="http://schemas.microsoft.com/office/drawing/2014/main" val="4131271703"/>
                    </a:ext>
                  </a:extLst>
                </a:gridCol>
                <a:gridCol w="1073914">
                  <a:extLst>
                    <a:ext uri="{9D8B030D-6E8A-4147-A177-3AD203B41FA5}">
                      <a16:colId xmlns:a16="http://schemas.microsoft.com/office/drawing/2014/main" val="2646471855"/>
                    </a:ext>
                  </a:extLst>
                </a:gridCol>
              </a:tblGrid>
              <a:tr h="199840">
                <a:tc>
                  <a:txBody>
                    <a:bodyPr/>
                    <a:lstStyle/>
                    <a:p>
                      <a:pPr marL="0" marR="0" lvl="0" indent="0" algn="l" defTabSz="816314" rtl="0" eaLnBrk="1" fontAlgn="b" latinLnBrk="0" hangingPunct="1">
                        <a:lnSpc>
                          <a:spcPct val="100000"/>
                        </a:lnSpc>
                        <a:spcBef>
                          <a:spcPts val="0"/>
                        </a:spcBef>
                        <a:spcAft>
                          <a:spcPts val="0"/>
                        </a:spcAft>
                        <a:buClrTx/>
                        <a:buSzTx/>
                        <a:buFontTx/>
                        <a:buNone/>
                        <a:tabLst/>
                        <a:defRPr/>
                      </a:pPr>
                      <a:r>
                        <a:rPr lang="sv-SE" sz="1000" b="1" i="0" u="none" strike="noStrike" dirty="0">
                          <a:solidFill>
                            <a:srgbClr val="000000"/>
                          </a:solidFill>
                          <a:effectLst/>
                          <a:latin typeface="+mn-lt"/>
                        </a:rPr>
                        <a:t>Lönesumma, total</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1000" b="0" i="0" u="none" strike="noStrike">
                        <a:solidFill>
                          <a:srgbClr val="000000"/>
                        </a:solidFill>
                        <a:effectLst/>
                        <a:latin typeface="Futura Std Book" panose="020B0502020204020303" pitchFamily="34" charset="0"/>
                      </a:endParaRP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endParaRPr lang="sv-SE" sz="10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fontAlgn="b"/>
                      <a:endParaRPr lang="sv-SE" sz="10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535953199"/>
                  </a:ext>
                </a:extLst>
              </a:tr>
              <a:tr h="199840">
                <a:tc>
                  <a:txBody>
                    <a:bodyPr/>
                    <a:lstStyle/>
                    <a:p>
                      <a:pPr algn="l" fontAlgn="b"/>
                      <a:endParaRPr lang="sv-SE" sz="1000" b="0" i="0" u="none" strike="noStrike" dirty="0">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900" b="0" i="0" u="none" strike="noStrike" dirty="0">
                          <a:solidFill>
                            <a:srgbClr val="000000"/>
                          </a:solidFill>
                          <a:effectLst/>
                          <a:latin typeface="Futura Std Book" panose="020B0502020204020303" pitchFamily="34" charset="0"/>
                        </a:rPr>
                        <a:t>2021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9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9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611160279"/>
                  </a:ext>
                </a:extLst>
              </a:tr>
              <a:tr h="208981">
                <a:tc>
                  <a:txBody>
                    <a:bodyPr/>
                    <a:lstStyle/>
                    <a:p>
                      <a:pPr algn="l" fontAlgn="b"/>
                      <a:endParaRPr lang="sv-SE" sz="1000" b="0" i="0" u="none" strike="noStrike" dirty="0">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9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9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9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9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91872038"/>
                  </a:ext>
                </a:extLst>
              </a:tr>
              <a:tr h="199840">
                <a:tc>
                  <a:txBody>
                    <a:bodyPr/>
                    <a:lstStyle/>
                    <a:p>
                      <a:pPr algn="l" fontAlgn="b"/>
                      <a:r>
                        <a:rPr lang="sv-SE" sz="1000" b="0" i="0" u="none" strike="noStrike" dirty="0">
                          <a:solidFill>
                            <a:srgbClr val="000000"/>
                          </a:solidFill>
                          <a:effectLst/>
                          <a:latin typeface="Futura Std Book" panose="020B0502020204020303"/>
                        </a:rPr>
                        <a:t>Sverige</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488,94</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13,94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2,93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22,43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9404363"/>
                  </a:ext>
                </a:extLst>
              </a:tr>
              <a:tr h="208981">
                <a:tc>
                  <a:txBody>
                    <a:bodyPr/>
                    <a:lstStyle/>
                    <a:p>
                      <a:pPr algn="l" fontAlgn="b"/>
                      <a:r>
                        <a:rPr lang="sv-SE" sz="1000" b="0" i="0" u="none" strike="noStrike" dirty="0">
                          <a:solidFill>
                            <a:srgbClr val="000000"/>
                          </a:solidFill>
                          <a:effectLst/>
                          <a:latin typeface="Futura Std Book" panose="020B0502020204020303"/>
                        </a:rPr>
                        <a:t>Stockholmsregionen</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242,67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6,27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2,65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23,32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54283367"/>
                  </a:ext>
                </a:extLst>
              </a:tr>
              <a:tr h="199840">
                <a:tc>
                  <a:txBody>
                    <a:bodyPr/>
                    <a:lstStyle/>
                    <a:p>
                      <a:pPr algn="l" fontAlgn="b"/>
                      <a:r>
                        <a:rPr lang="sv-SE" sz="1000" b="1" i="0" u="none" strike="noStrike" dirty="0">
                          <a:solidFill>
                            <a:srgbClr val="000000"/>
                          </a:solidFill>
                          <a:effectLst/>
                          <a:latin typeface="Futura Std Book" panose="020B0502020204020303"/>
                        </a:rPr>
                        <a:t>Örebro län</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900" b="1" i="0" u="none" strike="noStrike">
                          <a:solidFill>
                            <a:srgbClr val="000000"/>
                          </a:solidFill>
                          <a:effectLst/>
                          <a:latin typeface="Futura Std Book" panose="020B0502020204020303"/>
                        </a:rPr>
                        <a:t>13,03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900" b="1" i="0" u="none" strike="noStrike">
                          <a:solidFill>
                            <a:srgbClr val="000000"/>
                          </a:solidFill>
                          <a:effectLst/>
                          <a:latin typeface="Futura Std Book" panose="020B0502020204020303"/>
                        </a:rPr>
                        <a:t>0,25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900" b="1" i="0" u="none" strike="noStrike">
                          <a:solidFill>
                            <a:srgbClr val="000000"/>
                          </a:solidFill>
                          <a:effectLst/>
                          <a:latin typeface="Futura Std Book" panose="020B0502020204020303"/>
                        </a:rPr>
                        <a:t>1,99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900" b="1" i="0" u="none" strike="noStrike" dirty="0">
                          <a:solidFill>
                            <a:srgbClr val="000000"/>
                          </a:solidFill>
                          <a:effectLst/>
                          <a:latin typeface="Futura Std Book" panose="020B0502020204020303"/>
                        </a:rPr>
                        <a:t>19,06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97447219"/>
                  </a:ext>
                </a:extLst>
              </a:tr>
              <a:tr h="208981">
                <a:tc>
                  <a:txBody>
                    <a:bodyPr/>
                    <a:lstStyle/>
                    <a:p>
                      <a:pPr algn="l" fontAlgn="b"/>
                      <a:endParaRPr lang="sv-SE" sz="1000" b="1" i="0" u="none" strike="noStrike">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0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0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0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0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84467379"/>
                  </a:ext>
                </a:extLst>
              </a:tr>
              <a:tr h="382370">
                <a:tc>
                  <a:txBody>
                    <a:bodyPr/>
                    <a:lstStyle/>
                    <a:p>
                      <a:pPr algn="l" fontAlgn="b"/>
                      <a:r>
                        <a:rPr lang="sv-SE" sz="1000" b="1" i="0" u="none" strike="noStrike">
                          <a:solidFill>
                            <a:srgbClr val="000000"/>
                          </a:solidFill>
                          <a:effectLst/>
                          <a:latin typeface="Futura Std Book" panose="020B0502020204020303"/>
                        </a:rPr>
                        <a:t>Lönesumma per sysselsatt</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0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0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0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0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53904471"/>
                  </a:ext>
                </a:extLst>
              </a:tr>
              <a:tr h="199840">
                <a:tc>
                  <a:txBody>
                    <a:bodyPr/>
                    <a:lstStyle/>
                    <a:p>
                      <a:pPr algn="l" fontAlgn="b"/>
                      <a:endParaRPr lang="sv-SE" sz="1000" b="0" i="0" u="none" strike="noStrike">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900" b="0" i="0" u="none" strike="noStrike" dirty="0">
                          <a:solidFill>
                            <a:srgbClr val="000000"/>
                          </a:solidFill>
                          <a:effectLst/>
                          <a:latin typeface="Futura Std Book" panose="020B0502020204020303" pitchFamily="34" charset="0"/>
                        </a:rPr>
                        <a:t>2021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9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9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668527578"/>
                  </a:ext>
                </a:extLst>
              </a:tr>
              <a:tr h="208981">
                <a:tc>
                  <a:txBody>
                    <a:bodyPr/>
                    <a:lstStyle/>
                    <a:p>
                      <a:pPr algn="l" fontAlgn="b"/>
                      <a:endParaRPr lang="sv-SE" sz="1000" b="0" i="0" u="none" strike="noStrike">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9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9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9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9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57835691"/>
                  </a:ext>
                </a:extLst>
              </a:tr>
              <a:tr h="199840">
                <a:tc>
                  <a:txBody>
                    <a:bodyPr/>
                    <a:lstStyle/>
                    <a:p>
                      <a:pPr algn="l" fontAlgn="b"/>
                      <a:r>
                        <a:rPr lang="sv-SE" sz="1000" b="0" i="0" u="none" strike="noStrike">
                          <a:solidFill>
                            <a:srgbClr val="000000"/>
                          </a:solidFill>
                          <a:effectLst/>
                          <a:latin typeface="Futura Std Book" panose="020B0502020204020303"/>
                        </a:rPr>
                        <a:t>Sverige</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99,35</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5,39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5,74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19,69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25677870"/>
                  </a:ext>
                </a:extLst>
              </a:tr>
              <a:tr h="199840">
                <a:tc>
                  <a:txBody>
                    <a:bodyPr/>
                    <a:lstStyle/>
                    <a:p>
                      <a:pPr algn="l" fontAlgn="b"/>
                      <a:r>
                        <a:rPr lang="sv-SE" sz="1000" b="0" i="0" u="none" strike="noStrike">
                          <a:solidFill>
                            <a:srgbClr val="000000"/>
                          </a:solidFill>
                          <a:effectLst/>
                          <a:latin typeface="Futura Std Book" panose="020B0502020204020303"/>
                        </a:rPr>
                        <a:t>Stockholmsregionen</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105,95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5,46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5,44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18,70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84845877"/>
                  </a:ext>
                </a:extLst>
              </a:tr>
              <a:tr h="199840">
                <a:tc>
                  <a:txBody>
                    <a:bodyPr/>
                    <a:lstStyle/>
                    <a:p>
                      <a:pPr algn="l" fontAlgn="b"/>
                      <a:r>
                        <a:rPr lang="sv-SE" sz="1000" b="1" i="0" u="none" strike="noStrike" dirty="0">
                          <a:solidFill>
                            <a:srgbClr val="000000"/>
                          </a:solidFill>
                          <a:effectLst/>
                          <a:latin typeface="Futura Std Book" panose="020B0502020204020303"/>
                        </a:rPr>
                        <a:t>Örebro län</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900" b="1" i="0" u="none" strike="noStrike">
                          <a:solidFill>
                            <a:srgbClr val="000000"/>
                          </a:solidFill>
                          <a:effectLst/>
                          <a:latin typeface="Futura Std Book" panose="020B0502020204020303"/>
                        </a:rPr>
                        <a:t>91,76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900" b="1" i="0" u="none" strike="noStrike">
                          <a:solidFill>
                            <a:srgbClr val="000000"/>
                          </a:solidFill>
                          <a:effectLst/>
                          <a:latin typeface="Futura Std Book" panose="020B0502020204020303"/>
                        </a:rPr>
                        <a:t>-0,48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900" b="1" i="0" u="none" strike="noStrike">
                          <a:solidFill>
                            <a:srgbClr val="000000"/>
                          </a:solidFill>
                          <a:effectLst/>
                          <a:latin typeface="Futura Std Book" panose="020B0502020204020303"/>
                        </a:rPr>
                        <a:t>-0,52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900" b="1" i="0" u="none" strike="noStrike" dirty="0">
                          <a:solidFill>
                            <a:srgbClr val="000000"/>
                          </a:solidFill>
                          <a:effectLst/>
                          <a:latin typeface="Futura Std Book" panose="020B0502020204020303"/>
                        </a:rPr>
                        <a:t>12,86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84914921"/>
                  </a:ext>
                </a:extLst>
              </a:tr>
              <a:tr h="199840">
                <a:tc>
                  <a:txBody>
                    <a:bodyPr/>
                    <a:lstStyle/>
                    <a:p>
                      <a:pPr algn="l" fontAlgn="b"/>
                      <a:endParaRPr lang="sv-SE" sz="1000" b="1" i="0" u="none" strike="noStrike">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0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0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0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0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62918256"/>
                  </a:ext>
                </a:extLst>
              </a:tr>
              <a:tr h="382370">
                <a:tc>
                  <a:txBody>
                    <a:bodyPr/>
                    <a:lstStyle/>
                    <a:p>
                      <a:pPr algn="l" fontAlgn="b"/>
                      <a:r>
                        <a:rPr lang="sv-SE" sz="1000" b="1" i="0" u="none" strike="noStrike">
                          <a:solidFill>
                            <a:srgbClr val="000000"/>
                          </a:solidFill>
                          <a:effectLst/>
                          <a:latin typeface="Futura Std Book" panose="020B0502020204020303"/>
                        </a:rPr>
                        <a:t>Lönesumma per invånare</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0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0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0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0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13264804"/>
                  </a:ext>
                </a:extLst>
              </a:tr>
              <a:tr h="208981">
                <a:tc>
                  <a:txBody>
                    <a:bodyPr/>
                    <a:lstStyle/>
                    <a:p>
                      <a:pPr algn="l" fontAlgn="b"/>
                      <a:endParaRPr lang="sv-SE" sz="1000" b="0" i="0" u="none" strike="noStrike">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900" b="0" i="0" u="none" strike="noStrike" dirty="0">
                          <a:solidFill>
                            <a:srgbClr val="000000"/>
                          </a:solidFill>
                          <a:effectLst/>
                          <a:latin typeface="Futura Std Book" panose="020B0502020204020303" pitchFamily="34" charset="0"/>
                        </a:rPr>
                        <a:t>2021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9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9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551983432"/>
                  </a:ext>
                </a:extLst>
              </a:tr>
              <a:tr h="219429">
                <a:tc>
                  <a:txBody>
                    <a:bodyPr/>
                    <a:lstStyle/>
                    <a:p>
                      <a:pPr algn="l" fontAlgn="b"/>
                      <a:endParaRPr lang="sv-SE" sz="1000" b="0" i="0" u="none" strike="noStrike">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900" b="0" i="0" u="none" strike="noStrike" dirty="0">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9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9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9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10245845"/>
                  </a:ext>
                </a:extLst>
              </a:tr>
              <a:tr h="199840">
                <a:tc>
                  <a:txBody>
                    <a:bodyPr/>
                    <a:lstStyle/>
                    <a:p>
                      <a:pPr algn="l" fontAlgn="b"/>
                      <a:r>
                        <a:rPr lang="sv-SE" sz="1000" b="0" i="0" u="none" strike="noStrike">
                          <a:solidFill>
                            <a:srgbClr val="000000"/>
                          </a:solidFill>
                          <a:effectLst/>
                          <a:latin typeface="Futura Std Book" panose="020B0502020204020303"/>
                        </a:rPr>
                        <a:t>Sverige</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47,06</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2,47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16,37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44957948"/>
                  </a:ext>
                </a:extLst>
              </a:tr>
              <a:tr h="208981">
                <a:tc>
                  <a:txBody>
                    <a:bodyPr/>
                    <a:lstStyle/>
                    <a:p>
                      <a:pPr algn="l" fontAlgn="b"/>
                      <a:r>
                        <a:rPr lang="sv-SE" sz="1000" b="0" i="0" u="none" strike="noStrike">
                          <a:solidFill>
                            <a:srgbClr val="000000"/>
                          </a:solidFill>
                          <a:effectLst/>
                          <a:latin typeface="Futura Std Book" panose="020B0502020204020303"/>
                        </a:rPr>
                        <a:t>Stockholmsregionen</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51,51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1,09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2,17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16,38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66369749"/>
                  </a:ext>
                </a:extLst>
              </a:tr>
              <a:tr h="199840">
                <a:tc>
                  <a:txBody>
                    <a:bodyPr/>
                    <a:lstStyle/>
                    <a:p>
                      <a:pPr algn="l" fontAlgn="b"/>
                      <a:r>
                        <a:rPr lang="sv-SE" sz="1000" b="1" i="0" u="none" strike="noStrike" dirty="0">
                          <a:solidFill>
                            <a:srgbClr val="000000"/>
                          </a:solidFill>
                          <a:effectLst/>
                          <a:latin typeface="Futura Std Book" panose="020B0502020204020303"/>
                        </a:rPr>
                        <a:t>Örebro län</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900" b="1" i="0" u="none" strike="noStrike">
                          <a:solidFill>
                            <a:srgbClr val="000000"/>
                          </a:solidFill>
                          <a:effectLst/>
                          <a:latin typeface="Futura Std Book" panose="020B0502020204020303"/>
                        </a:rPr>
                        <a:t>42,63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900" b="1" i="0" u="none" strike="noStrike">
                          <a:solidFill>
                            <a:srgbClr val="000000"/>
                          </a:solidFill>
                          <a:effectLst/>
                          <a:latin typeface="Futura Std Book" panose="020B0502020204020303"/>
                        </a:rPr>
                        <a:t>0,74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900" b="1" i="0" u="none" strike="noStrike">
                          <a:solidFill>
                            <a:srgbClr val="000000"/>
                          </a:solidFill>
                          <a:effectLst/>
                          <a:latin typeface="Futura Std Book" panose="020B0502020204020303"/>
                        </a:rPr>
                        <a:t>1,76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900" b="1" i="0" u="none" strike="noStrike" dirty="0">
                          <a:solidFill>
                            <a:srgbClr val="000000"/>
                          </a:solidFill>
                          <a:effectLst/>
                          <a:latin typeface="Futura Std Book" panose="020B0502020204020303"/>
                        </a:rPr>
                        <a:t>13,59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00990334"/>
                  </a:ext>
                </a:extLst>
              </a:tr>
            </a:tbl>
          </a:graphicData>
        </a:graphic>
      </p:graphicFrame>
      <p:graphicFrame>
        <p:nvGraphicFramePr>
          <p:cNvPr id="8" name="Diagram 7">
            <a:extLst>
              <a:ext uri="{FF2B5EF4-FFF2-40B4-BE49-F238E27FC236}">
                <a16:creationId xmlns:a16="http://schemas.microsoft.com/office/drawing/2014/main" id="{2E025F0B-D494-479E-A032-75B2E0CB398A}"/>
              </a:ext>
            </a:extLst>
          </p:cNvPr>
          <p:cNvGraphicFramePr>
            <a:graphicFrameLocks/>
          </p:cNvGraphicFramePr>
          <p:nvPr>
            <p:extLst>
              <p:ext uri="{D42A27DB-BD31-4B8C-83A1-F6EECF244321}">
                <p14:modId xmlns:p14="http://schemas.microsoft.com/office/powerpoint/2010/main" val="1954531785"/>
              </p:ext>
            </p:extLst>
          </p:nvPr>
        </p:nvGraphicFramePr>
        <p:xfrm>
          <a:off x="657627" y="1979086"/>
          <a:ext cx="5365970" cy="377790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50" y="5749523"/>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49" y="1450749"/>
            <a:ext cx="5307013" cy="492443"/>
          </a:xfrm>
          <a:prstGeom prst="rect">
            <a:avLst/>
          </a:prstGeom>
          <a:noFill/>
        </p:spPr>
        <p:txBody>
          <a:bodyPr wrap="square" rtlCol="0">
            <a:spAutoFit/>
          </a:bodyPr>
          <a:lstStyle/>
          <a:p>
            <a:r>
              <a:rPr lang="sv-SE" sz="1400" b="1" dirty="0"/>
              <a:t>Lönesumma i privat sektor efter näringsgren, Örebro län</a:t>
            </a:r>
            <a:r>
              <a:rPr lang="sv-SE" sz="1400" dirty="0"/>
              <a:t/>
            </a:r>
            <a:br>
              <a:rPr lang="sv-SE" sz="1400" dirty="0"/>
            </a:br>
            <a:r>
              <a:rPr lang="sv-SE" sz="1200" dirty="0"/>
              <a:t>Index 100 = 2011 kv1</a:t>
            </a:r>
            <a:endParaRPr lang="sv-SE" sz="1400" dirty="0"/>
          </a:p>
        </p:txBody>
      </p:sp>
      <p:graphicFrame>
        <p:nvGraphicFramePr>
          <p:cNvPr id="36" name="Tabell 35">
            <a:extLst>
              <a:ext uri="{FF2B5EF4-FFF2-40B4-BE49-F238E27FC236}">
                <a16:creationId xmlns:a16="http://schemas.microsoft.com/office/drawing/2014/main" id="{E2DA5AC0-5A2D-44CE-83E3-EC9A0988E8E7}"/>
              </a:ext>
            </a:extLst>
          </p:cNvPr>
          <p:cNvGraphicFramePr>
            <a:graphicFrameLocks noGrp="1"/>
          </p:cNvGraphicFramePr>
          <p:nvPr>
            <p:extLst>
              <p:ext uri="{D42A27DB-BD31-4B8C-83A1-F6EECF244321}">
                <p14:modId xmlns:p14="http://schemas.microsoft.com/office/powerpoint/2010/main" val="2294383470"/>
              </p:ext>
            </p:extLst>
          </p:nvPr>
        </p:nvGraphicFramePr>
        <p:xfrm>
          <a:off x="6538154" y="1248570"/>
          <a:ext cx="4587045" cy="4748803"/>
        </p:xfrm>
        <a:graphic>
          <a:graphicData uri="http://schemas.openxmlformats.org/drawingml/2006/table">
            <a:tbl>
              <a:tblPr/>
              <a:tblGrid>
                <a:gridCol w="1545908">
                  <a:extLst>
                    <a:ext uri="{9D8B030D-6E8A-4147-A177-3AD203B41FA5}">
                      <a16:colId xmlns:a16="http://schemas.microsoft.com/office/drawing/2014/main" val="2078436596"/>
                    </a:ext>
                  </a:extLst>
                </a:gridCol>
                <a:gridCol w="685913">
                  <a:extLst>
                    <a:ext uri="{9D8B030D-6E8A-4147-A177-3AD203B41FA5}">
                      <a16:colId xmlns:a16="http://schemas.microsoft.com/office/drawing/2014/main" val="3277061348"/>
                    </a:ext>
                  </a:extLst>
                </a:gridCol>
                <a:gridCol w="832084">
                  <a:extLst>
                    <a:ext uri="{9D8B030D-6E8A-4147-A177-3AD203B41FA5}">
                      <a16:colId xmlns:a16="http://schemas.microsoft.com/office/drawing/2014/main" val="906424603"/>
                    </a:ext>
                  </a:extLst>
                </a:gridCol>
                <a:gridCol w="761570">
                  <a:extLst>
                    <a:ext uri="{9D8B030D-6E8A-4147-A177-3AD203B41FA5}">
                      <a16:colId xmlns:a16="http://schemas.microsoft.com/office/drawing/2014/main" val="3971810850"/>
                    </a:ext>
                  </a:extLst>
                </a:gridCol>
                <a:gridCol w="761570">
                  <a:extLst>
                    <a:ext uri="{9D8B030D-6E8A-4147-A177-3AD203B41FA5}">
                      <a16:colId xmlns:a16="http://schemas.microsoft.com/office/drawing/2014/main" val="2979490840"/>
                    </a:ext>
                  </a:extLst>
                </a:gridCol>
              </a:tblGrid>
              <a:tr h="284448">
                <a:tc>
                  <a:txBody>
                    <a:bodyPr/>
                    <a:lstStyle/>
                    <a:p>
                      <a:pPr algn="l" fontAlgn="b"/>
                      <a:r>
                        <a:rPr lang="sv-SE" sz="1050" b="1" i="0" u="none" strike="noStrike" dirty="0">
                          <a:solidFill>
                            <a:srgbClr val="000000"/>
                          </a:solidFill>
                          <a:effectLst/>
                          <a:latin typeface="Futura Std Book" panose="020B0502020204020303"/>
                        </a:rPr>
                        <a:t>Lönesumma efter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0960632"/>
                  </a:ext>
                </a:extLst>
              </a:tr>
              <a:tr h="320911">
                <a:tc>
                  <a:txBody>
                    <a:bodyPr/>
                    <a:lstStyle/>
                    <a:p>
                      <a:pPr algn="l" fontAlgn="b"/>
                      <a:endParaRPr lang="sv-SE" sz="8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95124912"/>
                  </a:ext>
                </a:extLst>
              </a:tr>
              <a:tr h="174340">
                <a:tc>
                  <a:txBody>
                    <a:bodyPr/>
                    <a:lstStyle/>
                    <a:p>
                      <a:pPr algn="l" rtl="0" fontAlgn="b"/>
                      <a:r>
                        <a:rPr lang="sv-SE" sz="800" b="1" i="0" u="none" strike="noStrike" dirty="0">
                          <a:solidFill>
                            <a:srgbClr val="000000"/>
                          </a:solidFill>
                          <a:effectLst/>
                          <a:latin typeface="Futura Std Book" panose="020B0502020204020303"/>
                        </a:rPr>
                        <a:t>Sverige</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00290775"/>
                  </a:ext>
                </a:extLst>
              </a:tr>
              <a:tr h="183515">
                <a:tc>
                  <a:txBody>
                    <a:bodyPr/>
                    <a:lstStyle/>
                    <a:p>
                      <a:pPr algn="l" rtl="0" fontAlgn="b"/>
                      <a:r>
                        <a:rPr lang="sv-SE" sz="800" b="0" i="0" u="none" strike="noStrike" dirty="0">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352,70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7,71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22,24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70874203"/>
                  </a:ext>
                </a:extLst>
              </a:tr>
              <a:tr h="183515">
                <a:tc>
                  <a:txBody>
                    <a:bodyPr/>
                    <a:lstStyle/>
                    <a:p>
                      <a:pPr algn="l" rtl="0" fontAlgn="b"/>
                      <a:r>
                        <a:rPr lang="sv-SE" sz="800" b="0" i="1" u="none" strike="noStrike" dirty="0">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71,41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4,60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14,18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85811665"/>
                  </a:ext>
                </a:extLst>
              </a:tr>
              <a:tr h="174340">
                <a:tc>
                  <a:txBody>
                    <a:bodyPr/>
                    <a:lstStyle/>
                    <a:p>
                      <a:pPr algn="l" rtl="0" fontAlgn="b"/>
                      <a:r>
                        <a:rPr lang="sv-SE" sz="800" b="0" i="1" u="none" strike="noStrike">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243,52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3,19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1,33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23,47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299341975"/>
                  </a:ext>
                </a:extLst>
              </a:tr>
              <a:tr h="174340">
                <a:tc>
                  <a:txBody>
                    <a:bodyPr/>
                    <a:lstStyle/>
                    <a:p>
                      <a:pPr algn="l" rtl="0" fontAlgn="b"/>
                      <a:r>
                        <a:rPr lang="sv-SE" sz="800" b="0" i="1" u="none" strike="noStrike" dirty="0">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37,77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1,38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31,38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57154681"/>
                  </a:ext>
                </a:extLst>
              </a:tr>
              <a:tr h="174340">
                <a:tc>
                  <a:txBody>
                    <a:bodyPr/>
                    <a:lstStyle/>
                    <a:p>
                      <a:pPr algn="l" rtl="0" fontAlgn="b"/>
                      <a:r>
                        <a:rPr lang="sv-SE" sz="800" b="0" i="0" u="none" strike="noStrike">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136,23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22,92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70694488"/>
                  </a:ext>
                </a:extLst>
              </a:tr>
              <a:tr h="174340">
                <a:tc>
                  <a:txBody>
                    <a:bodyPr/>
                    <a:lstStyle/>
                    <a:p>
                      <a:pPr algn="l" rtl="0" fontAlgn="b"/>
                      <a:r>
                        <a:rPr lang="sv-SE" sz="800" b="1" i="0" u="none" strike="noStrike" dirty="0">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488,94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13,94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2,93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22,43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16400235"/>
                  </a:ext>
                </a:extLst>
              </a:tr>
              <a:tr h="320911">
                <a:tc>
                  <a:txBody>
                    <a:bodyPr/>
                    <a:lstStyle/>
                    <a:p>
                      <a:pPr algn="l" rtl="0" fontAlgn="b"/>
                      <a:r>
                        <a:rPr lang="sv-SE" sz="800" b="1" i="0" u="none" strike="noStrike" dirty="0">
                          <a:solidFill>
                            <a:srgbClr val="000000"/>
                          </a:solidFill>
                          <a:effectLst/>
                          <a:latin typeface="Futura Std Book" panose="020B0502020204020303"/>
                        </a:rPr>
                        <a:t>Stockholmsregionen</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18518249"/>
                  </a:ext>
                </a:extLst>
              </a:tr>
              <a:tr h="174340">
                <a:tc>
                  <a:txBody>
                    <a:bodyPr/>
                    <a:lstStyle/>
                    <a:p>
                      <a:pPr algn="l" rtl="0" fontAlgn="b"/>
                      <a:r>
                        <a:rPr lang="sv-SE" sz="800" b="0" i="0" u="none" strike="noStrike">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182,85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3,75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2,09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22,26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22343189"/>
                  </a:ext>
                </a:extLst>
              </a:tr>
              <a:tr h="174340">
                <a:tc>
                  <a:txBody>
                    <a:bodyPr/>
                    <a:lstStyle/>
                    <a:p>
                      <a:pPr algn="l" rtl="0" fontAlgn="b"/>
                      <a:r>
                        <a:rPr lang="sv-SE" sz="800" b="0" i="1" u="none" strike="noStrike">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27,51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3,81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6,80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14152847"/>
                  </a:ext>
                </a:extLst>
              </a:tr>
              <a:tr h="174340">
                <a:tc>
                  <a:txBody>
                    <a:bodyPr/>
                    <a:lstStyle/>
                    <a:p>
                      <a:pPr algn="l" rtl="0" fontAlgn="b"/>
                      <a:r>
                        <a:rPr lang="sv-SE" sz="800" b="0" i="1" u="none" strike="noStrike">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138,01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2,10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1,54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24,82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04837346"/>
                  </a:ext>
                </a:extLst>
              </a:tr>
              <a:tr h="174340">
                <a:tc>
                  <a:txBody>
                    <a:bodyPr/>
                    <a:lstStyle/>
                    <a:p>
                      <a:pPr algn="l" rtl="0" fontAlgn="b"/>
                      <a:r>
                        <a:rPr lang="sv-SE" sz="800" b="0" i="1" u="none" strike="noStrike">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17,33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0,64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3,84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30,93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20052913"/>
                  </a:ext>
                </a:extLst>
              </a:tr>
              <a:tr h="174340">
                <a:tc>
                  <a:txBody>
                    <a:bodyPr/>
                    <a:lstStyle/>
                    <a:p>
                      <a:pPr algn="l" rtl="0" fontAlgn="b"/>
                      <a:r>
                        <a:rPr lang="sv-SE" sz="800" b="0" i="0" u="none" strike="noStrike">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59,82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2,52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4,40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26,66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88256886"/>
                  </a:ext>
                </a:extLst>
              </a:tr>
              <a:tr h="183515">
                <a:tc>
                  <a:txBody>
                    <a:bodyPr/>
                    <a:lstStyle/>
                    <a:p>
                      <a:pPr algn="l" rtl="0" fontAlgn="b"/>
                      <a:r>
                        <a:rPr lang="sv-SE" sz="800" b="1" i="0" u="none" strike="noStrike" dirty="0">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242,67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6,27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2,65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23,32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03393739"/>
                  </a:ext>
                </a:extLst>
              </a:tr>
              <a:tr h="327172">
                <a:tc>
                  <a:txBody>
                    <a:bodyPr/>
                    <a:lstStyle/>
                    <a:p>
                      <a:pPr algn="l" rtl="0" fontAlgn="b"/>
                      <a:r>
                        <a:rPr lang="sv-SE" sz="800" b="1" i="0" u="none" strike="noStrike" dirty="0">
                          <a:solidFill>
                            <a:srgbClr val="000000"/>
                          </a:solidFill>
                          <a:effectLst/>
                          <a:latin typeface="Futura Std Book" panose="020B0502020204020303"/>
                        </a:rPr>
                        <a:t>Örebro län</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81254768"/>
                  </a:ext>
                </a:extLst>
              </a:tr>
              <a:tr h="179141">
                <a:tc>
                  <a:txBody>
                    <a:bodyPr/>
                    <a:lstStyle/>
                    <a:p>
                      <a:pPr algn="l" rtl="0" fontAlgn="b"/>
                      <a:r>
                        <a:rPr lang="sv-SE" sz="800" b="0" i="0" u="none" strike="noStrike">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8,56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0,08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0,98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17,58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01665617"/>
                  </a:ext>
                </a:extLst>
              </a:tr>
              <a:tr h="174340">
                <a:tc>
                  <a:txBody>
                    <a:bodyPr/>
                    <a:lstStyle/>
                    <a:p>
                      <a:pPr algn="l" rtl="0" fontAlgn="b"/>
                      <a:r>
                        <a:rPr lang="sv-SE" sz="800" b="0" i="1" u="none" strike="noStrike">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3,77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12,53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33472335"/>
                  </a:ext>
                </a:extLst>
              </a:tr>
              <a:tr h="174340">
                <a:tc>
                  <a:txBody>
                    <a:bodyPr/>
                    <a:lstStyle/>
                    <a:p>
                      <a:pPr algn="l" rtl="0" fontAlgn="b"/>
                      <a:r>
                        <a:rPr lang="sv-SE" sz="800" b="0" i="1" u="none" strike="noStrike" dirty="0">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-0,43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17,21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00629944"/>
                  </a:ext>
                </a:extLst>
              </a:tr>
              <a:tr h="174340">
                <a:tc>
                  <a:txBody>
                    <a:bodyPr/>
                    <a:lstStyle/>
                    <a:p>
                      <a:pPr algn="l" rtl="0" fontAlgn="b"/>
                      <a:r>
                        <a:rPr lang="sv-SE" sz="800" b="0" i="1" u="none" strike="noStrike">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33,52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2307114"/>
                  </a:ext>
                </a:extLst>
              </a:tr>
              <a:tr h="174340">
                <a:tc>
                  <a:txBody>
                    <a:bodyPr/>
                    <a:lstStyle/>
                    <a:p>
                      <a:pPr algn="l" rtl="0" fontAlgn="b"/>
                      <a:r>
                        <a:rPr lang="sv-SE" sz="800" b="0" i="0" u="none" strike="noStrike" dirty="0">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4,47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0,17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3,99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22,00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07945776"/>
                  </a:ext>
                </a:extLst>
              </a:tr>
              <a:tr h="174340">
                <a:tc>
                  <a:txBody>
                    <a:bodyPr/>
                    <a:lstStyle/>
                    <a:p>
                      <a:pPr algn="l" rtl="0" fontAlgn="b"/>
                      <a:r>
                        <a:rPr lang="sv-SE" sz="800" b="1" i="0" u="none" strike="noStrike">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13,03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0,25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1,99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19,06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68365172"/>
                  </a:ext>
                </a:extLst>
              </a:tr>
            </a:tbl>
          </a:graphicData>
        </a:graphic>
      </p:graphicFrame>
      <p:sp>
        <p:nvSpPr>
          <p:cNvPr id="10" name="Rektangel 9">
            <a:extLst>
              <a:ext uri="{FF2B5EF4-FFF2-40B4-BE49-F238E27FC236}">
                <a16:creationId xmlns:a16="http://schemas.microsoft.com/office/drawing/2014/main" id="{7AE5B7B6-6595-4501-8693-87232A44E5CB}"/>
              </a:ext>
            </a:extLst>
          </p:cNvPr>
          <p:cNvSpPr/>
          <p:nvPr/>
        </p:nvSpPr>
        <p:spPr>
          <a:xfrm>
            <a:off x="6119073" y="6129337"/>
            <a:ext cx="3564132" cy="738664"/>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700" dirty="0"/>
              <a:t>*I övrigt ingår jordbruk, skogsbruk och fiske, byggverksamhet samt okänd näringsgren</a:t>
            </a:r>
            <a:br>
              <a:rPr lang="sv-SE" sz="700" dirty="0"/>
            </a:br>
            <a:endParaRPr lang="sv-SE" sz="700" dirty="0"/>
          </a:p>
          <a:p>
            <a:r>
              <a:rPr lang="sv-SE" sz="700" dirty="0"/>
              <a:t>**fr.o.m. kv3 2019 redovisar Försvarsmakten samtliga anställda i Stockholm vilket påverkar lönesummorna för statlig och därmed också offentlig sektor. Detta innebär att statistiken ej är jämförbar med tidigare kvartal.</a:t>
            </a:r>
          </a:p>
        </p:txBody>
      </p:sp>
      <p:graphicFrame>
        <p:nvGraphicFramePr>
          <p:cNvPr id="12" name="Diagram 11">
            <a:extLst>
              <a:ext uri="{FF2B5EF4-FFF2-40B4-BE49-F238E27FC236}">
                <a16:creationId xmlns:a16="http://schemas.microsoft.com/office/drawing/2014/main" id="{83A4545F-F2CD-4038-BC51-E4C186262C13}"/>
              </a:ext>
            </a:extLst>
          </p:cNvPr>
          <p:cNvGraphicFramePr>
            <a:graphicFrameLocks/>
          </p:cNvGraphicFramePr>
          <p:nvPr>
            <p:extLst>
              <p:ext uri="{D42A27DB-BD31-4B8C-83A1-F6EECF244321}">
                <p14:modId xmlns:p14="http://schemas.microsoft.com/office/powerpoint/2010/main" val="3234565169"/>
              </p:ext>
            </p:extLst>
          </p:nvPr>
        </p:nvGraphicFramePr>
        <p:xfrm>
          <a:off x="646906" y="2008909"/>
          <a:ext cx="5377656" cy="374061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9" y="5756989"/>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22408"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7" y="2130805"/>
            <a:ext cx="4722408" cy="1312464"/>
          </a:xfrm>
        </p:spPr>
        <p:txBody>
          <a:bodyPr/>
          <a:lstStyle/>
          <a:p>
            <a:pPr lvl="4"/>
            <a:r>
              <a:rPr lang="sv-SE" sz="1400" dirty="0"/>
              <a:t>Nyföretagandet ökade med 8 procent i länet och 10 procent i Örebro kommun under första kvartalet.</a:t>
            </a:r>
          </a:p>
          <a:p>
            <a:pPr lvl="4"/>
            <a:r>
              <a:rPr lang="sv-SE" sz="1400" dirty="0"/>
              <a:t>445 av 564 nystartade företag är aktiebolag</a:t>
            </a:r>
          </a:p>
          <a:p>
            <a:endParaRPr lang="sv-SE"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7" y="3443269"/>
            <a:ext cx="1864613" cy="276999"/>
          </a:xfrm>
          <a:prstGeom prst="rect">
            <a:avLst/>
          </a:prstGeom>
          <a:noFill/>
        </p:spPr>
        <p:txBody>
          <a:bodyPr wrap="none" rtlCol="0">
            <a:spAutoFit/>
          </a:bodyPr>
          <a:lstStyle/>
          <a:p>
            <a:r>
              <a:rPr lang="sv-SE" sz="1200" b="1" dirty="0">
                <a:latin typeface="+mj-lt"/>
                <a:cs typeface="Arial" panose="020B0604020202020204" pitchFamily="34" charset="0"/>
              </a:rPr>
              <a:t>Nyregistrerade företag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8708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3" name="Tabell 2">
            <a:extLst>
              <a:ext uri="{FF2B5EF4-FFF2-40B4-BE49-F238E27FC236}">
                <a16:creationId xmlns:a16="http://schemas.microsoft.com/office/drawing/2014/main" id="{248F4D77-9F90-40F0-AFDA-4E93E089F6CA}"/>
              </a:ext>
            </a:extLst>
          </p:cNvPr>
          <p:cNvGraphicFramePr>
            <a:graphicFrameLocks noGrp="1"/>
          </p:cNvGraphicFramePr>
          <p:nvPr>
            <p:extLst>
              <p:ext uri="{D42A27DB-BD31-4B8C-83A1-F6EECF244321}">
                <p14:modId xmlns:p14="http://schemas.microsoft.com/office/powerpoint/2010/main" val="2172401019"/>
              </p:ext>
            </p:extLst>
          </p:nvPr>
        </p:nvGraphicFramePr>
        <p:xfrm>
          <a:off x="6755217" y="3720267"/>
          <a:ext cx="4722408" cy="2252167"/>
        </p:xfrm>
        <a:graphic>
          <a:graphicData uri="http://schemas.openxmlformats.org/drawingml/2006/table">
            <a:tbl>
              <a:tblPr bandRow="1">
                <a:tableStyleId>{2D5ABB26-0587-4C30-8999-92F81FD0307C}</a:tableStyleId>
              </a:tblPr>
              <a:tblGrid>
                <a:gridCol w="1542572">
                  <a:extLst>
                    <a:ext uri="{9D8B030D-6E8A-4147-A177-3AD203B41FA5}">
                      <a16:colId xmlns:a16="http://schemas.microsoft.com/office/drawing/2014/main" val="1182284860"/>
                    </a:ext>
                  </a:extLst>
                </a:gridCol>
                <a:gridCol w="685095">
                  <a:extLst>
                    <a:ext uri="{9D8B030D-6E8A-4147-A177-3AD203B41FA5}">
                      <a16:colId xmlns:a16="http://schemas.microsoft.com/office/drawing/2014/main" val="1315458953"/>
                    </a:ext>
                  </a:extLst>
                </a:gridCol>
                <a:gridCol w="777235">
                  <a:extLst>
                    <a:ext uri="{9D8B030D-6E8A-4147-A177-3AD203B41FA5}">
                      <a16:colId xmlns:a16="http://schemas.microsoft.com/office/drawing/2014/main" val="4043114926"/>
                    </a:ext>
                  </a:extLst>
                </a:gridCol>
                <a:gridCol w="615311">
                  <a:extLst>
                    <a:ext uri="{9D8B030D-6E8A-4147-A177-3AD203B41FA5}">
                      <a16:colId xmlns:a16="http://schemas.microsoft.com/office/drawing/2014/main" val="3099988716"/>
                    </a:ext>
                  </a:extLst>
                </a:gridCol>
                <a:gridCol w="561337">
                  <a:extLst>
                    <a:ext uri="{9D8B030D-6E8A-4147-A177-3AD203B41FA5}">
                      <a16:colId xmlns:a16="http://schemas.microsoft.com/office/drawing/2014/main" val="1400772856"/>
                    </a:ext>
                  </a:extLst>
                </a:gridCol>
                <a:gridCol w="540858">
                  <a:extLst>
                    <a:ext uri="{9D8B030D-6E8A-4147-A177-3AD203B41FA5}">
                      <a16:colId xmlns:a16="http://schemas.microsoft.com/office/drawing/2014/main" val="69212751"/>
                    </a:ext>
                  </a:extLst>
                </a:gridCol>
              </a:tblGrid>
              <a:tr h="329107">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3422795235"/>
                  </a:ext>
                </a:extLst>
              </a:tr>
              <a:tr h="345564">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999076808"/>
                  </a:ext>
                </a:extLst>
              </a:tr>
              <a:tr h="394374">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22 116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74 355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2126920098"/>
                  </a:ext>
                </a:extLst>
              </a:tr>
              <a:tr h="394374">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11 299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38 429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a:t>
                      </a:r>
                    </a:p>
                  </a:txBody>
                  <a:tcPr marL="9525" marR="9525" marT="9525" marB="0" anchor="ctr"/>
                </a:tc>
                <a:extLst>
                  <a:ext uri="{0D108BD9-81ED-4DB2-BD59-A6C34878D82A}">
                    <a16:rowId xmlns:a16="http://schemas.microsoft.com/office/drawing/2014/main" val="3931673820"/>
                  </a:ext>
                </a:extLst>
              </a:tr>
              <a:tr h="394374">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564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1 699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1614106418"/>
                  </a:ext>
                </a:extLst>
              </a:tr>
              <a:tr h="394374">
                <a:tc>
                  <a:txBody>
                    <a:bodyPr/>
                    <a:lstStyle/>
                    <a:p>
                      <a:pPr marL="72000" algn="l" fontAlgn="b"/>
                      <a:r>
                        <a:rPr lang="sv-SE" sz="800" b="1" u="none" strike="noStrike" dirty="0">
                          <a:effectLst/>
                        </a:rPr>
                        <a:t>Örebro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343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1 026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8</a:t>
                      </a:r>
                    </a:p>
                  </a:txBody>
                  <a:tcPr marL="9525" marR="9525" marT="9525" marB="0" anchor="ctr"/>
                </a:tc>
                <a:extLst>
                  <a:ext uri="{0D108BD9-81ED-4DB2-BD59-A6C34878D82A}">
                    <a16:rowId xmlns:a16="http://schemas.microsoft.com/office/drawing/2014/main" val="219049857"/>
                  </a:ext>
                </a:extLst>
              </a:tr>
            </a:tbl>
          </a:graphicData>
        </a:graphic>
      </p:graphicFrame>
      <p:graphicFrame>
        <p:nvGraphicFramePr>
          <p:cNvPr id="12" name="Diagram 11">
            <a:extLst>
              <a:ext uri="{FF2B5EF4-FFF2-40B4-BE49-F238E27FC236}">
                <a16:creationId xmlns:a16="http://schemas.microsoft.com/office/drawing/2014/main" id="{4DEE4905-CD63-4C01-99B9-93D63C3CAD4E}"/>
              </a:ext>
            </a:extLst>
          </p:cNvPr>
          <p:cNvGraphicFramePr>
            <a:graphicFrameLocks/>
          </p:cNvGraphicFramePr>
          <p:nvPr>
            <p:extLst>
              <p:ext uri="{D42A27DB-BD31-4B8C-83A1-F6EECF244321}">
                <p14:modId xmlns:p14="http://schemas.microsoft.com/office/powerpoint/2010/main" val="2833472693"/>
              </p:ext>
            </p:extLst>
          </p:nvPr>
        </p:nvGraphicFramePr>
        <p:xfrm>
          <a:off x="620217" y="1945635"/>
          <a:ext cx="5906418" cy="381135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756989"/>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7" y="1949297"/>
            <a:ext cx="4722408" cy="1494830"/>
          </a:xfrm>
        </p:spPr>
        <p:txBody>
          <a:bodyPr/>
          <a:lstStyle/>
          <a:p>
            <a:pPr lvl="4"/>
            <a:r>
              <a:rPr lang="sv-SE" sz="1400" dirty="0"/>
              <a:t>Konkurserna minskade med 26 procent i </a:t>
            </a:r>
            <a:r>
              <a:rPr lang="sv-SE" sz="1400" dirty="0" smtClean="0"/>
              <a:t>både Örebro län och kommun </a:t>
            </a:r>
            <a:r>
              <a:rPr lang="sv-SE" sz="1400" dirty="0"/>
              <a:t>under första kvartalet. </a:t>
            </a:r>
            <a:endParaRPr lang="sv-SE" sz="1400" dirty="0" smtClean="0"/>
          </a:p>
          <a:p>
            <a:pPr lvl="4"/>
            <a:endParaRPr lang="sv-SE" sz="14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3" y="3429000"/>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546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4374"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3" name="Tabell 2">
            <a:extLst>
              <a:ext uri="{FF2B5EF4-FFF2-40B4-BE49-F238E27FC236}">
                <a16:creationId xmlns:a16="http://schemas.microsoft.com/office/drawing/2014/main" id="{A9EC6445-8F0D-4563-9F29-EAAA38E8C7B5}"/>
              </a:ext>
            </a:extLst>
          </p:cNvPr>
          <p:cNvGraphicFramePr>
            <a:graphicFrameLocks noGrp="1"/>
          </p:cNvGraphicFramePr>
          <p:nvPr>
            <p:extLst>
              <p:ext uri="{D42A27DB-BD31-4B8C-83A1-F6EECF244321}">
                <p14:modId xmlns:p14="http://schemas.microsoft.com/office/powerpoint/2010/main" val="4287197048"/>
              </p:ext>
            </p:extLst>
          </p:nvPr>
        </p:nvGraphicFramePr>
        <p:xfrm>
          <a:off x="6741883" y="3715523"/>
          <a:ext cx="4735742" cy="2256907"/>
        </p:xfrm>
        <a:graphic>
          <a:graphicData uri="http://schemas.openxmlformats.org/drawingml/2006/table">
            <a:tbl>
              <a:tblPr bandRow="1">
                <a:tableStyleId>{2D5ABB26-0587-4C30-8999-92F81FD0307C}</a:tableStyleId>
              </a:tblPr>
              <a:tblGrid>
                <a:gridCol w="1546928">
                  <a:extLst>
                    <a:ext uri="{9D8B030D-6E8A-4147-A177-3AD203B41FA5}">
                      <a16:colId xmlns:a16="http://schemas.microsoft.com/office/drawing/2014/main" val="4238794910"/>
                    </a:ext>
                  </a:extLst>
                </a:gridCol>
                <a:gridCol w="687029">
                  <a:extLst>
                    <a:ext uri="{9D8B030D-6E8A-4147-A177-3AD203B41FA5}">
                      <a16:colId xmlns:a16="http://schemas.microsoft.com/office/drawing/2014/main" val="2795690834"/>
                    </a:ext>
                  </a:extLst>
                </a:gridCol>
                <a:gridCol w="779430">
                  <a:extLst>
                    <a:ext uri="{9D8B030D-6E8A-4147-A177-3AD203B41FA5}">
                      <a16:colId xmlns:a16="http://schemas.microsoft.com/office/drawing/2014/main" val="2949547527"/>
                    </a:ext>
                  </a:extLst>
                </a:gridCol>
                <a:gridCol w="617048">
                  <a:extLst>
                    <a:ext uri="{9D8B030D-6E8A-4147-A177-3AD203B41FA5}">
                      <a16:colId xmlns:a16="http://schemas.microsoft.com/office/drawing/2014/main" val="3188753277"/>
                    </a:ext>
                  </a:extLst>
                </a:gridCol>
                <a:gridCol w="562922">
                  <a:extLst>
                    <a:ext uri="{9D8B030D-6E8A-4147-A177-3AD203B41FA5}">
                      <a16:colId xmlns:a16="http://schemas.microsoft.com/office/drawing/2014/main" val="1821272914"/>
                    </a:ext>
                  </a:extLst>
                </a:gridCol>
                <a:gridCol w="542385">
                  <a:extLst>
                    <a:ext uri="{9D8B030D-6E8A-4147-A177-3AD203B41FA5}">
                      <a16:colId xmlns:a16="http://schemas.microsoft.com/office/drawing/2014/main" val="136692746"/>
                    </a:ext>
                  </a:extLst>
                </a:gridCol>
              </a:tblGrid>
              <a:tr h="329800">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1020004663"/>
                  </a:ext>
                </a:extLst>
              </a:tr>
              <a:tr h="34629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236407042"/>
                  </a:ext>
                </a:extLst>
              </a:tr>
              <a:tr h="395204">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1 751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7 342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extLst>
                  <a:ext uri="{0D108BD9-81ED-4DB2-BD59-A6C34878D82A}">
                    <a16:rowId xmlns:a16="http://schemas.microsoft.com/office/drawing/2014/main" val="2175618191"/>
                  </a:ext>
                </a:extLst>
              </a:tr>
              <a:tr h="395204">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897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3 815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1196897080"/>
                  </a:ext>
                </a:extLst>
              </a:tr>
              <a:tr h="395204">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a:t>
                      </a:r>
                    </a:p>
                  </a:txBody>
                  <a:tcPr marL="9525" marR="9525" marT="9525" marB="0" anchor="ctr"/>
                </a:tc>
                <a:extLst>
                  <a:ext uri="{0D108BD9-81ED-4DB2-BD59-A6C34878D82A}">
                    <a16:rowId xmlns:a16="http://schemas.microsoft.com/office/drawing/2014/main" val="1236040965"/>
                  </a:ext>
                </a:extLst>
              </a:tr>
              <a:tr h="395204">
                <a:tc>
                  <a:txBody>
                    <a:bodyPr/>
                    <a:lstStyle/>
                    <a:p>
                      <a:pPr marL="72000" algn="l" fontAlgn="b"/>
                      <a:r>
                        <a:rPr lang="sv-SE" sz="800" b="1" u="none" strike="noStrike" dirty="0">
                          <a:effectLst/>
                        </a:rPr>
                        <a:t>Örebro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110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-8</a:t>
                      </a:r>
                    </a:p>
                  </a:txBody>
                  <a:tcPr marL="9525" marR="9525" marT="9525" marB="0" anchor="ctr"/>
                </a:tc>
                <a:extLst>
                  <a:ext uri="{0D108BD9-81ED-4DB2-BD59-A6C34878D82A}">
                    <a16:rowId xmlns:a16="http://schemas.microsoft.com/office/drawing/2014/main" val="2321603924"/>
                  </a:ext>
                </a:extLst>
              </a:tr>
            </a:tbl>
          </a:graphicData>
        </a:graphic>
      </p:graphicFrame>
      <p:graphicFrame>
        <p:nvGraphicFramePr>
          <p:cNvPr id="12" name="Diagram 11">
            <a:extLst>
              <a:ext uri="{FF2B5EF4-FFF2-40B4-BE49-F238E27FC236}">
                <a16:creationId xmlns:a16="http://schemas.microsoft.com/office/drawing/2014/main" id="{710213D2-10C4-4681-83A4-CA8E8E2E9F7B}"/>
              </a:ext>
            </a:extLst>
          </p:cNvPr>
          <p:cNvGraphicFramePr>
            <a:graphicFrameLocks/>
          </p:cNvGraphicFramePr>
          <p:nvPr>
            <p:extLst>
              <p:ext uri="{D42A27DB-BD31-4B8C-83A1-F6EECF244321}">
                <p14:modId xmlns:p14="http://schemas.microsoft.com/office/powerpoint/2010/main" val="2304396986"/>
              </p:ext>
            </p:extLst>
          </p:nvPr>
        </p:nvGraphicFramePr>
        <p:xfrm>
          <a:off x="727279" y="1949297"/>
          <a:ext cx="5883246" cy="381142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2" y="2038525"/>
            <a:ext cx="4722411" cy="1381591"/>
          </a:xfrm>
        </p:spPr>
        <p:txBody>
          <a:bodyPr/>
          <a:lstStyle/>
          <a:p>
            <a:pPr lvl="4"/>
            <a:r>
              <a:rPr lang="sv-SE" sz="1400" dirty="0"/>
              <a:t>Sysselsättningen ökar med 2,5 procent eller 3 500 personer för Örebro län. </a:t>
            </a:r>
            <a:endParaRPr lang="sv-SE" sz="1400" dirty="0" smtClean="0"/>
          </a:p>
          <a:p>
            <a:pPr lvl="4"/>
            <a:r>
              <a:rPr lang="sv-SE" sz="1400" dirty="0" smtClean="0"/>
              <a:t>I Stockholmsregionen och Sverige minskade sysselsättningen.</a:t>
            </a:r>
            <a:endParaRPr lang="sv-SE" sz="14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6771"/>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2011 kv1</a:t>
            </a:r>
          </a:p>
        </p:txBody>
      </p:sp>
      <p:graphicFrame>
        <p:nvGraphicFramePr>
          <p:cNvPr id="17" name="Tabell 16">
            <a:extLst>
              <a:ext uri="{FF2B5EF4-FFF2-40B4-BE49-F238E27FC236}">
                <a16:creationId xmlns:a16="http://schemas.microsoft.com/office/drawing/2014/main" id="{049C9FB7-EC95-4417-80B3-7E9D4F0732B8}"/>
              </a:ext>
            </a:extLst>
          </p:cNvPr>
          <p:cNvGraphicFramePr>
            <a:graphicFrameLocks noGrp="1"/>
          </p:cNvGraphicFramePr>
          <p:nvPr>
            <p:extLst>
              <p:ext uri="{D42A27DB-BD31-4B8C-83A1-F6EECF244321}">
                <p14:modId xmlns:p14="http://schemas.microsoft.com/office/powerpoint/2010/main" val="812608810"/>
              </p:ext>
            </p:extLst>
          </p:nvPr>
        </p:nvGraphicFramePr>
        <p:xfrm>
          <a:off x="6755213" y="3726940"/>
          <a:ext cx="4722411" cy="2263263"/>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7">
                  <a:extLst>
                    <a:ext uri="{9D8B030D-6E8A-4147-A177-3AD203B41FA5}">
                      <a16:colId xmlns:a16="http://schemas.microsoft.com/office/drawing/2014/main" val="2601369493"/>
                    </a:ext>
                  </a:extLst>
                </a:gridCol>
                <a:gridCol w="1028685">
                  <a:extLst>
                    <a:ext uri="{9D8B030D-6E8A-4147-A177-3AD203B41FA5}">
                      <a16:colId xmlns:a16="http://schemas.microsoft.com/office/drawing/2014/main" val="2395970223"/>
                    </a:ext>
                  </a:extLst>
                </a:gridCol>
                <a:gridCol w="543981">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417288">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417288">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476229">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4 921 400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-134 100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-2,7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2,3 </a:t>
                      </a:r>
                    </a:p>
                  </a:txBody>
                  <a:tcPr marL="9525" marR="9525" marT="9525" marB="0" anchor="ctr"/>
                </a:tc>
                <a:extLst>
                  <a:ext uri="{0D108BD9-81ED-4DB2-BD59-A6C34878D82A}">
                    <a16:rowId xmlns:a16="http://schemas.microsoft.com/office/drawing/2014/main" val="1544414373"/>
                  </a:ext>
                </a:extLst>
              </a:tr>
              <a:tr h="476229">
                <a:tc>
                  <a:txBody>
                    <a:bodyPr/>
                    <a:lstStyle/>
                    <a:p>
                      <a:pPr marL="72000" algn="l" fontAlgn="b"/>
                      <a:r>
                        <a:rPr lang="sv-SE" sz="800" b="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2 290 500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-62 100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-2,6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3,9 </a:t>
                      </a:r>
                    </a:p>
                  </a:txBody>
                  <a:tcPr marL="9525" marR="9525" marT="9525" marB="0" anchor="ctr"/>
                </a:tc>
                <a:extLst>
                  <a:ext uri="{0D108BD9-81ED-4DB2-BD59-A6C34878D82A}">
                    <a16:rowId xmlns:a16="http://schemas.microsoft.com/office/drawing/2014/main" val="4178915708"/>
                  </a:ext>
                </a:extLst>
              </a:tr>
              <a:tr h="476229">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142 000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3 500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2,5 </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5,5 </a:t>
                      </a:r>
                    </a:p>
                  </a:txBody>
                  <a:tcPr marL="9525" marR="9525" marT="9525" marB="0" anchor="ctr"/>
                </a:tc>
                <a:extLst>
                  <a:ext uri="{0D108BD9-81ED-4DB2-BD59-A6C34878D82A}">
                    <a16:rowId xmlns:a16="http://schemas.microsoft.com/office/drawing/2014/main" val="1554613420"/>
                  </a:ext>
                </a:extLst>
              </a:tr>
            </a:tbl>
          </a:graphicData>
        </a:graphic>
      </p:graphicFrame>
      <p:graphicFrame>
        <p:nvGraphicFramePr>
          <p:cNvPr id="12" name="Diagram 11">
            <a:extLst>
              <a:ext uri="{FF2B5EF4-FFF2-40B4-BE49-F238E27FC236}">
                <a16:creationId xmlns:a16="http://schemas.microsoft.com/office/drawing/2014/main" id="{2F848833-B509-414F-B961-E453A45AD1CB}"/>
              </a:ext>
            </a:extLst>
          </p:cNvPr>
          <p:cNvGraphicFramePr>
            <a:graphicFrameLocks/>
          </p:cNvGraphicFramePr>
          <p:nvPr>
            <p:extLst>
              <p:ext uri="{D42A27DB-BD31-4B8C-83A1-F6EECF244321}">
                <p14:modId xmlns:p14="http://schemas.microsoft.com/office/powerpoint/2010/main" val="883846384"/>
              </p:ext>
            </p:extLst>
          </p:nvPr>
        </p:nvGraphicFramePr>
        <p:xfrm>
          <a:off x="732405" y="1955883"/>
          <a:ext cx="5743895" cy="380110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3742722492"/>
              </p:ext>
            </p:extLst>
          </p:nvPr>
        </p:nvGraphicFramePr>
        <p:xfrm>
          <a:off x="1882774" y="1621872"/>
          <a:ext cx="8426450" cy="4157040"/>
        </p:xfrm>
        <a:graphic>
          <a:graphicData uri="http://schemas.openxmlformats.org/drawingml/2006/table">
            <a:tbl>
              <a:tblPr firstRow="1" bandRow="1">
                <a:tableStyleId>{5C22544A-7EE6-4342-B048-85BDC9FD1C3A}</a:tableStyleId>
              </a:tblPr>
              <a:tblGrid>
                <a:gridCol w="2135553">
                  <a:extLst>
                    <a:ext uri="{9D8B030D-6E8A-4147-A177-3AD203B41FA5}">
                      <a16:colId xmlns:a16="http://schemas.microsoft.com/office/drawing/2014/main" val="452260278"/>
                    </a:ext>
                  </a:extLst>
                </a:gridCol>
                <a:gridCol w="1702965">
                  <a:extLst>
                    <a:ext uri="{9D8B030D-6E8A-4147-A177-3AD203B41FA5}">
                      <a16:colId xmlns:a16="http://schemas.microsoft.com/office/drawing/2014/main" val="1889858293"/>
                    </a:ext>
                  </a:extLst>
                </a:gridCol>
                <a:gridCol w="1672285">
                  <a:extLst>
                    <a:ext uri="{9D8B030D-6E8A-4147-A177-3AD203B41FA5}">
                      <a16:colId xmlns:a16="http://schemas.microsoft.com/office/drawing/2014/main" val="1671515360"/>
                    </a:ext>
                  </a:extLst>
                </a:gridCol>
                <a:gridCol w="1456808">
                  <a:extLst>
                    <a:ext uri="{9D8B030D-6E8A-4147-A177-3AD203B41FA5}">
                      <a16:colId xmlns:a16="http://schemas.microsoft.com/office/drawing/2014/main" val="2818758293"/>
                    </a:ext>
                  </a:extLst>
                </a:gridCol>
                <a:gridCol w="1458839">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dirty="0">
                          <a:solidFill>
                            <a:schemeClr val="bg1"/>
                          </a:solidFill>
                        </a:rPr>
                        <a:t>Örebro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-1 år </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och utvinning, energi och miljö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27 400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39,1</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av verkstadsvaror </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14 900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50,5</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Byggverksamhet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8 700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-9,4</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12 300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-8,2</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och restauranger</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Finansiell verksamhet, företagstjänster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15 200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Offentlig förvaltning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15 100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42,5</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15 300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5,5</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30 100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22,4</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142 000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5,9</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142 000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3 500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2,5</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5,5</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836208"/>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1506459036"/>
              </p:ext>
            </p:extLst>
          </p:nvPr>
        </p:nvGraphicFramePr>
        <p:xfrm>
          <a:off x="1882773" y="1628775"/>
          <a:ext cx="7206093" cy="3524280"/>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392572">
                  <a:extLst>
                    <a:ext uri="{9D8B030D-6E8A-4147-A177-3AD203B41FA5}">
                      <a16:colId xmlns:a16="http://schemas.microsoft.com/office/drawing/2014/main" val="1889858293"/>
                    </a:ext>
                  </a:extLst>
                </a:gridCol>
                <a:gridCol w="1555552">
                  <a:extLst>
                    <a:ext uri="{9D8B030D-6E8A-4147-A177-3AD203B41FA5}">
                      <a16:colId xmlns:a16="http://schemas.microsoft.com/office/drawing/2014/main" val="1671515360"/>
                    </a:ext>
                  </a:extLst>
                </a:gridCol>
                <a:gridCol w="1182848">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a:solidFill>
                            <a:schemeClr val="bg1"/>
                          </a:solidFill>
                        </a:rPr>
                        <a:t>Förändring -1år</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dirty="0">
                          <a:solidFill>
                            <a:schemeClr val="bg1"/>
                          </a:solidFill>
                        </a:rPr>
                        <a:t>Örebro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-1 år (Antal)</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-1 år (%)</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Militärt arbete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Chefsyrken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9 100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23,0</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fördjupad högskolekompetens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38 000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11,4</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högskolekompetens eller motsvarande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22 200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-11,9</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administration och kundtjänst</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9 500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-28,6</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Service-, omsorgs- och försäljningsarbete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26 900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lantbruk, trädgård, skogsbruk och fiske</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byggverksamhet och tillverkning</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12 500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5,9</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maskinell tillverkning och transport med mera</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11 900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8,2</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kortare utbildning eller introduktion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Uppgift saknas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7 700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7 700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142 000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142 000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3 500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2,5</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8"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5"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5" y="2038525"/>
            <a:ext cx="4725915" cy="1390473"/>
          </a:xfrm>
        </p:spPr>
        <p:txBody>
          <a:bodyPr/>
          <a:lstStyle/>
          <a:p>
            <a:pPr lvl="4"/>
            <a:r>
              <a:rPr lang="sv-SE" sz="1400" dirty="0"/>
              <a:t>Antalet lediga jobb ökade med 1 procent i länet och minskade med 6 procent i Örebro kommun under första kvartalet. </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28999"/>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01038" y="1453623"/>
            <a:ext cx="3906839"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2011 kv1</a:t>
            </a:r>
            <a:endParaRPr lang="sv-SE" sz="1400" dirty="0"/>
          </a:p>
        </p:txBody>
      </p:sp>
      <p:graphicFrame>
        <p:nvGraphicFramePr>
          <p:cNvPr id="3" name="Tabell 2">
            <a:extLst>
              <a:ext uri="{FF2B5EF4-FFF2-40B4-BE49-F238E27FC236}">
                <a16:creationId xmlns:a16="http://schemas.microsoft.com/office/drawing/2014/main" id="{3577BCDC-77E7-44DA-9B67-489610E6F77E}"/>
              </a:ext>
            </a:extLst>
          </p:cNvPr>
          <p:cNvGraphicFramePr>
            <a:graphicFrameLocks noGrp="1"/>
          </p:cNvGraphicFramePr>
          <p:nvPr>
            <p:extLst>
              <p:ext uri="{D42A27DB-BD31-4B8C-83A1-F6EECF244321}">
                <p14:modId xmlns:p14="http://schemas.microsoft.com/office/powerpoint/2010/main" val="2950671791"/>
              </p:ext>
            </p:extLst>
          </p:nvPr>
        </p:nvGraphicFramePr>
        <p:xfrm>
          <a:off x="6744445" y="3730568"/>
          <a:ext cx="4725916" cy="2241863"/>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946917809"/>
                    </a:ext>
                  </a:extLst>
                </a:gridCol>
                <a:gridCol w="685604">
                  <a:extLst>
                    <a:ext uri="{9D8B030D-6E8A-4147-A177-3AD203B41FA5}">
                      <a16:colId xmlns:a16="http://schemas.microsoft.com/office/drawing/2014/main" val="633988030"/>
                    </a:ext>
                  </a:extLst>
                </a:gridCol>
                <a:gridCol w="623387">
                  <a:extLst>
                    <a:ext uri="{9D8B030D-6E8A-4147-A177-3AD203B41FA5}">
                      <a16:colId xmlns:a16="http://schemas.microsoft.com/office/drawing/2014/main" val="3917778827"/>
                    </a:ext>
                  </a:extLst>
                </a:gridCol>
                <a:gridCol w="614869">
                  <a:extLst>
                    <a:ext uri="{9D8B030D-6E8A-4147-A177-3AD203B41FA5}">
                      <a16:colId xmlns:a16="http://schemas.microsoft.com/office/drawing/2014/main" val="1219547459"/>
                    </a:ext>
                  </a:extLst>
                </a:gridCol>
                <a:gridCol w="717079">
                  <a:extLst>
                    <a:ext uri="{9D8B030D-6E8A-4147-A177-3AD203B41FA5}">
                      <a16:colId xmlns:a16="http://schemas.microsoft.com/office/drawing/2014/main" val="1214491405"/>
                    </a:ext>
                  </a:extLst>
                </a:gridCol>
                <a:gridCol w="541259">
                  <a:extLst>
                    <a:ext uri="{9D8B030D-6E8A-4147-A177-3AD203B41FA5}">
                      <a16:colId xmlns:a16="http://schemas.microsoft.com/office/drawing/2014/main" val="4265015680"/>
                    </a:ext>
                  </a:extLst>
                </a:gridCol>
              </a:tblGrid>
              <a:tr h="327601">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015361747"/>
                  </a:ext>
                </a:extLst>
              </a:tr>
              <a:tr h="34398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4082022121"/>
                  </a:ext>
                </a:extLst>
              </a:tr>
              <a:tr h="392570">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310 867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910 258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3683022561"/>
                  </a:ext>
                </a:extLst>
              </a:tr>
              <a:tr h="392570">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136 857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406 188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extLst>
                  <a:ext uri="{0D108BD9-81ED-4DB2-BD59-A6C34878D82A}">
                    <a16:rowId xmlns:a16="http://schemas.microsoft.com/office/drawing/2014/main" val="642789433"/>
                  </a:ext>
                </a:extLst>
              </a:tr>
              <a:tr h="392570">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9 354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24 391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780627562"/>
                  </a:ext>
                </a:extLst>
              </a:tr>
              <a:tr h="392570">
                <a:tc>
                  <a:txBody>
                    <a:bodyPr/>
                    <a:lstStyle/>
                    <a:p>
                      <a:pPr marL="72000" algn="l" fontAlgn="b"/>
                      <a:r>
                        <a:rPr lang="sv-SE" sz="800" b="1" u="none" strike="noStrike" dirty="0">
                          <a:effectLst/>
                        </a:rPr>
                        <a:t>Örebro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5 396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15 377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1712473604"/>
                  </a:ext>
                </a:extLst>
              </a:tr>
            </a:tbl>
          </a:graphicData>
        </a:graphic>
      </p:graphicFrame>
      <p:graphicFrame>
        <p:nvGraphicFramePr>
          <p:cNvPr id="13" name="Diagram 12">
            <a:extLst>
              <a:ext uri="{FF2B5EF4-FFF2-40B4-BE49-F238E27FC236}">
                <a16:creationId xmlns:a16="http://schemas.microsoft.com/office/drawing/2014/main" id="{EC295826-170C-4D7B-9DC3-F674F9AA51EF}"/>
              </a:ext>
            </a:extLst>
          </p:cNvPr>
          <p:cNvGraphicFramePr>
            <a:graphicFrameLocks/>
          </p:cNvGraphicFramePr>
          <p:nvPr>
            <p:extLst>
              <p:ext uri="{D42A27DB-BD31-4B8C-83A1-F6EECF244321}">
                <p14:modId xmlns:p14="http://schemas.microsoft.com/office/powerpoint/2010/main" val="3696991148"/>
              </p:ext>
            </p:extLst>
          </p:nvPr>
        </p:nvGraphicFramePr>
        <p:xfrm>
          <a:off x="680441" y="1925179"/>
          <a:ext cx="5921696" cy="383181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95007" y="2101697"/>
            <a:ext cx="4684939" cy="1337296"/>
          </a:xfrm>
        </p:spPr>
        <p:txBody>
          <a:bodyPr/>
          <a:lstStyle/>
          <a:p>
            <a:pPr lvl="4"/>
            <a:r>
              <a:rPr lang="sv-SE" sz="1400" dirty="0"/>
              <a:t>Antalet varslade personer minskade </a:t>
            </a:r>
            <a:r>
              <a:rPr lang="sv-SE" sz="1400" dirty="0" smtClean="0"/>
              <a:t>kraftigt i Örebro i likhet med övriga Sverige.</a:t>
            </a:r>
            <a:endParaRPr lang="sv-SE" sz="14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993"/>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73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533054"/>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2011 kv1</a:t>
            </a:r>
            <a:endParaRPr lang="sv-SE" sz="1400" dirty="0"/>
          </a:p>
        </p:txBody>
      </p:sp>
      <p:graphicFrame>
        <p:nvGraphicFramePr>
          <p:cNvPr id="4" name="Tabell 3">
            <a:extLst>
              <a:ext uri="{FF2B5EF4-FFF2-40B4-BE49-F238E27FC236}">
                <a16:creationId xmlns:a16="http://schemas.microsoft.com/office/drawing/2014/main" id="{31F33649-1C46-476D-81D3-DB335D37E875}"/>
              </a:ext>
            </a:extLst>
          </p:cNvPr>
          <p:cNvGraphicFramePr>
            <a:graphicFrameLocks noGrp="1"/>
          </p:cNvGraphicFramePr>
          <p:nvPr>
            <p:extLst>
              <p:ext uri="{D42A27DB-BD31-4B8C-83A1-F6EECF244321}">
                <p14:modId xmlns:p14="http://schemas.microsoft.com/office/powerpoint/2010/main" val="3453928456"/>
              </p:ext>
            </p:extLst>
          </p:nvPr>
        </p:nvGraphicFramePr>
        <p:xfrm>
          <a:off x="6792685" y="3715991"/>
          <a:ext cx="4684938" cy="2256440"/>
        </p:xfrm>
        <a:graphic>
          <a:graphicData uri="http://schemas.openxmlformats.org/drawingml/2006/table">
            <a:tbl>
              <a:tblPr bandRow="1">
                <a:tableStyleId>{2D5ABB26-0587-4C30-8999-92F81FD0307C}</a:tableStyleId>
              </a:tblPr>
              <a:tblGrid>
                <a:gridCol w="1530333">
                  <a:extLst>
                    <a:ext uri="{9D8B030D-6E8A-4147-A177-3AD203B41FA5}">
                      <a16:colId xmlns:a16="http://schemas.microsoft.com/office/drawing/2014/main" val="951638345"/>
                    </a:ext>
                  </a:extLst>
                </a:gridCol>
                <a:gridCol w="679659">
                  <a:extLst>
                    <a:ext uri="{9D8B030D-6E8A-4147-A177-3AD203B41FA5}">
                      <a16:colId xmlns:a16="http://schemas.microsoft.com/office/drawing/2014/main" val="2541195228"/>
                    </a:ext>
                  </a:extLst>
                </a:gridCol>
                <a:gridCol w="771068">
                  <a:extLst>
                    <a:ext uri="{9D8B030D-6E8A-4147-A177-3AD203B41FA5}">
                      <a16:colId xmlns:a16="http://schemas.microsoft.com/office/drawing/2014/main" val="1048573995"/>
                    </a:ext>
                  </a:extLst>
                </a:gridCol>
                <a:gridCol w="610429">
                  <a:extLst>
                    <a:ext uri="{9D8B030D-6E8A-4147-A177-3AD203B41FA5}">
                      <a16:colId xmlns:a16="http://schemas.microsoft.com/office/drawing/2014/main" val="4246354366"/>
                    </a:ext>
                  </a:extLst>
                </a:gridCol>
                <a:gridCol w="556883">
                  <a:extLst>
                    <a:ext uri="{9D8B030D-6E8A-4147-A177-3AD203B41FA5}">
                      <a16:colId xmlns:a16="http://schemas.microsoft.com/office/drawing/2014/main" val="4122409015"/>
                    </a:ext>
                  </a:extLst>
                </a:gridCol>
                <a:gridCol w="536566">
                  <a:extLst>
                    <a:ext uri="{9D8B030D-6E8A-4147-A177-3AD203B41FA5}">
                      <a16:colId xmlns:a16="http://schemas.microsoft.com/office/drawing/2014/main" val="1136582006"/>
                    </a:ext>
                  </a:extLst>
                </a:gridCol>
              </a:tblGrid>
              <a:tr h="32973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4054689746"/>
                  </a:ext>
                </a:extLst>
              </a:tr>
              <a:tr h="34622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435684400"/>
                  </a:ext>
                </a:extLst>
              </a:tr>
              <a:tr h="39512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8 847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83 419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extLst>
                  <a:ext uri="{0D108BD9-81ED-4DB2-BD59-A6C34878D82A}">
                    <a16:rowId xmlns:a16="http://schemas.microsoft.com/office/drawing/2014/main" val="4007412646"/>
                  </a:ext>
                </a:extLst>
              </a:tr>
              <a:tr h="39512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5 623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50 243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2016572303"/>
                  </a:ext>
                </a:extLst>
              </a:tr>
              <a:tr h="395122">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1 369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78260162"/>
                  </a:ext>
                </a:extLst>
              </a:tr>
              <a:tr h="395122">
                <a:tc>
                  <a:txBody>
                    <a:bodyPr/>
                    <a:lstStyle/>
                    <a:p>
                      <a:pPr marL="72000" algn="l" fontAlgn="b"/>
                      <a:r>
                        <a:rPr lang="sv-SE" sz="800" b="1" u="none" strike="noStrike" dirty="0">
                          <a:effectLst/>
                        </a:rPr>
                        <a:t>Örebro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717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-9</a:t>
                      </a:r>
                    </a:p>
                  </a:txBody>
                  <a:tcPr marL="9525" marR="9525" marT="9525" marB="0" anchor="ctr"/>
                </a:tc>
                <a:extLst>
                  <a:ext uri="{0D108BD9-81ED-4DB2-BD59-A6C34878D82A}">
                    <a16:rowId xmlns:a16="http://schemas.microsoft.com/office/drawing/2014/main" val="2943726347"/>
                  </a:ext>
                </a:extLst>
              </a:tr>
            </a:tbl>
          </a:graphicData>
        </a:graphic>
      </p:graphicFrame>
      <p:graphicFrame>
        <p:nvGraphicFramePr>
          <p:cNvPr id="12" name="Diagram 11">
            <a:extLst>
              <a:ext uri="{FF2B5EF4-FFF2-40B4-BE49-F238E27FC236}">
                <a16:creationId xmlns:a16="http://schemas.microsoft.com/office/drawing/2014/main" id="{89C10059-E3CC-4FDB-848F-F02280618530}"/>
              </a:ext>
            </a:extLst>
          </p:cNvPr>
          <p:cNvGraphicFramePr>
            <a:graphicFrameLocks/>
          </p:cNvGraphicFramePr>
          <p:nvPr>
            <p:extLst>
              <p:ext uri="{D42A27DB-BD31-4B8C-83A1-F6EECF244321}">
                <p14:modId xmlns:p14="http://schemas.microsoft.com/office/powerpoint/2010/main" val="2074113730"/>
              </p:ext>
            </p:extLst>
          </p:nvPr>
        </p:nvGraphicFramePr>
        <p:xfrm>
          <a:off x="721639" y="2101697"/>
          <a:ext cx="5888886" cy="356087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518666"/>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14317" y="2088859"/>
            <a:ext cx="4667523" cy="1329858"/>
          </a:xfrm>
        </p:spPr>
        <p:txBody>
          <a:bodyPr/>
          <a:lstStyle/>
          <a:p>
            <a:pPr lvl="4"/>
            <a:r>
              <a:rPr lang="sv-SE" sz="1400" dirty="0"/>
              <a:t>Arbetslösheten stiger med 0,7 %-enheter </a:t>
            </a:r>
            <a:r>
              <a:rPr lang="sv-SE" sz="1400" dirty="0" smtClean="0"/>
              <a:t>till 6,2 </a:t>
            </a:r>
            <a:r>
              <a:rPr lang="sv-SE" sz="1400" dirty="0"/>
              <a:t>procent för länet. </a:t>
            </a:r>
          </a:p>
          <a:p>
            <a:pPr lvl="4"/>
            <a:r>
              <a:rPr lang="sv-SE" sz="1400" dirty="0"/>
              <a:t>Lekebergs och Askersunds kommun stod för länets lägsta arbetslöshet (båda på  3,6%). </a:t>
            </a:r>
          </a:p>
          <a:p>
            <a:endParaRPr lang="sv-SE" dirty="0"/>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9284"/>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45429" y="1251924"/>
            <a:ext cx="5221971"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4" name="Tabell 3">
            <a:extLst>
              <a:ext uri="{FF2B5EF4-FFF2-40B4-BE49-F238E27FC236}">
                <a16:creationId xmlns:a16="http://schemas.microsoft.com/office/drawing/2014/main" id="{3D77BC62-9E3E-4012-AA31-B44860DFBF2C}"/>
              </a:ext>
            </a:extLst>
          </p:cNvPr>
          <p:cNvGraphicFramePr>
            <a:graphicFrameLocks noGrp="1"/>
          </p:cNvGraphicFramePr>
          <p:nvPr>
            <p:extLst>
              <p:ext uri="{D42A27DB-BD31-4B8C-83A1-F6EECF244321}">
                <p14:modId xmlns:p14="http://schemas.microsoft.com/office/powerpoint/2010/main" val="3976267104"/>
              </p:ext>
            </p:extLst>
          </p:nvPr>
        </p:nvGraphicFramePr>
        <p:xfrm>
          <a:off x="6810101" y="3726566"/>
          <a:ext cx="4660267" cy="2153534"/>
        </p:xfrm>
        <a:graphic>
          <a:graphicData uri="http://schemas.openxmlformats.org/drawingml/2006/table">
            <a:tbl>
              <a:tblPr bandRow="1">
                <a:tableStyleId>{2D5ABB26-0587-4C30-8999-92F81FD0307C}</a:tableStyleId>
              </a:tblPr>
              <a:tblGrid>
                <a:gridCol w="1522274">
                  <a:extLst>
                    <a:ext uri="{9D8B030D-6E8A-4147-A177-3AD203B41FA5}">
                      <a16:colId xmlns:a16="http://schemas.microsoft.com/office/drawing/2014/main" val="4287211847"/>
                    </a:ext>
                  </a:extLst>
                </a:gridCol>
                <a:gridCol w="676080">
                  <a:extLst>
                    <a:ext uri="{9D8B030D-6E8A-4147-A177-3AD203B41FA5}">
                      <a16:colId xmlns:a16="http://schemas.microsoft.com/office/drawing/2014/main" val="182899347"/>
                    </a:ext>
                  </a:extLst>
                </a:gridCol>
                <a:gridCol w="767008">
                  <a:extLst>
                    <a:ext uri="{9D8B030D-6E8A-4147-A177-3AD203B41FA5}">
                      <a16:colId xmlns:a16="http://schemas.microsoft.com/office/drawing/2014/main" val="406886151"/>
                    </a:ext>
                  </a:extLst>
                </a:gridCol>
                <a:gridCol w="607214">
                  <a:extLst>
                    <a:ext uri="{9D8B030D-6E8A-4147-A177-3AD203B41FA5}">
                      <a16:colId xmlns:a16="http://schemas.microsoft.com/office/drawing/2014/main" val="274142734"/>
                    </a:ext>
                  </a:extLst>
                </a:gridCol>
                <a:gridCol w="553950">
                  <a:extLst>
                    <a:ext uri="{9D8B030D-6E8A-4147-A177-3AD203B41FA5}">
                      <a16:colId xmlns:a16="http://schemas.microsoft.com/office/drawing/2014/main" val="2637792081"/>
                    </a:ext>
                  </a:extLst>
                </a:gridCol>
                <a:gridCol w="533741">
                  <a:extLst>
                    <a:ext uri="{9D8B030D-6E8A-4147-A177-3AD203B41FA5}">
                      <a16:colId xmlns:a16="http://schemas.microsoft.com/office/drawing/2014/main" val="1394509500"/>
                    </a:ext>
                  </a:extLst>
                </a:gridCol>
              </a:tblGrid>
              <a:tr h="32803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tc>
                <a:tc gridSpan="3">
                  <a:txBody>
                    <a:bodyPr/>
                    <a:lstStyle/>
                    <a:p>
                      <a:pPr algn="ctr" fontAlgn="b"/>
                      <a:r>
                        <a:rPr lang="sv-SE" sz="800" b="0" i="0" u="none" strike="noStrike">
                          <a:solidFill>
                            <a:srgbClr val="000000"/>
                          </a:solidFill>
                          <a:effectLst/>
                          <a:latin typeface="Futura Std Book" panose="020B0502020204020303" pitchFamily="34" charset="0"/>
                        </a:rPr>
                        <a:t>Arbetslösa i förh. till befolkningen, 15-74 år</a:t>
                      </a: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3515977037"/>
                  </a:ext>
                </a:extLst>
              </a:tr>
              <a:tr h="32803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-5 år</a:t>
                      </a:r>
                    </a:p>
                  </a:txBody>
                  <a:tcPr marL="9525" marR="9525" marT="9525" marB="0" anchor="b"/>
                </a:tc>
                <a:extLst>
                  <a:ext uri="{0D108BD9-81ED-4DB2-BD59-A6C34878D82A}">
                    <a16:rowId xmlns:a16="http://schemas.microsoft.com/office/drawing/2014/main" val="2677994040"/>
                  </a:ext>
                </a:extLst>
              </a:tr>
              <a:tr h="374367">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452 407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70 246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5,2</a:t>
                      </a:r>
                    </a:p>
                  </a:txBody>
                  <a:tcPr marL="9525" marR="9525" marT="9525" marB="0" anchor="ctr"/>
                </a:tc>
                <a:extLst>
                  <a:ext uri="{0D108BD9-81ED-4DB2-BD59-A6C34878D82A}">
                    <a16:rowId xmlns:a16="http://schemas.microsoft.com/office/drawing/2014/main" val="619847038"/>
                  </a:ext>
                </a:extLst>
              </a:tr>
              <a:tr h="374367">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209 387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38 923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5,0</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2562525959"/>
                  </a:ext>
                </a:extLst>
              </a:tr>
              <a:tr h="374367">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13 536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1 513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6,2</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5,4</a:t>
                      </a:r>
                    </a:p>
                  </a:txBody>
                  <a:tcPr marL="9525" marR="9525" marT="9525" marB="0" anchor="ctr"/>
                </a:tc>
                <a:extLst>
                  <a:ext uri="{0D108BD9-81ED-4DB2-BD59-A6C34878D82A}">
                    <a16:rowId xmlns:a16="http://schemas.microsoft.com/office/drawing/2014/main" val="2222682074"/>
                  </a:ext>
                </a:extLst>
              </a:tr>
              <a:tr h="374367">
                <a:tc>
                  <a:txBody>
                    <a:bodyPr/>
                    <a:lstStyle/>
                    <a:p>
                      <a:pPr marL="72000" algn="l" fontAlgn="b"/>
                      <a:r>
                        <a:rPr lang="sv-SE" sz="800" b="1" u="none" strike="noStrike" dirty="0">
                          <a:effectLst/>
                        </a:rPr>
                        <a:t>Örebro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7 809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1 125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6,8</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5,8</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5,2</a:t>
                      </a:r>
                    </a:p>
                  </a:txBody>
                  <a:tcPr marL="9525" marR="9525" marT="9525" marB="0" anchor="ctr"/>
                </a:tc>
                <a:extLst>
                  <a:ext uri="{0D108BD9-81ED-4DB2-BD59-A6C34878D82A}">
                    <a16:rowId xmlns:a16="http://schemas.microsoft.com/office/drawing/2014/main" val="973506798"/>
                  </a:ext>
                </a:extLst>
              </a:tr>
            </a:tbl>
          </a:graphicData>
        </a:graphic>
      </p:graphicFrame>
      <p:graphicFrame>
        <p:nvGraphicFramePr>
          <p:cNvPr id="12" name="Diagram 11">
            <a:extLst>
              <a:ext uri="{FF2B5EF4-FFF2-40B4-BE49-F238E27FC236}">
                <a16:creationId xmlns:a16="http://schemas.microsoft.com/office/drawing/2014/main" id="{855B6082-2A33-4774-AAAA-CF4AA356081F}"/>
              </a:ext>
            </a:extLst>
          </p:cNvPr>
          <p:cNvGraphicFramePr>
            <a:graphicFrameLocks/>
          </p:cNvGraphicFramePr>
          <p:nvPr>
            <p:extLst>
              <p:ext uri="{D42A27DB-BD31-4B8C-83A1-F6EECF244321}">
                <p14:modId xmlns:p14="http://schemas.microsoft.com/office/powerpoint/2010/main" val="556360642"/>
              </p:ext>
            </p:extLst>
          </p:nvPr>
        </p:nvGraphicFramePr>
        <p:xfrm>
          <a:off x="645428" y="1761851"/>
          <a:ext cx="5856040" cy="375681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45395783"/>
              </p:ext>
            </p:extLst>
          </p:nvPr>
        </p:nvGraphicFramePr>
        <p:xfrm>
          <a:off x="1882773" y="1552560"/>
          <a:ext cx="8426449" cy="1796280"/>
        </p:xfrm>
        <a:graphic>
          <a:graphicData uri="http://schemas.openxmlformats.org/drawingml/2006/table">
            <a:tbl>
              <a:tblPr firstRow="1" bandRow="1">
                <a:tableStyleId>{5C22544A-7EE6-4342-B048-85BDC9FD1C3A}</a:tableStyleId>
              </a:tblPr>
              <a:tblGrid>
                <a:gridCol w="2708277">
                  <a:extLst>
                    <a:ext uri="{9D8B030D-6E8A-4147-A177-3AD203B41FA5}">
                      <a16:colId xmlns:a16="http://schemas.microsoft.com/office/drawing/2014/main" val="452260278"/>
                    </a:ext>
                  </a:extLst>
                </a:gridCol>
                <a:gridCol w="1860084">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a:r>
                        <a:rPr lang="sv-SE" sz="1100" b="1" dirty="0">
                          <a:solidFill>
                            <a:schemeClr val="bg1"/>
                          </a:solidFill>
                        </a:rPr>
                        <a:t>Örebro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5 982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-336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-5,3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3,5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2 209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58,3</a:t>
                      </a:r>
                    </a:p>
                  </a:txBody>
                  <a:tcPr marL="9525" marR="9525" marT="9525" marB="0" anchor="ctr"/>
                </a:tc>
                <a:extLst>
                  <a:ext uri="{0D108BD9-81ED-4DB2-BD59-A6C34878D82A}">
                    <a16:rowId xmlns:a16="http://schemas.microsoft.com/office/drawing/2014/main" val="293360832"/>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684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-28,3</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7 554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1 849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30,1</a:t>
                      </a:r>
                    </a:p>
                  </a:txBody>
                  <a:tcPr marL="9525" marR="9525" marT="9525" marB="0" anchor="ctr"/>
                </a:tc>
                <a:extLst>
                  <a:ext uri="{0D108BD9-81ED-4DB2-BD59-A6C34878D82A}">
                    <a16:rowId xmlns:a16="http://schemas.microsoft.com/office/drawing/2014/main" val="194798639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1 371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13 536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1 513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12,6</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16,8</a:t>
                      </a:r>
                    </a:p>
                  </a:txBody>
                  <a:tcPr marL="9525" marR="9525" marT="9525" marB="0" anchor="ctr"/>
                </a:tc>
                <a:extLst>
                  <a:ext uri="{0D108BD9-81ED-4DB2-BD59-A6C34878D82A}">
                    <a16:rowId xmlns:a16="http://schemas.microsoft.com/office/drawing/2014/main" val="3944598109"/>
                  </a:ext>
                </a:extLst>
              </a:tr>
            </a:tbl>
          </a:graphicData>
        </a:graphic>
      </p:graphicFrame>
      <p:graphicFrame>
        <p:nvGraphicFramePr>
          <p:cNvPr id="7" name="Tabell 6">
            <a:extLst>
              <a:ext uri="{FF2B5EF4-FFF2-40B4-BE49-F238E27FC236}">
                <a16:creationId xmlns:a16="http://schemas.microsoft.com/office/drawing/2014/main" id="{3DEF7B02-E472-4D34-8BE5-CE628D619CD4}"/>
              </a:ext>
            </a:extLst>
          </p:cNvPr>
          <p:cNvGraphicFramePr>
            <a:graphicFrameLocks noGrp="1"/>
          </p:cNvGraphicFramePr>
          <p:nvPr>
            <p:extLst>
              <p:ext uri="{D42A27DB-BD31-4B8C-83A1-F6EECF244321}">
                <p14:modId xmlns:p14="http://schemas.microsoft.com/office/powerpoint/2010/main" val="2152868732"/>
              </p:ext>
            </p:extLst>
          </p:nvPr>
        </p:nvGraphicFramePr>
        <p:xfrm>
          <a:off x="1882774" y="3585949"/>
          <a:ext cx="8426449" cy="1796280"/>
        </p:xfrm>
        <a:graphic>
          <a:graphicData uri="http://schemas.openxmlformats.org/drawingml/2006/table">
            <a:tbl>
              <a:tblPr firstRow="1" bandRow="1">
                <a:tableStyleId>{5C22544A-7EE6-4342-B048-85BDC9FD1C3A}</a:tableStyleId>
              </a:tblPr>
              <a:tblGrid>
                <a:gridCol w="2698751">
                  <a:extLst>
                    <a:ext uri="{9D8B030D-6E8A-4147-A177-3AD203B41FA5}">
                      <a16:colId xmlns:a16="http://schemas.microsoft.com/office/drawing/2014/main" val="3172541576"/>
                    </a:ext>
                  </a:extLst>
                </a:gridCol>
                <a:gridCol w="1886387">
                  <a:extLst>
                    <a:ext uri="{9D8B030D-6E8A-4147-A177-3AD203B41FA5}">
                      <a16:colId xmlns:a16="http://schemas.microsoft.com/office/drawing/2014/main" val="3972448174"/>
                    </a:ext>
                  </a:extLst>
                </a:gridCol>
                <a:gridCol w="1644562">
                  <a:extLst>
                    <a:ext uri="{9D8B030D-6E8A-4147-A177-3AD203B41FA5}">
                      <a16:colId xmlns:a16="http://schemas.microsoft.com/office/drawing/2014/main" val="2242548848"/>
                    </a:ext>
                  </a:extLst>
                </a:gridCol>
                <a:gridCol w="1126252">
                  <a:extLst>
                    <a:ext uri="{9D8B030D-6E8A-4147-A177-3AD203B41FA5}">
                      <a16:colId xmlns:a16="http://schemas.microsoft.com/office/drawing/2014/main" val="2240687997"/>
                    </a:ext>
                  </a:extLst>
                </a:gridCol>
                <a:gridCol w="1070497">
                  <a:extLst>
                    <a:ext uri="{9D8B030D-6E8A-4147-A177-3AD203B41FA5}">
                      <a16:colId xmlns:a16="http://schemas.microsoft.com/office/drawing/2014/main" val="3419690974"/>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10717706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dirty="0">
                          <a:solidFill>
                            <a:schemeClr val="bg1"/>
                          </a:solidFill>
                        </a:rPr>
                        <a:t>Örebro kommun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720555006"/>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3 391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-258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-7,1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20,9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261196803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1 343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85,6</a:t>
                      </a:r>
                    </a:p>
                  </a:txBody>
                  <a:tcPr marL="9525" marR="9525" marT="9525" marB="0" anchor="ctr"/>
                </a:tc>
                <a:extLst>
                  <a:ext uri="{0D108BD9-81ED-4DB2-BD59-A6C34878D82A}">
                    <a16:rowId xmlns:a16="http://schemas.microsoft.com/office/drawing/2014/main" val="3918243475"/>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373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-19,3</a:t>
                      </a:r>
                    </a:p>
                  </a:txBody>
                  <a:tcPr marL="9525" marR="9525" marT="9525" marB="0" anchor="ctr"/>
                </a:tc>
                <a:extLst>
                  <a:ext uri="{0D108BD9-81ED-4DB2-BD59-A6C34878D82A}">
                    <a16:rowId xmlns:a16="http://schemas.microsoft.com/office/drawing/2014/main" val="12379169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4 419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1 383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45,6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57,8</a:t>
                      </a:r>
                    </a:p>
                  </a:txBody>
                  <a:tcPr marL="9525" marR="9525" marT="9525" marB="0" anchor="ctr"/>
                </a:tc>
                <a:extLst>
                  <a:ext uri="{0D108BD9-81ED-4DB2-BD59-A6C34878D82A}">
                    <a16:rowId xmlns:a16="http://schemas.microsoft.com/office/drawing/2014/main" val="242344972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789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15,1</a:t>
                      </a:r>
                    </a:p>
                  </a:txBody>
                  <a:tcPr marL="9525" marR="9525" marT="9525" marB="0" anchor="ctr"/>
                </a:tc>
                <a:extLst>
                  <a:ext uri="{0D108BD9-81ED-4DB2-BD59-A6C34878D82A}">
                    <a16:rowId xmlns:a16="http://schemas.microsoft.com/office/drawing/2014/main" val="176530409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7 809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1 125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16,8</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39,4</a:t>
                      </a:r>
                    </a:p>
                  </a:txBody>
                  <a:tcPr marL="9525" marR="9525" marT="9525" marB="0" anchor="ctr"/>
                </a:tc>
                <a:extLst>
                  <a:ext uri="{0D108BD9-81ED-4DB2-BD59-A6C34878D82A}">
                    <a16:rowId xmlns:a16="http://schemas.microsoft.com/office/drawing/2014/main" val="3508717213"/>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795688" y="5477935"/>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39" y="2021748"/>
            <a:ext cx="4725925" cy="1415816"/>
          </a:xfrm>
        </p:spPr>
        <p:txBody>
          <a:bodyPr/>
          <a:lstStyle/>
          <a:p>
            <a:pPr lvl="4"/>
            <a:r>
              <a:rPr lang="sv-SE" sz="1400" dirty="0"/>
              <a:t>Antalet invånare ökade med 0,2 procent </a:t>
            </a:r>
            <a:r>
              <a:rPr lang="sv-SE" sz="1400" dirty="0" smtClean="0"/>
              <a:t>i både länet </a:t>
            </a:r>
            <a:r>
              <a:rPr lang="sv-SE" sz="1400" dirty="0"/>
              <a:t>och </a:t>
            </a:r>
            <a:r>
              <a:rPr lang="sv-SE" sz="1400" dirty="0" smtClean="0"/>
              <a:t>Örebro </a:t>
            </a:r>
            <a:r>
              <a:rPr lang="sv-SE" sz="1400" dirty="0"/>
              <a:t>kommun under första kvartalet. </a:t>
            </a:r>
          </a:p>
          <a:p>
            <a:pPr lvl="4"/>
            <a:r>
              <a:rPr lang="sv-SE" sz="1400" dirty="0"/>
              <a:t>I Sverige ökade antalet invånare med 0,4 procent under samma period. </a:t>
            </a:r>
          </a:p>
          <a:p>
            <a:endParaRPr lang="sv-SE"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4" y="1458441"/>
            <a:ext cx="2488292"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2011 kv1</a:t>
            </a:r>
            <a:endParaRPr lang="sv-SE" sz="1400" dirty="0"/>
          </a:p>
        </p:txBody>
      </p:sp>
      <p:graphicFrame>
        <p:nvGraphicFramePr>
          <p:cNvPr id="3" name="Tabell 2">
            <a:extLst>
              <a:ext uri="{FF2B5EF4-FFF2-40B4-BE49-F238E27FC236}">
                <a16:creationId xmlns:a16="http://schemas.microsoft.com/office/drawing/2014/main" id="{7364A5C4-767A-4014-ABBB-FF692FDDC29C}"/>
              </a:ext>
            </a:extLst>
          </p:cNvPr>
          <p:cNvGraphicFramePr>
            <a:graphicFrameLocks noGrp="1"/>
          </p:cNvGraphicFramePr>
          <p:nvPr>
            <p:extLst>
              <p:ext uri="{D42A27DB-BD31-4B8C-83A1-F6EECF244321}">
                <p14:modId xmlns:p14="http://schemas.microsoft.com/office/powerpoint/2010/main" val="1847840735"/>
              </p:ext>
            </p:extLst>
          </p:nvPr>
        </p:nvGraphicFramePr>
        <p:xfrm>
          <a:off x="6744440" y="3723128"/>
          <a:ext cx="4725925" cy="2156970"/>
        </p:xfrm>
        <a:graphic>
          <a:graphicData uri="http://schemas.openxmlformats.org/drawingml/2006/table">
            <a:tbl>
              <a:tblPr bandRow="1">
                <a:tableStyleId>{2D5ABB26-0587-4C30-8999-92F81FD0307C}</a:tableStyleId>
              </a:tblPr>
              <a:tblGrid>
                <a:gridCol w="1736000">
                  <a:extLst>
                    <a:ext uri="{9D8B030D-6E8A-4147-A177-3AD203B41FA5}">
                      <a16:colId xmlns:a16="http://schemas.microsoft.com/office/drawing/2014/main" val="3352816426"/>
                    </a:ext>
                  </a:extLst>
                </a:gridCol>
                <a:gridCol w="842884">
                  <a:extLst>
                    <a:ext uri="{9D8B030D-6E8A-4147-A177-3AD203B41FA5}">
                      <a16:colId xmlns:a16="http://schemas.microsoft.com/office/drawing/2014/main" val="3210109251"/>
                    </a:ext>
                  </a:extLst>
                </a:gridCol>
                <a:gridCol w="822850">
                  <a:extLst>
                    <a:ext uri="{9D8B030D-6E8A-4147-A177-3AD203B41FA5}">
                      <a16:colId xmlns:a16="http://schemas.microsoft.com/office/drawing/2014/main" val="1579469305"/>
                    </a:ext>
                  </a:extLst>
                </a:gridCol>
                <a:gridCol w="748442">
                  <a:extLst>
                    <a:ext uri="{9D8B030D-6E8A-4147-A177-3AD203B41FA5}">
                      <a16:colId xmlns:a16="http://schemas.microsoft.com/office/drawing/2014/main" val="2913725259"/>
                    </a:ext>
                  </a:extLst>
                </a:gridCol>
                <a:gridCol w="575749">
                  <a:extLst>
                    <a:ext uri="{9D8B030D-6E8A-4147-A177-3AD203B41FA5}">
                      <a16:colId xmlns:a16="http://schemas.microsoft.com/office/drawing/2014/main" val="3756813267"/>
                    </a:ext>
                  </a:extLst>
                </a:gridCol>
              </a:tblGrid>
              <a:tr h="359495">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a:t>
                      </a:r>
                      <a:r>
                        <a:rPr lang="sv-SE" sz="800" b="0" i="0" u="none" strike="noStrike" dirty="0" err="1">
                          <a:solidFill>
                            <a:srgbClr val="000000"/>
                          </a:solidFill>
                          <a:effectLst/>
                          <a:latin typeface="Futura Std Book" panose="020B0502020204020303" pitchFamily="34" charset="0"/>
                        </a:rPr>
                        <a:t>kv</a:t>
                      </a:r>
                      <a:r>
                        <a:rPr lang="sv-SE" sz="800" b="0" i="0" u="none" strike="noStrike" dirty="0">
                          <a:solidFill>
                            <a:srgbClr val="000000"/>
                          </a:solidFill>
                          <a:effectLst/>
                          <a:latin typeface="Futura Std Book" panose="020B0502020204020303" pitchFamily="34" charset="0"/>
                        </a:rPr>
                        <a:t> 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81732766"/>
                  </a:ext>
                </a:extLst>
              </a:tr>
              <a:tr h="359495">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lnT>
                      <a:noFill/>
                    </a:lnT>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300967469"/>
                  </a:ext>
                </a:extLst>
              </a:tr>
              <a:tr h="359495">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10 389,8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46,4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 </a:t>
                      </a:r>
                    </a:p>
                  </a:txBody>
                  <a:tcPr marL="9525" marR="9525" marT="9525" marB="0" anchor="ctr"/>
                </a:tc>
                <a:extLst>
                  <a:ext uri="{0D108BD9-81ED-4DB2-BD59-A6C34878D82A}">
                    <a16:rowId xmlns:a16="http://schemas.microsoft.com/office/drawing/2014/main" val="2348899071"/>
                  </a:ext>
                </a:extLst>
              </a:tr>
              <a:tr h="359495">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4 711,0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 </a:t>
                      </a:r>
                    </a:p>
                  </a:txBody>
                  <a:tcPr marL="9525" marR="9525" marT="9525" marB="0" anchor="ctr"/>
                </a:tc>
                <a:extLst>
                  <a:ext uri="{0D108BD9-81ED-4DB2-BD59-A6C34878D82A}">
                    <a16:rowId xmlns:a16="http://schemas.microsoft.com/office/drawing/2014/main" val="751567499"/>
                  </a:ext>
                </a:extLst>
              </a:tr>
              <a:tr h="359495">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305,7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4,8 </a:t>
                      </a:r>
                    </a:p>
                  </a:txBody>
                  <a:tcPr marL="9525" marR="9525" marT="9525" marB="0" anchor="ctr"/>
                </a:tc>
                <a:extLst>
                  <a:ext uri="{0D108BD9-81ED-4DB2-BD59-A6C34878D82A}">
                    <a16:rowId xmlns:a16="http://schemas.microsoft.com/office/drawing/2014/main" val="3808283939"/>
                  </a:ext>
                </a:extLst>
              </a:tr>
              <a:tr h="359495">
                <a:tc>
                  <a:txBody>
                    <a:bodyPr/>
                    <a:lstStyle/>
                    <a:p>
                      <a:pPr marL="72000" algn="l" fontAlgn="b"/>
                      <a:r>
                        <a:rPr lang="sv-SE" sz="800" b="1" u="none" strike="noStrike" dirty="0">
                          <a:effectLst/>
                        </a:rPr>
                        <a:t>Örebro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156,3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0,2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0,6 </a:t>
                      </a:r>
                    </a:p>
                  </a:txBody>
                  <a:tcPr marL="9525" marR="9525" marT="9525" marB="0" anchor="ctr"/>
                </a:tc>
                <a:extLst>
                  <a:ext uri="{0D108BD9-81ED-4DB2-BD59-A6C34878D82A}">
                    <a16:rowId xmlns:a16="http://schemas.microsoft.com/office/drawing/2014/main" val="1714817989"/>
                  </a:ext>
                </a:extLst>
              </a:tr>
            </a:tbl>
          </a:graphicData>
        </a:graphic>
      </p:graphicFrame>
      <p:graphicFrame>
        <p:nvGraphicFramePr>
          <p:cNvPr id="12" name="Diagram 11">
            <a:extLst>
              <a:ext uri="{FF2B5EF4-FFF2-40B4-BE49-F238E27FC236}">
                <a16:creationId xmlns:a16="http://schemas.microsoft.com/office/drawing/2014/main" id="{7AE1ADA2-2096-44BB-88E0-58A00C2272FF}"/>
              </a:ext>
            </a:extLst>
          </p:cNvPr>
          <p:cNvGraphicFramePr>
            <a:graphicFrameLocks/>
          </p:cNvGraphicFramePr>
          <p:nvPr>
            <p:extLst>
              <p:ext uri="{D42A27DB-BD31-4B8C-83A1-F6EECF244321}">
                <p14:modId xmlns:p14="http://schemas.microsoft.com/office/powerpoint/2010/main" val="2675747797"/>
              </p:ext>
            </p:extLst>
          </p:nvPr>
        </p:nvGraphicFramePr>
        <p:xfrm>
          <a:off x="809626" y="1950883"/>
          <a:ext cx="5607952" cy="380610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7"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4" y="1748675"/>
            <a:ext cx="4725917" cy="1680324"/>
          </a:xfrm>
        </p:spPr>
        <p:txBody>
          <a:bodyPr/>
          <a:lstStyle/>
          <a:p>
            <a:pPr lvl="4"/>
            <a:r>
              <a:rPr lang="sv-SE" sz="1400" dirty="0"/>
              <a:t>Bostadsbyggandet minskade med 64 procent i länet och 40 procent i Örebro kommun under det första kvartalet.</a:t>
            </a:r>
          </a:p>
          <a:p>
            <a:pPr lvl="4"/>
            <a:r>
              <a:rPr lang="sv-SE" sz="1400" dirty="0"/>
              <a:t>Under de senaste fyra kvartalen har det </a:t>
            </a:r>
            <a:r>
              <a:rPr lang="sv-SE" sz="1400" dirty="0" smtClean="0"/>
              <a:t>påbörjats      </a:t>
            </a:r>
            <a:r>
              <a:rPr lang="sv-SE" sz="1400" dirty="0"/>
              <a:t>1 437 nya bostäder i </a:t>
            </a:r>
            <a:r>
              <a:rPr lang="sv-SE" sz="1400" dirty="0" smtClean="0"/>
              <a:t>länet, varav de flesta i Örebro kommun.</a:t>
            </a:r>
            <a:endParaRPr lang="sv-SE" sz="1400" dirty="0"/>
          </a:p>
          <a:p>
            <a:pPr lvl="4"/>
            <a:endParaRPr lang="sv-SE"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5" y="3429000"/>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2382290"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2011 kv1</a:t>
            </a:r>
            <a:endParaRPr lang="sv-SE" sz="1400" dirty="0"/>
          </a:p>
        </p:txBody>
      </p:sp>
      <p:graphicFrame>
        <p:nvGraphicFramePr>
          <p:cNvPr id="3" name="Tabell 2">
            <a:extLst>
              <a:ext uri="{FF2B5EF4-FFF2-40B4-BE49-F238E27FC236}">
                <a16:creationId xmlns:a16="http://schemas.microsoft.com/office/drawing/2014/main" id="{F594F299-FA5C-426E-B95A-FD7B4D2A63C7}"/>
              </a:ext>
            </a:extLst>
          </p:cNvPr>
          <p:cNvGraphicFramePr>
            <a:graphicFrameLocks noGrp="1"/>
          </p:cNvGraphicFramePr>
          <p:nvPr>
            <p:extLst>
              <p:ext uri="{D42A27DB-BD31-4B8C-83A1-F6EECF244321}">
                <p14:modId xmlns:p14="http://schemas.microsoft.com/office/powerpoint/2010/main" val="327213850"/>
              </p:ext>
            </p:extLst>
          </p:nvPr>
        </p:nvGraphicFramePr>
        <p:xfrm>
          <a:off x="6744445" y="3720820"/>
          <a:ext cx="4725916" cy="2159282"/>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4099554674"/>
                    </a:ext>
                  </a:extLst>
                </a:gridCol>
                <a:gridCol w="685604">
                  <a:extLst>
                    <a:ext uri="{9D8B030D-6E8A-4147-A177-3AD203B41FA5}">
                      <a16:colId xmlns:a16="http://schemas.microsoft.com/office/drawing/2014/main" val="1020727187"/>
                    </a:ext>
                  </a:extLst>
                </a:gridCol>
                <a:gridCol w="777813">
                  <a:extLst>
                    <a:ext uri="{9D8B030D-6E8A-4147-A177-3AD203B41FA5}">
                      <a16:colId xmlns:a16="http://schemas.microsoft.com/office/drawing/2014/main" val="3263816323"/>
                    </a:ext>
                  </a:extLst>
                </a:gridCol>
                <a:gridCol w="615768">
                  <a:extLst>
                    <a:ext uri="{9D8B030D-6E8A-4147-A177-3AD203B41FA5}">
                      <a16:colId xmlns:a16="http://schemas.microsoft.com/office/drawing/2014/main" val="2922210740"/>
                    </a:ext>
                  </a:extLst>
                </a:gridCol>
                <a:gridCol w="561754">
                  <a:extLst>
                    <a:ext uri="{9D8B030D-6E8A-4147-A177-3AD203B41FA5}">
                      <a16:colId xmlns:a16="http://schemas.microsoft.com/office/drawing/2014/main" val="3938442554"/>
                    </a:ext>
                  </a:extLst>
                </a:gridCol>
                <a:gridCol w="541259">
                  <a:extLst>
                    <a:ext uri="{9D8B030D-6E8A-4147-A177-3AD203B41FA5}">
                      <a16:colId xmlns:a16="http://schemas.microsoft.com/office/drawing/2014/main" val="339066399"/>
                    </a:ext>
                  </a:extLst>
                </a:gridCol>
              </a:tblGrid>
              <a:tr h="315534">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1097829029"/>
                  </a:ext>
                </a:extLst>
              </a:tr>
              <a:tr h="33131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2404663930"/>
                  </a:ext>
                </a:extLst>
              </a:tr>
              <a:tr h="378109">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15 411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51 040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2593566320"/>
                  </a:ext>
                </a:extLst>
              </a:tr>
              <a:tr h="378109">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6 590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22 421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3678756919"/>
                  </a:ext>
                </a:extLst>
              </a:tr>
              <a:tr h="378109">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1 437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913011230"/>
                  </a:ext>
                </a:extLst>
              </a:tr>
              <a:tr h="378109">
                <a:tc>
                  <a:txBody>
                    <a:bodyPr/>
                    <a:lstStyle/>
                    <a:p>
                      <a:pPr marL="72000" algn="l" fontAlgn="b"/>
                      <a:r>
                        <a:rPr lang="sv-SE" sz="800" b="1" u="none" strike="noStrike" dirty="0">
                          <a:effectLst/>
                        </a:rPr>
                        <a:t>Örebro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1 240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2887687390"/>
                  </a:ext>
                </a:extLst>
              </a:tr>
            </a:tbl>
          </a:graphicData>
        </a:graphic>
      </p:graphicFrame>
      <p:graphicFrame>
        <p:nvGraphicFramePr>
          <p:cNvPr id="12" name="Diagram 11">
            <a:extLst>
              <a:ext uri="{FF2B5EF4-FFF2-40B4-BE49-F238E27FC236}">
                <a16:creationId xmlns:a16="http://schemas.microsoft.com/office/drawing/2014/main" id="{7AE1ADA2-2096-44BB-88E0-58A00C2272FF}"/>
              </a:ext>
            </a:extLst>
          </p:cNvPr>
          <p:cNvGraphicFramePr>
            <a:graphicFrameLocks/>
          </p:cNvGraphicFramePr>
          <p:nvPr>
            <p:extLst>
              <p:ext uri="{D42A27DB-BD31-4B8C-83A1-F6EECF244321}">
                <p14:modId xmlns:p14="http://schemas.microsoft.com/office/powerpoint/2010/main" val="465455473"/>
              </p:ext>
            </p:extLst>
          </p:nvPr>
        </p:nvGraphicFramePr>
        <p:xfrm>
          <a:off x="721636" y="1949297"/>
          <a:ext cx="5763053" cy="38076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4" y="5756989"/>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1" y="2164741"/>
            <a:ext cx="4725923" cy="261782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2198111"/>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629" y="480681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6854"/>
            <a:ext cx="5803895"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2011 kv1</a:t>
            </a:r>
            <a:endParaRPr lang="sv-SE" sz="1400" dirty="0"/>
          </a:p>
        </p:txBody>
      </p:sp>
      <p:graphicFrame>
        <p:nvGraphicFramePr>
          <p:cNvPr id="4" name="Tabell 3">
            <a:extLst>
              <a:ext uri="{FF2B5EF4-FFF2-40B4-BE49-F238E27FC236}">
                <a16:creationId xmlns:a16="http://schemas.microsoft.com/office/drawing/2014/main" id="{931AE58A-1EBA-4149-9639-3ECCDA387668}"/>
              </a:ext>
            </a:extLst>
          </p:cNvPr>
          <p:cNvGraphicFramePr>
            <a:graphicFrameLocks noGrp="1"/>
          </p:cNvGraphicFramePr>
          <p:nvPr>
            <p:extLst>
              <p:ext uri="{D42A27DB-BD31-4B8C-83A1-F6EECF244321}">
                <p14:modId xmlns:p14="http://schemas.microsoft.com/office/powerpoint/2010/main" val="961405386"/>
              </p:ext>
            </p:extLst>
          </p:nvPr>
        </p:nvGraphicFramePr>
        <p:xfrm>
          <a:off x="6744441" y="2482085"/>
          <a:ext cx="4725922" cy="2174104"/>
        </p:xfrm>
        <a:graphic>
          <a:graphicData uri="http://schemas.openxmlformats.org/drawingml/2006/table">
            <a:tbl>
              <a:tblPr bandRow="1">
                <a:tableStyleId>{2D5ABB26-0587-4C30-8999-92F81FD0307C}</a:tableStyleId>
              </a:tblPr>
              <a:tblGrid>
                <a:gridCol w="1543720">
                  <a:extLst>
                    <a:ext uri="{9D8B030D-6E8A-4147-A177-3AD203B41FA5}">
                      <a16:colId xmlns:a16="http://schemas.microsoft.com/office/drawing/2014/main" val="2916645953"/>
                    </a:ext>
                  </a:extLst>
                </a:gridCol>
                <a:gridCol w="685605">
                  <a:extLst>
                    <a:ext uri="{9D8B030D-6E8A-4147-A177-3AD203B41FA5}">
                      <a16:colId xmlns:a16="http://schemas.microsoft.com/office/drawing/2014/main" val="3077396755"/>
                    </a:ext>
                  </a:extLst>
                </a:gridCol>
                <a:gridCol w="777814">
                  <a:extLst>
                    <a:ext uri="{9D8B030D-6E8A-4147-A177-3AD203B41FA5}">
                      <a16:colId xmlns:a16="http://schemas.microsoft.com/office/drawing/2014/main" val="3043351103"/>
                    </a:ext>
                  </a:extLst>
                </a:gridCol>
                <a:gridCol w="572048">
                  <a:extLst>
                    <a:ext uri="{9D8B030D-6E8A-4147-A177-3AD203B41FA5}">
                      <a16:colId xmlns:a16="http://schemas.microsoft.com/office/drawing/2014/main" val="398498140"/>
                    </a:ext>
                  </a:extLst>
                </a:gridCol>
                <a:gridCol w="605475">
                  <a:extLst>
                    <a:ext uri="{9D8B030D-6E8A-4147-A177-3AD203B41FA5}">
                      <a16:colId xmlns:a16="http://schemas.microsoft.com/office/drawing/2014/main" val="27917313"/>
                    </a:ext>
                  </a:extLst>
                </a:gridCol>
                <a:gridCol w="541260">
                  <a:extLst>
                    <a:ext uri="{9D8B030D-6E8A-4147-A177-3AD203B41FA5}">
                      <a16:colId xmlns:a16="http://schemas.microsoft.com/office/drawing/2014/main" val="4033701741"/>
                    </a:ext>
                  </a:extLst>
                </a:gridCol>
              </a:tblGrid>
              <a:tr h="23529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3179888354"/>
                  </a:ext>
                </a:extLst>
              </a:tr>
              <a:tr h="24706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732643796"/>
                  </a:ext>
                </a:extLst>
              </a:tr>
              <a:tr h="28195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5 072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24 003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 </a:t>
                      </a:r>
                    </a:p>
                  </a:txBody>
                  <a:tcPr marL="9525" marR="9525" marT="9525" marB="0" anchor="ctr"/>
                </a:tc>
                <a:extLst>
                  <a:ext uri="{0D108BD9-81ED-4DB2-BD59-A6C34878D82A}">
                    <a16:rowId xmlns:a16="http://schemas.microsoft.com/office/drawing/2014/main" val="2646093300"/>
                  </a:ext>
                </a:extLst>
              </a:tr>
              <a:tr h="28195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2 500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10 375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 </a:t>
                      </a:r>
                    </a:p>
                  </a:txBody>
                  <a:tcPr marL="9525" marR="9525" marT="9525" marB="0" anchor="ctr"/>
                </a:tc>
                <a:extLst>
                  <a:ext uri="{0D108BD9-81ED-4DB2-BD59-A6C34878D82A}">
                    <a16:rowId xmlns:a16="http://schemas.microsoft.com/office/drawing/2014/main" val="3580375222"/>
                  </a:ext>
                </a:extLst>
              </a:tr>
              <a:tr h="281958">
                <a:tc>
                  <a:txBody>
                    <a:bodyPr/>
                    <a:lstStyle/>
                    <a:p>
                      <a:pPr marL="72000" algn="l" fontAlgn="b"/>
                      <a:r>
                        <a:rPr lang="sv-SE" sz="800" b="1" u="none" strike="noStrike" dirty="0">
                          <a:effectLst/>
                        </a:rPr>
                        <a:t>Örebro län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78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470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-44 </a:t>
                      </a:r>
                    </a:p>
                  </a:txBody>
                  <a:tcPr marL="9525" marR="9525" marT="9525" marB="0" anchor="ctr"/>
                </a:tc>
                <a:extLst>
                  <a:ext uri="{0D108BD9-81ED-4DB2-BD59-A6C34878D82A}">
                    <a16:rowId xmlns:a16="http://schemas.microsoft.com/office/drawing/2014/main" val="2480853882"/>
                  </a:ext>
                </a:extLst>
              </a:tr>
              <a:tr h="281958">
                <a:tc>
                  <a:txBody>
                    <a:bodyPr/>
                    <a:lstStyle/>
                    <a:p>
                      <a:pPr marL="72000" algn="l" fontAlgn="b"/>
                      <a:r>
                        <a:rPr lang="sv-SE" sz="800" b="0" i="1" u="none" strike="noStrike">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4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-63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-77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26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-79 </a:t>
                      </a:r>
                    </a:p>
                  </a:txBody>
                  <a:tcPr marL="9525" marR="9525" marT="9525" marB="0" anchor="ctr"/>
                </a:tc>
                <a:extLst>
                  <a:ext uri="{0D108BD9-81ED-4DB2-BD59-A6C34878D82A}">
                    <a16:rowId xmlns:a16="http://schemas.microsoft.com/office/drawing/2014/main" val="1947523943"/>
                  </a:ext>
                </a:extLst>
              </a:tr>
              <a:tr h="281958">
                <a:tc>
                  <a:txBody>
                    <a:bodyPr/>
                    <a:lstStyle/>
                    <a:p>
                      <a:pPr marL="72000" algn="l" fontAlgn="b"/>
                      <a:r>
                        <a:rPr lang="sv-SE" sz="800" b="1" u="none" strike="noStrike" dirty="0">
                          <a:effectLst/>
                        </a:rPr>
                        <a:t>Örebro kommun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51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290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-48 </a:t>
                      </a:r>
                    </a:p>
                  </a:txBody>
                  <a:tcPr marL="9525" marR="9525" marT="9525" marB="0" anchor="ctr"/>
                </a:tc>
                <a:extLst>
                  <a:ext uri="{0D108BD9-81ED-4DB2-BD59-A6C34878D82A}">
                    <a16:rowId xmlns:a16="http://schemas.microsoft.com/office/drawing/2014/main" val="4072408172"/>
                  </a:ext>
                </a:extLst>
              </a:tr>
              <a:tr h="281958">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b="0" i="1" u="none" strike="noStrike">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3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-72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-82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15 </a:t>
                      </a:r>
                    </a:p>
                  </a:txBody>
                  <a:tcPr marL="9525" marR="9525" marT="9525" marB="0" anchor="ctr"/>
                </a:tc>
                <a:tc>
                  <a:txBody>
                    <a:bodyPr/>
                    <a:lstStyle/>
                    <a:p>
                      <a:pPr algn="ctr" fontAlgn="ctr"/>
                      <a:r>
                        <a:rPr lang="sv-SE" sz="800" b="0" i="1" u="none" strike="noStrike" dirty="0">
                          <a:solidFill>
                            <a:srgbClr val="000000"/>
                          </a:solidFill>
                          <a:effectLst/>
                          <a:latin typeface="Futura Std Book" panose="020B0502020204020303"/>
                        </a:rPr>
                        <a:t>-83 </a:t>
                      </a:r>
                    </a:p>
                  </a:txBody>
                  <a:tcPr marL="9525" marR="9525" marT="9525" marB="0" anchor="ctr"/>
                </a:tc>
                <a:extLst>
                  <a:ext uri="{0D108BD9-81ED-4DB2-BD59-A6C34878D82A}">
                    <a16:rowId xmlns:a16="http://schemas.microsoft.com/office/drawing/2014/main" val="1186688527"/>
                  </a:ext>
                </a:extLst>
              </a:tr>
            </a:tbl>
          </a:graphicData>
        </a:graphic>
      </p:graphicFrame>
      <p:sp>
        <p:nvSpPr>
          <p:cNvPr id="11" name="textruta 10">
            <a:extLst>
              <a:ext uri="{FF2B5EF4-FFF2-40B4-BE49-F238E27FC236}">
                <a16:creationId xmlns:a16="http://schemas.microsoft.com/office/drawing/2014/main" id="{53DE869A-5839-4758-A680-2C262B656D9D}"/>
              </a:ext>
            </a:extLst>
          </p:cNvPr>
          <p:cNvSpPr txBox="1"/>
          <p:nvPr/>
        </p:nvSpPr>
        <p:spPr>
          <a:xfrm>
            <a:off x="10337006" y="4990788"/>
            <a:ext cx="1181734" cy="276999"/>
          </a:xfrm>
          <a:prstGeom prst="rect">
            <a:avLst/>
          </a:prstGeom>
          <a:noFill/>
        </p:spPr>
        <p:txBody>
          <a:bodyPr wrap="square" rtlCol="0">
            <a:spAutoFit/>
          </a:bodyPr>
          <a:lstStyle/>
          <a:p>
            <a:r>
              <a:rPr lang="sv-SE" sz="600" dirty="0"/>
              <a:t>**För utländska gästnätter exklusive camping</a:t>
            </a:r>
          </a:p>
        </p:txBody>
      </p:sp>
      <p:graphicFrame>
        <p:nvGraphicFramePr>
          <p:cNvPr id="12" name="Diagram 11">
            <a:extLst>
              <a:ext uri="{FF2B5EF4-FFF2-40B4-BE49-F238E27FC236}">
                <a16:creationId xmlns:a16="http://schemas.microsoft.com/office/drawing/2014/main" id="{A609A1A2-4396-47E4-8621-A16E734C9675}"/>
              </a:ext>
            </a:extLst>
          </p:cNvPr>
          <p:cNvGraphicFramePr>
            <a:graphicFrameLocks/>
          </p:cNvGraphicFramePr>
          <p:nvPr>
            <p:extLst>
              <p:ext uri="{D42A27DB-BD31-4B8C-83A1-F6EECF244321}">
                <p14:modId xmlns:p14="http://schemas.microsoft.com/office/powerpoint/2010/main" val="968925028"/>
              </p:ext>
            </p:extLst>
          </p:nvPr>
        </p:nvGraphicFramePr>
        <p:xfrm>
          <a:off x="717549" y="2134999"/>
          <a:ext cx="5803895" cy="338495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oskärpa&#10;&#10;Automatiskt genererad beskrivning">
            <a:extLst>
              <a:ext uri="{FF2B5EF4-FFF2-40B4-BE49-F238E27FC236}">
                <a16:creationId xmlns:a16="http://schemas.microsoft.com/office/drawing/2014/main" id="{7E656A0B-4922-4C0A-B197-A03FA525A773}"/>
              </a:ext>
            </a:extLst>
          </p:cNvPr>
          <p:cNvPicPr>
            <a:picLocks noGrp="1" noChangeAspect="1"/>
          </p:cNvPicPr>
          <p:nvPr>
            <p:ph type="pic" sz="quarter" idx="13"/>
          </p:nvPr>
        </p:nvPicPr>
        <p:blipFill>
          <a:blip r:embed="rId2"/>
          <a:srcRect t="4657" b="4657"/>
          <a:stretch>
            <a:fillRect/>
          </a:stretch>
        </p:blipFill>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115975581"/>
              </p:ext>
            </p:extLst>
          </p:nvPr>
        </p:nvGraphicFramePr>
        <p:xfrm>
          <a:off x="6167439" y="106615"/>
          <a:ext cx="5687122" cy="6418016"/>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1151346">
                  <a:extLst>
                    <a:ext uri="{9D8B030D-6E8A-4147-A177-3AD203B41FA5}">
                      <a16:colId xmlns:a16="http://schemas.microsoft.com/office/drawing/2014/main" val="2818758293"/>
                    </a:ext>
                  </a:extLst>
                </a:gridCol>
                <a:gridCol w="1082058">
                  <a:extLst>
                    <a:ext uri="{9D8B030D-6E8A-4147-A177-3AD203B41FA5}">
                      <a16:colId xmlns:a16="http://schemas.microsoft.com/office/drawing/2014/main" val="1452816917"/>
                    </a:ext>
                  </a:extLst>
                </a:gridCol>
              </a:tblGrid>
              <a:tr h="401126">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Nyregistrerade företag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Företagskonkurser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401126">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l"/>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01126">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01126">
                <a:tc>
                  <a:txBody>
                    <a:bodyPr/>
                    <a:lstStyle/>
                    <a:p>
                      <a:pPr algn="l" rtl="0" fontAlgn="ctr"/>
                      <a:r>
                        <a:rPr lang="sv-SE" sz="800" b="1" i="0" u="none" strike="noStrike">
                          <a:solidFill>
                            <a:srgbClr val="000000"/>
                          </a:solidFill>
                          <a:effectLst/>
                          <a:latin typeface="Futura Std Book" panose="020B0502020204020303" pitchFamily="34" charset="0"/>
                        </a:rPr>
                        <a:t>Örebro län</a:t>
                      </a:r>
                    </a:p>
                  </a:txBody>
                  <a:tcPr marL="108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dirty="0">
                          <a:solidFill>
                            <a:srgbClr val="000000"/>
                          </a:solidFill>
                          <a:effectLst/>
                          <a:latin typeface="Futura Std Book" panose="020B0502020204020303"/>
                        </a:rPr>
                        <a:t>564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dirty="0">
                          <a:solidFill>
                            <a:srgbClr val="000000"/>
                          </a:solidFill>
                          <a:effectLst/>
                          <a:latin typeface="Futura Std Book" panose="020B0502020204020303"/>
                        </a:rPr>
                        <a:t>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dirty="0">
                          <a:solidFill>
                            <a:srgbClr val="000000"/>
                          </a:solidFill>
                          <a:effectLst/>
                          <a:latin typeface="Futura Std Book" panose="020B0502020204020303"/>
                        </a:rPr>
                        <a:t>39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dirty="0">
                          <a:solidFill>
                            <a:srgbClr val="000000"/>
                          </a:solidFill>
                          <a:effectLst/>
                          <a:latin typeface="Futura Std Book" panose="020B0502020204020303"/>
                        </a:rPr>
                        <a:t>-26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Askersund</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93360832"/>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Degerfors</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1559525621"/>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Hallsberg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947986397"/>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Hällefors</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325918200"/>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Karlskoga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3944598109"/>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Kumla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a:t>
                      </a:r>
                    </a:p>
                  </a:txBody>
                  <a:tcPr marL="9525" marR="9525" marT="9525" marB="0" anchor="ctr"/>
                </a:tc>
                <a:extLst>
                  <a:ext uri="{0D108BD9-81ED-4DB2-BD59-A6C34878D82A}">
                    <a16:rowId xmlns:a16="http://schemas.microsoft.com/office/drawing/2014/main" val="3208508909"/>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Laxå</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121273573"/>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Lekeberg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084239425"/>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Lindesberg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047465816"/>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Ljusnarsberg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Nora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2443966492"/>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Örebro</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343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-26</a:t>
                      </a:r>
                    </a:p>
                  </a:txBody>
                  <a:tcPr marL="9525" marR="9525" marT="9525" marB="0" anchor="ctr"/>
                </a:tc>
                <a:extLst>
                  <a:ext uri="{0D108BD9-81ED-4DB2-BD59-A6C34878D82A}">
                    <a16:rowId xmlns:a16="http://schemas.microsoft.com/office/drawing/2014/main" val="3055248050"/>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i Örebro 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descr="En bild som visar oskärpa&#10;&#10;Automatiskt genererad beskrivning">
            <a:extLst>
              <a:ext uri="{FF2B5EF4-FFF2-40B4-BE49-F238E27FC236}">
                <a16:creationId xmlns:a16="http://schemas.microsoft.com/office/drawing/2014/main" id="{63AED92A-7868-497B-8F09-9B51D5D1301D}"/>
              </a:ext>
            </a:extLst>
          </p:cNvPr>
          <p:cNvPicPr>
            <a:picLocks noGrp="1" noChangeAspect="1"/>
          </p:cNvPicPr>
          <p:nvPr>
            <p:ph type="pic" sz="quarter" idx="13"/>
          </p:nvPr>
        </p:nvPicPr>
        <p:blipFill>
          <a:blip r:embed="rId2"/>
          <a:srcRect t="4657" b="4657"/>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Örebro 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885954496"/>
              </p:ext>
            </p:extLst>
          </p:nvPr>
        </p:nvGraphicFramePr>
        <p:xfrm>
          <a:off x="6167438" y="106615"/>
          <a:ext cx="5689601" cy="6418016"/>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1117189">
                  <a:extLst>
                    <a:ext uri="{9D8B030D-6E8A-4147-A177-3AD203B41FA5}">
                      <a16:colId xmlns:a16="http://schemas.microsoft.com/office/drawing/2014/main" val="2818758293"/>
                    </a:ext>
                  </a:extLst>
                </a:gridCol>
                <a:gridCol w="1117189">
                  <a:extLst>
                    <a:ext uri="{9D8B030D-6E8A-4147-A177-3AD203B41FA5}">
                      <a16:colId xmlns:a16="http://schemas.microsoft.com/office/drawing/2014/main" val="2795817832"/>
                    </a:ext>
                  </a:extLst>
                </a:gridCol>
              </a:tblGrid>
              <a:tr h="401126">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sv-SE"/>
                    </a:p>
                  </a:txBody>
                  <a:tcPr>
                    <a:lnL w="12700" cmpd="sng">
                      <a:noFill/>
                    </a:lnL>
                  </a:tcPr>
                </a:tc>
                <a:extLst>
                  <a:ext uri="{0D108BD9-81ED-4DB2-BD59-A6C34878D82A}">
                    <a16:rowId xmlns:a16="http://schemas.microsoft.com/office/drawing/2014/main" val="3100129660"/>
                  </a:ext>
                </a:extLst>
              </a:tr>
              <a:tr h="401126">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01126">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2021 kv1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01126">
                <a:tc>
                  <a:txBody>
                    <a:bodyPr/>
                    <a:lstStyle/>
                    <a:p>
                      <a:pPr marL="72000" algn="l" fontAlgn="b"/>
                      <a:r>
                        <a:rPr lang="sv-SE" sz="800" b="1" i="0" u="none" strike="noStrike" dirty="0">
                          <a:solidFill>
                            <a:srgbClr val="000000"/>
                          </a:solidFill>
                          <a:effectLst/>
                          <a:latin typeface="Futura Std Book" panose="020B0502020204020303"/>
                        </a:rPr>
                        <a:t>Örebro län</a:t>
                      </a:r>
                    </a:p>
                  </a:txBody>
                  <a:tcPr marL="7679" marR="7679" marT="7679"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9 354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-89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01126">
                <a:tc>
                  <a:txBody>
                    <a:bodyPr/>
                    <a:lstStyle/>
                    <a:p>
                      <a:pPr marL="72000" algn="l" fontAlgn="b"/>
                      <a:r>
                        <a:rPr lang="sv-SE" sz="800" b="0" i="0" u="none" strike="noStrike" dirty="0">
                          <a:solidFill>
                            <a:srgbClr val="000000"/>
                          </a:solidFill>
                          <a:effectLst/>
                          <a:latin typeface="Futura Std Book" panose="020B0502020204020303"/>
                        </a:rPr>
                        <a:t>Lekeberg</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93360832"/>
                  </a:ext>
                </a:extLst>
              </a:tr>
              <a:tr h="401126">
                <a:tc>
                  <a:txBody>
                    <a:bodyPr/>
                    <a:lstStyle/>
                    <a:p>
                      <a:pPr marL="72000" algn="l" fontAlgn="b"/>
                      <a:r>
                        <a:rPr lang="sv-SE" sz="800" b="0" i="0" u="none" strike="noStrike" dirty="0">
                          <a:solidFill>
                            <a:srgbClr val="000000"/>
                          </a:solidFill>
                          <a:effectLst/>
                          <a:latin typeface="Futura Std Book" panose="020B0502020204020303"/>
                        </a:rPr>
                        <a:t>Laxå</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1559525621"/>
                  </a:ext>
                </a:extLst>
              </a:tr>
              <a:tr h="401126">
                <a:tc>
                  <a:txBody>
                    <a:bodyPr/>
                    <a:lstStyle/>
                    <a:p>
                      <a:pPr marL="72000" algn="l" fontAlgn="b"/>
                      <a:r>
                        <a:rPr lang="sv-SE" sz="800" b="0" i="0" u="none" strike="noStrike" dirty="0">
                          <a:solidFill>
                            <a:srgbClr val="000000"/>
                          </a:solidFill>
                          <a:effectLst/>
                          <a:latin typeface="Futura Std Book" panose="020B0502020204020303"/>
                        </a:rPr>
                        <a:t>Hallsberg</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276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1947986397"/>
                  </a:ext>
                </a:extLst>
              </a:tr>
              <a:tr h="401126">
                <a:tc>
                  <a:txBody>
                    <a:bodyPr/>
                    <a:lstStyle/>
                    <a:p>
                      <a:pPr marL="72000" algn="l" fontAlgn="b"/>
                      <a:r>
                        <a:rPr lang="sv-SE" sz="800" b="0" i="0" u="none" strike="noStrike" dirty="0">
                          <a:solidFill>
                            <a:srgbClr val="000000"/>
                          </a:solidFill>
                          <a:effectLst/>
                          <a:latin typeface="Futura Std Book" panose="020B0502020204020303"/>
                        </a:rPr>
                        <a:t>Degerfors</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2325918200"/>
                  </a:ext>
                </a:extLst>
              </a:tr>
              <a:tr h="401126">
                <a:tc>
                  <a:txBody>
                    <a:bodyPr/>
                    <a:lstStyle/>
                    <a:p>
                      <a:pPr marL="72000" algn="l" fontAlgn="b"/>
                      <a:r>
                        <a:rPr lang="sv-SE" sz="800" b="0" i="0" u="none" strike="noStrike">
                          <a:solidFill>
                            <a:srgbClr val="000000"/>
                          </a:solidFill>
                          <a:effectLst/>
                          <a:latin typeface="Futura Std Book" panose="020B0502020204020303"/>
                        </a:rPr>
                        <a:t>Hällefors</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3944598109"/>
                  </a:ext>
                </a:extLst>
              </a:tr>
              <a:tr h="401126">
                <a:tc>
                  <a:txBody>
                    <a:bodyPr/>
                    <a:lstStyle/>
                    <a:p>
                      <a:pPr marL="72000" algn="l" fontAlgn="b"/>
                      <a:r>
                        <a:rPr lang="sv-SE" sz="800" b="0" i="0" u="none" strike="noStrike" dirty="0">
                          <a:solidFill>
                            <a:srgbClr val="000000"/>
                          </a:solidFill>
                          <a:effectLst/>
                          <a:latin typeface="Futura Std Book" panose="020B0502020204020303"/>
                        </a:rPr>
                        <a:t>Ljusnarsberg</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3208508909"/>
                  </a:ext>
                </a:extLst>
              </a:tr>
              <a:tr h="401126">
                <a:tc>
                  <a:txBody>
                    <a:bodyPr/>
                    <a:lstStyle/>
                    <a:p>
                      <a:pPr marL="72000" algn="l" fontAlgn="b"/>
                      <a:r>
                        <a:rPr lang="sv-SE" sz="800" b="0" i="0" u="none" strike="noStrike" dirty="0">
                          <a:solidFill>
                            <a:srgbClr val="000000"/>
                          </a:solidFill>
                          <a:effectLst/>
                          <a:latin typeface="Futura Std Book" panose="020B0502020204020303"/>
                        </a:rPr>
                        <a:t>Örebro</a:t>
                      </a:r>
                    </a:p>
                  </a:txBody>
                  <a:tcPr marL="7679" marR="7679" marT="7679"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5 396</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-6</a:t>
                      </a:r>
                    </a:p>
                  </a:txBody>
                  <a:tcPr marL="0" marR="0" marT="0"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-94</a:t>
                      </a:r>
                    </a:p>
                  </a:txBody>
                  <a:tcPr marL="9525" marR="9525" marT="9525" marB="0" anchor="ctr"/>
                </a:tc>
                <a:extLst>
                  <a:ext uri="{0D108BD9-81ED-4DB2-BD59-A6C34878D82A}">
                    <a16:rowId xmlns:a16="http://schemas.microsoft.com/office/drawing/2014/main" val="1121273573"/>
                  </a:ext>
                </a:extLst>
              </a:tr>
              <a:tr h="401126">
                <a:tc>
                  <a:txBody>
                    <a:bodyPr/>
                    <a:lstStyle/>
                    <a:p>
                      <a:pPr marL="72000" algn="l" fontAlgn="b"/>
                      <a:r>
                        <a:rPr lang="sv-SE" sz="800" b="0" i="0" u="none" strike="noStrike" dirty="0">
                          <a:solidFill>
                            <a:srgbClr val="000000"/>
                          </a:solidFill>
                          <a:effectLst/>
                          <a:latin typeface="Futura Std Book" panose="020B0502020204020303"/>
                        </a:rPr>
                        <a:t>Kumla</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1 230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084239425"/>
                  </a:ext>
                </a:extLst>
              </a:tr>
              <a:tr h="401126">
                <a:tc>
                  <a:txBody>
                    <a:bodyPr/>
                    <a:lstStyle/>
                    <a:p>
                      <a:pPr marL="72000" algn="l" fontAlgn="b"/>
                      <a:r>
                        <a:rPr lang="sv-SE" sz="800" b="0" i="0" u="none" strike="noStrike" dirty="0">
                          <a:solidFill>
                            <a:srgbClr val="000000"/>
                          </a:solidFill>
                          <a:effectLst/>
                          <a:latin typeface="Futura Std Book" panose="020B0502020204020303"/>
                        </a:rPr>
                        <a:t>Askersund</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047465816"/>
                  </a:ext>
                </a:extLst>
              </a:tr>
              <a:tr h="401126">
                <a:tc>
                  <a:txBody>
                    <a:bodyPr/>
                    <a:lstStyle/>
                    <a:p>
                      <a:pPr marL="72000" algn="l" fontAlgn="b"/>
                      <a:r>
                        <a:rPr lang="sv-SE" sz="800" b="0" i="0" u="none" strike="noStrike" dirty="0">
                          <a:solidFill>
                            <a:srgbClr val="000000"/>
                          </a:solidFill>
                          <a:effectLst/>
                          <a:latin typeface="Futura Std Book" panose="020B0502020204020303"/>
                        </a:rPr>
                        <a:t>Karlskoga</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838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4226078857"/>
                  </a:ext>
                </a:extLst>
              </a:tr>
              <a:tr h="401126">
                <a:tc>
                  <a:txBody>
                    <a:bodyPr/>
                    <a:lstStyle/>
                    <a:p>
                      <a:pPr marL="72000" algn="l" fontAlgn="b"/>
                      <a:r>
                        <a:rPr lang="sv-SE" sz="800" b="0" i="0" u="none" strike="noStrike" dirty="0">
                          <a:solidFill>
                            <a:srgbClr val="000000"/>
                          </a:solidFill>
                          <a:effectLst/>
                          <a:latin typeface="Futura Std Book" panose="020B0502020204020303"/>
                        </a:rPr>
                        <a:t>Nora</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443966492"/>
                  </a:ext>
                </a:extLst>
              </a:tr>
              <a:tr h="401126">
                <a:tc>
                  <a:txBody>
                    <a:bodyPr/>
                    <a:lstStyle/>
                    <a:p>
                      <a:pPr marL="72000" algn="l" fontAlgn="b"/>
                      <a:r>
                        <a:rPr lang="sv-SE" sz="800" b="0" i="0" u="none" strike="noStrike" dirty="0">
                          <a:solidFill>
                            <a:srgbClr val="000000"/>
                          </a:solidFill>
                          <a:effectLst/>
                          <a:latin typeface="Futura Std Book" panose="020B0502020204020303"/>
                        </a:rPr>
                        <a:t>Lindesberg</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464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3055248050"/>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42556"/>
            <a:ext cx="1500732" cy="215444"/>
          </a:xfrm>
          <a:prstGeom prst="rect">
            <a:avLst/>
          </a:prstGeom>
          <a:noFill/>
        </p:spPr>
        <p:txBody>
          <a:bodyPr wrap="none" rtlCol="0">
            <a:spAutoFit/>
          </a:bodyPr>
          <a:lstStyle/>
          <a:p>
            <a:r>
              <a:rPr lang="sv-SE" sz="800" dirty="0"/>
              <a:t>Källa: Arbetsförmedlingen </a:t>
            </a:r>
          </a:p>
        </p:txBody>
      </p:sp>
      <p:sp>
        <p:nvSpPr>
          <p:cNvPr id="9" name="textruta 8">
            <a:extLst>
              <a:ext uri="{FF2B5EF4-FFF2-40B4-BE49-F238E27FC236}">
                <a16:creationId xmlns:a16="http://schemas.microsoft.com/office/drawing/2014/main" id="{58648B3D-D626-4AC2-A074-E8890990D401}"/>
              </a:ext>
            </a:extLst>
          </p:cNvPr>
          <p:cNvSpPr txBox="1"/>
          <p:nvPr/>
        </p:nvSpPr>
        <p:spPr>
          <a:xfrm>
            <a:off x="0" y="6561545"/>
            <a:ext cx="5830442"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600" dirty="0">
                <a:solidFill>
                  <a:schemeClr val="bg1"/>
                </a:solidFill>
              </a:rPr>
              <a:t>*Varsel ska anmälas till arbetsförmedlingen om du inom ett län avser att säga upp eller minska arbetstiden för minst fem anställda eller fler. Som arbets-</a:t>
            </a:r>
          </a:p>
          <a:p>
            <a:r>
              <a:rPr lang="sv-SE" sz="600" dirty="0">
                <a:solidFill>
                  <a:schemeClr val="bg1"/>
                </a:solidFill>
              </a:rPr>
              <a:t>givare är man inte skyldig att specificera vilken kommun ett varsel gäller. Därför summerar kommunernas siffror inte alltid till länet. </a:t>
            </a:r>
            <a:endParaRPr lang="sv-SE" sz="800" dirty="0">
              <a:solidFill>
                <a:schemeClr val="bg1"/>
              </a:solidFill>
            </a:endParaRPr>
          </a:p>
        </p:txBody>
      </p:sp>
    </p:spTree>
    <p:extLst>
      <p:ext uri="{BB962C8B-B14F-4D97-AF65-F5344CB8AC3E}">
        <p14:creationId xmlns:p14="http://schemas.microsoft.com/office/powerpoint/2010/main" val="3586989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oskärpa&#10;&#10;Automatiskt genererad beskrivning">
            <a:extLst>
              <a:ext uri="{FF2B5EF4-FFF2-40B4-BE49-F238E27FC236}">
                <a16:creationId xmlns:a16="http://schemas.microsoft.com/office/drawing/2014/main" id="{D5C31535-0683-49E0-B2D6-E4E3C1535AC9}"/>
              </a:ext>
            </a:extLst>
          </p:cNvPr>
          <p:cNvPicPr>
            <a:picLocks noGrp="1" noChangeAspect="1"/>
          </p:cNvPicPr>
          <p:nvPr>
            <p:ph type="pic" sz="quarter" idx="13"/>
          </p:nvPr>
        </p:nvPicPr>
        <p:blipFill>
          <a:blip r:embed="rId2"/>
          <a:srcRect t="4657" b="4657"/>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Örebro 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2183061194"/>
              </p:ext>
            </p:extLst>
          </p:nvPr>
        </p:nvGraphicFramePr>
        <p:xfrm>
          <a:off x="6167440" y="106615"/>
          <a:ext cx="5702807" cy="6424992"/>
        </p:xfrm>
        <a:graphic>
          <a:graphicData uri="http://schemas.openxmlformats.org/drawingml/2006/table">
            <a:tbl>
              <a:tblPr firstRow="1" bandRow="1">
                <a:tableStyleId>{5C22544A-7EE6-4342-B048-85BDC9FD1C3A}</a:tableStyleId>
              </a:tblPr>
              <a:tblGrid>
                <a:gridCol w="1225323">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192377">
                  <a:extLst>
                    <a:ext uri="{9D8B030D-6E8A-4147-A177-3AD203B41FA5}">
                      <a16:colId xmlns:a16="http://schemas.microsoft.com/office/drawing/2014/main" val="1671515360"/>
                    </a:ext>
                  </a:extLst>
                </a:gridCol>
                <a:gridCol w="1173080">
                  <a:extLst>
                    <a:ext uri="{9D8B030D-6E8A-4147-A177-3AD203B41FA5}">
                      <a16:colId xmlns:a16="http://schemas.microsoft.com/office/drawing/2014/main" val="2818758293"/>
                    </a:ext>
                  </a:extLst>
                </a:gridCol>
                <a:gridCol w="1149996">
                  <a:extLst>
                    <a:ext uri="{9D8B030D-6E8A-4147-A177-3AD203B41FA5}">
                      <a16:colId xmlns:a16="http://schemas.microsoft.com/office/drawing/2014/main" val="1452816917"/>
                    </a:ext>
                  </a:extLst>
                </a:gridCol>
              </a:tblGrid>
              <a:tr h="401562">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(andel av </a:t>
                      </a:r>
                      <a:r>
                        <a:rPr lang="sv-SE" sz="1000" dirty="0" err="1"/>
                        <a:t>bef</a:t>
                      </a:r>
                      <a:r>
                        <a:rPr lang="sv-SE" sz="1000" dirty="0"/>
                        <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401562">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av </a:t>
                      </a:r>
                      <a:r>
                        <a:rPr lang="sv-SE" sz="1000" dirty="0" err="1">
                          <a:solidFill>
                            <a:schemeClr val="bg1"/>
                          </a:solidFill>
                        </a:rPr>
                        <a:t>bef</a:t>
                      </a:r>
                      <a:r>
                        <a:rPr lang="sv-SE" sz="1000">
                          <a:solidFill>
                            <a:schemeClr val="bg1"/>
                          </a:solidFill>
                        </a:rPr>
                        <a:t>.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(p.e.)</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01562">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dirty="0">
                          <a:solidFill>
                            <a:srgbClr val="FFFFFF"/>
                          </a:solidFill>
                          <a:effectLst/>
                          <a:latin typeface="Futura Std Book" panose="020B0502020204020303" pitchFamily="34" charset="0"/>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dirty="0">
                          <a:solidFill>
                            <a:srgbClr val="FFFFFF"/>
                          </a:solidFill>
                          <a:effectLst/>
                          <a:latin typeface="Futura Std Book" panose="020B0502020204020303" pitchFamily="34" charset="0"/>
                        </a:rPr>
                        <a:t>2021 kv1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01562">
                <a:tc>
                  <a:txBody>
                    <a:bodyPr/>
                    <a:lstStyle/>
                    <a:p>
                      <a:pPr marL="72000" algn="l" fontAlgn="b"/>
                      <a:r>
                        <a:rPr lang="sv-SE" sz="800" b="1" i="0" u="none" strike="noStrike" dirty="0">
                          <a:solidFill>
                            <a:srgbClr val="000000"/>
                          </a:solidFill>
                          <a:effectLst/>
                          <a:latin typeface="Futura Std Book" panose="020B0502020204020303"/>
                        </a:rPr>
                        <a:t>Örebro län</a:t>
                      </a:r>
                    </a:p>
                  </a:txBody>
                  <a:tcPr marL="7679" marR="7679" marT="7679"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13 536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12,6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6,2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01562">
                <a:tc>
                  <a:txBody>
                    <a:bodyPr/>
                    <a:lstStyle/>
                    <a:p>
                      <a:pPr marL="72000" algn="l" fontAlgn="b"/>
                      <a:r>
                        <a:rPr lang="sv-SE" sz="800" b="0" i="0" u="none" strike="noStrike" dirty="0">
                          <a:solidFill>
                            <a:srgbClr val="000000"/>
                          </a:solidFill>
                          <a:effectLst/>
                          <a:latin typeface="Futura Std Book" panose="020B0502020204020303"/>
                        </a:rPr>
                        <a:t>Lekeberg</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extLst>
                  <a:ext uri="{0D108BD9-81ED-4DB2-BD59-A6C34878D82A}">
                    <a16:rowId xmlns:a16="http://schemas.microsoft.com/office/drawing/2014/main" val="293360832"/>
                  </a:ext>
                </a:extLst>
              </a:tr>
              <a:tr h="401562">
                <a:tc>
                  <a:txBody>
                    <a:bodyPr/>
                    <a:lstStyle/>
                    <a:p>
                      <a:pPr marL="72000" algn="l" fontAlgn="b"/>
                      <a:r>
                        <a:rPr lang="sv-SE" sz="800" b="0" i="0" u="none" strike="noStrike" dirty="0">
                          <a:solidFill>
                            <a:srgbClr val="000000"/>
                          </a:solidFill>
                          <a:effectLst/>
                          <a:latin typeface="Futura Std Book" panose="020B0502020204020303"/>
                        </a:rPr>
                        <a:t>Laxå</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0,0</a:t>
                      </a:r>
                    </a:p>
                  </a:txBody>
                  <a:tcPr marL="9525" marR="9525" marT="9525" marB="0" anchor="ctr"/>
                </a:tc>
                <a:extLst>
                  <a:ext uri="{0D108BD9-81ED-4DB2-BD59-A6C34878D82A}">
                    <a16:rowId xmlns:a16="http://schemas.microsoft.com/office/drawing/2014/main" val="1559525621"/>
                  </a:ext>
                </a:extLst>
              </a:tr>
              <a:tr h="401562">
                <a:tc>
                  <a:txBody>
                    <a:bodyPr/>
                    <a:lstStyle/>
                    <a:p>
                      <a:pPr marL="72000" algn="l" fontAlgn="b"/>
                      <a:r>
                        <a:rPr lang="sv-SE" sz="800" b="0" i="0" u="none" strike="noStrike" dirty="0">
                          <a:solidFill>
                            <a:srgbClr val="000000"/>
                          </a:solidFill>
                          <a:effectLst/>
                          <a:latin typeface="Futura Std Book" panose="020B0502020204020303"/>
                        </a:rPr>
                        <a:t>Hallsberg</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681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1947986397"/>
                  </a:ext>
                </a:extLst>
              </a:tr>
              <a:tr h="401562">
                <a:tc>
                  <a:txBody>
                    <a:bodyPr/>
                    <a:lstStyle/>
                    <a:p>
                      <a:pPr marL="72000" algn="l" fontAlgn="b"/>
                      <a:r>
                        <a:rPr lang="sv-SE" sz="800" b="0" i="0" u="none" strike="noStrike" dirty="0">
                          <a:solidFill>
                            <a:srgbClr val="000000"/>
                          </a:solidFill>
                          <a:effectLst/>
                          <a:latin typeface="Futura Std Book" panose="020B0502020204020303"/>
                        </a:rPr>
                        <a:t>Degerfors</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393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2325918200"/>
                  </a:ext>
                </a:extLst>
              </a:tr>
              <a:tr h="401562">
                <a:tc>
                  <a:txBody>
                    <a:bodyPr/>
                    <a:lstStyle/>
                    <a:p>
                      <a:pPr marL="72000" algn="l" fontAlgn="b"/>
                      <a:r>
                        <a:rPr lang="sv-SE" sz="800" b="0" i="0" u="none" strike="noStrike">
                          <a:solidFill>
                            <a:srgbClr val="000000"/>
                          </a:solidFill>
                          <a:effectLst/>
                          <a:latin typeface="Futura Std Book" panose="020B0502020204020303"/>
                        </a:rPr>
                        <a:t>Hällefors</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3944598109"/>
                  </a:ext>
                </a:extLst>
              </a:tr>
              <a:tr h="401562">
                <a:tc>
                  <a:txBody>
                    <a:bodyPr/>
                    <a:lstStyle/>
                    <a:p>
                      <a:pPr marL="72000" algn="l" fontAlgn="b"/>
                      <a:r>
                        <a:rPr lang="sv-SE" sz="800" b="0" i="0" u="none" strike="noStrike" dirty="0">
                          <a:solidFill>
                            <a:srgbClr val="000000"/>
                          </a:solidFill>
                          <a:effectLst/>
                          <a:latin typeface="Futura Std Book" panose="020B0502020204020303"/>
                        </a:rPr>
                        <a:t>Ljusnarsberg</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0,0</a:t>
                      </a:r>
                    </a:p>
                  </a:txBody>
                  <a:tcPr marL="9525" marR="9525" marT="9525" marB="0" anchor="ctr"/>
                </a:tc>
                <a:extLst>
                  <a:ext uri="{0D108BD9-81ED-4DB2-BD59-A6C34878D82A}">
                    <a16:rowId xmlns:a16="http://schemas.microsoft.com/office/drawing/2014/main" val="3208508909"/>
                  </a:ext>
                </a:extLst>
              </a:tr>
              <a:tr h="401562">
                <a:tc>
                  <a:txBody>
                    <a:bodyPr/>
                    <a:lstStyle/>
                    <a:p>
                      <a:pPr marL="72000" algn="l" fontAlgn="b"/>
                      <a:r>
                        <a:rPr lang="sv-SE" sz="800" b="0" i="0" u="none" strike="noStrike" dirty="0">
                          <a:solidFill>
                            <a:srgbClr val="000000"/>
                          </a:solidFill>
                          <a:effectLst/>
                          <a:latin typeface="Futura Std Book" panose="020B0502020204020303"/>
                        </a:rPr>
                        <a:t>Örebro</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7 809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1121273573"/>
                  </a:ext>
                </a:extLst>
              </a:tr>
              <a:tr h="401562">
                <a:tc>
                  <a:txBody>
                    <a:bodyPr/>
                    <a:lstStyle/>
                    <a:p>
                      <a:pPr marL="72000" algn="l" fontAlgn="b"/>
                      <a:r>
                        <a:rPr lang="sv-SE" sz="800" b="0" i="0" u="none" strike="noStrike" dirty="0">
                          <a:solidFill>
                            <a:srgbClr val="000000"/>
                          </a:solidFill>
                          <a:effectLst/>
                          <a:latin typeface="Futura Std Book" panose="020B0502020204020303"/>
                        </a:rPr>
                        <a:t>Kumla</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757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1084239425"/>
                  </a:ext>
                </a:extLst>
              </a:tr>
              <a:tr h="401562">
                <a:tc>
                  <a:txBody>
                    <a:bodyPr/>
                    <a:lstStyle/>
                    <a:p>
                      <a:pPr marL="72000" algn="l" fontAlgn="b"/>
                      <a:r>
                        <a:rPr lang="sv-SE" sz="800" b="0" i="0" u="none" strike="noStrike" dirty="0">
                          <a:solidFill>
                            <a:srgbClr val="000000"/>
                          </a:solidFill>
                          <a:effectLst/>
                          <a:latin typeface="Futura Std Book" panose="020B0502020204020303"/>
                        </a:rPr>
                        <a:t>Askersund</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291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extLst>
                  <a:ext uri="{0D108BD9-81ED-4DB2-BD59-A6C34878D82A}">
                    <a16:rowId xmlns:a16="http://schemas.microsoft.com/office/drawing/2014/main" val="2047465816"/>
                  </a:ext>
                </a:extLst>
              </a:tr>
              <a:tr h="401562">
                <a:tc>
                  <a:txBody>
                    <a:bodyPr/>
                    <a:lstStyle/>
                    <a:p>
                      <a:pPr marL="72000" algn="l" fontAlgn="b"/>
                      <a:r>
                        <a:rPr lang="sv-SE" sz="800" b="0" i="0" u="none" strike="noStrike" dirty="0">
                          <a:solidFill>
                            <a:srgbClr val="000000"/>
                          </a:solidFill>
                          <a:effectLst/>
                          <a:latin typeface="Futura Std Book" panose="020B0502020204020303"/>
                        </a:rPr>
                        <a:t>Karlskoga</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1 131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extLst>
                  <a:ext uri="{0D108BD9-81ED-4DB2-BD59-A6C34878D82A}">
                    <a16:rowId xmlns:a16="http://schemas.microsoft.com/office/drawing/2014/main" val="4226078857"/>
                  </a:ext>
                </a:extLst>
              </a:tr>
              <a:tr h="401562">
                <a:tc>
                  <a:txBody>
                    <a:bodyPr/>
                    <a:lstStyle/>
                    <a:p>
                      <a:pPr marL="72000" algn="l" fontAlgn="b"/>
                      <a:r>
                        <a:rPr lang="sv-SE" sz="800" b="0" i="0" u="none" strike="noStrike" dirty="0">
                          <a:solidFill>
                            <a:srgbClr val="000000"/>
                          </a:solidFill>
                          <a:effectLst/>
                          <a:latin typeface="Futura Std Book" panose="020B0502020204020303"/>
                        </a:rPr>
                        <a:t>Nora</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2443966492"/>
                  </a:ext>
                </a:extLst>
              </a:tr>
              <a:tr h="401562">
                <a:tc>
                  <a:txBody>
                    <a:bodyPr/>
                    <a:lstStyle/>
                    <a:p>
                      <a:pPr marL="72000" algn="l" fontAlgn="b"/>
                      <a:r>
                        <a:rPr lang="sv-SE" sz="800" b="0" i="0" u="none" strike="noStrike" dirty="0">
                          <a:solidFill>
                            <a:srgbClr val="000000"/>
                          </a:solidFill>
                          <a:effectLst/>
                          <a:latin typeface="Futura Std Book" panose="020B0502020204020303"/>
                        </a:rPr>
                        <a:t>Lindesberg</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971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5,8</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0,2</a:t>
                      </a:r>
                    </a:p>
                  </a:txBody>
                  <a:tcPr marL="9525" marR="9525" marT="9525" marB="0" anchor="ctr"/>
                </a:tc>
                <a:extLst>
                  <a:ext uri="{0D108BD9-81ED-4DB2-BD59-A6C34878D82A}">
                    <a16:rowId xmlns:a16="http://schemas.microsoft.com/office/drawing/2014/main" val="3055248050"/>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oskärpa&#10;&#10;Automatiskt genererad beskrivning">
            <a:extLst>
              <a:ext uri="{FF2B5EF4-FFF2-40B4-BE49-F238E27FC236}">
                <a16:creationId xmlns:a16="http://schemas.microsoft.com/office/drawing/2014/main" id="{8214176B-5F12-412F-B296-F42C21A45104}"/>
              </a:ext>
            </a:extLst>
          </p:cNvPr>
          <p:cNvPicPr>
            <a:picLocks noGrp="1" noChangeAspect="1"/>
          </p:cNvPicPr>
          <p:nvPr>
            <p:ph type="pic" sz="quarter" idx="13"/>
          </p:nvPr>
        </p:nvPicPr>
        <p:blipFill>
          <a:blip r:embed="rId2"/>
          <a:srcRect t="4657" b="4657"/>
          <a:stretch>
            <a:fillRect/>
          </a:stretch>
        </p:blipFill>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717550" y="333375"/>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i Örebro 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2878627503"/>
              </p:ext>
            </p:extLst>
          </p:nvPr>
        </p:nvGraphicFramePr>
        <p:xfrm>
          <a:off x="6167439" y="106615"/>
          <a:ext cx="5687122" cy="6418016"/>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401126">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401126">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01126">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01126">
                <a:tc>
                  <a:txBody>
                    <a:bodyPr/>
                    <a:lstStyle/>
                    <a:p>
                      <a:pPr algn="l" rtl="0" fontAlgn="ctr"/>
                      <a:r>
                        <a:rPr lang="sv-SE" sz="800" b="1" i="0" u="none" strike="noStrike" dirty="0">
                          <a:solidFill>
                            <a:srgbClr val="000000"/>
                          </a:solidFill>
                          <a:effectLst/>
                          <a:latin typeface="Futura Std Book" panose="020B0502020204020303" pitchFamily="34" charset="0"/>
                        </a:rPr>
                        <a:t>Örebro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305 653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149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-64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Askersund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11 495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1 400</a:t>
                      </a:r>
                    </a:p>
                  </a:txBody>
                  <a:tcPr marL="9525" marR="9525" marT="9525" marB="0" anchor="ctr"/>
                </a:tc>
                <a:extLst>
                  <a:ext uri="{0D108BD9-81ED-4DB2-BD59-A6C34878D82A}">
                    <a16:rowId xmlns:a16="http://schemas.microsoft.com/office/drawing/2014/main" val="293360832"/>
                  </a:ext>
                </a:extLst>
              </a:tr>
              <a:tr h="401126">
                <a:tc>
                  <a:txBody>
                    <a:bodyPr/>
                    <a:lstStyle/>
                    <a:p>
                      <a:pPr algn="l" rtl="0" fontAlgn="ctr"/>
                      <a:r>
                        <a:rPr lang="sv-SE" sz="800" b="0" i="0" u="none" strike="noStrike" dirty="0">
                          <a:solidFill>
                            <a:srgbClr val="000000"/>
                          </a:solidFill>
                          <a:effectLst/>
                          <a:latin typeface="Futura Std Book" panose="020B0502020204020303" pitchFamily="34" charset="0"/>
                        </a:rPr>
                        <a:t>Degerfors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9 595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559525621"/>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Hallsberg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16 011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-92</a:t>
                      </a:r>
                    </a:p>
                  </a:txBody>
                  <a:tcPr marL="9525" marR="9525" marT="9525" marB="0" anchor="ctr"/>
                </a:tc>
                <a:extLst>
                  <a:ext uri="{0D108BD9-81ED-4DB2-BD59-A6C34878D82A}">
                    <a16:rowId xmlns:a16="http://schemas.microsoft.com/office/drawing/2014/main" val="1947986397"/>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Hällefors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6 875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325918200"/>
                  </a:ext>
                </a:extLst>
              </a:tr>
              <a:tr h="401126">
                <a:tc>
                  <a:txBody>
                    <a:bodyPr/>
                    <a:lstStyle/>
                    <a:p>
                      <a:pPr algn="l" rtl="0" fontAlgn="ctr"/>
                      <a:r>
                        <a:rPr lang="sv-SE" sz="800" b="0" i="0" u="none" strike="noStrike" dirty="0">
                          <a:solidFill>
                            <a:srgbClr val="000000"/>
                          </a:solidFill>
                          <a:effectLst/>
                          <a:latin typeface="Futura Std Book" panose="020B0502020204020303" pitchFamily="34" charset="0"/>
                        </a:rPr>
                        <a:t>Karlskoga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30 291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-71</a:t>
                      </a:r>
                    </a:p>
                  </a:txBody>
                  <a:tcPr marL="9525" marR="9525" marT="9525" marB="0" anchor="ctr"/>
                </a:tc>
                <a:extLst>
                  <a:ext uri="{0D108BD9-81ED-4DB2-BD59-A6C34878D82A}">
                    <a16:rowId xmlns:a16="http://schemas.microsoft.com/office/drawing/2014/main" val="3944598109"/>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Kumla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21 955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-89</a:t>
                      </a:r>
                    </a:p>
                  </a:txBody>
                  <a:tcPr marL="9525" marR="9525" marT="9525" marB="0" anchor="ctr"/>
                </a:tc>
                <a:extLst>
                  <a:ext uri="{0D108BD9-81ED-4DB2-BD59-A6C34878D82A}">
                    <a16:rowId xmlns:a16="http://schemas.microsoft.com/office/drawing/2014/main" val="3208508909"/>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Laxå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5 646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121273573"/>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Lekeberg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8 502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-57</a:t>
                      </a:r>
                    </a:p>
                  </a:txBody>
                  <a:tcPr marL="9525" marR="9525" marT="9525" marB="0" anchor="ctr"/>
                </a:tc>
                <a:extLst>
                  <a:ext uri="{0D108BD9-81ED-4DB2-BD59-A6C34878D82A}">
                    <a16:rowId xmlns:a16="http://schemas.microsoft.com/office/drawing/2014/main" val="1084239425"/>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Lindesberg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23 648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047465816"/>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Ljusnarsberg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4 652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Nora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10 688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-79</a:t>
                      </a:r>
                    </a:p>
                  </a:txBody>
                  <a:tcPr marL="9525" marR="9525" marT="9525" marB="0" anchor="ctr"/>
                </a:tc>
                <a:extLst>
                  <a:ext uri="{0D108BD9-81ED-4DB2-BD59-A6C34878D82A}">
                    <a16:rowId xmlns:a16="http://schemas.microsoft.com/office/drawing/2014/main" val="2443966492"/>
                  </a:ext>
                </a:extLst>
              </a:tr>
              <a:tr h="401126">
                <a:tc>
                  <a:txBody>
                    <a:bodyPr/>
                    <a:lstStyle/>
                    <a:p>
                      <a:pPr algn="l" rtl="0" fontAlgn="ctr"/>
                      <a:r>
                        <a:rPr lang="sv-SE" sz="800" b="0" i="0" u="none" strike="noStrike" dirty="0">
                          <a:solidFill>
                            <a:srgbClr val="000000"/>
                          </a:solidFill>
                          <a:effectLst/>
                          <a:latin typeface="Futura Std Book" panose="020B0502020204020303" pitchFamily="34" charset="0"/>
                        </a:rPr>
                        <a:t>Örebro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156 295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107</a:t>
                      </a:r>
                    </a:p>
                  </a:txBody>
                  <a:tcPr marL="9525" marR="9525" marT="9525" marB="0" anchor="ctr"/>
                </a:tc>
                <a:tc>
                  <a:txBody>
                    <a:bodyPr/>
                    <a:lstStyle/>
                    <a:p>
                      <a:pPr algn="ctr" fontAlgn="ctr"/>
                      <a:r>
                        <a:rPr lang="sv-SE" sz="800" b="0" i="0" u="none" strike="noStrike" dirty="0">
                          <a:solidFill>
                            <a:srgbClr val="000000"/>
                          </a:solidFill>
                          <a:effectLst/>
                          <a:latin typeface="+mn-lt"/>
                        </a:rPr>
                        <a:t>-40</a:t>
                      </a:r>
                    </a:p>
                  </a:txBody>
                  <a:tcPr marL="9525" marR="9525" marT="9525" marB="0" anchor="ctr"/>
                </a:tc>
                <a:extLst>
                  <a:ext uri="{0D108BD9-81ED-4DB2-BD59-A6C34878D82A}">
                    <a16:rowId xmlns:a16="http://schemas.microsoft.com/office/drawing/2014/main" val="3055248050"/>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descr="En bild som visar oskärpa&#10;&#10;Automatiskt genererad beskrivning">
            <a:extLst>
              <a:ext uri="{FF2B5EF4-FFF2-40B4-BE49-F238E27FC236}">
                <a16:creationId xmlns:a16="http://schemas.microsoft.com/office/drawing/2014/main" id="{146C9907-DB4C-4D92-9B46-77EF29609F41}"/>
              </a:ext>
            </a:extLst>
          </p:cNvPr>
          <p:cNvPicPr>
            <a:picLocks noGrp="1" noChangeAspect="1"/>
          </p:cNvPicPr>
          <p:nvPr>
            <p:ph type="pic" sz="quarter" idx="13"/>
          </p:nvPr>
        </p:nvPicPr>
        <p:blipFill>
          <a:blip r:embed="rId2"/>
          <a:srcRect t="4657" b="4657"/>
          <a:stretch>
            <a:fillRect/>
          </a:stretch>
        </p:blipFill>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717550" y="333375"/>
            <a:ext cx="5307013" cy="1295400"/>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i Örebro 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729348778"/>
              </p:ext>
            </p:extLst>
          </p:nvPr>
        </p:nvGraphicFramePr>
        <p:xfrm>
          <a:off x="6164962" y="106615"/>
          <a:ext cx="4871338" cy="6418016"/>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401126">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401126">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01126">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01126">
                <a:tc>
                  <a:txBody>
                    <a:bodyPr/>
                    <a:lstStyle/>
                    <a:p>
                      <a:pPr algn="l" rtl="0" fontAlgn="ctr"/>
                      <a:r>
                        <a:rPr lang="sv-SE" sz="800" b="1" i="0" u="none" strike="noStrike" dirty="0">
                          <a:solidFill>
                            <a:srgbClr val="000000"/>
                          </a:solidFill>
                          <a:effectLst/>
                          <a:latin typeface="Futura Std Book" panose="020B0502020204020303" pitchFamily="34" charset="0"/>
                        </a:rPr>
                        <a:t>Örebro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78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Askersund</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-85</a:t>
                      </a:r>
                    </a:p>
                  </a:txBody>
                  <a:tcPr marL="9525" marR="9525" marT="9525" marB="0" anchor="ctr"/>
                </a:tc>
                <a:extLst>
                  <a:ext uri="{0D108BD9-81ED-4DB2-BD59-A6C34878D82A}">
                    <a16:rowId xmlns:a16="http://schemas.microsoft.com/office/drawing/2014/main" val="293360832"/>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Degerfors</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-89</a:t>
                      </a:r>
                    </a:p>
                  </a:txBody>
                  <a:tcPr marL="9525" marR="9525" marT="9525" marB="0" anchor="ctr"/>
                </a:tc>
                <a:extLst>
                  <a:ext uri="{0D108BD9-81ED-4DB2-BD59-A6C34878D82A}">
                    <a16:rowId xmlns:a16="http://schemas.microsoft.com/office/drawing/2014/main" val="1559525621"/>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Hallsberg</a:t>
                      </a:r>
                    </a:p>
                  </a:txBody>
                  <a:tcPr marL="144000" marR="9525" marT="9525" marB="0" anchor="ctr">
                    <a:lnL w="12700" cmpd="sng">
                      <a:noFill/>
                    </a:lnL>
                  </a:tcP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extLst>
                  <a:ext uri="{0D108BD9-81ED-4DB2-BD59-A6C34878D82A}">
                    <a16:rowId xmlns:a16="http://schemas.microsoft.com/office/drawing/2014/main" val="1947986397"/>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Hällefors</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-91</a:t>
                      </a:r>
                    </a:p>
                  </a:txBody>
                  <a:tcPr marL="9525" marR="9525" marT="9525" marB="0" anchor="ctr"/>
                </a:tc>
                <a:extLst>
                  <a:ext uri="{0D108BD9-81ED-4DB2-BD59-A6C34878D82A}">
                    <a16:rowId xmlns:a16="http://schemas.microsoft.com/office/drawing/2014/main" val="2325918200"/>
                  </a:ext>
                </a:extLst>
              </a:tr>
              <a:tr h="401126">
                <a:tc>
                  <a:txBody>
                    <a:bodyPr/>
                    <a:lstStyle/>
                    <a:p>
                      <a:pPr algn="l" rtl="0" fontAlgn="ctr"/>
                      <a:r>
                        <a:rPr lang="sv-SE" sz="800" b="0" i="0" u="none" strike="noStrike" dirty="0">
                          <a:solidFill>
                            <a:srgbClr val="000000"/>
                          </a:solidFill>
                          <a:effectLst/>
                          <a:latin typeface="Futura Std Book" panose="020B0502020204020303" pitchFamily="34" charset="0"/>
                        </a:rPr>
                        <a:t>Karlskoga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-90</a:t>
                      </a:r>
                    </a:p>
                  </a:txBody>
                  <a:tcPr marL="9525" marR="9525" marT="9525" marB="0" anchor="ctr"/>
                </a:tc>
                <a:extLst>
                  <a:ext uri="{0D108BD9-81ED-4DB2-BD59-A6C34878D82A}">
                    <a16:rowId xmlns:a16="http://schemas.microsoft.com/office/drawing/2014/main" val="3944598109"/>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Kumla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extLst>
                  <a:ext uri="{0D108BD9-81ED-4DB2-BD59-A6C34878D82A}">
                    <a16:rowId xmlns:a16="http://schemas.microsoft.com/office/drawing/2014/main" val="3208508909"/>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Laxå</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extLst>
                  <a:ext uri="{0D108BD9-81ED-4DB2-BD59-A6C34878D82A}">
                    <a16:rowId xmlns:a16="http://schemas.microsoft.com/office/drawing/2014/main" val="1121273573"/>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Lekeberg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extLst>
                  <a:ext uri="{0D108BD9-81ED-4DB2-BD59-A6C34878D82A}">
                    <a16:rowId xmlns:a16="http://schemas.microsoft.com/office/drawing/2014/main" val="1084239425"/>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Lindesberg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-87</a:t>
                      </a:r>
                    </a:p>
                  </a:txBody>
                  <a:tcPr marL="9525" marR="9525" marT="9525" marB="0" anchor="ctr"/>
                </a:tc>
                <a:extLst>
                  <a:ext uri="{0D108BD9-81ED-4DB2-BD59-A6C34878D82A}">
                    <a16:rowId xmlns:a16="http://schemas.microsoft.com/office/drawing/2014/main" val="2047465816"/>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Ljusnarsberg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extLst>
                  <a:ext uri="{0D108BD9-81ED-4DB2-BD59-A6C34878D82A}">
                    <a16:rowId xmlns:a16="http://schemas.microsoft.com/office/drawing/2014/main" val="4226078857"/>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Nora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extLst>
                  <a:ext uri="{0D108BD9-81ED-4DB2-BD59-A6C34878D82A}">
                    <a16:rowId xmlns:a16="http://schemas.microsoft.com/office/drawing/2014/main" val="2443966492"/>
                  </a:ext>
                </a:extLst>
              </a:tr>
              <a:tr h="401126">
                <a:tc>
                  <a:txBody>
                    <a:bodyPr/>
                    <a:lstStyle/>
                    <a:p>
                      <a:pPr algn="l" rtl="0" fontAlgn="ctr"/>
                      <a:r>
                        <a:rPr lang="sv-SE" sz="800" b="0" i="0" u="none" strike="noStrike" dirty="0">
                          <a:solidFill>
                            <a:srgbClr val="000000"/>
                          </a:solidFill>
                          <a:effectLst/>
                          <a:latin typeface="Futura Std Book" panose="020B0502020204020303" pitchFamily="34" charset="0"/>
                        </a:rPr>
                        <a:t>Örebro</a:t>
                      </a:r>
                    </a:p>
                  </a:txBody>
                  <a:tcPr marL="144000" marR="9525" marT="95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51</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-50</a:t>
                      </a:r>
                    </a:p>
                  </a:txBody>
                  <a:tcPr marL="0" marR="0" marT="0" marB="0" anchor="ctr"/>
                </a:tc>
                <a:extLst>
                  <a:ext uri="{0D108BD9-81ED-4DB2-BD59-A6C34878D82A}">
                    <a16:rowId xmlns:a16="http://schemas.microsoft.com/office/drawing/2014/main" val="3055248050"/>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8" name="Platshållare för bild 7" descr="En bild som visar himmel, utomhus, byggnad, vatten&#10;&#10;Automatiskt genererad beskrivning">
            <a:extLst>
              <a:ext uri="{FF2B5EF4-FFF2-40B4-BE49-F238E27FC236}">
                <a16:creationId xmlns:a16="http://schemas.microsoft.com/office/drawing/2014/main" id="{DC078A03-353B-4527-A8DC-79BC33448117}"/>
              </a:ext>
            </a:extLst>
          </p:cNvPr>
          <p:cNvPicPr>
            <a:picLocks noGrp="1" noChangeAspect="1"/>
          </p:cNvPicPr>
          <p:nvPr>
            <p:ph type="pic" sz="quarter" idx="13"/>
          </p:nvPr>
        </p:nvPicPr>
        <p:blipFill>
          <a:blip r:embed="rId2"/>
          <a:srcRect t="5193" b="5193"/>
          <a:stretch>
            <a:fillRect/>
          </a:stretch>
        </p:blipFill>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475358" y="1628775"/>
            <a:ext cx="5296792" cy="3995277"/>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dirty="0">
                <a:solidFill>
                  <a:schemeClr val="bg1"/>
                </a:solidFill>
              </a:rPr>
              <a:t> Scandinavia.</a:t>
            </a:r>
          </a:p>
          <a:p>
            <a:r>
              <a:rPr lang="sv-SE" sz="1200">
                <a:solidFill>
                  <a:schemeClr val="bg1"/>
                </a:solidFill>
              </a:rPr>
              <a:t>Bolaget </a:t>
            </a:r>
            <a:r>
              <a:rPr lang="sv-SE" sz="1200" dirty="0">
                <a:solidFill>
                  <a:schemeClr val="bg1"/>
                </a:solidFill>
              </a:rPr>
              <a:t>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r>
              <a:rPr lang="sv-SE" sz="1200" u="sng" dirty="0">
                <a:solidFill>
                  <a:schemeClr val="bg1"/>
                </a:solidFill>
                <a:hlinkClick r:id="rId3">
                  <a:extLst>
                    <a:ext uri="{A12FA001-AC4F-418D-AE19-62706E023703}">
                      <ahyp:hlinkClr xmlns:ahyp="http://schemas.microsoft.com/office/drawing/2018/hyperlinkcolor" xmlns="" val="tx"/>
                    </a:ext>
                  </a:extLst>
                </a:hlinkClick>
              </a:rPr>
              <a:t>http://stockholmbusinessalliance.se/hittamaterial/konjunkturrapporter/ </a:t>
            </a:r>
            <a:endParaRPr lang="sv-SE" sz="1200" u="sng" dirty="0">
              <a:solidFill>
                <a:schemeClr val="bg1"/>
              </a:solidFill>
            </a:endParaRPr>
          </a:p>
          <a:p>
            <a:r>
              <a:rPr lang="sv-SE" sz="1200" dirty="0">
                <a:solidFill>
                  <a:schemeClr val="bg1"/>
                </a:solidFill>
              </a:rPr>
              <a:t>Frågor kan ställas till Stefan Frid 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475358" y="351607"/>
            <a:ext cx="5296792" cy="1113955"/>
          </a:xfrm>
        </p:spPr>
        <p:txBody>
          <a:bodyPr/>
          <a:lstStyle/>
          <a:p>
            <a:r>
              <a:rPr lang="sv-SE" sz="2800" dirty="0">
                <a:solidFill>
                  <a:schemeClr val="bg1"/>
                </a:solidFill>
              </a:rPr>
              <a:t>Stockholm Business Region</a:t>
            </a:r>
          </a:p>
        </p:txBody>
      </p:sp>
      <p:pic>
        <p:nvPicPr>
          <p:cNvPr id="9" name="Bildobjekt 8">
            <a:extLst>
              <a:ext uri="{FF2B5EF4-FFF2-40B4-BE49-F238E27FC236}">
                <a16:creationId xmlns:a16="http://schemas.microsoft.com/office/drawing/2014/main" id="{A14EF21B-B8D3-4355-8DC4-91F4F5847D72}"/>
              </a:ext>
            </a:extLst>
          </p:cNvPr>
          <p:cNvPicPr>
            <a:picLocks noChangeAspect="1"/>
          </p:cNvPicPr>
          <p:nvPr/>
        </p:nvPicPr>
        <p:blipFill>
          <a:blip r:embed="rId4"/>
          <a:stretch>
            <a:fillRect/>
          </a:stretch>
        </p:blipFill>
        <p:spPr>
          <a:xfrm>
            <a:off x="6429375" y="19524"/>
            <a:ext cx="6244640" cy="6818952"/>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2710</TotalTime>
  <Words>3074</Words>
  <Application>Microsoft Office PowerPoint</Application>
  <PresentationFormat>Bredbild</PresentationFormat>
  <Paragraphs>1210</Paragraphs>
  <Slides>23</Slides>
  <Notes>1</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23</vt:i4>
      </vt:variant>
    </vt:vector>
  </HeadingPairs>
  <TitlesOfParts>
    <vt:vector size="31" baseType="lpstr">
      <vt:lpstr>Arial</vt:lpstr>
      <vt:lpstr>Calibri</vt:lpstr>
      <vt:lpstr>Futura Std Book</vt:lpstr>
      <vt:lpstr>Futura Std Book</vt:lpstr>
      <vt:lpstr>Garamond</vt:lpstr>
      <vt:lpstr>Minion Pro</vt:lpstr>
      <vt:lpstr>Times New Roman</vt:lpstr>
      <vt:lpstr>Stockholm Business Region</vt:lpstr>
      <vt:lpstr>PowerPoint-presentation</vt:lpstr>
      <vt:lpstr>Om rapporten</vt:lpstr>
      <vt:lpstr>Flera ljusglimtar i Örebro län</vt:lpstr>
      <vt:lpstr>Lönesumma</vt:lpstr>
      <vt:lpstr>Lönesumma efter sektor</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Stefan Frid</cp:lastModifiedBy>
  <cp:revision>516</cp:revision>
  <cp:lastPrinted>2020-09-17T11:36:28Z</cp:lastPrinted>
  <dcterms:created xsi:type="dcterms:W3CDTF">2019-04-29T08:02:07Z</dcterms:created>
  <dcterms:modified xsi:type="dcterms:W3CDTF">2021-07-01T06:44:30Z</dcterms:modified>
</cp:coreProperties>
</file>