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369" r:id="rId2"/>
    <p:sldId id="308" r:id="rId3"/>
    <p:sldId id="379"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6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70"/>
            <p14:sldId id="371"/>
            <p14:sldId id="351"/>
            <p14:sldId id="372"/>
            <p14:sldId id="373"/>
            <p14:sldId id="354"/>
            <p14:sldId id="368"/>
            <p14:sldId id="374"/>
            <p14:sldId id="375"/>
            <p14:sldId id="358"/>
            <p14:sldId id="359"/>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7" autoAdjust="0"/>
    <p:restoredTop sz="88837" autoAdjust="0"/>
  </p:normalViewPr>
  <p:slideViewPr>
    <p:cSldViewPr snapToGrid="0">
      <p:cViewPr varScale="1">
        <p:scale>
          <a:sx n="69" d="100"/>
          <a:sy n="69" d="100"/>
        </p:scale>
        <p:origin x="640"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kalkylblad.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41"/>
                <c:pt idx="0">
                  <c:v>2011</c:v>
                </c:pt>
                <c:pt idx="5">
                  <c:v>2012</c:v>
                </c:pt>
                <c:pt idx="9">
                  <c:v>2013</c:v>
                </c:pt>
                <c:pt idx="13">
                  <c:v>2014</c:v>
                </c:pt>
                <c:pt idx="17">
                  <c:v>2015</c:v>
                </c:pt>
                <c:pt idx="21">
                  <c:v>2016</c:v>
                </c:pt>
                <c:pt idx="25">
                  <c:v>2017</c:v>
                </c:pt>
                <c:pt idx="29">
                  <c:v>2018</c:v>
                </c:pt>
                <c:pt idx="33">
                  <c:v>2019</c:v>
                </c:pt>
                <c:pt idx="37">
                  <c:v>2020</c:v>
                </c:pt>
                <c:pt idx="40">
                  <c:v>2021</c:v>
                </c:pt>
              </c:strCache>
            </c:strRef>
          </c:cat>
          <c:val>
            <c:numRef>
              <c:f>'s4 graf'!$C$12:$AQ$12</c:f>
              <c:numCache>
                <c:formatCode>General</c:formatCode>
                <c:ptCount val="41"/>
                <c:pt idx="0">
                  <c:v>100</c:v>
                </c:pt>
                <c:pt idx="1">
                  <c:v>105.93630496028659</c:v>
                </c:pt>
                <c:pt idx="2">
                  <c:v>104.81117627651204</c:v>
                </c:pt>
                <c:pt idx="3">
                  <c:v>104.58324077031476</c:v>
                </c:pt>
                <c:pt idx="4">
                  <c:v>104.63806392053377</c:v>
                </c:pt>
                <c:pt idx="5">
                  <c:v>110.26457471791979</c:v>
                </c:pt>
                <c:pt idx="6">
                  <c:v>108.42833534993213</c:v>
                </c:pt>
                <c:pt idx="7">
                  <c:v>108.88633146610198</c:v>
                </c:pt>
                <c:pt idx="8">
                  <c:v>107.79931803224433</c:v>
                </c:pt>
                <c:pt idx="9">
                  <c:v>112.81889646227027</c:v>
                </c:pt>
                <c:pt idx="10">
                  <c:v>111.60587804314017</c:v>
                </c:pt>
                <c:pt idx="11">
                  <c:v>112.19251215498943</c:v>
                </c:pt>
                <c:pt idx="12">
                  <c:v>111.76032225685998</c:v>
                </c:pt>
                <c:pt idx="13">
                  <c:v>117.95978078910038</c:v>
                </c:pt>
                <c:pt idx="14">
                  <c:v>116.47926431181213</c:v>
                </c:pt>
                <c:pt idx="15">
                  <c:v>115.9298143768906</c:v>
                </c:pt>
                <c:pt idx="16">
                  <c:v>117.08134262965277</c:v>
                </c:pt>
                <c:pt idx="17">
                  <c:v>123.75673782417401</c:v>
                </c:pt>
                <c:pt idx="18">
                  <c:v>121.82852849191023</c:v>
                </c:pt>
                <c:pt idx="19">
                  <c:v>122.13438648042855</c:v>
                </c:pt>
                <c:pt idx="20">
                  <c:v>123.50566608329424</c:v>
                </c:pt>
                <c:pt idx="21">
                  <c:v>128.86777095227316</c:v>
                </c:pt>
                <c:pt idx="22">
                  <c:v>128.0135267754994</c:v>
                </c:pt>
                <c:pt idx="23">
                  <c:v>129.13141129288937</c:v>
                </c:pt>
                <c:pt idx="24">
                  <c:v>129.4676684580264</c:v>
                </c:pt>
                <c:pt idx="25">
                  <c:v>136.28856178373996</c:v>
                </c:pt>
                <c:pt idx="26">
                  <c:v>134.31548477253989</c:v>
                </c:pt>
                <c:pt idx="27">
                  <c:v>135.2598793486481</c:v>
                </c:pt>
                <c:pt idx="28">
                  <c:v>135.5241149875371</c:v>
                </c:pt>
                <c:pt idx="29">
                  <c:v>144.0004989548392</c:v>
                </c:pt>
                <c:pt idx="30">
                  <c:v>141.42927429383857</c:v>
                </c:pt>
                <c:pt idx="31">
                  <c:v>141.52739648061805</c:v>
                </c:pt>
                <c:pt idx="32">
                  <c:v>142.38815783932972</c:v>
                </c:pt>
                <c:pt idx="33">
                  <c:v>149.52473091233099</c:v>
                </c:pt>
                <c:pt idx="34">
                  <c:v>147.40223846380957</c:v>
                </c:pt>
                <c:pt idx="35">
                  <c:v>147.12099497501717</c:v>
                </c:pt>
                <c:pt idx="36">
                  <c:v>148.36604227825504</c:v>
                </c:pt>
                <c:pt idx="37">
                  <c:v>149.67394796282997</c:v>
                </c:pt>
                <c:pt idx="38">
                  <c:v>147.10053269590901</c:v>
                </c:pt>
                <c:pt idx="39">
                  <c:v>148.27950044076229</c:v>
                </c:pt>
                <c:pt idx="40">
                  <c:v>152.30156424149851</c:v>
                </c:pt>
              </c:numCache>
            </c:numRef>
          </c:val>
          <c:smooth val="0"/>
          <c:extLst>
            <c:ext xmlns:c16="http://schemas.microsoft.com/office/drawing/2014/chart" uri="{C3380CC4-5D6E-409C-BE32-E72D297353CC}">
              <c16:uniqueId val="{00000000-E4A3-4FC7-B82D-F02C347950C8}"/>
            </c:ext>
          </c:extLst>
        </c:ser>
        <c:ser>
          <c:idx val="1"/>
          <c:order val="1"/>
          <c:tx>
            <c:strRef>
              <c:f>'s4 graf'!$B$18</c:f>
              <c:strCache>
                <c:ptCount val="1"/>
                <c:pt idx="0">
                  <c:v>Per invånare</c:v>
                </c:pt>
              </c:strCache>
            </c:strRef>
          </c:tx>
          <c:spPr>
            <a:ln w="28575" cap="rnd">
              <a:solidFill>
                <a:schemeClr val="accent1"/>
              </a:solidFill>
              <a:round/>
            </a:ln>
            <a:effectLst/>
          </c:spPr>
          <c:marker>
            <c:symbol val="none"/>
          </c:marker>
          <c:cat>
            <c:strRef>
              <c:f>'s4 graf'!$C$11:$AQ$11</c:f>
              <c:strCache>
                <c:ptCount val="41"/>
                <c:pt idx="0">
                  <c:v>2011</c:v>
                </c:pt>
                <c:pt idx="5">
                  <c:v>2012</c:v>
                </c:pt>
                <c:pt idx="9">
                  <c:v>2013</c:v>
                </c:pt>
                <c:pt idx="13">
                  <c:v>2014</c:v>
                </c:pt>
                <c:pt idx="17">
                  <c:v>2015</c:v>
                </c:pt>
                <c:pt idx="21">
                  <c:v>2016</c:v>
                </c:pt>
                <c:pt idx="25">
                  <c:v>2017</c:v>
                </c:pt>
                <c:pt idx="29">
                  <c:v>2018</c:v>
                </c:pt>
                <c:pt idx="33">
                  <c:v>2019</c:v>
                </c:pt>
                <c:pt idx="37">
                  <c:v>2020</c:v>
                </c:pt>
                <c:pt idx="40">
                  <c:v>2021</c:v>
                </c:pt>
              </c:strCache>
            </c:strRef>
          </c:cat>
          <c:val>
            <c:numRef>
              <c:f>'s4 graf'!$C$13:$AQ$13</c:f>
              <c:numCache>
                <c:formatCode>General</c:formatCode>
                <c:ptCount val="41"/>
                <c:pt idx="0">
                  <c:v>100</c:v>
                </c:pt>
                <c:pt idx="1">
                  <c:v>105.62856528749934</c:v>
                </c:pt>
                <c:pt idx="2">
                  <c:v>104.15070974416736</c:v>
                </c:pt>
                <c:pt idx="3">
                  <c:v>103.72282390054498</c:v>
                </c:pt>
                <c:pt idx="4">
                  <c:v>103.53869432449761</c:v>
                </c:pt>
                <c:pt idx="5">
                  <c:v>108.78241609114045</c:v>
                </c:pt>
                <c:pt idx="6">
                  <c:v>106.58778344886133</c:v>
                </c:pt>
                <c:pt idx="7">
                  <c:v>106.78279460386079</c:v>
                </c:pt>
                <c:pt idx="8">
                  <c:v>105.41586551632432</c:v>
                </c:pt>
                <c:pt idx="9">
                  <c:v>109.96886396120573</c:v>
                </c:pt>
                <c:pt idx="10">
                  <c:v>108.36989063835128</c:v>
                </c:pt>
                <c:pt idx="11">
                  <c:v>108.65888400404435</c:v>
                </c:pt>
                <c:pt idx="12">
                  <c:v>107.91349910363081</c:v>
                </c:pt>
                <c:pt idx="13">
                  <c:v>113.49954284650556</c:v>
                </c:pt>
                <c:pt idx="14">
                  <c:v>111.63450578018107</c:v>
                </c:pt>
                <c:pt idx="15">
                  <c:v>110.87333567310476</c:v>
                </c:pt>
                <c:pt idx="16">
                  <c:v>111.69560972425754</c:v>
                </c:pt>
                <c:pt idx="17">
                  <c:v>117.68761075390583</c:v>
                </c:pt>
                <c:pt idx="18">
                  <c:v>115.37174870042283</c:v>
                </c:pt>
                <c:pt idx="19">
                  <c:v>115.36855824811266</c:v>
                </c:pt>
                <c:pt idx="20">
                  <c:v>116.32927432285175</c:v>
                </c:pt>
                <c:pt idx="21">
                  <c:v>120.95216538014037</c:v>
                </c:pt>
                <c:pt idx="22">
                  <c:v>119.52911438903148</c:v>
                </c:pt>
                <c:pt idx="23">
                  <c:v>120.10278262383063</c:v>
                </c:pt>
                <c:pt idx="24">
                  <c:v>120.01424870604134</c:v>
                </c:pt>
                <c:pt idx="25">
                  <c:v>125.88631795756196</c:v>
                </c:pt>
                <c:pt idx="26">
                  <c:v>123.50555458248314</c:v>
                </c:pt>
                <c:pt idx="27">
                  <c:v>124.00063752304703</c:v>
                </c:pt>
                <c:pt idx="28">
                  <c:v>123.91616970563577</c:v>
                </c:pt>
                <c:pt idx="29">
                  <c:v>131.2239328669875</c:v>
                </c:pt>
                <c:pt idx="30">
                  <c:v>128.37635987168613</c:v>
                </c:pt>
                <c:pt idx="31">
                  <c:v>128.09413575184979</c:v>
                </c:pt>
                <c:pt idx="32">
                  <c:v>128.49288447117303</c:v>
                </c:pt>
                <c:pt idx="33">
                  <c:v>134.51044606691582</c:v>
                </c:pt>
                <c:pt idx="34">
                  <c:v>132.130288029621</c:v>
                </c:pt>
                <c:pt idx="35">
                  <c:v>131.64445733693654</c:v>
                </c:pt>
                <c:pt idx="36">
                  <c:v>132.50899115508477</c:v>
                </c:pt>
                <c:pt idx="37">
                  <c:v>133.56828784153586</c:v>
                </c:pt>
                <c:pt idx="38">
                  <c:v>131.00508218055427</c:v>
                </c:pt>
                <c:pt idx="39">
                  <c:v>131.97387830821333</c:v>
                </c:pt>
                <c:pt idx="40">
                  <c:v>135.37862221365748</c:v>
                </c:pt>
              </c:numCache>
            </c:numRef>
          </c:val>
          <c:smooth val="0"/>
          <c:extLst>
            <c:ext xmlns:c16="http://schemas.microsoft.com/office/drawing/2014/chart" uri="{C3380CC4-5D6E-409C-BE32-E72D297353CC}">
              <c16:uniqueId val="{00000001-E4A3-4FC7-B82D-F02C347950C8}"/>
            </c:ext>
          </c:extLst>
        </c:ser>
        <c:ser>
          <c:idx val="2"/>
          <c:order val="2"/>
          <c:tx>
            <c:strRef>
              <c:f>'s4 graf'!$B$19</c:f>
              <c:strCache>
                <c:ptCount val="1"/>
                <c:pt idx="0">
                  <c:v>Per sysselsatt</c:v>
                </c:pt>
              </c:strCache>
            </c:strRef>
          </c:tx>
          <c:spPr>
            <a:ln w="28575" cap="rnd">
              <a:solidFill>
                <a:schemeClr val="accent3"/>
              </a:solidFill>
              <a:prstDash val="sysDash"/>
              <a:round/>
            </a:ln>
            <a:effectLst/>
          </c:spPr>
          <c:marker>
            <c:symbol val="none"/>
          </c:marker>
          <c:cat>
            <c:strRef>
              <c:f>'s4 graf'!$C$11:$AQ$11</c:f>
              <c:strCache>
                <c:ptCount val="41"/>
                <c:pt idx="0">
                  <c:v>2011</c:v>
                </c:pt>
                <c:pt idx="5">
                  <c:v>2012</c:v>
                </c:pt>
                <c:pt idx="9">
                  <c:v>2013</c:v>
                </c:pt>
                <c:pt idx="13">
                  <c:v>2014</c:v>
                </c:pt>
                <c:pt idx="17">
                  <c:v>2015</c:v>
                </c:pt>
                <c:pt idx="21">
                  <c:v>2016</c:v>
                </c:pt>
                <c:pt idx="25">
                  <c:v>2017</c:v>
                </c:pt>
                <c:pt idx="29">
                  <c:v>2018</c:v>
                </c:pt>
                <c:pt idx="33">
                  <c:v>2019</c:v>
                </c:pt>
                <c:pt idx="37">
                  <c:v>2020</c:v>
                </c:pt>
                <c:pt idx="40">
                  <c:v>2021</c:v>
                </c:pt>
              </c:strCache>
            </c:strRef>
          </c:cat>
          <c:val>
            <c:numRef>
              <c:f>'s4 graf'!$C$14:$AQ$14</c:f>
              <c:numCache>
                <c:formatCode>General</c:formatCode>
                <c:ptCount val="41"/>
                <c:pt idx="0">
                  <c:v>100</c:v>
                </c:pt>
                <c:pt idx="1">
                  <c:v>103.93731626476227</c:v>
                </c:pt>
                <c:pt idx="2">
                  <c:v>101.73779556540559</c:v>
                </c:pt>
                <c:pt idx="3">
                  <c:v>102.68317807738214</c:v>
                </c:pt>
                <c:pt idx="4">
                  <c:v>103.58660205412714</c:v>
                </c:pt>
                <c:pt idx="5">
                  <c:v>107.26896260061272</c:v>
                </c:pt>
                <c:pt idx="6">
                  <c:v>104.36328650220187</c:v>
                </c:pt>
                <c:pt idx="7">
                  <c:v>105.81816986298389</c:v>
                </c:pt>
                <c:pt idx="8">
                  <c:v>105.65441537908944</c:v>
                </c:pt>
                <c:pt idx="9">
                  <c:v>108.28047723666364</c:v>
                </c:pt>
                <c:pt idx="10">
                  <c:v>105.97025727038302</c:v>
                </c:pt>
                <c:pt idx="11">
                  <c:v>107.25433305187262</c:v>
                </c:pt>
                <c:pt idx="12">
                  <c:v>108.07049430652076</c:v>
                </c:pt>
                <c:pt idx="13">
                  <c:v>111.62240389942443</c:v>
                </c:pt>
                <c:pt idx="14">
                  <c:v>108.22201399667034</c:v>
                </c:pt>
                <c:pt idx="15">
                  <c:v>109.21962379410554</c:v>
                </c:pt>
                <c:pt idx="16">
                  <c:v>110.99009414109346</c:v>
                </c:pt>
                <c:pt idx="17">
                  <c:v>115.33749295250726</c:v>
                </c:pt>
                <c:pt idx="18">
                  <c:v>112.3353964016315</c:v>
                </c:pt>
                <c:pt idx="19">
                  <c:v>113.26668848046801</c:v>
                </c:pt>
                <c:pt idx="20">
                  <c:v>115.34365966646541</c:v>
                </c:pt>
                <c:pt idx="21">
                  <c:v>117.26642524008062</c:v>
                </c:pt>
                <c:pt idx="22">
                  <c:v>116.0633428581036</c:v>
                </c:pt>
                <c:pt idx="23">
                  <c:v>117.97558497229412</c:v>
                </c:pt>
                <c:pt idx="24">
                  <c:v>118.57743399095961</c:v>
                </c:pt>
                <c:pt idx="25">
                  <c:v>121.9495670386861</c:v>
                </c:pt>
                <c:pt idx="26">
                  <c:v>118.74434656361512</c:v>
                </c:pt>
                <c:pt idx="27">
                  <c:v>120.62547279056933</c:v>
                </c:pt>
                <c:pt idx="28">
                  <c:v>120.88729920692236</c:v>
                </c:pt>
                <c:pt idx="29">
                  <c:v>126.28179536948505</c:v>
                </c:pt>
                <c:pt idx="30">
                  <c:v>122.59109024628005</c:v>
                </c:pt>
                <c:pt idx="31">
                  <c:v>124.13943484433528</c:v>
                </c:pt>
                <c:pt idx="32">
                  <c:v>125.12364687430323</c:v>
                </c:pt>
                <c:pt idx="33">
                  <c:v>129.77760862812019</c:v>
                </c:pt>
                <c:pt idx="34">
                  <c:v>126.47991706825465</c:v>
                </c:pt>
                <c:pt idx="35">
                  <c:v>127.66979755281342</c:v>
                </c:pt>
                <c:pt idx="36">
                  <c:v>129.85024273184015</c:v>
                </c:pt>
                <c:pt idx="37">
                  <c:v>131.71153895865751</c:v>
                </c:pt>
                <c:pt idx="38">
                  <c:v>129.17643912691457</c:v>
                </c:pt>
                <c:pt idx="39">
                  <c:v>131.10640761262917</c:v>
                </c:pt>
                <c:pt idx="40">
                  <c:v>136.90850066502747</c:v>
                </c:pt>
              </c:numCache>
            </c:numRef>
          </c:val>
          <c:smooth val="0"/>
          <c:extLst>
            <c:ext xmlns:c16="http://schemas.microsoft.com/office/drawing/2014/chart" uri="{C3380CC4-5D6E-409C-BE32-E72D297353CC}">
              <c16:uniqueId val="{00000002-E4A3-4FC7-B82D-F02C347950C8}"/>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graf'!$B$37</c:f>
              <c:strCache>
                <c:ptCount val="1"/>
                <c:pt idx="0">
                  <c:v>Stockholmsregionen, varav</c:v>
                </c:pt>
              </c:strCache>
            </c:strRef>
          </c:tx>
          <c:spPr>
            <a:ln w="41275" cap="rnd">
              <a:solidFill>
                <a:schemeClr val="accent1"/>
              </a:solidFill>
              <a:round/>
            </a:ln>
            <a:effectLst/>
          </c:spPr>
          <c:marker>
            <c:symbol val="none"/>
          </c:marker>
          <c:cat>
            <c:numRef>
              <c:f>'s5 graf'!$C$41:$AQ$41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's5 graf'!$C$42:$AQ$42</c:f>
              <c:numCache>
                <c:formatCode>General</c:formatCode>
                <c:ptCount val="41"/>
                <c:pt idx="0">
                  <c:v>100</c:v>
                </c:pt>
                <c:pt idx="1">
                  <c:v>106.62249119410895</c:v>
                </c:pt>
                <c:pt idx="2">
                  <c:v>104.13858939071125</c:v>
                </c:pt>
                <c:pt idx="3">
                  <c:v>104.98349989320161</c:v>
                </c:pt>
                <c:pt idx="4">
                  <c:v>104.8449253745667</c:v>
                </c:pt>
                <c:pt idx="5">
                  <c:v>111.39131380910132</c:v>
                </c:pt>
                <c:pt idx="6">
                  <c:v>108.21495191801745</c:v>
                </c:pt>
                <c:pt idx="7">
                  <c:v>108.52707917369712</c:v>
                </c:pt>
                <c:pt idx="8">
                  <c:v>107.55658390411337</c:v>
                </c:pt>
                <c:pt idx="9">
                  <c:v>113.29862613882712</c:v>
                </c:pt>
                <c:pt idx="10">
                  <c:v>110.678606397037</c:v>
                </c:pt>
                <c:pt idx="11">
                  <c:v>112.1790778123825</c:v>
                </c:pt>
                <c:pt idx="12">
                  <c:v>111.60833872588665</c:v>
                </c:pt>
                <c:pt idx="13">
                  <c:v>118.29971014860439</c:v>
                </c:pt>
                <c:pt idx="14">
                  <c:v>115.44953036721111</c:v>
                </c:pt>
                <c:pt idx="15">
                  <c:v>115.91299774317189</c:v>
                </c:pt>
                <c:pt idx="16">
                  <c:v>117.07413849669477</c:v>
                </c:pt>
                <c:pt idx="17">
                  <c:v>124.47348629102477</c:v>
                </c:pt>
                <c:pt idx="18">
                  <c:v>121.08100112829297</c:v>
                </c:pt>
                <c:pt idx="19">
                  <c:v>122.51644981267063</c:v>
                </c:pt>
                <c:pt idx="20">
                  <c:v>123.71167903745139</c:v>
                </c:pt>
                <c:pt idx="21">
                  <c:v>129.34697584414428</c:v>
                </c:pt>
                <c:pt idx="22">
                  <c:v>127.15303272434883</c:v>
                </c:pt>
                <c:pt idx="23">
                  <c:v>129.25273778726674</c:v>
                </c:pt>
                <c:pt idx="24">
                  <c:v>129.60275884900767</c:v>
                </c:pt>
                <c:pt idx="25">
                  <c:v>136.90150676103602</c:v>
                </c:pt>
                <c:pt idx="26">
                  <c:v>133.31945355499158</c:v>
                </c:pt>
                <c:pt idx="27">
                  <c:v>135.51035143753597</c:v>
                </c:pt>
                <c:pt idx="28">
                  <c:v>135.73806383596494</c:v>
                </c:pt>
                <c:pt idx="29">
                  <c:v>145.03110653770898</c:v>
                </c:pt>
                <c:pt idx="30">
                  <c:v>140.93762774006879</c:v>
                </c:pt>
                <c:pt idx="31">
                  <c:v>141.73762870399227</c:v>
                </c:pt>
                <c:pt idx="32">
                  <c:v>142.45496085145311</c:v>
                </c:pt>
                <c:pt idx="33">
                  <c:v>150.41645776351461</c:v>
                </c:pt>
                <c:pt idx="34">
                  <c:v>146.07418085518151</c:v>
                </c:pt>
                <c:pt idx="35">
                  <c:v>146.9256944234055</c:v>
                </c:pt>
                <c:pt idx="36">
                  <c:v>148.14831241497558</c:v>
                </c:pt>
                <c:pt idx="37">
                  <c:v>148.86710582126975</c:v>
                </c:pt>
                <c:pt idx="38">
                  <c:v>144.69174577828787</c:v>
                </c:pt>
                <c:pt idx="39">
                  <c:v>146.46555235659869</c:v>
                </c:pt>
                <c:pt idx="40">
                  <c:v>151.247575323262</c:v>
                </c:pt>
              </c:numCache>
            </c:numRef>
          </c:val>
          <c:smooth val="0"/>
          <c:extLst>
            <c:ext xmlns:c16="http://schemas.microsoft.com/office/drawing/2014/chart" uri="{C3380CC4-5D6E-409C-BE32-E72D297353CC}">
              <c16:uniqueId val="{00000000-72B5-4DE1-9534-A0E294A4BE33}"/>
            </c:ext>
          </c:extLst>
        </c:ser>
        <c:ser>
          <c:idx val="1"/>
          <c:order val="1"/>
          <c:tx>
            <c:strRef>
              <c:f>'s5 graf'!$B$34</c:f>
              <c:strCache>
                <c:ptCount val="1"/>
                <c:pt idx="0">
                  <c:v>Industri</c:v>
                </c:pt>
              </c:strCache>
            </c:strRef>
          </c:tx>
          <c:spPr>
            <a:ln w="28575" cap="rnd">
              <a:solidFill>
                <a:schemeClr val="accent2"/>
              </a:solidFill>
              <a:round/>
            </a:ln>
            <a:effectLst/>
          </c:spPr>
          <c:marker>
            <c:symbol val="none"/>
          </c:marker>
          <c:cat>
            <c:numRef>
              <c:f>'s5 graf'!$C$41:$AQ$41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's5 graf'!$C$43:$AQ$43</c:f>
              <c:numCache>
                <c:formatCode>General</c:formatCode>
                <c:ptCount val="41"/>
                <c:pt idx="0">
                  <c:v>100</c:v>
                </c:pt>
                <c:pt idx="1">
                  <c:v>109.77164368832193</c:v>
                </c:pt>
                <c:pt idx="2">
                  <c:v>102.69027661624438</c:v>
                </c:pt>
                <c:pt idx="3">
                  <c:v>101.30724448740052</c:v>
                </c:pt>
                <c:pt idx="4">
                  <c:v>103.69829032332522</c:v>
                </c:pt>
                <c:pt idx="5">
                  <c:v>113.39456226196529</c:v>
                </c:pt>
                <c:pt idx="6">
                  <c:v>105.14887983278938</c:v>
                </c:pt>
                <c:pt idx="7">
                  <c:v>102.08515973892983</c:v>
                </c:pt>
                <c:pt idx="8">
                  <c:v>104.35931217103118</c:v>
                </c:pt>
                <c:pt idx="9">
                  <c:v>110.54412865442644</c:v>
                </c:pt>
                <c:pt idx="10">
                  <c:v>103.68366864437174</c:v>
                </c:pt>
                <c:pt idx="11">
                  <c:v>103.50291201254885</c:v>
                </c:pt>
                <c:pt idx="12">
                  <c:v>104.13079854842434</c:v>
                </c:pt>
                <c:pt idx="13">
                  <c:v>111.86102626902547</c:v>
                </c:pt>
                <c:pt idx="14">
                  <c:v>104.5559253088434</c:v>
                </c:pt>
                <c:pt idx="15">
                  <c:v>102.79335874471187</c:v>
                </c:pt>
                <c:pt idx="16">
                  <c:v>105.47001790432657</c:v>
                </c:pt>
                <c:pt idx="17">
                  <c:v>115.74404394602065</c:v>
                </c:pt>
                <c:pt idx="18">
                  <c:v>105.92784042188357</c:v>
                </c:pt>
                <c:pt idx="19">
                  <c:v>104.47178174825352</c:v>
                </c:pt>
                <c:pt idx="20">
                  <c:v>108.90907123374828</c:v>
                </c:pt>
                <c:pt idx="21">
                  <c:v>114.11244242940998</c:v>
                </c:pt>
                <c:pt idx="22">
                  <c:v>107.65523100533476</c:v>
                </c:pt>
                <c:pt idx="23">
                  <c:v>107.47848038470774</c:v>
                </c:pt>
                <c:pt idx="24">
                  <c:v>109.13390503593666</c:v>
                </c:pt>
                <c:pt idx="25">
                  <c:v>110.69532405785232</c:v>
                </c:pt>
                <c:pt idx="26">
                  <c:v>103.12245853218802</c:v>
                </c:pt>
                <c:pt idx="27">
                  <c:v>102.91635596291192</c:v>
                </c:pt>
                <c:pt idx="28">
                  <c:v>105.63714246828347</c:v>
                </c:pt>
                <c:pt idx="29">
                  <c:v>118.36551837702855</c:v>
                </c:pt>
                <c:pt idx="30">
                  <c:v>107.01441374093643</c:v>
                </c:pt>
                <c:pt idx="31">
                  <c:v>105.83615189112943</c:v>
                </c:pt>
                <c:pt idx="32">
                  <c:v>108.917550160395</c:v>
                </c:pt>
                <c:pt idx="33">
                  <c:v>124.64280869016869</c:v>
                </c:pt>
                <c:pt idx="34">
                  <c:v>111.02983848370882</c:v>
                </c:pt>
                <c:pt idx="35">
                  <c:v>109.49788483777418</c:v>
                </c:pt>
                <c:pt idx="36">
                  <c:v>112.04526120796598</c:v>
                </c:pt>
                <c:pt idx="37">
                  <c:v>121.3402522028894</c:v>
                </c:pt>
                <c:pt idx="38">
                  <c:v>108.61220275127236</c:v>
                </c:pt>
                <c:pt idx="39">
                  <c:v>109.01547614591347</c:v>
                </c:pt>
                <c:pt idx="40">
                  <c:v>116.31856741425042</c:v>
                </c:pt>
              </c:numCache>
            </c:numRef>
          </c:val>
          <c:smooth val="0"/>
          <c:extLst>
            <c:ext xmlns:c16="http://schemas.microsoft.com/office/drawing/2014/chart" uri="{C3380CC4-5D6E-409C-BE32-E72D297353CC}">
              <c16:uniqueId val="{00000001-72B5-4DE1-9534-A0E294A4BE33}"/>
            </c:ext>
          </c:extLst>
        </c:ser>
        <c:ser>
          <c:idx val="2"/>
          <c:order val="2"/>
          <c:tx>
            <c:strRef>
              <c:f>'s5 graf'!$B$39</c:f>
              <c:strCache>
                <c:ptCount val="1"/>
                <c:pt idx="0">
                  <c:v>Tjänster</c:v>
                </c:pt>
              </c:strCache>
            </c:strRef>
          </c:tx>
          <c:spPr>
            <a:ln w="28575" cap="rnd">
              <a:solidFill>
                <a:schemeClr val="accent3"/>
              </a:solidFill>
              <a:round/>
            </a:ln>
            <a:effectLst/>
          </c:spPr>
          <c:marker>
            <c:symbol val="none"/>
          </c:marker>
          <c:cat>
            <c:numRef>
              <c:f>'s5 graf'!$C$41:$AQ$41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's5 graf'!$C$44:$AQ$44</c:f>
              <c:numCache>
                <c:formatCode>General</c:formatCode>
                <c:ptCount val="41"/>
                <c:pt idx="0">
                  <c:v>100</c:v>
                </c:pt>
                <c:pt idx="1">
                  <c:v>104.85716758749012</c:v>
                </c:pt>
                <c:pt idx="2">
                  <c:v>103.62948416007103</c:v>
                </c:pt>
                <c:pt idx="3">
                  <c:v>104.34915663953669</c:v>
                </c:pt>
                <c:pt idx="4">
                  <c:v>104.89308643540613</c:v>
                </c:pt>
                <c:pt idx="5">
                  <c:v>109.657147135239</c:v>
                </c:pt>
                <c:pt idx="6">
                  <c:v>107.96394613852247</c:v>
                </c:pt>
                <c:pt idx="7">
                  <c:v>108.62592414390721</c:v>
                </c:pt>
                <c:pt idx="8">
                  <c:v>108.03423849047891</c:v>
                </c:pt>
                <c:pt idx="9">
                  <c:v>112.65648291030379</c:v>
                </c:pt>
                <c:pt idx="10">
                  <c:v>111.19361721282522</c:v>
                </c:pt>
                <c:pt idx="11">
                  <c:v>112.65638471925655</c:v>
                </c:pt>
                <c:pt idx="12">
                  <c:v>113.3240324250644</c:v>
                </c:pt>
                <c:pt idx="13">
                  <c:v>118.62316189663119</c:v>
                </c:pt>
                <c:pt idx="14">
                  <c:v>117.06984387682502</c:v>
                </c:pt>
                <c:pt idx="15">
                  <c:v>117.48089735474517</c:v>
                </c:pt>
                <c:pt idx="16">
                  <c:v>119.71573057154889</c:v>
                </c:pt>
                <c:pt idx="17">
                  <c:v>125.01142971644946</c:v>
                </c:pt>
                <c:pt idx="18">
                  <c:v>123.28053454662825</c:v>
                </c:pt>
                <c:pt idx="19">
                  <c:v>124.8215650343773</c:v>
                </c:pt>
                <c:pt idx="20">
                  <c:v>126.79275775374454</c:v>
                </c:pt>
                <c:pt idx="21">
                  <c:v>131.13490452451055</c:v>
                </c:pt>
                <c:pt idx="22">
                  <c:v>130.3394686029342</c:v>
                </c:pt>
                <c:pt idx="23">
                  <c:v>132.31564852361714</c:v>
                </c:pt>
                <c:pt idx="24">
                  <c:v>133.89283013184206</c:v>
                </c:pt>
                <c:pt idx="25">
                  <c:v>141.12031752541782</c:v>
                </c:pt>
                <c:pt idx="26">
                  <c:v>138.62567529295004</c:v>
                </c:pt>
                <c:pt idx="27">
                  <c:v>140.72132996622346</c:v>
                </c:pt>
                <c:pt idx="28">
                  <c:v>141.87253704581397</c:v>
                </c:pt>
                <c:pt idx="29">
                  <c:v>148.94927473276613</c:v>
                </c:pt>
                <c:pt idx="30">
                  <c:v>146.93732458213816</c:v>
                </c:pt>
                <c:pt idx="31">
                  <c:v>147.62086652565216</c:v>
                </c:pt>
                <c:pt idx="32">
                  <c:v>149.29341862425093</c:v>
                </c:pt>
                <c:pt idx="33">
                  <c:v>153.84036226523503</c:v>
                </c:pt>
                <c:pt idx="34">
                  <c:v>152.31792389403029</c:v>
                </c:pt>
                <c:pt idx="35">
                  <c:v>153.30114936579673</c:v>
                </c:pt>
                <c:pt idx="36">
                  <c:v>155.86027341694205</c:v>
                </c:pt>
                <c:pt idx="37">
                  <c:v>152.49331946177011</c:v>
                </c:pt>
                <c:pt idx="38">
                  <c:v>150.78233148665674</c:v>
                </c:pt>
                <c:pt idx="39">
                  <c:v>152.60699133722659</c:v>
                </c:pt>
                <c:pt idx="40">
                  <c:v>158.26336471783912</c:v>
                </c:pt>
              </c:numCache>
            </c:numRef>
          </c:val>
          <c:smooth val="0"/>
          <c:extLst>
            <c:ext xmlns:c16="http://schemas.microsoft.com/office/drawing/2014/chart" uri="{C3380CC4-5D6E-409C-BE32-E72D297353CC}">
              <c16:uniqueId val="{00000002-72B5-4DE1-9534-A0E294A4BE33}"/>
            </c:ext>
          </c:extLst>
        </c:ser>
        <c:ser>
          <c:idx val="3"/>
          <c:order val="3"/>
          <c:tx>
            <c:strRef>
              <c:f>'s5 graf'!$B$40</c:f>
              <c:strCache>
                <c:ptCount val="1"/>
                <c:pt idx="0">
                  <c:v>Övrigt</c:v>
                </c:pt>
              </c:strCache>
            </c:strRef>
          </c:tx>
          <c:spPr>
            <a:ln w="28575" cap="rnd">
              <a:solidFill>
                <a:schemeClr val="accent5"/>
              </a:solidFill>
              <a:prstDash val="sysDash"/>
              <a:round/>
            </a:ln>
            <a:effectLst/>
          </c:spPr>
          <c:marker>
            <c:symbol val="none"/>
          </c:marker>
          <c:cat>
            <c:numRef>
              <c:f>'s5 graf'!$C$41:$AQ$41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's5 graf'!$C$45:$AQ$45</c:f>
              <c:numCache>
                <c:formatCode>General</c:formatCode>
                <c:ptCount val="41"/>
                <c:pt idx="0">
                  <c:v>100</c:v>
                </c:pt>
                <c:pt idx="1">
                  <c:v>114.53609996048722</c:v>
                </c:pt>
                <c:pt idx="2">
                  <c:v>111.97250985261012</c:v>
                </c:pt>
                <c:pt idx="3">
                  <c:v>119.15399726684167</c:v>
                </c:pt>
                <c:pt idx="4">
                  <c:v>107.1279864188985</c:v>
                </c:pt>
                <c:pt idx="5">
                  <c:v>121.73395074840025</c:v>
                </c:pt>
                <c:pt idx="6">
                  <c:v>117.61843821504951</c:v>
                </c:pt>
                <c:pt idx="7">
                  <c:v>122.84511489541704</c:v>
                </c:pt>
                <c:pt idx="8">
                  <c:v>110.9403860942689</c:v>
                </c:pt>
                <c:pt idx="9">
                  <c:v>125.36529561012702</c:v>
                </c:pt>
                <c:pt idx="10">
                  <c:v>122.68489344256479</c:v>
                </c:pt>
                <c:pt idx="11">
                  <c:v>128.4736565027674</c:v>
                </c:pt>
                <c:pt idx="12">
                  <c:v>114.32306281698038</c:v>
                </c:pt>
                <c:pt idx="13">
                  <c:v>130.65930151007072</c:v>
                </c:pt>
                <c:pt idx="14">
                  <c:v>127.04060497662718</c:v>
                </c:pt>
                <c:pt idx="15">
                  <c:v>133.20363878320194</c:v>
                </c:pt>
                <c:pt idx="16">
                  <c:v>121.46880773112778</c:v>
                </c:pt>
                <c:pt idx="17">
                  <c:v>140.36692113305216</c:v>
                </c:pt>
                <c:pt idx="18">
                  <c:v>137.67637306383307</c:v>
                </c:pt>
                <c:pt idx="19">
                  <c:v>145.00690933863049</c:v>
                </c:pt>
                <c:pt idx="20">
                  <c:v>131.82452161961419</c:v>
                </c:pt>
                <c:pt idx="21">
                  <c:v>149.7090462806481</c:v>
                </c:pt>
                <c:pt idx="22">
                  <c:v>145.41222911856505</c:v>
                </c:pt>
                <c:pt idx="23">
                  <c:v>153.94792603781553</c:v>
                </c:pt>
                <c:pt idx="24">
                  <c:v>140.56403923352676</c:v>
                </c:pt>
                <c:pt idx="25">
                  <c:v>161.99832498476056</c:v>
                </c:pt>
                <c:pt idx="26">
                  <c:v>158.37354278750456</c:v>
                </c:pt>
                <c:pt idx="27">
                  <c:v>167.03878194090652</c:v>
                </c:pt>
                <c:pt idx="28">
                  <c:v>153.37203619174036</c:v>
                </c:pt>
                <c:pt idx="29">
                  <c:v>173.8214710166487</c:v>
                </c:pt>
                <c:pt idx="30">
                  <c:v>168.74716023406489</c:v>
                </c:pt>
                <c:pt idx="31">
                  <c:v>175.21926604242393</c:v>
                </c:pt>
                <c:pt idx="32">
                  <c:v>162.06454473783035</c:v>
                </c:pt>
                <c:pt idx="33">
                  <c:v>181.40240841075334</c:v>
                </c:pt>
                <c:pt idx="34">
                  <c:v>174.4053231304656</c:v>
                </c:pt>
                <c:pt idx="35">
                  <c:v>179.72807678370381</c:v>
                </c:pt>
                <c:pt idx="36">
                  <c:v>166.22146863007788</c:v>
                </c:pt>
                <c:pt idx="37">
                  <c:v>182.22230101084205</c:v>
                </c:pt>
                <c:pt idx="38">
                  <c:v>176.79197065670837</c:v>
                </c:pt>
                <c:pt idx="39">
                  <c:v>181.35293792699042</c:v>
                </c:pt>
                <c:pt idx="40">
                  <c:v>172.60139349825749</c:v>
                </c:pt>
              </c:numCache>
            </c:numRef>
          </c:val>
          <c:smooth val="0"/>
          <c:extLst>
            <c:ext xmlns:c16="http://schemas.microsoft.com/office/drawing/2014/chart" uri="{C3380CC4-5D6E-409C-BE32-E72D297353CC}">
              <c16:uniqueId val="{00000003-72B5-4DE1-9534-A0E294A4BE33}"/>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's6'!$A$4</c:f>
              <c:strCache>
                <c:ptCount val="1"/>
                <c:pt idx="0">
                  <c:v>Stockholmsregionen</c:v>
                </c:pt>
              </c:strCache>
            </c:strRef>
          </c:tx>
          <c:spPr>
            <a:ln w="28575" cap="rnd">
              <a:solidFill>
                <a:schemeClr val="accent2"/>
              </a:solidFill>
              <a:round/>
            </a:ln>
            <a:effectLst/>
          </c:spPr>
          <c:marker>
            <c:symbol val="none"/>
          </c:marker>
          <c:cat>
            <c:numRef>
              <c:f>'s6'!$Q$12:$BE$12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's6'!$Q$13:$BE$13</c:f>
              <c:numCache>
                <c:formatCode>General</c:formatCode>
                <c:ptCount val="41"/>
                <c:pt idx="0">
                  <c:v>8385.25</c:v>
                </c:pt>
                <c:pt idx="1">
                  <c:v>9090</c:v>
                </c:pt>
                <c:pt idx="2">
                  <c:v>9252.25</c:v>
                </c:pt>
                <c:pt idx="3">
                  <c:v>9250.5</c:v>
                </c:pt>
                <c:pt idx="4">
                  <c:v>8972.75</c:v>
                </c:pt>
                <c:pt idx="5">
                  <c:v>8624.75</c:v>
                </c:pt>
                <c:pt idx="6">
                  <c:v>8224.75</c:v>
                </c:pt>
                <c:pt idx="7">
                  <c:v>8169.25</c:v>
                </c:pt>
                <c:pt idx="8">
                  <c:v>7987.25</c:v>
                </c:pt>
                <c:pt idx="9">
                  <c:v>7783.25</c:v>
                </c:pt>
                <c:pt idx="10">
                  <c:v>7832.75</c:v>
                </c:pt>
                <c:pt idx="11">
                  <c:v>7771.25</c:v>
                </c:pt>
                <c:pt idx="12">
                  <c:v>7870</c:v>
                </c:pt>
                <c:pt idx="13">
                  <c:v>7823.75</c:v>
                </c:pt>
                <c:pt idx="14">
                  <c:v>7891.75</c:v>
                </c:pt>
                <c:pt idx="15">
                  <c:v>8023.5</c:v>
                </c:pt>
                <c:pt idx="16">
                  <c:v>8165</c:v>
                </c:pt>
                <c:pt idx="17">
                  <c:v>8274</c:v>
                </c:pt>
                <c:pt idx="18">
                  <c:v>8290.5</c:v>
                </c:pt>
                <c:pt idx="19">
                  <c:v>8362</c:v>
                </c:pt>
                <c:pt idx="20">
                  <c:v>8574.5</c:v>
                </c:pt>
                <c:pt idx="21">
                  <c:v>8749</c:v>
                </c:pt>
                <c:pt idx="22">
                  <c:v>9094.75</c:v>
                </c:pt>
                <c:pt idx="23">
                  <c:v>9073.25</c:v>
                </c:pt>
                <c:pt idx="24">
                  <c:v>9102.75</c:v>
                </c:pt>
                <c:pt idx="25">
                  <c:v>9166.25</c:v>
                </c:pt>
                <c:pt idx="26">
                  <c:v>8994.25</c:v>
                </c:pt>
                <c:pt idx="27">
                  <c:v>9079.25</c:v>
                </c:pt>
                <c:pt idx="28">
                  <c:v>9036</c:v>
                </c:pt>
                <c:pt idx="29">
                  <c:v>8736</c:v>
                </c:pt>
                <c:pt idx="30">
                  <c:v>8654.75</c:v>
                </c:pt>
                <c:pt idx="31">
                  <c:v>8526.75</c:v>
                </c:pt>
                <c:pt idx="32">
                  <c:v>8346.25</c:v>
                </c:pt>
                <c:pt idx="33">
                  <c:v>8546.5</c:v>
                </c:pt>
                <c:pt idx="34">
                  <c:v>8480.75</c:v>
                </c:pt>
                <c:pt idx="35">
                  <c:v>8574</c:v>
                </c:pt>
                <c:pt idx="36">
                  <c:v>8476.5</c:v>
                </c:pt>
                <c:pt idx="37">
                  <c:v>8788</c:v>
                </c:pt>
                <c:pt idx="38">
                  <c:v>8818</c:v>
                </c:pt>
                <c:pt idx="39">
                  <c:v>9043</c:v>
                </c:pt>
                <c:pt idx="40">
                  <c:v>9565</c:v>
                </c:pt>
              </c:numCache>
            </c:numRef>
          </c:val>
          <c:smooth val="0"/>
          <c:extLst>
            <c:ext xmlns:c16="http://schemas.microsoft.com/office/drawing/2014/chart" uri="{C3380CC4-5D6E-409C-BE32-E72D297353CC}">
              <c16:uniqueId val="{00000000-BF16-4BBF-B8B2-9240FD081611}"/>
            </c:ext>
          </c:extLst>
        </c:ser>
        <c:ser>
          <c:idx val="1"/>
          <c:order val="1"/>
          <c:tx>
            <c:strRef>
              <c:f>'s6'!$A$5</c:f>
              <c:strCache>
                <c:ptCount val="1"/>
                <c:pt idx="0">
                  <c:v>Övriga Sverige</c:v>
                </c:pt>
              </c:strCache>
            </c:strRef>
          </c:tx>
          <c:spPr>
            <a:ln w="28575" cap="rnd">
              <a:solidFill>
                <a:schemeClr val="accent1"/>
              </a:solidFill>
              <a:prstDash val="sysDash"/>
              <a:round/>
            </a:ln>
            <a:effectLst/>
          </c:spPr>
          <c:marker>
            <c:symbol val="none"/>
          </c:marker>
          <c:cat>
            <c:numRef>
              <c:f>'s6'!$Q$12:$BE$12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's6'!$Q$14:$BE$14</c:f>
              <c:numCache>
                <c:formatCode>General</c:formatCode>
                <c:ptCount val="41"/>
                <c:pt idx="0">
                  <c:v>7919.75</c:v>
                </c:pt>
                <c:pt idx="1">
                  <c:v>8528.5</c:v>
                </c:pt>
                <c:pt idx="2">
                  <c:v>8661</c:v>
                </c:pt>
                <c:pt idx="3">
                  <c:v>8641</c:v>
                </c:pt>
                <c:pt idx="4">
                  <c:v>8352</c:v>
                </c:pt>
                <c:pt idx="5">
                  <c:v>8021.5</c:v>
                </c:pt>
                <c:pt idx="6">
                  <c:v>7679.75</c:v>
                </c:pt>
                <c:pt idx="7">
                  <c:v>7611.25</c:v>
                </c:pt>
                <c:pt idx="8">
                  <c:v>7456.5</c:v>
                </c:pt>
                <c:pt idx="9">
                  <c:v>7220.5</c:v>
                </c:pt>
                <c:pt idx="10">
                  <c:v>7236.5</c:v>
                </c:pt>
                <c:pt idx="11">
                  <c:v>7209.25</c:v>
                </c:pt>
                <c:pt idx="12">
                  <c:v>7262</c:v>
                </c:pt>
                <c:pt idx="13">
                  <c:v>7220.25</c:v>
                </c:pt>
                <c:pt idx="14">
                  <c:v>7212.75</c:v>
                </c:pt>
                <c:pt idx="15">
                  <c:v>7315</c:v>
                </c:pt>
                <c:pt idx="16">
                  <c:v>7428</c:v>
                </c:pt>
                <c:pt idx="17">
                  <c:v>7498.25</c:v>
                </c:pt>
                <c:pt idx="18">
                  <c:v>7418.5</c:v>
                </c:pt>
                <c:pt idx="19">
                  <c:v>7406.75</c:v>
                </c:pt>
                <c:pt idx="20">
                  <c:v>7581.75</c:v>
                </c:pt>
                <c:pt idx="21">
                  <c:v>7687</c:v>
                </c:pt>
                <c:pt idx="22">
                  <c:v>7991.5</c:v>
                </c:pt>
                <c:pt idx="23">
                  <c:v>8023.25</c:v>
                </c:pt>
                <c:pt idx="24">
                  <c:v>8095.5</c:v>
                </c:pt>
                <c:pt idx="25">
                  <c:v>8157</c:v>
                </c:pt>
                <c:pt idx="26">
                  <c:v>7963</c:v>
                </c:pt>
                <c:pt idx="27">
                  <c:v>8019.25</c:v>
                </c:pt>
                <c:pt idx="28">
                  <c:v>7992.25</c:v>
                </c:pt>
                <c:pt idx="29">
                  <c:v>7790.25</c:v>
                </c:pt>
                <c:pt idx="30">
                  <c:v>7831</c:v>
                </c:pt>
                <c:pt idx="31">
                  <c:v>7721.75</c:v>
                </c:pt>
                <c:pt idx="32">
                  <c:v>7558.75</c:v>
                </c:pt>
                <c:pt idx="33">
                  <c:v>7766</c:v>
                </c:pt>
                <c:pt idx="34">
                  <c:v>7680</c:v>
                </c:pt>
                <c:pt idx="35">
                  <c:v>7765.5</c:v>
                </c:pt>
                <c:pt idx="36">
                  <c:v>7639.5</c:v>
                </c:pt>
                <c:pt idx="37">
                  <c:v>7871.5</c:v>
                </c:pt>
                <c:pt idx="38">
                  <c:v>7968</c:v>
                </c:pt>
                <c:pt idx="39">
                  <c:v>8185.5</c:v>
                </c:pt>
                <c:pt idx="40">
                  <c:v>8801</c:v>
                </c:pt>
              </c:numCache>
            </c:numRef>
          </c:val>
          <c:smooth val="0"/>
          <c:extLst>
            <c:ext xmlns:c16="http://schemas.microsoft.com/office/drawing/2014/chart" uri="{C3380CC4-5D6E-409C-BE32-E72D297353CC}">
              <c16:uniqueId val="{00000001-BF16-4BBF-B8B2-9240FD081611}"/>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's7'!$A$4</c:f>
              <c:strCache>
                <c:ptCount val="1"/>
                <c:pt idx="0">
                  <c:v>Stockholmsregionen</c:v>
                </c:pt>
              </c:strCache>
            </c:strRef>
          </c:tx>
          <c:spPr>
            <a:ln w="28575" cap="rnd">
              <a:solidFill>
                <a:schemeClr val="accent2"/>
              </a:solidFill>
              <a:round/>
            </a:ln>
            <a:effectLst/>
          </c:spPr>
          <c:marker>
            <c:symbol val="none"/>
          </c:marker>
          <c:cat>
            <c:strRef>
              <c:f>'s7'!$AU$8:$CI$8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's7'!$AU$9:$CI$9</c:f>
              <c:numCache>
                <c:formatCode>General</c:formatCode>
                <c:ptCount val="41"/>
                <c:pt idx="0">
                  <c:v>805.25</c:v>
                </c:pt>
                <c:pt idx="1">
                  <c:v>825.5</c:v>
                </c:pt>
                <c:pt idx="2">
                  <c:v>900</c:v>
                </c:pt>
                <c:pt idx="3">
                  <c:v>943.5</c:v>
                </c:pt>
                <c:pt idx="4">
                  <c:v>997.25</c:v>
                </c:pt>
                <c:pt idx="5">
                  <c:v>1012.75</c:v>
                </c:pt>
                <c:pt idx="6">
                  <c:v>1016.75</c:v>
                </c:pt>
                <c:pt idx="7">
                  <c:v>1035.25</c:v>
                </c:pt>
                <c:pt idx="8">
                  <c:v>1055.5</c:v>
                </c:pt>
                <c:pt idx="9">
                  <c:v>1073</c:v>
                </c:pt>
                <c:pt idx="10">
                  <c:v>1022.75</c:v>
                </c:pt>
                <c:pt idx="11">
                  <c:v>989.5</c:v>
                </c:pt>
                <c:pt idx="12">
                  <c:v>953.75</c:v>
                </c:pt>
                <c:pt idx="13">
                  <c:v>838.5</c:v>
                </c:pt>
                <c:pt idx="14">
                  <c:v>844.25</c:v>
                </c:pt>
                <c:pt idx="15">
                  <c:v>837</c:v>
                </c:pt>
                <c:pt idx="16">
                  <c:v>764.5</c:v>
                </c:pt>
                <c:pt idx="17">
                  <c:v>772.5</c:v>
                </c:pt>
                <c:pt idx="18">
                  <c:v>802.5</c:v>
                </c:pt>
                <c:pt idx="19">
                  <c:v>837</c:v>
                </c:pt>
                <c:pt idx="20">
                  <c:v>830.5</c:v>
                </c:pt>
                <c:pt idx="21">
                  <c:v>828.5</c:v>
                </c:pt>
                <c:pt idx="22">
                  <c:v>805.25</c:v>
                </c:pt>
                <c:pt idx="23">
                  <c:v>825.5</c:v>
                </c:pt>
                <c:pt idx="24">
                  <c:v>900</c:v>
                </c:pt>
                <c:pt idx="25">
                  <c:v>943.5</c:v>
                </c:pt>
                <c:pt idx="26">
                  <c:v>997.25</c:v>
                </c:pt>
                <c:pt idx="27">
                  <c:v>1012.75</c:v>
                </c:pt>
                <c:pt idx="28">
                  <c:v>1016.75</c:v>
                </c:pt>
                <c:pt idx="29">
                  <c:v>1035.25</c:v>
                </c:pt>
                <c:pt idx="30">
                  <c:v>1055.5</c:v>
                </c:pt>
                <c:pt idx="31">
                  <c:v>1073</c:v>
                </c:pt>
                <c:pt idx="32">
                  <c:v>1022.75</c:v>
                </c:pt>
                <c:pt idx="33">
                  <c:v>989.5</c:v>
                </c:pt>
                <c:pt idx="34">
                  <c:v>953.75</c:v>
                </c:pt>
                <c:pt idx="35">
                  <c:v>906.5</c:v>
                </c:pt>
                <c:pt idx="36">
                  <c:v>993</c:v>
                </c:pt>
                <c:pt idx="37">
                  <c:v>1073.5</c:v>
                </c:pt>
                <c:pt idx="38">
                  <c:v>1022.75</c:v>
                </c:pt>
                <c:pt idx="39">
                  <c:v>989.5</c:v>
                </c:pt>
                <c:pt idx="40">
                  <c:v>953.75</c:v>
                </c:pt>
              </c:numCache>
            </c:numRef>
          </c:val>
          <c:smooth val="0"/>
          <c:extLst>
            <c:ext xmlns:c16="http://schemas.microsoft.com/office/drawing/2014/chart" uri="{C3380CC4-5D6E-409C-BE32-E72D297353CC}">
              <c16:uniqueId val="{00000000-F394-445F-AC3C-25A9F57FAF91}"/>
            </c:ext>
          </c:extLst>
        </c:ser>
        <c:ser>
          <c:idx val="1"/>
          <c:order val="1"/>
          <c:tx>
            <c:strRef>
              <c:f>'s7'!$A$5</c:f>
              <c:strCache>
                <c:ptCount val="1"/>
                <c:pt idx="0">
                  <c:v>Övriga Sverige</c:v>
                </c:pt>
              </c:strCache>
            </c:strRef>
          </c:tx>
          <c:spPr>
            <a:ln w="28575" cap="rnd">
              <a:solidFill>
                <a:schemeClr val="accent1"/>
              </a:solidFill>
              <a:prstDash val="sysDash"/>
              <a:round/>
            </a:ln>
            <a:effectLst/>
          </c:spPr>
          <c:marker>
            <c:symbol val="none"/>
          </c:marker>
          <c:cat>
            <c:strRef>
              <c:f>'s7'!$AU$8:$CI$8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's7'!$AU$10:$CI$10</c:f>
              <c:numCache>
                <c:formatCode>General</c:formatCode>
                <c:ptCount val="41"/>
                <c:pt idx="0">
                  <c:v>778.5</c:v>
                </c:pt>
                <c:pt idx="1">
                  <c:v>801.25</c:v>
                </c:pt>
                <c:pt idx="2">
                  <c:v>832</c:v>
                </c:pt>
                <c:pt idx="3">
                  <c:v>890.25</c:v>
                </c:pt>
                <c:pt idx="4">
                  <c:v>912.5</c:v>
                </c:pt>
                <c:pt idx="5">
                  <c:v>912.75</c:v>
                </c:pt>
                <c:pt idx="6">
                  <c:v>918.5</c:v>
                </c:pt>
                <c:pt idx="7">
                  <c:v>908.75</c:v>
                </c:pt>
                <c:pt idx="8">
                  <c:v>948.25</c:v>
                </c:pt>
                <c:pt idx="9">
                  <c:v>978.75</c:v>
                </c:pt>
                <c:pt idx="10">
                  <c:v>937.25</c:v>
                </c:pt>
                <c:pt idx="11">
                  <c:v>934.25</c:v>
                </c:pt>
                <c:pt idx="12">
                  <c:v>881.75</c:v>
                </c:pt>
                <c:pt idx="13">
                  <c:v>831</c:v>
                </c:pt>
                <c:pt idx="14">
                  <c:v>850</c:v>
                </c:pt>
                <c:pt idx="15">
                  <c:v>826</c:v>
                </c:pt>
                <c:pt idx="16">
                  <c:v>760.25</c:v>
                </c:pt>
                <c:pt idx="17">
                  <c:v>732.25</c:v>
                </c:pt>
                <c:pt idx="18">
                  <c:v>752.25</c:v>
                </c:pt>
                <c:pt idx="19">
                  <c:v>744.75</c:v>
                </c:pt>
                <c:pt idx="20">
                  <c:v>758.75</c:v>
                </c:pt>
                <c:pt idx="21">
                  <c:v>770</c:v>
                </c:pt>
                <c:pt idx="22">
                  <c:v>778.5</c:v>
                </c:pt>
                <c:pt idx="23">
                  <c:v>801.25</c:v>
                </c:pt>
                <c:pt idx="24">
                  <c:v>832</c:v>
                </c:pt>
                <c:pt idx="25">
                  <c:v>890.25</c:v>
                </c:pt>
                <c:pt idx="26">
                  <c:v>912.5</c:v>
                </c:pt>
                <c:pt idx="27">
                  <c:v>912.75</c:v>
                </c:pt>
                <c:pt idx="28">
                  <c:v>918.5</c:v>
                </c:pt>
                <c:pt idx="29">
                  <c:v>908.75</c:v>
                </c:pt>
                <c:pt idx="30">
                  <c:v>948.25</c:v>
                </c:pt>
                <c:pt idx="31">
                  <c:v>978.75</c:v>
                </c:pt>
                <c:pt idx="32">
                  <c:v>937.25</c:v>
                </c:pt>
                <c:pt idx="33">
                  <c:v>934.25</c:v>
                </c:pt>
                <c:pt idx="34">
                  <c:v>881.75</c:v>
                </c:pt>
                <c:pt idx="35">
                  <c:v>862.75</c:v>
                </c:pt>
                <c:pt idx="36">
                  <c:v>972</c:v>
                </c:pt>
                <c:pt idx="37">
                  <c:v>994</c:v>
                </c:pt>
                <c:pt idx="38">
                  <c:v>937.25</c:v>
                </c:pt>
                <c:pt idx="39">
                  <c:v>934.25</c:v>
                </c:pt>
                <c:pt idx="40">
                  <c:v>881.75</c:v>
                </c:pt>
              </c:numCache>
            </c:numRef>
          </c:val>
          <c:smooth val="0"/>
          <c:extLst>
            <c:ext xmlns:c16="http://schemas.microsoft.com/office/drawing/2014/chart" uri="{C3380CC4-5D6E-409C-BE32-E72D297353CC}">
              <c16:uniqueId val="{00000001-F394-445F-AC3C-25A9F57FAF91}"/>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's8'!$A$4</c:f>
              <c:strCache>
                <c:ptCount val="1"/>
                <c:pt idx="0">
                  <c:v>Stockholmsregionen</c:v>
                </c:pt>
              </c:strCache>
            </c:strRef>
          </c:tx>
          <c:spPr>
            <a:ln w="28575" cap="rnd">
              <a:solidFill>
                <a:schemeClr val="accent2"/>
              </a:solidFill>
              <a:round/>
            </a:ln>
            <a:effectLst/>
          </c:spPr>
          <c:marker>
            <c:symbol val="none"/>
          </c:marker>
          <c:cat>
            <c:numRef>
              <c:f>'s8'!$R$10:$BF$10</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's8'!$R$11:$BF$11</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0-FDA8-4F87-9E3D-6D08A8C6F39C}"/>
            </c:ext>
          </c:extLst>
        </c:ser>
        <c:ser>
          <c:idx val="1"/>
          <c:order val="1"/>
          <c:tx>
            <c:strRef>
              <c:f>'s8'!$A$5</c:f>
              <c:strCache>
                <c:ptCount val="1"/>
                <c:pt idx="0">
                  <c:v>Övriga Sverige</c:v>
                </c:pt>
              </c:strCache>
            </c:strRef>
          </c:tx>
          <c:spPr>
            <a:ln w="28575" cap="rnd">
              <a:solidFill>
                <a:schemeClr val="accent1"/>
              </a:solidFill>
              <a:prstDash val="sysDash"/>
              <a:round/>
            </a:ln>
            <a:effectLst/>
          </c:spPr>
          <c:marker>
            <c:symbol val="none"/>
          </c:marker>
          <c:cat>
            <c:numRef>
              <c:f>'s8'!$R$10:$BF$10</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's8'!$R$12:$BF$12</c:f>
              <c:numCache>
                <c:formatCode>General</c:formatCode>
                <c:ptCount val="41"/>
                <c:pt idx="0">
                  <c:v>100</c:v>
                </c:pt>
                <c:pt idx="1">
                  <c:v>102.93012165056784</c:v>
                </c:pt>
                <c:pt idx="2">
                  <c:v>104.53461585094774</c:v>
                </c:pt>
                <c:pt idx="3">
                  <c:v>101.8469870266338</c:v>
                </c:pt>
                <c:pt idx="4">
                  <c:v>100.65877217798973</c:v>
                </c:pt>
                <c:pt idx="5">
                  <c:v>103.52422907488987</c:v>
                </c:pt>
                <c:pt idx="6">
                  <c:v>104.92664592005819</c:v>
                </c:pt>
                <c:pt idx="7">
                  <c:v>102.08543830578346</c:v>
                </c:pt>
                <c:pt idx="8">
                  <c:v>101.34987673281331</c:v>
                </c:pt>
                <c:pt idx="9">
                  <c:v>103.90817604979186</c:v>
                </c:pt>
                <c:pt idx="10">
                  <c:v>105.79962009457221</c:v>
                </c:pt>
                <c:pt idx="11">
                  <c:v>103.21707149496828</c:v>
                </c:pt>
                <c:pt idx="12">
                  <c:v>102.25518328416118</c:v>
                </c:pt>
                <c:pt idx="13">
                  <c:v>105.18934648183324</c:v>
                </c:pt>
                <c:pt idx="14">
                  <c:v>107.60619165016368</c:v>
                </c:pt>
                <c:pt idx="15">
                  <c:v>104.56290668067736</c:v>
                </c:pt>
                <c:pt idx="16">
                  <c:v>103.78288808956069</c:v>
                </c:pt>
                <c:pt idx="17">
                  <c:v>106.18356706947419</c:v>
                </c:pt>
                <c:pt idx="18">
                  <c:v>108.77015721618235</c:v>
                </c:pt>
                <c:pt idx="19">
                  <c:v>106.17548397566989</c:v>
                </c:pt>
                <c:pt idx="20">
                  <c:v>105.35100836236512</c:v>
                </c:pt>
                <c:pt idx="21">
                  <c:v>107.98205553085721</c:v>
                </c:pt>
                <c:pt idx="22">
                  <c:v>109.22685203896052</c:v>
                </c:pt>
                <c:pt idx="23">
                  <c:v>107.79614436406256</c:v>
                </c:pt>
                <c:pt idx="24">
                  <c:v>108.16392515054763</c:v>
                </c:pt>
                <c:pt idx="25">
                  <c:v>110.44739926443843</c:v>
                </c:pt>
                <c:pt idx="26">
                  <c:v>112.14484904821566</c:v>
                </c:pt>
                <c:pt idx="27">
                  <c:v>109.78458553934446</c:v>
                </c:pt>
                <c:pt idx="28">
                  <c:v>109.47742795942287</c:v>
                </c:pt>
                <c:pt idx="29">
                  <c:v>112.03976882350564</c:v>
                </c:pt>
                <c:pt idx="30">
                  <c:v>112.60558541809804</c:v>
                </c:pt>
                <c:pt idx="31">
                  <c:v>110.8798448045912</c:v>
                </c:pt>
                <c:pt idx="32">
                  <c:v>109.50167724204826</c:v>
                </c:pt>
                <c:pt idx="33">
                  <c:v>112.08018429454795</c:v>
                </c:pt>
                <c:pt idx="34">
                  <c:v>113.1269449945439</c:v>
                </c:pt>
                <c:pt idx="35">
                  <c:v>111.43353675787091</c:v>
                </c:pt>
                <c:pt idx="36">
                  <c:v>109.23897668027321</c:v>
                </c:pt>
                <c:pt idx="37">
                  <c:v>109.43701248838055</c:v>
                </c:pt>
                <c:pt idx="38">
                  <c:v>111.18296083740856</c:v>
                </c:pt>
                <c:pt idx="39">
                  <c:v>110.34231903972841</c:v>
                </c:pt>
                <c:pt idx="40">
                  <c:v>106.32906276522652</c:v>
                </c:pt>
              </c:numCache>
            </c:numRef>
          </c:val>
          <c:smooth val="0"/>
          <c:extLst>
            <c:ext xmlns:c16="http://schemas.microsoft.com/office/drawing/2014/chart" uri="{C3380CC4-5D6E-409C-BE32-E72D297353CC}">
              <c16:uniqueId val="{00000001-FDA8-4F87-9E3D-6D08A8C6F39C}"/>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Graf'!$A$10</c:f>
              <c:strCache>
                <c:ptCount val="1"/>
                <c:pt idx="0">
                  <c:v>Stockholmsregionen</c:v>
                </c:pt>
              </c:strCache>
            </c:strRef>
          </c:tx>
          <c:spPr>
            <a:ln w="28575" cap="rnd">
              <a:solidFill>
                <a:schemeClr val="accent2"/>
              </a:solidFill>
              <a:prstDash val="solid"/>
              <a:round/>
            </a:ln>
            <a:effectLst/>
          </c:spPr>
          <c:marker>
            <c:symbol val="none"/>
          </c:marker>
          <c:cat>
            <c:numRef>
              <c:f>'11 Graf'!$B$5:$AP$5</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'11 Graf'!$B$6:$AP$6</c:f>
              <c:numCache>
                <c:formatCode>General</c:formatCode>
                <c:ptCount val="41"/>
                <c:pt idx="0">
                  <c:v>100</c:v>
                </c:pt>
                <c:pt idx="1">
                  <c:v>89.826949094360202</c:v>
                </c:pt>
                <c:pt idx="2">
                  <c:v>73.381055267249565</c:v>
                </c:pt>
                <c:pt idx="3">
                  <c:v>77.409486501221664</c:v>
                </c:pt>
                <c:pt idx="4">
                  <c:v>100.01817337398784</c:v>
                </c:pt>
                <c:pt idx="5">
                  <c:v>88.278173777840593</c:v>
                </c:pt>
                <c:pt idx="6">
                  <c:v>69.893786725359931</c:v>
                </c:pt>
                <c:pt idx="7">
                  <c:v>73.456777658865576</c:v>
                </c:pt>
                <c:pt idx="8">
                  <c:v>97.861599660763687</c:v>
                </c:pt>
                <c:pt idx="9">
                  <c:v>88.529572118005774</c:v>
                </c:pt>
                <c:pt idx="10">
                  <c:v>71.061930820023022</c:v>
                </c:pt>
                <c:pt idx="11">
                  <c:v>74.167558508167915</c:v>
                </c:pt>
                <c:pt idx="12">
                  <c:v>96.81663065646265</c:v>
                </c:pt>
                <c:pt idx="13">
                  <c:v>105.62163035357308</c:v>
                </c:pt>
                <c:pt idx="14">
                  <c:v>89.166649839468519</c:v>
                </c:pt>
                <c:pt idx="15">
                  <c:v>104.75536619348587</c:v>
                </c:pt>
                <c:pt idx="16">
                  <c:v>147.66573107445024</c:v>
                </c:pt>
                <c:pt idx="17">
                  <c:v>131.03406497990832</c:v>
                </c:pt>
                <c:pt idx="18">
                  <c:v>113.3685358318357</c:v>
                </c:pt>
                <c:pt idx="19">
                  <c:v>137.97326494760011</c:v>
                </c:pt>
                <c:pt idx="20">
                  <c:v>176.45538436685985</c:v>
                </c:pt>
                <c:pt idx="21">
                  <c:v>169.44046200755204</c:v>
                </c:pt>
                <c:pt idx="22">
                  <c:v>141.67962360923207</c:v>
                </c:pt>
                <c:pt idx="23">
                  <c:v>155.139026311007</c:v>
                </c:pt>
                <c:pt idx="24">
                  <c:v>181.72364355955818</c:v>
                </c:pt>
                <c:pt idx="25">
                  <c:v>149.55172344163319</c:v>
                </c:pt>
                <c:pt idx="26">
                  <c:v>125.29531732730246</c:v>
                </c:pt>
                <c:pt idx="27">
                  <c:v>141.09100821840357</c:v>
                </c:pt>
                <c:pt idx="28">
                  <c:v>189.24237223108454</c:v>
                </c:pt>
                <c:pt idx="29">
                  <c:v>165.71391070815579</c:v>
                </c:pt>
                <c:pt idx="30">
                  <c:v>127.44684288108556</c:v>
                </c:pt>
                <c:pt idx="31">
                  <c:v>143.80994689336268</c:v>
                </c:pt>
                <c:pt idx="32">
                  <c:v>176.24437130222321</c:v>
                </c:pt>
                <c:pt idx="33">
                  <c:v>142.24703673040807</c:v>
                </c:pt>
                <c:pt idx="34">
                  <c:v>111.39672475415463</c:v>
                </c:pt>
                <c:pt idx="35">
                  <c:v>125.25190315610928</c:v>
                </c:pt>
                <c:pt idx="36">
                  <c:v>167.89067705914425</c:v>
                </c:pt>
                <c:pt idx="37">
                  <c:v>85.485531975041894</c:v>
                </c:pt>
                <c:pt idx="38">
                  <c:v>75.283201744643904</c:v>
                </c:pt>
                <c:pt idx="39">
                  <c:v>111.15643236475981</c:v>
                </c:pt>
                <c:pt idx="40">
                  <c:v>138.17519132524282</c:v>
                </c:pt>
              </c:numCache>
            </c:numRef>
          </c:val>
          <c:smooth val="0"/>
          <c:extLst>
            <c:ext xmlns:c16="http://schemas.microsoft.com/office/drawing/2014/chart" uri="{C3380CC4-5D6E-409C-BE32-E72D297353CC}">
              <c16:uniqueId val="{00000000-EAC0-4730-9ED3-1A40FAA824E1}"/>
            </c:ext>
          </c:extLst>
        </c:ser>
        <c:ser>
          <c:idx val="1"/>
          <c:order val="1"/>
          <c:tx>
            <c:strRef>
              <c:f>'11 Graf'!$A$4</c:f>
              <c:strCache>
                <c:ptCount val="1"/>
                <c:pt idx="0">
                  <c:v>Övriga Sverige</c:v>
                </c:pt>
              </c:strCache>
            </c:strRef>
          </c:tx>
          <c:spPr>
            <a:ln w="28575" cap="rnd">
              <a:solidFill>
                <a:schemeClr val="accent1"/>
              </a:solidFill>
              <a:prstDash val="sysDash"/>
              <a:round/>
            </a:ln>
            <a:effectLst/>
          </c:spPr>
          <c:marker>
            <c:symbol val="none"/>
          </c:marker>
          <c:cat>
            <c:numRef>
              <c:f>'11 Graf'!$B$5:$AP$5</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'11 Graf'!$B$7:$AP$7</c:f>
              <c:numCache>
                <c:formatCode>General</c:formatCode>
                <c:ptCount val="41"/>
                <c:pt idx="0">
                  <c:v>100</c:v>
                </c:pt>
                <c:pt idx="1">
                  <c:v>87.117149002205224</c:v>
                </c:pt>
                <c:pt idx="2">
                  <c:v>65.598540742152395</c:v>
                </c:pt>
                <c:pt idx="3">
                  <c:v>67.761110052362667</c:v>
                </c:pt>
                <c:pt idx="4">
                  <c:v>103.81330937536868</c:v>
                </c:pt>
                <c:pt idx="5">
                  <c:v>78.097519806158289</c:v>
                </c:pt>
                <c:pt idx="6">
                  <c:v>58.569963609303677</c:v>
                </c:pt>
                <c:pt idx="7">
                  <c:v>64.31624513353843</c:v>
                </c:pt>
                <c:pt idx="8">
                  <c:v>99.109743813127864</c:v>
                </c:pt>
                <c:pt idx="9">
                  <c:v>81.047797954498009</c:v>
                </c:pt>
                <c:pt idx="10">
                  <c:v>60.205276197217607</c:v>
                </c:pt>
                <c:pt idx="11">
                  <c:v>69.096040583340141</c:v>
                </c:pt>
                <c:pt idx="12">
                  <c:v>106.20366084960024</c:v>
                </c:pt>
                <c:pt idx="13">
                  <c:v>92.798090622816332</c:v>
                </c:pt>
                <c:pt idx="14">
                  <c:v>75.404971277667372</c:v>
                </c:pt>
                <c:pt idx="15">
                  <c:v>91.278937863566654</c:v>
                </c:pt>
                <c:pt idx="16">
                  <c:v>139.93810859128985</c:v>
                </c:pt>
                <c:pt idx="17">
                  <c:v>126.27753124064142</c:v>
                </c:pt>
                <c:pt idx="18">
                  <c:v>100.42198687756935</c:v>
                </c:pt>
                <c:pt idx="19">
                  <c:v>135.19824308259146</c:v>
                </c:pt>
                <c:pt idx="20">
                  <c:v>173.10809216556407</c:v>
                </c:pt>
                <c:pt idx="21">
                  <c:v>168.32375922245515</c:v>
                </c:pt>
                <c:pt idx="22">
                  <c:v>120.07387039104118</c:v>
                </c:pt>
                <c:pt idx="23">
                  <c:v>140.28114308531394</c:v>
                </c:pt>
                <c:pt idx="24">
                  <c:v>184.77943245033714</c:v>
                </c:pt>
                <c:pt idx="25">
                  <c:v>164.0095105859719</c:v>
                </c:pt>
                <c:pt idx="26">
                  <c:v>123.35084805749912</c:v>
                </c:pt>
                <c:pt idx="27">
                  <c:v>151.13028958282285</c:v>
                </c:pt>
                <c:pt idx="28">
                  <c:v>196.67401740582434</c:v>
                </c:pt>
                <c:pt idx="29">
                  <c:v>173.56274899494522</c:v>
                </c:pt>
                <c:pt idx="30">
                  <c:v>120.62835207318071</c:v>
                </c:pt>
                <c:pt idx="31">
                  <c:v>143.86031780603125</c:v>
                </c:pt>
                <c:pt idx="32">
                  <c:v>180.76012087882168</c:v>
                </c:pt>
                <c:pt idx="33">
                  <c:v>141.42549889738913</c:v>
                </c:pt>
                <c:pt idx="34">
                  <c:v>98.106050293575819</c:v>
                </c:pt>
                <c:pt idx="35">
                  <c:v>115.16339513399218</c:v>
                </c:pt>
                <c:pt idx="36">
                  <c:v>170.7141106966867</c:v>
                </c:pt>
                <c:pt idx="37">
                  <c:v>93.776374179848091</c:v>
                </c:pt>
                <c:pt idx="38">
                  <c:v>76.008457887524614</c:v>
                </c:pt>
                <c:pt idx="39">
                  <c:v>129.74417612734021</c:v>
                </c:pt>
                <c:pt idx="40">
                  <c:v>157.91384207708293</c:v>
                </c:pt>
              </c:numCache>
            </c:numRef>
          </c:val>
          <c:smooth val="0"/>
          <c:extLst>
            <c:ext xmlns:c16="http://schemas.microsoft.com/office/drawing/2014/chart" uri="{C3380CC4-5D6E-409C-BE32-E72D297353CC}">
              <c16:uniqueId val="{00000001-EAC0-4730-9ED3-1A40FAA824E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Graf'!$D$8</c:f>
              <c:strCache>
                <c:ptCount val="1"/>
                <c:pt idx="0">
                  <c:v>Stockholmsregionen</c:v>
                </c:pt>
              </c:strCache>
            </c:strRef>
          </c:tx>
          <c:spPr>
            <a:ln w="28575" cap="rnd">
              <a:solidFill>
                <a:schemeClr val="accent2"/>
              </a:solidFill>
              <a:prstDash val="solid"/>
              <a:round/>
            </a:ln>
            <a:effectLst/>
          </c:spPr>
          <c:marker>
            <c:symbol val="none"/>
          </c:marker>
          <c:cat>
            <c:numRef>
              <c:f>'12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'12 Graf'!$B$2:$AP$2</c:f>
              <c:numCache>
                <c:formatCode>General</c:formatCode>
                <c:ptCount val="41"/>
                <c:pt idx="0">
                  <c:v>100</c:v>
                </c:pt>
                <c:pt idx="1">
                  <c:v>136.75793554640174</c:v>
                </c:pt>
                <c:pt idx="2">
                  <c:v>126.96874242791374</c:v>
                </c:pt>
                <c:pt idx="3">
                  <c:v>202.54422098376546</c:v>
                </c:pt>
                <c:pt idx="4">
                  <c:v>146.71674339714079</c:v>
                </c:pt>
                <c:pt idx="5">
                  <c:v>127.16258783620063</c:v>
                </c:pt>
                <c:pt idx="6">
                  <c:v>151.22364913981099</c:v>
                </c:pt>
                <c:pt idx="7">
                  <c:v>292.94887327356435</c:v>
                </c:pt>
                <c:pt idx="8">
                  <c:v>200.48461352071723</c:v>
                </c:pt>
                <c:pt idx="9">
                  <c:v>163.94475405863824</c:v>
                </c:pt>
                <c:pt idx="10">
                  <c:v>130.99103464986672</c:v>
                </c:pt>
                <c:pt idx="11">
                  <c:v>169.63896292706568</c:v>
                </c:pt>
                <c:pt idx="12">
                  <c:v>154.25248364429368</c:v>
                </c:pt>
                <c:pt idx="13">
                  <c:v>156.06978434698328</c:v>
                </c:pt>
                <c:pt idx="14">
                  <c:v>115.79840077538164</c:v>
                </c:pt>
                <c:pt idx="15">
                  <c:v>125.46644051369033</c:v>
                </c:pt>
                <c:pt idx="16">
                  <c:v>218.53646716743398</c:v>
                </c:pt>
                <c:pt idx="17">
                  <c:v>94.06348437121396</c:v>
                </c:pt>
                <c:pt idx="18">
                  <c:v>90.283498909619581</c:v>
                </c:pt>
                <c:pt idx="19">
                  <c:v>122.02568451659802</c:v>
                </c:pt>
                <c:pt idx="20">
                  <c:v>125.90259268233584</c:v>
                </c:pt>
                <c:pt idx="21">
                  <c:v>91.010419190695416</c:v>
                </c:pt>
                <c:pt idx="22">
                  <c:v>94.087715047249816</c:v>
                </c:pt>
                <c:pt idx="23">
                  <c:v>144.43905984976982</c:v>
                </c:pt>
                <c:pt idx="24">
                  <c:v>106.03343833292949</c:v>
                </c:pt>
                <c:pt idx="25">
                  <c:v>76.81124303368064</c:v>
                </c:pt>
                <c:pt idx="26">
                  <c:v>111.60649382117761</c:v>
                </c:pt>
                <c:pt idx="27">
                  <c:v>100.43615216864551</c:v>
                </c:pt>
                <c:pt idx="28">
                  <c:v>101.23576447782894</c:v>
                </c:pt>
                <c:pt idx="29">
                  <c:v>122.17106857281318</c:v>
                </c:pt>
                <c:pt idx="30">
                  <c:v>92.1492609643809</c:v>
                </c:pt>
                <c:pt idx="31">
                  <c:v>119.3360794766174</c:v>
                </c:pt>
                <c:pt idx="32">
                  <c:v>239.9806154591713</c:v>
                </c:pt>
                <c:pt idx="33">
                  <c:v>152.89556578628543</c:v>
                </c:pt>
                <c:pt idx="34">
                  <c:v>103.31960261691302</c:v>
                </c:pt>
                <c:pt idx="35">
                  <c:v>204.19190695420403</c:v>
                </c:pt>
                <c:pt idx="36">
                  <c:v>759.77707778047011</c:v>
                </c:pt>
                <c:pt idx="37">
                  <c:v>670.75357402471525</c:v>
                </c:pt>
                <c:pt idx="38">
                  <c:v>180.39738308698813</c:v>
                </c:pt>
                <c:pt idx="39">
                  <c:v>230.02180760843228</c:v>
                </c:pt>
                <c:pt idx="40">
                  <c:v>136.24909134964867</c:v>
                </c:pt>
              </c:numCache>
            </c:numRef>
          </c:val>
          <c:smooth val="0"/>
          <c:extLst>
            <c:ext xmlns:c16="http://schemas.microsoft.com/office/drawing/2014/chart" uri="{C3380CC4-5D6E-409C-BE32-E72D297353CC}">
              <c16:uniqueId val="{00000000-CE34-4C8D-8140-81E04564DD54}"/>
            </c:ext>
          </c:extLst>
        </c:ser>
        <c:ser>
          <c:idx val="1"/>
          <c:order val="1"/>
          <c:tx>
            <c:strRef>
              <c:f>'12 Graf'!$E$9</c:f>
              <c:strCache>
                <c:ptCount val="1"/>
                <c:pt idx="0">
                  <c:v>Övriga Sverige</c:v>
                </c:pt>
              </c:strCache>
            </c:strRef>
          </c:tx>
          <c:spPr>
            <a:ln w="28575" cap="rnd">
              <a:solidFill>
                <a:schemeClr val="accent1"/>
              </a:solidFill>
              <a:prstDash val="sysDash"/>
              <a:round/>
            </a:ln>
            <a:effectLst/>
          </c:spPr>
          <c:marker>
            <c:symbol val="none"/>
          </c:marker>
          <c:cat>
            <c:numRef>
              <c:f>'12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'12 Graf'!$B$3:$AP$3</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1-CE34-4C8D-8140-81E04564DD54}"/>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Graf'!$A$5</c:f>
              <c:strCache>
                <c:ptCount val="1"/>
                <c:pt idx="0">
                  <c:v>Stockholmsregionen</c:v>
                </c:pt>
              </c:strCache>
            </c:strRef>
          </c:tx>
          <c:spPr>
            <a:ln w="28575" cap="rnd">
              <a:solidFill>
                <a:schemeClr val="accent2"/>
              </a:solidFill>
              <a:prstDash val="solid"/>
              <a:round/>
            </a:ln>
            <a:effectLst/>
          </c:spPr>
          <c:marker>
            <c:symbol val="none"/>
          </c:marker>
          <c:cat>
            <c:numRef>
              <c:f>'13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'13 Graf'!$B$2:$AP$2</c:f>
              <c:numCache>
                <c:formatCode>General</c:formatCode>
                <c:ptCount val="41"/>
                <c:pt idx="0">
                  <c:v>5.2710812999999996</c:v>
                </c:pt>
                <c:pt idx="1">
                  <c:v>4.8439848000000003</c:v>
                </c:pt>
                <c:pt idx="2">
                  <c:v>4.9376382000000003</c:v>
                </c:pt>
                <c:pt idx="3">
                  <c:v>5.0320827000000001</c:v>
                </c:pt>
                <c:pt idx="4">
                  <c:v>5.2541643999999996</c:v>
                </c:pt>
                <c:pt idx="5">
                  <c:v>5.0010671000000002</c:v>
                </c:pt>
                <c:pt idx="6">
                  <c:v>5.1782148000000001</c:v>
                </c:pt>
                <c:pt idx="7">
                  <c:v>5.3953179000000002</c:v>
                </c:pt>
                <c:pt idx="8">
                  <c:v>5.5419051000000001</c:v>
                </c:pt>
                <c:pt idx="9">
                  <c:v>5.2437776999999999</c:v>
                </c:pt>
                <c:pt idx="10">
                  <c:v>5.3645101000000004</c:v>
                </c:pt>
                <c:pt idx="11">
                  <c:v>5.3601355000000002</c:v>
                </c:pt>
                <c:pt idx="12">
                  <c:v>5.2919352000000002</c:v>
                </c:pt>
                <c:pt idx="13">
                  <c:v>4.8974510000000002</c:v>
                </c:pt>
                <c:pt idx="14">
                  <c:v>4.9245058000000004</c:v>
                </c:pt>
                <c:pt idx="15">
                  <c:v>4.9633238000000004</c:v>
                </c:pt>
                <c:pt idx="16">
                  <c:v>5.0178478999999996</c:v>
                </c:pt>
                <c:pt idx="17">
                  <c:v>4.7765000000000004</c:v>
                </c:pt>
                <c:pt idx="18">
                  <c:v>4.8890190999999996</c:v>
                </c:pt>
                <c:pt idx="19">
                  <c:v>4.9702282999999996</c:v>
                </c:pt>
                <c:pt idx="20">
                  <c:v>4.9772156000000001</c:v>
                </c:pt>
                <c:pt idx="21">
                  <c:v>4.6782830000000004</c:v>
                </c:pt>
                <c:pt idx="22">
                  <c:v>4.7287435999999996</c:v>
                </c:pt>
                <c:pt idx="23">
                  <c:v>4.8007308999999996</c:v>
                </c:pt>
                <c:pt idx="24">
                  <c:v>4.8891187</c:v>
                </c:pt>
                <c:pt idx="25">
                  <c:v>4.6929730000000003</c:v>
                </c:pt>
                <c:pt idx="26">
                  <c:v>4.7292706000000004</c:v>
                </c:pt>
                <c:pt idx="27">
                  <c:v>4.7346294000000002</c:v>
                </c:pt>
                <c:pt idx="28">
                  <c:v>4.7222562000000003</c:v>
                </c:pt>
                <c:pt idx="29">
                  <c:v>4.4586030000000001</c:v>
                </c:pt>
                <c:pt idx="30">
                  <c:v>4.4747602999999998</c:v>
                </c:pt>
                <c:pt idx="31">
                  <c:v>4.4244275000000002</c:v>
                </c:pt>
                <c:pt idx="32">
                  <c:v>4.4824197000000003</c:v>
                </c:pt>
                <c:pt idx="33">
                  <c:v>4.3680611000000003</c:v>
                </c:pt>
                <c:pt idx="34">
                  <c:v>4.5621017000000004</c:v>
                </c:pt>
                <c:pt idx="35">
                  <c:v>4.7287838089076519</c:v>
                </c:pt>
                <c:pt idx="36">
                  <c:v>4.95733281374656</c:v>
                </c:pt>
                <c:pt idx="37">
                  <c:v>5.8894773015222137</c:v>
                </c:pt>
                <c:pt idx="38">
                  <c:v>6.3834116388477549</c:v>
                </c:pt>
                <c:pt idx="39">
                  <c:v>6.133152539585959</c:v>
                </c:pt>
                <c:pt idx="40">
                  <c:v>6.0746811276419743</c:v>
                </c:pt>
              </c:numCache>
            </c:numRef>
          </c:val>
          <c:smooth val="0"/>
          <c:extLst>
            <c:ext xmlns:c16="http://schemas.microsoft.com/office/drawing/2014/chart" uri="{C3380CC4-5D6E-409C-BE32-E72D297353CC}">
              <c16:uniqueId val="{00000000-AB35-4357-A495-AD3DD280C1AE}"/>
            </c:ext>
          </c:extLst>
        </c:ser>
        <c:ser>
          <c:idx val="1"/>
          <c:order val="1"/>
          <c:tx>
            <c:strRef>
              <c:f>'13 Graf'!$A$6</c:f>
              <c:strCache>
                <c:ptCount val="1"/>
                <c:pt idx="0">
                  <c:v>Sverige</c:v>
                </c:pt>
              </c:strCache>
            </c:strRef>
          </c:tx>
          <c:spPr>
            <a:ln w="28575" cap="rnd">
              <a:solidFill>
                <a:schemeClr val="accent1"/>
              </a:solidFill>
              <a:prstDash val="solid"/>
              <a:round/>
            </a:ln>
            <a:effectLst/>
          </c:spPr>
          <c:marker>
            <c:symbol val="none"/>
          </c:marker>
          <c:cat>
            <c:numRef>
              <c:f>'13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'13 Graf'!$B$3:$AP$3</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1-AB35-4357-A495-AD3DD280C1AE}"/>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Graf'!$A$22</c:f>
              <c:strCache>
                <c:ptCount val="1"/>
                <c:pt idx="0">
                  <c:v>Stockholmsregionen</c:v>
                </c:pt>
              </c:strCache>
            </c:strRef>
          </c:tx>
          <c:spPr>
            <a:ln w="28575" cap="rnd">
              <a:solidFill>
                <a:schemeClr val="accent2"/>
              </a:solidFill>
              <a:round/>
            </a:ln>
            <a:effectLst/>
          </c:spPr>
          <c:marker>
            <c:symbol val="none"/>
          </c:marker>
          <c:cat>
            <c:numRef>
              <c:f>'15 Graf'!$B$19:$AP$19</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'15 Graf'!$B$20:$AP$20</c:f>
              <c:numCache>
                <c:formatCode>General</c:formatCode>
                <c:ptCount val="41"/>
                <c:pt idx="0">
                  <c:v>100</c:v>
                </c:pt>
                <c:pt idx="1">
                  <c:v>100.29134133550868</c:v>
                </c:pt>
                <c:pt idx="2">
                  <c:v>100.63414501347812</c:v>
                </c:pt>
                <c:pt idx="3">
                  <c:v>100.82953475176762</c:v>
                </c:pt>
                <c:pt idx="4">
                  <c:v>101.06179588530513</c:v>
                </c:pt>
                <c:pt idx="5">
                  <c:v>101.36249835224983</c:v>
                </c:pt>
                <c:pt idx="6">
                  <c:v>101.72679442382235</c:v>
                </c:pt>
                <c:pt idx="7">
                  <c:v>101.96992115634809</c:v>
                </c:pt>
                <c:pt idx="8">
                  <c:v>102.26099980704606</c:v>
                </c:pt>
                <c:pt idx="9">
                  <c:v>102.59167222284842</c:v>
                </c:pt>
                <c:pt idx="10">
                  <c:v>102.98605764546529</c:v>
                </c:pt>
                <c:pt idx="11">
                  <c:v>103.25203795652232</c:v>
                </c:pt>
                <c:pt idx="12">
                  <c:v>103.56472840301008</c:v>
                </c:pt>
                <c:pt idx="13">
                  <c:v>103.92974088770272</c:v>
                </c:pt>
                <c:pt idx="14">
                  <c:v>104.3398396380872</c:v>
                </c:pt>
                <c:pt idx="15">
                  <c:v>104.56059040082836</c:v>
                </c:pt>
                <c:pt idx="16">
                  <c:v>104.82179462441803</c:v>
                </c:pt>
                <c:pt idx="17">
                  <c:v>105.15698044287704</c:v>
                </c:pt>
                <c:pt idx="18">
                  <c:v>105.59649989206042</c:v>
                </c:pt>
                <c:pt idx="19">
                  <c:v>105.86453392072841</c:v>
                </c:pt>
                <c:pt idx="20">
                  <c:v>106.16903337720966</c:v>
                </c:pt>
                <c:pt idx="21">
                  <c:v>106.54440997170646</c:v>
                </c:pt>
                <c:pt idx="22">
                  <c:v>107.09819731354632</c:v>
                </c:pt>
                <c:pt idx="23">
                  <c:v>107.51741839099344</c:v>
                </c:pt>
                <c:pt idx="24">
                  <c:v>107.87691449466129</c:v>
                </c:pt>
                <c:pt idx="25">
                  <c:v>108.263204449021</c:v>
                </c:pt>
                <c:pt idx="26">
                  <c:v>108.75258625136357</c:v>
                </c:pt>
                <c:pt idx="27">
                  <c:v>109.07998704725078</c:v>
                </c:pt>
                <c:pt idx="28">
                  <c:v>109.3675791540976</c:v>
                </c:pt>
                <c:pt idx="29">
                  <c:v>109.7364602696388</c:v>
                </c:pt>
                <c:pt idx="30">
                  <c:v>110.16769320706632</c:v>
                </c:pt>
                <c:pt idx="31">
                  <c:v>110.48702241513371</c:v>
                </c:pt>
                <c:pt idx="32">
                  <c:v>110.81404112402353</c:v>
                </c:pt>
                <c:pt idx="33">
                  <c:v>111.16217013951906</c:v>
                </c:pt>
                <c:pt idx="34">
                  <c:v>111.55825107318685</c:v>
                </c:pt>
                <c:pt idx="35">
                  <c:v>111.75631542045808</c:v>
                </c:pt>
                <c:pt idx="36">
                  <c:v>111.9667737147071</c:v>
                </c:pt>
                <c:pt idx="37">
                  <c:v>112.05799698533359</c:v>
                </c:pt>
                <c:pt idx="38">
                  <c:v>112.28612680321183</c:v>
                </c:pt>
                <c:pt idx="39">
                  <c:v>112.35518902798978</c:v>
                </c:pt>
                <c:pt idx="40">
                  <c:v>112.5004537283094</c:v>
                </c:pt>
              </c:numCache>
            </c:numRef>
          </c:val>
          <c:smooth val="0"/>
          <c:extLst>
            <c:ext xmlns:c16="http://schemas.microsoft.com/office/drawing/2014/chart" uri="{C3380CC4-5D6E-409C-BE32-E72D297353CC}">
              <c16:uniqueId val="{00000000-4F4B-4104-8B8F-E203F50484CC}"/>
            </c:ext>
          </c:extLst>
        </c:ser>
        <c:ser>
          <c:idx val="1"/>
          <c:order val="1"/>
          <c:tx>
            <c:strRef>
              <c:f>'15 Graf'!$A$23</c:f>
              <c:strCache>
                <c:ptCount val="1"/>
                <c:pt idx="0">
                  <c:v>Övriga Sverige</c:v>
                </c:pt>
              </c:strCache>
            </c:strRef>
          </c:tx>
          <c:spPr>
            <a:ln w="28575" cap="rnd">
              <a:solidFill>
                <a:schemeClr val="accent1"/>
              </a:solidFill>
              <a:prstDash val="sysDash"/>
              <a:round/>
            </a:ln>
            <a:effectLst/>
          </c:spPr>
          <c:marker>
            <c:symbol val="none"/>
          </c:marker>
          <c:cat>
            <c:numRef>
              <c:f>'15 Graf'!$B$19:$AP$19</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'15 Graf'!$B$21:$AP$21</c:f>
              <c:numCache>
                <c:formatCode>General</c:formatCode>
                <c:ptCount val="41"/>
                <c:pt idx="0">
                  <c:v>100</c:v>
                </c:pt>
                <c:pt idx="1">
                  <c:v>100.12514010998133</c:v>
                </c:pt>
                <c:pt idx="2">
                  <c:v>100.31609422412942</c:v>
                </c:pt>
                <c:pt idx="3">
                  <c:v>100.38286233099502</c:v>
                </c:pt>
                <c:pt idx="4">
                  <c:v>100.43117809166485</c:v>
                </c:pt>
                <c:pt idx="5">
                  <c:v>100.55904693536489</c:v>
                </c:pt>
                <c:pt idx="6">
                  <c:v>100.75757662494185</c:v>
                </c:pt>
                <c:pt idx="7">
                  <c:v>100.86533298375011</c:v>
                </c:pt>
                <c:pt idx="8">
                  <c:v>100.9680707623624</c:v>
                </c:pt>
                <c:pt idx="9">
                  <c:v>101.1421563407948</c:v>
                </c:pt>
                <c:pt idx="10">
                  <c:v>101.38054844112976</c:v>
                </c:pt>
                <c:pt idx="11">
                  <c:v>101.53858601216749</c:v>
                </c:pt>
                <c:pt idx="12">
                  <c:v>101.7086643592647</c:v>
                </c:pt>
                <c:pt idx="13">
                  <c:v>101.93837412504011</c:v>
                </c:pt>
                <c:pt idx="14">
                  <c:v>102.26526879172053</c:v>
                </c:pt>
                <c:pt idx="15">
                  <c:v>102.44870457660166</c:v>
                </c:pt>
                <c:pt idx="16">
                  <c:v>102.62166431384941</c:v>
                </c:pt>
                <c:pt idx="17">
                  <c:v>102.84643182764478</c:v>
                </c:pt>
                <c:pt idx="18">
                  <c:v>103.17231514546441</c:v>
                </c:pt>
                <c:pt idx="19">
                  <c:v>103.3848510626605</c:v>
                </c:pt>
                <c:pt idx="20">
                  <c:v>103.60639370933376</c:v>
                </c:pt>
                <c:pt idx="21">
                  <c:v>103.89708971961974</c:v>
                </c:pt>
                <c:pt idx="22">
                  <c:v>104.37221378159369</c:v>
                </c:pt>
                <c:pt idx="23">
                  <c:v>104.81449762867315</c:v>
                </c:pt>
                <c:pt idx="24">
                  <c:v>105.07565461940271</c:v>
                </c:pt>
                <c:pt idx="25">
                  <c:v>105.32356866467221</c:v>
                </c:pt>
                <c:pt idx="26">
                  <c:v>105.70864451392856</c:v>
                </c:pt>
                <c:pt idx="27">
                  <c:v>105.95285664072652</c:v>
                </c:pt>
                <c:pt idx="28">
                  <c:v>106.15132908414155</c:v>
                </c:pt>
                <c:pt idx="29">
                  <c:v>106.40685686894788</c:v>
                </c:pt>
                <c:pt idx="30">
                  <c:v>106.74086914176172</c:v>
                </c:pt>
                <c:pt idx="31">
                  <c:v>106.92648028079624</c:v>
                </c:pt>
                <c:pt idx="32">
                  <c:v>107.14063817258038</c:v>
                </c:pt>
                <c:pt idx="33">
                  <c:v>107.36025353180196</c:v>
                </c:pt>
                <c:pt idx="34">
                  <c:v>107.65930748172988</c:v>
                </c:pt>
                <c:pt idx="35">
                  <c:v>107.77089933338753</c:v>
                </c:pt>
                <c:pt idx="36">
                  <c:v>107.90449279328068</c:v>
                </c:pt>
                <c:pt idx="37">
                  <c:v>108.00308976617995</c:v>
                </c:pt>
                <c:pt idx="38">
                  <c:v>108.21837349914875</c:v>
                </c:pt>
                <c:pt idx="39">
                  <c:v>108.27901626668773</c:v>
                </c:pt>
                <c:pt idx="40">
                  <c:v>108.36351160169799</c:v>
                </c:pt>
              </c:numCache>
            </c:numRef>
          </c:val>
          <c:smooth val="0"/>
          <c:extLst>
            <c:ext xmlns:c16="http://schemas.microsoft.com/office/drawing/2014/chart" uri="{C3380CC4-5D6E-409C-BE32-E72D297353CC}">
              <c16:uniqueId val="{00000001-4F4B-4104-8B8F-E203F50484CC}"/>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Graf'!$A$3</c:f>
              <c:strCache>
                <c:ptCount val="1"/>
                <c:pt idx="0">
                  <c:v>Stockholmregionen</c:v>
                </c:pt>
              </c:strCache>
            </c:strRef>
          </c:tx>
          <c:spPr>
            <a:ln w="28575" cap="rnd">
              <a:solidFill>
                <a:schemeClr val="accent2"/>
              </a:solidFill>
              <a:round/>
            </a:ln>
            <a:effectLst/>
          </c:spPr>
          <c:marker>
            <c:symbol val="none"/>
          </c:marker>
          <c:cat>
            <c:numRef>
              <c:f>'16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'16 Graf'!$B$3:$AP$3</c:f>
              <c:numCache>
                <c:formatCode>General</c:formatCode>
                <c:ptCount val="41"/>
                <c:pt idx="0">
                  <c:v>100</c:v>
                </c:pt>
                <c:pt idx="1">
                  <c:v>98.54704797047971</c:v>
                </c:pt>
                <c:pt idx="2">
                  <c:v>58.141143911439116</c:v>
                </c:pt>
                <c:pt idx="3">
                  <c:v>58.256457564575648</c:v>
                </c:pt>
                <c:pt idx="4">
                  <c:v>50.461254612546128</c:v>
                </c:pt>
                <c:pt idx="5">
                  <c:v>75.392066420664207</c:v>
                </c:pt>
                <c:pt idx="6">
                  <c:v>52.052583025830259</c:v>
                </c:pt>
                <c:pt idx="7">
                  <c:v>61.946494464944649</c:v>
                </c:pt>
                <c:pt idx="8">
                  <c:v>102.9289667896679</c:v>
                </c:pt>
                <c:pt idx="9">
                  <c:v>97.739852398523979</c:v>
                </c:pt>
                <c:pt idx="10">
                  <c:v>87.892066420664207</c:v>
                </c:pt>
                <c:pt idx="11">
                  <c:v>119.32656826568265</c:v>
                </c:pt>
                <c:pt idx="12">
                  <c:v>114.41420664206642</c:v>
                </c:pt>
                <c:pt idx="13">
                  <c:v>120.38745387453875</c:v>
                </c:pt>
                <c:pt idx="14">
                  <c:v>97.87822878228782</c:v>
                </c:pt>
                <c:pt idx="15">
                  <c:v>147.60147601476015</c:v>
                </c:pt>
                <c:pt idx="16">
                  <c:v>162.91512915129152</c:v>
                </c:pt>
                <c:pt idx="17">
                  <c:v>173.27029520295204</c:v>
                </c:pt>
                <c:pt idx="18">
                  <c:v>137.93819188191881</c:v>
                </c:pt>
                <c:pt idx="19">
                  <c:v>141.16697416974171</c:v>
                </c:pt>
                <c:pt idx="20">
                  <c:v>211.16236162361625</c:v>
                </c:pt>
                <c:pt idx="21">
                  <c:v>198.33948339483396</c:v>
                </c:pt>
                <c:pt idx="22">
                  <c:v>178.25184501845018</c:v>
                </c:pt>
                <c:pt idx="23">
                  <c:v>181.61900369003689</c:v>
                </c:pt>
                <c:pt idx="24">
                  <c:v>194.53413284132841</c:v>
                </c:pt>
                <c:pt idx="25">
                  <c:v>221.40221402214021</c:v>
                </c:pt>
                <c:pt idx="26">
                  <c:v>151.68357933579335</c:v>
                </c:pt>
                <c:pt idx="27">
                  <c:v>207.03413284132841</c:v>
                </c:pt>
                <c:pt idx="28">
                  <c:v>145.11070110701107</c:v>
                </c:pt>
                <c:pt idx="29">
                  <c:v>135.44741697416976</c:v>
                </c:pt>
                <c:pt idx="30">
                  <c:v>103.22878228782288</c:v>
                </c:pt>
                <c:pt idx="31">
                  <c:v>161.85424354243543</c:v>
                </c:pt>
                <c:pt idx="32">
                  <c:v>119.14206642066421</c:v>
                </c:pt>
                <c:pt idx="33">
                  <c:v>142.11254612546125</c:v>
                </c:pt>
                <c:pt idx="34">
                  <c:v>102.85977859778598</c:v>
                </c:pt>
                <c:pt idx="35">
                  <c:v>177.07564575645756</c:v>
                </c:pt>
                <c:pt idx="36">
                  <c:v>134.01752767527674</c:v>
                </c:pt>
                <c:pt idx="37">
                  <c:v>135.93173431734317</c:v>
                </c:pt>
                <c:pt idx="38">
                  <c:v>102.26014760147602</c:v>
                </c:pt>
                <c:pt idx="39">
                  <c:v>126.91420664206642</c:v>
                </c:pt>
                <c:pt idx="40">
                  <c:v>151.98339483394835</c:v>
                </c:pt>
              </c:numCache>
            </c:numRef>
          </c:val>
          <c:smooth val="0"/>
          <c:extLst>
            <c:ext xmlns:c16="http://schemas.microsoft.com/office/drawing/2014/chart" uri="{C3380CC4-5D6E-409C-BE32-E72D297353CC}">
              <c16:uniqueId val="{00000000-2DF7-4C9E-8758-47CD0C08A0B1}"/>
            </c:ext>
          </c:extLst>
        </c:ser>
        <c:ser>
          <c:idx val="0"/>
          <c:order val="1"/>
          <c:tx>
            <c:strRef>
              <c:f>'16 Graf'!$A$2</c:f>
              <c:strCache>
                <c:ptCount val="1"/>
                <c:pt idx="0">
                  <c:v>Övriga sverige</c:v>
                </c:pt>
              </c:strCache>
            </c:strRef>
          </c:tx>
          <c:spPr>
            <a:ln w="28575" cap="rnd">
              <a:solidFill>
                <a:schemeClr val="accent1"/>
              </a:solidFill>
              <a:prstDash val="sysDash"/>
              <a:round/>
            </a:ln>
            <a:effectLst/>
          </c:spPr>
          <c:marker>
            <c:symbol val="none"/>
          </c:marker>
          <c:cat>
            <c:numRef>
              <c:f>'16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'16 Graf'!$B$2:$AP$2</c:f>
              <c:numCache>
                <c:formatCode>General</c:formatCode>
                <c:ptCount val="41"/>
                <c:pt idx="0">
                  <c:v>100</c:v>
                </c:pt>
                <c:pt idx="1">
                  <c:v>108.26288519225525</c:v>
                </c:pt>
                <c:pt idx="2">
                  <c:v>66.484865012271612</c:v>
                </c:pt>
                <c:pt idx="3">
                  <c:v>81.128988273793297</c:v>
                </c:pt>
                <c:pt idx="4">
                  <c:v>92.637032997000276</c:v>
                </c:pt>
                <c:pt idx="5">
                  <c:v>80.3381510771748</c:v>
                </c:pt>
                <c:pt idx="6">
                  <c:v>58.521952549768201</c:v>
                </c:pt>
                <c:pt idx="7">
                  <c:v>66.266703026997547</c:v>
                </c:pt>
                <c:pt idx="8">
                  <c:v>78.783746932097088</c:v>
                </c:pt>
                <c:pt idx="9">
                  <c:v>97.763839650940824</c:v>
                </c:pt>
                <c:pt idx="10">
                  <c:v>73.684210526315795</c:v>
                </c:pt>
                <c:pt idx="11">
                  <c:v>99.236433051540772</c:v>
                </c:pt>
                <c:pt idx="12">
                  <c:v>102.75429506408508</c:v>
                </c:pt>
                <c:pt idx="13">
                  <c:v>109.2718843741478</c:v>
                </c:pt>
                <c:pt idx="14">
                  <c:v>95.909462776111269</c:v>
                </c:pt>
                <c:pt idx="15">
                  <c:v>127.87019361876193</c:v>
                </c:pt>
                <c:pt idx="16">
                  <c:v>115.8712844286883</c:v>
                </c:pt>
                <c:pt idx="17">
                  <c:v>155.63130624488682</c:v>
                </c:pt>
                <c:pt idx="18">
                  <c:v>157.94927733842377</c:v>
                </c:pt>
                <c:pt idx="19">
                  <c:v>154.48595582219798</c:v>
                </c:pt>
                <c:pt idx="20">
                  <c:v>156.14944095991274</c:v>
                </c:pt>
                <c:pt idx="21">
                  <c:v>217.53476956640304</c:v>
                </c:pt>
                <c:pt idx="22">
                  <c:v>189.06463048813745</c:v>
                </c:pt>
                <c:pt idx="23">
                  <c:v>195.44586855740388</c:v>
                </c:pt>
                <c:pt idx="24">
                  <c:v>232.80610853558767</c:v>
                </c:pt>
                <c:pt idx="25">
                  <c:v>221.21625306790293</c:v>
                </c:pt>
                <c:pt idx="26">
                  <c:v>167.3302427052086</c:v>
                </c:pt>
                <c:pt idx="27">
                  <c:v>201.90891737114808</c:v>
                </c:pt>
                <c:pt idx="28">
                  <c:v>204.4450504499591</c:v>
                </c:pt>
                <c:pt idx="29">
                  <c:v>231.71529860921734</c:v>
                </c:pt>
                <c:pt idx="30">
                  <c:v>178.92009817289338</c:v>
                </c:pt>
                <c:pt idx="31">
                  <c:v>183.36514862285247</c:v>
                </c:pt>
                <c:pt idx="32">
                  <c:v>176.11126261248978</c:v>
                </c:pt>
                <c:pt idx="33">
                  <c:v>176.76574856831198</c:v>
                </c:pt>
                <c:pt idx="34">
                  <c:v>120.97082083446959</c:v>
                </c:pt>
                <c:pt idx="35">
                  <c:v>175.12953367875647</c:v>
                </c:pt>
                <c:pt idx="36">
                  <c:v>164.82137987455687</c:v>
                </c:pt>
                <c:pt idx="37">
                  <c:v>180.25634033269702</c:v>
                </c:pt>
                <c:pt idx="38">
                  <c:v>159.23097900190891</c:v>
                </c:pt>
                <c:pt idx="39">
                  <c:v>200.40905372238888</c:v>
                </c:pt>
                <c:pt idx="40">
                  <c:v>240.55085901281703</c:v>
                </c:pt>
              </c:numCache>
            </c:numRef>
          </c:val>
          <c:smooth val="0"/>
          <c:extLst>
            <c:ext xmlns:c16="http://schemas.microsoft.com/office/drawing/2014/chart" uri="{C3380CC4-5D6E-409C-BE32-E72D297353CC}">
              <c16:uniqueId val="{00000001-2DF7-4C9E-8758-47CD0C08A0B1}"/>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graf'!$A$8</c:f>
              <c:strCache>
                <c:ptCount val="1"/>
                <c:pt idx="0">
                  <c:v>Stocholmsregionen</c:v>
                </c:pt>
              </c:strCache>
            </c:strRef>
          </c:tx>
          <c:spPr>
            <a:ln w="28575" cap="rnd">
              <a:solidFill>
                <a:schemeClr val="accent2"/>
              </a:solidFill>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graf'!$B$8:$L$8</c:f>
              <c:numCache>
                <c:formatCode>General</c:formatCode>
                <c:ptCount val="11"/>
                <c:pt idx="0">
                  <c:v>100</c:v>
                </c:pt>
                <c:pt idx="1">
                  <c:v>102.96087776607264</c:v>
                </c:pt>
                <c:pt idx="2">
                  <c:v>98.452101626687849</c:v>
                </c:pt>
                <c:pt idx="3">
                  <c:v>103.15849203550971</c:v>
                </c:pt>
                <c:pt idx="4">
                  <c:v>111.65393054621769</c:v>
                </c:pt>
                <c:pt idx="5">
                  <c:v>114.68398932071563</c:v>
                </c:pt>
                <c:pt idx="6">
                  <c:v>120.51353019849772</c:v>
                </c:pt>
                <c:pt idx="7">
                  <c:v>131.93026490294241</c:v>
                </c:pt>
                <c:pt idx="8">
                  <c:v>133.90846274301097</c:v>
                </c:pt>
                <c:pt idx="9">
                  <c:v>109.25413424585361</c:v>
                </c:pt>
                <c:pt idx="10">
                  <c:v>66.71429978383604</c:v>
                </c:pt>
              </c:numCache>
            </c:numRef>
          </c:val>
          <c:smooth val="0"/>
          <c:extLst>
            <c:ext xmlns:c16="http://schemas.microsoft.com/office/drawing/2014/chart" uri="{C3380CC4-5D6E-409C-BE32-E72D297353CC}">
              <c16:uniqueId val="{00000000-35EE-40F5-815F-D38FF9E30BDA}"/>
            </c:ext>
          </c:extLst>
        </c:ser>
        <c:ser>
          <c:idx val="1"/>
          <c:order val="1"/>
          <c:tx>
            <c:strRef>
              <c:f>'17 graf'!$A$9</c:f>
              <c:strCache>
                <c:ptCount val="1"/>
                <c:pt idx="0">
                  <c:v>Övriga Sverige</c:v>
                </c:pt>
              </c:strCache>
            </c:strRef>
          </c:tx>
          <c:spPr>
            <a:ln w="28575" cap="rnd">
              <a:solidFill>
                <a:schemeClr val="accent1"/>
              </a:solidFill>
              <a:prstDash val="sysDash"/>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graf'!$B$9:$L$9</c:f>
              <c:numCache>
                <c:formatCode>General</c:formatCode>
                <c:ptCount val="11"/>
                <c:pt idx="0">
                  <c:v>100</c:v>
                </c:pt>
                <c:pt idx="1">
                  <c:v>106.32059302373401</c:v>
                </c:pt>
                <c:pt idx="2">
                  <c:v>107.40142679855724</c:v>
                </c:pt>
                <c:pt idx="3">
                  <c:v>110.21562245236143</c:v>
                </c:pt>
                <c:pt idx="4">
                  <c:v>117.06192107370342</c:v>
                </c:pt>
                <c:pt idx="5">
                  <c:v>127.82399310066211</c:v>
                </c:pt>
                <c:pt idx="6">
                  <c:v>128.61912848686296</c:v>
                </c:pt>
                <c:pt idx="7">
                  <c:v>141.04195847334006</c:v>
                </c:pt>
                <c:pt idx="8">
                  <c:v>140.14579447617527</c:v>
                </c:pt>
                <c:pt idx="9">
                  <c:v>122.79067573353848</c:v>
                </c:pt>
                <c:pt idx="10">
                  <c:v>77.7807512827398</c:v>
                </c:pt>
              </c:numCache>
            </c:numRef>
          </c:val>
          <c:smooth val="0"/>
          <c:extLst>
            <c:ext xmlns:c16="http://schemas.microsoft.com/office/drawing/2014/chart" uri="{C3380CC4-5D6E-409C-BE32-E72D297353CC}">
              <c16:uniqueId val="{00000001-35EE-40F5-815F-D38FF9E30BDA}"/>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err="1">
                <a:solidFill>
                  <a:schemeClr val="bg1"/>
                </a:solidFill>
              </a:rPr>
              <a:t>Konjunkturen</a:t>
            </a:r>
            <a:r>
              <a:rPr lang="en-GB" sz="3200" dirty="0">
                <a:solidFill>
                  <a:schemeClr val="bg1"/>
                </a:solidFill>
              </a:rPr>
              <a:t> </a:t>
            </a:r>
            <a:r>
              <a:rPr lang="en-GB" sz="3200" dirty="0" err="1">
                <a:solidFill>
                  <a:schemeClr val="bg1"/>
                </a:solidFill>
              </a:rPr>
              <a:t>i</a:t>
            </a:r>
            <a:r>
              <a:rPr lang="en-GB" sz="3200" dirty="0">
                <a:solidFill>
                  <a:schemeClr val="bg1"/>
                </a:solidFill>
              </a:rPr>
              <a:t> </a:t>
            </a:r>
            <a:r>
              <a:rPr lang="en-GB" sz="3200" dirty="0" err="1">
                <a:solidFill>
                  <a:schemeClr val="bg1"/>
                </a:solidFill>
              </a:rPr>
              <a:t>Stockholmsregionen</a:t>
            </a:r>
            <a:endParaRPr lang="en-GB" sz="3200" dirty="0">
              <a:solidFill>
                <a:schemeClr val="bg1"/>
              </a:solidFill>
            </a:endParaRPr>
          </a:p>
          <a:p>
            <a:r>
              <a:rPr lang="sv-SE" sz="2000" dirty="0">
                <a:solidFill>
                  <a:schemeClr val="bg1"/>
                </a:solidFill>
                <a:latin typeface="+mj-lt"/>
              </a:rPr>
              <a:t>2021 kv1</a:t>
            </a:r>
          </a:p>
          <a:p>
            <a:endParaRPr lang="sv-SE" sz="2000" dirty="0">
              <a:solidFill>
                <a:schemeClr val="bg1"/>
              </a:solidFill>
              <a:latin typeface="+mj-lt"/>
            </a:endParaRPr>
          </a:p>
          <a:p>
            <a:r>
              <a:rPr lang="sv-SE" sz="2000" dirty="0" smtClean="0">
                <a:solidFill>
                  <a:schemeClr val="bg1"/>
                </a:solidFill>
              </a:rPr>
              <a:t>2021-07-08</a:t>
            </a:r>
            <a:endParaRPr lang="sv-SE" sz="2000" dirty="0">
              <a:solidFill>
                <a:schemeClr val="bg1"/>
              </a:solidFill>
              <a:highlight>
                <a:srgbClr val="FFFF00"/>
              </a:highlight>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Uppsala län, Södermanlands län, Östergötlands län, Örebro län, Västmanlands län, Gävleborgs län och Dalarnas län.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4" y="1305901"/>
            <a:ext cx="5339426" cy="4717972"/>
          </a:xfrm>
        </p:spPr>
        <p:txBody>
          <a:bodyPr/>
          <a:lstStyle/>
          <a:p>
            <a:pPr>
              <a:spcBef>
                <a:spcPts val="600"/>
              </a:spcBef>
            </a:pPr>
            <a:r>
              <a:rPr lang="sv-SE" sz="1050" b="1" dirty="0">
                <a:cs typeface="Times New Roman" panose="02020603050405020304" pitchFamily="18" charset="0"/>
              </a:rPr>
              <a:t>Fjolåret präglades starkt av den pågående Covid-19 pandemin med stora negativa konsekvenser på konjunkturen. Under årets första kvartal ser vi att regionen som helhet bjuder på en rad positiva signaler som en stigande lönesumma, färre konkurser och ett ökat nyföretagande. Å andra sidan ser det fortsatt mörkt ut vad gäller utvecklingen på arbetsmarknaden. Antalet sysselsatta invånare minskar med 62 000 personer i regionen och antalet arbetslösa har ökat. Särskilt oroande är att de långtidsarbetslösa har ökat med drygt 16 procent jämfört med förra året. Däremot finns det indikationer på att arbetslösheten har börjat plana ut.</a:t>
            </a:r>
          </a:p>
          <a:p>
            <a:pPr>
              <a:spcBef>
                <a:spcPts val="600"/>
              </a:spcBef>
            </a:pPr>
            <a:r>
              <a:rPr lang="sv-SE" sz="1050" dirty="0">
                <a:cs typeface="Times New Roman" panose="02020603050405020304" pitchFamily="18" charset="0"/>
              </a:rPr>
              <a:t>Lönesumman i privat sektor ökar för första gången på ett år och stiger även totalt sett och i förhållande till per sysselsatt och invånare. Detta är ett viktigt styrkebesked för den generella köpkraften vilket kommer att gynna näringslivet på sikt i samband med återhämtningen. Därtill kan årets första kvartal rapportera färre företagskonkurser och fler nystartade företag. Konkurserna inom Hotell- och restauranger har stigit jämfört med förra året. Flest konkurser återfinns inom byggindustrin och företag inom juridik, ekonomi, vetenskap &amp; teknik.</a:t>
            </a:r>
          </a:p>
          <a:p>
            <a:pPr>
              <a:spcBef>
                <a:spcPts val="600"/>
              </a:spcBef>
            </a:pPr>
            <a:r>
              <a:rPr lang="sv-SE" sz="1050" dirty="0">
                <a:cs typeface="Times New Roman" panose="02020603050405020304" pitchFamily="18" charset="0"/>
              </a:rPr>
              <a:t>Arbetsmarknaden försvagades ytterligare under årets första kvartal. Antalet sysselsatta minskar med 2,6 procent i regionen, vilket motsvarar 62 000 personer. Vidare minskar antalet lediga jobb med 18 procent och arbetslösheten stiger med 1,1 procentenheter till 6,1 procent. Däremot minskar antalet varslade personer med 82 procent jämfört med förra årets rekordnivåer.</a:t>
            </a:r>
          </a:p>
          <a:p>
            <a:pPr>
              <a:spcBef>
                <a:spcPts val="600"/>
              </a:spcBef>
            </a:pPr>
            <a:r>
              <a:rPr lang="sv-SE" sz="1050" dirty="0">
                <a:cs typeface="Times New Roman" panose="02020603050405020304" pitchFamily="18" charset="0"/>
              </a:rPr>
              <a:t>Antalet invånare ökar med 0,5 procent eller 22 000 personer, vilket liknar utvecklingen i Sverige som helhet</a:t>
            </a:r>
            <a:r>
              <a:rPr lang="sv-SE" sz="1050" dirty="0" smtClean="0">
                <a:cs typeface="Times New Roman" panose="02020603050405020304" pitchFamily="18" charset="0"/>
              </a:rPr>
              <a:t>. </a:t>
            </a:r>
            <a:r>
              <a:rPr lang="sv-SE" sz="1050" dirty="0">
                <a:cs typeface="Times New Roman" panose="02020603050405020304" pitchFamily="18" charset="0"/>
              </a:rPr>
              <a:t>Turismen drabbas fortsatt hårt och de kommersiella övernattningarna minskar med 39 procent jämfört med förra året.</a:t>
            </a:r>
            <a:br>
              <a:rPr lang="sv-SE" sz="1050" dirty="0">
                <a:cs typeface="Times New Roman" panose="02020603050405020304" pitchFamily="18" charset="0"/>
              </a:rPr>
            </a:br>
            <a:r>
              <a:rPr lang="sv-SE" sz="1050" dirty="0">
                <a:effectLst/>
                <a:latin typeface="Minion Pro"/>
                <a:ea typeface="Times New Roman" panose="02020603050405020304" pitchFamily="18" charset="0"/>
                <a:cs typeface="Times New Roman" panose="02020603050405020304" pitchFamily="18" charset="0"/>
              </a:rPr>
              <a:t/>
            </a:r>
            <a:br>
              <a:rPr lang="sv-SE" sz="1050" dirty="0">
                <a:effectLst/>
                <a:latin typeface="Minion Pro"/>
                <a:ea typeface="Times New Roman" panose="02020603050405020304" pitchFamily="18" charset="0"/>
                <a:cs typeface="Times New Roman" panose="02020603050405020304" pitchFamily="18" charset="0"/>
              </a:rPr>
            </a:br>
            <a:r>
              <a:rPr lang="sv-SE" sz="1050" dirty="0"/>
              <a:t>Staffan Ingvarsson</a:t>
            </a:r>
            <a:br>
              <a:rPr lang="sv-SE" sz="1050" dirty="0"/>
            </a:br>
            <a:r>
              <a:rPr lang="sv-SE" sz="1050" dirty="0"/>
              <a:t>VD Stockholm Business Region</a:t>
            </a:r>
          </a:p>
          <a:p>
            <a:pPr>
              <a:lnSpc>
                <a:spcPct val="114000"/>
              </a:lnSpc>
              <a:spcBef>
                <a:spcPts val="0"/>
              </a:spcBef>
              <a:spcAft>
                <a:spcPts val="1000"/>
              </a:spcAft>
            </a:pPr>
            <a:endParaRPr lang="sv-SE" sz="105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4" y="142614"/>
            <a:ext cx="5147948" cy="1140902"/>
          </a:xfrm>
        </p:spPr>
        <p:txBody>
          <a:bodyPr/>
          <a:lstStyle/>
          <a:p>
            <a:r>
              <a:rPr lang="sv-SE" dirty="0"/>
              <a:t>Fortsatt nedgång i spåren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90537" cy="4528677"/>
          </a:xfrm>
          <a:prstGeom prst="rect">
            <a:avLst/>
          </a:prstGeom>
          <a:solidFill>
            <a:srgbClr val="FFFFFF">
              <a:alpha val="69804"/>
            </a:srgbClr>
          </a:solidFill>
        </p:spPr>
        <p:txBody>
          <a:bodyPr wrap="square" lIns="216000" tIns="216000" rtlCol="0">
            <a:noAutofit/>
          </a:bodyPr>
          <a:lstStyle/>
          <a:p>
            <a:r>
              <a:rPr lang="sv-SE" sz="2000" b="1" dirty="0"/>
              <a:t>Konjunkturläget i Stockholmsregionen</a:t>
            </a:r>
            <a:r>
              <a:rPr lang="sv-SE" sz="2000" b="1" dirty="0">
                <a:latin typeface="+mj-lt"/>
                <a:ea typeface="+mj-ea"/>
                <a:cs typeface="+mj-cs"/>
              </a:rPr>
              <a:t>, 2021 kv1</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4027298003"/>
              </p:ext>
            </p:extLst>
          </p:nvPr>
        </p:nvGraphicFramePr>
        <p:xfrm>
          <a:off x="337440" y="1997071"/>
          <a:ext cx="5035750" cy="37072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a:effectLst/>
                        </a:rPr>
                        <a:t>Stockholmsregionen</a:t>
                      </a:r>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a:effectLst/>
                        </a:rPr>
                        <a:t>Nyckeltal</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b="0" i="0" u="none" strike="noStrike" dirty="0">
                          <a:solidFill>
                            <a:srgbClr val="000000"/>
                          </a:solidFill>
                          <a:effectLst/>
                          <a:latin typeface="Futura Std Book" panose="020B0502020204020303" pitchFamily="34" charset="0"/>
                        </a:rPr>
                        <a:t>  Värde</a:t>
                      </a:r>
                      <a:br>
                        <a:rPr lang="sv-SE" sz="1100" b="0" i="0" u="none" strike="noStrike" dirty="0">
                          <a:solidFill>
                            <a:srgbClr val="000000"/>
                          </a:solidFill>
                          <a:effectLst/>
                          <a:latin typeface="Futura Std Book" panose="020B0502020204020303" pitchFamily="34" charset="0"/>
                        </a:rPr>
                      </a:br>
                      <a:r>
                        <a:rPr lang="sv-SE" sz="1100" b="0" i="0" u="none" strike="noStrike" dirty="0">
                          <a:solidFill>
                            <a:srgbClr val="000000"/>
                          </a:solidFill>
                          <a:effectLst/>
                          <a:latin typeface="Futura Std Book" panose="020B0502020204020303" pitchFamily="34" charset="0"/>
                        </a:rPr>
                        <a:t>2021 kv1</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Förändring %</a:t>
                      </a:r>
                      <a:br>
                        <a:rPr lang="sv-SE" sz="1100" u="none" strike="noStrike" dirty="0">
                          <a:effectLst/>
                        </a:rPr>
                      </a:br>
                      <a:r>
                        <a:rPr lang="sv-SE" sz="1100" u="none" strike="noStrike" dirty="0">
                          <a:effectLst/>
                        </a:rPr>
                        <a:t>-1 år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sv-SE" sz="1000" u="none" strike="noStrike" dirty="0">
                          <a:effectLst/>
                        </a:rPr>
                        <a:t>Lönesumma privat sektor (mdkr) </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183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1000" u="none" strike="noStrike" dirty="0">
                          <a:effectLst/>
                        </a:rPr>
                        <a:t>Nya företag</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11 299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1000" u="none" strike="noStrike">
                          <a:effectLst/>
                        </a:rPr>
                        <a:t>Företagskonkurser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897</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1000" u="none" strike="noStrike" dirty="0">
                          <a:effectLst/>
                        </a:rPr>
                        <a:t>Sysselsatta</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2 290 500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-2,6</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1000" u="none" strike="noStrike">
                          <a:effectLst/>
                        </a:rPr>
                        <a:t>Nyanmälda platser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136 857</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-18</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sv-SE" sz="1000" u="none" strike="noStrike">
                          <a:effectLst/>
                        </a:rPr>
                        <a:t>Varsel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5 623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1000" u="none" strike="noStrike">
                          <a:effectLst/>
                        </a:rPr>
                        <a:t>Arbetslöshet (%)</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6,1</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mn-lt"/>
                        </a:rPr>
                        <a:t>1,1 p.p.*</a:t>
                      </a:r>
                      <a:endParaRPr lang="sv-SE" sz="1000" b="0" i="0" u="none" strike="noStrike" dirty="0">
                        <a:solidFill>
                          <a:srgbClr val="000000"/>
                        </a:solidFill>
                        <a:effectLst/>
                        <a:latin typeface="Futura Std Book" panose="020B0502020204020303"/>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1000" u="none" strike="noStrike">
                          <a:effectLst/>
                        </a:rPr>
                        <a:t>Befolkning (tusental)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4 711,0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0,5</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1000" u="none" strike="noStrike" dirty="0">
                          <a:effectLst/>
                        </a:rPr>
                        <a:t>Påbörjade lägenheter</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6 590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1000" u="none" strike="noStrike" dirty="0">
                          <a:effectLst/>
                        </a:rPr>
                        <a:t>Kommersiella övernattningar (tusental)</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2 500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-39</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algn="l" rtl="0" fontAlgn="ctr"/>
                      <a:r>
                        <a:rPr lang="sv-SE" sz="700" u="none" strike="noStrike" dirty="0">
                          <a:effectLst/>
                        </a:rPr>
                        <a:t>* Förändring i arbetslösheten visas i procentenheter, ej i procent</a:t>
                      </a: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957062" y="266017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957062" y="325673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rot="10800000">
            <a:off x="4957062" y="3528648"/>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rot="10800000">
            <a:off x="4957063" y="3800564"/>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957062" y="407248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a:off x="4957063" y="4344396"/>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rot="10800000">
            <a:off x="4957062" y="5160144"/>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9" name="Likbent triangel 18">
            <a:extLst>
              <a:ext uri="{FF2B5EF4-FFF2-40B4-BE49-F238E27FC236}">
                <a16:creationId xmlns:a16="http://schemas.microsoft.com/office/drawing/2014/main" id="{46DA747F-C1D9-47EB-A905-5FCBCBC98820}"/>
              </a:ext>
            </a:extLst>
          </p:cNvPr>
          <p:cNvSpPr/>
          <p:nvPr/>
        </p:nvSpPr>
        <p:spPr>
          <a:xfrm>
            <a:off x="4957062" y="296049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20" name="Likbent triangel 19">
            <a:extLst>
              <a:ext uri="{FF2B5EF4-FFF2-40B4-BE49-F238E27FC236}">
                <a16:creationId xmlns:a16="http://schemas.microsoft.com/office/drawing/2014/main" id="{5CD37E49-3508-4668-B15D-F2FC210418D3}"/>
              </a:ext>
            </a:extLst>
          </p:cNvPr>
          <p:cNvSpPr/>
          <p:nvPr/>
        </p:nvSpPr>
        <p:spPr>
          <a:xfrm>
            <a:off x="4957062" y="488053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403326"/>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Stockholmsregionen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2652506320"/>
              </p:ext>
            </p:extLst>
          </p:nvPr>
        </p:nvGraphicFramePr>
        <p:xfrm>
          <a:off x="6270170" y="1111994"/>
          <a:ext cx="5068391" cy="4845692"/>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a:txBody>
                    <a:bodyPr/>
                    <a:lstStyle/>
                    <a:p>
                      <a:pPr algn="l" rtl="0" fontAlgn="b"/>
                      <a:r>
                        <a:rPr lang="sv-SE" sz="900" b="1" i="0" u="none" strike="noStrike" dirty="0">
                          <a:solidFill>
                            <a:srgbClr val="000000"/>
                          </a:solidFill>
                          <a:effectLst/>
                          <a:latin typeface="Futura Std Book" panose="020B0502020204020303" pitchFamily="34" charset="0"/>
                        </a:rPr>
                        <a:t>Lönesumma,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242,67</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23,32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246,27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21,57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150,18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19,06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15,91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16,80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sysselsatt</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105,95</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18,70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93,61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20,45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17,95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84,69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24,45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78,90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19,05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21,34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91,76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12,86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91,16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86,77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91,11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16,70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invånare</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51,51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43,37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16,23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17,45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33,99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16,54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11,33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8" name="Diagram 7">
            <a:extLst>
              <a:ext uri="{FF2B5EF4-FFF2-40B4-BE49-F238E27FC236}">
                <a16:creationId xmlns:a16="http://schemas.microsoft.com/office/drawing/2014/main" id="{CEEFEE53-63F1-4C0D-B0A8-19657EC4C6CB}"/>
              </a:ext>
            </a:extLst>
          </p:cNvPr>
          <p:cNvGraphicFramePr>
            <a:graphicFrameLocks/>
          </p:cNvGraphicFramePr>
          <p:nvPr>
            <p:extLst>
              <p:ext uri="{D42A27DB-BD31-4B8C-83A1-F6EECF244321}">
                <p14:modId xmlns:p14="http://schemas.microsoft.com/office/powerpoint/2010/main" val="2126330437"/>
              </p:ext>
            </p:extLst>
          </p:nvPr>
        </p:nvGraphicFramePr>
        <p:xfrm>
          <a:off x="714377" y="1901101"/>
          <a:ext cx="5314000" cy="3383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sv-SE" sz="1200" b="1" dirty="0"/>
              <a:t>Lönesumma i privat sektor efter näringsgren, Stockholmsregionen</a:t>
            </a:r>
            <a:r>
              <a:rPr lang="sv-SE" sz="1200" dirty="0"/>
              <a:t/>
            </a:r>
            <a:br>
              <a:rPr lang="sv-SE" sz="1200" dirty="0"/>
            </a:br>
            <a:r>
              <a:rPr lang="sv-SE" sz="1100" dirty="0"/>
              <a:t>Index 100 = 2011 kv1</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2493323126"/>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a:solidFill>
                            <a:srgbClr val="C40064"/>
                          </a:solidFill>
                          <a:effectLst/>
                          <a:latin typeface="Futura Std Book" panose="020B0502020204020303" pitchFamily="34" charset="0"/>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6,80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43,89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19,34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24,77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15,52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12,53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7,98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a:solidFill>
                            <a:srgbClr val="006EBF"/>
                          </a:solidFill>
                          <a:effectLst/>
                          <a:latin typeface="Futura Std Book" panose="020B0502020204020303" pitchFamily="34" charset="0"/>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138,01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24,82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105,51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21,74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28,35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17,21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16,23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12,34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a:solidFill>
                            <a:srgbClr val="DD4A2C"/>
                          </a:solidFill>
                          <a:effectLst/>
                          <a:latin typeface="Futura Std Book" panose="020B0502020204020303" pitchFamily="34" charset="0"/>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17,33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30,93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31,76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32,19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33,30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33,52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36,42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26,47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24,35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8" y="6273800"/>
            <a:ext cx="3564132" cy="200055"/>
          </a:xfrm>
          <a:prstGeom prst="rect">
            <a:avLst/>
          </a:prstGeom>
        </p:spPr>
        <p:txBody>
          <a:bodyPr wrap="square">
            <a:spAutoFit/>
          </a:bodyPr>
          <a:lstStyle/>
          <a:p>
            <a:r>
              <a:rPr lang="sv-SE" sz="700"/>
              <a:t>*I </a:t>
            </a:r>
            <a:r>
              <a:rPr lang="sv-SE" sz="700" dirty="0"/>
              <a:t>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C5E8EDC1-3380-4530-88A4-300459EE5E5A}"/>
              </a:ext>
            </a:extLst>
          </p:cNvPr>
          <p:cNvGraphicFramePr>
            <a:graphicFrameLocks/>
          </p:cNvGraphicFramePr>
          <p:nvPr>
            <p:extLst>
              <p:ext uri="{D42A27DB-BD31-4B8C-83A1-F6EECF244321}">
                <p14:modId xmlns:p14="http://schemas.microsoft.com/office/powerpoint/2010/main" val="3003601931"/>
              </p:ext>
            </p:extLst>
          </p:nvPr>
        </p:nvGraphicFramePr>
        <p:xfrm>
          <a:off x="717549" y="1826902"/>
          <a:ext cx="5307012" cy="39226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468395"/>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484319"/>
            <a:ext cx="4704373" cy="1961791"/>
          </a:xfrm>
        </p:spPr>
        <p:txBody>
          <a:bodyPr/>
          <a:lstStyle/>
          <a:p>
            <a:pPr marL="285750" indent="-285750">
              <a:buFont typeface="Arial" panose="020B0604020202020204" pitchFamily="34" charset="0"/>
              <a:buChar char="•"/>
            </a:pPr>
            <a:r>
              <a:rPr lang="sv-SE" sz="1400" dirty="0"/>
              <a:t>Det startades nästan 11 300 nya företag i Stockholmsregionen under kvartalet. Det är en ökning med drygt 2 procent jämfört med 2020. </a:t>
            </a:r>
          </a:p>
          <a:p>
            <a:pPr marL="285750" indent="-285750">
              <a:buFont typeface="Arial" panose="020B0604020202020204" pitchFamily="34" charset="0"/>
              <a:buChar char="•"/>
            </a:pPr>
            <a:r>
              <a:rPr lang="sv-SE" sz="1400" dirty="0" smtClean="0"/>
              <a:t>Södermanland, Östergötland</a:t>
            </a:r>
            <a:r>
              <a:rPr lang="sv-SE" sz="1400" dirty="0"/>
              <a:t>, </a:t>
            </a:r>
            <a:r>
              <a:rPr lang="sv-SE" sz="1400" dirty="0" smtClean="0"/>
              <a:t>och Örebro län </a:t>
            </a:r>
            <a:r>
              <a:rPr lang="sv-SE" sz="1400" dirty="0"/>
              <a:t>svarade för den starkaste ökningen av nyföretagandet.</a:t>
            </a:r>
            <a:br>
              <a:rPr lang="sv-SE" sz="1400" dirty="0"/>
            </a:br>
            <a:endParaRPr lang="sv-SE" sz="1400" dirty="0"/>
          </a:p>
          <a:p>
            <a:pPr marL="285750" indent="-285750">
              <a:buFont typeface="Arial" panose="020B0604020202020204" pitchFamily="34" charset="0"/>
              <a:buChar char="•"/>
            </a:pPr>
            <a:r>
              <a:rPr lang="sv-SE" sz="1400" dirty="0"/>
              <a:t/>
            </a:r>
            <a:br>
              <a:rPr lang="sv-SE" sz="1400" dirty="0"/>
            </a:br>
            <a:endParaRPr lang="sv-SE" sz="1400" dirty="0"/>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493749649"/>
              </p:ext>
            </p:extLst>
          </p:nvPr>
        </p:nvGraphicFramePr>
        <p:xfrm>
          <a:off x="6934615" y="3637350"/>
          <a:ext cx="4345576" cy="2265881"/>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5">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699">
                  <a:extLst>
                    <a:ext uri="{9D8B030D-6E8A-4147-A177-3AD203B41FA5}">
                      <a16:colId xmlns:a16="http://schemas.microsoft.com/office/drawing/2014/main" val="3827523272"/>
                    </a:ext>
                  </a:extLst>
                </a:gridCol>
              </a:tblGrid>
              <a:tr h="160286">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8301">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2074">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ctr"/>
                      <a:r>
                        <a:rPr lang="sv-SE" sz="800" b="1" i="0" u="none" strike="noStrike">
                          <a:solidFill>
                            <a:srgbClr val="000000"/>
                          </a:solidFill>
                          <a:effectLst/>
                          <a:latin typeface="Futura Std Book" panose="020B0502020204020303"/>
                        </a:rPr>
                        <a:t>11 299</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13</a:t>
                      </a:r>
                    </a:p>
                  </a:txBody>
                  <a:tcPr marL="9525" marR="9525" marT="9525" marB="0" anchor="b"/>
                </a:tc>
                <a:tc>
                  <a:txBody>
                    <a:bodyPr/>
                    <a:lstStyle/>
                    <a:p>
                      <a:pPr algn="ctr" rtl="0" fontAlgn="ctr"/>
                      <a:r>
                        <a:rPr lang="sv-SE" sz="800" b="1" i="0" u="none" strike="noStrike">
                          <a:solidFill>
                            <a:srgbClr val="000000"/>
                          </a:solidFill>
                          <a:effectLst/>
                          <a:latin typeface="Futura Std Book" panose="020B0502020204020303"/>
                        </a:rPr>
                        <a:t>38 429</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1544414373"/>
                  </a:ext>
                </a:extLst>
              </a:tr>
              <a:tr h="19207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ctr"/>
                      <a:r>
                        <a:rPr lang="sv-SE" sz="800" b="1" i="0" u="none" strike="noStrike">
                          <a:solidFill>
                            <a:srgbClr val="000000"/>
                          </a:solidFill>
                          <a:effectLst/>
                          <a:latin typeface="Futura Std Book" panose="020B0502020204020303"/>
                        </a:rPr>
                        <a:t>10 817</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22</a:t>
                      </a:r>
                    </a:p>
                  </a:txBody>
                  <a:tcPr marL="9525" marR="9525" marT="9525" marB="0" anchor="b"/>
                </a:tc>
                <a:tc>
                  <a:txBody>
                    <a:bodyPr/>
                    <a:lstStyle/>
                    <a:p>
                      <a:pPr algn="ctr" rtl="0" fontAlgn="ctr"/>
                      <a:r>
                        <a:rPr lang="sv-SE" sz="800" b="1" i="0" u="none" strike="noStrike">
                          <a:solidFill>
                            <a:srgbClr val="000000"/>
                          </a:solidFill>
                          <a:effectLst/>
                          <a:latin typeface="Futura Std Book" panose="020B0502020204020303"/>
                        </a:rPr>
                        <a:t>35 926</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417891570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7 375</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25 496</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1554613420"/>
                  </a:ext>
                </a:extLst>
              </a:tr>
              <a:tr h="19207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710</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2 429</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92397758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547</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1 731</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2632995549"/>
                  </a:ext>
                </a:extLst>
              </a:tr>
              <a:tr h="19207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787</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2 524</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extLst>
                  <a:ext uri="{0D108BD9-81ED-4DB2-BD59-A6C34878D82A}">
                    <a16:rowId xmlns:a16="http://schemas.microsoft.com/office/drawing/2014/main" val="1272737229"/>
                  </a:ext>
                </a:extLst>
              </a:tr>
              <a:tr h="208628">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564</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1 699</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2904050235"/>
                  </a:ext>
                </a:extLst>
              </a:tr>
              <a:tr h="192074">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449</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1 587</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2274722386"/>
                  </a:ext>
                </a:extLst>
              </a:tr>
              <a:tr h="19207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471</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1 616</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2828395267"/>
                  </a:ext>
                </a:extLst>
              </a:tr>
              <a:tr h="19207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396</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1 347</a:t>
                      </a: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D5358422-1228-4F14-AF80-CCD0BD5C816B}"/>
              </a:ext>
            </a:extLst>
          </p:cNvPr>
          <p:cNvGraphicFramePr>
            <a:graphicFrameLocks/>
          </p:cNvGraphicFramePr>
          <p:nvPr>
            <p:extLst>
              <p:ext uri="{D42A27DB-BD31-4B8C-83A1-F6EECF244321}">
                <p14:modId xmlns:p14="http://schemas.microsoft.com/office/powerpoint/2010/main" val="3111276054"/>
              </p:ext>
            </p:extLst>
          </p:nvPr>
        </p:nvGraphicFramePr>
        <p:xfrm>
          <a:off x="732409" y="1945635"/>
          <a:ext cx="5843403" cy="35227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185918"/>
            <a:ext cx="4722412" cy="2266435"/>
          </a:xfrm>
        </p:spPr>
        <p:txBody>
          <a:bodyPr/>
          <a:lstStyle/>
          <a:p>
            <a:pPr marL="171450" indent="-171450">
              <a:buFont typeface="Arial" panose="020B0604020202020204" pitchFamily="34" charset="0"/>
              <a:buChar char="•"/>
            </a:pPr>
            <a:r>
              <a:rPr lang="sv-SE" sz="1600" dirty="0"/>
              <a:t>Företagskonkurserna minskar överlag i </a:t>
            </a:r>
            <a:r>
              <a:rPr lang="sv-SE" sz="1600" dirty="0" smtClean="0"/>
              <a:t>Stockholmsregionen med ett par undantag.</a:t>
            </a:r>
          </a:p>
          <a:p>
            <a:pPr marL="171450" indent="-171450">
              <a:buFont typeface="Arial" panose="020B0604020202020204" pitchFamily="34" charset="0"/>
              <a:buChar char="•"/>
            </a:pPr>
            <a:r>
              <a:rPr lang="sv-SE" sz="1600" dirty="0" smtClean="0"/>
              <a:t>Konkurserna </a:t>
            </a:r>
            <a:r>
              <a:rPr lang="sv-SE" sz="1600" dirty="0"/>
              <a:t>inom Hotell- och restauranger ökar något men det är inom Handel &amp; service för motorfordon &amp; motorcyklar som konkurserna ökar mest.</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3955441745"/>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5">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897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3 815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1544414373"/>
                  </a:ext>
                </a:extLst>
              </a:tr>
              <a:tr h="193535">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854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3 527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417891570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2 499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1554613420"/>
                  </a:ext>
                </a:extLst>
              </a:tr>
              <a:tr h="19353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92397758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263299554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127273722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2904050235"/>
                  </a:ext>
                </a:extLst>
              </a:tr>
              <a:tr h="193535">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2274722386"/>
                  </a:ext>
                </a:extLst>
              </a:tr>
              <a:tr h="19353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2828395267"/>
                  </a:ext>
                </a:extLst>
              </a:tr>
              <a:tr h="193535">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460656" cy="276999"/>
          </a:xfrm>
          <a:prstGeom prst="rect">
            <a:avLst/>
          </a:prstGeom>
          <a:noFill/>
        </p:spPr>
        <p:txBody>
          <a:bodyPr wrap="none" rtlCol="0">
            <a:spAutoFit/>
          </a:bodyPr>
          <a:lstStyle/>
          <a:p>
            <a:r>
              <a:rPr lang="sv-SE" sz="1200" b="1">
                <a:latin typeface="+mj-lt"/>
                <a:cs typeface="Arial" panose="020B0604020202020204" pitchFamily="34" charset="0"/>
              </a:rPr>
              <a:t>Företagskonkurser</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33B6A8CB-61CE-46A5-8219-1A4D7E07480F}"/>
              </a:ext>
            </a:extLst>
          </p:cNvPr>
          <p:cNvGraphicFramePr>
            <a:graphicFrameLocks/>
          </p:cNvGraphicFramePr>
          <p:nvPr>
            <p:extLst>
              <p:ext uri="{D42A27DB-BD31-4B8C-83A1-F6EECF244321}">
                <p14:modId xmlns:p14="http://schemas.microsoft.com/office/powerpoint/2010/main" val="3282804564"/>
              </p:ext>
            </p:extLst>
          </p:nvPr>
        </p:nvGraphicFramePr>
        <p:xfrm>
          <a:off x="611396" y="1949297"/>
          <a:ext cx="5998214" cy="38794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162566"/>
            <a:ext cx="4722411" cy="2278024"/>
          </a:xfrm>
        </p:spPr>
        <p:txBody>
          <a:bodyPr/>
          <a:lstStyle/>
          <a:p>
            <a:pPr marL="171450" indent="-171450">
              <a:buFont typeface="Arial" panose="020B0604020202020204" pitchFamily="34" charset="0"/>
              <a:buChar char="•"/>
            </a:pPr>
            <a:r>
              <a:rPr lang="sv-SE" sz="1400" dirty="0"/>
              <a:t>Trenden av sjunkande sysselsättning fortsätter under årets första kvartal. </a:t>
            </a:r>
          </a:p>
          <a:p>
            <a:pPr marL="171450" indent="-171450">
              <a:buFont typeface="Arial" panose="020B0604020202020204" pitchFamily="34" charset="0"/>
              <a:buChar char="•"/>
            </a:pPr>
            <a:r>
              <a:rPr lang="sv-SE" sz="1400" dirty="0"/>
              <a:t>Under första kvartalet var sysselsättningstillväxten som starkast inom Information &amp; kommunikation samt </a:t>
            </a:r>
            <a:r>
              <a:rPr lang="sv-SE" sz="1400" dirty="0" err="1"/>
              <a:t>Tillverkn</a:t>
            </a:r>
            <a:r>
              <a:rPr lang="sv-SE" sz="1400" dirty="0"/>
              <a:t>. och utvinning, energi och miljö.</a:t>
            </a:r>
          </a:p>
          <a:p>
            <a:pPr marL="171450" indent="-171450">
              <a:buFont typeface="Arial" panose="020B0604020202020204" pitchFamily="34" charset="0"/>
              <a:buChar char="•"/>
            </a:pPr>
            <a:r>
              <a:rPr lang="sv-SE" sz="1400" dirty="0"/>
              <a:t>Sysselsättningen minskar mest inom Transport, Hotell och restauranger samt Personliga- och kulturella tjänster.</a:t>
            </a:r>
          </a:p>
          <a:p>
            <a:pPr marL="171450" indent="-171450">
              <a:buFont typeface="Arial" panose="020B0604020202020204" pitchFamily="34" charset="0"/>
              <a:buChar char="•"/>
            </a:pPr>
            <a:endParaRPr lang="sv-SE" sz="11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a:latin typeface="+mj-lt"/>
                <a:cs typeface="Arial" panose="020B0604020202020204" pitchFamily="34" charset="0"/>
              </a:rPr>
              <a:t>Sysselsättning</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59D0BCF6-4ED9-4F72-AD6B-D0A5BBA7E0D3}"/>
              </a:ext>
            </a:extLst>
          </p:cNvPr>
          <p:cNvGraphicFramePr>
            <a:graphicFrameLocks/>
          </p:cNvGraphicFramePr>
          <p:nvPr>
            <p:extLst>
              <p:ext uri="{D42A27DB-BD31-4B8C-83A1-F6EECF244321}">
                <p14:modId xmlns:p14="http://schemas.microsoft.com/office/powerpoint/2010/main" val="2330727040"/>
              </p:ext>
            </p:extLst>
          </p:nvPr>
        </p:nvGraphicFramePr>
        <p:xfrm>
          <a:off x="714374" y="1943260"/>
          <a:ext cx="5922162" cy="38137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ell 2"/>
          <p:cNvGraphicFramePr>
            <a:graphicFrameLocks noGrp="1"/>
          </p:cNvGraphicFramePr>
          <p:nvPr>
            <p:extLst>
              <p:ext uri="{D42A27DB-BD31-4B8C-83A1-F6EECF244321}">
                <p14:modId xmlns:p14="http://schemas.microsoft.com/office/powerpoint/2010/main" val="3573921518"/>
              </p:ext>
            </p:extLst>
          </p:nvPr>
        </p:nvGraphicFramePr>
        <p:xfrm>
          <a:off x="6845320" y="3662080"/>
          <a:ext cx="4406537" cy="2266429"/>
        </p:xfrm>
        <a:graphic>
          <a:graphicData uri="http://schemas.openxmlformats.org/drawingml/2006/table">
            <a:tbl>
              <a:tblPr bandRow="1">
                <a:tableStyleId>{2D5ABB26-0587-4C30-8999-92F81FD0307C}</a:tableStyleId>
              </a:tblPr>
              <a:tblGrid>
                <a:gridCol w="1625569">
                  <a:extLst>
                    <a:ext uri="{9D8B030D-6E8A-4147-A177-3AD203B41FA5}">
                      <a16:colId xmlns:a16="http://schemas.microsoft.com/office/drawing/2014/main" val="3948211824"/>
                    </a:ext>
                  </a:extLst>
                </a:gridCol>
                <a:gridCol w="721956">
                  <a:extLst>
                    <a:ext uri="{9D8B030D-6E8A-4147-A177-3AD203B41FA5}">
                      <a16:colId xmlns:a16="http://schemas.microsoft.com/office/drawing/2014/main" val="2295665555"/>
                    </a:ext>
                  </a:extLst>
                </a:gridCol>
                <a:gridCol w="819055">
                  <a:extLst>
                    <a:ext uri="{9D8B030D-6E8A-4147-A177-3AD203B41FA5}">
                      <a16:colId xmlns:a16="http://schemas.microsoft.com/office/drawing/2014/main" val="1691720478"/>
                    </a:ext>
                  </a:extLst>
                </a:gridCol>
                <a:gridCol w="648417">
                  <a:extLst>
                    <a:ext uri="{9D8B030D-6E8A-4147-A177-3AD203B41FA5}">
                      <a16:colId xmlns:a16="http://schemas.microsoft.com/office/drawing/2014/main" val="2043115227"/>
                    </a:ext>
                  </a:extLst>
                </a:gridCol>
                <a:gridCol w="591540">
                  <a:extLst>
                    <a:ext uri="{9D8B030D-6E8A-4147-A177-3AD203B41FA5}">
                      <a16:colId xmlns:a16="http://schemas.microsoft.com/office/drawing/2014/main" val="2327705932"/>
                    </a:ext>
                  </a:extLst>
                </a:gridCol>
              </a:tblGrid>
              <a:tr h="16793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6101583"/>
                  </a:ext>
                </a:extLst>
              </a:tr>
              <a:tr h="167935">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3037839521"/>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2 290 500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-62 100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1248079838"/>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2 630 900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-72 000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0,9</a:t>
                      </a:r>
                    </a:p>
                  </a:txBody>
                  <a:tcPr marL="9525" marR="9525" marT="9525" marB="0" anchor="b"/>
                </a:tc>
                <a:extLst>
                  <a:ext uri="{0D108BD9-81ED-4DB2-BD59-A6C34878D82A}">
                    <a16:rowId xmlns:a16="http://schemas.microsoft.com/office/drawing/2014/main" val="3306356070"/>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1 250 200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6,5</a:t>
                      </a:r>
                    </a:p>
                  </a:txBody>
                  <a:tcPr marL="9525" marR="9525" marT="9525" marB="0" anchor="b"/>
                </a:tc>
                <a:extLst>
                  <a:ext uri="{0D108BD9-81ED-4DB2-BD59-A6C34878D82A}">
                    <a16:rowId xmlns:a16="http://schemas.microsoft.com/office/drawing/2014/main" val="874790148"/>
                  </a:ext>
                </a:extLst>
              </a:tr>
              <a:tr h="19165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180 000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extLst>
                  <a:ext uri="{0D108BD9-81ED-4DB2-BD59-A6C34878D82A}">
                    <a16:rowId xmlns:a16="http://schemas.microsoft.com/office/drawing/2014/main" val="1067238806"/>
                  </a:ext>
                </a:extLst>
              </a:tr>
              <a:tr h="19165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129 100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-2 900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extLst>
                  <a:ext uri="{0D108BD9-81ED-4DB2-BD59-A6C34878D82A}">
                    <a16:rowId xmlns:a16="http://schemas.microsoft.com/office/drawing/2014/main" val="1061408460"/>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211 300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extLst>
                  <a:ext uri="{0D108BD9-81ED-4DB2-BD59-A6C34878D82A}">
                    <a16:rowId xmlns:a16="http://schemas.microsoft.com/office/drawing/2014/main" val="1152896613"/>
                  </a:ext>
                </a:extLst>
              </a:tr>
              <a:tr h="20566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142 000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5,5</a:t>
                      </a:r>
                    </a:p>
                  </a:txBody>
                  <a:tcPr marL="9525" marR="9525" marT="9525" marB="0" anchor="b"/>
                </a:tc>
                <a:extLst>
                  <a:ext uri="{0D108BD9-81ED-4DB2-BD59-A6C34878D82A}">
                    <a16:rowId xmlns:a16="http://schemas.microsoft.com/office/drawing/2014/main" val="1729159072"/>
                  </a:ext>
                </a:extLst>
              </a:tr>
              <a:tr h="191655">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123 100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extLst>
                  <a:ext uri="{0D108BD9-81ED-4DB2-BD59-A6C34878D82A}">
                    <a16:rowId xmlns:a16="http://schemas.microsoft.com/office/drawing/2014/main" val="1040229795"/>
                  </a:ext>
                </a:extLst>
              </a:tr>
              <a:tr h="19165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131 800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3472693790"/>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123 000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0,1</a:t>
                      </a:r>
                    </a:p>
                  </a:txBody>
                  <a:tcPr marL="9525" marR="9525" marT="9525" marB="0" anchor="b"/>
                </a:tc>
                <a:extLst>
                  <a:ext uri="{0D108BD9-81ED-4DB2-BD59-A6C34878D82A}">
                    <a16:rowId xmlns:a16="http://schemas.microsoft.com/office/drawing/2014/main" val="1724406361"/>
                  </a:ext>
                </a:extLst>
              </a:tr>
            </a:tbl>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519009722"/>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rtl="0" fontAlgn="ctr"/>
                      <a:r>
                        <a:rPr lang="sv-SE" sz="1000" b="1" i="0" u="none" strike="noStrike">
                          <a:solidFill>
                            <a:srgbClr val="FFFFFF"/>
                          </a:solidFill>
                          <a:effectLst/>
                          <a:latin typeface="Futura Std Book" panose="020B0502020204020303" pitchFamily="34" charset="0"/>
                        </a:rPr>
                        <a:t>Stockholmsregionen</a:t>
                      </a: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  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t"/>
                      <a:r>
                        <a:rPr lang="sv-SE" sz="800" b="0" i="0" u="none" strike="noStrike">
                          <a:solidFill>
                            <a:srgbClr val="000000"/>
                          </a:solidFill>
                          <a:effectLst/>
                          <a:latin typeface="Futura Std Book" panose="020B0502020204020303" pitchFamily="34" charset="0"/>
                        </a:rPr>
                        <a:t>Jordbruk, skogsbruk och fiske</a:t>
                      </a:r>
                    </a:p>
                  </a:txBody>
                  <a:tcPr marL="144000" marR="45720">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dirty="0" err="1">
                          <a:solidFill>
                            <a:srgbClr val="000000"/>
                          </a:solidFill>
                          <a:effectLst/>
                          <a:latin typeface="Futura Std Book" panose="020B0502020204020303" pitchFamily="34" charset="0"/>
                        </a:rPr>
                        <a:t>Tillverkn</a:t>
                      </a:r>
                      <a:r>
                        <a:rPr lang="sv-SE" sz="800" b="0" i="0" u="none" strike="noStrike" dirty="0">
                          <a:solidFill>
                            <a:srgbClr val="000000"/>
                          </a:solidFill>
                          <a:effectLst/>
                          <a:latin typeface="Futura Std Book" panose="020B0502020204020303" pitchFamily="34" charset="0"/>
                        </a:rPr>
                        <a:t>. och utvinning, energi och miljö</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därav tillverkn. av verkstadsvaror </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110 600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Byggverksamhet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Handel</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Transport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-34,3</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Hotell och restauranger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-58,6</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Information och kommunikation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160 900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34,4</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Personliga och kulturella 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-21,5</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Finansiell verksamhet, företagstjänster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10,9</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1" i="0" u="none" strike="noStrike" dirty="0">
                          <a:solidFill>
                            <a:srgbClr val="000000"/>
                          </a:solidFill>
                          <a:effectLst/>
                          <a:latin typeface="Futura Std Book" panose="020B0502020204020303" pitchFamily="34" charset="0"/>
                        </a:rPr>
                        <a:t>Offentlig förvaltning</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192 900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27,5</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Utbildning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259 500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Vård och omsorg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2 271 300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256117143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2 281 600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-71 000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062952660"/>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ctr"/>
                      <a:r>
                        <a:rPr lang="sv-SE" sz="800" b="0" i="0" u="none" strike="noStrike">
                          <a:solidFill>
                            <a:srgbClr val="000000"/>
                          </a:solidFill>
                          <a:effectLst/>
                          <a:latin typeface="Futura Std Book" panose="020B0502020204020303" pitchFamily="34" charset="0"/>
                        </a:rPr>
                        <a:t>Militärt arbete</a:t>
                      </a:r>
                    </a:p>
                  </a:txBody>
                  <a:tcPr marL="144000" marR="4572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Chefsyrken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fördjupad högskolekompetens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783 300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högskolekompetens eller motsvarande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administration och kundtjänst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Service-, omsorgs- och försäljningsarbete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lantbruk, trädgård, skogsbruk och fiske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34,8</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byggverksamhet och tillverkning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maskinell tillverkning och transport med mera</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kortare utbildning eller introduktion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62 600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2 271 300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dirty="0">
                          <a:solidFill>
                            <a:srgbClr val="000000"/>
                          </a:solidFill>
                          <a:effectLst/>
                          <a:latin typeface="Futura Std Book" panose="020B0502020204020303"/>
                        </a:rPr>
                        <a:t>2 281 600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-71 000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51953"/>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331849"/>
            <a:ext cx="4725915" cy="2097152"/>
          </a:xfrm>
        </p:spPr>
        <p:txBody>
          <a:bodyPr/>
          <a:lstStyle/>
          <a:p>
            <a:pPr marL="285750" indent="-285750">
              <a:buFont typeface="Arial" panose="020B0604020202020204" pitchFamily="34" charset="0"/>
              <a:buChar char="•"/>
            </a:pPr>
            <a:r>
              <a:rPr lang="sv-SE" sz="1400" dirty="0"/>
              <a:t>Antalet lediga jobb hos Arbetsförmedlingen minskade med drygt 18 procent i Stockholmsregionen. </a:t>
            </a:r>
          </a:p>
          <a:p>
            <a:pPr marL="285750" indent="-285750">
              <a:buFont typeface="Arial" panose="020B0604020202020204" pitchFamily="34" charset="0"/>
              <a:buChar char="•"/>
            </a:pPr>
            <a:r>
              <a:rPr lang="sv-SE" sz="1400" dirty="0"/>
              <a:t>Antalet nyanmälda jobb har minskat som mest inom Personliga och kulturella tjänster och Transport.</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892412"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3218991404"/>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4">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144000" marR="9525" marT="9525" marB="0" anchor="ctr"/>
                </a:tc>
                <a:tc>
                  <a:txBody>
                    <a:bodyPr/>
                    <a:lstStyle/>
                    <a:p>
                      <a:pPr algn="ctr" rtl="0" fontAlgn="ctr"/>
                      <a:r>
                        <a:rPr lang="sv-SE" sz="800" b="1" i="0" u="none" strike="noStrike">
                          <a:solidFill>
                            <a:srgbClr val="000000"/>
                          </a:solidFill>
                          <a:effectLst/>
                          <a:latin typeface="Futura Std Book" panose="020B0502020204020303"/>
                        </a:rPr>
                        <a:t>136 857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406 188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-25 </a:t>
                      </a:r>
                    </a:p>
                  </a:txBody>
                  <a:tcPr marL="9525" marR="9525" marT="9525" marB="0" anchor="ctr"/>
                </a:tc>
                <a:extLst>
                  <a:ext uri="{0D108BD9-81ED-4DB2-BD59-A6C34878D82A}">
                    <a16:rowId xmlns:a16="http://schemas.microsoft.com/office/drawing/2014/main" val="1544414373"/>
                  </a:ext>
                </a:extLst>
              </a:tr>
              <a:tr h="19353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ctr"/>
                </a:tc>
                <a:tc>
                  <a:txBody>
                    <a:bodyPr/>
                    <a:lstStyle/>
                    <a:p>
                      <a:pPr algn="ctr" rtl="0" fontAlgn="ctr"/>
                      <a:r>
                        <a:rPr lang="sv-SE" sz="800" b="1" i="0" u="none" strike="noStrike">
                          <a:solidFill>
                            <a:srgbClr val="000000"/>
                          </a:solidFill>
                          <a:effectLst/>
                          <a:latin typeface="Futura Std Book" panose="020B0502020204020303"/>
                        </a:rPr>
                        <a:t>174 010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a:t>
                      </a:r>
                    </a:p>
                  </a:txBody>
                  <a:tcPr marL="9525" marR="9525" marT="9525" marB="0" anchor="b"/>
                </a:tc>
                <a:tc>
                  <a:txBody>
                    <a:bodyPr/>
                    <a:lstStyle/>
                    <a:p>
                      <a:pPr algn="ctr" rtl="0" fontAlgn="ctr"/>
                      <a:r>
                        <a:rPr lang="sv-SE" sz="800" b="1" i="0" u="none" strike="noStrike">
                          <a:solidFill>
                            <a:srgbClr val="000000"/>
                          </a:solidFill>
                          <a:effectLst/>
                          <a:latin typeface="Futura Std Book" panose="020B0502020204020303"/>
                        </a:rPr>
                        <a:t>504 070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417891570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67 622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213 901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extLst>
                  <a:ext uri="{0D108BD9-81ED-4DB2-BD59-A6C34878D82A}">
                    <a16:rowId xmlns:a16="http://schemas.microsoft.com/office/drawing/2014/main" val="155461342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10 373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30 764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92397758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8 386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22 081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extLst>
                  <a:ext uri="{0D108BD9-81ED-4DB2-BD59-A6C34878D82A}">
                    <a16:rowId xmlns:a16="http://schemas.microsoft.com/office/drawing/2014/main" val="96930726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15 483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45 261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-29</a:t>
                      </a:r>
                    </a:p>
                  </a:txBody>
                  <a:tcPr marL="9525" marR="9525" marT="9525" marB="0" anchor="b"/>
                </a:tc>
                <a:extLst>
                  <a:ext uri="{0D108BD9-81ED-4DB2-BD59-A6C34878D82A}">
                    <a16:rowId xmlns:a16="http://schemas.microsoft.com/office/drawing/2014/main" val="60452499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9 354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24 391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2311283792"/>
                  </a:ext>
                </a:extLst>
              </a:tr>
              <a:tr h="193534">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8 989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24 197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1821739583"/>
                  </a:ext>
                </a:extLst>
              </a:tr>
              <a:tr h="19353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9 227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24 411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2127214107"/>
                  </a:ext>
                </a:extLst>
              </a:tr>
              <a:tr h="19353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7 423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21 182 </a:t>
                      </a: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027845" cy="276999"/>
          </a:xfrm>
          <a:prstGeom prst="rect">
            <a:avLst/>
          </a:prstGeom>
          <a:noFill/>
        </p:spPr>
        <p:txBody>
          <a:bodyPr wrap="none" rtlCol="0">
            <a:spAutoFit/>
          </a:bodyPr>
          <a:lstStyle/>
          <a:p>
            <a:r>
              <a:rPr lang="sv-SE" sz="1200" b="1">
                <a:latin typeface="+mj-lt"/>
                <a:cs typeface="Arial" panose="020B0604020202020204" pitchFamily="34" charset="0"/>
              </a:rPr>
              <a:t>Lediga jobb</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D6FDAF7F-2DD1-46F3-AED8-08E667818B53}"/>
              </a:ext>
            </a:extLst>
          </p:cNvPr>
          <p:cNvGraphicFramePr>
            <a:graphicFrameLocks/>
          </p:cNvGraphicFramePr>
          <p:nvPr>
            <p:extLst>
              <p:ext uri="{D42A27DB-BD31-4B8C-83A1-F6EECF244321}">
                <p14:modId xmlns:p14="http://schemas.microsoft.com/office/powerpoint/2010/main" val="1164821866"/>
              </p:ext>
            </p:extLst>
          </p:nvPr>
        </p:nvGraphicFramePr>
        <p:xfrm>
          <a:off x="721638" y="1958351"/>
          <a:ext cx="5922443" cy="3798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9955" y="1820410"/>
            <a:ext cx="4684939" cy="1627765"/>
          </a:xfrm>
        </p:spPr>
        <p:txBody>
          <a:bodyPr/>
          <a:lstStyle/>
          <a:p>
            <a:pPr marL="285750" indent="-285750">
              <a:buFont typeface="Arial" panose="020B0604020202020204" pitchFamily="34" charset="0"/>
              <a:buChar char="•"/>
            </a:pPr>
            <a:r>
              <a:rPr lang="sv-SE" sz="1600" dirty="0"/>
              <a:t>Drygt 5 600 personer varslades i regionen under första kvartalet, vilket innebär en minskning med </a:t>
            </a:r>
            <a:r>
              <a:rPr lang="sv-SE" sz="1600" dirty="0" smtClean="0"/>
              <a:t>80 procent </a:t>
            </a:r>
            <a:r>
              <a:rPr lang="sv-SE" sz="1600" dirty="0"/>
              <a:t>jämfört med samma period 2020.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82599" y="1533055"/>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2624957144"/>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7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6991">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5 623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-82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50 243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-0 </a:t>
                      </a:r>
                    </a:p>
                  </a:txBody>
                  <a:tcPr marL="9525" marR="9525" marT="9525" marB="0" anchor="b"/>
                </a:tc>
                <a:extLst>
                  <a:ext uri="{0D108BD9-81ED-4DB2-BD59-A6C34878D82A}">
                    <a16:rowId xmlns:a16="http://schemas.microsoft.com/office/drawing/2014/main" val="1544414373"/>
                  </a:ext>
                </a:extLst>
              </a:tr>
              <a:tr h="196991">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3 224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33 176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417891570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4 100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38 435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1554613420"/>
                  </a:ext>
                </a:extLst>
              </a:tr>
              <a:tr h="196991">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1 169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92397758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1 561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3040069239"/>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2 899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26028919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1 369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32220315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1 608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extLst>
                  <a:ext uri="{0D108BD9-81ED-4DB2-BD59-A6C34878D82A}">
                    <a16:rowId xmlns:a16="http://schemas.microsoft.com/office/drawing/2014/main" val="2835388665"/>
                  </a:ext>
                </a:extLst>
              </a:tr>
              <a:tr h="196991">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1 605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a:t>
                      </a:r>
                    </a:p>
                  </a:txBody>
                  <a:tcPr marL="9525" marR="9525" marT="9525" marB="0" anchor="b"/>
                </a:tc>
                <a:extLst>
                  <a:ext uri="{0D108BD9-81ED-4DB2-BD59-A6C34878D82A}">
                    <a16:rowId xmlns:a16="http://schemas.microsoft.com/office/drawing/2014/main" val="23067194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1 597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27</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13" name="Diagram 12">
            <a:extLst>
              <a:ext uri="{FF2B5EF4-FFF2-40B4-BE49-F238E27FC236}">
                <a16:creationId xmlns:a16="http://schemas.microsoft.com/office/drawing/2014/main" id="{3D4FCE34-A2BA-477D-9019-B237C264B74E}"/>
              </a:ext>
            </a:extLst>
          </p:cNvPr>
          <p:cNvGraphicFramePr>
            <a:graphicFrameLocks/>
          </p:cNvGraphicFramePr>
          <p:nvPr>
            <p:extLst>
              <p:ext uri="{D42A27DB-BD31-4B8C-83A1-F6EECF244321}">
                <p14:modId xmlns:p14="http://schemas.microsoft.com/office/powerpoint/2010/main" val="4023495215"/>
              </p:ext>
            </p:extLst>
          </p:nvPr>
        </p:nvGraphicFramePr>
        <p:xfrm>
          <a:off x="782599" y="2181506"/>
          <a:ext cx="5867400" cy="3419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8465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3" y="1474308"/>
            <a:ext cx="4667523" cy="1999332"/>
          </a:xfrm>
        </p:spPr>
        <p:txBody>
          <a:bodyPr/>
          <a:lstStyle/>
          <a:p>
            <a:pPr marL="285750" indent="-285750">
              <a:buFont typeface="Arial" panose="020B0604020202020204" pitchFamily="34" charset="0"/>
              <a:buChar char="•"/>
            </a:pPr>
            <a:r>
              <a:rPr lang="sv-SE" sz="1400" dirty="0"/>
              <a:t>Arbetslösheten har ökat </a:t>
            </a:r>
            <a:r>
              <a:rPr lang="sv-SE" sz="1400" dirty="0" smtClean="0"/>
              <a:t>snabbt i regionen </a:t>
            </a:r>
            <a:r>
              <a:rPr lang="sv-SE" sz="1400" dirty="0"/>
              <a:t>sedan Coronapandemin började och är nu 6,1 procent, vilket är högre än riket som helhet.</a:t>
            </a:r>
          </a:p>
          <a:p>
            <a:pPr marL="285750" indent="-285750">
              <a:buFont typeface="Arial" panose="020B0604020202020204" pitchFamily="34" charset="0"/>
              <a:buChar char="•"/>
            </a:pPr>
            <a:r>
              <a:rPr lang="sv-SE" sz="1400" dirty="0"/>
              <a:t>Dalarnas län hade den lägsta arbetslösheten (5,1%) i Stockholmsregionen följt av Uppsala län.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80852" y="1225194"/>
            <a:ext cx="530293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1586133327"/>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rtl="0" fontAlgn="b"/>
                      <a:r>
                        <a:rPr lang="sv-SE" sz="7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ct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-5 år</a:t>
                      </a:r>
                    </a:p>
                  </a:txBody>
                  <a:tcPr marL="9525" marR="9525" marT="9525" marB="0" anchor="ctr"/>
                </a:tc>
                <a:extLst>
                  <a:ext uri="{0D108BD9-81ED-4DB2-BD59-A6C34878D82A}">
                    <a16:rowId xmlns:a16="http://schemas.microsoft.com/office/drawing/2014/main" val="1194244375"/>
                  </a:ext>
                </a:extLst>
              </a:tr>
              <a:tr h="164909">
                <a:tc>
                  <a:txBody>
                    <a:bodyPr/>
                    <a:lstStyle/>
                    <a:p>
                      <a:pPr algn="l" rtl="0" fontAlgn="ctr"/>
                      <a:r>
                        <a:rPr lang="sv-SE" sz="700" b="1" i="0" u="none" strike="noStrike">
                          <a:solidFill>
                            <a:srgbClr val="000000"/>
                          </a:solidFill>
                          <a:effectLst/>
                          <a:latin typeface="Futura Std Book" panose="020B0502020204020303" pitchFamily="34" charset="0"/>
                        </a:rPr>
                        <a:t>Stockholmsregionen</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209 387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38 923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44414373"/>
                  </a:ext>
                </a:extLst>
              </a:tr>
              <a:tr h="164909">
                <a:tc>
                  <a:txBody>
                    <a:bodyPr/>
                    <a:lstStyle/>
                    <a:p>
                      <a:pPr algn="l" rtl="0" fontAlgn="ctr"/>
                      <a:r>
                        <a:rPr lang="sv-SE" sz="700" b="1" i="0" u="none" strike="noStrike" dirty="0">
                          <a:solidFill>
                            <a:srgbClr val="000000"/>
                          </a:solidFill>
                          <a:effectLst/>
                          <a:latin typeface="Futura Std Book" panose="020B0502020204020303" pitchFamily="34" charset="0"/>
                        </a:rPr>
                        <a:t>Sverige</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452 407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70 246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4178915708"/>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Stockholms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104 968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26 350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554613420"/>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Uppsala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3 481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9239775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Södermanlands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15 894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1 500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4761650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Östergötlands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20 314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1 596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837739304"/>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Örebro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13 536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1 513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769060761"/>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Västmanlands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14 399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2 057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1997353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Dalarnas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10 494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1 486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70328077"/>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Gävleborgs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15 103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13" name="Diagram 12">
            <a:extLst>
              <a:ext uri="{FF2B5EF4-FFF2-40B4-BE49-F238E27FC236}">
                <a16:creationId xmlns:a16="http://schemas.microsoft.com/office/drawing/2014/main" id="{05D8E74F-ECB7-4AC6-8932-A4DE08E9A998}"/>
              </a:ext>
            </a:extLst>
          </p:cNvPr>
          <p:cNvGraphicFramePr>
            <a:graphicFrameLocks/>
          </p:cNvGraphicFramePr>
          <p:nvPr>
            <p:extLst>
              <p:ext uri="{D42A27DB-BD31-4B8C-83A1-F6EECF244321}">
                <p14:modId xmlns:p14="http://schemas.microsoft.com/office/powerpoint/2010/main" val="846251885"/>
              </p:ext>
            </p:extLst>
          </p:nvPr>
        </p:nvGraphicFramePr>
        <p:xfrm>
          <a:off x="542517" y="1835354"/>
          <a:ext cx="6119813" cy="3662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194663147"/>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a:t>Öppet arbetslösa</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108 565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10 635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42 984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5 946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58,6</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100 822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28 288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32,5</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14 977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5 122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27,1</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735694"/>
            <a:ext cx="4725925" cy="1689023"/>
          </a:xfrm>
        </p:spPr>
        <p:txBody>
          <a:bodyPr/>
          <a:lstStyle/>
          <a:p>
            <a:pPr lvl="4"/>
            <a:r>
              <a:rPr lang="sv-SE" sz="1400" dirty="0"/>
              <a:t>Antal invånare i Stockholmsregionen har på årsbasis ökat med 22 300 personer, vilket motsvarar 0,5 procent.</a:t>
            </a:r>
          </a:p>
          <a:p>
            <a:pPr lvl="4"/>
            <a:r>
              <a:rPr lang="sv-SE" sz="1400" dirty="0"/>
              <a:t>Stockholmsregionen svarar för ungefär hälften av Sveriges totala befolkningsökning.</a:t>
            </a:r>
          </a:p>
          <a:p>
            <a:endParaRPr lang="sv-SE" sz="10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2880546371"/>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700" b="1" u="none" strike="noStrike" dirty="0">
                          <a:effectLst/>
                        </a:rPr>
                        <a:t>Stockholmsregionen</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4 711,0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22,3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700" b="1" u="none" strike="noStrike" dirty="0">
                          <a:effectLst/>
                        </a:rPr>
                        <a:t>Övriga Sverige</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5 678,8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24,1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4,6</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700" u="none" strike="noStrike" dirty="0">
                          <a:effectLst/>
                        </a:rPr>
                        <a:t>Stockholms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2 395,7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12,4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700" u="none" strike="noStrike" dirty="0">
                          <a:effectLst/>
                        </a:rPr>
                        <a:t>Uppsala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389,5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9,6</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700" u="none" strike="noStrike" dirty="0">
                          <a:effectLst/>
                        </a:rPr>
                        <a:t>Södermanlands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299,6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700" u="none" strike="noStrike">
                          <a:effectLst/>
                        </a:rPr>
                        <a:t>Östergötlands län</a:t>
                      </a:r>
                      <a:endParaRPr lang="sv-SE" sz="7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467,5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700" u="none" strike="noStrike" dirty="0">
                          <a:effectLst/>
                        </a:rPr>
                        <a:t>Örebro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305,7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700" u="none" strike="noStrike" dirty="0">
                          <a:effectLst/>
                        </a:rPr>
                        <a:t>Västmanlands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277,6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700" u="none" strike="noStrike" dirty="0">
                          <a:effectLst/>
                        </a:rPr>
                        <a:t>Dalarnas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700" u="none" strike="noStrike" dirty="0">
                          <a:effectLst/>
                        </a:rPr>
                        <a:t>Gävleborgs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13" name="Diagram 12">
            <a:extLst>
              <a:ext uri="{FF2B5EF4-FFF2-40B4-BE49-F238E27FC236}">
                <a16:creationId xmlns:a16="http://schemas.microsoft.com/office/drawing/2014/main" id="{7066A37D-3F79-4CCB-AD99-325157683768}"/>
              </a:ext>
            </a:extLst>
          </p:cNvPr>
          <p:cNvGraphicFramePr>
            <a:graphicFrameLocks/>
          </p:cNvGraphicFramePr>
          <p:nvPr>
            <p:extLst>
              <p:ext uri="{D42A27DB-BD31-4B8C-83A1-F6EECF244321}">
                <p14:modId xmlns:p14="http://schemas.microsoft.com/office/powerpoint/2010/main" val="293803484"/>
              </p:ext>
            </p:extLst>
          </p:nvPr>
        </p:nvGraphicFramePr>
        <p:xfrm>
          <a:off x="695297" y="1951751"/>
          <a:ext cx="5929313" cy="3805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79675"/>
            <a:ext cx="4746514" cy="1687975"/>
          </a:xfrm>
        </p:spPr>
        <p:txBody>
          <a:bodyPr/>
          <a:lstStyle/>
          <a:p>
            <a:pPr marL="285750" indent="-285750">
              <a:buFont typeface="Arial" panose="020B0604020202020204" pitchFamily="34" charset="0"/>
              <a:buChar char="•"/>
            </a:pPr>
            <a:r>
              <a:rPr lang="sv-SE" sz="1400" dirty="0"/>
              <a:t>Bostadsbyggandet ökar generellt </a:t>
            </a:r>
            <a:r>
              <a:rPr lang="sv-SE" sz="1400" dirty="0" smtClean="0"/>
              <a:t>i regionen med undantag från ett par län.</a:t>
            </a:r>
            <a:endParaRPr lang="sv-SE" sz="1400" dirty="0"/>
          </a:p>
          <a:p>
            <a:pPr marL="285750" indent="-285750">
              <a:buFont typeface="Arial" panose="020B0604020202020204" pitchFamily="34" charset="0"/>
              <a:buChar char="•"/>
            </a:pPr>
            <a:r>
              <a:rPr lang="sv-SE" sz="1400" dirty="0"/>
              <a:t>Gävleborg, Södermanland och Östergötland utmärker sig med den relativt största ökningen i bostadsbyggandet. </a:t>
            </a:r>
          </a:p>
          <a:p>
            <a:endParaRPr lang="sv-SE" sz="1400" dirty="0"/>
          </a:p>
          <a:p>
            <a:pPr marL="0" lvl="4" indent="0">
              <a:buNone/>
            </a:pPr>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85793399"/>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6 590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22 421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8 821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46</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54</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28 619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a:effectLst/>
                        </a:rPr>
                        <a:t>Stockholms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3 879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11 655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799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2 089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1 635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1 437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a:effectLst/>
                        </a:rPr>
                        <a:t>Västmanlands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1 442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641346115"/>
                  </a:ext>
                </a:extLst>
              </a:tr>
            </a:tbl>
          </a:graphicData>
        </a:graphic>
      </p:graphicFrame>
      <p:graphicFrame>
        <p:nvGraphicFramePr>
          <p:cNvPr id="12" name="Diagram 11">
            <a:extLst>
              <a:ext uri="{FF2B5EF4-FFF2-40B4-BE49-F238E27FC236}">
                <a16:creationId xmlns:a16="http://schemas.microsoft.com/office/drawing/2014/main" id="{1B088CE8-06CF-4649-832E-8371B6D1F47C}"/>
              </a:ext>
            </a:extLst>
          </p:cNvPr>
          <p:cNvGraphicFramePr>
            <a:graphicFrameLocks/>
          </p:cNvGraphicFramePr>
          <p:nvPr>
            <p:extLst>
              <p:ext uri="{D42A27DB-BD31-4B8C-83A1-F6EECF244321}">
                <p14:modId xmlns:p14="http://schemas.microsoft.com/office/powerpoint/2010/main" val="3281236710"/>
              </p:ext>
            </p:extLst>
          </p:nvPr>
        </p:nvGraphicFramePr>
        <p:xfrm>
          <a:off x="825301" y="1949297"/>
          <a:ext cx="5862639" cy="3767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064950"/>
            <a:ext cx="2197653" cy="276999"/>
          </a:xfrm>
          <a:prstGeom prst="rect">
            <a:avLst/>
          </a:prstGeom>
          <a:noFill/>
        </p:spPr>
        <p:txBody>
          <a:bodyPr wrap="none" rtlCol="0">
            <a:spAutoFit/>
          </a:bodyPr>
          <a:lstStyle/>
          <a:p>
            <a:r>
              <a:rPr lang="sv-SE" sz="1200" b="1">
                <a:latin typeface="+mj-lt"/>
                <a:cs typeface="Arial" panose="020B0604020202020204" pitchFamily="34" charset="0"/>
              </a:rPr>
              <a:t>Kommersiella övernattningar</a:t>
            </a:r>
            <a:endParaRPr lang="sv-SE" sz="1200" b="1" dirty="0">
              <a:latin typeface="+mj-lt"/>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50403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Kommersiella övernattningar </a:t>
            </a:r>
          </a:p>
          <a:p>
            <a:r>
              <a:rPr lang="sv-SE" sz="1400" b="1" dirty="0"/>
              <a:t>(hotell, vandrarhem, stugbyar och camping)</a:t>
            </a:r>
            <a:r>
              <a:rPr lang="sv-SE" sz="1400" dirty="0"/>
              <a:t/>
            </a:r>
            <a:br>
              <a:rPr lang="sv-SE" sz="1400" dirty="0"/>
            </a:br>
            <a:r>
              <a:rPr lang="sv-SE" sz="1200" dirty="0"/>
              <a:t>Index 100 = 2011 kv1</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3517319542"/>
              </p:ext>
            </p:extLst>
          </p:nvPr>
        </p:nvGraphicFramePr>
        <p:xfrm>
          <a:off x="6825237" y="2276252"/>
          <a:ext cx="4362996"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499694">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800" b="1" u="none" strike="noStrike" dirty="0">
                          <a:effectLst/>
                        </a:rPr>
                        <a:t>Stockholmsregionen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2 500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10 375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306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1 341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800" b="1" u="none" strike="noStrike" dirty="0">
                          <a:effectLst/>
                        </a:rPr>
                        <a:t>Övriga Sverige</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2 572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-37</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-39</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13 627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800" u="none" strike="noStrike" dirty="0">
                          <a:effectLst/>
                        </a:rPr>
                        <a:t>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1 153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5 253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800" u="none" strike="noStrike" dirty="0">
                          <a:effectLst/>
                        </a:rPr>
                        <a:t>Uppsala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800" u="none" strike="noStrike" dirty="0">
                          <a:effectLst/>
                        </a:rPr>
                        <a:t>Södermanlands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800" u="none" strike="noStrike" dirty="0">
                          <a:effectLst/>
                        </a:rPr>
                        <a:t>Östergötlands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800" u="none" strike="noStrike" dirty="0">
                          <a:effectLst/>
                        </a:rPr>
                        <a:t>Örebro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800" u="none" strike="noStrike" dirty="0">
                          <a:effectLst/>
                        </a:rPr>
                        <a:t>Västmanlands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800" u="none" strike="noStrike" dirty="0">
                          <a:effectLst/>
                        </a:rPr>
                        <a:t>Dalarnas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1 812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800" u="none" strike="noStrike" dirty="0">
                          <a:effectLst/>
                        </a:rPr>
                        <a:t>Gävleborgs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563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026898791"/>
                  </a:ext>
                </a:extLst>
              </a:tr>
            </a:tbl>
          </a:graphicData>
        </a:graphic>
      </p:graphicFrame>
      <p:sp>
        <p:nvSpPr>
          <p:cNvPr id="11" name="textruta 10">
            <a:extLst>
              <a:ext uri="{FF2B5EF4-FFF2-40B4-BE49-F238E27FC236}">
                <a16:creationId xmlns:a16="http://schemas.microsoft.com/office/drawing/2014/main" id="{6D71C9D0-6744-4B6D-936F-6FB6B9C3603A}"/>
              </a:ext>
            </a:extLst>
          </p:cNvPr>
          <p:cNvSpPr txBox="1"/>
          <p:nvPr/>
        </p:nvSpPr>
        <p:spPr>
          <a:xfrm>
            <a:off x="10288630" y="4666801"/>
            <a:ext cx="1572866" cy="184666"/>
          </a:xfrm>
          <a:prstGeom prst="rect">
            <a:avLst/>
          </a:prstGeom>
          <a:noFill/>
        </p:spPr>
        <p:txBody>
          <a:bodyPr wrap="none" rtlCol="0">
            <a:spAutoFit/>
          </a:bodyPr>
          <a:lstStyle/>
          <a:p>
            <a:r>
              <a:rPr lang="sv-SE" sz="600"/>
              <a:t>** För utländska gästnätter exkl camping</a:t>
            </a:r>
            <a:endParaRPr lang="sv-SE" sz="600" dirty="0"/>
          </a:p>
        </p:txBody>
      </p:sp>
      <p:graphicFrame>
        <p:nvGraphicFramePr>
          <p:cNvPr id="12" name="Diagram 11">
            <a:extLst>
              <a:ext uri="{FF2B5EF4-FFF2-40B4-BE49-F238E27FC236}">
                <a16:creationId xmlns:a16="http://schemas.microsoft.com/office/drawing/2014/main" id="{BDB6E1FA-6199-44CE-A7A8-61D82043236A}"/>
              </a:ext>
            </a:extLst>
          </p:cNvPr>
          <p:cNvGraphicFramePr>
            <a:graphicFrameLocks/>
          </p:cNvGraphicFramePr>
          <p:nvPr>
            <p:extLst>
              <p:ext uri="{D42A27DB-BD31-4B8C-83A1-F6EECF244321}">
                <p14:modId xmlns:p14="http://schemas.microsoft.com/office/powerpoint/2010/main" val="2003381052"/>
              </p:ext>
            </p:extLst>
          </p:nvPr>
        </p:nvGraphicFramePr>
        <p:xfrm>
          <a:off x="874743" y="2164740"/>
          <a:ext cx="5777727" cy="34655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7"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br>
              <a:rPr lang="sv-SE" sz="1200" dirty="0">
                <a:solidFill>
                  <a:schemeClr val="bg1"/>
                </a:solidFill>
              </a:rPr>
            </a:b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296792" cy="1113955"/>
          </a:xfrm>
        </p:spPr>
        <p:txBody>
          <a:bodyPr/>
          <a:lstStyle/>
          <a:p>
            <a:r>
              <a:rPr lang="sv-SE" sz="2800"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104073"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8174</TotalTime>
  <Words>3148</Words>
  <Application>Microsoft Office PowerPoint</Application>
  <PresentationFormat>Bredbild</PresentationFormat>
  <Paragraphs>1263</Paragraphs>
  <Slides>18</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18</vt:i4>
      </vt:variant>
    </vt:vector>
  </HeadingPairs>
  <TitlesOfParts>
    <vt:vector size="24" baseType="lpstr">
      <vt:lpstr>Arial</vt:lpstr>
      <vt:lpstr>Futura Std Book</vt:lpstr>
      <vt:lpstr>Garamond</vt:lpstr>
      <vt:lpstr>Minion Pro</vt:lpstr>
      <vt:lpstr>Times New Roman</vt:lpstr>
      <vt:lpstr>Stockholm Business Region</vt:lpstr>
      <vt:lpstr>PowerPoint-presentation</vt:lpstr>
      <vt:lpstr>Om rapporten</vt:lpstr>
      <vt:lpstr>Fortsatt nedgång i spåren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510</cp:revision>
  <cp:lastPrinted>2020-06-18T09:27:44Z</cp:lastPrinted>
  <dcterms:created xsi:type="dcterms:W3CDTF">2019-04-29T08:02:07Z</dcterms:created>
  <dcterms:modified xsi:type="dcterms:W3CDTF">2021-07-01T06:53:26Z</dcterms:modified>
</cp:coreProperties>
</file>