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handoutMasterIdLst>
    <p:handoutMasterId r:id="rId27"/>
  </p:handoutMasterIdLst>
  <p:sldIdLst>
    <p:sldId id="369" r:id="rId2"/>
    <p:sldId id="308" r:id="rId3"/>
    <p:sldId id="347" r:id="rId4"/>
    <p:sldId id="370" r:id="rId5"/>
    <p:sldId id="371" r:id="rId6"/>
    <p:sldId id="350" r:id="rId7"/>
    <p:sldId id="351" r:id="rId8"/>
    <p:sldId id="372" r:id="rId9"/>
    <p:sldId id="373" r:id="rId10"/>
    <p:sldId id="354" r:id="rId11"/>
    <p:sldId id="368" r:id="rId12"/>
    <p:sldId id="374" r:id="rId13"/>
    <p:sldId id="375" r:id="rId14"/>
    <p:sldId id="358" r:id="rId15"/>
    <p:sldId id="359" r:id="rId16"/>
    <p:sldId id="376" r:id="rId17"/>
    <p:sldId id="377" r:id="rId18"/>
    <p:sldId id="378" r:id="rId19"/>
    <p:sldId id="316" r:id="rId20"/>
    <p:sldId id="363" r:id="rId21"/>
    <p:sldId id="364" r:id="rId22"/>
    <p:sldId id="365" r:id="rId23"/>
    <p:sldId id="366" r:id="rId24"/>
    <p:sldId id="367" r:id="rId2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0"/>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1"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00867F"/>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15" autoAdjust="0"/>
    <p:restoredTop sz="96357" autoAdjust="0"/>
  </p:normalViewPr>
  <p:slideViewPr>
    <p:cSldViewPr snapToGrid="0">
      <p:cViewPr varScale="1">
        <p:scale>
          <a:sx n="69" d="100"/>
          <a:sy n="69" d="100"/>
        </p:scale>
        <p:origin x="724" y="52"/>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tockholmskonjunkturen%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'sid4 graf'!$C$14</c:f>
              <c:strCache>
                <c:ptCount val="1"/>
                <c:pt idx="0">
                  <c:v>Total</c:v>
                </c:pt>
              </c:strCache>
            </c:strRef>
          </c:tx>
          <c:spPr>
            <a:ln w="28575" cap="rnd">
              <a:solidFill>
                <a:schemeClr val="accent1"/>
              </a:solidFill>
              <a:round/>
            </a:ln>
            <a:effectLst/>
          </c:spPr>
          <c:marker>
            <c:symbol val="none"/>
          </c:marker>
          <c:cat>
            <c:strRef>
              <c:f>'sid4 graf'!$D$13:$AR$13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'sid4 graf'!$D$14:$AR$14</c:f>
              <c:numCache>
                <c:formatCode>General</c:formatCode>
                <c:ptCount val="41"/>
                <c:pt idx="0">
                  <c:v>100</c:v>
                </c:pt>
                <c:pt idx="1">
                  <c:v>104.86371515562386</c:v>
                </c:pt>
                <c:pt idx="2">
                  <c:v>102.62443146686424</c:v>
                </c:pt>
                <c:pt idx="3">
                  <c:v>103.71266930975209</c:v>
                </c:pt>
                <c:pt idx="4">
                  <c:v>105.03527420607909</c:v>
                </c:pt>
                <c:pt idx="5">
                  <c:v>109.47217771639303</c:v>
                </c:pt>
                <c:pt idx="6">
                  <c:v>106.51602430947277</c:v>
                </c:pt>
                <c:pt idx="7">
                  <c:v>107.91187050478621</c:v>
                </c:pt>
                <c:pt idx="8">
                  <c:v>108.08750541896694</c:v>
                </c:pt>
                <c:pt idx="9">
                  <c:v>112.16183610425789</c:v>
                </c:pt>
                <c:pt idx="10">
                  <c:v>109.70103803548572</c:v>
                </c:pt>
                <c:pt idx="11">
                  <c:v>111.54554052587345</c:v>
                </c:pt>
                <c:pt idx="12">
                  <c:v>112.38230745537108</c:v>
                </c:pt>
                <c:pt idx="13">
                  <c:v>117.74312773368088</c:v>
                </c:pt>
                <c:pt idx="14">
                  <c:v>115.0212055719733</c:v>
                </c:pt>
                <c:pt idx="15">
                  <c:v>115.84983945171129</c:v>
                </c:pt>
                <c:pt idx="16">
                  <c:v>118.32668879635202</c:v>
                </c:pt>
                <c:pt idx="17">
                  <c:v>124.14230243646278</c:v>
                </c:pt>
                <c:pt idx="18">
                  <c:v>121.12301574049503</c:v>
                </c:pt>
                <c:pt idx="19">
                  <c:v>122.77901261484847</c:v>
                </c:pt>
                <c:pt idx="20">
                  <c:v>125.74320028140153</c:v>
                </c:pt>
                <c:pt idx="21">
                  <c:v>129.50483627453957</c:v>
                </c:pt>
                <c:pt idx="22">
                  <c:v>127.81445936404414</c:v>
                </c:pt>
                <c:pt idx="23">
                  <c:v>130.07805325081168</c:v>
                </c:pt>
                <c:pt idx="24">
                  <c:v>132.4259285651747</c:v>
                </c:pt>
                <c:pt idx="25">
                  <c:v>138.09403815762741</c:v>
                </c:pt>
                <c:pt idx="26">
                  <c:v>134.61269779339798</c:v>
                </c:pt>
                <c:pt idx="27">
                  <c:v>136.93401122745627</c:v>
                </c:pt>
                <c:pt idx="28">
                  <c:v>138.54541122740622</c:v>
                </c:pt>
                <c:pt idx="29">
                  <c:v>146.44090190568252</c:v>
                </c:pt>
                <c:pt idx="30">
                  <c:v>142.91245151807792</c:v>
                </c:pt>
                <c:pt idx="31">
                  <c:v>143.96834749322181</c:v>
                </c:pt>
                <c:pt idx="32">
                  <c:v>146.66503358294662</c:v>
                </c:pt>
                <c:pt idx="33">
                  <c:v>152.19940433524798</c:v>
                </c:pt>
                <c:pt idx="34">
                  <c:v>149.98004209549026</c:v>
                </c:pt>
                <c:pt idx="35">
                  <c:v>151.27337756850272</c:v>
                </c:pt>
                <c:pt idx="36">
                  <c:v>154.06539581979632</c:v>
                </c:pt>
                <c:pt idx="37">
                  <c:v>153.98176602587677</c:v>
                </c:pt>
                <c:pt idx="38">
                  <c:v>149.81863314376108</c:v>
                </c:pt>
                <c:pt idx="39">
                  <c:v>152.11310120759728</c:v>
                </c:pt>
                <c:pt idx="40">
                  <c:v>158.01075051676202</c:v>
                </c:pt>
              </c:numCache>
            </c:numRef>
          </c:val>
          <c:smooth val="0"/>
          <c:extLst>
            <c:ext xmlns:c16="http://schemas.microsoft.com/office/drawing/2014/chart" uri="{C3380CC4-5D6E-409C-BE32-E72D297353CC}">
              <c16:uniqueId val="{00000000-37DC-4A0C-A87F-52A37951B598}"/>
            </c:ext>
          </c:extLst>
        </c:ser>
        <c:ser>
          <c:idx val="1"/>
          <c:order val="1"/>
          <c:tx>
            <c:strRef>
              <c:f>'sid4 graf'!$B$15</c:f>
              <c:strCache>
                <c:ptCount val="1"/>
                <c:pt idx="0">
                  <c:v>Per invånare</c:v>
                </c:pt>
              </c:strCache>
            </c:strRef>
          </c:tx>
          <c:spPr>
            <a:ln w="28575" cap="rnd">
              <a:solidFill>
                <a:schemeClr val="accent2"/>
              </a:solidFill>
              <a:round/>
            </a:ln>
            <a:effectLst/>
          </c:spPr>
          <c:marker>
            <c:symbol val="none"/>
          </c:marker>
          <c:cat>
            <c:strRef>
              <c:f>'sid4 graf'!$D$13:$AR$13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'sid4 graf'!$D$15:$AR$15</c:f>
              <c:numCache>
                <c:formatCode>General</c:formatCode>
                <c:ptCount val="41"/>
                <c:pt idx="0">
                  <c:v>100</c:v>
                </c:pt>
                <c:pt idx="1">
                  <c:v>104.35773854789025</c:v>
                </c:pt>
                <c:pt idx="2">
                  <c:v>101.61119707975679</c:v>
                </c:pt>
                <c:pt idx="3">
                  <c:v>102.3476015509243</c:v>
                </c:pt>
                <c:pt idx="4">
                  <c:v>103.25065119970142</c:v>
                </c:pt>
                <c:pt idx="5">
                  <c:v>107.12324084504985</c:v>
                </c:pt>
                <c:pt idx="6">
                  <c:v>103.71137100115803</c:v>
                </c:pt>
                <c:pt idx="7">
                  <c:v>104.71252341037165</c:v>
                </c:pt>
                <c:pt idx="8">
                  <c:v>104.44792455138771</c:v>
                </c:pt>
                <c:pt idx="9">
                  <c:v>107.93042201232646</c:v>
                </c:pt>
                <c:pt idx="10">
                  <c:v>105.04269775717675</c:v>
                </c:pt>
                <c:pt idx="11">
                  <c:v>106.4352243926257</c:v>
                </c:pt>
                <c:pt idx="12">
                  <c:v>106.81799728246118</c:v>
                </c:pt>
                <c:pt idx="13">
                  <c:v>111.40757091368245</c:v>
                </c:pt>
                <c:pt idx="14">
                  <c:v>108.28036347484573</c:v>
                </c:pt>
                <c:pt idx="15">
                  <c:v>108.78203388429087</c:v>
                </c:pt>
                <c:pt idx="16">
                  <c:v>110.75199489719843</c:v>
                </c:pt>
                <c:pt idx="17">
                  <c:v>115.75317068599321</c:v>
                </c:pt>
                <c:pt idx="18">
                  <c:v>112.39825026774921</c:v>
                </c:pt>
                <c:pt idx="19">
                  <c:v>113.56309950276635</c:v>
                </c:pt>
                <c:pt idx="20">
                  <c:v>115.9008034972927</c:v>
                </c:pt>
                <c:pt idx="21">
                  <c:v>118.87635071575288</c:v>
                </c:pt>
                <c:pt idx="22">
                  <c:v>116.68550856319219</c:v>
                </c:pt>
                <c:pt idx="23">
                  <c:v>118.31945722755083</c:v>
                </c:pt>
                <c:pt idx="24">
                  <c:v>119.98995245197655</c:v>
                </c:pt>
                <c:pt idx="25">
                  <c:v>124.57374487433914</c:v>
                </c:pt>
                <c:pt idx="26">
                  <c:v>120.81842506356334</c:v>
                </c:pt>
                <c:pt idx="27">
                  <c:v>122.44660222648781</c:v>
                </c:pt>
                <c:pt idx="28">
                  <c:v>123.48791972737615</c:v>
                </c:pt>
                <c:pt idx="29">
                  <c:v>129.961205593297</c:v>
                </c:pt>
                <c:pt idx="30">
                  <c:v>126.24676201054241</c:v>
                </c:pt>
                <c:pt idx="31">
                  <c:v>126.76067945505346</c:v>
                </c:pt>
                <c:pt idx="32">
                  <c:v>128.67258566701679</c:v>
                </c:pt>
                <c:pt idx="33">
                  <c:v>133.00139194327591</c:v>
                </c:pt>
                <c:pt idx="34">
                  <c:v>130.51435675691556</c:v>
                </c:pt>
                <c:pt idx="35">
                  <c:v>131.34593699820215</c:v>
                </c:pt>
                <c:pt idx="36">
                  <c:v>133.42283366891846</c:v>
                </c:pt>
                <c:pt idx="37">
                  <c:v>133.21770947299248</c:v>
                </c:pt>
                <c:pt idx="38">
                  <c:v>129.38384156472821</c:v>
                </c:pt>
                <c:pt idx="39">
                  <c:v>131.25183410963857</c:v>
                </c:pt>
                <c:pt idx="40">
                  <c:v>136.1307163753234</c:v>
                </c:pt>
              </c:numCache>
            </c:numRef>
          </c:val>
          <c:smooth val="0"/>
          <c:extLst>
            <c:ext xmlns:c16="http://schemas.microsoft.com/office/drawing/2014/chart" uri="{C3380CC4-5D6E-409C-BE32-E72D297353CC}">
              <c16:uniqueId val="{00000001-37DC-4A0C-A87F-52A37951B598}"/>
            </c:ext>
          </c:extLst>
        </c:ser>
        <c:ser>
          <c:idx val="2"/>
          <c:order val="2"/>
          <c:tx>
            <c:strRef>
              <c:f>'sid4 graf'!$B$16</c:f>
              <c:strCache>
                <c:ptCount val="1"/>
                <c:pt idx="0">
                  <c:v>Per sysselsatt</c:v>
                </c:pt>
              </c:strCache>
            </c:strRef>
          </c:tx>
          <c:spPr>
            <a:ln w="28575" cap="rnd">
              <a:solidFill>
                <a:schemeClr val="accent3"/>
              </a:solidFill>
              <a:prstDash val="sysDash"/>
              <a:round/>
            </a:ln>
            <a:effectLst/>
          </c:spPr>
          <c:marker>
            <c:symbol val="none"/>
          </c:marker>
          <c:cat>
            <c:strRef>
              <c:f>'sid4 graf'!$D$13:$AR$13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'sid4 graf'!$D$16:$AR$16</c:f>
              <c:numCache>
                <c:formatCode>General</c:formatCode>
                <c:ptCount val="41"/>
                <c:pt idx="0">
                  <c:v>100</c:v>
                </c:pt>
                <c:pt idx="1">
                  <c:v>103.23420587075584</c:v>
                </c:pt>
                <c:pt idx="2">
                  <c:v>100.66166911640509</c:v>
                </c:pt>
                <c:pt idx="3">
                  <c:v>101.90543275851019</c:v>
                </c:pt>
                <c:pt idx="4">
                  <c:v>103.57351247019517</c:v>
                </c:pt>
                <c:pt idx="5">
                  <c:v>106.70787890357073</c:v>
                </c:pt>
                <c:pt idx="6">
                  <c:v>102.97823894192294</c:v>
                </c:pt>
                <c:pt idx="7">
                  <c:v>104.44022693534755</c:v>
                </c:pt>
                <c:pt idx="8">
                  <c:v>104.40380568271516</c:v>
                </c:pt>
                <c:pt idx="9">
                  <c:v>106.37398510416143</c:v>
                </c:pt>
                <c:pt idx="10">
                  <c:v>103.76604423346048</c:v>
                </c:pt>
                <c:pt idx="11">
                  <c:v>104.96683892211944</c:v>
                </c:pt>
                <c:pt idx="12">
                  <c:v>107.23464616765715</c:v>
                </c:pt>
                <c:pt idx="13">
                  <c:v>110.14448759591271</c:v>
                </c:pt>
                <c:pt idx="14">
                  <c:v>106.71764162733912</c:v>
                </c:pt>
                <c:pt idx="15">
                  <c:v>107.01627677287334</c:v>
                </c:pt>
                <c:pt idx="16">
                  <c:v>110.20221708204004</c:v>
                </c:pt>
                <c:pt idx="17">
                  <c:v>114.16724423539443</c:v>
                </c:pt>
                <c:pt idx="18">
                  <c:v>110.28871149181023</c:v>
                </c:pt>
                <c:pt idx="19">
                  <c:v>111.30723618366312</c:v>
                </c:pt>
                <c:pt idx="20">
                  <c:v>115.40300528595606</c:v>
                </c:pt>
                <c:pt idx="21">
                  <c:v>116.0951462191436</c:v>
                </c:pt>
                <c:pt idx="22">
                  <c:v>114.07654987575661</c:v>
                </c:pt>
                <c:pt idx="23">
                  <c:v>115.79935803531507</c:v>
                </c:pt>
                <c:pt idx="24">
                  <c:v>117.98703264782689</c:v>
                </c:pt>
                <c:pt idx="25">
                  <c:v>120.72019407123759</c:v>
                </c:pt>
                <c:pt idx="26">
                  <c:v>117.22962361404515</c:v>
                </c:pt>
                <c:pt idx="27">
                  <c:v>119.49273220869422</c:v>
                </c:pt>
                <c:pt idx="28">
                  <c:v>120.65449008807028</c:v>
                </c:pt>
                <c:pt idx="29">
                  <c:v>125.12245248109485</c:v>
                </c:pt>
                <c:pt idx="30">
                  <c:v>122.38924163881195</c:v>
                </c:pt>
                <c:pt idx="31">
                  <c:v>123.34254255842806</c:v>
                </c:pt>
                <c:pt idx="32">
                  <c:v>124.92742895352222</c:v>
                </c:pt>
                <c:pt idx="33">
                  <c:v>128.18170039807796</c:v>
                </c:pt>
                <c:pt idx="34">
                  <c:v>126.52033002024201</c:v>
                </c:pt>
                <c:pt idx="35">
                  <c:v>127.7815118755117</c:v>
                </c:pt>
                <c:pt idx="36">
                  <c:v>128.79642264838986</c:v>
                </c:pt>
                <c:pt idx="37">
                  <c:v>130.71519036010821</c:v>
                </c:pt>
                <c:pt idx="38">
                  <c:v>126.50307165490447</c:v>
                </c:pt>
                <c:pt idx="39">
                  <c:v>129.29193433871222</c:v>
                </c:pt>
                <c:pt idx="40">
                  <c:v>136.12028339989814</c:v>
                </c:pt>
              </c:numCache>
            </c:numRef>
          </c:val>
          <c:smooth val="0"/>
          <c:extLst>
            <c:ext xmlns:c16="http://schemas.microsoft.com/office/drawing/2014/chart" uri="{C3380CC4-5D6E-409C-BE32-E72D297353CC}">
              <c16:uniqueId val="{00000002-37DC-4A0C-A87F-52A37951B598}"/>
            </c:ext>
          </c:extLst>
        </c:ser>
        <c:dLbls>
          <c:showLegendKey val="0"/>
          <c:showVal val="0"/>
          <c:showCatName val="0"/>
          <c:showSerName val="0"/>
          <c:showPercent val="0"/>
          <c:showBubbleSize val="0"/>
        </c:dLbls>
        <c:smooth val="0"/>
        <c:axId val="977133984"/>
        <c:axId val="977136280"/>
      </c:lineChart>
      <c:catAx>
        <c:axId val="97713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6280"/>
        <c:crosses val="autoZero"/>
        <c:auto val="1"/>
        <c:lblAlgn val="ctr"/>
        <c:lblOffset val="100"/>
        <c:noMultiLvlLbl val="0"/>
      </c:catAx>
      <c:valAx>
        <c:axId val="97713628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7713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'sid5 (Graf)'!$A$13</c:f>
              <c:strCache>
                <c:ptCount val="1"/>
                <c:pt idx="0">
                  <c:v>Stockholms län, varav</c:v>
                </c:pt>
              </c:strCache>
            </c:strRef>
          </c:tx>
          <c:spPr>
            <a:ln w="28575" cap="rnd">
              <a:solidFill>
                <a:schemeClr val="accent1"/>
              </a:solidFill>
              <a:round/>
            </a:ln>
            <a:effectLst/>
          </c:spPr>
          <c:marker>
            <c:symbol val="none"/>
          </c:marker>
          <c:cat>
            <c:strRef>
              <c:f>'sid5 (Graf)'!$B$12:$AP$12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'sid5 (Graf)'!$B$13:$AP$13</c:f>
              <c:numCache>
                <c:formatCode>General</c:formatCode>
                <c:ptCount val="41"/>
                <c:pt idx="0">
                  <c:v>100</c:v>
                </c:pt>
                <c:pt idx="1">
                  <c:v>105.11585999906163</c:v>
                </c:pt>
                <c:pt idx="2">
                  <c:v>101.8677401901011</c:v>
                </c:pt>
                <c:pt idx="3">
                  <c:v>103.67106641533003</c:v>
                </c:pt>
                <c:pt idx="4">
                  <c:v>105.06842184344572</c:v>
                </c:pt>
                <c:pt idx="5">
                  <c:v>109.97281553435748</c:v>
                </c:pt>
                <c:pt idx="6">
                  <c:v>106.09788072847364</c:v>
                </c:pt>
                <c:pt idx="7">
                  <c:v>107.29376353189507</c:v>
                </c:pt>
                <c:pt idx="8">
                  <c:v>107.73334817982109</c:v>
                </c:pt>
                <c:pt idx="9">
                  <c:v>112.21986381915664</c:v>
                </c:pt>
                <c:pt idx="10">
                  <c:v>108.74056652965206</c:v>
                </c:pt>
                <c:pt idx="11">
                  <c:v>111.2732666800798</c:v>
                </c:pt>
                <c:pt idx="12">
                  <c:v>112.36801426848831</c:v>
                </c:pt>
                <c:pt idx="13">
                  <c:v>117.89528562781281</c:v>
                </c:pt>
                <c:pt idx="14">
                  <c:v>114.11280409856344</c:v>
                </c:pt>
                <c:pt idx="15">
                  <c:v>115.66929439369686</c:v>
                </c:pt>
                <c:pt idx="16">
                  <c:v>118.55716324043695</c:v>
                </c:pt>
                <c:pt idx="17">
                  <c:v>124.80125742286151</c:v>
                </c:pt>
                <c:pt idx="18">
                  <c:v>120.65064508574258</c:v>
                </c:pt>
                <c:pt idx="19">
                  <c:v>123.09413226224663</c:v>
                </c:pt>
                <c:pt idx="20">
                  <c:v>126.3750826002524</c:v>
                </c:pt>
                <c:pt idx="21">
                  <c:v>129.99005908096925</c:v>
                </c:pt>
                <c:pt idx="22">
                  <c:v>127.44905200730477</c:v>
                </c:pt>
                <c:pt idx="23">
                  <c:v>130.45120369486978</c:v>
                </c:pt>
                <c:pt idx="24">
                  <c:v>133.26309158979626</c:v>
                </c:pt>
                <c:pt idx="25">
                  <c:v>139.08835188098155</c:v>
                </c:pt>
                <c:pt idx="26">
                  <c:v>134.46658309067786</c:v>
                </c:pt>
                <c:pt idx="27">
                  <c:v>137.58859084891262</c:v>
                </c:pt>
                <c:pt idx="28">
                  <c:v>139.5076770490077</c:v>
                </c:pt>
                <c:pt idx="29">
                  <c:v>147.8554856439776</c:v>
                </c:pt>
                <c:pt idx="30">
                  <c:v>143.27574200256649</c:v>
                </c:pt>
                <c:pt idx="31">
                  <c:v>144.67619534820122</c:v>
                </c:pt>
                <c:pt idx="32">
                  <c:v>147.35139405795326</c:v>
                </c:pt>
                <c:pt idx="33">
                  <c:v>153.33658414320209</c:v>
                </c:pt>
                <c:pt idx="34">
                  <c:v>148.38764274317825</c:v>
                </c:pt>
                <c:pt idx="35">
                  <c:v>150.52887973597666</c:v>
                </c:pt>
                <c:pt idx="36">
                  <c:v>153.58566008817553</c:v>
                </c:pt>
                <c:pt idx="37">
                  <c:v>152.62308064162204</c:v>
                </c:pt>
                <c:pt idx="38">
                  <c:v>147.39474402172797</c:v>
                </c:pt>
                <c:pt idx="39">
                  <c:v>150.18985226026689</c:v>
                </c:pt>
                <c:pt idx="40">
                  <c:v>157.12076136003373</c:v>
                </c:pt>
              </c:numCache>
            </c:numRef>
          </c:val>
          <c:smooth val="0"/>
          <c:extLst>
            <c:ext xmlns:c16="http://schemas.microsoft.com/office/drawing/2014/chart" uri="{C3380CC4-5D6E-409C-BE32-E72D297353CC}">
              <c16:uniqueId val="{00000000-6D7A-41D1-A92C-22E6B110A81D}"/>
            </c:ext>
          </c:extLst>
        </c:ser>
        <c:ser>
          <c:idx val="1"/>
          <c:order val="1"/>
          <c:tx>
            <c:strRef>
              <c:f>'sid5 (Graf)'!$A$14</c:f>
              <c:strCache>
                <c:ptCount val="1"/>
                <c:pt idx="0">
                  <c:v>Industri</c:v>
                </c:pt>
              </c:strCache>
            </c:strRef>
          </c:tx>
          <c:spPr>
            <a:ln w="28575" cap="rnd">
              <a:solidFill>
                <a:schemeClr val="accent2"/>
              </a:solidFill>
              <a:prstDash val="sysDot"/>
              <a:round/>
            </a:ln>
            <a:effectLst/>
          </c:spPr>
          <c:marker>
            <c:symbol val="none"/>
          </c:marker>
          <c:cat>
            <c:strRef>
              <c:f>'sid5 (Graf)'!$B$12:$AP$12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'sid5 (Graf)'!$B$14:$AP$14</c:f>
              <c:numCache>
                <c:formatCode>General</c:formatCode>
                <c:ptCount val="41"/>
                <c:pt idx="0">
                  <c:v>100</c:v>
                </c:pt>
                <c:pt idx="1">
                  <c:v>109.2250891387331</c:v>
                </c:pt>
                <c:pt idx="2">
                  <c:v>100.93991314210581</c:v>
                </c:pt>
                <c:pt idx="3">
                  <c:v>100.0474274746966</c:v>
                </c:pt>
                <c:pt idx="4">
                  <c:v>105.93516313324271</c:v>
                </c:pt>
                <c:pt idx="5">
                  <c:v>112.89713891400859</c:v>
                </c:pt>
                <c:pt idx="6">
                  <c:v>103.55024681738469</c:v>
                </c:pt>
                <c:pt idx="7">
                  <c:v>101.08275011548785</c:v>
                </c:pt>
                <c:pt idx="8">
                  <c:v>107.41369734623638</c:v>
                </c:pt>
                <c:pt idx="9">
                  <c:v>109.79859552780928</c:v>
                </c:pt>
                <c:pt idx="10">
                  <c:v>101.82267609004137</c:v>
                </c:pt>
                <c:pt idx="11">
                  <c:v>103.09708733365096</c:v>
                </c:pt>
                <c:pt idx="12">
                  <c:v>105.83626854967878</c:v>
                </c:pt>
                <c:pt idx="13">
                  <c:v>112.2302942622038</c:v>
                </c:pt>
                <c:pt idx="14">
                  <c:v>102.93824029873122</c:v>
                </c:pt>
                <c:pt idx="15">
                  <c:v>102.17046634829809</c:v>
                </c:pt>
                <c:pt idx="16">
                  <c:v>106.87141290839622</c:v>
                </c:pt>
                <c:pt idx="17">
                  <c:v>118.67971000230429</c:v>
                </c:pt>
                <c:pt idx="18">
                  <c:v>105.18779741736097</c:v>
                </c:pt>
                <c:pt idx="19">
                  <c:v>105.34905762866941</c:v>
                </c:pt>
                <c:pt idx="20">
                  <c:v>116.293515279681</c:v>
                </c:pt>
                <c:pt idx="21">
                  <c:v>115.35645897314465</c:v>
                </c:pt>
                <c:pt idx="22">
                  <c:v>108.87777037189029</c:v>
                </c:pt>
                <c:pt idx="23">
                  <c:v>108.84141756986195</c:v>
                </c:pt>
                <c:pt idx="24">
                  <c:v>113.86827300903224</c:v>
                </c:pt>
                <c:pt idx="25">
                  <c:v>102.97178799123635</c:v>
                </c:pt>
                <c:pt idx="26">
                  <c:v>96.154686498932321</c:v>
                </c:pt>
                <c:pt idx="27">
                  <c:v>96.450605603722735</c:v>
                </c:pt>
                <c:pt idx="28">
                  <c:v>100.0446083887189</c:v>
                </c:pt>
                <c:pt idx="29">
                  <c:v>113.11884510788043</c:v>
                </c:pt>
                <c:pt idx="30">
                  <c:v>99.597670676194781</c:v>
                </c:pt>
                <c:pt idx="31">
                  <c:v>99.012636926523868</c:v>
                </c:pt>
                <c:pt idx="32">
                  <c:v>104.11317665068148</c:v>
                </c:pt>
                <c:pt idx="33">
                  <c:v>121.10586850963017</c:v>
                </c:pt>
                <c:pt idx="34">
                  <c:v>105.27373464278919</c:v>
                </c:pt>
                <c:pt idx="35">
                  <c:v>104.36945035747448</c:v>
                </c:pt>
                <c:pt idx="36">
                  <c:v>107.19930717903239</c:v>
                </c:pt>
                <c:pt idx="37">
                  <c:v>122.5319793894996</c:v>
                </c:pt>
                <c:pt idx="38">
                  <c:v>105.64489888658298</c:v>
                </c:pt>
                <c:pt idx="39">
                  <c:v>106.29545649292299</c:v>
                </c:pt>
                <c:pt idx="40">
                  <c:v>114.72034314727787</c:v>
                </c:pt>
              </c:numCache>
            </c:numRef>
          </c:val>
          <c:smooth val="0"/>
          <c:extLst>
            <c:ext xmlns:c16="http://schemas.microsoft.com/office/drawing/2014/chart" uri="{C3380CC4-5D6E-409C-BE32-E72D297353CC}">
              <c16:uniqueId val="{00000001-6D7A-41D1-A92C-22E6B110A81D}"/>
            </c:ext>
          </c:extLst>
        </c:ser>
        <c:ser>
          <c:idx val="2"/>
          <c:order val="2"/>
          <c:tx>
            <c:strRef>
              <c:f>'sid5 (Graf)'!$A$15</c:f>
              <c:strCache>
                <c:ptCount val="1"/>
                <c:pt idx="0">
                  <c:v>Tjänster</c:v>
                </c:pt>
              </c:strCache>
            </c:strRef>
          </c:tx>
          <c:spPr>
            <a:ln w="28575" cap="rnd">
              <a:solidFill>
                <a:schemeClr val="accent3"/>
              </a:solidFill>
              <a:prstDash val="sysDash"/>
              <a:round/>
            </a:ln>
            <a:effectLst/>
          </c:spPr>
          <c:marker>
            <c:symbol val="none"/>
          </c:marker>
          <c:cat>
            <c:strRef>
              <c:f>'sid5 (Graf)'!$B$12:$AP$12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'sid5 (Graf)'!$B$15:$AP$15</c:f>
              <c:numCache>
                <c:formatCode>General</c:formatCode>
                <c:ptCount val="41"/>
                <c:pt idx="0">
                  <c:v>100</c:v>
                </c:pt>
                <c:pt idx="1">
                  <c:v>103.832811401364</c:v>
                </c:pt>
                <c:pt idx="2">
                  <c:v>101.4007519710191</c:v>
                </c:pt>
                <c:pt idx="3">
                  <c:v>102.99171684029371</c:v>
                </c:pt>
                <c:pt idx="4">
                  <c:v>104.83290875696881</c:v>
                </c:pt>
                <c:pt idx="5">
                  <c:v>108.6209650314068</c:v>
                </c:pt>
                <c:pt idx="6">
                  <c:v>105.70855291005697</c:v>
                </c:pt>
                <c:pt idx="7">
                  <c:v>106.88357518300398</c:v>
                </c:pt>
                <c:pt idx="8">
                  <c:v>107.38252881138928</c:v>
                </c:pt>
                <c:pt idx="9">
                  <c:v>111.31468610927834</c:v>
                </c:pt>
                <c:pt idx="10">
                  <c:v>108.62041747128677</c:v>
                </c:pt>
                <c:pt idx="11">
                  <c:v>110.86982308347868</c:v>
                </c:pt>
                <c:pt idx="12">
                  <c:v>112.9723056663466</c:v>
                </c:pt>
                <c:pt idx="13">
                  <c:v>117.40665945173556</c:v>
                </c:pt>
                <c:pt idx="14">
                  <c:v>114.56449260353732</c:v>
                </c:pt>
                <c:pt idx="15">
                  <c:v>115.93335078281848</c:v>
                </c:pt>
                <c:pt idx="16">
                  <c:v>119.74621272067475</c:v>
                </c:pt>
                <c:pt idx="17">
                  <c:v>124.06119104691206</c:v>
                </c:pt>
                <c:pt idx="18">
                  <c:v>121.13248186950321</c:v>
                </c:pt>
                <c:pt idx="19">
                  <c:v>123.41419818262656</c:v>
                </c:pt>
                <c:pt idx="20">
                  <c:v>126.89793712027297</c:v>
                </c:pt>
                <c:pt idx="21">
                  <c:v>129.88527506761326</c:v>
                </c:pt>
                <c:pt idx="22">
                  <c:v>128.27688602268245</c:v>
                </c:pt>
                <c:pt idx="23">
                  <c:v>131.10861483228189</c:v>
                </c:pt>
                <c:pt idx="24">
                  <c:v>134.83152697052199</c:v>
                </c:pt>
                <c:pt idx="25">
                  <c:v>141.64286029486712</c:v>
                </c:pt>
                <c:pt idx="26">
                  <c:v>137.50176934317071</c:v>
                </c:pt>
                <c:pt idx="27">
                  <c:v>140.45076606110473</c:v>
                </c:pt>
                <c:pt idx="28">
                  <c:v>143.40136803186027</c:v>
                </c:pt>
                <c:pt idx="29">
                  <c:v>149.91698308177288</c:v>
                </c:pt>
                <c:pt idx="30">
                  <c:v>146.92426950053385</c:v>
                </c:pt>
                <c:pt idx="31">
                  <c:v>148.12543350764031</c:v>
                </c:pt>
                <c:pt idx="32">
                  <c:v>151.642202673767</c:v>
                </c:pt>
                <c:pt idx="33">
                  <c:v>154.83442656712427</c:v>
                </c:pt>
                <c:pt idx="34">
                  <c:v>151.99148646355619</c:v>
                </c:pt>
                <c:pt idx="35">
                  <c:v>154.2237788822658</c:v>
                </c:pt>
                <c:pt idx="36">
                  <c:v>158.63520886567736</c:v>
                </c:pt>
                <c:pt idx="37">
                  <c:v>153.76441336082775</c:v>
                </c:pt>
                <c:pt idx="38">
                  <c:v>150.41851056520244</c:v>
                </c:pt>
                <c:pt idx="39">
                  <c:v>153.39206615237802</c:v>
                </c:pt>
                <c:pt idx="40">
                  <c:v>161.18213776817709</c:v>
                </c:pt>
              </c:numCache>
            </c:numRef>
          </c:val>
          <c:smooth val="0"/>
          <c:extLst>
            <c:ext xmlns:c16="http://schemas.microsoft.com/office/drawing/2014/chart" uri="{C3380CC4-5D6E-409C-BE32-E72D297353CC}">
              <c16:uniqueId val="{00000002-6D7A-41D1-A92C-22E6B110A81D}"/>
            </c:ext>
          </c:extLst>
        </c:ser>
        <c:ser>
          <c:idx val="3"/>
          <c:order val="3"/>
          <c:tx>
            <c:strRef>
              <c:f>'sid5 (Graf)'!$A$16</c:f>
              <c:strCache>
                <c:ptCount val="1"/>
                <c:pt idx="0">
                  <c:v>Övrigt</c:v>
                </c:pt>
              </c:strCache>
            </c:strRef>
          </c:tx>
          <c:spPr>
            <a:ln w="28575" cap="rnd">
              <a:solidFill>
                <a:schemeClr val="accent4"/>
              </a:solidFill>
              <a:prstDash val="dash"/>
              <a:round/>
            </a:ln>
            <a:effectLst/>
          </c:spPr>
          <c:marker>
            <c:symbol val="none"/>
          </c:marker>
          <c:cat>
            <c:strRef>
              <c:f>'sid5 (Graf)'!$B$12:$AP$12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'sid5 (Graf)'!$B$16:$AP$16</c:f>
              <c:numCache>
                <c:formatCode>General</c:formatCode>
                <c:ptCount val="41"/>
                <c:pt idx="0">
                  <c:v>100</c:v>
                </c:pt>
                <c:pt idx="1">
                  <c:v>113.72055205101962</c:v>
                </c:pt>
                <c:pt idx="2">
                  <c:v>109.31312472931462</c:v>
                </c:pt>
                <c:pt idx="3">
                  <c:v>118.54955060625184</c:v>
                </c:pt>
                <c:pt idx="4">
                  <c:v>106.44770382450507</c:v>
                </c:pt>
                <c:pt idx="5">
                  <c:v>121.5401713421048</c:v>
                </c:pt>
                <c:pt idx="6">
                  <c:v>115.46285952366749</c:v>
                </c:pt>
                <c:pt idx="7">
                  <c:v>123.43808327172619</c:v>
                </c:pt>
                <c:pt idx="8">
                  <c:v>112.65491965999337</c:v>
                </c:pt>
                <c:pt idx="9">
                  <c:v>127.76007515747816</c:v>
                </c:pt>
                <c:pt idx="10">
                  <c:v>122.54455160282036</c:v>
                </c:pt>
                <c:pt idx="11">
                  <c:v>130.83174330796018</c:v>
                </c:pt>
                <c:pt idx="12">
                  <c:v>116.49655451847464</c:v>
                </c:pt>
                <c:pt idx="13">
                  <c:v>134.04090822252888</c:v>
                </c:pt>
                <c:pt idx="14">
                  <c:v>128.39853650306409</c:v>
                </c:pt>
                <c:pt idx="15">
                  <c:v>136.41998532596921</c:v>
                </c:pt>
                <c:pt idx="16">
                  <c:v>124.60432412068312</c:v>
                </c:pt>
                <c:pt idx="17">
                  <c:v>144.87913384861545</c:v>
                </c:pt>
                <c:pt idx="18">
                  <c:v>142.19513184491203</c:v>
                </c:pt>
                <c:pt idx="19">
                  <c:v>150.70789378849238</c:v>
                </c:pt>
                <c:pt idx="20">
                  <c:v>137.83241093260372</c:v>
                </c:pt>
                <c:pt idx="21">
                  <c:v>157.33675955767472</c:v>
                </c:pt>
                <c:pt idx="22">
                  <c:v>150.23351390311646</c:v>
                </c:pt>
                <c:pt idx="23">
                  <c:v>160.75839981604418</c:v>
                </c:pt>
                <c:pt idx="24">
                  <c:v>148.32473731448073</c:v>
                </c:pt>
                <c:pt idx="25">
                  <c:v>171.67915929583253</c:v>
                </c:pt>
                <c:pt idx="26">
                  <c:v>165.00113474834973</c:v>
                </c:pt>
                <c:pt idx="27">
                  <c:v>175.29990478433848</c:v>
                </c:pt>
                <c:pt idx="28">
                  <c:v>161.4397491060856</c:v>
                </c:pt>
                <c:pt idx="29">
                  <c:v>184.10692993670307</c:v>
                </c:pt>
                <c:pt idx="30">
                  <c:v>175.75192872481611</c:v>
                </c:pt>
                <c:pt idx="31">
                  <c:v>183.15897545681381</c:v>
                </c:pt>
                <c:pt idx="32">
                  <c:v>171.07256982087472</c:v>
                </c:pt>
                <c:pt idx="33">
                  <c:v>192.12036738323607</c:v>
                </c:pt>
                <c:pt idx="34">
                  <c:v>180.41405573609097</c:v>
                </c:pt>
                <c:pt idx="35">
                  <c:v>186.8463530912565</c:v>
                </c:pt>
                <c:pt idx="36">
                  <c:v>173.49989160752327</c:v>
                </c:pt>
                <c:pt idx="37">
                  <c:v>192.02232469227218</c:v>
                </c:pt>
                <c:pt idx="38">
                  <c:v>184.1902550995375</c:v>
                </c:pt>
                <c:pt idx="39">
                  <c:v>188.58849538827184</c:v>
                </c:pt>
                <c:pt idx="40">
                  <c:v>182.20060775902866</c:v>
                </c:pt>
              </c:numCache>
            </c:numRef>
          </c:val>
          <c:smooth val="0"/>
          <c:extLst>
            <c:ext xmlns:c16="http://schemas.microsoft.com/office/drawing/2014/chart" uri="{C3380CC4-5D6E-409C-BE32-E72D297353CC}">
              <c16:uniqueId val="{00000003-6D7A-41D1-A92C-22E6B110A81D}"/>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4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'sid7'!$B$9</c:f>
              <c:strCache>
                <c:ptCount val="1"/>
                <c:pt idx="0">
                  <c:v>Stockholms län</c:v>
                </c:pt>
              </c:strCache>
            </c:strRef>
          </c:tx>
          <c:spPr>
            <a:ln w="28575" cap="rnd">
              <a:solidFill>
                <a:schemeClr val="accent1"/>
              </a:solidFill>
              <a:round/>
            </a:ln>
            <a:effectLst/>
          </c:spPr>
          <c:marker>
            <c:symbol val="none"/>
          </c:marker>
          <c:cat>
            <c:strRef>
              <c:f>'sid7'!$N$42:$BB$42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'sid7'!$M$44:$BA$44</c:f>
              <c:numCache>
                <c:formatCode>_-* #\ ##0_-;\-* #\ ##0_-;_-* "-"??_-;_-@_-</c:formatCode>
                <c:ptCount val="41"/>
                <c:pt idx="0">
                  <c:v>5566.5</c:v>
                </c:pt>
                <c:pt idx="1">
                  <c:v>6032.25</c:v>
                </c:pt>
                <c:pt idx="2">
                  <c:v>6178</c:v>
                </c:pt>
                <c:pt idx="3">
                  <c:v>6174.75</c:v>
                </c:pt>
                <c:pt idx="4">
                  <c:v>6009.75</c:v>
                </c:pt>
                <c:pt idx="5">
                  <c:v>5773.75</c:v>
                </c:pt>
                <c:pt idx="6">
                  <c:v>5480</c:v>
                </c:pt>
                <c:pt idx="7">
                  <c:v>5440.5</c:v>
                </c:pt>
                <c:pt idx="8">
                  <c:v>5295.25</c:v>
                </c:pt>
                <c:pt idx="9">
                  <c:v>5203</c:v>
                </c:pt>
                <c:pt idx="10">
                  <c:v>5266.25</c:v>
                </c:pt>
                <c:pt idx="11">
                  <c:v>5232.5</c:v>
                </c:pt>
                <c:pt idx="12">
                  <c:v>5334</c:v>
                </c:pt>
                <c:pt idx="13">
                  <c:v>5308</c:v>
                </c:pt>
                <c:pt idx="14">
                  <c:v>5344.25</c:v>
                </c:pt>
                <c:pt idx="15">
                  <c:v>5426.25</c:v>
                </c:pt>
                <c:pt idx="16">
                  <c:v>5497.5</c:v>
                </c:pt>
                <c:pt idx="17">
                  <c:v>5568.25</c:v>
                </c:pt>
                <c:pt idx="18">
                  <c:v>5601.5</c:v>
                </c:pt>
                <c:pt idx="19">
                  <c:v>5675.25</c:v>
                </c:pt>
                <c:pt idx="20">
                  <c:v>5825.75</c:v>
                </c:pt>
                <c:pt idx="21">
                  <c:v>5939.25</c:v>
                </c:pt>
                <c:pt idx="22">
                  <c:v>6203</c:v>
                </c:pt>
                <c:pt idx="23">
                  <c:v>6168.75</c:v>
                </c:pt>
                <c:pt idx="24">
                  <c:v>6202</c:v>
                </c:pt>
                <c:pt idx="25">
                  <c:v>6230</c:v>
                </c:pt>
                <c:pt idx="26">
                  <c:v>6106.5</c:v>
                </c:pt>
                <c:pt idx="27">
                  <c:v>6150.25</c:v>
                </c:pt>
                <c:pt idx="28">
                  <c:v>6089.25</c:v>
                </c:pt>
                <c:pt idx="29">
                  <c:v>5893.5</c:v>
                </c:pt>
                <c:pt idx="30">
                  <c:v>5793.5</c:v>
                </c:pt>
                <c:pt idx="31">
                  <c:v>5701.25</c:v>
                </c:pt>
                <c:pt idx="32">
                  <c:v>5581</c:v>
                </c:pt>
                <c:pt idx="33">
                  <c:v>5720.5</c:v>
                </c:pt>
                <c:pt idx="34">
                  <c:v>5687.25</c:v>
                </c:pt>
                <c:pt idx="35">
                  <c:v>5751.25</c:v>
                </c:pt>
                <c:pt idx="36">
                  <c:v>5675.25</c:v>
                </c:pt>
                <c:pt idx="37">
                  <c:v>5868.75</c:v>
                </c:pt>
                <c:pt idx="38">
                  <c:v>5877.75</c:v>
                </c:pt>
                <c:pt idx="39">
                  <c:v>6036.5</c:v>
                </c:pt>
                <c:pt idx="40">
                  <c:v>6380.5</c:v>
                </c:pt>
              </c:numCache>
            </c:numRef>
          </c:val>
          <c:smooth val="0"/>
          <c:extLst>
            <c:ext xmlns:c16="http://schemas.microsoft.com/office/drawing/2014/chart" uri="{C3380CC4-5D6E-409C-BE32-E72D297353CC}">
              <c16:uniqueId val="{00000000-D365-4B2F-BF89-5AB259473BF2}"/>
            </c:ext>
          </c:extLst>
        </c:ser>
        <c:ser>
          <c:idx val="1"/>
          <c:order val="1"/>
          <c:tx>
            <c:strRef>
              <c:f>'sid7'!$B$10</c:f>
              <c:strCache>
                <c:ptCount val="1"/>
                <c:pt idx="0">
                  <c:v>Stockholms stad</c:v>
                </c:pt>
              </c:strCache>
            </c:strRef>
          </c:tx>
          <c:spPr>
            <a:ln w="28575" cap="rnd">
              <a:solidFill>
                <a:schemeClr val="accent2"/>
              </a:solidFill>
              <a:round/>
            </a:ln>
            <a:effectLst/>
          </c:spPr>
          <c:marker>
            <c:symbol val="none"/>
          </c:marker>
          <c:cat>
            <c:strRef>
              <c:f>'sid7'!$N$42:$BB$42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'sid7'!$N$45:$BB$45</c:f>
              <c:numCache>
                <c:formatCode>General</c:formatCode>
                <c:ptCount val="41"/>
                <c:pt idx="0">
                  <c:v>3472.5</c:v>
                </c:pt>
                <c:pt idx="1">
                  <c:v>3582.25</c:v>
                </c:pt>
                <c:pt idx="2">
                  <c:v>3580.25</c:v>
                </c:pt>
                <c:pt idx="3">
                  <c:v>3503.75</c:v>
                </c:pt>
                <c:pt idx="4">
                  <c:v>3344.25</c:v>
                </c:pt>
                <c:pt idx="5">
                  <c:v>3169</c:v>
                </c:pt>
                <c:pt idx="6">
                  <c:v>3142.5</c:v>
                </c:pt>
                <c:pt idx="7">
                  <c:v>3047.25</c:v>
                </c:pt>
                <c:pt idx="8">
                  <c:v>3013</c:v>
                </c:pt>
                <c:pt idx="9">
                  <c:v>3050.5</c:v>
                </c:pt>
                <c:pt idx="10">
                  <c:v>3023.25</c:v>
                </c:pt>
                <c:pt idx="11">
                  <c:v>3110</c:v>
                </c:pt>
                <c:pt idx="12">
                  <c:v>3103</c:v>
                </c:pt>
                <c:pt idx="13">
                  <c:v>3122.75</c:v>
                </c:pt>
                <c:pt idx="14">
                  <c:v>3186</c:v>
                </c:pt>
                <c:pt idx="15">
                  <c:v>3210.75</c:v>
                </c:pt>
                <c:pt idx="16">
                  <c:v>3298.25</c:v>
                </c:pt>
                <c:pt idx="17">
                  <c:v>3315.75</c:v>
                </c:pt>
                <c:pt idx="18">
                  <c:v>3365</c:v>
                </c:pt>
                <c:pt idx="19">
                  <c:v>3493</c:v>
                </c:pt>
                <c:pt idx="20">
                  <c:v>3513.25</c:v>
                </c:pt>
                <c:pt idx="21">
                  <c:v>3675</c:v>
                </c:pt>
                <c:pt idx="22">
                  <c:v>3665.25</c:v>
                </c:pt>
                <c:pt idx="23">
                  <c:v>3666.5</c:v>
                </c:pt>
                <c:pt idx="24">
                  <c:v>3693.75</c:v>
                </c:pt>
                <c:pt idx="25">
                  <c:v>3634.75</c:v>
                </c:pt>
                <c:pt idx="26">
                  <c:v>3635.5</c:v>
                </c:pt>
                <c:pt idx="27">
                  <c:v>3574.5</c:v>
                </c:pt>
                <c:pt idx="28">
                  <c:v>3450.5</c:v>
                </c:pt>
                <c:pt idx="29">
                  <c:v>3368</c:v>
                </c:pt>
                <c:pt idx="30">
                  <c:v>3291.75</c:v>
                </c:pt>
                <c:pt idx="31">
                  <c:v>3202.25</c:v>
                </c:pt>
                <c:pt idx="32">
                  <c:v>3283.5</c:v>
                </c:pt>
                <c:pt idx="33">
                  <c:v>3261.25</c:v>
                </c:pt>
                <c:pt idx="34">
                  <c:v>3303.25</c:v>
                </c:pt>
                <c:pt idx="35">
                  <c:v>3286.5</c:v>
                </c:pt>
                <c:pt idx="36">
                  <c:v>3412.75</c:v>
                </c:pt>
                <c:pt idx="37">
                  <c:v>3416.5</c:v>
                </c:pt>
                <c:pt idx="38">
                  <c:v>3506</c:v>
                </c:pt>
                <c:pt idx="39">
                  <c:v>3681.75</c:v>
                </c:pt>
                <c:pt idx="40">
                  <c:v>3636.5</c:v>
                </c:pt>
              </c:numCache>
            </c:numRef>
          </c:val>
          <c:smooth val="0"/>
          <c:extLst>
            <c:ext xmlns:c16="http://schemas.microsoft.com/office/drawing/2014/chart" uri="{C3380CC4-5D6E-409C-BE32-E72D297353CC}">
              <c16:uniqueId val="{00000001-D365-4B2F-BF89-5AB259473BF2}"/>
            </c:ext>
          </c:extLst>
        </c:ser>
        <c:ser>
          <c:idx val="2"/>
          <c:order val="2"/>
          <c:tx>
            <c:strRef>
              <c:f>'sid7'!$B$11</c:f>
              <c:strCache>
                <c:ptCount val="1"/>
                <c:pt idx="0">
                  <c:v>Sverige exkl. Stockholms län</c:v>
                </c:pt>
              </c:strCache>
            </c:strRef>
          </c:tx>
          <c:spPr>
            <a:ln w="28575" cap="rnd">
              <a:solidFill>
                <a:schemeClr val="accent3"/>
              </a:solidFill>
              <a:prstDash val="sysDash"/>
              <a:round/>
            </a:ln>
            <a:effectLst/>
          </c:spPr>
          <c:marker>
            <c:symbol val="none"/>
          </c:marker>
          <c:cat>
            <c:strRef>
              <c:f>'sid7'!$N$42:$BB$42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'sid7'!$N$46:$BB$46</c:f>
              <c:numCache>
                <c:formatCode>General</c:formatCode>
                <c:ptCount val="41"/>
                <c:pt idx="0">
                  <c:v>11586.25</c:v>
                </c:pt>
                <c:pt idx="1">
                  <c:v>11735.25</c:v>
                </c:pt>
                <c:pt idx="2">
                  <c:v>11716.75</c:v>
                </c:pt>
                <c:pt idx="3">
                  <c:v>11315</c:v>
                </c:pt>
                <c:pt idx="4">
                  <c:v>10872.5</c:v>
                </c:pt>
                <c:pt idx="5">
                  <c:v>10424.5</c:v>
                </c:pt>
                <c:pt idx="6">
                  <c:v>10340</c:v>
                </c:pt>
                <c:pt idx="7">
                  <c:v>10148.5</c:v>
                </c:pt>
                <c:pt idx="8">
                  <c:v>9800.75</c:v>
                </c:pt>
                <c:pt idx="9">
                  <c:v>9803</c:v>
                </c:pt>
                <c:pt idx="10">
                  <c:v>9748</c:v>
                </c:pt>
                <c:pt idx="11">
                  <c:v>9798</c:v>
                </c:pt>
                <c:pt idx="12">
                  <c:v>9736</c:v>
                </c:pt>
                <c:pt idx="13">
                  <c:v>9760.25</c:v>
                </c:pt>
                <c:pt idx="14">
                  <c:v>9912.25</c:v>
                </c:pt>
                <c:pt idx="15">
                  <c:v>10095.5</c:v>
                </c:pt>
                <c:pt idx="16">
                  <c:v>10204</c:v>
                </c:pt>
                <c:pt idx="17">
                  <c:v>10107.5</c:v>
                </c:pt>
                <c:pt idx="18">
                  <c:v>10093.5</c:v>
                </c:pt>
                <c:pt idx="19">
                  <c:v>10330.5</c:v>
                </c:pt>
                <c:pt idx="20">
                  <c:v>10496.75</c:v>
                </c:pt>
                <c:pt idx="21">
                  <c:v>10883.25</c:v>
                </c:pt>
                <c:pt idx="22">
                  <c:v>10927.75</c:v>
                </c:pt>
                <c:pt idx="23">
                  <c:v>10996.25</c:v>
                </c:pt>
                <c:pt idx="24">
                  <c:v>11093.25</c:v>
                </c:pt>
                <c:pt idx="25">
                  <c:v>10850.75</c:v>
                </c:pt>
                <c:pt idx="26">
                  <c:v>10948.25</c:v>
                </c:pt>
                <c:pt idx="27">
                  <c:v>10939</c:v>
                </c:pt>
                <c:pt idx="28">
                  <c:v>10632.75</c:v>
                </c:pt>
                <c:pt idx="29">
                  <c:v>10692.25</c:v>
                </c:pt>
                <c:pt idx="30">
                  <c:v>10547.25</c:v>
                </c:pt>
                <c:pt idx="31">
                  <c:v>10324</c:v>
                </c:pt>
                <c:pt idx="32">
                  <c:v>10592</c:v>
                </c:pt>
                <c:pt idx="33">
                  <c:v>10473.5</c:v>
                </c:pt>
                <c:pt idx="34">
                  <c:v>10588.25</c:v>
                </c:pt>
                <c:pt idx="35">
                  <c:v>10440.75</c:v>
                </c:pt>
                <c:pt idx="36">
                  <c:v>10790.75</c:v>
                </c:pt>
                <c:pt idx="37">
                  <c:v>10908.25</c:v>
                </c:pt>
                <c:pt idx="38">
                  <c:v>11192</c:v>
                </c:pt>
                <c:pt idx="39">
                  <c:v>11985.5</c:v>
                </c:pt>
                <c:pt idx="40">
                  <c:v>12214.75</c:v>
                </c:pt>
              </c:numCache>
            </c:numRef>
          </c:val>
          <c:smooth val="0"/>
          <c:extLst>
            <c:ext xmlns:c16="http://schemas.microsoft.com/office/drawing/2014/chart" uri="{C3380CC4-5D6E-409C-BE32-E72D297353CC}">
              <c16:uniqueId val="{00000002-D365-4B2F-BF89-5AB259473BF2}"/>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'sid8'!$B$9</c:f>
              <c:strCache>
                <c:ptCount val="1"/>
                <c:pt idx="0">
                  <c:v>Stockholms län</c:v>
                </c:pt>
              </c:strCache>
            </c:strRef>
          </c:tx>
          <c:spPr>
            <a:ln w="28575" cap="rnd">
              <a:solidFill>
                <a:schemeClr val="accent1"/>
              </a:solidFill>
              <a:round/>
            </a:ln>
            <a:effectLst/>
          </c:spPr>
          <c:marker>
            <c:symbol val="none"/>
          </c:marker>
          <c:cat>
            <c:strRef>
              <c:f>'sid8'!$M$42:$BA$42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'sid8'!$M$44:$BA$44</c:f>
              <c:numCache>
                <c:formatCode>_-* #\ ##0_-;\-* #\ ##0_-;_-* "-"??_-;_-@_-</c:formatCode>
                <c:ptCount val="41"/>
                <c:pt idx="0">
                  <c:v>608</c:v>
                </c:pt>
                <c:pt idx="1">
                  <c:v>601</c:v>
                </c:pt>
                <c:pt idx="2">
                  <c:v>583</c:v>
                </c:pt>
                <c:pt idx="3">
                  <c:v>559.25</c:v>
                </c:pt>
                <c:pt idx="4">
                  <c:v>563.5</c:v>
                </c:pt>
                <c:pt idx="5">
                  <c:v>578.75</c:v>
                </c:pt>
                <c:pt idx="6">
                  <c:v>601.5</c:v>
                </c:pt>
                <c:pt idx="7">
                  <c:v>617.5</c:v>
                </c:pt>
                <c:pt idx="8">
                  <c:v>634.25</c:v>
                </c:pt>
                <c:pt idx="9">
                  <c:v>635.5</c:v>
                </c:pt>
                <c:pt idx="10">
                  <c:v>626</c:v>
                </c:pt>
                <c:pt idx="11">
                  <c:v>630.25</c:v>
                </c:pt>
                <c:pt idx="12">
                  <c:v>603.5</c:v>
                </c:pt>
                <c:pt idx="13">
                  <c:v>604.5</c:v>
                </c:pt>
                <c:pt idx="14">
                  <c:v>595.5</c:v>
                </c:pt>
                <c:pt idx="15">
                  <c:v>585</c:v>
                </c:pt>
                <c:pt idx="16">
                  <c:v>562.75</c:v>
                </c:pt>
                <c:pt idx="17">
                  <c:v>543</c:v>
                </c:pt>
                <c:pt idx="18">
                  <c:v>522.75</c:v>
                </c:pt>
                <c:pt idx="19">
                  <c:v>501.75</c:v>
                </c:pt>
                <c:pt idx="20">
                  <c:v>502.75</c:v>
                </c:pt>
                <c:pt idx="21">
                  <c:v>502.25</c:v>
                </c:pt>
                <c:pt idx="22">
                  <c:v>515</c:v>
                </c:pt>
                <c:pt idx="23">
                  <c:v>525.75</c:v>
                </c:pt>
                <c:pt idx="24">
                  <c:v>534.75</c:v>
                </c:pt>
                <c:pt idx="25">
                  <c:v>558.5</c:v>
                </c:pt>
                <c:pt idx="26">
                  <c:v>548.5</c:v>
                </c:pt>
                <c:pt idx="27">
                  <c:v>540.25</c:v>
                </c:pt>
                <c:pt idx="28">
                  <c:v>522.75</c:v>
                </c:pt>
                <c:pt idx="29">
                  <c:v>527.75</c:v>
                </c:pt>
                <c:pt idx="30">
                  <c:v>585.75</c:v>
                </c:pt>
                <c:pt idx="31">
                  <c:v>609.5</c:v>
                </c:pt>
                <c:pt idx="32">
                  <c:v>652</c:v>
                </c:pt>
                <c:pt idx="33">
                  <c:v>672</c:v>
                </c:pt>
                <c:pt idx="34">
                  <c:v>665.5</c:v>
                </c:pt>
                <c:pt idx="35">
                  <c:v>685.5</c:v>
                </c:pt>
                <c:pt idx="36">
                  <c:v>701.5</c:v>
                </c:pt>
                <c:pt idx="37">
                  <c:v>701.5</c:v>
                </c:pt>
                <c:pt idx="38">
                  <c:v>672.5</c:v>
                </c:pt>
                <c:pt idx="39">
                  <c:v>648.25</c:v>
                </c:pt>
                <c:pt idx="40">
                  <c:v>624.75</c:v>
                </c:pt>
              </c:numCache>
            </c:numRef>
          </c:val>
          <c:smooth val="0"/>
          <c:extLst>
            <c:ext xmlns:c16="http://schemas.microsoft.com/office/drawing/2014/chart" uri="{C3380CC4-5D6E-409C-BE32-E72D297353CC}">
              <c16:uniqueId val="{00000000-264E-4836-9F6D-D2AD53DBD64B}"/>
            </c:ext>
          </c:extLst>
        </c:ser>
        <c:ser>
          <c:idx val="1"/>
          <c:order val="1"/>
          <c:tx>
            <c:strRef>
              <c:f>'sid8'!$B$10</c:f>
              <c:strCache>
                <c:ptCount val="1"/>
                <c:pt idx="0">
                  <c:v>Stockholms stad</c:v>
                </c:pt>
              </c:strCache>
            </c:strRef>
          </c:tx>
          <c:spPr>
            <a:ln w="28575" cap="rnd">
              <a:solidFill>
                <a:schemeClr val="accent2"/>
              </a:solidFill>
              <a:round/>
            </a:ln>
            <a:effectLst/>
          </c:spPr>
          <c:marker>
            <c:symbol val="none"/>
          </c:marker>
          <c:cat>
            <c:strRef>
              <c:f>'sid8'!$M$42:$BA$42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'sid8'!$M$45:$BA$45</c:f>
              <c:numCache>
                <c:formatCode>_-* #\ ##0_-;\-* #\ ##0_-;_-* "-"??_-;_-@_-</c:formatCode>
                <c:ptCount val="41"/>
                <c:pt idx="0">
                  <c:v>406.5</c:v>
                </c:pt>
                <c:pt idx="1">
                  <c:v>399.75</c:v>
                </c:pt>
                <c:pt idx="2">
                  <c:v>389.5</c:v>
                </c:pt>
                <c:pt idx="3">
                  <c:v>370.5</c:v>
                </c:pt>
                <c:pt idx="4">
                  <c:v>375.25</c:v>
                </c:pt>
                <c:pt idx="5">
                  <c:v>387</c:v>
                </c:pt>
                <c:pt idx="6">
                  <c:v>401.5</c:v>
                </c:pt>
                <c:pt idx="7">
                  <c:v>410.5</c:v>
                </c:pt>
                <c:pt idx="8">
                  <c:v>416.25</c:v>
                </c:pt>
                <c:pt idx="9">
                  <c:v>407.25</c:v>
                </c:pt>
                <c:pt idx="10">
                  <c:v>395.75</c:v>
                </c:pt>
                <c:pt idx="11">
                  <c:v>398.25</c:v>
                </c:pt>
                <c:pt idx="12">
                  <c:v>376.5</c:v>
                </c:pt>
                <c:pt idx="13">
                  <c:v>378.5</c:v>
                </c:pt>
                <c:pt idx="14">
                  <c:v>372.5</c:v>
                </c:pt>
                <c:pt idx="15">
                  <c:v>368.5</c:v>
                </c:pt>
                <c:pt idx="16">
                  <c:v>354</c:v>
                </c:pt>
                <c:pt idx="17">
                  <c:v>339.75</c:v>
                </c:pt>
                <c:pt idx="18">
                  <c:v>326.5</c:v>
                </c:pt>
                <c:pt idx="19">
                  <c:v>310.75</c:v>
                </c:pt>
                <c:pt idx="20">
                  <c:v>317.75</c:v>
                </c:pt>
                <c:pt idx="21">
                  <c:v>318.5</c:v>
                </c:pt>
                <c:pt idx="22">
                  <c:v>331.25</c:v>
                </c:pt>
                <c:pt idx="23">
                  <c:v>334</c:v>
                </c:pt>
                <c:pt idx="24">
                  <c:v>337.75</c:v>
                </c:pt>
                <c:pt idx="25">
                  <c:v>355.25</c:v>
                </c:pt>
                <c:pt idx="26">
                  <c:v>345</c:v>
                </c:pt>
                <c:pt idx="27">
                  <c:v>345.75</c:v>
                </c:pt>
                <c:pt idx="28">
                  <c:v>330</c:v>
                </c:pt>
                <c:pt idx="29">
                  <c:v>323.5</c:v>
                </c:pt>
                <c:pt idx="30">
                  <c:v>361.25</c:v>
                </c:pt>
                <c:pt idx="31">
                  <c:v>367.25</c:v>
                </c:pt>
                <c:pt idx="32">
                  <c:v>391.25</c:v>
                </c:pt>
                <c:pt idx="33">
                  <c:v>401.25</c:v>
                </c:pt>
                <c:pt idx="34">
                  <c:v>394</c:v>
                </c:pt>
                <c:pt idx="35">
                  <c:v>408.75</c:v>
                </c:pt>
                <c:pt idx="36">
                  <c:v>425.25</c:v>
                </c:pt>
                <c:pt idx="37">
                  <c:v>432</c:v>
                </c:pt>
                <c:pt idx="38">
                  <c:v>416.25</c:v>
                </c:pt>
                <c:pt idx="39">
                  <c:v>402</c:v>
                </c:pt>
                <c:pt idx="40">
                  <c:v>384.5</c:v>
                </c:pt>
              </c:numCache>
            </c:numRef>
          </c:val>
          <c:smooth val="0"/>
          <c:extLst>
            <c:ext xmlns:c16="http://schemas.microsoft.com/office/drawing/2014/chart" uri="{C3380CC4-5D6E-409C-BE32-E72D297353CC}">
              <c16:uniqueId val="{00000001-264E-4836-9F6D-D2AD53DBD64B}"/>
            </c:ext>
          </c:extLst>
        </c:ser>
        <c:ser>
          <c:idx val="2"/>
          <c:order val="2"/>
          <c:tx>
            <c:strRef>
              <c:f>'sid8'!$B$11</c:f>
              <c:strCache>
                <c:ptCount val="1"/>
                <c:pt idx="0">
                  <c:v>Sverige exkl. Stockholms län</c:v>
                </c:pt>
              </c:strCache>
            </c:strRef>
          </c:tx>
          <c:spPr>
            <a:ln w="28575" cap="rnd">
              <a:solidFill>
                <a:schemeClr val="accent3"/>
              </a:solidFill>
              <a:prstDash val="sysDash"/>
              <a:round/>
            </a:ln>
            <a:effectLst/>
          </c:spPr>
          <c:marker>
            <c:symbol val="none"/>
          </c:marker>
          <c:cat>
            <c:strRef>
              <c:f>'sid8'!$M$42:$BA$42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'sid8'!$M$46:$BB$46</c:f>
              <c:numCache>
                <c:formatCode>_-* #\ ##0_-;\-* #\ ##0_-;_-* "-"??_-;_-@_-</c:formatCode>
                <c:ptCount val="42"/>
                <c:pt idx="0">
                  <c:v>1226.5</c:v>
                </c:pt>
                <c:pt idx="1">
                  <c:v>1195</c:v>
                </c:pt>
                <c:pt idx="2">
                  <c:v>1188.5</c:v>
                </c:pt>
                <c:pt idx="3">
                  <c:v>1180.25</c:v>
                </c:pt>
                <c:pt idx="4">
                  <c:v>1178.75</c:v>
                </c:pt>
                <c:pt idx="5">
                  <c:v>1197</c:v>
                </c:pt>
                <c:pt idx="6">
                  <c:v>1237</c:v>
                </c:pt>
                <c:pt idx="7">
                  <c:v>1250.25</c:v>
                </c:pt>
                <c:pt idx="8">
                  <c:v>1288.5</c:v>
                </c:pt>
                <c:pt idx="9">
                  <c:v>1335.75</c:v>
                </c:pt>
                <c:pt idx="10">
                  <c:v>1316</c:v>
                </c:pt>
                <c:pt idx="11">
                  <c:v>1295</c:v>
                </c:pt>
                <c:pt idx="12">
                  <c:v>1250.5</c:v>
                </c:pt>
                <c:pt idx="13">
                  <c:v>1208.5</c:v>
                </c:pt>
                <c:pt idx="14">
                  <c:v>1195.75</c:v>
                </c:pt>
                <c:pt idx="15">
                  <c:v>1203.5</c:v>
                </c:pt>
                <c:pt idx="16">
                  <c:v>1181.75</c:v>
                </c:pt>
                <c:pt idx="17">
                  <c:v>1177.25</c:v>
                </c:pt>
                <c:pt idx="18">
                  <c:v>1145</c:v>
                </c:pt>
                <c:pt idx="19">
                  <c:v>1104.75</c:v>
                </c:pt>
                <c:pt idx="20">
                  <c:v>1055</c:v>
                </c:pt>
                <c:pt idx="21">
                  <c:v>1023.25</c:v>
                </c:pt>
                <c:pt idx="22">
                  <c:v>1009.75</c:v>
                </c:pt>
                <c:pt idx="23">
                  <c:v>979</c:v>
                </c:pt>
                <c:pt idx="24">
                  <c:v>1020</c:v>
                </c:pt>
                <c:pt idx="25">
                  <c:v>1023.25</c:v>
                </c:pt>
                <c:pt idx="26">
                  <c:v>1040.75</c:v>
                </c:pt>
                <c:pt idx="27">
                  <c:v>1058.25</c:v>
                </c:pt>
                <c:pt idx="28">
                  <c:v>1061</c:v>
                </c:pt>
                <c:pt idx="29">
                  <c:v>1099</c:v>
                </c:pt>
                <c:pt idx="30">
                  <c:v>1146.25</c:v>
                </c:pt>
                <c:pt idx="31">
                  <c:v>1224.25</c:v>
                </c:pt>
                <c:pt idx="32">
                  <c:v>1257.75</c:v>
                </c:pt>
                <c:pt idx="33">
                  <c:v>1253.5</c:v>
                </c:pt>
                <c:pt idx="34">
                  <c:v>1269.75</c:v>
                </c:pt>
                <c:pt idx="35">
                  <c:v>1258.5</c:v>
                </c:pt>
                <c:pt idx="36">
                  <c:v>1302.25</c:v>
                </c:pt>
                <c:pt idx="37">
                  <c:v>1350.25</c:v>
                </c:pt>
                <c:pt idx="38">
                  <c:v>1287.5</c:v>
                </c:pt>
                <c:pt idx="39">
                  <c:v>1275.5</c:v>
                </c:pt>
                <c:pt idx="40">
                  <c:v>1210.75</c:v>
                </c:pt>
              </c:numCache>
            </c:numRef>
          </c:val>
          <c:smooth val="0"/>
          <c:extLst>
            <c:ext xmlns:c16="http://schemas.microsoft.com/office/drawing/2014/chart" uri="{C3380CC4-5D6E-409C-BE32-E72D297353CC}">
              <c16:uniqueId val="{00000002-264E-4836-9F6D-D2AD53DBD64B}"/>
            </c:ext>
          </c:extLst>
        </c:ser>
        <c:dLbls>
          <c:showLegendKey val="0"/>
          <c:showVal val="0"/>
          <c:showCatName val="0"/>
          <c:showSerName val="0"/>
          <c:showPercent val="0"/>
          <c:showBubbleSize val="0"/>
        </c:dLbls>
        <c:smooth val="0"/>
        <c:axId val="768894704"/>
        <c:axId val="768896016"/>
      </c:lineChart>
      <c:catAx>
        <c:axId val="768894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6016"/>
        <c:crosses val="autoZero"/>
        <c:auto val="1"/>
        <c:lblAlgn val="ctr"/>
        <c:lblOffset val="100"/>
        <c:noMultiLvlLbl val="0"/>
      </c:catAx>
      <c:valAx>
        <c:axId val="76889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6889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'sid9'!$J$20</c:f>
              <c:strCache>
                <c:ptCount val="1"/>
                <c:pt idx="0">
                  <c:v>Stockholms län</c:v>
                </c:pt>
              </c:strCache>
            </c:strRef>
          </c:tx>
          <c:spPr>
            <a:ln w="28575" cap="rnd">
              <a:solidFill>
                <a:schemeClr val="accent1"/>
              </a:solidFill>
              <a:round/>
            </a:ln>
            <a:effectLst/>
          </c:spPr>
          <c:marker>
            <c:symbol val="none"/>
          </c:marker>
          <c:cat>
            <c:strRef>
              <c:f>'sid9'!$M$23:$BA$23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'sid9'!$M$24:$BA$24</c:f>
              <c:numCache>
                <c:formatCode>General</c:formatCode>
                <c:ptCount val="41"/>
                <c:pt idx="0">
                  <c:v>100</c:v>
                </c:pt>
                <c:pt idx="1">
                  <c:v>101.57845868152275</c:v>
                </c:pt>
                <c:pt idx="2">
                  <c:v>101.94986072423399</c:v>
                </c:pt>
                <c:pt idx="3">
                  <c:v>101.77344475394615</c:v>
                </c:pt>
                <c:pt idx="4">
                  <c:v>101.41132776230269</c:v>
                </c:pt>
                <c:pt idx="5">
                  <c:v>102.59052924791087</c:v>
                </c:pt>
                <c:pt idx="6">
                  <c:v>103.43546889507893</c:v>
                </c:pt>
                <c:pt idx="7">
                  <c:v>103.32404828226555</c:v>
                </c:pt>
                <c:pt idx="8">
                  <c:v>103.52831940575673</c:v>
                </c:pt>
                <c:pt idx="9">
                  <c:v>105.44103992571959</c:v>
                </c:pt>
                <c:pt idx="10">
                  <c:v>105.71959145775301</c:v>
                </c:pt>
                <c:pt idx="11">
                  <c:v>106.26740947075209</c:v>
                </c:pt>
                <c:pt idx="12">
                  <c:v>104.80037140204271</c:v>
                </c:pt>
                <c:pt idx="13">
                  <c:v>106.89879294336119</c:v>
                </c:pt>
                <c:pt idx="14">
                  <c:v>107.78087279480037</c:v>
                </c:pt>
                <c:pt idx="15">
                  <c:v>108.2544103992572</c:v>
                </c:pt>
                <c:pt idx="16">
                  <c:v>107.37233054781801</c:v>
                </c:pt>
                <c:pt idx="17">
                  <c:v>108.7372330547818</c:v>
                </c:pt>
                <c:pt idx="18">
                  <c:v>109.82358402971217</c:v>
                </c:pt>
                <c:pt idx="19">
                  <c:v>110.30640668523677</c:v>
                </c:pt>
                <c:pt idx="20">
                  <c:v>108.96007428040855</c:v>
                </c:pt>
                <c:pt idx="21">
                  <c:v>111.5506035283194</c:v>
                </c:pt>
                <c:pt idx="22">
                  <c:v>112.04271123491179</c:v>
                </c:pt>
                <c:pt idx="23">
                  <c:v>112.330547818013</c:v>
                </c:pt>
                <c:pt idx="24">
                  <c:v>112.2376973073352</c:v>
                </c:pt>
                <c:pt idx="25">
                  <c:v>114.39182915506035</c:v>
                </c:pt>
                <c:pt idx="26">
                  <c:v>114.82822655524605</c:v>
                </c:pt>
                <c:pt idx="27">
                  <c:v>114.59610027855153</c:v>
                </c:pt>
                <c:pt idx="28">
                  <c:v>114.82822655524605</c:v>
                </c:pt>
                <c:pt idx="29">
                  <c:v>117.0380687093779</c:v>
                </c:pt>
                <c:pt idx="30">
                  <c:v>116.76880222841226</c:v>
                </c:pt>
                <c:pt idx="31">
                  <c:v>116.72237697307335</c:v>
                </c:pt>
                <c:pt idx="32">
                  <c:v>117.40018570102136</c:v>
                </c:pt>
                <c:pt idx="33">
                  <c:v>118.7372330547818</c:v>
                </c:pt>
                <c:pt idx="34">
                  <c:v>118.54224698235841</c:v>
                </c:pt>
                <c:pt idx="35">
                  <c:v>118.38440111420613</c:v>
                </c:pt>
                <c:pt idx="36">
                  <c:v>119.61931290622098</c:v>
                </c:pt>
                <c:pt idx="37">
                  <c:v>117.79944289693593</c:v>
                </c:pt>
                <c:pt idx="38">
                  <c:v>118.43082636954503</c:v>
                </c:pt>
                <c:pt idx="39">
                  <c:v>117.65088207985144</c:v>
                </c:pt>
                <c:pt idx="40">
                  <c:v>116.08170844939647</c:v>
                </c:pt>
              </c:numCache>
            </c:numRef>
          </c:val>
          <c:smooth val="0"/>
          <c:extLst>
            <c:ext xmlns:c16="http://schemas.microsoft.com/office/drawing/2014/chart" uri="{C3380CC4-5D6E-409C-BE32-E72D297353CC}">
              <c16:uniqueId val="{00000000-7E4D-48C2-890A-B833E5B275B1}"/>
            </c:ext>
          </c:extLst>
        </c:ser>
        <c:ser>
          <c:idx val="1"/>
          <c:order val="1"/>
          <c:tx>
            <c:strRef>
              <c:f>'sid9'!$J$21</c:f>
              <c:strCache>
                <c:ptCount val="1"/>
                <c:pt idx="0">
                  <c:v>Stockholms kommun</c:v>
                </c:pt>
              </c:strCache>
            </c:strRef>
          </c:tx>
          <c:spPr>
            <a:ln w="28575" cap="rnd">
              <a:solidFill>
                <a:schemeClr val="accent2"/>
              </a:solidFill>
              <a:round/>
            </a:ln>
            <a:effectLst/>
          </c:spPr>
          <c:marker>
            <c:symbol val="none"/>
          </c:marker>
          <c:cat>
            <c:strRef>
              <c:f>'sid9'!$M$23:$BA$23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'sid9'!$M$25:$BA$25</c:f>
              <c:numCache>
                <c:formatCode>General</c:formatCode>
                <c:ptCount val="41"/>
                <c:pt idx="0">
                  <c:v>100</c:v>
                </c:pt>
                <c:pt idx="1">
                  <c:v>101.13880532874947</c:v>
                </c:pt>
                <c:pt idx="2">
                  <c:v>101.5900300816502</c:v>
                </c:pt>
                <c:pt idx="3">
                  <c:v>102.38504512247529</c:v>
                </c:pt>
                <c:pt idx="4">
                  <c:v>102.34207133648475</c:v>
                </c:pt>
                <c:pt idx="5">
                  <c:v>103.30898152127203</c:v>
                </c:pt>
                <c:pt idx="6">
                  <c:v>103.73871938117748</c:v>
                </c:pt>
                <c:pt idx="7">
                  <c:v>105.73700042973786</c:v>
                </c:pt>
                <c:pt idx="8">
                  <c:v>105.73700042973786</c:v>
                </c:pt>
                <c:pt idx="9">
                  <c:v>108.65921787709497</c:v>
                </c:pt>
                <c:pt idx="10">
                  <c:v>108.57327030511388</c:v>
                </c:pt>
                <c:pt idx="11">
                  <c:v>109.3467984529437</c:v>
                </c:pt>
                <c:pt idx="12">
                  <c:v>108.33691448216588</c:v>
                </c:pt>
                <c:pt idx="13">
                  <c:v>109.81951009883971</c:v>
                </c:pt>
                <c:pt idx="14">
                  <c:v>110.80790717662227</c:v>
                </c:pt>
                <c:pt idx="15">
                  <c:v>110.80790717662227</c:v>
                </c:pt>
                <c:pt idx="16">
                  <c:v>109.75504941985389</c:v>
                </c:pt>
                <c:pt idx="17">
                  <c:v>110.7004727116459</c:v>
                </c:pt>
                <c:pt idx="18">
                  <c:v>112.03266007735282</c:v>
                </c:pt>
                <c:pt idx="19">
                  <c:v>111.79630425440482</c:v>
                </c:pt>
                <c:pt idx="20">
                  <c:v>111.25913192952299</c:v>
                </c:pt>
                <c:pt idx="21">
                  <c:v>114.13837559088955</c:v>
                </c:pt>
                <c:pt idx="22">
                  <c:v>113.386334336055</c:v>
                </c:pt>
                <c:pt idx="23">
                  <c:v>113.73012462397938</c:v>
                </c:pt>
                <c:pt idx="24">
                  <c:v>113.57971637301246</c:v>
                </c:pt>
                <c:pt idx="25">
                  <c:v>115.57799742157285</c:v>
                </c:pt>
                <c:pt idx="26">
                  <c:v>114.80446927374301</c:v>
                </c:pt>
                <c:pt idx="27">
                  <c:v>115.29866781263429</c:v>
                </c:pt>
                <c:pt idx="28">
                  <c:v>115.08379888268156</c:v>
                </c:pt>
                <c:pt idx="29">
                  <c:v>117.68371293510958</c:v>
                </c:pt>
                <c:pt idx="30">
                  <c:v>116.37301246239794</c:v>
                </c:pt>
                <c:pt idx="31">
                  <c:v>116.30855178341211</c:v>
                </c:pt>
                <c:pt idx="32">
                  <c:v>116.05070906746884</c:v>
                </c:pt>
                <c:pt idx="33">
                  <c:v>117.70519982810485</c:v>
                </c:pt>
                <c:pt idx="34">
                  <c:v>119.05887408680705</c:v>
                </c:pt>
                <c:pt idx="35">
                  <c:v>119.83240223463687</c:v>
                </c:pt>
                <c:pt idx="36">
                  <c:v>120.41254834550924</c:v>
                </c:pt>
                <c:pt idx="37">
                  <c:v>118.3068328319725</c:v>
                </c:pt>
                <c:pt idx="38">
                  <c:v>117.53330468414268</c:v>
                </c:pt>
                <c:pt idx="39">
                  <c:v>117.10356682423722</c:v>
                </c:pt>
                <c:pt idx="40">
                  <c:v>116.2440911044263</c:v>
                </c:pt>
              </c:numCache>
            </c:numRef>
          </c:val>
          <c:smooth val="0"/>
          <c:extLst>
            <c:ext xmlns:c16="http://schemas.microsoft.com/office/drawing/2014/chart" uri="{C3380CC4-5D6E-409C-BE32-E72D297353CC}">
              <c16:uniqueId val="{00000001-7E4D-48C2-890A-B833E5B275B1}"/>
            </c:ext>
          </c:extLst>
        </c:ser>
        <c:ser>
          <c:idx val="2"/>
          <c:order val="2"/>
          <c:tx>
            <c:strRef>
              <c:f>'sid9'!$J$22</c:f>
              <c:strCache>
                <c:ptCount val="1"/>
                <c:pt idx="0">
                  <c:v>Sverige exkl Stockholms län</c:v>
                </c:pt>
              </c:strCache>
            </c:strRef>
          </c:tx>
          <c:spPr>
            <a:ln w="28575" cap="rnd">
              <a:solidFill>
                <a:schemeClr val="accent3"/>
              </a:solidFill>
              <a:prstDash val="sysDash"/>
              <a:round/>
            </a:ln>
            <a:effectLst/>
          </c:spPr>
          <c:marker>
            <c:symbol val="none"/>
          </c:marker>
          <c:cat>
            <c:strRef>
              <c:f>'sid9'!$M$23:$BA$23</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'sid9'!$M$26:$BA$26</c:f>
              <c:numCache>
                <c:formatCode>General</c:formatCode>
                <c:ptCount val="41"/>
                <c:pt idx="0">
                  <c:v>100</c:v>
                </c:pt>
                <c:pt idx="1">
                  <c:v>102.75149726586234</c:v>
                </c:pt>
                <c:pt idx="2">
                  <c:v>104.43827214072853</c:v>
                </c:pt>
                <c:pt idx="3">
                  <c:v>101.87194398634378</c:v>
                </c:pt>
                <c:pt idx="4">
                  <c:v>100.63651882070423</c:v>
                </c:pt>
                <c:pt idx="5">
                  <c:v>103.37933628446605</c:v>
                </c:pt>
                <c:pt idx="6">
                  <c:v>104.7767844226485</c:v>
                </c:pt>
                <c:pt idx="7">
                  <c:v>102.18441686196222</c:v>
                </c:pt>
                <c:pt idx="8">
                  <c:v>101.0762954604635</c:v>
                </c:pt>
                <c:pt idx="9">
                  <c:v>103.59922460434569</c:v>
                </c:pt>
                <c:pt idx="10">
                  <c:v>105.53771374012672</c:v>
                </c:pt>
                <c:pt idx="11">
                  <c:v>103.09290281514915</c:v>
                </c:pt>
                <c:pt idx="12">
                  <c:v>102.152590920927</c:v>
                </c:pt>
                <c:pt idx="13">
                  <c:v>104.94748719729191</c:v>
                </c:pt>
                <c:pt idx="14">
                  <c:v>107.56589416427973</c:v>
                </c:pt>
                <c:pt idx="15">
                  <c:v>104.35436738709024</c:v>
                </c:pt>
                <c:pt idx="16">
                  <c:v>103.68023609061713</c:v>
                </c:pt>
                <c:pt idx="17">
                  <c:v>106.05271533142378</c:v>
                </c:pt>
                <c:pt idx="18">
                  <c:v>108.25159853022018</c:v>
                </c:pt>
                <c:pt idx="19">
                  <c:v>105.87333275467986</c:v>
                </c:pt>
                <c:pt idx="20">
                  <c:v>105.2541735352834</c:v>
                </c:pt>
                <c:pt idx="21">
                  <c:v>108.00856407140584</c:v>
                </c:pt>
                <c:pt idx="22">
                  <c:v>108.98648844139687</c:v>
                </c:pt>
                <c:pt idx="23">
                  <c:v>107.37204525070162</c:v>
                </c:pt>
                <c:pt idx="24">
                  <c:v>107.50224228220929</c:v>
                </c:pt>
                <c:pt idx="25">
                  <c:v>109.99913201978995</c:v>
                </c:pt>
                <c:pt idx="26">
                  <c:v>111.88554234296791</c:v>
                </c:pt>
                <c:pt idx="27">
                  <c:v>109.68376587680467</c:v>
                </c:pt>
                <c:pt idx="28">
                  <c:v>109.37707953591992</c:v>
                </c:pt>
                <c:pt idx="29">
                  <c:v>111.66854729045511</c:v>
                </c:pt>
                <c:pt idx="30">
                  <c:v>112.95315800133091</c:v>
                </c:pt>
                <c:pt idx="31">
                  <c:v>110.92208430981107</c:v>
                </c:pt>
                <c:pt idx="32">
                  <c:v>109.59986112316639</c:v>
                </c:pt>
                <c:pt idx="33">
                  <c:v>111.87396927350056</c:v>
                </c:pt>
                <c:pt idx="34">
                  <c:v>113.47394612736163</c:v>
                </c:pt>
                <c:pt idx="35">
                  <c:v>111.53256372421376</c:v>
                </c:pt>
                <c:pt idx="36">
                  <c:v>108.99516824349737</c:v>
                </c:pt>
                <c:pt idx="37">
                  <c:v>109.33368052541735</c:v>
                </c:pt>
                <c:pt idx="38">
                  <c:v>110.52859994792119</c:v>
                </c:pt>
                <c:pt idx="39">
                  <c:v>109.70691201573938</c:v>
                </c:pt>
                <c:pt idx="40">
                  <c:v>106.21763157133351</c:v>
                </c:pt>
              </c:numCache>
            </c:numRef>
          </c:val>
          <c:smooth val="0"/>
          <c:extLst>
            <c:ext xmlns:c16="http://schemas.microsoft.com/office/drawing/2014/chart" uri="{C3380CC4-5D6E-409C-BE32-E72D297353CC}">
              <c16:uniqueId val="{00000002-7E4D-48C2-890A-B833E5B275B1}"/>
            </c:ext>
          </c:extLst>
        </c:ser>
        <c:dLbls>
          <c:showLegendKey val="0"/>
          <c:showVal val="0"/>
          <c:showCatName val="0"/>
          <c:showSerName val="0"/>
          <c:showPercent val="0"/>
          <c:showBubbleSize val="0"/>
        </c:dLbls>
        <c:smooth val="0"/>
        <c:axId val="679865912"/>
        <c:axId val="679866240"/>
      </c:lineChart>
      <c:catAx>
        <c:axId val="679865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6240"/>
        <c:crosses val="autoZero"/>
        <c:auto val="1"/>
        <c:lblAlgn val="ctr"/>
        <c:lblOffset val="100"/>
        <c:noMultiLvlLbl val="0"/>
      </c:catAx>
      <c:valAx>
        <c:axId val="67986624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7986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's12 Graf'!$A$5</c:f>
              <c:strCache>
                <c:ptCount val="1"/>
                <c:pt idx="0">
                  <c:v>Stockholms län</c:v>
                </c:pt>
              </c:strCache>
            </c:strRef>
          </c:tx>
          <c:spPr>
            <a:ln w="28575" cap="rnd">
              <a:solidFill>
                <a:schemeClr val="accent1"/>
              </a:solidFill>
              <a:prstDash val="solid"/>
              <a:round/>
            </a:ln>
            <a:effectLst/>
          </c:spPr>
          <c:marker>
            <c:symbol val="none"/>
          </c:marker>
          <c:cat>
            <c:numRef>
              <c:f>'s12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's12 Graf'!$B$2:$AP$2</c:f>
              <c:numCache>
                <c:formatCode>General</c:formatCode>
                <c:ptCount val="41"/>
                <c:pt idx="0">
                  <c:v>100</c:v>
                </c:pt>
                <c:pt idx="1">
                  <c:v>101.30574078903251</c:v>
                </c:pt>
                <c:pt idx="2">
                  <c:v>84.610512982900559</c:v>
                </c:pt>
                <c:pt idx="3">
                  <c:v>90.304734940207879</c:v>
                </c:pt>
                <c:pt idx="4">
                  <c:v>104.27672018775844</c:v>
                </c:pt>
                <c:pt idx="5">
                  <c:v>97.381067689900533</c:v>
                </c:pt>
                <c:pt idx="6">
                  <c:v>80.318891331073289</c:v>
                </c:pt>
                <c:pt idx="7">
                  <c:v>84.973736169578657</c:v>
                </c:pt>
                <c:pt idx="8">
                  <c:v>96.891182058637256</c:v>
                </c:pt>
                <c:pt idx="9">
                  <c:v>94.240584137391508</c:v>
                </c:pt>
                <c:pt idx="10">
                  <c:v>84.670118839175942</c:v>
                </c:pt>
                <c:pt idx="11">
                  <c:v>82.908020713035057</c:v>
                </c:pt>
                <c:pt idx="12">
                  <c:v>100.19744439891218</c:v>
                </c:pt>
                <c:pt idx="13">
                  <c:v>118.63055545207317</c:v>
                </c:pt>
                <c:pt idx="14">
                  <c:v>104.87650411652945</c:v>
                </c:pt>
                <c:pt idx="15">
                  <c:v>120.50627724173899</c:v>
                </c:pt>
                <c:pt idx="16">
                  <c:v>160.67317363931005</c:v>
                </c:pt>
                <c:pt idx="17">
                  <c:v>149.5361919308572</c:v>
                </c:pt>
                <c:pt idx="18">
                  <c:v>133.07379950080096</c:v>
                </c:pt>
                <c:pt idx="19">
                  <c:v>153.13862086950044</c:v>
                </c:pt>
                <c:pt idx="20">
                  <c:v>194.26666169951196</c:v>
                </c:pt>
                <c:pt idx="21">
                  <c:v>192.59583504079276</c:v>
                </c:pt>
                <c:pt idx="22">
                  <c:v>172.43415415564581</c:v>
                </c:pt>
                <c:pt idx="23">
                  <c:v>179.55891666356217</c:v>
                </c:pt>
                <c:pt idx="24">
                  <c:v>190.33081250232834</c:v>
                </c:pt>
                <c:pt idx="25">
                  <c:v>162.99035130201543</c:v>
                </c:pt>
                <c:pt idx="26">
                  <c:v>147.84115039302611</c:v>
                </c:pt>
                <c:pt idx="27">
                  <c:v>156.53988004321425</c:v>
                </c:pt>
                <c:pt idx="28">
                  <c:v>190.07189956413217</c:v>
                </c:pt>
                <c:pt idx="29">
                  <c:v>174.17762545170064</c:v>
                </c:pt>
                <c:pt idx="30">
                  <c:v>147.54870916067503</c:v>
                </c:pt>
                <c:pt idx="31">
                  <c:v>157.71523302164439</c:v>
                </c:pt>
                <c:pt idx="32">
                  <c:v>180.03203814774801</c:v>
                </c:pt>
                <c:pt idx="33">
                  <c:v>147.58968818686435</c:v>
                </c:pt>
                <c:pt idx="34">
                  <c:v>126.99213947770369</c:v>
                </c:pt>
                <c:pt idx="35">
                  <c:v>136.40427672018777</c:v>
                </c:pt>
                <c:pt idx="36">
                  <c:v>165.33919457586708</c:v>
                </c:pt>
                <c:pt idx="37">
                  <c:v>87.769623365495661</c:v>
                </c:pt>
                <c:pt idx="38">
                  <c:v>79.715382036285064</c:v>
                </c:pt>
                <c:pt idx="39">
                  <c:v>104.98640241403719</c:v>
                </c:pt>
                <c:pt idx="40">
                  <c:v>125.95835040792758</c:v>
                </c:pt>
              </c:numCache>
            </c:numRef>
          </c:val>
          <c:smooth val="0"/>
          <c:extLst>
            <c:ext xmlns:c16="http://schemas.microsoft.com/office/drawing/2014/chart" uri="{C3380CC4-5D6E-409C-BE32-E72D297353CC}">
              <c16:uniqueId val="{00000000-93C9-467E-BDA1-DE0A98C10969}"/>
            </c:ext>
          </c:extLst>
        </c:ser>
        <c:ser>
          <c:idx val="1"/>
          <c:order val="1"/>
          <c:tx>
            <c:strRef>
              <c:f>'s12 Graf'!$A$6</c:f>
              <c:strCache>
                <c:ptCount val="1"/>
                <c:pt idx="0">
                  <c:v>Stockholms stad</c:v>
                </c:pt>
              </c:strCache>
            </c:strRef>
          </c:tx>
          <c:spPr>
            <a:ln w="28575" cap="rnd">
              <a:solidFill>
                <a:schemeClr val="accent2"/>
              </a:solidFill>
              <a:round/>
            </a:ln>
            <a:effectLst/>
          </c:spPr>
          <c:marker>
            <c:symbol val="none"/>
          </c:marker>
          <c:cat>
            <c:numRef>
              <c:f>'s12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's12 Graf'!$B$3:$AP$3</c:f>
              <c:numCache>
                <c:formatCode>General</c:formatCode>
                <c:ptCount val="41"/>
                <c:pt idx="0">
                  <c:v>100</c:v>
                </c:pt>
                <c:pt idx="1">
                  <c:v>100.78830485042798</c:v>
                </c:pt>
                <c:pt idx="2">
                  <c:v>86.422331382180786</c:v>
                </c:pt>
                <c:pt idx="3">
                  <c:v>95.92022825543431</c:v>
                </c:pt>
                <c:pt idx="4">
                  <c:v>108.48898432214607</c:v>
                </c:pt>
                <c:pt idx="5">
                  <c:v>101.1295114274789</c:v>
                </c:pt>
                <c:pt idx="6">
                  <c:v>84.492749360237667</c:v>
                </c:pt>
                <c:pt idx="7">
                  <c:v>87.904815130746826</c:v>
                </c:pt>
                <c:pt idx="8">
                  <c:v>97.943936229667329</c:v>
                </c:pt>
                <c:pt idx="9">
                  <c:v>92.540518281024802</c:v>
                </c:pt>
                <c:pt idx="10">
                  <c:v>87.869517898638122</c:v>
                </c:pt>
                <c:pt idx="11">
                  <c:v>90.778598111598086</c:v>
                </c:pt>
                <c:pt idx="12">
                  <c:v>100.66770597405655</c:v>
                </c:pt>
                <c:pt idx="13">
                  <c:v>126.76706768244257</c:v>
                </c:pt>
                <c:pt idx="14">
                  <c:v>110.77742153719446</c:v>
                </c:pt>
                <c:pt idx="15">
                  <c:v>127.30829190810955</c:v>
                </c:pt>
                <c:pt idx="16">
                  <c:v>163.32029296702649</c:v>
                </c:pt>
                <c:pt idx="17">
                  <c:v>144.85689913815924</c:v>
                </c:pt>
                <c:pt idx="18">
                  <c:v>137.74744830426212</c:v>
                </c:pt>
                <c:pt idx="19">
                  <c:v>156.91678677530371</c:v>
                </c:pt>
                <c:pt idx="20">
                  <c:v>209.05962290790364</c:v>
                </c:pt>
                <c:pt idx="21">
                  <c:v>198.38221019501719</c:v>
                </c:pt>
                <c:pt idx="22">
                  <c:v>176.26261140688882</c:v>
                </c:pt>
                <c:pt idx="23">
                  <c:v>197.37918051592786</c:v>
                </c:pt>
                <c:pt idx="24">
                  <c:v>198.02335500191194</c:v>
                </c:pt>
                <c:pt idx="25">
                  <c:v>166.38232785245756</c:v>
                </c:pt>
                <c:pt idx="26">
                  <c:v>158.53163514427743</c:v>
                </c:pt>
                <c:pt idx="27">
                  <c:v>167.21181280701239</c:v>
                </c:pt>
                <c:pt idx="28">
                  <c:v>194.61128923140276</c:v>
                </c:pt>
                <c:pt idx="29">
                  <c:v>177.0891549254346</c:v>
                </c:pt>
                <c:pt idx="30">
                  <c:v>155.08721357766862</c:v>
                </c:pt>
                <c:pt idx="31">
                  <c:v>170.62682001353059</c:v>
                </c:pt>
                <c:pt idx="32">
                  <c:v>192.85525193399417</c:v>
                </c:pt>
                <c:pt idx="33">
                  <c:v>153.2517575080154</c:v>
                </c:pt>
                <c:pt idx="34">
                  <c:v>135.05603435597257</c:v>
                </c:pt>
                <c:pt idx="35">
                  <c:v>148.61605435773743</c:v>
                </c:pt>
                <c:pt idx="36">
                  <c:v>181.18069241403654</c:v>
                </c:pt>
                <c:pt idx="37">
                  <c:v>90.908021295996704</c:v>
                </c:pt>
                <c:pt idx="38">
                  <c:v>84.03094390681531</c:v>
                </c:pt>
                <c:pt idx="39">
                  <c:v>106.71529840868313</c:v>
                </c:pt>
                <c:pt idx="40">
                  <c:v>129.0584463335</c:v>
                </c:pt>
              </c:numCache>
            </c:numRef>
          </c:val>
          <c:smooth val="0"/>
          <c:extLst>
            <c:ext xmlns:c16="http://schemas.microsoft.com/office/drawing/2014/chart" uri="{C3380CC4-5D6E-409C-BE32-E72D297353CC}">
              <c16:uniqueId val="{00000001-93C9-467E-BDA1-DE0A98C10969}"/>
            </c:ext>
          </c:extLst>
        </c:ser>
        <c:ser>
          <c:idx val="2"/>
          <c:order val="2"/>
          <c:tx>
            <c:strRef>
              <c:f>'s12 Graf'!$A$7</c:f>
              <c:strCache>
                <c:ptCount val="1"/>
                <c:pt idx="0">
                  <c:v>Sverige exkl Stockholms län</c:v>
                </c:pt>
              </c:strCache>
            </c:strRef>
          </c:tx>
          <c:spPr>
            <a:ln w="28575" cap="rnd">
              <a:solidFill>
                <a:schemeClr val="accent3"/>
              </a:solidFill>
              <a:prstDash val="sysDash"/>
              <a:round/>
            </a:ln>
            <a:effectLst/>
          </c:spPr>
          <c:marker>
            <c:symbol val="none"/>
          </c:marker>
          <c:cat>
            <c:numRef>
              <c:f>'s12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's12 Graf'!$B$4:$AP$4</c:f>
              <c:numCache>
                <c:formatCode>General</c:formatCode>
                <c:ptCount val="41"/>
                <c:pt idx="0">
                  <c:v>100</c:v>
                </c:pt>
                <c:pt idx="1">
                  <c:v>83.945664821636356</c:v>
                </c:pt>
                <c:pt idx="2">
                  <c:v>63.992337016965287</c:v>
                </c:pt>
                <c:pt idx="3">
                  <c:v>66.124086324275325</c:v>
                </c:pt>
                <c:pt idx="4">
                  <c:v>101.23687746298688</c:v>
                </c:pt>
                <c:pt idx="5">
                  <c:v>77.924565903582703</c:v>
                </c:pt>
                <c:pt idx="6">
                  <c:v>58.274028787615798</c:v>
                </c:pt>
                <c:pt idx="7">
                  <c:v>63.00682082634215</c:v>
                </c:pt>
                <c:pt idx="8">
                  <c:v>99.08069918291514</c:v>
                </c:pt>
                <c:pt idx="9">
                  <c:v>81.258477817849865</c:v>
                </c:pt>
                <c:pt idx="10">
                  <c:v>58.674535367366751</c:v>
                </c:pt>
                <c:pt idx="11">
                  <c:v>67.558324172468545</c:v>
                </c:pt>
                <c:pt idx="12">
                  <c:v>102.29953777812064</c:v>
                </c:pt>
                <c:pt idx="13">
                  <c:v>92.0477264983639</c:v>
                </c:pt>
                <c:pt idx="14">
                  <c:v>73.996001362879539</c:v>
                </c:pt>
                <c:pt idx="15">
                  <c:v>89.772617693004946</c:v>
                </c:pt>
                <c:pt idx="16">
                  <c:v>137.70226225145129</c:v>
                </c:pt>
                <c:pt idx="17">
                  <c:v>121.27892101084518</c:v>
                </c:pt>
                <c:pt idx="18">
                  <c:v>97.396385797766683</c:v>
                </c:pt>
                <c:pt idx="19">
                  <c:v>130.77343413498937</c:v>
                </c:pt>
                <c:pt idx="20">
                  <c:v>167.93697325027483</c:v>
                </c:pt>
                <c:pt idx="21">
                  <c:v>160.65778223499385</c:v>
                </c:pt>
                <c:pt idx="22">
                  <c:v>115.75990176981479</c:v>
                </c:pt>
                <c:pt idx="23">
                  <c:v>136.18573733711338</c:v>
                </c:pt>
                <c:pt idx="24">
                  <c:v>180.91775793459465</c:v>
                </c:pt>
                <c:pt idx="25">
                  <c:v>155.15547755427411</c:v>
                </c:pt>
                <c:pt idx="26">
                  <c:v>116.13662224450829</c:v>
                </c:pt>
                <c:pt idx="27">
                  <c:v>142.87091859366262</c:v>
                </c:pt>
                <c:pt idx="28">
                  <c:v>194.22061933874627</c:v>
                </c:pt>
                <c:pt idx="29">
                  <c:v>168.35290865492792</c:v>
                </c:pt>
                <c:pt idx="30">
                  <c:v>115.67890043907865</c:v>
                </c:pt>
                <c:pt idx="31">
                  <c:v>139.04649862104876</c:v>
                </c:pt>
                <c:pt idx="32">
                  <c:v>178.13606937828263</c:v>
                </c:pt>
                <c:pt idx="33">
                  <c:v>139.82115420467622</c:v>
                </c:pt>
                <c:pt idx="34">
                  <c:v>96.599229844490296</c:v>
                </c:pt>
                <c:pt idx="35">
                  <c:v>114.25623420956201</c:v>
                </c:pt>
                <c:pt idx="36">
                  <c:v>170.77137695833576</c:v>
                </c:pt>
                <c:pt idx="37">
                  <c:v>90.570416513985592</c:v>
                </c:pt>
                <c:pt idx="38">
                  <c:v>74.267291534075198</c:v>
                </c:pt>
                <c:pt idx="39">
                  <c:v>126.45336316239482</c:v>
                </c:pt>
                <c:pt idx="40">
                  <c:v>156.37435472154186</c:v>
                </c:pt>
              </c:numCache>
            </c:numRef>
          </c:val>
          <c:smooth val="0"/>
          <c:extLst>
            <c:ext xmlns:c16="http://schemas.microsoft.com/office/drawing/2014/chart" uri="{C3380CC4-5D6E-409C-BE32-E72D297353CC}">
              <c16:uniqueId val="{00000002-93C9-467E-BDA1-DE0A98C1096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3"/>
          <c:order val="3"/>
          <c:tx>
            <c:strRef>
              <c:f>'s13 Graf'!$C$32</c:f>
              <c:strCache>
                <c:ptCount val="1"/>
                <c:pt idx="0">
                  <c:v>Stockholms län</c:v>
                </c:pt>
              </c:strCache>
            </c:strRef>
          </c:tx>
          <c:spPr>
            <a:ln w="28575" cap="rnd">
              <a:solidFill>
                <a:schemeClr val="accent1"/>
              </a:solidFill>
              <a:round/>
            </a:ln>
            <a:effectLst/>
          </c:spPr>
          <c:marker>
            <c:symbol val="none"/>
          </c:marker>
          <c:cat>
            <c:numRef>
              <c:f>'s13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's13 Graf'!$B$5:$AP$5</c:f>
              <c:numCache>
                <c:formatCode>General</c:formatCode>
                <c:ptCount val="41"/>
                <c:pt idx="0">
                  <c:v>100</c:v>
                </c:pt>
                <c:pt idx="1">
                  <c:v>115.01773748521875</c:v>
                </c:pt>
                <c:pt idx="2">
                  <c:v>130.66614111154908</c:v>
                </c:pt>
                <c:pt idx="3">
                  <c:v>152.4241229798975</c:v>
                </c:pt>
                <c:pt idx="4">
                  <c:v>155.85337012219156</c:v>
                </c:pt>
                <c:pt idx="5">
                  <c:v>125.50256208119828</c:v>
                </c:pt>
                <c:pt idx="6">
                  <c:v>117.73748521876233</c:v>
                </c:pt>
                <c:pt idx="7">
                  <c:v>267.32361056365789</c:v>
                </c:pt>
                <c:pt idx="8">
                  <c:v>167.59952700039418</c:v>
                </c:pt>
                <c:pt idx="9">
                  <c:v>138.27355143870713</c:v>
                </c:pt>
                <c:pt idx="10">
                  <c:v>109.22349231375641</c:v>
                </c:pt>
                <c:pt idx="11">
                  <c:v>127.90697674418605</c:v>
                </c:pt>
                <c:pt idx="12">
                  <c:v>125.85731178557351</c:v>
                </c:pt>
                <c:pt idx="13">
                  <c:v>136.46038628301142</c:v>
                </c:pt>
                <c:pt idx="14">
                  <c:v>100.70949940875049</c:v>
                </c:pt>
                <c:pt idx="15">
                  <c:v>129.60189199842333</c:v>
                </c:pt>
                <c:pt idx="16">
                  <c:v>172.92077256602286</c:v>
                </c:pt>
                <c:pt idx="17">
                  <c:v>96.216003153330703</c:v>
                </c:pt>
                <c:pt idx="18">
                  <c:v>85.297595585337021</c:v>
                </c:pt>
                <c:pt idx="19">
                  <c:v>121.91564840362632</c:v>
                </c:pt>
                <c:pt idx="20">
                  <c:v>109.14465904611745</c:v>
                </c:pt>
                <c:pt idx="21">
                  <c:v>76.901852581789527</c:v>
                </c:pt>
                <c:pt idx="22">
                  <c:v>96.84666929444225</c:v>
                </c:pt>
                <c:pt idx="23">
                  <c:v>150.92629089475759</c:v>
                </c:pt>
                <c:pt idx="24">
                  <c:v>100.35474970437525</c:v>
                </c:pt>
                <c:pt idx="25">
                  <c:v>70.201024832479305</c:v>
                </c:pt>
                <c:pt idx="26">
                  <c:v>87.347260543949545</c:v>
                </c:pt>
                <c:pt idx="27">
                  <c:v>90.894757587702017</c:v>
                </c:pt>
                <c:pt idx="28">
                  <c:v>101.22191564840361</c:v>
                </c:pt>
                <c:pt idx="29">
                  <c:v>131.57272368939692</c:v>
                </c:pt>
                <c:pt idx="30">
                  <c:v>105.75482853764288</c:v>
                </c:pt>
                <c:pt idx="31">
                  <c:v>113.91407173827355</c:v>
                </c:pt>
                <c:pt idx="32">
                  <c:v>295.2305873078439</c:v>
                </c:pt>
                <c:pt idx="33">
                  <c:v>188.29325975561687</c:v>
                </c:pt>
                <c:pt idx="34">
                  <c:v>101.10366574694521</c:v>
                </c:pt>
                <c:pt idx="35">
                  <c:v>244.26487977926686</c:v>
                </c:pt>
                <c:pt idx="36">
                  <c:v>1053.3307055577454</c:v>
                </c:pt>
                <c:pt idx="37">
                  <c:v>813.04690579424528</c:v>
                </c:pt>
                <c:pt idx="38">
                  <c:v>239.180134016555</c:v>
                </c:pt>
                <c:pt idx="39">
                  <c:v>301.14308238076467</c:v>
                </c:pt>
                <c:pt idx="40">
                  <c:v>161.60819865983444</c:v>
                </c:pt>
              </c:numCache>
            </c:numRef>
          </c:val>
          <c:smooth val="0"/>
          <c:extLst>
            <c:ext xmlns:c16="http://schemas.microsoft.com/office/drawing/2014/chart" uri="{C3380CC4-5D6E-409C-BE32-E72D297353CC}">
              <c16:uniqueId val="{00000000-D440-411B-A720-A43B3E240569}"/>
            </c:ext>
          </c:extLst>
        </c:ser>
        <c:ser>
          <c:idx val="4"/>
          <c:order val="4"/>
          <c:tx>
            <c:strRef>
              <c:f>'s13 Graf'!$C$33</c:f>
              <c:strCache>
                <c:ptCount val="1"/>
                <c:pt idx="0">
                  <c:v>Stockholms stad</c:v>
                </c:pt>
              </c:strCache>
            </c:strRef>
          </c:tx>
          <c:spPr>
            <a:ln w="28575" cap="rnd">
              <a:solidFill>
                <a:schemeClr val="accent2"/>
              </a:solidFill>
              <a:round/>
            </a:ln>
            <a:effectLst/>
          </c:spPr>
          <c:marker>
            <c:symbol val="none"/>
          </c:marker>
          <c:cat>
            <c:numRef>
              <c:f>'s13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's13 Graf'!$B$6:$AP$6</c:f>
              <c:numCache>
                <c:formatCode>General</c:formatCode>
                <c:ptCount val="41"/>
                <c:pt idx="0">
                  <c:v>100</c:v>
                </c:pt>
                <c:pt idx="1">
                  <c:v>83.245283018867923</c:v>
                </c:pt>
                <c:pt idx="2">
                  <c:v>96.905660377358487</c:v>
                </c:pt>
                <c:pt idx="3">
                  <c:v>169.28301886792451</c:v>
                </c:pt>
                <c:pt idx="4">
                  <c:v>76.679245283018872</c:v>
                </c:pt>
                <c:pt idx="5">
                  <c:v>127.77358490566037</c:v>
                </c:pt>
                <c:pt idx="6">
                  <c:v>88.528301886792448</c:v>
                </c:pt>
                <c:pt idx="7">
                  <c:v>318.18867924528303</c:v>
                </c:pt>
                <c:pt idx="8">
                  <c:v>148.83018867924528</c:v>
                </c:pt>
                <c:pt idx="9">
                  <c:v>88.226415094339629</c:v>
                </c:pt>
                <c:pt idx="10">
                  <c:v>118.18867924528303</c:v>
                </c:pt>
                <c:pt idx="11">
                  <c:v>159.77358490566039</c:v>
                </c:pt>
                <c:pt idx="12">
                  <c:v>98.943396226415089</c:v>
                </c:pt>
                <c:pt idx="13">
                  <c:v>144.83018867924528</c:v>
                </c:pt>
                <c:pt idx="14">
                  <c:v>116.98113207547169</c:v>
                </c:pt>
                <c:pt idx="15">
                  <c:v>113.28301886792454</c:v>
                </c:pt>
                <c:pt idx="16">
                  <c:v>195.84905660377359</c:v>
                </c:pt>
                <c:pt idx="17">
                  <c:v>91.396226415094333</c:v>
                </c:pt>
                <c:pt idx="18">
                  <c:v>94.415094339622641</c:v>
                </c:pt>
                <c:pt idx="19">
                  <c:v>71.773584905660385</c:v>
                </c:pt>
                <c:pt idx="20">
                  <c:v>115.39622641509435</c:v>
                </c:pt>
                <c:pt idx="21">
                  <c:v>90.339622641509436</c:v>
                </c:pt>
                <c:pt idx="22">
                  <c:v>91.698113207547166</c:v>
                </c:pt>
                <c:pt idx="23">
                  <c:v>191.09433962264151</c:v>
                </c:pt>
                <c:pt idx="24">
                  <c:v>87.018867924528294</c:v>
                </c:pt>
                <c:pt idx="25">
                  <c:v>67.698113207547166</c:v>
                </c:pt>
                <c:pt idx="26">
                  <c:v>82.943396226415089</c:v>
                </c:pt>
                <c:pt idx="27">
                  <c:v>78.716981132075475</c:v>
                </c:pt>
                <c:pt idx="28">
                  <c:v>105.58490566037734</c:v>
                </c:pt>
                <c:pt idx="29">
                  <c:v>72.301886792452834</c:v>
                </c:pt>
                <c:pt idx="30">
                  <c:v>90.716981132075475</c:v>
                </c:pt>
                <c:pt idx="31">
                  <c:v>85.20754716981132</c:v>
                </c:pt>
                <c:pt idx="32">
                  <c:v>120.37735849056604</c:v>
                </c:pt>
                <c:pt idx="33">
                  <c:v>168.52830188679243</c:v>
                </c:pt>
                <c:pt idx="34">
                  <c:v>84.150943396226424</c:v>
                </c:pt>
                <c:pt idx="35">
                  <c:v>327.77358490566041</c:v>
                </c:pt>
                <c:pt idx="36">
                  <c:v>1561.0566037735848</c:v>
                </c:pt>
                <c:pt idx="37">
                  <c:v>1232.1509433962265</c:v>
                </c:pt>
                <c:pt idx="38">
                  <c:v>286.18867924528303</c:v>
                </c:pt>
                <c:pt idx="39">
                  <c:v>432.6037735849057</c:v>
                </c:pt>
                <c:pt idx="40">
                  <c:v>187.09433962264151</c:v>
                </c:pt>
              </c:numCache>
            </c:numRef>
          </c:val>
          <c:smooth val="0"/>
          <c:extLst>
            <c:ext xmlns:c16="http://schemas.microsoft.com/office/drawing/2014/chart" uri="{C3380CC4-5D6E-409C-BE32-E72D297353CC}">
              <c16:uniqueId val="{00000001-D440-411B-A720-A43B3E240569}"/>
            </c:ext>
          </c:extLst>
        </c:ser>
        <c:ser>
          <c:idx val="5"/>
          <c:order val="5"/>
          <c:tx>
            <c:strRef>
              <c:f>'s13 Graf'!$C$34</c:f>
              <c:strCache>
                <c:ptCount val="1"/>
                <c:pt idx="0">
                  <c:v>Sverige, exkl Stockholms län</c:v>
                </c:pt>
              </c:strCache>
            </c:strRef>
          </c:tx>
          <c:spPr>
            <a:ln w="28575" cap="rnd">
              <a:solidFill>
                <a:schemeClr val="accent3"/>
              </a:solidFill>
              <a:prstDash val="sysDash"/>
              <a:round/>
            </a:ln>
            <a:effectLst/>
          </c:spPr>
          <c:marker>
            <c:symbol val="none"/>
          </c:marker>
          <c:cat>
            <c:numRef>
              <c:f>'s13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's13 Graf'!$B$7:$AP$7</c:f>
              <c:numCache>
                <c:formatCode>General</c:formatCode>
                <c:ptCount val="41"/>
                <c:pt idx="0">
                  <c:v>100</c:v>
                </c:pt>
                <c:pt idx="1">
                  <c:v>140.0344827586207</c:v>
                </c:pt>
                <c:pt idx="2">
                  <c:v>117.12068965517241</c:v>
                </c:pt>
                <c:pt idx="3">
                  <c:v>225.86206896551727</c:v>
                </c:pt>
                <c:pt idx="4">
                  <c:v>216.60344827586209</c:v>
                </c:pt>
                <c:pt idx="5">
                  <c:v>184.44827586206895</c:v>
                </c:pt>
                <c:pt idx="6">
                  <c:v>211.39655172413794</c:v>
                </c:pt>
                <c:pt idx="7">
                  <c:v>328.29310344827587</c:v>
                </c:pt>
                <c:pt idx="8">
                  <c:v>223.29310344827587</c:v>
                </c:pt>
                <c:pt idx="9">
                  <c:v>207.70689655172413</c:v>
                </c:pt>
                <c:pt idx="10">
                  <c:v>150.08620689655172</c:v>
                </c:pt>
                <c:pt idx="11">
                  <c:v>194.39655172413794</c:v>
                </c:pt>
                <c:pt idx="12">
                  <c:v>170.62068965517241</c:v>
                </c:pt>
                <c:pt idx="13">
                  <c:v>157.32758620689654</c:v>
                </c:pt>
                <c:pt idx="14">
                  <c:v>131.60344827586209</c:v>
                </c:pt>
                <c:pt idx="15">
                  <c:v>136.58620689655172</c:v>
                </c:pt>
                <c:pt idx="16">
                  <c:v>213.32758620689654</c:v>
                </c:pt>
                <c:pt idx="17">
                  <c:v>112.62068965517243</c:v>
                </c:pt>
                <c:pt idx="18">
                  <c:v>95.741379310344826</c:v>
                </c:pt>
                <c:pt idx="19">
                  <c:v>113.77586206896552</c:v>
                </c:pt>
                <c:pt idx="20">
                  <c:v>133.84482758620692</c:v>
                </c:pt>
                <c:pt idx="21">
                  <c:v>121.13793103448276</c:v>
                </c:pt>
                <c:pt idx="22">
                  <c:v>89.08620689655173</c:v>
                </c:pt>
                <c:pt idx="23">
                  <c:v>131.4655172413793</c:v>
                </c:pt>
                <c:pt idx="24">
                  <c:v>117.27586206896552</c:v>
                </c:pt>
                <c:pt idx="25">
                  <c:v>102.06896551724138</c:v>
                </c:pt>
                <c:pt idx="26">
                  <c:v>106.9655172413793</c:v>
                </c:pt>
                <c:pt idx="27">
                  <c:v>117.32758620689656</c:v>
                </c:pt>
                <c:pt idx="28">
                  <c:v>99.120689655172413</c:v>
                </c:pt>
                <c:pt idx="29">
                  <c:v>107.44827586206898</c:v>
                </c:pt>
                <c:pt idx="30">
                  <c:v>75.137931034482762</c:v>
                </c:pt>
                <c:pt idx="31">
                  <c:v>137.08620689655174</c:v>
                </c:pt>
                <c:pt idx="32">
                  <c:v>145.5</c:v>
                </c:pt>
                <c:pt idx="33">
                  <c:v>108.79310344827586</c:v>
                </c:pt>
                <c:pt idx="34">
                  <c:v>99.637931034482762</c:v>
                </c:pt>
                <c:pt idx="35">
                  <c:v>128.56896551724137</c:v>
                </c:pt>
                <c:pt idx="36">
                  <c:v>382.34482758620692</c:v>
                </c:pt>
                <c:pt idx="37">
                  <c:v>449.15517241379314</c:v>
                </c:pt>
                <c:pt idx="38">
                  <c:v>128.87931034482759</c:v>
                </c:pt>
                <c:pt idx="39">
                  <c:v>115.70689655172414</c:v>
                </c:pt>
                <c:pt idx="40">
                  <c:v>81.84482758620689</c:v>
                </c:pt>
              </c:numCache>
            </c:numRef>
          </c:val>
          <c:smooth val="0"/>
          <c:extLst>
            <c:ext xmlns:c16="http://schemas.microsoft.com/office/drawing/2014/chart" uri="{C3380CC4-5D6E-409C-BE32-E72D297353CC}">
              <c16:uniqueId val="{00000002-D440-411B-A720-A43B3E240569}"/>
            </c:ext>
          </c:extLst>
        </c:ser>
        <c:dLbls>
          <c:showLegendKey val="0"/>
          <c:showVal val="0"/>
          <c:showCatName val="0"/>
          <c:showSerName val="0"/>
          <c:showPercent val="0"/>
          <c:showBubbleSize val="0"/>
        </c:dLbls>
        <c:smooth val="0"/>
        <c:axId val="464037336"/>
        <c:axId val="464042256"/>
        <c:extLst>
          <c:ext xmlns:c15="http://schemas.microsoft.com/office/drawing/2012/chart" uri="{02D57815-91ED-43cb-92C2-25804820EDAC}">
            <c15:filteredLineSeries>
              <c15:ser>
                <c:idx val="0"/>
                <c:order val="0"/>
                <c:tx>
                  <c:strRef>
                    <c:extLst>
                      <c:ext uri="{02D57815-91ED-43cb-92C2-25804820EDAC}">
                        <c15:formulaRef>
                          <c15:sqref>'s13 Graf'!$A$2</c15:sqref>
                        </c15:formulaRef>
                      </c:ext>
                    </c:extLst>
                    <c:strCache>
                      <c:ptCount val="1"/>
                      <c:pt idx="0">
                        <c:v>Stockholm County</c:v>
                      </c:pt>
                    </c:strCache>
                  </c:strRef>
                </c:tx>
                <c:spPr>
                  <a:ln w="28575" cap="rnd">
                    <a:solidFill>
                      <a:schemeClr val="accent1"/>
                    </a:solidFill>
                    <a:prstDash val="solid"/>
                    <a:round/>
                  </a:ln>
                  <a:effectLst/>
                </c:spPr>
                <c:marker>
                  <c:symbol val="none"/>
                </c:marker>
                <c:cat>
                  <c:numRef>
                    <c:extLst>
                      <c:ext uri="{02D57815-91ED-43cb-92C2-25804820EDAC}">
                        <c15:formulaRef>
                          <c15:sqref>'s13 Graf'!$B$1:$AP$1</c15:sqref>
                        </c15:formulaRef>
                      </c:ext>
                    </c:extLst>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extLst>
                      <c:ext uri="{02D57815-91ED-43cb-92C2-25804820EDAC}">
                        <c15:formulaRef>
                          <c15:sqref>'s13 Graf'!$B$2:$AP$2</c15:sqref>
                        </c15:formulaRef>
                      </c:ext>
                    </c:extLst>
                    <c:numCache>
                      <c:formatCode>General</c:formatCode>
                      <c:ptCount val="41"/>
                      <c:pt idx="0">
                        <c:v>2537</c:v>
                      </c:pt>
                      <c:pt idx="1">
                        <c:v>2918</c:v>
                      </c:pt>
                      <c:pt idx="2">
                        <c:v>3315</c:v>
                      </c:pt>
                      <c:pt idx="3">
                        <c:v>3867</c:v>
                      </c:pt>
                      <c:pt idx="4">
                        <c:v>3954</c:v>
                      </c:pt>
                      <c:pt idx="5">
                        <c:v>3184</c:v>
                      </c:pt>
                      <c:pt idx="6">
                        <c:v>2987</c:v>
                      </c:pt>
                      <c:pt idx="7">
                        <c:v>6782</c:v>
                      </c:pt>
                      <c:pt idx="8">
                        <c:v>4252</c:v>
                      </c:pt>
                      <c:pt idx="9">
                        <c:v>3508</c:v>
                      </c:pt>
                      <c:pt idx="10">
                        <c:v>2771</c:v>
                      </c:pt>
                      <c:pt idx="11">
                        <c:v>3245</c:v>
                      </c:pt>
                      <c:pt idx="12">
                        <c:v>3193</c:v>
                      </c:pt>
                      <c:pt idx="13">
                        <c:v>3462</c:v>
                      </c:pt>
                      <c:pt idx="14">
                        <c:v>2555</c:v>
                      </c:pt>
                      <c:pt idx="15">
                        <c:v>3288</c:v>
                      </c:pt>
                      <c:pt idx="16">
                        <c:v>4387</c:v>
                      </c:pt>
                      <c:pt idx="17">
                        <c:v>2441</c:v>
                      </c:pt>
                      <c:pt idx="18">
                        <c:v>2164</c:v>
                      </c:pt>
                      <c:pt idx="19">
                        <c:v>3093</c:v>
                      </c:pt>
                      <c:pt idx="20">
                        <c:v>2769</c:v>
                      </c:pt>
                      <c:pt idx="21">
                        <c:v>1951</c:v>
                      </c:pt>
                      <c:pt idx="22">
                        <c:v>2457</c:v>
                      </c:pt>
                      <c:pt idx="23">
                        <c:v>3829</c:v>
                      </c:pt>
                      <c:pt idx="24">
                        <c:v>2546</c:v>
                      </c:pt>
                      <c:pt idx="25">
                        <c:v>1781</c:v>
                      </c:pt>
                      <c:pt idx="26">
                        <c:v>2216</c:v>
                      </c:pt>
                      <c:pt idx="27">
                        <c:v>2306</c:v>
                      </c:pt>
                      <c:pt idx="28">
                        <c:v>2568</c:v>
                      </c:pt>
                      <c:pt idx="29">
                        <c:v>3338</c:v>
                      </c:pt>
                      <c:pt idx="30">
                        <c:v>2683</c:v>
                      </c:pt>
                      <c:pt idx="31">
                        <c:v>2890</c:v>
                      </c:pt>
                      <c:pt idx="32">
                        <c:v>7490</c:v>
                      </c:pt>
                      <c:pt idx="33">
                        <c:v>4777</c:v>
                      </c:pt>
                      <c:pt idx="34">
                        <c:v>2565</c:v>
                      </c:pt>
                      <c:pt idx="35">
                        <c:v>6197</c:v>
                      </c:pt>
                      <c:pt idx="36">
                        <c:v>26723</c:v>
                      </c:pt>
                      <c:pt idx="37">
                        <c:v>20627</c:v>
                      </c:pt>
                      <c:pt idx="38">
                        <c:v>6068</c:v>
                      </c:pt>
                      <c:pt idx="39">
                        <c:v>7640</c:v>
                      </c:pt>
                      <c:pt idx="40">
                        <c:v>4100</c:v>
                      </c:pt>
                    </c:numCache>
                  </c:numRef>
                </c:val>
                <c:smooth val="0"/>
                <c:extLst>
                  <c:ext xmlns:c16="http://schemas.microsoft.com/office/drawing/2014/chart" uri="{C3380CC4-5D6E-409C-BE32-E72D297353CC}">
                    <c16:uniqueId val="{00000003-D440-411B-A720-A43B3E240569}"/>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's13 Graf'!$A$3</c15:sqref>
                        </c15:formulaRef>
                      </c:ext>
                    </c:extLst>
                    <c:strCache>
                      <c:ptCount val="1"/>
                      <c:pt idx="0">
                        <c:v>City of Stockholm</c:v>
                      </c:pt>
                    </c:strCache>
                  </c:strRef>
                </c:tx>
                <c:spPr>
                  <a:ln w="28575" cap="rnd">
                    <a:solidFill>
                      <a:schemeClr val="accent2"/>
                    </a:solidFill>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extLst xmlns:c15="http://schemas.microsoft.com/office/drawing/2012/chart">
                      <c:ext xmlns:c15="http://schemas.microsoft.com/office/drawing/2012/chart" uri="{02D57815-91ED-43cb-92C2-25804820EDAC}">
                        <c15:formulaRef>
                          <c15:sqref>'s13 Graf'!$B$3:$AP$3</c15:sqref>
                        </c15:formulaRef>
                      </c:ext>
                    </c:extLst>
                    <c:numCache>
                      <c:formatCode>General</c:formatCode>
                      <c:ptCount val="41"/>
                      <c:pt idx="0">
                        <c:v>1325</c:v>
                      </c:pt>
                      <c:pt idx="1">
                        <c:v>1103</c:v>
                      </c:pt>
                      <c:pt idx="2">
                        <c:v>1284</c:v>
                      </c:pt>
                      <c:pt idx="3">
                        <c:v>2243</c:v>
                      </c:pt>
                      <c:pt idx="4">
                        <c:v>1016</c:v>
                      </c:pt>
                      <c:pt idx="5">
                        <c:v>1693</c:v>
                      </c:pt>
                      <c:pt idx="6">
                        <c:v>1173</c:v>
                      </c:pt>
                      <c:pt idx="7">
                        <c:v>4216</c:v>
                      </c:pt>
                      <c:pt idx="8">
                        <c:v>1972</c:v>
                      </c:pt>
                      <c:pt idx="9">
                        <c:v>1169</c:v>
                      </c:pt>
                      <c:pt idx="10">
                        <c:v>1566</c:v>
                      </c:pt>
                      <c:pt idx="11">
                        <c:v>2117</c:v>
                      </c:pt>
                      <c:pt idx="12">
                        <c:v>1311</c:v>
                      </c:pt>
                      <c:pt idx="13">
                        <c:v>1919</c:v>
                      </c:pt>
                      <c:pt idx="14">
                        <c:v>1550</c:v>
                      </c:pt>
                      <c:pt idx="15">
                        <c:v>1501</c:v>
                      </c:pt>
                      <c:pt idx="16">
                        <c:v>2595</c:v>
                      </c:pt>
                      <c:pt idx="17">
                        <c:v>1211</c:v>
                      </c:pt>
                      <c:pt idx="18">
                        <c:v>1251</c:v>
                      </c:pt>
                      <c:pt idx="19">
                        <c:v>951</c:v>
                      </c:pt>
                      <c:pt idx="20">
                        <c:v>1529</c:v>
                      </c:pt>
                      <c:pt idx="21">
                        <c:v>1197</c:v>
                      </c:pt>
                      <c:pt idx="22">
                        <c:v>1215</c:v>
                      </c:pt>
                      <c:pt idx="23">
                        <c:v>2532</c:v>
                      </c:pt>
                      <c:pt idx="24">
                        <c:v>1153</c:v>
                      </c:pt>
                      <c:pt idx="25">
                        <c:v>897</c:v>
                      </c:pt>
                      <c:pt idx="26">
                        <c:v>1099</c:v>
                      </c:pt>
                      <c:pt idx="27">
                        <c:v>1043</c:v>
                      </c:pt>
                      <c:pt idx="28">
                        <c:v>1399</c:v>
                      </c:pt>
                      <c:pt idx="29">
                        <c:v>958</c:v>
                      </c:pt>
                      <c:pt idx="30">
                        <c:v>1202</c:v>
                      </c:pt>
                      <c:pt idx="31">
                        <c:v>1129</c:v>
                      </c:pt>
                      <c:pt idx="32">
                        <c:v>1595</c:v>
                      </c:pt>
                      <c:pt idx="33">
                        <c:v>2233</c:v>
                      </c:pt>
                      <c:pt idx="34">
                        <c:v>1115</c:v>
                      </c:pt>
                      <c:pt idx="35">
                        <c:v>4343</c:v>
                      </c:pt>
                      <c:pt idx="36">
                        <c:v>20684</c:v>
                      </c:pt>
                      <c:pt idx="37">
                        <c:v>16326</c:v>
                      </c:pt>
                      <c:pt idx="38">
                        <c:v>3792</c:v>
                      </c:pt>
                      <c:pt idx="39">
                        <c:v>5732</c:v>
                      </c:pt>
                      <c:pt idx="40">
                        <c:v>2479</c:v>
                      </c:pt>
                    </c:numCache>
                  </c:numRef>
                </c:val>
                <c:smooth val="0"/>
                <c:extLst xmlns:c15="http://schemas.microsoft.com/office/drawing/2012/chart">
                  <c:ext xmlns:c16="http://schemas.microsoft.com/office/drawing/2014/chart" uri="{C3380CC4-5D6E-409C-BE32-E72D297353CC}">
                    <c16:uniqueId val="{00000004-D440-411B-A720-A43B3E240569}"/>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's13 Graf'!$A$4</c15:sqref>
                        </c15:formulaRef>
                      </c:ext>
                    </c:extLst>
                    <c:strCache>
                      <c:ptCount val="1"/>
                      <c:pt idx="0">
                        <c:v>Sweden, excl. Stockholm County</c:v>
                      </c:pt>
                    </c:strCache>
                  </c:strRef>
                </c:tx>
                <c:spPr>
                  <a:ln w="28575" cap="rnd">
                    <a:solidFill>
                      <a:schemeClr val="accent3"/>
                    </a:solidFill>
                    <a:prstDash val="sysDash"/>
                    <a:round/>
                  </a:ln>
                  <a:effectLst/>
                </c:spPr>
                <c:marker>
                  <c:symbol val="none"/>
                </c:marker>
                <c:cat>
                  <c:numRef>
                    <c:extLst xmlns:c15="http://schemas.microsoft.com/office/drawing/2012/chart">
                      <c:ext xmlns:c15="http://schemas.microsoft.com/office/drawing/2012/chart" uri="{02D57815-91ED-43cb-92C2-25804820EDAC}">
                        <c15:formulaRef>
                          <c15:sqref>'s13 Graf'!$B$1:$AP$1</c15:sqref>
                        </c15:formulaRef>
                      </c:ext>
                    </c:extLst>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extLst xmlns:c15="http://schemas.microsoft.com/office/drawing/2012/chart">
                      <c:ext xmlns:c15="http://schemas.microsoft.com/office/drawing/2012/chart" uri="{02D57815-91ED-43cb-92C2-25804820EDAC}">
                        <c15:formulaRef>
                          <c15:sqref>'s13 Graf'!$B$4:$AP$4</c15:sqref>
                        </c15:formulaRef>
                      </c:ext>
                    </c:extLst>
                    <c:numCache>
                      <c:formatCode>General</c:formatCode>
                      <c:ptCount val="41"/>
                      <c:pt idx="0">
                        <c:v>5800</c:v>
                      </c:pt>
                      <c:pt idx="1">
                        <c:v>8122</c:v>
                      </c:pt>
                      <c:pt idx="2">
                        <c:v>6793</c:v>
                      </c:pt>
                      <c:pt idx="3">
                        <c:v>13100</c:v>
                      </c:pt>
                      <c:pt idx="4">
                        <c:v>12563</c:v>
                      </c:pt>
                      <c:pt idx="5">
                        <c:v>10698</c:v>
                      </c:pt>
                      <c:pt idx="6">
                        <c:v>12261</c:v>
                      </c:pt>
                      <c:pt idx="7">
                        <c:v>19041</c:v>
                      </c:pt>
                      <c:pt idx="8">
                        <c:v>12951</c:v>
                      </c:pt>
                      <c:pt idx="9">
                        <c:v>12047</c:v>
                      </c:pt>
                      <c:pt idx="10">
                        <c:v>8705</c:v>
                      </c:pt>
                      <c:pt idx="11">
                        <c:v>11275</c:v>
                      </c:pt>
                      <c:pt idx="12">
                        <c:v>9896</c:v>
                      </c:pt>
                      <c:pt idx="13">
                        <c:v>9125</c:v>
                      </c:pt>
                      <c:pt idx="14">
                        <c:v>7633</c:v>
                      </c:pt>
                      <c:pt idx="15">
                        <c:v>7922</c:v>
                      </c:pt>
                      <c:pt idx="16">
                        <c:v>12373</c:v>
                      </c:pt>
                      <c:pt idx="17">
                        <c:v>6532</c:v>
                      </c:pt>
                      <c:pt idx="18">
                        <c:v>5553</c:v>
                      </c:pt>
                      <c:pt idx="19">
                        <c:v>6599</c:v>
                      </c:pt>
                      <c:pt idx="20">
                        <c:v>7763</c:v>
                      </c:pt>
                      <c:pt idx="21">
                        <c:v>7026</c:v>
                      </c:pt>
                      <c:pt idx="22">
                        <c:v>5167</c:v>
                      </c:pt>
                      <c:pt idx="23">
                        <c:v>7625</c:v>
                      </c:pt>
                      <c:pt idx="24">
                        <c:v>6802</c:v>
                      </c:pt>
                      <c:pt idx="25">
                        <c:v>5920</c:v>
                      </c:pt>
                      <c:pt idx="26">
                        <c:v>6204</c:v>
                      </c:pt>
                      <c:pt idx="27">
                        <c:v>6805</c:v>
                      </c:pt>
                      <c:pt idx="28">
                        <c:v>5749</c:v>
                      </c:pt>
                      <c:pt idx="29">
                        <c:v>6232</c:v>
                      </c:pt>
                      <c:pt idx="30">
                        <c:v>4358</c:v>
                      </c:pt>
                      <c:pt idx="31">
                        <c:v>7951</c:v>
                      </c:pt>
                      <c:pt idx="32">
                        <c:v>8439</c:v>
                      </c:pt>
                      <c:pt idx="33">
                        <c:v>6310</c:v>
                      </c:pt>
                      <c:pt idx="34">
                        <c:v>5779</c:v>
                      </c:pt>
                      <c:pt idx="35">
                        <c:v>7457</c:v>
                      </c:pt>
                      <c:pt idx="36">
                        <c:v>22176</c:v>
                      </c:pt>
                      <c:pt idx="37">
                        <c:v>26051</c:v>
                      </c:pt>
                      <c:pt idx="38">
                        <c:v>7475</c:v>
                      </c:pt>
                      <c:pt idx="39">
                        <c:v>6711</c:v>
                      </c:pt>
                      <c:pt idx="40">
                        <c:v>4747</c:v>
                      </c:pt>
                    </c:numCache>
                  </c:numRef>
                </c:val>
                <c:smooth val="0"/>
                <c:extLst xmlns:c15="http://schemas.microsoft.com/office/drawing/2012/chart">
                  <c:ext xmlns:c16="http://schemas.microsoft.com/office/drawing/2014/chart" uri="{C3380CC4-5D6E-409C-BE32-E72D297353CC}">
                    <c16:uniqueId val="{00000005-D440-411B-A720-A43B3E240569}"/>
                  </c:ext>
                </c:extLst>
              </c15:ser>
            </c15:filteredLineSeries>
          </c:ext>
        </c:extLst>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's14 Graf'!$A$12</c:f>
              <c:strCache>
                <c:ptCount val="1"/>
                <c:pt idx="0">
                  <c:v>Stockholms län</c:v>
                </c:pt>
              </c:strCache>
            </c:strRef>
          </c:tx>
          <c:spPr>
            <a:ln w="28575" cap="rnd">
              <a:solidFill>
                <a:schemeClr val="accent1"/>
              </a:solidFill>
              <a:prstDash val="solid"/>
              <a:round/>
            </a:ln>
            <a:effectLst/>
          </c:spPr>
          <c:marker>
            <c:symbol val="none"/>
          </c:marker>
          <c:cat>
            <c:numRef>
              <c:f>'s14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's14 Graf'!$B$2:$AP$2</c:f>
              <c:numCache>
                <c:formatCode>General</c:formatCode>
                <c:ptCount val="41"/>
                <c:pt idx="0">
                  <c:v>4.2803186000000002</c:v>
                </c:pt>
                <c:pt idx="1">
                  <c:v>4.0597256000000002</c:v>
                </c:pt>
                <c:pt idx="2">
                  <c:v>4.1593387999999996</c:v>
                </c:pt>
                <c:pt idx="3">
                  <c:v>4.1317833999999998</c:v>
                </c:pt>
                <c:pt idx="4">
                  <c:v>4.2588369000000004</c:v>
                </c:pt>
                <c:pt idx="5">
                  <c:v>4.1948384000000001</c:v>
                </c:pt>
                <c:pt idx="6">
                  <c:v>4.392404</c:v>
                </c:pt>
                <c:pt idx="7">
                  <c:v>4.5016341999999998</c:v>
                </c:pt>
                <c:pt idx="8">
                  <c:v>4.6292494</c:v>
                </c:pt>
                <c:pt idx="9">
                  <c:v>4.5555227</c:v>
                </c:pt>
                <c:pt idx="10">
                  <c:v>4.7247424000000002</c:v>
                </c:pt>
                <c:pt idx="11">
                  <c:v>4.6097934</c:v>
                </c:pt>
                <c:pt idx="12">
                  <c:v>4.5007831999999999</c:v>
                </c:pt>
                <c:pt idx="13">
                  <c:v>4.3178970000000003</c:v>
                </c:pt>
                <c:pt idx="14">
                  <c:v>4.3824063000000004</c:v>
                </c:pt>
                <c:pt idx="15">
                  <c:v>4.2950401999999999</c:v>
                </c:pt>
                <c:pt idx="16">
                  <c:v>4.2899685999999999</c:v>
                </c:pt>
                <c:pt idx="17">
                  <c:v>4.1887970000000001</c:v>
                </c:pt>
                <c:pt idx="18">
                  <c:v>4.3094977999999999</c:v>
                </c:pt>
                <c:pt idx="19">
                  <c:v>4.2415718</c:v>
                </c:pt>
                <c:pt idx="20">
                  <c:v>4.2044724000000002</c:v>
                </c:pt>
                <c:pt idx="21">
                  <c:v>4.0447385999999996</c:v>
                </c:pt>
                <c:pt idx="22">
                  <c:v>4.1116827999999996</c:v>
                </c:pt>
                <c:pt idx="23">
                  <c:v>4.0602428000000002</c:v>
                </c:pt>
                <c:pt idx="24">
                  <c:v>4.1098575999999998</c:v>
                </c:pt>
                <c:pt idx="25">
                  <c:v>4.0587103999999998</c:v>
                </c:pt>
                <c:pt idx="26">
                  <c:v>4.1498752000000003</c:v>
                </c:pt>
                <c:pt idx="27">
                  <c:v>4.1113540999999998</c:v>
                </c:pt>
                <c:pt idx="28">
                  <c:v>4.1237532999999997</c:v>
                </c:pt>
                <c:pt idx="29">
                  <c:v>3.9941073</c:v>
                </c:pt>
                <c:pt idx="30">
                  <c:v>4.0514922999999996</c:v>
                </c:pt>
                <c:pt idx="31">
                  <c:v>3.9456418000000002</c:v>
                </c:pt>
                <c:pt idx="32">
                  <c:v>3.9718501000000002</c:v>
                </c:pt>
                <c:pt idx="33">
                  <c:v>3.9415374999999999</c:v>
                </c:pt>
                <c:pt idx="34">
                  <c:v>4.1184161000000001</c:v>
                </c:pt>
                <c:pt idx="35">
                  <c:v>4.2165383434877999</c:v>
                </c:pt>
                <c:pt idx="36">
                  <c:v>4.4373239955990433</c:v>
                </c:pt>
                <c:pt idx="37">
                  <c:v>5.6580664387922353</c:v>
                </c:pt>
                <c:pt idx="38">
                  <c:v>6.2807537363684247</c:v>
                </c:pt>
                <c:pt idx="39">
                  <c:v>5.9981591904955511</c:v>
                </c:pt>
                <c:pt idx="40">
                  <c:v>5.8985698631676549</c:v>
                </c:pt>
              </c:numCache>
            </c:numRef>
          </c:val>
          <c:smooth val="0"/>
          <c:extLst>
            <c:ext xmlns:c16="http://schemas.microsoft.com/office/drawing/2014/chart" uri="{C3380CC4-5D6E-409C-BE32-E72D297353CC}">
              <c16:uniqueId val="{00000000-BD69-45F3-A92A-F92D1E52A64F}"/>
            </c:ext>
          </c:extLst>
        </c:ser>
        <c:ser>
          <c:idx val="1"/>
          <c:order val="1"/>
          <c:tx>
            <c:strRef>
              <c:f>'s14 Graf'!$A$13</c:f>
              <c:strCache>
                <c:ptCount val="1"/>
                <c:pt idx="0">
                  <c:v>Stockholms stad</c:v>
                </c:pt>
              </c:strCache>
            </c:strRef>
          </c:tx>
          <c:spPr>
            <a:ln w="28575" cap="rnd">
              <a:solidFill>
                <a:schemeClr val="accent2"/>
              </a:solidFill>
              <a:round/>
            </a:ln>
            <a:effectLst/>
          </c:spPr>
          <c:marker>
            <c:symbol val="none"/>
          </c:marker>
          <c:cat>
            <c:numRef>
              <c:f>'s14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's14 Graf'!$B$3:$AP$3</c:f>
              <c:numCache>
                <c:formatCode>General</c:formatCode>
                <c:ptCount val="41"/>
                <c:pt idx="0">
                  <c:v>4.6129138000000003</c:v>
                </c:pt>
                <c:pt idx="1">
                  <c:v>4.3810827000000003</c:v>
                </c:pt>
                <c:pt idx="2">
                  <c:v>4.4745666000000002</c:v>
                </c:pt>
                <c:pt idx="3">
                  <c:v>4.4055238000000001</c:v>
                </c:pt>
                <c:pt idx="4">
                  <c:v>4.5286613999999998</c:v>
                </c:pt>
                <c:pt idx="5">
                  <c:v>4.4162812999999996</c:v>
                </c:pt>
                <c:pt idx="6">
                  <c:v>4.5916031000000004</c:v>
                </c:pt>
                <c:pt idx="7">
                  <c:v>4.6700434</c:v>
                </c:pt>
                <c:pt idx="8">
                  <c:v>4.8052821999999997</c:v>
                </c:pt>
                <c:pt idx="9">
                  <c:v>4.7439273999999996</c:v>
                </c:pt>
                <c:pt idx="10">
                  <c:v>4.9113774000000001</c:v>
                </c:pt>
                <c:pt idx="11">
                  <c:v>4.7926213999999998</c:v>
                </c:pt>
                <c:pt idx="12">
                  <c:v>4.6656051999999999</c:v>
                </c:pt>
                <c:pt idx="13">
                  <c:v>4.4994598999999997</c:v>
                </c:pt>
                <c:pt idx="14">
                  <c:v>4.5792039999999998</c:v>
                </c:pt>
                <c:pt idx="15">
                  <c:v>4.4575085999999997</c:v>
                </c:pt>
                <c:pt idx="16">
                  <c:v>4.4611543999999999</c:v>
                </c:pt>
                <c:pt idx="17">
                  <c:v>4.3589561999999997</c:v>
                </c:pt>
                <c:pt idx="18">
                  <c:v>4.4695399</c:v>
                </c:pt>
                <c:pt idx="19">
                  <c:v>4.3587458999999997</c:v>
                </c:pt>
                <c:pt idx="20">
                  <c:v>4.3086187000000002</c:v>
                </c:pt>
                <c:pt idx="21">
                  <c:v>4.1393345000000004</c:v>
                </c:pt>
                <c:pt idx="22">
                  <c:v>4.2012191999999997</c:v>
                </c:pt>
                <c:pt idx="23">
                  <c:v>4.1040339000000001</c:v>
                </c:pt>
                <c:pt idx="24">
                  <c:v>4.1696761000000002</c:v>
                </c:pt>
                <c:pt idx="25">
                  <c:v>4.1328072999999996</c:v>
                </c:pt>
                <c:pt idx="26">
                  <c:v>4.2201846999999999</c:v>
                </c:pt>
                <c:pt idx="27">
                  <c:v>4.1878292999999998</c:v>
                </c:pt>
                <c:pt idx="28">
                  <c:v>4.2047445999999997</c:v>
                </c:pt>
                <c:pt idx="29">
                  <c:v>4.0764649000000004</c:v>
                </c:pt>
                <c:pt idx="30">
                  <c:v>4.1055859999999997</c:v>
                </c:pt>
                <c:pt idx="31">
                  <c:v>3.9596222000000001</c:v>
                </c:pt>
                <c:pt idx="32">
                  <c:v>4.0029009000000002</c:v>
                </c:pt>
                <c:pt idx="33">
                  <c:v>4.0014609999999999</c:v>
                </c:pt>
                <c:pt idx="34">
                  <c:v>4.1799569999999999</c:v>
                </c:pt>
                <c:pt idx="35">
                  <c:v>4.2140906088929091</c:v>
                </c:pt>
                <c:pt idx="36">
                  <c:v>4.5255583454946056</c:v>
                </c:pt>
                <c:pt idx="37">
                  <c:v>6.0030819013952721</c:v>
                </c:pt>
                <c:pt idx="38">
                  <c:v>6.6885445398152692</c:v>
                </c:pt>
                <c:pt idx="39">
                  <c:v>6.3044842486507813</c:v>
                </c:pt>
                <c:pt idx="40">
                  <c:v>6.1554125812059413</c:v>
                </c:pt>
              </c:numCache>
            </c:numRef>
          </c:val>
          <c:smooth val="0"/>
          <c:extLst>
            <c:ext xmlns:c16="http://schemas.microsoft.com/office/drawing/2014/chart" uri="{C3380CC4-5D6E-409C-BE32-E72D297353CC}">
              <c16:uniqueId val="{00000001-BD69-45F3-A92A-F92D1E52A64F}"/>
            </c:ext>
          </c:extLst>
        </c:ser>
        <c:ser>
          <c:idx val="2"/>
          <c:order val="2"/>
          <c:tx>
            <c:strRef>
              <c:f>'s14 Graf'!$A$14</c:f>
              <c:strCache>
                <c:ptCount val="1"/>
                <c:pt idx="0">
                  <c:v>Sverige, exkl Stockholms län</c:v>
                </c:pt>
              </c:strCache>
            </c:strRef>
          </c:tx>
          <c:spPr>
            <a:ln w="28575" cap="rnd">
              <a:solidFill>
                <a:schemeClr val="accent3"/>
              </a:solidFill>
              <a:prstDash val="sysDash"/>
              <a:round/>
            </a:ln>
            <a:effectLst/>
          </c:spPr>
          <c:marker>
            <c:symbol val="none"/>
          </c:marker>
          <c:cat>
            <c:numRef>
              <c:f>'s14 Graf'!$B$1:$AP$1</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's14 Graf'!$B$4:$AP$4</c:f>
              <c:numCache>
                <c:formatCode>General</c:formatCode>
                <c:ptCount val="41"/>
                <c:pt idx="0">
                  <c:v>6.0175130000000001</c:v>
                </c:pt>
                <c:pt idx="1">
                  <c:v>5.4029740000000004</c:v>
                </c:pt>
                <c:pt idx="2">
                  <c:v>5.4937863</c:v>
                </c:pt>
                <c:pt idx="3">
                  <c:v>5.7255092999999997</c:v>
                </c:pt>
                <c:pt idx="4">
                  <c:v>6.0456019000000003</c:v>
                </c:pt>
                <c:pt idx="5">
                  <c:v>5.5939731999999998</c:v>
                </c:pt>
                <c:pt idx="6">
                  <c:v>5.7258559</c:v>
                </c:pt>
                <c:pt idx="7">
                  <c:v>6.0335168000000001</c:v>
                </c:pt>
                <c:pt idx="8">
                  <c:v>6.2174649999999998</c:v>
                </c:pt>
                <c:pt idx="9">
                  <c:v>5.7224785999999996</c:v>
                </c:pt>
                <c:pt idx="10">
                  <c:v>5.8275926</c:v>
                </c:pt>
                <c:pt idx="11">
                  <c:v>5.9484181999999999</c:v>
                </c:pt>
                <c:pt idx="12">
                  <c:v>5.9195342000000002</c:v>
                </c:pt>
                <c:pt idx="13">
                  <c:v>5.3220879999999999</c:v>
                </c:pt>
                <c:pt idx="14">
                  <c:v>5.3195185</c:v>
                </c:pt>
                <c:pt idx="15">
                  <c:v>5.4982362</c:v>
                </c:pt>
                <c:pt idx="16">
                  <c:v>5.5895922000000002</c:v>
                </c:pt>
                <c:pt idx="17">
                  <c:v>5.1568560000000003</c:v>
                </c:pt>
                <c:pt idx="18">
                  <c:v>5.2397707000000002</c:v>
                </c:pt>
                <c:pt idx="19">
                  <c:v>5.4336295999999997</c:v>
                </c:pt>
                <c:pt idx="20">
                  <c:v>5.4879313999999999</c:v>
                </c:pt>
                <c:pt idx="21">
                  <c:v>5.0269994999999996</c:v>
                </c:pt>
                <c:pt idx="22">
                  <c:v>5.0341008</c:v>
                </c:pt>
                <c:pt idx="23">
                  <c:v>5.2427443</c:v>
                </c:pt>
                <c:pt idx="24">
                  <c:v>5.3860716999999996</c:v>
                </c:pt>
                <c:pt idx="25">
                  <c:v>5.0377263000000001</c:v>
                </c:pt>
                <c:pt idx="26">
                  <c:v>5.0206745000000002</c:v>
                </c:pt>
                <c:pt idx="27">
                  <c:v>5.1138281000000001</c:v>
                </c:pt>
                <c:pt idx="28">
                  <c:v>5.1361729</c:v>
                </c:pt>
                <c:pt idx="29">
                  <c:v>4.7593595000000004</c:v>
                </c:pt>
                <c:pt idx="30">
                  <c:v>4.7247968</c:v>
                </c:pt>
                <c:pt idx="31">
                  <c:v>4.7531942999999997</c:v>
                </c:pt>
                <c:pt idx="32">
                  <c:v>4.8384573</c:v>
                </c:pt>
                <c:pt idx="33">
                  <c:v>4.6251347000000003</c:v>
                </c:pt>
                <c:pt idx="34">
                  <c:v>4.8062633000000003</c:v>
                </c:pt>
                <c:pt idx="35">
                  <c:v>5.0511827428797478</c:v>
                </c:pt>
                <c:pt idx="36">
                  <c:v>5.2630687673629737</c:v>
                </c:pt>
                <c:pt idx="37">
                  <c:v>5.9293216268375231</c:v>
                </c:pt>
                <c:pt idx="38">
                  <c:v>6.2756123658226581</c:v>
                </c:pt>
                <c:pt idx="39">
                  <c:v>6.0408138788818055</c:v>
                </c:pt>
                <c:pt idx="40">
                  <c:v>6.0177602726913726</c:v>
                </c:pt>
              </c:numCache>
            </c:numRef>
          </c:val>
          <c:smooth val="0"/>
          <c:extLst>
            <c:ext xmlns:c16="http://schemas.microsoft.com/office/drawing/2014/chart" uri="{C3380CC4-5D6E-409C-BE32-E72D297353CC}">
              <c16:uniqueId val="{00000002-BD69-45F3-A92A-F92D1E52A64F}"/>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's16 Graf'!$A$3</c:f>
              <c:strCache>
                <c:ptCount val="1"/>
                <c:pt idx="0">
                  <c:v>Stockholms län</c:v>
                </c:pt>
              </c:strCache>
            </c:strRef>
          </c:tx>
          <c:spPr>
            <a:ln w="28575" cap="rnd">
              <a:solidFill>
                <a:schemeClr val="accent1"/>
              </a:solidFill>
              <a:round/>
            </a:ln>
            <a:effectLst/>
          </c:spPr>
          <c:marker>
            <c:symbol val="none"/>
          </c:marker>
          <c:cat>
            <c:strRef>
              <c:f>'s16 Graf'!$B$12:$AP$12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's16 Graf'!$B$13:$AP$13</c:f>
              <c:numCache>
                <c:formatCode>General</c:formatCode>
                <c:ptCount val="41"/>
                <c:pt idx="0">
                  <c:v>100</c:v>
                </c:pt>
                <c:pt idx="1">
                  <c:v>100.48484819120665</c:v>
                </c:pt>
                <c:pt idx="2">
                  <c:v>100.99716804469111</c:v>
                </c:pt>
                <c:pt idx="3">
                  <c:v>101.33375647122379</c:v>
                </c:pt>
                <c:pt idx="4">
                  <c:v>101.72843753103886</c:v>
                </c:pt>
                <c:pt idx="5">
                  <c:v>102.1927425391665</c:v>
                </c:pt>
                <c:pt idx="6">
                  <c:v>102.70428717819516</c:v>
                </c:pt>
                <c:pt idx="7">
                  <c:v>103.05536242487082</c:v>
                </c:pt>
                <c:pt idx="8">
                  <c:v>103.48458897887298</c:v>
                </c:pt>
                <c:pt idx="9">
                  <c:v>103.92050175755652</c:v>
                </c:pt>
                <c:pt idx="10">
                  <c:v>104.43471119627704</c:v>
                </c:pt>
                <c:pt idx="11">
                  <c:v>104.80133918297241</c:v>
                </c:pt>
                <c:pt idx="12">
                  <c:v>105.20915043763279</c:v>
                </c:pt>
                <c:pt idx="13">
                  <c:v>105.68682789512317</c:v>
                </c:pt>
                <c:pt idx="14">
                  <c:v>106.22535968739477</c:v>
                </c:pt>
                <c:pt idx="15">
                  <c:v>106.49721770686719</c:v>
                </c:pt>
                <c:pt idx="16">
                  <c:v>106.83932953639753</c:v>
                </c:pt>
                <c:pt idx="17">
                  <c:v>107.24743149647882</c:v>
                </c:pt>
                <c:pt idx="18">
                  <c:v>107.76236769875166</c:v>
                </c:pt>
                <c:pt idx="19">
                  <c:v>108.11523562885638</c:v>
                </c:pt>
                <c:pt idx="20">
                  <c:v>108.49208675618779</c:v>
                </c:pt>
                <c:pt idx="21">
                  <c:v>108.94079057339222</c:v>
                </c:pt>
                <c:pt idx="22">
                  <c:v>109.53756035165665</c:v>
                </c:pt>
                <c:pt idx="23">
                  <c:v>109.93800706898682</c:v>
                </c:pt>
                <c:pt idx="24">
                  <c:v>110.36418121606923</c:v>
                </c:pt>
                <c:pt idx="25">
                  <c:v>110.85324463587935</c:v>
                </c:pt>
                <c:pt idx="26">
                  <c:v>111.41735850519272</c:v>
                </c:pt>
                <c:pt idx="27">
                  <c:v>111.83161373001703</c:v>
                </c:pt>
                <c:pt idx="28">
                  <c:v>112.19349352817056</c:v>
                </c:pt>
                <c:pt idx="29">
                  <c:v>112.68047355913069</c:v>
                </c:pt>
                <c:pt idx="30">
                  <c:v>113.2008847134977</c:v>
                </c:pt>
                <c:pt idx="31">
                  <c:v>113.57492568842677</c:v>
                </c:pt>
                <c:pt idx="32">
                  <c:v>113.98312455031505</c:v>
                </c:pt>
                <c:pt idx="33">
                  <c:v>114.43444471630785</c:v>
                </c:pt>
                <c:pt idx="34">
                  <c:v>114.91459316987614</c:v>
                </c:pt>
                <c:pt idx="35">
                  <c:v>115.17172211468814</c:v>
                </c:pt>
                <c:pt idx="36">
                  <c:v>115.47153630547325</c:v>
                </c:pt>
                <c:pt idx="37">
                  <c:v>115.5865587503543</c:v>
                </c:pt>
                <c:pt idx="38">
                  <c:v>115.7939286172839</c:v>
                </c:pt>
                <c:pt idx="39">
                  <c:v>115.89407663479405</c:v>
                </c:pt>
                <c:pt idx="40">
                  <c:v>116.0728120177621</c:v>
                </c:pt>
              </c:numCache>
            </c:numRef>
          </c:val>
          <c:smooth val="0"/>
          <c:extLst>
            <c:ext xmlns:c16="http://schemas.microsoft.com/office/drawing/2014/chart" uri="{C3380CC4-5D6E-409C-BE32-E72D297353CC}">
              <c16:uniqueId val="{00000000-EA0B-47A1-B1CD-BDEB4DC28659}"/>
            </c:ext>
          </c:extLst>
        </c:ser>
        <c:ser>
          <c:idx val="1"/>
          <c:order val="1"/>
          <c:tx>
            <c:strRef>
              <c:f>'s16 Graf'!$A$4</c:f>
              <c:strCache>
                <c:ptCount val="1"/>
                <c:pt idx="0">
                  <c:v>Stockholms stad</c:v>
                </c:pt>
              </c:strCache>
            </c:strRef>
          </c:tx>
          <c:spPr>
            <a:ln w="28575" cap="rnd">
              <a:solidFill>
                <a:schemeClr val="accent2"/>
              </a:solidFill>
              <a:round/>
            </a:ln>
            <a:effectLst/>
          </c:spPr>
          <c:marker>
            <c:symbol val="none"/>
          </c:marker>
          <c:cat>
            <c:strRef>
              <c:f>'s16 Graf'!$B$12:$AP$12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's16 Graf'!$B$14:$AP$14</c:f>
              <c:numCache>
                <c:formatCode>General</c:formatCode>
                <c:ptCount val="41"/>
                <c:pt idx="0">
                  <c:v>100</c:v>
                </c:pt>
                <c:pt idx="1">
                  <c:v>100.49415206396014</c:v>
                </c:pt>
                <c:pt idx="2">
                  <c:v>101.15783846655427</c:v>
                </c:pt>
                <c:pt idx="3">
                  <c:v>101.54719175708303</c:v>
                </c:pt>
                <c:pt idx="4">
                  <c:v>101.99564121693463</c:v>
                </c:pt>
                <c:pt idx="5">
                  <c:v>102.44338575230128</c:v>
                </c:pt>
                <c:pt idx="6">
                  <c:v>103.10025788487408</c:v>
                </c:pt>
                <c:pt idx="7">
                  <c:v>103.5340214179556</c:v>
                </c:pt>
                <c:pt idx="8">
                  <c:v>104.05308081371783</c:v>
                </c:pt>
                <c:pt idx="9">
                  <c:v>104.50517238340842</c:v>
                </c:pt>
                <c:pt idx="10">
                  <c:v>105.0531336830542</c:v>
                </c:pt>
                <c:pt idx="11">
                  <c:v>105.46845169211248</c:v>
                </c:pt>
                <c:pt idx="12">
                  <c:v>105.93816637392719</c:v>
                </c:pt>
                <c:pt idx="13">
                  <c:v>106.3477274996916</c:v>
                </c:pt>
                <c:pt idx="14">
                  <c:v>106.91072718834995</c:v>
                </c:pt>
                <c:pt idx="15">
                  <c:v>107.14722935305555</c:v>
                </c:pt>
                <c:pt idx="16">
                  <c:v>107.49029260240496</c:v>
                </c:pt>
                <c:pt idx="17">
                  <c:v>107.77085254742086</c:v>
                </c:pt>
                <c:pt idx="18">
                  <c:v>108.26512209879516</c:v>
                </c:pt>
                <c:pt idx="19">
                  <c:v>108.50150677608661</c:v>
                </c:pt>
                <c:pt idx="20">
                  <c:v>108.78559134352733</c:v>
                </c:pt>
                <c:pt idx="21">
                  <c:v>109.04265380571107</c:v>
                </c:pt>
                <c:pt idx="22">
                  <c:v>109.6060059566119</c:v>
                </c:pt>
                <c:pt idx="23">
                  <c:v>109.92345694967426</c:v>
                </c:pt>
                <c:pt idx="24">
                  <c:v>110.34864390152205</c:v>
                </c:pt>
                <c:pt idx="25">
                  <c:v>110.71661448267355</c:v>
                </c:pt>
                <c:pt idx="26">
                  <c:v>111.30522642761895</c:v>
                </c:pt>
                <c:pt idx="27">
                  <c:v>111.58496396073571</c:v>
                </c:pt>
                <c:pt idx="28">
                  <c:v>111.85483255106297</c:v>
                </c:pt>
                <c:pt idx="29">
                  <c:v>112.24712302694574</c:v>
                </c:pt>
                <c:pt idx="30">
                  <c:v>112.79155970416669</c:v>
                </c:pt>
                <c:pt idx="31">
                  <c:v>113.04098548442998</c:v>
                </c:pt>
                <c:pt idx="32">
                  <c:v>113.40261174521679</c:v>
                </c:pt>
                <c:pt idx="33">
                  <c:v>113.78127368105692</c:v>
                </c:pt>
                <c:pt idx="34">
                  <c:v>114.27378092121882</c:v>
                </c:pt>
                <c:pt idx="35">
                  <c:v>114.44131797381206</c:v>
                </c:pt>
                <c:pt idx="36">
                  <c:v>114.6564374291404</c:v>
                </c:pt>
                <c:pt idx="37">
                  <c:v>114.57936568545095</c:v>
                </c:pt>
                <c:pt idx="38">
                  <c:v>114.76158866481428</c:v>
                </c:pt>
                <c:pt idx="39">
                  <c:v>114.61496437194165</c:v>
                </c:pt>
                <c:pt idx="40">
                  <c:v>114.58277282046161</c:v>
                </c:pt>
              </c:numCache>
            </c:numRef>
          </c:val>
          <c:smooth val="0"/>
          <c:extLst>
            <c:ext xmlns:c16="http://schemas.microsoft.com/office/drawing/2014/chart" uri="{C3380CC4-5D6E-409C-BE32-E72D297353CC}">
              <c16:uniqueId val="{00000001-EA0B-47A1-B1CD-BDEB4DC28659}"/>
            </c:ext>
          </c:extLst>
        </c:ser>
        <c:ser>
          <c:idx val="2"/>
          <c:order val="2"/>
          <c:tx>
            <c:strRef>
              <c:f>'s16 Graf'!$A$5</c:f>
              <c:strCache>
                <c:ptCount val="1"/>
                <c:pt idx="0">
                  <c:v>Sverige exkl Stockholms län</c:v>
                </c:pt>
              </c:strCache>
            </c:strRef>
          </c:tx>
          <c:spPr>
            <a:ln w="28575" cap="rnd">
              <a:solidFill>
                <a:schemeClr val="accent3"/>
              </a:solidFill>
              <a:prstDash val="sysDot"/>
              <a:round/>
            </a:ln>
            <a:effectLst/>
          </c:spPr>
          <c:marker>
            <c:symbol val="none"/>
          </c:marker>
          <c:cat>
            <c:strRef>
              <c:f>'s16 Graf'!$B$12:$AP$12</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's16 Graf'!$B$15:$AP$15</c:f>
              <c:numCache>
                <c:formatCode>General</c:formatCode>
                <c:ptCount val="41"/>
                <c:pt idx="0">
                  <c:v>100</c:v>
                </c:pt>
                <c:pt idx="1">
                  <c:v>100.11883311341535</c:v>
                </c:pt>
                <c:pt idx="2">
                  <c:v>100.30606554031181</c:v>
                </c:pt>
                <c:pt idx="3">
                  <c:v>100.37035030307129</c:v>
                </c:pt>
                <c:pt idx="4">
                  <c:v>100.42618869438245</c:v>
                </c:pt>
                <c:pt idx="5">
                  <c:v>100.55804442872858</c:v>
                </c:pt>
                <c:pt idx="6">
                  <c:v>100.76310657541869</c:v>
                </c:pt>
                <c:pt idx="7">
                  <c:v>100.87964477440516</c:v>
                </c:pt>
                <c:pt idx="8">
                  <c:v>100.99797545093371</c:v>
                </c:pt>
                <c:pt idx="9">
                  <c:v>101.18772006226415</c:v>
                </c:pt>
                <c:pt idx="10">
                  <c:v>101.43751267125459</c:v>
                </c:pt>
                <c:pt idx="11">
                  <c:v>101.59846900690906</c:v>
                </c:pt>
                <c:pt idx="12">
                  <c:v>101.78301271749237</c:v>
                </c:pt>
                <c:pt idx="13">
                  <c:v>102.02016292806096</c:v>
                </c:pt>
                <c:pt idx="14">
                  <c:v>102.33505506233001</c:v>
                </c:pt>
                <c:pt idx="15">
                  <c:v>102.51492746780364</c:v>
                </c:pt>
                <c:pt idx="16">
                  <c:v>102.69065816380501</c:v>
                </c:pt>
                <c:pt idx="17">
                  <c:v>102.92683065935064</c:v>
                </c:pt>
                <c:pt idx="18">
                  <c:v>103.26434603290093</c:v>
                </c:pt>
                <c:pt idx="19">
                  <c:v>103.46910943333403</c:v>
                </c:pt>
                <c:pt idx="20">
                  <c:v>103.69429621424669</c:v>
                </c:pt>
                <c:pt idx="21">
                  <c:v>103.98886002366342</c:v>
                </c:pt>
                <c:pt idx="22">
                  <c:v>104.47462143756971</c:v>
                </c:pt>
                <c:pt idx="23">
                  <c:v>104.91551659542247</c:v>
                </c:pt>
                <c:pt idx="24">
                  <c:v>105.18634365678183</c:v>
                </c:pt>
                <c:pt idx="25">
                  <c:v>105.44535666161379</c:v>
                </c:pt>
                <c:pt idx="26">
                  <c:v>105.8395659271203</c:v>
                </c:pt>
                <c:pt idx="27">
                  <c:v>106.0834243490964</c:v>
                </c:pt>
                <c:pt idx="28">
                  <c:v>106.28677549449635</c:v>
                </c:pt>
                <c:pt idx="29">
                  <c:v>106.54189121861178</c:v>
                </c:pt>
                <c:pt idx="30">
                  <c:v>106.87894489340123</c:v>
                </c:pt>
                <c:pt idx="31">
                  <c:v>107.08778210642998</c:v>
                </c:pt>
                <c:pt idx="32">
                  <c:v>107.31173316418864</c:v>
                </c:pt>
                <c:pt idx="33">
                  <c:v>107.53948644703657</c:v>
                </c:pt>
                <c:pt idx="34">
                  <c:v>107.84295832666247</c:v>
                </c:pt>
                <c:pt idx="35">
                  <c:v>107.9629321076046</c:v>
                </c:pt>
                <c:pt idx="36">
                  <c:v>108.09364717442395</c:v>
                </c:pt>
                <c:pt idx="37">
                  <c:v>108.18344758340758</c:v>
                </c:pt>
                <c:pt idx="38">
                  <c:v>108.40825414181131</c:v>
                </c:pt>
                <c:pt idx="39">
                  <c:v>108.46261238121272</c:v>
                </c:pt>
                <c:pt idx="40">
                  <c:v>108.55525087963798</c:v>
                </c:pt>
              </c:numCache>
            </c:numRef>
          </c:val>
          <c:smooth val="0"/>
          <c:extLst>
            <c:ext xmlns:c16="http://schemas.microsoft.com/office/drawing/2014/chart" uri="{C3380CC4-5D6E-409C-BE32-E72D297353CC}">
              <c16:uniqueId val="{00000002-EA0B-47A1-B1CD-BDEB4DC2865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's17 Graf'!$A$3</c:f>
              <c:strCache>
                <c:ptCount val="1"/>
                <c:pt idx="0">
                  <c:v>Stockholms län</c:v>
                </c:pt>
              </c:strCache>
            </c:strRef>
          </c:tx>
          <c:spPr>
            <a:ln w="28575" cap="rnd">
              <a:solidFill>
                <a:schemeClr val="accent1"/>
              </a:solidFill>
              <a:prstDash val="solid"/>
              <a:round/>
            </a:ln>
            <a:effectLst/>
          </c:spPr>
          <c:marker>
            <c:symbol val="none"/>
          </c:marker>
          <c:cat>
            <c:strRef>
              <c:f>'s17 Graf'!$B$11:$AP$11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's17 Graf'!$B$12:$AP$12</c:f>
              <c:numCache>
                <c:formatCode>General</c:formatCode>
                <c:ptCount val="41"/>
                <c:pt idx="0">
                  <c:v>100</c:v>
                </c:pt>
                <c:pt idx="1">
                  <c:v>95.965103598691385</c:v>
                </c:pt>
                <c:pt idx="2">
                  <c:v>59.178480552526352</c:v>
                </c:pt>
                <c:pt idx="3">
                  <c:v>62.413667757179205</c:v>
                </c:pt>
                <c:pt idx="4">
                  <c:v>50.454380225372589</c:v>
                </c:pt>
                <c:pt idx="5">
                  <c:v>80.625227190112682</c:v>
                </c:pt>
                <c:pt idx="6">
                  <c:v>51.508542348237008</c:v>
                </c:pt>
                <c:pt idx="7">
                  <c:v>53.253362413667759</c:v>
                </c:pt>
                <c:pt idx="8">
                  <c:v>106.83387858960378</c:v>
                </c:pt>
                <c:pt idx="9">
                  <c:v>110.72337331879316</c:v>
                </c:pt>
                <c:pt idx="10">
                  <c:v>88.404216648491456</c:v>
                </c:pt>
                <c:pt idx="11">
                  <c:v>135.91421301344965</c:v>
                </c:pt>
                <c:pt idx="12">
                  <c:v>108.25154489276626</c:v>
                </c:pt>
                <c:pt idx="13">
                  <c:v>120.61068702290076</c:v>
                </c:pt>
                <c:pt idx="14">
                  <c:v>98.764085786986556</c:v>
                </c:pt>
                <c:pt idx="15">
                  <c:v>162.55906942929843</c:v>
                </c:pt>
                <c:pt idx="16">
                  <c:v>101.63576881134134</c:v>
                </c:pt>
                <c:pt idx="17">
                  <c:v>154.81643038894947</c:v>
                </c:pt>
                <c:pt idx="18">
                  <c:v>140.34896401308615</c:v>
                </c:pt>
                <c:pt idx="19">
                  <c:v>115.44892766266813</c:v>
                </c:pt>
                <c:pt idx="20">
                  <c:v>191.42130134496546</c:v>
                </c:pt>
                <c:pt idx="21">
                  <c:v>169.72010178117048</c:v>
                </c:pt>
                <c:pt idx="22">
                  <c:v>160.26899309342056</c:v>
                </c:pt>
                <c:pt idx="23">
                  <c:v>173.46419483824064</c:v>
                </c:pt>
                <c:pt idx="24">
                  <c:v>170.99236641221373</c:v>
                </c:pt>
                <c:pt idx="25">
                  <c:v>183.27880770628863</c:v>
                </c:pt>
                <c:pt idx="26">
                  <c:v>152.85350781533987</c:v>
                </c:pt>
                <c:pt idx="27">
                  <c:v>186.87749909123954</c:v>
                </c:pt>
                <c:pt idx="28">
                  <c:v>104.50745183569612</c:v>
                </c:pt>
                <c:pt idx="29">
                  <c:v>108.9058524173028</c:v>
                </c:pt>
                <c:pt idx="30">
                  <c:v>104.87095601599418</c:v>
                </c:pt>
                <c:pt idx="31">
                  <c:v>153.10796074154854</c:v>
                </c:pt>
                <c:pt idx="32">
                  <c:v>92.402762631770258</c:v>
                </c:pt>
                <c:pt idx="33">
                  <c:v>129.44383860414393</c:v>
                </c:pt>
                <c:pt idx="34">
                  <c:v>82.624500181752097</c:v>
                </c:pt>
                <c:pt idx="35">
                  <c:v>169.82915303525991</c:v>
                </c:pt>
                <c:pt idx="36">
                  <c:v>125.2271901126863</c:v>
                </c:pt>
                <c:pt idx="37">
                  <c:v>91.748455107233738</c:v>
                </c:pt>
                <c:pt idx="38">
                  <c:v>83.569611050527087</c:v>
                </c:pt>
                <c:pt idx="39">
                  <c:v>107.34278444202108</c:v>
                </c:pt>
                <c:pt idx="40">
                  <c:v>141.00327153762268</c:v>
                </c:pt>
              </c:numCache>
            </c:numRef>
          </c:val>
          <c:smooth val="0"/>
          <c:extLst>
            <c:ext xmlns:c16="http://schemas.microsoft.com/office/drawing/2014/chart" uri="{C3380CC4-5D6E-409C-BE32-E72D297353CC}">
              <c16:uniqueId val="{00000000-BFE6-4CAF-96D5-B563ADDC541B}"/>
            </c:ext>
          </c:extLst>
        </c:ser>
        <c:ser>
          <c:idx val="1"/>
          <c:order val="1"/>
          <c:tx>
            <c:strRef>
              <c:f>'s17 Graf'!$A$4</c:f>
              <c:strCache>
                <c:ptCount val="1"/>
                <c:pt idx="0">
                  <c:v>Stockholms stad</c:v>
                </c:pt>
              </c:strCache>
            </c:strRef>
          </c:tx>
          <c:spPr>
            <a:ln w="28575" cap="rnd">
              <a:solidFill>
                <a:schemeClr val="accent2"/>
              </a:solidFill>
              <a:round/>
            </a:ln>
            <a:effectLst/>
          </c:spPr>
          <c:marker>
            <c:symbol val="none"/>
          </c:marker>
          <c:cat>
            <c:strRef>
              <c:f>'s17 Graf'!$B$11:$AP$11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's17 Graf'!$B$13:$AP$13</c:f>
              <c:numCache>
                <c:formatCode>General</c:formatCode>
                <c:ptCount val="41"/>
                <c:pt idx="0">
                  <c:v>100</c:v>
                </c:pt>
                <c:pt idx="1">
                  <c:v>120.1154163231657</c:v>
                </c:pt>
                <c:pt idx="2">
                  <c:v>76.09233305853256</c:v>
                </c:pt>
                <c:pt idx="3">
                  <c:v>28.1121187139324</c:v>
                </c:pt>
                <c:pt idx="4">
                  <c:v>39.488870568837591</c:v>
                </c:pt>
                <c:pt idx="5">
                  <c:v>91.755976916735364</c:v>
                </c:pt>
                <c:pt idx="6">
                  <c:v>67.023907666941469</c:v>
                </c:pt>
                <c:pt idx="7">
                  <c:v>44.27040395713108</c:v>
                </c:pt>
                <c:pt idx="8">
                  <c:v>129.76092333058531</c:v>
                </c:pt>
                <c:pt idx="9">
                  <c:v>112.53091508656225</c:v>
                </c:pt>
                <c:pt idx="10">
                  <c:v>116.81780708985985</c:v>
                </c:pt>
                <c:pt idx="11">
                  <c:v>99.258037922506176</c:v>
                </c:pt>
                <c:pt idx="12">
                  <c:v>86.974443528441881</c:v>
                </c:pt>
                <c:pt idx="13">
                  <c:v>70.074196207749381</c:v>
                </c:pt>
                <c:pt idx="14">
                  <c:v>67.023907666941469</c:v>
                </c:pt>
                <c:pt idx="15">
                  <c:v>112.61335531739489</c:v>
                </c:pt>
                <c:pt idx="16">
                  <c:v>43.446001648804618</c:v>
                </c:pt>
                <c:pt idx="17">
                  <c:v>100.57708161582852</c:v>
                </c:pt>
                <c:pt idx="18">
                  <c:v>114.5919208573784</c:v>
                </c:pt>
                <c:pt idx="19">
                  <c:v>109.31574608408904</c:v>
                </c:pt>
                <c:pt idx="20">
                  <c:v>153.17394888705689</c:v>
                </c:pt>
                <c:pt idx="21">
                  <c:v>155.81203627370158</c:v>
                </c:pt>
                <c:pt idx="22">
                  <c:v>96.290189612530909</c:v>
                </c:pt>
                <c:pt idx="23">
                  <c:v>138.74690849134379</c:v>
                </c:pt>
                <c:pt idx="24">
                  <c:v>91.343775762572136</c:v>
                </c:pt>
                <c:pt idx="25">
                  <c:v>155.81203627370158</c:v>
                </c:pt>
                <c:pt idx="26">
                  <c:v>154.41055234954658</c:v>
                </c:pt>
                <c:pt idx="27">
                  <c:v>183.84171475680131</c:v>
                </c:pt>
                <c:pt idx="28">
                  <c:v>53.915910964550697</c:v>
                </c:pt>
                <c:pt idx="29">
                  <c:v>103.54492992580379</c:v>
                </c:pt>
                <c:pt idx="30">
                  <c:v>59.604286892003294</c:v>
                </c:pt>
                <c:pt idx="31">
                  <c:v>144.18796372629842</c:v>
                </c:pt>
                <c:pt idx="32">
                  <c:v>74.196207749381699</c:v>
                </c:pt>
                <c:pt idx="33">
                  <c:v>91.508656224237427</c:v>
                </c:pt>
                <c:pt idx="34">
                  <c:v>45.754328112118714</c:v>
                </c:pt>
                <c:pt idx="35">
                  <c:v>132.81121187139323</c:v>
                </c:pt>
                <c:pt idx="36">
                  <c:v>58.94476504534213</c:v>
                </c:pt>
                <c:pt idx="37">
                  <c:v>75.432811211871396</c:v>
                </c:pt>
                <c:pt idx="38">
                  <c:v>59.027205276174776</c:v>
                </c:pt>
                <c:pt idx="39">
                  <c:v>124.89694971145919</c:v>
                </c:pt>
                <c:pt idx="40">
                  <c:v>106.10057708161582</c:v>
                </c:pt>
              </c:numCache>
            </c:numRef>
          </c:val>
          <c:smooth val="0"/>
          <c:extLst>
            <c:ext xmlns:c16="http://schemas.microsoft.com/office/drawing/2014/chart" uri="{C3380CC4-5D6E-409C-BE32-E72D297353CC}">
              <c16:uniqueId val="{00000001-BFE6-4CAF-96D5-B563ADDC541B}"/>
            </c:ext>
          </c:extLst>
        </c:ser>
        <c:ser>
          <c:idx val="2"/>
          <c:order val="2"/>
          <c:tx>
            <c:strRef>
              <c:f>'s17 Graf'!$A$5</c:f>
              <c:strCache>
                <c:ptCount val="1"/>
                <c:pt idx="0">
                  <c:v>Sverige exkl Stockholms län</c:v>
                </c:pt>
              </c:strCache>
            </c:strRef>
          </c:tx>
          <c:spPr>
            <a:ln w="28575" cap="rnd">
              <a:solidFill>
                <a:schemeClr val="accent3"/>
              </a:solidFill>
              <a:prstDash val="sysDash"/>
              <a:round/>
            </a:ln>
            <a:effectLst/>
          </c:spPr>
          <c:marker>
            <c:symbol val="none"/>
          </c:marker>
          <c:cat>
            <c:strRef>
              <c:f>'s17 Graf'!$B$11:$AP$11</c:f>
              <c:strCache>
                <c:ptCount val="41"/>
                <c:pt idx="0">
                  <c:v>2011</c:v>
                </c:pt>
                <c:pt idx="4">
                  <c:v>2012</c:v>
                </c:pt>
                <c:pt idx="8">
                  <c:v>2013</c:v>
                </c:pt>
                <c:pt idx="12">
                  <c:v>2014</c:v>
                </c:pt>
                <c:pt idx="16">
                  <c:v>2015</c:v>
                </c:pt>
                <c:pt idx="20">
                  <c:v>2016</c:v>
                </c:pt>
                <c:pt idx="24">
                  <c:v>2017</c:v>
                </c:pt>
                <c:pt idx="28">
                  <c:v>2018</c:v>
                </c:pt>
                <c:pt idx="32">
                  <c:v>2019</c:v>
                </c:pt>
                <c:pt idx="36">
                  <c:v>2020</c:v>
                </c:pt>
                <c:pt idx="40">
                  <c:v>2021</c:v>
                </c:pt>
              </c:strCache>
            </c:strRef>
          </c:cat>
          <c:val>
            <c:numRef>
              <c:f>'s17 Graf'!$B$14:$AP$14</c:f>
              <c:numCache>
                <c:formatCode>General</c:formatCode>
                <c:ptCount val="41"/>
                <c:pt idx="0">
                  <c:v>100</c:v>
                </c:pt>
                <c:pt idx="1">
                  <c:v>106.68316831683168</c:v>
                </c:pt>
                <c:pt idx="2">
                  <c:v>63.423457730388421</c:v>
                </c:pt>
                <c:pt idx="3">
                  <c:v>72.048743335872047</c:v>
                </c:pt>
                <c:pt idx="4">
                  <c:v>79.912414318354919</c:v>
                </c:pt>
                <c:pt idx="5">
                  <c:v>76.104341203351098</c:v>
                </c:pt>
                <c:pt idx="6">
                  <c:v>56.854531607006855</c:v>
                </c:pt>
                <c:pt idx="7">
                  <c:v>69.516374714394516</c:v>
                </c:pt>
                <c:pt idx="8">
                  <c:v>84.025133282559025</c:v>
                </c:pt>
                <c:pt idx="9">
                  <c:v>90.955826351865952</c:v>
                </c:pt>
                <c:pt idx="10">
                  <c:v>77.70373191165271</c:v>
                </c:pt>
                <c:pt idx="11">
                  <c:v>96.610814927646615</c:v>
                </c:pt>
                <c:pt idx="12">
                  <c:v>109.5011424219345</c:v>
                </c:pt>
                <c:pt idx="13">
                  <c:v>112.50952018278751</c:v>
                </c:pt>
                <c:pt idx="14">
                  <c:v>96.039603960396036</c:v>
                </c:pt>
                <c:pt idx="15">
                  <c:v>125.99009900990099</c:v>
                </c:pt>
                <c:pt idx="16">
                  <c:v>162.16679360243717</c:v>
                </c:pt>
                <c:pt idx="17">
                  <c:v>170.62071591774563</c:v>
                </c:pt>
                <c:pt idx="18">
                  <c:v>150.64737242955064</c:v>
                </c:pt>
                <c:pt idx="19">
                  <c:v>163.93754760091394</c:v>
                </c:pt>
                <c:pt idx="20">
                  <c:v>183.09215536938308</c:v>
                </c:pt>
                <c:pt idx="21">
                  <c:v>226.73267326732673</c:v>
                </c:pt>
                <c:pt idx="22">
                  <c:v>195.22086824067023</c:v>
                </c:pt>
                <c:pt idx="23">
                  <c:v>195.54455445544554</c:v>
                </c:pt>
                <c:pt idx="24">
                  <c:v>233.58720487433359</c:v>
                </c:pt>
                <c:pt idx="25">
                  <c:v>241.24143183549126</c:v>
                </c:pt>
                <c:pt idx="26">
                  <c:v>161.99543031226199</c:v>
                </c:pt>
                <c:pt idx="27">
                  <c:v>214.01370906321401</c:v>
                </c:pt>
                <c:pt idx="28">
                  <c:v>207.80654988575782</c:v>
                </c:pt>
                <c:pt idx="29">
                  <c:v>216.56511805026656</c:v>
                </c:pt>
                <c:pt idx="30">
                  <c:v>155.21706016755522</c:v>
                </c:pt>
                <c:pt idx="31">
                  <c:v>181.45468392993146</c:v>
                </c:pt>
                <c:pt idx="32">
                  <c:v>172.92460015232294</c:v>
                </c:pt>
                <c:pt idx="33">
                  <c:v>172.94364051789793</c:v>
                </c:pt>
                <c:pt idx="34">
                  <c:v>126.1043412033511</c:v>
                </c:pt>
                <c:pt idx="35">
                  <c:v>179.51256664127951</c:v>
                </c:pt>
                <c:pt idx="36">
                  <c:v>160.12947448591012</c:v>
                </c:pt>
                <c:pt idx="37">
                  <c:v>190.02284843869003</c:v>
                </c:pt>
                <c:pt idx="38">
                  <c:v>151.82787509520182</c:v>
                </c:pt>
                <c:pt idx="39">
                  <c:v>188.48057882711348</c:v>
                </c:pt>
                <c:pt idx="40">
                  <c:v>219.57349581111959</c:v>
                </c:pt>
              </c:numCache>
            </c:numRef>
          </c:val>
          <c:smooth val="0"/>
          <c:extLst>
            <c:ext xmlns:c16="http://schemas.microsoft.com/office/drawing/2014/chart" uri="{C3380CC4-5D6E-409C-BE32-E72D297353CC}">
              <c16:uniqueId val="{00000002-BFE6-4CAF-96D5-B563ADDC541B}"/>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manualLayout>
          <c:xMode val="edge"/>
          <c:yMode val="edge"/>
          <c:x val="4.7994947999921066E-2"/>
          <c:y val="0.91385646794150732"/>
          <c:w val="0.89999992106249882"/>
          <c:h val="6.32863892013498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's18 Graf'!$A$2</c:f>
              <c:strCache>
                <c:ptCount val="1"/>
                <c:pt idx="0">
                  <c:v>Stockholms län</c:v>
                </c:pt>
              </c:strCache>
            </c:strRef>
          </c:tx>
          <c:spPr>
            <a:ln w="28575" cap="rnd">
              <a:solidFill>
                <a:schemeClr val="accent1"/>
              </a:solidFill>
              <a:round/>
            </a:ln>
            <a:effectLst/>
          </c:spPr>
          <c:marker>
            <c:symbol val="none"/>
          </c:marker>
          <c:cat>
            <c:numRef>
              <c:f>'s18 Graf'!$B$5:$L$5</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's18 Graf'!$B$6:$L$6</c:f>
              <c:numCache>
                <c:formatCode>General</c:formatCode>
                <c:ptCount val="11"/>
                <c:pt idx="0">
                  <c:v>100</c:v>
                </c:pt>
                <c:pt idx="1">
                  <c:v>108.04493578772367</c:v>
                </c:pt>
                <c:pt idx="2">
                  <c:v>106.9665837821827</c:v>
                </c:pt>
                <c:pt idx="3">
                  <c:v>116.03341510427745</c:v>
                </c:pt>
                <c:pt idx="4">
                  <c:v>127.78476833359873</c:v>
                </c:pt>
                <c:pt idx="5">
                  <c:v>132.91016962552769</c:v>
                </c:pt>
                <c:pt idx="6">
                  <c:v>144.99797892514451</c:v>
                </c:pt>
                <c:pt idx="7">
                  <c:v>149.85780095920325</c:v>
                </c:pt>
                <c:pt idx="8">
                  <c:v>157.18099588324313</c:v>
                </c:pt>
                <c:pt idx="9">
                  <c:v>128.78912561509159</c:v>
                </c:pt>
                <c:pt idx="10">
                  <c:v>64.188724963448053</c:v>
                </c:pt>
              </c:numCache>
            </c:numRef>
          </c:val>
          <c:smooth val="0"/>
          <c:extLst>
            <c:ext xmlns:c16="http://schemas.microsoft.com/office/drawing/2014/chart" uri="{C3380CC4-5D6E-409C-BE32-E72D297353CC}">
              <c16:uniqueId val="{00000000-E3A8-4E29-87C8-55BFC261381B}"/>
            </c:ext>
          </c:extLst>
        </c:ser>
        <c:ser>
          <c:idx val="1"/>
          <c:order val="1"/>
          <c:tx>
            <c:strRef>
              <c:f>'s18 Graf'!$A$3</c:f>
              <c:strCache>
                <c:ptCount val="1"/>
                <c:pt idx="0">
                  <c:v>Stockholms kommun</c:v>
                </c:pt>
              </c:strCache>
            </c:strRef>
          </c:tx>
          <c:spPr>
            <a:ln w="28575" cap="rnd">
              <a:solidFill>
                <a:schemeClr val="accent2"/>
              </a:solidFill>
              <a:round/>
            </a:ln>
            <a:effectLst/>
          </c:spPr>
          <c:marker>
            <c:symbol val="none"/>
          </c:marker>
          <c:cat>
            <c:numRef>
              <c:f>'s18 Graf'!$B$5:$L$5</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's18 Graf'!$B$7:$L$7</c:f>
              <c:numCache>
                <c:formatCode>General</c:formatCode>
                <c:ptCount val="11"/>
                <c:pt idx="0">
                  <c:v>100</c:v>
                </c:pt>
                <c:pt idx="1">
                  <c:v>108.66298367209282</c:v>
                </c:pt>
                <c:pt idx="2">
                  <c:v>108.4257869151904</c:v>
                </c:pt>
                <c:pt idx="3">
                  <c:v>114.39772354897374</c:v>
                </c:pt>
                <c:pt idx="4">
                  <c:v>125.04965185894488</c:v>
                </c:pt>
                <c:pt idx="5">
                  <c:v>130.34786997312301</c:v>
                </c:pt>
                <c:pt idx="6">
                  <c:v>145.31430762864633</c:v>
                </c:pt>
                <c:pt idx="7">
                  <c:v>148.2986016154893</c:v>
                </c:pt>
                <c:pt idx="8">
                  <c:v>155.30431745935564</c:v>
                </c:pt>
                <c:pt idx="9">
                  <c:v>122.62737465845662</c:v>
                </c:pt>
                <c:pt idx="10">
                  <c:v>52.709424803844264</c:v>
                </c:pt>
              </c:numCache>
            </c:numRef>
          </c:val>
          <c:smooth val="0"/>
          <c:extLst>
            <c:ext xmlns:c16="http://schemas.microsoft.com/office/drawing/2014/chart" uri="{C3380CC4-5D6E-409C-BE32-E72D297353CC}">
              <c16:uniqueId val="{00000001-E3A8-4E29-87C8-55BFC261381B}"/>
            </c:ext>
          </c:extLst>
        </c:ser>
        <c:ser>
          <c:idx val="2"/>
          <c:order val="2"/>
          <c:tx>
            <c:strRef>
              <c:f>'s18 Graf'!$A$4</c:f>
              <c:strCache>
                <c:ptCount val="1"/>
                <c:pt idx="0">
                  <c:v>Sverige exkl Stockholms län</c:v>
                </c:pt>
              </c:strCache>
            </c:strRef>
          </c:tx>
          <c:spPr>
            <a:ln w="28575" cap="rnd">
              <a:solidFill>
                <a:schemeClr val="accent3"/>
              </a:solidFill>
              <a:prstDash val="sysDash"/>
              <a:round/>
            </a:ln>
            <a:effectLst/>
          </c:spPr>
          <c:marker>
            <c:symbol val="none"/>
          </c:marker>
          <c:cat>
            <c:numRef>
              <c:f>'s18 Graf'!$B$5:$L$5</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's18 Graf'!$B$8:$L$8</c:f>
              <c:numCache>
                <c:formatCode>General</c:formatCode>
                <c:ptCount val="11"/>
                <c:pt idx="0">
                  <c:v>100</c:v>
                </c:pt>
                <c:pt idx="1">
                  <c:v>103.3373193069161</c:v>
                </c:pt>
                <c:pt idx="2">
                  <c:v>101.17247346366776</c:v>
                </c:pt>
                <c:pt idx="3">
                  <c:v>103.19910042656322</c:v>
                </c:pt>
                <c:pt idx="4">
                  <c:v>109.5449770551333</c:v>
                </c:pt>
                <c:pt idx="5">
                  <c:v>116.72260153533844</c:v>
                </c:pt>
                <c:pt idx="6">
                  <c:v>117.24763166789126</c:v>
                </c:pt>
                <c:pt idx="7">
                  <c:v>131.53712823124911</c:v>
                </c:pt>
                <c:pt idx="8">
                  <c:v>129.88144977853977</c:v>
                </c:pt>
                <c:pt idx="9">
                  <c:v>111.09505605501214</c:v>
                </c:pt>
                <c:pt idx="10">
                  <c:v>74.537769397955685</c:v>
                </c:pt>
              </c:numCache>
            </c:numRef>
          </c:val>
          <c:smooth val="0"/>
          <c:extLst>
            <c:ext xmlns:c16="http://schemas.microsoft.com/office/drawing/2014/chart" uri="{C3380CC4-5D6E-409C-BE32-E72D297353CC}">
              <c16:uniqueId val="{00000002-E3A8-4E29-87C8-55BFC261381B}"/>
            </c:ext>
          </c:extLst>
        </c:ser>
        <c:dLbls>
          <c:showLegendKey val="0"/>
          <c:showVal val="0"/>
          <c:showCatName val="0"/>
          <c:showSerName val="0"/>
          <c:showPercent val="0"/>
          <c:showBubbleSize val="0"/>
        </c:dLbls>
        <c:smooth val="0"/>
        <c:axId val="297720264"/>
        <c:axId val="297718296"/>
      </c:lineChart>
      <c:catAx>
        <c:axId val="29772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18296"/>
        <c:crosses val="autoZero"/>
        <c:auto val="1"/>
        <c:lblAlgn val="ctr"/>
        <c:lblOffset val="100"/>
        <c:noMultiLvlLbl val="0"/>
      </c:catAx>
      <c:valAx>
        <c:axId val="2977182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29772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2021-06-30</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30/06/2021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241C740-7330-441A-80F0-A683365F9479}" type="slidenum">
              <a:rPr lang="en-GB" smtClean="0"/>
              <a:t>1</a:t>
            </a:fld>
            <a:endParaRPr lang="en-GB" dirty="0"/>
          </a:p>
        </p:txBody>
      </p:sp>
    </p:spTree>
    <p:extLst>
      <p:ext uri="{BB962C8B-B14F-4D97-AF65-F5344CB8AC3E}">
        <p14:creationId xmlns:p14="http://schemas.microsoft.com/office/powerpoint/2010/main" val="2643048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6/30/2021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6/30/2021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6/30/2021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6/30/2021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6/30/2021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6/30/2021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6/30/2021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6/30/2021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6/30/2021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6/30/2021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6/30/2021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8.jpeg"/><Relationship Id="rId1" Type="http://schemas.openxmlformats.org/officeDocument/2006/relationships/slideLayout" Target="../slideLayouts/slideLayout1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latshållare för bild 9">
            <a:extLst>
              <a:ext uri="{FF2B5EF4-FFF2-40B4-BE49-F238E27FC236}">
                <a16:creationId xmlns:a16="http://schemas.microsoft.com/office/drawing/2014/main" id="{F7D338E5-2F7F-4BEE-85CF-C4EFD9F4D1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Stockholmskonjunkturen</a:t>
            </a:r>
            <a:r>
              <a:rPr lang="sv-SE" sz="3200" dirty="0">
                <a:solidFill>
                  <a:schemeClr val="bg1"/>
                </a:solidFill>
                <a:latin typeface="+mj-lt"/>
              </a:rPr>
              <a:t> </a:t>
            </a:r>
          </a:p>
          <a:p>
            <a:r>
              <a:rPr lang="sv-SE" sz="2000" dirty="0">
                <a:solidFill>
                  <a:schemeClr val="bg1"/>
                </a:solidFill>
                <a:latin typeface="+mj-lt"/>
              </a:rPr>
              <a:t>Stockholms län och stad, 2021 kv1</a:t>
            </a:r>
          </a:p>
          <a:p>
            <a:endParaRPr lang="sv-SE" sz="2000" dirty="0">
              <a:solidFill>
                <a:schemeClr val="bg1"/>
              </a:solidFill>
              <a:latin typeface="+mj-lt"/>
            </a:endParaRPr>
          </a:p>
          <a:p>
            <a:r>
              <a:rPr lang="sv-SE" sz="2000" dirty="0">
                <a:solidFill>
                  <a:schemeClr val="bg1"/>
                </a:solidFill>
                <a:latin typeface="+mj-lt"/>
              </a:rPr>
              <a:t>2021-07-08</a:t>
            </a: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bild 4" descr="En bild som visar himmel, utomhus, natur, solnedgång&#10;&#10;Automatiskt genererad beskrivning">
            <a:extLst>
              <a:ext uri="{FF2B5EF4-FFF2-40B4-BE49-F238E27FC236}">
                <a16:creationId xmlns:a16="http://schemas.microsoft.com/office/drawing/2014/main" id="{07EA6AA3-F5CB-4DEB-887F-512621E62AD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och stad.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22559" y="1153000"/>
            <a:ext cx="5155635" cy="5852159"/>
          </a:xfrm>
        </p:spPr>
        <p:txBody>
          <a:bodyPr/>
          <a:lstStyle/>
          <a:p>
            <a:pPr>
              <a:lnSpc>
                <a:spcPct val="107000"/>
              </a:lnSpc>
              <a:spcBef>
                <a:spcPts val="600"/>
              </a:spcBef>
              <a:spcAft>
                <a:spcPts val="1000"/>
              </a:spcAft>
            </a:pPr>
            <a:r>
              <a:rPr lang="sv-SE" sz="1050" b="1" dirty="0" smtClean="0">
                <a:cs typeface="Times New Roman" panose="02020603050405020304" pitchFamily="18" charset="0"/>
              </a:rPr>
              <a:t>Fjolåret </a:t>
            </a:r>
            <a:r>
              <a:rPr lang="sv-SE" sz="1050" b="1" dirty="0">
                <a:cs typeface="Times New Roman" panose="02020603050405020304" pitchFamily="18" charset="0"/>
              </a:rPr>
              <a:t>präglades starkt av Covid-19 pandemin och dess följdverkningar. Under årets första kvartal ser vi </a:t>
            </a:r>
            <a:r>
              <a:rPr lang="sv-SE" sz="1050" b="1" dirty="0" smtClean="0">
                <a:cs typeface="Times New Roman" panose="02020603050405020304" pitchFamily="18" charset="0"/>
              </a:rPr>
              <a:t>en försvagad arbetsmarknad med färre sysselsatta invånare och fler arbetslösa, inte minst inom Hotell och </a:t>
            </a:r>
            <a:r>
              <a:rPr lang="sv-SE" sz="1050" b="1" dirty="0">
                <a:cs typeface="Times New Roman" panose="02020603050405020304" pitchFamily="18" charset="0"/>
              </a:rPr>
              <a:t>Restauranger samt Personliga och kulturella </a:t>
            </a:r>
            <a:r>
              <a:rPr lang="sv-SE" sz="1050" b="1" dirty="0" smtClean="0">
                <a:cs typeface="Times New Roman" panose="02020603050405020304" pitchFamily="18" charset="0"/>
              </a:rPr>
              <a:t>tjänster. Trots </a:t>
            </a:r>
            <a:r>
              <a:rPr lang="sv-SE" sz="1050" b="1" dirty="0">
                <a:cs typeface="Times New Roman" panose="02020603050405020304" pitchFamily="18" charset="0"/>
              </a:rPr>
              <a:t>detta syns det vissa ljusglimtar kopplat till </a:t>
            </a:r>
            <a:r>
              <a:rPr lang="sv-SE" sz="1050" b="1" dirty="0" smtClean="0">
                <a:cs typeface="Times New Roman" panose="02020603050405020304" pitchFamily="18" charset="0"/>
              </a:rPr>
              <a:t>företagande och ekonomisk tillväxt både i Stockholm och Sverige som helhet.</a:t>
            </a:r>
            <a:endParaRPr lang="sv-SE" sz="1050" b="1" dirty="0">
              <a:cs typeface="Times New Roman" panose="02020603050405020304" pitchFamily="18" charset="0"/>
            </a:endParaRPr>
          </a:p>
          <a:p>
            <a:pPr>
              <a:lnSpc>
                <a:spcPct val="107000"/>
              </a:lnSpc>
              <a:spcBef>
                <a:spcPts val="600"/>
              </a:spcBef>
              <a:spcAft>
                <a:spcPts val="1000"/>
              </a:spcAft>
            </a:pPr>
            <a:r>
              <a:rPr lang="sv-SE" sz="1050" dirty="0" smtClean="0">
                <a:cs typeface="Times New Roman" panose="02020603050405020304" pitchFamily="18" charset="0"/>
              </a:rPr>
              <a:t>Lönesumman </a:t>
            </a:r>
            <a:r>
              <a:rPr lang="sv-SE" sz="1050" dirty="0">
                <a:cs typeface="Times New Roman" panose="02020603050405020304" pitchFamily="18" charset="0"/>
              </a:rPr>
              <a:t>i privat sektor ökar för Stockholms län och stad och en liknande utveckling syns även på den totala lönesumman samt per sysselsatt och invånare. Denna utveckling är välkommen och tyder på att den generella köpkraften är fortsatt god vilket kommer ha stor betydelse för den fortsatta återhämtningen. För näringslivet som helhet minskar även företagskonkurserna men däremot stannar nyföretagandet av under kvartalet.</a:t>
            </a:r>
          </a:p>
          <a:p>
            <a:pPr>
              <a:lnSpc>
                <a:spcPct val="107000"/>
              </a:lnSpc>
              <a:spcBef>
                <a:spcPts val="600"/>
              </a:spcBef>
              <a:spcAft>
                <a:spcPts val="1000"/>
              </a:spcAft>
            </a:pPr>
            <a:r>
              <a:rPr lang="sv-SE" sz="1050" dirty="0">
                <a:cs typeface="Times New Roman" panose="02020603050405020304" pitchFamily="18" charset="0"/>
              </a:rPr>
              <a:t>Effekterna av Covid-19 pandemin gör fortsatt tydliga avtryck på arbetsmarknaden. Arbetslösheten stiger med 1,5 procentenhet i länet och en liknande utveckling syns i Stockholms </a:t>
            </a:r>
            <a:r>
              <a:rPr lang="sv-SE" sz="1050" dirty="0" smtClean="0">
                <a:cs typeface="Times New Roman" panose="02020603050405020304" pitchFamily="18" charset="0"/>
              </a:rPr>
              <a:t>stad </a:t>
            </a:r>
            <a:r>
              <a:rPr lang="sv-SE" sz="1050" dirty="0">
                <a:cs typeface="Times New Roman" panose="02020603050405020304" pitchFamily="18" charset="0"/>
              </a:rPr>
              <a:t>och samtidigt minskar sysselsättningen med 3 procent, vilket motsvarar 38 100 personer. Antalet lediga jobb minskar generellt och i synnerhet inom Transportsektorn, Personliga och kulturella tjänster samt Hotell och Restaurangbranschen. Därtill minskar de kommersiella övernattningarna även detta kvartal med 50 procent. Varslen minskar jämfört med rekordnivåerna det första kvartalet 2020.</a:t>
            </a:r>
          </a:p>
          <a:p>
            <a:pPr>
              <a:lnSpc>
                <a:spcPct val="107000"/>
              </a:lnSpc>
              <a:spcBef>
                <a:spcPts val="600"/>
              </a:spcBef>
              <a:spcAft>
                <a:spcPts val="1000"/>
              </a:spcAft>
            </a:pPr>
            <a:r>
              <a:rPr lang="sv-SE" sz="1050" dirty="0">
                <a:cs typeface="Times New Roman" panose="02020603050405020304" pitchFamily="18" charset="0"/>
              </a:rPr>
              <a:t>Antalet invånare fortsätter att öka i Stockholms län </a:t>
            </a:r>
            <a:r>
              <a:rPr lang="sv-SE" sz="1050" dirty="0" smtClean="0">
                <a:cs typeface="Times New Roman" panose="02020603050405020304" pitchFamily="18" charset="0"/>
              </a:rPr>
              <a:t>men i lägre takt än tidigare och </a:t>
            </a:r>
            <a:r>
              <a:rPr lang="sv-SE" sz="1050" dirty="0">
                <a:cs typeface="Times New Roman" panose="02020603050405020304" pitchFamily="18" charset="0"/>
              </a:rPr>
              <a:t>nu återstår bara 5 000 personer från att nå 2,4 miljoner invånare. För Stockholms </a:t>
            </a:r>
            <a:r>
              <a:rPr lang="sv-SE" sz="1050" dirty="0" smtClean="0">
                <a:cs typeface="Times New Roman" panose="02020603050405020304" pitchFamily="18" charset="0"/>
              </a:rPr>
              <a:t>stad </a:t>
            </a:r>
            <a:r>
              <a:rPr lang="sv-SE" sz="1050" dirty="0">
                <a:cs typeface="Times New Roman" panose="02020603050405020304" pitchFamily="18" charset="0"/>
              </a:rPr>
              <a:t>återstår 25 000 personer för att staden ska uppnå 1 miljon invånare. </a:t>
            </a:r>
          </a:p>
          <a:p>
            <a:pPr>
              <a:lnSpc>
                <a:spcPct val="107000"/>
              </a:lnSpc>
              <a:spcBef>
                <a:spcPts val="600"/>
              </a:spcBef>
              <a:spcAft>
                <a:spcPts val="1000"/>
              </a:spcAft>
            </a:pPr>
            <a:r>
              <a:rPr lang="sv-SE" sz="1100" dirty="0"/>
              <a:t>Staffan Ingvarsson</a:t>
            </a:r>
            <a:br>
              <a:rPr lang="sv-SE" sz="1100" dirty="0"/>
            </a:br>
            <a:r>
              <a:rPr lang="sv-SE" sz="1100" dirty="0"/>
              <a:t>VD Stockholm Business Region</a:t>
            </a:r>
          </a:p>
          <a:p>
            <a:endParaRPr lang="sv-SE" sz="1200" dirty="0"/>
          </a:p>
        </p:txBody>
      </p:sp>
      <p:pic>
        <p:nvPicPr>
          <p:cNvPr id="7" name="Platshållare för bild 4" descr="En bild som visar himmel, utomhus, natur, solnedgång&#10;&#10;Automatiskt genererad beskrivning">
            <a:extLst>
              <a:ext uri="{FF2B5EF4-FFF2-40B4-BE49-F238E27FC236}">
                <a16:creationId xmlns:a16="http://schemas.microsoft.com/office/drawing/2014/main" id="{4D5E9422-08A2-451C-956F-6938D9CA426B}"/>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0" r="30"/>
          <a:stretch>
            <a:fillRect/>
          </a:stretch>
        </p:blipFill>
        <p:spPr>
          <a:xfrm>
            <a:off x="0" y="0"/>
            <a:ext cx="6024563" cy="6858000"/>
          </a:xfrm>
        </p:spPr>
      </p:pic>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447777" y="520117"/>
            <a:ext cx="5230417" cy="931178"/>
          </a:xfrm>
        </p:spPr>
        <p:txBody>
          <a:bodyPr/>
          <a:lstStyle/>
          <a:p>
            <a:r>
              <a:rPr lang="sv-SE" sz="2000" dirty="0"/>
              <a:t>Tufft konjunkturläge i spåren av Covid-19</a:t>
            </a:r>
            <a:br>
              <a:rPr lang="sv-SE" sz="2000" dirty="0"/>
            </a:br>
            <a:r>
              <a:rPr lang="sv-SE" sz="2000" dirty="0"/>
              <a:t/>
            </a:r>
            <a:br>
              <a:rPr lang="sv-SE" sz="2000" dirty="0"/>
            </a:br>
            <a:endParaRPr lang="sv-SE" sz="2000"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73071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Stockholm, 2021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16856" y="5484225"/>
            <a:ext cx="2731838" cy="200055"/>
          </a:xfrm>
          <a:prstGeom prst="rect">
            <a:avLst/>
          </a:prstGeom>
          <a:noFill/>
        </p:spPr>
        <p:txBody>
          <a:bodyPr wrap="none" rtlCol="0">
            <a:spAutoFit/>
          </a:bodyPr>
          <a:lstStyle/>
          <a:p>
            <a:r>
              <a:rPr lang="sv-SE" sz="700" dirty="0">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456BDF59-60F8-4E6F-9C13-3E809030D2D0}"/>
              </a:ext>
            </a:extLst>
          </p:cNvPr>
          <p:cNvGraphicFramePr>
            <a:graphicFrameLocks noGrp="1"/>
          </p:cNvGraphicFramePr>
          <p:nvPr>
            <p:extLst>
              <p:ext uri="{D42A27DB-BD31-4B8C-83A1-F6EECF244321}">
                <p14:modId xmlns:p14="http://schemas.microsoft.com/office/powerpoint/2010/main" val="359754749"/>
              </p:ext>
            </p:extLst>
          </p:nvPr>
        </p:nvGraphicFramePr>
        <p:xfrm>
          <a:off x="577286"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Stockholms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Stockholms stad</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a:t>
                      </a:r>
                    </a:p>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dirty="0">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82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7 375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pitchFamily="34" charset="0"/>
                        </a:rPr>
                        <a:t>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4 201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589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356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-16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1 250 200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541 000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67 622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-24</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43 876</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-29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4 100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-85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2 479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-88</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5,9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mn-lt"/>
                        </a:rPr>
                        <a:t>1,5 </a:t>
                      </a:r>
                      <a:r>
                        <a:rPr lang="sv-SE" sz="900" b="0" i="0" u="none" strike="noStrike" dirty="0" err="1">
                          <a:solidFill>
                            <a:srgbClr val="000000"/>
                          </a:solidFill>
                          <a:effectLst/>
                          <a:latin typeface="+mn-lt"/>
                        </a:rPr>
                        <a:t>p.p</a:t>
                      </a:r>
                      <a:r>
                        <a:rPr lang="sv-SE" sz="900" b="0" i="0" u="none" strike="noStrike" dirty="0">
                          <a:solidFill>
                            <a:srgbClr val="000000"/>
                          </a:solidFill>
                          <a:effectLst/>
                          <a:latin typeface="+mn-lt"/>
                        </a:rPr>
                        <a:t>*</a:t>
                      </a:r>
                      <a:endParaRPr lang="sv-SE" sz="900" b="0" i="0" u="none" strike="noStrike" dirty="0">
                        <a:solidFill>
                          <a:srgbClr val="000000"/>
                        </a:solidFill>
                        <a:effectLst/>
                        <a:latin typeface="Futura Std Book" panose="020B0502020204020303"/>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6,2</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mn-lt"/>
                        </a:rPr>
                        <a:t>1,6 </a:t>
                      </a:r>
                      <a:r>
                        <a:rPr lang="sv-SE" sz="900" b="0" i="0" u="none" strike="noStrike" dirty="0" err="1">
                          <a:solidFill>
                            <a:srgbClr val="000000"/>
                          </a:solidFill>
                          <a:effectLst/>
                          <a:latin typeface="+mn-lt"/>
                        </a:rPr>
                        <a:t>p.p</a:t>
                      </a:r>
                      <a:r>
                        <a:rPr lang="sv-SE" sz="900" b="0" i="0" u="none" strike="noStrike" dirty="0">
                          <a:solidFill>
                            <a:srgbClr val="000000"/>
                          </a:solidFill>
                          <a:effectLst/>
                          <a:latin typeface="+mn-lt"/>
                        </a:rPr>
                        <a:t>*</a:t>
                      </a:r>
                      <a:endParaRPr lang="sv-SE" sz="900" b="0" i="0" u="none" strike="noStrike" dirty="0">
                        <a:solidFill>
                          <a:srgbClr val="000000"/>
                        </a:solidFill>
                        <a:effectLst/>
                        <a:latin typeface="Futura Std Book" panose="020B0502020204020303"/>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2 395,7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0,5</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a:solidFill>
                            <a:srgbClr val="000000"/>
                          </a:solidFill>
                          <a:effectLst/>
                          <a:latin typeface="Futura Std Book" panose="020B0502020204020303"/>
                        </a:rPr>
                        <a:t>975,3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FF000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3 879</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dirty="0">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1 287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80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a:solidFill>
                            <a:srgbClr val="000000"/>
                          </a:solidFill>
                          <a:effectLst/>
                          <a:latin typeface="Futura Std Book" panose="020B0502020204020303"/>
                        </a:rPr>
                        <a:t>1 153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-50</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900" b="0" i="0" u="none" strike="noStrike">
                          <a:solidFill>
                            <a:srgbClr val="000000"/>
                          </a:solidFill>
                          <a:effectLst/>
                          <a:latin typeface="Futura Std Book" panose="020B0502020204020303" pitchFamily="34" charset="0"/>
                        </a:rPr>
                        <a:t>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900" b="0" i="0" u="none" strike="noStrike" dirty="0">
                          <a:solidFill>
                            <a:srgbClr val="000000"/>
                          </a:solidFill>
                          <a:effectLst/>
                          <a:latin typeface="Futura Std Book" panose="020B0502020204020303"/>
                        </a:rPr>
                        <a:t>661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sv-SE" sz="900" b="0" i="0" u="none" strike="noStrike" dirty="0">
                          <a:solidFill>
                            <a:srgbClr val="000000"/>
                          </a:solidFill>
                          <a:effectLst/>
                          <a:latin typeface="Futura Std Book" panose="020B0502020204020303"/>
                        </a:rPr>
                        <a:t>-57</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92D050"/>
                        </a:solidFill>
                        <a:effectLst/>
                        <a:latin typeface="Wingdings" panose="05000000000000000000" pitchFamily="2" charset="2"/>
                      </a:endParaRPr>
                    </a:p>
                  </a:txBody>
                  <a:tcPr marL="9525" marR="9525" marT="9525" marB="0"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sp>
        <p:nvSpPr>
          <p:cNvPr id="5" name="Likbent triangel 4">
            <a:extLst>
              <a:ext uri="{FF2B5EF4-FFF2-40B4-BE49-F238E27FC236}">
                <a16:creationId xmlns:a16="http://schemas.microsoft.com/office/drawing/2014/main" id="{8C826203-7414-40C4-AF92-39152CEA58A2}"/>
              </a:ext>
            </a:extLst>
          </p:cNvPr>
          <p:cNvSpPr/>
          <p:nvPr/>
        </p:nvSpPr>
        <p:spPr>
          <a:xfrm>
            <a:off x="3624578" y="2461628"/>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Likbent triangel 9">
            <a:extLst>
              <a:ext uri="{FF2B5EF4-FFF2-40B4-BE49-F238E27FC236}">
                <a16:creationId xmlns:a16="http://schemas.microsoft.com/office/drawing/2014/main" id="{41F1656E-795E-41BD-AE0F-56B2CF1F4614}"/>
              </a:ext>
            </a:extLst>
          </p:cNvPr>
          <p:cNvSpPr/>
          <p:nvPr/>
        </p:nvSpPr>
        <p:spPr>
          <a:xfrm rot="16200000" flipV="1">
            <a:off x="3624578" y="2770049"/>
            <a:ext cx="117028" cy="100886"/>
          </a:xfrm>
          <a:prstGeom prst="triangle">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2" name="Likbent triangel 11">
            <a:extLst>
              <a:ext uri="{FF2B5EF4-FFF2-40B4-BE49-F238E27FC236}">
                <a16:creationId xmlns:a16="http://schemas.microsoft.com/office/drawing/2014/main" id="{6B1498AB-95FA-4F4B-893B-437782B29953}"/>
              </a:ext>
            </a:extLst>
          </p:cNvPr>
          <p:cNvSpPr/>
          <p:nvPr/>
        </p:nvSpPr>
        <p:spPr>
          <a:xfrm rot="10800000">
            <a:off x="3624578" y="3362050"/>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4" name="Likbent triangel 13">
            <a:extLst>
              <a:ext uri="{FF2B5EF4-FFF2-40B4-BE49-F238E27FC236}">
                <a16:creationId xmlns:a16="http://schemas.microsoft.com/office/drawing/2014/main" id="{49278A57-B0AE-40A1-ADAD-96F7111C8CE6}"/>
              </a:ext>
            </a:extLst>
          </p:cNvPr>
          <p:cNvSpPr/>
          <p:nvPr/>
        </p:nvSpPr>
        <p:spPr>
          <a:xfrm rot="10800000">
            <a:off x="3633292" y="3681094"/>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5" name="Likbent triangel 14">
            <a:extLst>
              <a:ext uri="{FF2B5EF4-FFF2-40B4-BE49-F238E27FC236}">
                <a16:creationId xmlns:a16="http://schemas.microsoft.com/office/drawing/2014/main" id="{1FE08395-46F8-4051-B91B-A224B4092C68}"/>
              </a:ext>
            </a:extLst>
          </p:cNvPr>
          <p:cNvSpPr/>
          <p:nvPr/>
        </p:nvSpPr>
        <p:spPr>
          <a:xfrm rot="10800000">
            <a:off x="3633291" y="3996649"/>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6" name="Likbent triangel 15">
            <a:extLst>
              <a:ext uri="{FF2B5EF4-FFF2-40B4-BE49-F238E27FC236}">
                <a16:creationId xmlns:a16="http://schemas.microsoft.com/office/drawing/2014/main" id="{3F326E02-1F11-4622-8754-07B63DF2F394}"/>
              </a:ext>
            </a:extLst>
          </p:cNvPr>
          <p:cNvSpPr/>
          <p:nvPr/>
        </p:nvSpPr>
        <p:spPr>
          <a:xfrm>
            <a:off x="3624579" y="4319184"/>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7" name="Likbent triangel 16">
            <a:extLst>
              <a:ext uri="{FF2B5EF4-FFF2-40B4-BE49-F238E27FC236}">
                <a16:creationId xmlns:a16="http://schemas.microsoft.com/office/drawing/2014/main" id="{7DE223A2-8DF9-4DE2-96F2-C67714898F1F}"/>
              </a:ext>
            </a:extLst>
          </p:cNvPr>
          <p:cNvSpPr/>
          <p:nvPr/>
        </p:nvSpPr>
        <p:spPr>
          <a:xfrm>
            <a:off x="3624578" y="4634277"/>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8" name="Likbent triangel 17">
            <a:extLst>
              <a:ext uri="{FF2B5EF4-FFF2-40B4-BE49-F238E27FC236}">
                <a16:creationId xmlns:a16="http://schemas.microsoft.com/office/drawing/2014/main" id="{5085FCC1-75AE-4EFF-80E1-A8CE196EB8E0}"/>
              </a:ext>
            </a:extLst>
          </p:cNvPr>
          <p:cNvSpPr/>
          <p:nvPr/>
        </p:nvSpPr>
        <p:spPr>
          <a:xfrm rot="10800000" flipV="1">
            <a:off x="3624578" y="4915172"/>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9" name="Likbent triangel 18">
            <a:extLst>
              <a:ext uri="{FF2B5EF4-FFF2-40B4-BE49-F238E27FC236}">
                <a16:creationId xmlns:a16="http://schemas.microsoft.com/office/drawing/2014/main" id="{51AA645E-B2E1-4489-9EDE-CC9063FA0594}"/>
              </a:ext>
            </a:extLst>
          </p:cNvPr>
          <p:cNvSpPr/>
          <p:nvPr/>
        </p:nvSpPr>
        <p:spPr>
          <a:xfrm rot="10800000">
            <a:off x="3624578" y="5213165"/>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1" name="Likbent triangel 20">
            <a:extLst>
              <a:ext uri="{FF2B5EF4-FFF2-40B4-BE49-F238E27FC236}">
                <a16:creationId xmlns:a16="http://schemas.microsoft.com/office/drawing/2014/main" id="{7B9B3A0C-E9B1-460A-A6E2-F6BEC59E23EB}"/>
              </a:ext>
            </a:extLst>
          </p:cNvPr>
          <p:cNvSpPr/>
          <p:nvPr/>
        </p:nvSpPr>
        <p:spPr>
          <a:xfrm>
            <a:off x="5264599" y="2457231"/>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2" name="Likbent triangel 21">
            <a:extLst>
              <a:ext uri="{FF2B5EF4-FFF2-40B4-BE49-F238E27FC236}">
                <a16:creationId xmlns:a16="http://schemas.microsoft.com/office/drawing/2014/main" id="{E5801E06-D142-4A0A-B1CA-FE37735C482C}"/>
              </a:ext>
            </a:extLst>
          </p:cNvPr>
          <p:cNvSpPr/>
          <p:nvPr/>
        </p:nvSpPr>
        <p:spPr>
          <a:xfrm flipV="1">
            <a:off x="5264599" y="2770049"/>
            <a:ext cx="117028" cy="100886"/>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solidFill>
                <a:schemeClr val="accent3"/>
              </a:solidFill>
              <a:latin typeface="+mj-lt"/>
            </a:endParaRPr>
          </a:p>
        </p:txBody>
      </p:sp>
      <p:sp>
        <p:nvSpPr>
          <p:cNvPr id="23" name="Likbent triangel 22">
            <a:extLst>
              <a:ext uri="{FF2B5EF4-FFF2-40B4-BE49-F238E27FC236}">
                <a16:creationId xmlns:a16="http://schemas.microsoft.com/office/drawing/2014/main" id="{F3AD4527-E9DA-4890-B7A6-898924E65678}"/>
              </a:ext>
            </a:extLst>
          </p:cNvPr>
          <p:cNvSpPr/>
          <p:nvPr/>
        </p:nvSpPr>
        <p:spPr>
          <a:xfrm rot="10800000">
            <a:off x="5264599" y="3062013"/>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4" name="Likbent triangel 23">
            <a:extLst>
              <a:ext uri="{FF2B5EF4-FFF2-40B4-BE49-F238E27FC236}">
                <a16:creationId xmlns:a16="http://schemas.microsoft.com/office/drawing/2014/main" id="{A7381558-9214-4233-88BB-B0554FFDD93F}"/>
              </a:ext>
            </a:extLst>
          </p:cNvPr>
          <p:cNvSpPr/>
          <p:nvPr/>
        </p:nvSpPr>
        <p:spPr>
          <a:xfrm rot="10800000">
            <a:off x="5264599" y="3374831"/>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Likbent triangel 24">
            <a:extLst>
              <a:ext uri="{FF2B5EF4-FFF2-40B4-BE49-F238E27FC236}">
                <a16:creationId xmlns:a16="http://schemas.microsoft.com/office/drawing/2014/main" id="{ED4A62F1-8DA5-4125-81D0-C8851C36CB65}"/>
              </a:ext>
            </a:extLst>
          </p:cNvPr>
          <p:cNvSpPr/>
          <p:nvPr/>
        </p:nvSpPr>
        <p:spPr>
          <a:xfrm rot="10800000">
            <a:off x="5264599" y="3681095"/>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6" name="Likbent triangel 25">
            <a:extLst>
              <a:ext uri="{FF2B5EF4-FFF2-40B4-BE49-F238E27FC236}">
                <a16:creationId xmlns:a16="http://schemas.microsoft.com/office/drawing/2014/main" id="{BD4C6F4B-8DB8-4FC8-ACDD-44593AAE5364}"/>
              </a:ext>
            </a:extLst>
          </p:cNvPr>
          <p:cNvSpPr/>
          <p:nvPr/>
        </p:nvSpPr>
        <p:spPr>
          <a:xfrm rot="10800000">
            <a:off x="5269898" y="3978194"/>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Likbent triangel 26">
            <a:extLst>
              <a:ext uri="{FF2B5EF4-FFF2-40B4-BE49-F238E27FC236}">
                <a16:creationId xmlns:a16="http://schemas.microsoft.com/office/drawing/2014/main" id="{05FA87C4-56B6-4BA2-896E-EE7E2A3E2454}"/>
              </a:ext>
            </a:extLst>
          </p:cNvPr>
          <p:cNvSpPr/>
          <p:nvPr/>
        </p:nvSpPr>
        <p:spPr>
          <a:xfrm>
            <a:off x="5264600" y="4319184"/>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8" name="Likbent triangel 27">
            <a:extLst>
              <a:ext uri="{FF2B5EF4-FFF2-40B4-BE49-F238E27FC236}">
                <a16:creationId xmlns:a16="http://schemas.microsoft.com/office/drawing/2014/main" id="{E9D0FB08-7704-42D1-99EE-94189150D500}"/>
              </a:ext>
            </a:extLst>
          </p:cNvPr>
          <p:cNvSpPr/>
          <p:nvPr/>
        </p:nvSpPr>
        <p:spPr>
          <a:xfrm rot="10800000">
            <a:off x="5264599" y="4617178"/>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9" name="Likbent triangel 28">
            <a:extLst>
              <a:ext uri="{FF2B5EF4-FFF2-40B4-BE49-F238E27FC236}">
                <a16:creationId xmlns:a16="http://schemas.microsoft.com/office/drawing/2014/main" id="{D7BFB944-2A82-4E47-AF10-C98F1EF6771E}"/>
              </a:ext>
            </a:extLst>
          </p:cNvPr>
          <p:cNvSpPr/>
          <p:nvPr/>
        </p:nvSpPr>
        <p:spPr>
          <a:xfrm rot="10800000" flipV="1">
            <a:off x="5264599" y="4915172"/>
            <a:ext cx="117028" cy="100886"/>
          </a:xfrm>
          <a:prstGeom prst="triangl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0" name="Likbent triangel 29">
            <a:extLst>
              <a:ext uri="{FF2B5EF4-FFF2-40B4-BE49-F238E27FC236}">
                <a16:creationId xmlns:a16="http://schemas.microsoft.com/office/drawing/2014/main" id="{9B04318E-7B68-4C5B-AE8F-DF5C2C7EEA1C}"/>
              </a:ext>
            </a:extLst>
          </p:cNvPr>
          <p:cNvSpPr/>
          <p:nvPr/>
        </p:nvSpPr>
        <p:spPr>
          <a:xfrm rot="10800000">
            <a:off x="5264599" y="5213165"/>
            <a:ext cx="117028" cy="10088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1" name="Likbent triangel 30">
            <a:extLst>
              <a:ext uri="{FF2B5EF4-FFF2-40B4-BE49-F238E27FC236}">
                <a16:creationId xmlns:a16="http://schemas.microsoft.com/office/drawing/2014/main" id="{F0E0E8C2-B455-4096-8C43-9F5F3510573E}"/>
              </a:ext>
            </a:extLst>
          </p:cNvPr>
          <p:cNvSpPr/>
          <p:nvPr/>
        </p:nvSpPr>
        <p:spPr>
          <a:xfrm rot="10800000">
            <a:off x="3624577" y="3068736"/>
            <a:ext cx="117028" cy="10088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Tree>
    <p:extLst>
      <p:ext uri="{BB962C8B-B14F-4D97-AF65-F5344CB8AC3E}">
        <p14:creationId xmlns:p14="http://schemas.microsoft.com/office/powerpoint/2010/main" val="2716695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62901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652659" y="1484739"/>
            <a:ext cx="5306047" cy="492443"/>
          </a:xfrm>
          <a:prstGeom prst="rect">
            <a:avLst/>
          </a:prstGeom>
          <a:noFill/>
        </p:spPr>
        <p:txBody>
          <a:bodyPr wrap="square" rtlCol="0">
            <a:spAutoFit/>
          </a:bodyPr>
          <a:lstStyle/>
          <a:p>
            <a:r>
              <a:rPr lang="sv-SE" sz="1400" b="1" dirty="0"/>
              <a:t>Lönesumma, Stockholms län</a:t>
            </a:r>
            <a:r>
              <a:rPr lang="sv-SE" sz="1400" dirty="0"/>
              <a:t/>
            </a:r>
            <a:br>
              <a:rPr lang="sv-SE" sz="1400" dirty="0"/>
            </a:br>
            <a:r>
              <a:rPr lang="sv-SE" sz="1200" dirty="0"/>
              <a:t>Index 100 = 2011 kv1</a:t>
            </a:r>
            <a:endParaRPr lang="sv-SE" sz="1400" dirty="0"/>
          </a:p>
        </p:txBody>
      </p:sp>
      <p:graphicFrame>
        <p:nvGraphicFramePr>
          <p:cNvPr id="48" name="Tabell 47">
            <a:extLst>
              <a:ext uri="{FF2B5EF4-FFF2-40B4-BE49-F238E27FC236}">
                <a16:creationId xmlns:a16="http://schemas.microsoft.com/office/drawing/2014/main" id="{DF764631-87E7-46B2-B6BA-39933A2B1E60}"/>
              </a:ext>
            </a:extLst>
          </p:cNvPr>
          <p:cNvGraphicFramePr>
            <a:graphicFrameLocks noGrp="1"/>
          </p:cNvGraphicFramePr>
          <p:nvPr>
            <p:extLst>
              <p:ext uri="{D42A27DB-BD31-4B8C-83A1-F6EECF244321}">
                <p14:modId xmlns:p14="http://schemas.microsoft.com/office/powerpoint/2010/main" val="42526334"/>
              </p:ext>
            </p:extLst>
          </p:nvPr>
        </p:nvGraphicFramePr>
        <p:xfrm>
          <a:off x="6351464" y="1187260"/>
          <a:ext cx="4917427" cy="4692844"/>
        </p:xfrm>
        <a:graphic>
          <a:graphicData uri="http://schemas.openxmlformats.org/drawingml/2006/table">
            <a:tbl>
              <a:tblPr/>
              <a:tblGrid>
                <a:gridCol w="1946438">
                  <a:extLst>
                    <a:ext uri="{9D8B030D-6E8A-4147-A177-3AD203B41FA5}">
                      <a16:colId xmlns:a16="http://schemas.microsoft.com/office/drawing/2014/main" val="1290073089"/>
                    </a:ext>
                  </a:extLst>
                </a:gridCol>
                <a:gridCol w="688636">
                  <a:extLst>
                    <a:ext uri="{9D8B030D-6E8A-4147-A177-3AD203B41FA5}">
                      <a16:colId xmlns:a16="http://schemas.microsoft.com/office/drawing/2014/main" val="1158543902"/>
                    </a:ext>
                  </a:extLst>
                </a:gridCol>
                <a:gridCol w="917331">
                  <a:extLst>
                    <a:ext uri="{9D8B030D-6E8A-4147-A177-3AD203B41FA5}">
                      <a16:colId xmlns:a16="http://schemas.microsoft.com/office/drawing/2014/main" val="3124956111"/>
                    </a:ext>
                  </a:extLst>
                </a:gridCol>
                <a:gridCol w="746900">
                  <a:extLst>
                    <a:ext uri="{9D8B030D-6E8A-4147-A177-3AD203B41FA5}">
                      <a16:colId xmlns:a16="http://schemas.microsoft.com/office/drawing/2014/main" val="2343506331"/>
                    </a:ext>
                  </a:extLst>
                </a:gridCol>
                <a:gridCol w="618122">
                  <a:extLst>
                    <a:ext uri="{9D8B030D-6E8A-4147-A177-3AD203B41FA5}">
                      <a16:colId xmlns:a16="http://schemas.microsoft.com/office/drawing/2014/main" val="3085589118"/>
                    </a:ext>
                  </a:extLst>
                </a:gridCol>
              </a:tblGrid>
              <a:tr h="180494">
                <a:tc>
                  <a:txBody>
                    <a:bodyPr/>
                    <a:lstStyle/>
                    <a:p>
                      <a:pPr algn="l" fontAlgn="b"/>
                      <a:r>
                        <a:rPr lang="sv-SE" sz="800" b="1" i="0" u="none" strike="noStrike" dirty="0">
                          <a:solidFill>
                            <a:srgbClr val="000000"/>
                          </a:solidFill>
                          <a:effectLst/>
                          <a:latin typeface="Futura Std Book" panose="020B0502020204020303" pitchFamily="34" charset="0"/>
                        </a:rPr>
                        <a:t>Lönesumma, total</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991398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588965753"/>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0801212"/>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488,94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22,43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6630493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23,32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446605"/>
                  </a:ext>
                </a:extLst>
              </a:tr>
              <a:tr h="180494">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150,18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25,66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12256618"/>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97,27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1,97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29,32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66515143"/>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338,76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10,19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21,05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90450832"/>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7444560"/>
                  </a:ext>
                </a:extLst>
              </a:tr>
              <a:tr h="180494">
                <a:tc>
                  <a:txBody>
                    <a:bodyPr/>
                    <a:lstStyle/>
                    <a:p>
                      <a:pPr algn="l" fontAlgn="b"/>
                      <a:r>
                        <a:rPr lang="sv-SE" sz="800" b="1" i="0" u="none" strike="noStrike" dirty="0">
                          <a:solidFill>
                            <a:srgbClr val="000000"/>
                          </a:solidFill>
                          <a:effectLst/>
                          <a:latin typeface="Futura Std Book" panose="020B0502020204020303" pitchFamily="34" charset="0"/>
                        </a:rPr>
                        <a:t>Lönesumma per sysselsatt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67642418"/>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411218027"/>
                  </a:ext>
                </a:extLst>
              </a:tr>
              <a:tr h="180494">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65201491"/>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99,35</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5,39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19,69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554722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105,95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18,70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09275747"/>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120,12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17,95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18628390"/>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179,80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5,63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275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 exkl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92,28</a:t>
                      </a: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5,80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19,95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0126470"/>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endParaRPr lang="sv-SE" sz="800" b="1" i="0" u="none" strike="noStrike" dirty="0">
                        <a:solidFill>
                          <a:srgbClr val="000000"/>
                        </a:solidFill>
                        <a:effectLst/>
                        <a:latin typeface="Futura Std Book" panose="020B0502020204020303"/>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90392507"/>
                  </a:ext>
                </a:extLst>
              </a:tr>
              <a:tr h="180494">
                <a:tc>
                  <a:txBody>
                    <a:bodyPr/>
                    <a:lstStyle/>
                    <a:p>
                      <a:pPr algn="l" fontAlgn="b"/>
                      <a:r>
                        <a:rPr lang="sv-SE" sz="800" b="1" i="0" u="none" strike="noStrike">
                          <a:solidFill>
                            <a:srgbClr val="000000"/>
                          </a:solidFill>
                          <a:effectLst/>
                          <a:latin typeface="Futura Std Book" panose="020B0502020204020303" pitchFamily="34" charset="0"/>
                        </a:rPr>
                        <a:t>Lönesumma per invånare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1" i="0" u="none" strike="noStrike">
                        <a:solidFill>
                          <a:srgbClr val="000000"/>
                        </a:solidFill>
                        <a:effectLst/>
                        <a:latin typeface="Futura Std Book" panose="020B0502020204020303" pitchFamily="34" charset="0"/>
                      </a:endParaRPr>
                    </a:p>
                  </a:txBody>
                  <a:tcPr marL="9525" marR="9525" marT="9525"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22970375"/>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02657519"/>
                  </a:ext>
                </a:extLst>
              </a:tr>
              <a:tr h="180494">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r>
                        <a:rPr lang="sv-SE" sz="8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9424136"/>
                  </a:ext>
                </a:extLst>
              </a:tr>
              <a:tr h="180494">
                <a:tc>
                  <a:txBody>
                    <a:bodyPr/>
                    <a:lstStyle/>
                    <a:p>
                      <a:pPr algn="l" fontAlgn="b"/>
                      <a:r>
                        <a:rPr lang="sv-SE" sz="800" b="0"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47,06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34199718"/>
                  </a:ext>
                </a:extLst>
              </a:tr>
              <a:tr h="180494">
                <a:tc>
                  <a:txBody>
                    <a:bodyPr/>
                    <a:lstStyle/>
                    <a:p>
                      <a:pPr algn="l" fontAlgn="b"/>
                      <a:r>
                        <a:rPr lang="sv-SE" sz="800" b="0"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51,51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2,17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16,38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86334948"/>
                  </a:ext>
                </a:extLst>
              </a:tr>
              <a:tr h="180494">
                <a:tc>
                  <a:txBody>
                    <a:bodyPr/>
                    <a:lstStyle/>
                    <a:p>
                      <a:pPr marL="0" algn="l" defTabSz="914400" rtl="0" eaLnBrk="1" fontAlgn="b" latinLnBrk="0" hangingPunct="1"/>
                      <a:r>
                        <a:rPr lang="sv-SE" sz="800" b="1" i="0" u="none" strike="noStrike" kern="1200">
                          <a:solidFill>
                            <a:srgbClr val="000000"/>
                          </a:solidFill>
                          <a:effectLst/>
                          <a:latin typeface="Futura Std Book" panose="020B0502020204020303" pitchFamily="34" charset="0"/>
                          <a:ea typeface="+mn-ea"/>
                          <a:cs typeface="+mn-cs"/>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62,69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1,25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17,45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8746202"/>
                  </a:ext>
                </a:extLst>
              </a:tr>
              <a:tr h="180494">
                <a:tc>
                  <a:txBody>
                    <a:bodyPr/>
                    <a:lstStyle/>
                    <a:p>
                      <a:pPr marL="0" algn="l" defTabSz="914400" rtl="0" eaLnBrk="1" fontAlgn="b" latinLnBrk="0" hangingPunct="1"/>
                      <a:r>
                        <a:rPr lang="sv-SE" sz="800" b="1" i="0" u="none" strike="noStrike" kern="1200" dirty="0">
                          <a:solidFill>
                            <a:srgbClr val="000000"/>
                          </a:solidFill>
                          <a:effectLst/>
                          <a:latin typeface="Futura Std Book" panose="020B0502020204020303" pitchFamily="34" charset="0"/>
                          <a:ea typeface="+mn-ea"/>
                          <a:cs typeface="+mn-cs"/>
                        </a:rPr>
                        <a:t>Stockholms stad</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99,74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1,99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2,04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1" i="0" u="none" strike="noStrike">
                          <a:solidFill>
                            <a:srgbClr val="000000"/>
                          </a:solidFill>
                          <a:effectLst/>
                          <a:latin typeface="Futura Std Book" panose="020B0502020204020303"/>
                        </a:rPr>
                        <a:t>22,77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7369216"/>
                  </a:ext>
                </a:extLst>
              </a:tr>
              <a:tr h="180494">
                <a:tc>
                  <a:txBody>
                    <a:bodyPr/>
                    <a:lstStyle/>
                    <a:p>
                      <a:pPr algn="l" fontAlgn="b"/>
                      <a:r>
                        <a:rPr lang="sv-SE" sz="800" b="0" i="0" u="none" strike="noStrike" dirty="0">
                          <a:solidFill>
                            <a:srgbClr val="000000"/>
                          </a:solidFill>
                          <a:effectLst/>
                          <a:latin typeface="Futura Std Book" panose="020B0502020204020303" pitchFamily="34" charset="0"/>
                        </a:rPr>
                        <a:t>Sverige </a:t>
                      </a:r>
                      <a:r>
                        <a:rPr lang="sv-SE" sz="800" b="0" i="0" u="none" strike="noStrike" dirty="0" err="1">
                          <a:solidFill>
                            <a:srgbClr val="000000"/>
                          </a:solidFill>
                          <a:effectLst/>
                          <a:latin typeface="Futura Std Book" panose="020B0502020204020303" pitchFamily="34" charset="0"/>
                        </a:rPr>
                        <a:t>exkl</a:t>
                      </a:r>
                      <a:r>
                        <a:rPr lang="sv-SE" sz="800" b="0" i="0" u="none" strike="noStrike" dirty="0">
                          <a:solidFill>
                            <a:srgbClr val="000000"/>
                          </a:solidFill>
                          <a:effectLst/>
                          <a:latin typeface="Futura Std Book" panose="020B0502020204020303" pitchFamily="34" charset="0"/>
                        </a:rPr>
                        <a:t> 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15,63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14288076"/>
                  </a:ext>
                </a:extLst>
              </a:tr>
            </a:tbl>
          </a:graphicData>
        </a:graphic>
      </p:graphicFrame>
      <p:graphicFrame>
        <p:nvGraphicFramePr>
          <p:cNvPr id="8" name="Diagram 7">
            <a:extLst>
              <a:ext uri="{FF2B5EF4-FFF2-40B4-BE49-F238E27FC236}">
                <a16:creationId xmlns:a16="http://schemas.microsoft.com/office/drawing/2014/main" id="{27F91C2C-C8D1-4538-91AF-D9F9875733CF}"/>
              </a:ext>
            </a:extLst>
          </p:cNvPr>
          <p:cNvGraphicFramePr>
            <a:graphicFrameLocks/>
          </p:cNvGraphicFramePr>
          <p:nvPr>
            <p:extLst>
              <p:ext uri="{D42A27DB-BD31-4B8C-83A1-F6EECF244321}">
                <p14:modId xmlns:p14="http://schemas.microsoft.com/office/powerpoint/2010/main" val="2334952327"/>
              </p:ext>
            </p:extLst>
          </p:nvPr>
        </p:nvGraphicFramePr>
        <p:xfrm>
          <a:off x="652659" y="1953979"/>
          <a:ext cx="5371903" cy="36750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49" y="5431562"/>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68951" cy="492443"/>
          </a:xfrm>
          <a:prstGeom prst="rect">
            <a:avLst/>
          </a:prstGeom>
          <a:noFill/>
        </p:spPr>
        <p:txBody>
          <a:bodyPr wrap="square" rtlCol="0">
            <a:spAutoFit/>
          </a:bodyPr>
          <a:lstStyle/>
          <a:p>
            <a:r>
              <a:rPr lang="sv-SE" sz="1400" b="1" dirty="0"/>
              <a:t>Lönesumma i privat sektor efter näringsgren, Stockholms län</a:t>
            </a:r>
            <a:r>
              <a:rPr lang="sv-SE" sz="1400" dirty="0"/>
              <a:t/>
            </a:r>
            <a:br>
              <a:rPr lang="sv-SE" sz="1400" dirty="0"/>
            </a:br>
            <a:r>
              <a:rPr lang="sv-SE" sz="1200" dirty="0"/>
              <a:t>Index 100 = 2011 kv1</a:t>
            </a:r>
            <a:endParaRPr lang="sv-SE" sz="1400" dirty="0"/>
          </a:p>
        </p:txBody>
      </p:sp>
      <p:graphicFrame>
        <p:nvGraphicFramePr>
          <p:cNvPr id="36" name="Tabell 35">
            <a:extLst>
              <a:ext uri="{FF2B5EF4-FFF2-40B4-BE49-F238E27FC236}">
                <a16:creationId xmlns:a16="http://schemas.microsoft.com/office/drawing/2014/main" id="{31095A70-F641-46DA-BD16-4860A84D6E5A}"/>
              </a:ext>
            </a:extLst>
          </p:cNvPr>
          <p:cNvGraphicFramePr>
            <a:graphicFrameLocks noGrp="1"/>
          </p:cNvGraphicFramePr>
          <p:nvPr>
            <p:extLst>
              <p:ext uri="{D42A27DB-BD31-4B8C-83A1-F6EECF244321}">
                <p14:modId xmlns:p14="http://schemas.microsoft.com/office/powerpoint/2010/main" val="2021821159"/>
              </p:ext>
            </p:extLst>
          </p:nvPr>
        </p:nvGraphicFramePr>
        <p:xfrm>
          <a:off x="6429841" y="1291737"/>
          <a:ext cx="4743256" cy="4641747"/>
        </p:xfrm>
        <a:graphic>
          <a:graphicData uri="http://schemas.openxmlformats.org/drawingml/2006/table">
            <a:tbl>
              <a:tblPr/>
              <a:tblGrid>
                <a:gridCol w="1676855">
                  <a:extLst>
                    <a:ext uri="{9D8B030D-6E8A-4147-A177-3AD203B41FA5}">
                      <a16:colId xmlns:a16="http://schemas.microsoft.com/office/drawing/2014/main" val="1923856292"/>
                    </a:ext>
                  </a:extLst>
                </a:gridCol>
                <a:gridCol w="776650">
                  <a:extLst>
                    <a:ext uri="{9D8B030D-6E8A-4147-A177-3AD203B41FA5}">
                      <a16:colId xmlns:a16="http://schemas.microsoft.com/office/drawing/2014/main" val="1968688101"/>
                    </a:ext>
                  </a:extLst>
                </a:gridCol>
                <a:gridCol w="996280">
                  <a:extLst>
                    <a:ext uri="{9D8B030D-6E8A-4147-A177-3AD203B41FA5}">
                      <a16:colId xmlns:a16="http://schemas.microsoft.com/office/drawing/2014/main" val="329582632"/>
                    </a:ext>
                  </a:extLst>
                </a:gridCol>
                <a:gridCol w="574455">
                  <a:extLst>
                    <a:ext uri="{9D8B030D-6E8A-4147-A177-3AD203B41FA5}">
                      <a16:colId xmlns:a16="http://schemas.microsoft.com/office/drawing/2014/main" val="351942483"/>
                    </a:ext>
                  </a:extLst>
                </a:gridCol>
                <a:gridCol w="719016">
                  <a:extLst>
                    <a:ext uri="{9D8B030D-6E8A-4147-A177-3AD203B41FA5}">
                      <a16:colId xmlns:a16="http://schemas.microsoft.com/office/drawing/2014/main" val="3646501865"/>
                    </a:ext>
                  </a:extLst>
                </a:gridCol>
              </a:tblGrid>
              <a:tr h="288050">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dirty="0">
                          <a:solidFill>
                            <a:srgbClr val="000000"/>
                          </a:solidFill>
                          <a:effectLst/>
                          <a:latin typeface="Futura Std Book" panose="020B0502020204020303" pitchFamily="34" charset="0"/>
                        </a:rPr>
                        <a:t>2021 kv1</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tcPr>
                </a:tc>
                <a:tc hMerge="1">
                  <a:txBody>
                    <a:bodyPr/>
                    <a:lstStyle/>
                    <a:p>
                      <a:endParaRPr lang="sv-SE"/>
                    </a:p>
                  </a:txBody>
                  <a:tcPr/>
                </a:tc>
                <a:extLst>
                  <a:ext uri="{0D108BD9-81ED-4DB2-BD59-A6C34878D82A}">
                    <a16:rowId xmlns:a16="http://schemas.microsoft.com/office/drawing/2014/main" val="3013049378"/>
                  </a:ext>
                </a:extLst>
              </a:tr>
              <a:tr h="241589">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tcPr>
                </a:tc>
                <a:tc>
                  <a:txBody>
                    <a:bodyPr/>
                    <a:lstStyle/>
                    <a:p>
                      <a:pPr algn="ctr"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tcPr>
                </a:tc>
                <a:extLst>
                  <a:ext uri="{0D108BD9-81ED-4DB2-BD59-A6C34878D82A}">
                    <a16:rowId xmlns:a16="http://schemas.microsoft.com/office/drawing/2014/main" val="56049597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Sverige</a:t>
                      </a: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4135408827"/>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352,70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7,71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22,24</a:t>
                      </a:r>
                    </a:p>
                  </a:txBody>
                  <a:tcPr marL="9525" marR="9525" marT="9525" marB="0" anchor="ctr">
                    <a:lnL>
                      <a:noFill/>
                    </a:lnL>
                    <a:lnR>
                      <a:noFill/>
                    </a:lnR>
                    <a:lnT>
                      <a:noFill/>
                    </a:lnT>
                    <a:lnB>
                      <a:noFill/>
                    </a:lnB>
                  </a:tcPr>
                </a:tc>
                <a:extLst>
                  <a:ext uri="{0D108BD9-81ED-4DB2-BD59-A6C34878D82A}">
                    <a16:rowId xmlns:a16="http://schemas.microsoft.com/office/drawing/2014/main" val="1589066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71,41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3,14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4,60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14,18</a:t>
                      </a:r>
                    </a:p>
                  </a:txBody>
                  <a:tcPr marL="9525" marR="9525" marT="9525" marB="0" anchor="ctr">
                    <a:lnL>
                      <a:noFill/>
                    </a:lnL>
                    <a:lnR>
                      <a:noFill/>
                    </a:lnR>
                    <a:lnT>
                      <a:noFill/>
                    </a:lnT>
                    <a:lnB>
                      <a:noFill/>
                    </a:lnB>
                  </a:tcPr>
                </a:tc>
                <a:extLst>
                  <a:ext uri="{0D108BD9-81ED-4DB2-BD59-A6C34878D82A}">
                    <a16:rowId xmlns:a16="http://schemas.microsoft.com/office/drawing/2014/main" val="3244035620"/>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243,52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3,19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23,47</a:t>
                      </a:r>
                    </a:p>
                  </a:txBody>
                  <a:tcPr marL="9525" marR="9525" marT="9525" marB="0" anchor="ctr">
                    <a:lnL>
                      <a:noFill/>
                    </a:lnL>
                    <a:lnR>
                      <a:noFill/>
                    </a:lnR>
                    <a:lnT>
                      <a:noFill/>
                    </a:lnT>
                    <a:lnB>
                      <a:noFill/>
                    </a:lnB>
                  </a:tcPr>
                </a:tc>
                <a:extLst>
                  <a:ext uri="{0D108BD9-81ED-4DB2-BD59-A6C34878D82A}">
                    <a16:rowId xmlns:a16="http://schemas.microsoft.com/office/drawing/2014/main" val="219624121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37,77</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1,38</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3,79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31,38</a:t>
                      </a:r>
                    </a:p>
                  </a:txBody>
                  <a:tcPr marL="9525" marR="9525" marT="9525" marB="0" anchor="ctr">
                    <a:lnL>
                      <a:noFill/>
                    </a:lnL>
                    <a:lnR>
                      <a:noFill/>
                    </a:lnR>
                    <a:lnT>
                      <a:noFill/>
                    </a:lnT>
                    <a:lnB>
                      <a:noFill/>
                    </a:lnB>
                  </a:tcPr>
                </a:tc>
                <a:extLst>
                  <a:ext uri="{0D108BD9-81ED-4DB2-BD59-A6C34878D82A}">
                    <a16:rowId xmlns:a16="http://schemas.microsoft.com/office/drawing/2014/main" val="3387378883"/>
                  </a:ext>
                </a:extLst>
              </a:tr>
              <a:tr h="185838">
                <a:tc>
                  <a:txBody>
                    <a:bodyPr/>
                    <a:lstStyle/>
                    <a:p>
                      <a:pPr algn="l" rtl="0" fontAlgn="b"/>
                      <a:r>
                        <a:rPr lang="sv-SE" sz="800" b="0" i="0" u="none" strike="noStrike">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136,23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6,23</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4,79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22,92</a:t>
                      </a:r>
                    </a:p>
                  </a:txBody>
                  <a:tcPr marL="9525" marR="9525" marT="9525" marB="0" anchor="ctr">
                    <a:lnL>
                      <a:noFill/>
                    </a:lnL>
                    <a:lnR>
                      <a:noFill/>
                    </a:lnR>
                    <a:lnT>
                      <a:noFill/>
                    </a:lnT>
                    <a:lnB>
                      <a:noFill/>
                    </a:lnB>
                  </a:tcPr>
                </a:tc>
                <a:extLst>
                  <a:ext uri="{0D108BD9-81ED-4DB2-BD59-A6C34878D82A}">
                    <a16:rowId xmlns:a16="http://schemas.microsoft.com/office/drawing/2014/main" val="1001644744"/>
                  </a:ext>
                </a:extLst>
              </a:tr>
              <a:tr h="185838">
                <a:tc>
                  <a:txBody>
                    <a:bodyPr/>
                    <a:lstStyle/>
                    <a:p>
                      <a:pPr algn="l" rtl="0" fontAlgn="b"/>
                      <a:r>
                        <a:rPr lang="sv-SE" sz="800" b="1" i="0" u="none" strike="noStrike" dirty="0">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488,94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13,94</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2,93</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22,43</a:t>
                      </a:r>
                    </a:p>
                  </a:txBody>
                  <a:tcPr marL="9525" marR="9525" marT="9525" marB="0" anchor="ctr">
                    <a:lnL>
                      <a:noFill/>
                    </a:lnL>
                    <a:lnR>
                      <a:noFill/>
                    </a:lnR>
                    <a:lnT>
                      <a:noFill/>
                    </a:lnT>
                    <a:lnB>
                      <a:noFill/>
                    </a:lnB>
                  </a:tcPr>
                </a:tc>
                <a:extLst>
                  <a:ext uri="{0D108BD9-81ED-4DB2-BD59-A6C34878D82A}">
                    <a16:rowId xmlns:a16="http://schemas.microsoft.com/office/drawing/2014/main" val="2520684984"/>
                  </a:ext>
                </a:extLst>
              </a:tr>
              <a:tr h="273181">
                <a:tc>
                  <a:txBody>
                    <a:bodyPr/>
                    <a:lstStyle/>
                    <a:p>
                      <a:pPr algn="l" rtl="0" fontAlgn="b"/>
                      <a:r>
                        <a:rPr lang="sv-SE" sz="8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1995519329"/>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182,85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2,09</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22,26</a:t>
                      </a:r>
                    </a:p>
                  </a:txBody>
                  <a:tcPr marL="9525" marR="9525" marT="9525" marB="0" anchor="ctr">
                    <a:lnL>
                      <a:noFill/>
                    </a:lnL>
                    <a:lnR>
                      <a:noFill/>
                    </a:lnR>
                    <a:lnT>
                      <a:noFill/>
                    </a:lnT>
                    <a:lnB>
                      <a:noFill/>
                    </a:lnB>
                  </a:tcPr>
                </a:tc>
                <a:extLst>
                  <a:ext uri="{0D108BD9-81ED-4DB2-BD59-A6C34878D82A}">
                    <a16:rowId xmlns:a16="http://schemas.microsoft.com/office/drawing/2014/main" val="1567462032"/>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27,51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3,81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6,80</a:t>
                      </a:r>
                    </a:p>
                  </a:txBody>
                  <a:tcPr marL="9525" marR="9525" marT="9525" marB="0" anchor="ctr">
                    <a:lnL>
                      <a:noFill/>
                    </a:lnL>
                    <a:lnR>
                      <a:noFill/>
                    </a:lnR>
                    <a:lnT>
                      <a:noFill/>
                    </a:lnT>
                    <a:lnB>
                      <a:noFill/>
                    </a:lnB>
                  </a:tcPr>
                </a:tc>
                <a:extLst>
                  <a:ext uri="{0D108BD9-81ED-4DB2-BD59-A6C34878D82A}">
                    <a16:rowId xmlns:a16="http://schemas.microsoft.com/office/drawing/2014/main" val="102780991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138,01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2,10</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1,54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24,82</a:t>
                      </a:r>
                    </a:p>
                  </a:txBody>
                  <a:tcPr marL="9525" marR="9525" marT="9525" marB="0" anchor="ctr">
                    <a:lnL>
                      <a:noFill/>
                    </a:lnL>
                    <a:lnR>
                      <a:noFill/>
                    </a:lnR>
                    <a:lnT>
                      <a:noFill/>
                    </a:lnT>
                    <a:lnB>
                      <a:noFill/>
                    </a:lnB>
                  </a:tcPr>
                </a:tc>
                <a:extLst>
                  <a:ext uri="{0D108BD9-81ED-4DB2-BD59-A6C34878D82A}">
                    <a16:rowId xmlns:a16="http://schemas.microsoft.com/office/drawing/2014/main" val="3480914771"/>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17,33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0,64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3,84</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30,93</a:t>
                      </a:r>
                    </a:p>
                  </a:txBody>
                  <a:tcPr marL="9525" marR="9525" marT="9525" marB="0" anchor="ctr">
                    <a:lnL>
                      <a:noFill/>
                    </a:lnL>
                    <a:lnR>
                      <a:noFill/>
                    </a:lnR>
                    <a:lnT>
                      <a:noFill/>
                    </a:lnT>
                    <a:lnB>
                      <a:noFill/>
                    </a:lnB>
                  </a:tcPr>
                </a:tc>
                <a:extLst>
                  <a:ext uri="{0D108BD9-81ED-4DB2-BD59-A6C34878D82A}">
                    <a16:rowId xmlns:a16="http://schemas.microsoft.com/office/drawing/2014/main" val="3842274527"/>
                  </a:ext>
                </a:extLst>
              </a:tr>
              <a:tr h="185838">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59,82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2,52</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4,40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26,66</a:t>
                      </a:r>
                    </a:p>
                  </a:txBody>
                  <a:tcPr marL="9525" marR="9525" marT="9525" marB="0" anchor="ctr">
                    <a:lnL>
                      <a:noFill/>
                    </a:lnL>
                    <a:lnR>
                      <a:noFill/>
                    </a:lnR>
                    <a:lnT>
                      <a:noFill/>
                    </a:lnT>
                    <a:lnB>
                      <a:noFill/>
                    </a:lnB>
                  </a:tcPr>
                </a:tc>
                <a:extLst>
                  <a:ext uri="{0D108BD9-81ED-4DB2-BD59-A6C34878D82A}">
                    <a16:rowId xmlns:a16="http://schemas.microsoft.com/office/drawing/2014/main" val="3259419236"/>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242,67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6,27</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2,65</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23,32</a:t>
                      </a:r>
                    </a:p>
                  </a:txBody>
                  <a:tcPr marL="9525" marR="9525" marT="9525" marB="0" anchor="ctr">
                    <a:lnL>
                      <a:noFill/>
                    </a:lnL>
                    <a:lnR>
                      <a:noFill/>
                    </a:lnR>
                    <a:lnT>
                      <a:noFill/>
                    </a:lnT>
                    <a:lnB>
                      <a:noFill/>
                    </a:lnB>
                  </a:tcPr>
                </a:tc>
                <a:extLst>
                  <a:ext uri="{0D108BD9-81ED-4DB2-BD59-A6C34878D82A}">
                    <a16:rowId xmlns:a16="http://schemas.microsoft.com/office/drawing/2014/main" val="804927737"/>
                  </a:ext>
                </a:extLst>
              </a:tr>
              <a:tr h="288050">
                <a:tc>
                  <a:txBody>
                    <a:bodyPr/>
                    <a:lstStyle/>
                    <a:p>
                      <a:pPr algn="l" rtl="0" fontAlgn="b"/>
                      <a:r>
                        <a:rPr lang="sv-SE" sz="800" b="1" i="0" u="none" strike="noStrike" dirty="0">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tcPr>
                </a:tc>
                <a:tc>
                  <a:txBody>
                    <a:bodyPr/>
                    <a:lstStyle/>
                    <a:p>
                      <a:pPr algn="l" fontAlgn="ctr"/>
                      <a:endParaRPr lang="sv-SE" sz="1800" b="0" i="0" u="none" strike="noStrike" dirty="0">
                        <a:solidFill>
                          <a:srgbClr val="000000"/>
                        </a:solidFill>
                        <a:effectLs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tc>
                  <a:txBody>
                    <a:bodyPr/>
                    <a:lstStyle/>
                    <a:p>
                      <a:pPr algn="l" fontAlgn="ctr"/>
                      <a:endParaRPr lang="sv-SE" sz="1800" b="0" i="0" u="none" strike="noStrike" dirty="0">
                        <a:solidFill>
                          <a:srgbClr val="000000"/>
                        </a:solidFill>
                        <a:effectLst/>
                        <a:highlight>
                          <a:srgbClr val="FFFF00"/>
                        </a:highlight>
                        <a:latin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val="2010502705"/>
                  </a:ext>
                </a:extLst>
              </a:tr>
              <a:tr h="185838">
                <a:tc>
                  <a:txBody>
                    <a:bodyPr/>
                    <a:lstStyle/>
                    <a:p>
                      <a:pPr algn="l" rtl="0" fontAlgn="b"/>
                      <a:r>
                        <a:rPr lang="sv-SE" sz="800" b="0" i="0" u="none" strike="noStrike">
                          <a:solidFill>
                            <a:srgbClr val="000000"/>
                          </a:solidFill>
                          <a:effectLst/>
                          <a:latin typeface="Futura Std Book" panose="020B0502020204020303" pitchFamily="34" charset="0"/>
                        </a:rPr>
                        <a:t>Privat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122,20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2,75</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2,30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24,33</a:t>
                      </a:r>
                    </a:p>
                  </a:txBody>
                  <a:tcPr marL="9525" marR="9525" marT="9525" marB="0" anchor="ctr">
                    <a:lnL>
                      <a:noFill/>
                    </a:lnL>
                    <a:lnR>
                      <a:noFill/>
                    </a:lnR>
                    <a:lnT>
                      <a:noFill/>
                    </a:lnT>
                    <a:lnB>
                      <a:noFill/>
                    </a:lnB>
                  </a:tcPr>
                </a:tc>
                <a:extLst>
                  <a:ext uri="{0D108BD9-81ED-4DB2-BD59-A6C34878D82A}">
                    <a16:rowId xmlns:a16="http://schemas.microsoft.com/office/drawing/2014/main" val="3564171759"/>
                  </a:ext>
                </a:extLst>
              </a:tr>
              <a:tr h="185838">
                <a:tc>
                  <a:txBody>
                    <a:bodyPr/>
                    <a:lstStyle/>
                    <a:p>
                      <a:pPr algn="l" rtl="0" fontAlgn="b"/>
                      <a:r>
                        <a:rPr lang="sv-SE" sz="800" b="0" i="1" u="none" strike="noStrike">
                          <a:solidFill>
                            <a:srgbClr val="000000"/>
                          </a:solidFill>
                          <a:effectLst/>
                          <a:latin typeface="Futura Std Book" panose="020B0502020204020303" pitchFamily="34" charset="0"/>
                        </a:rPr>
                        <a:t>Industri</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10,46</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0,69</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7,02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-1,35</a:t>
                      </a:r>
                    </a:p>
                  </a:txBody>
                  <a:tcPr marL="9525" marR="9525" marT="9525" marB="0" anchor="ctr">
                    <a:lnL>
                      <a:noFill/>
                    </a:lnL>
                    <a:lnR>
                      <a:noFill/>
                    </a:lnR>
                    <a:lnT>
                      <a:noFill/>
                    </a:lnT>
                    <a:lnB>
                      <a:noFill/>
                    </a:lnB>
                  </a:tcPr>
                </a:tc>
                <a:extLst>
                  <a:ext uri="{0D108BD9-81ED-4DB2-BD59-A6C34878D82A}">
                    <a16:rowId xmlns:a16="http://schemas.microsoft.com/office/drawing/2014/main" val="3480574365"/>
                  </a:ext>
                </a:extLst>
              </a:tr>
              <a:tr h="185838">
                <a:tc>
                  <a:txBody>
                    <a:bodyPr/>
                    <a:lstStyle/>
                    <a:p>
                      <a:pPr algn="l" rtl="0" fontAlgn="b"/>
                      <a:r>
                        <a:rPr lang="sv-SE" sz="800" b="0" i="1" u="none" strike="noStrike">
                          <a:solidFill>
                            <a:srgbClr val="000000"/>
                          </a:solidFill>
                          <a:effectLst/>
                          <a:latin typeface="Futura Std Book" panose="020B0502020204020303" pitchFamily="34" charset="0"/>
                        </a:rPr>
                        <a:t>Tjänster</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102,41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1,62</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1,61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27,02</a:t>
                      </a:r>
                    </a:p>
                  </a:txBody>
                  <a:tcPr marL="9525" marR="9525" marT="9525" marB="0" anchor="ctr">
                    <a:lnL>
                      <a:noFill/>
                    </a:lnL>
                    <a:lnR>
                      <a:noFill/>
                    </a:lnR>
                    <a:lnT>
                      <a:noFill/>
                    </a:lnT>
                    <a:lnB>
                      <a:noFill/>
                    </a:lnB>
                  </a:tcPr>
                </a:tc>
                <a:extLst>
                  <a:ext uri="{0D108BD9-81ED-4DB2-BD59-A6C34878D82A}">
                    <a16:rowId xmlns:a16="http://schemas.microsoft.com/office/drawing/2014/main" val="1168941613"/>
                  </a:ext>
                </a:extLst>
              </a:tr>
              <a:tr h="185838">
                <a:tc>
                  <a:txBody>
                    <a:bodyPr/>
                    <a:lstStyle/>
                    <a:p>
                      <a:pPr algn="l" rtl="0" fontAlgn="b"/>
                      <a:r>
                        <a:rPr lang="sv-SE" sz="800" b="0" i="1" u="none" strike="noStrike">
                          <a:solidFill>
                            <a:srgbClr val="000000"/>
                          </a:solidFill>
                          <a:effectLst/>
                          <a:latin typeface="Futura Std Book" panose="020B0502020204020303" pitchFamily="34" charset="0"/>
                        </a:rPr>
                        <a:t>Övrigt*</a:t>
                      </a:r>
                    </a:p>
                  </a:txBody>
                  <a:tcPr marL="9525" marR="9525" marT="9525" marB="0" anchor="b">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9,33</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0,45</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5,01</a:t>
                      </a:r>
                    </a:p>
                  </a:txBody>
                  <a:tcPr marL="9525" marR="9525" marT="9525" marB="0" anchor="ctr">
                    <a:lnL>
                      <a:noFill/>
                    </a:lnL>
                    <a:lnR>
                      <a:noFill/>
                    </a:lnR>
                    <a:lnT>
                      <a:noFill/>
                    </a:lnT>
                    <a:lnB>
                      <a:noFill/>
                    </a:lnB>
                  </a:tcPr>
                </a:tc>
                <a:tc>
                  <a:txBody>
                    <a:bodyPr/>
                    <a:lstStyle/>
                    <a:p>
                      <a:pPr algn="ctr" rtl="0" fontAlgn="ctr"/>
                      <a:r>
                        <a:rPr lang="sv-SE" sz="800" b="0" i="1" u="none" strike="noStrike">
                          <a:solidFill>
                            <a:srgbClr val="000000"/>
                          </a:solidFill>
                          <a:effectLst/>
                          <a:latin typeface="Futura Std Book" panose="020B0502020204020303"/>
                        </a:rPr>
                        <a:t>32,19</a:t>
                      </a:r>
                    </a:p>
                  </a:txBody>
                  <a:tcPr marL="9525" marR="9525" marT="9525" marB="0" anchor="ctr">
                    <a:lnL>
                      <a:noFill/>
                    </a:lnL>
                    <a:lnR>
                      <a:noFill/>
                    </a:lnR>
                    <a:lnT>
                      <a:noFill/>
                    </a:lnT>
                    <a:lnB>
                      <a:noFill/>
                    </a:lnB>
                  </a:tcPr>
                </a:tc>
                <a:extLst>
                  <a:ext uri="{0D108BD9-81ED-4DB2-BD59-A6C34878D82A}">
                    <a16:rowId xmlns:a16="http://schemas.microsoft.com/office/drawing/2014/main" val="1094203828"/>
                  </a:ext>
                </a:extLst>
              </a:tr>
              <a:tr h="195129">
                <a:tc>
                  <a:txBody>
                    <a:bodyPr/>
                    <a:lstStyle/>
                    <a:p>
                      <a:pPr algn="l" rtl="0" fontAlgn="b"/>
                      <a:r>
                        <a:rPr lang="sv-SE" sz="800" b="0" i="0" u="none" strike="noStrike" dirty="0">
                          <a:solidFill>
                            <a:srgbClr val="000000"/>
                          </a:solidFill>
                          <a:effectLst/>
                          <a:latin typeface="Futura Std Book" panose="020B0502020204020303" pitchFamily="34" charset="0"/>
                        </a:rPr>
                        <a:t>Offentlig sektor**</a:t>
                      </a:r>
                    </a:p>
                  </a:txBody>
                  <a:tcPr marL="9525" marR="9525" marT="9525" marB="0" anchor="b">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27,98</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3,71</a:t>
                      </a:r>
                    </a:p>
                  </a:txBody>
                  <a:tcPr marL="9525" marR="9525" marT="9525" marB="0" anchor="ctr">
                    <a:lnL>
                      <a:noFill/>
                    </a:lnL>
                    <a:lnR>
                      <a:noFill/>
                    </a:lnR>
                    <a:lnT>
                      <a:noFill/>
                    </a:lnT>
                    <a:lnB>
                      <a:noFill/>
                    </a:lnB>
                  </a:tcPr>
                </a:tc>
                <a:tc>
                  <a:txBody>
                    <a:bodyPr/>
                    <a:lstStyle/>
                    <a:p>
                      <a:pPr algn="ctr" rtl="0" fontAlgn="ctr"/>
                      <a:r>
                        <a:rPr lang="sv-SE" sz="800" b="0" i="0" u="none" strike="noStrike">
                          <a:solidFill>
                            <a:srgbClr val="000000"/>
                          </a:solidFill>
                          <a:effectLst/>
                          <a:latin typeface="Futura Std Book" panose="020B0502020204020303"/>
                        </a:rPr>
                        <a:t>31,83</a:t>
                      </a:r>
                    </a:p>
                  </a:txBody>
                  <a:tcPr marL="9525" marR="9525" marT="9525" marB="0" anchor="ctr">
                    <a:lnL>
                      <a:noFill/>
                    </a:lnL>
                    <a:lnR>
                      <a:noFill/>
                    </a:lnR>
                    <a:lnT>
                      <a:noFill/>
                    </a:lnT>
                    <a:lnB>
                      <a:noFill/>
                    </a:lnB>
                  </a:tcPr>
                </a:tc>
                <a:extLst>
                  <a:ext uri="{0D108BD9-81ED-4DB2-BD59-A6C34878D82A}">
                    <a16:rowId xmlns:a16="http://schemas.microsoft.com/office/drawing/2014/main" val="1427971304"/>
                  </a:ext>
                </a:extLst>
              </a:tr>
              <a:tr h="185838">
                <a:tc>
                  <a:txBody>
                    <a:bodyPr/>
                    <a:lstStyle/>
                    <a:p>
                      <a:pPr algn="l" rtl="0" fontAlgn="b"/>
                      <a:r>
                        <a:rPr lang="sv-SE" sz="800" b="1" i="0" u="none" strike="noStrike">
                          <a:solidFill>
                            <a:srgbClr val="000000"/>
                          </a:solidFill>
                          <a:effectLst/>
                          <a:latin typeface="Futura Std Book" panose="020B0502020204020303" pitchFamily="34" charset="0"/>
                        </a:rPr>
                        <a:t>Totalt </a:t>
                      </a:r>
                    </a:p>
                  </a:txBody>
                  <a:tcPr marL="9525" marR="9525" marT="9525" marB="0" anchor="b">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150,18</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3,75</a:t>
                      </a:r>
                    </a:p>
                  </a:txBody>
                  <a:tcPr marL="9525" marR="9525" marT="9525" marB="0" anchor="ctr">
                    <a:lnL>
                      <a:noFill/>
                    </a:lnL>
                    <a:lnR>
                      <a:noFill/>
                    </a:lnR>
                    <a:lnT>
                      <a:noFill/>
                    </a:lnT>
                    <a:lnB>
                      <a:noFill/>
                    </a:lnB>
                  </a:tcPr>
                </a:tc>
                <a:tc>
                  <a:txBody>
                    <a:bodyPr/>
                    <a:lstStyle/>
                    <a:p>
                      <a:pPr algn="ctr" rtl="0" fontAlgn="ctr"/>
                      <a:r>
                        <a:rPr lang="sv-SE" sz="800" b="1"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tcPr>
                </a:tc>
                <a:tc>
                  <a:txBody>
                    <a:bodyPr/>
                    <a:lstStyle/>
                    <a:p>
                      <a:pPr algn="ctr" rtl="0" fontAlgn="ctr"/>
                      <a:r>
                        <a:rPr lang="sv-SE" sz="800" b="1" i="0" u="none" strike="noStrike" dirty="0">
                          <a:solidFill>
                            <a:srgbClr val="000000"/>
                          </a:solidFill>
                          <a:effectLst/>
                          <a:latin typeface="Futura Std Book" panose="020B0502020204020303"/>
                        </a:rPr>
                        <a:t>25,66</a:t>
                      </a:r>
                    </a:p>
                  </a:txBody>
                  <a:tcPr marL="9525" marR="9525" marT="9525" marB="0" anchor="ctr">
                    <a:lnL>
                      <a:noFill/>
                    </a:lnL>
                    <a:lnR>
                      <a:noFill/>
                    </a:lnR>
                    <a:lnT>
                      <a:noFill/>
                    </a:lnT>
                    <a:lnB>
                      <a:noFill/>
                    </a:lnB>
                  </a:tcPr>
                </a:tc>
                <a:extLst>
                  <a:ext uri="{0D108BD9-81ED-4DB2-BD59-A6C34878D82A}">
                    <a16:rowId xmlns:a16="http://schemas.microsoft.com/office/drawing/2014/main" val="756776210"/>
                  </a:ext>
                </a:extLst>
              </a:tr>
            </a:tbl>
          </a:graphicData>
        </a:graphic>
      </p:graphicFrame>
      <p:sp>
        <p:nvSpPr>
          <p:cNvPr id="8" name="Rektangel 7">
            <a:extLst>
              <a:ext uri="{FF2B5EF4-FFF2-40B4-BE49-F238E27FC236}">
                <a16:creationId xmlns:a16="http://schemas.microsoft.com/office/drawing/2014/main" id="{64673737-340E-4FF4-9C26-818E8D53DD88}"/>
              </a:ext>
            </a:extLst>
          </p:cNvPr>
          <p:cNvSpPr/>
          <p:nvPr/>
        </p:nvSpPr>
        <p:spPr>
          <a:xfrm>
            <a:off x="6096000" y="6107338"/>
            <a:ext cx="3927566" cy="200055"/>
          </a:xfrm>
          <a:prstGeom prst="rect">
            <a:avLst/>
          </a:prstGeom>
        </p:spPr>
        <p:txBody>
          <a:bodyPr wrap="square">
            <a:spAutoFit/>
          </a:bodyPr>
          <a:lstStyle/>
          <a:p>
            <a:r>
              <a:rPr lang="sv-SE" sz="700" dirty="0"/>
              <a:t>* I övrigt ingår jordbruk, skogsbruk och fiske, byggverksamhet samt okänd näringsgren</a:t>
            </a:r>
          </a:p>
        </p:txBody>
      </p:sp>
      <p:graphicFrame>
        <p:nvGraphicFramePr>
          <p:cNvPr id="10" name="Diagram 9">
            <a:extLst>
              <a:ext uri="{FF2B5EF4-FFF2-40B4-BE49-F238E27FC236}">
                <a16:creationId xmlns:a16="http://schemas.microsoft.com/office/drawing/2014/main" id="{BE574CB1-D753-4912-8245-A994088F3892}"/>
              </a:ext>
            </a:extLst>
          </p:cNvPr>
          <p:cNvGraphicFramePr>
            <a:graphicFrameLocks/>
          </p:cNvGraphicFramePr>
          <p:nvPr>
            <p:extLst>
              <p:ext uri="{D42A27DB-BD31-4B8C-83A1-F6EECF244321}">
                <p14:modId xmlns:p14="http://schemas.microsoft.com/office/powerpoint/2010/main" val="3931142712"/>
              </p:ext>
            </p:extLst>
          </p:nvPr>
        </p:nvGraphicFramePr>
        <p:xfrm>
          <a:off x="602128" y="1888280"/>
          <a:ext cx="5421969" cy="351897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a:xfrm>
            <a:off x="1882775" y="198975"/>
            <a:ext cx="4737101" cy="514351"/>
          </a:xfrm>
        </p:spPr>
        <p:txBody>
          <a:bodyPr/>
          <a:lstStyle/>
          <a:p>
            <a:r>
              <a:rPr lang="sv-SE" dirty="0"/>
              <a:t>Lönesumma, 2021 kv1</a:t>
            </a:r>
          </a:p>
        </p:txBody>
      </p:sp>
      <p:graphicFrame>
        <p:nvGraphicFramePr>
          <p:cNvPr id="7" name="Platshållare för innehåll 4">
            <a:extLst>
              <a:ext uri="{FF2B5EF4-FFF2-40B4-BE49-F238E27FC236}">
                <a16:creationId xmlns:a16="http://schemas.microsoft.com/office/drawing/2014/main" id="{2D829299-8BEC-47B6-B4F6-ED9D52F03706}"/>
              </a:ext>
            </a:extLst>
          </p:cNvPr>
          <p:cNvGraphicFramePr>
            <a:graphicFrameLocks noGrp="1"/>
          </p:cNvGraphicFramePr>
          <p:nvPr>
            <p:ph idx="1"/>
            <p:extLst>
              <p:ext uri="{D42A27DB-BD31-4B8C-83A1-F6EECF244321}">
                <p14:modId xmlns:p14="http://schemas.microsoft.com/office/powerpoint/2010/main" val="1356007224"/>
              </p:ext>
            </p:extLst>
          </p:nvPr>
        </p:nvGraphicFramePr>
        <p:xfrm>
          <a:off x="1882775" y="684171"/>
          <a:ext cx="8426450" cy="5480880"/>
        </p:xfrm>
        <a:graphic>
          <a:graphicData uri="http://schemas.openxmlformats.org/drawingml/2006/table">
            <a:tbl>
              <a:tblPr firstRow="1" bandRow="1">
                <a:tableStyleId>{5C22544A-7EE6-4342-B048-85BDC9FD1C3A}</a:tableStyleId>
              </a:tblPr>
              <a:tblGrid>
                <a:gridCol w="1938774">
                  <a:extLst>
                    <a:ext uri="{9D8B030D-6E8A-4147-A177-3AD203B41FA5}">
                      <a16:colId xmlns:a16="http://schemas.microsoft.com/office/drawing/2014/main" val="452260278"/>
                    </a:ext>
                  </a:extLst>
                </a:gridCol>
                <a:gridCol w="1029508">
                  <a:extLst>
                    <a:ext uri="{9D8B030D-6E8A-4147-A177-3AD203B41FA5}">
                      <a16:colId xmlns:a16="http://schemas.microsoft.com/office/drawing/2014/main" val="1889858293"/>
                    </a:ext>
                  </a:extLst>
                </a:gridCol>
                <a:gridCol w="1242509">
                  <a:extLst>
                    <a:ext uri="{9D8B030D-6E8A-4147-A177-3AD203B41FA5}">
                      <a16:colId xmlns:a16="http://schemas.microsoft.com/office/drawing/2014/main" val="1671515360"/>
                    </a:ext>
                  </a:extLst>
                </a:gridCol>
                <a:gridCol w="1065009">
                  <a:extLst>
                    <a:ext uri="{9D8B030D-6E8A-4147-A177-3AD203B41FA5}">
                      <a16:colId xmlns:a16="http://schemas.microsoft.com/office/drawing/2014/main" val="4289550210"/>
                    </a:ext>
                  </a:extLst>
                </a:gridCol>
                <a:gridCol w="1002883">
                  <a:extLst>
                    <a:ext uri="{9D8B030D-6E8A-4147-A177-3AD203B41FA5}">
                      <a16:colId xmlns:a16="http://schemas.microsoft.com/office/drawing/2014/main" val="3113551277"/>
                    </a:ext>
                  </a:extLst>
                </a:gridCol>
                <a:gridCol w="1020633">
                  <a:extLst>
                    <a:ext uri="{9D8B030D-6E8A-4147-A177-3AD203B41FA5}">
                      <a16:colId xmlns:a16="http://schemas.microsoft.com/office/drawing/2014/main" val="2939923620"/>
                    </a:ext>
                  </a:extLst>
                </a:gridCol>
                <a:gridCol w="1127134">
                  <a:extLst>
                    <a:ext uri="{9D8B030D-6E8A-4147-A177-3AD203B41FA5}">
                      <a16:colId xmlns:a16="http://schemas.microsoft.com/office/drawing/2014/main" val="237539039"/>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3">
                  <a:txBody>
                    <a:bodyPr/>
                    <a:lstStyle/>
                    <a:p>
                      <a:pPr algn="ctr"/>
                      <a:r>
                        <a:rPr lang="sv-SE" sz="1000" dirty="0"/>
                        <a:t>Stockholms län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hMerge="1">
                  <a:txBody>
                    <a:bodyPr/>
                    <a:lstStyle/>
                    <a:p>
                      <a:pPr algn="ctr"/>
                      <a:endParaRPr lang="sv-SE" sz="1000" dirty="0"/>
                    </a:p>
                  </a:txBody>
                  <a:tcPr>
                    <a:lnL w="12700" cap="flat" cmpd="sng" algn="ctr">
                      <a:noFill/>
                      <a:prstDash val="solid"/>
                      <a:round/>
                      <a:headEnd type="none" w="med" len="med"/>
                      <a:tailEnd type="none" w="med" len="med"/>
                    </a:lnL>
                    <a:lnB w="38100" cmpd="sng">
                      <a:noFill/>
                    </a:lnB>
                  </a:tcPr>
                </a:tc>
                <a:tc gridSpan="3">
                  <a:txBody>
                    <a:bodyPr/>
                    <a:lstStyle/>
                    <a:p>
                      <a:pPr algn="ctr"/>
                      <a:r>
                        <a:rPr lang="sv-SE" sz="1000" dirty="0"/>
                        <a:t>Stockholms stad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Mdkr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T w="38100" cmpd="sng">
                      <a:noFill/>
                    </a:lnT>
                    <a:lnB w="12700" cmpd="sng">
                      <a:noFill/>
                    </a:lnB>
                    <a:solidFill>
                      <a:srgbClr val="052364"/>
                    </a:solidFill>
                  </a:tcPr>
                </a:tc>
                <a:tc>
                  <a:txBody>
                    <a:bodyPr/>
                    <a:lstStyle/>
                    <a:p>
                      <a:pPr algn="ctr"/>
                      <a:r>
                        <a:rPr lang="sv-SE" sz="1000" dirty="0">
                          <a:solidFill>
                            <a:schemeClr val="bg1"/>
                          </a:solidFill>
                        </a:rPr>
                        <a:t>Mdkr</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- 5 år</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7,5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27,8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17,8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900" b="0" i="0" u="none" strike="noStrike">
                          <a:solidFill>
                            <a:srgbClr val="000000"/>
                          </a:solidFill>
                          <a:effectLst/>
                          <a:latin typeface="Futura Std Book" panose="020B0502020204020303"/>
                        </a:rPr>
                        <a:t>59,5</a:t>
                      </a:r>
                    </a:p>
                  </a:txBody>
                  <a:tcPr marL="9525" marR="9525" marT="9525" marB="0" anchor="ctr">
                    <a:lnL w="12700" cap="flat" cmpd="sng" algn="ctr">
                      <a:solidFill>
                        <a:schemeClr val="bg1"/>
                      </a:solidFill>
                      <a:prstDash val="solid"/>
                      <a:round/>
                      <a:headEnd type="none" w="med" len="med"/>
                      <a:tailEnd type="none" w="med" len="med"/>
                    </a:lnL>
                    <a:lnR w="12700" cmpd="sng">
                      <a:noFill/>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Tillverkning och utvinning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-28,0</a:t>
                      </a:r>
                    </a:p>
                  </a:txBody>
                  <a:tcPr marL="9525" marR="9525" marT="9525" marB="0" anchor="ctr">
                    <a:lnR w="12700" cmpd="sng">
                      <a:noFill/>
                    </a:lnR>
                  </a:tcP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Energi och miljö</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-1,7</a:t>
                      </a:r>
                    </a:p>
                  </a:txBody>
                  <a:tcPr marL="9525" marR="9525" marT="9525" marB="0" anchor="ctr">
                    <a:lnR w="12700" cmpd="sng">
                      <a:noFill/>
                    </a:lnR>
                  </a:tcP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Byggindustri</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39,6</a:t>
                      </a:r>
                    </a:p>
                  </a:txBody>
                  <a:tcPr marL="9525" marR="9525" marT="9525" marB="0" anchor="ctr">
                    <a:lnR w="12700" cmpd="sng">
                      <a:noFill/>
                    </a:lnR>
                  </a:tcP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18,9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11,0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22,6</a:t>
                      </a:r>
                    </a:p>
                  </a:txBody>
                  <a:tcPr marL="9525" marR="9525" marT="9525" marB="0" anchor="ctr">
                    <a:lnR w="12700" cmpd="sng">
                      <a:noFill/>
                    </a:lnR>
                  </a:tcP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13,7</a:t>
                      </a:r>
                    </a:p>
                  </a:txBody>
                  <a:tcPr marL="9525" marR="9525" marT="9525" marB="0" anchor="ctr">
                    <a:lnR w="12700" cmpd="sng">
                      <a:noFill/>
                    </a:lnR>
                  </a:tcP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-31,6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-18,6</a:t>
                      </a:r>
                    </a:p>
                  </a:txBody>
                  <a:tcPr marL="9525" marR="9525" marT="9525" marB="0" anchor="ctr">
                    <a:lnR w="12700" cmpd="sng">
                      <a:noFill/>
                    </a:lnR>
                  </a:tcP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19,2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59,5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67,8</a:t>
                      </a:r>
                    </a:p>
                  </a:txBody>
                  <a:tcPr marL="9525" marR="9525" marT="9525" marB="0" anchor="ctr">
                    <a:lnR w="12700" cmpd="sng">
                      <a:noFill/>
                    </a:lnR>
                  </a:tcP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Bank och försäkring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27,0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7,7</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31,0</a:t>
                      </a:r>
                    </a:p>
                  </a:txBody>
                  <a:tcPr marL="9525" marR="9525" marT="9525" marB="0" anchor="ctr">
                    <a:lnR w="12700" cmpd="sng">
                      <a:noFill/>
                    </a:lnR>
                  </a:tcP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Fastigheter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42,4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47,0</a:t>
                      </a:r>
                    </a:p>
                  </a:txBody>
                  <a:tcPr marL="9525" marR="9525" marT="9525" marB="0" anchor="ctr">
                    <a:lnR w="12700" cmpd="sng">
                      <a:noFill/>
                    </a:lnR>
                  </a:tcP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Företagstjänster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23,5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26,6</a:t>
                      </a:r>
                    </a:p>
                  </a:txBody>
                  <a:tcPr marL="9525" marR="9525" marT="9525" marB="0" anchor="ctr">
                    <a:lnR w="12700" cmpd="sng">
                      <a:noFill/>
                    </a:lnR>
                  </a:tcP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Offentlig förvaltning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21,8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25,6</a:t>
                      </a:r>
                    </a:p>
                  </a:txBody>
                  <a:tcPr marL="9525" marR="9525" marT="9525" marB="0" anchor="ctr">
                    <a:lnR w="12700" cmpd="sng">
                      <a:noFill/>
                    </a:lnR>
                  </a:tcP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30,6</a:t>
                      </a:r>
                    </a:p>
                  </a:txBody>
                  <a:tcPr marL="9525" marR="9525" marT="9525" marB="0" anchor="ctr">
                    <a:lnR w="12700" cmpd="sng">
                      <a:noFill/>
                    </a:lnR>
                  </a:tcP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16,4</a:t>
                      </a:r>
                    </a:p>
                  </a:txBody>
                  <a:tcPr marL="9525" marR="9525" marT="9525" marB="0" anchor="ctr">
                    <a:lnR w="12700" cmpd="sng">
                      <a:noFill/>
                    </a:lnR>
                  </a:tcP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17,9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19,2</a:t>
                      </a:r>
                    </a:p>
                  </a:txBody>
                  <a:tcPr marL="9525" marR="9525" marT="9525" marB="0" anchor="ctr">
                    <a:lnR w="12700" cmpd="sng">
                      <a:noFill/>
                    </a:lnR>
                  </a:tcP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Okänd bransch</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-20,9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-76,0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-63,6</a:t>
                      </a:r>
                    </a:p>
                  </a:txBody>
                  <a:tcPr marL="9525" marR="9525" marT="9525" marB="0" anchor="ctr">
                    <a:lnR w="12700" cmpd="sng">
                      <a:noFill/>
                    </a:lnR>
                  </a:tcP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Privat sektor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122,2</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24,3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82,4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26,8</a:t>
                      </a:r>
                    </a:p>
                  </a:txBody>
                  <a:tcPr marL="9525" marR="9525" marT="9525" marB="0" anchor="ctr">
                    <a:lnR w="12700" cmpd="sng">
                      <a:noFill/>
                    </a:lnR>
                  </a:tcPr>
                </a:tc>
                <a:extLst>
                  <a:ext uri="{0D108BD9-81ED-4DB2-BD59-A6C34878D82A}">
                    <a16:rowId xmlns:a16="http://schemas.microsoft.com/office/drawing/2014/main" val="132554628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Statlig*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11,9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43,8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55,5</a:t>
                      </a:r>
                    </a:p>
                  </a:txBody>
                  <a:tcPr marL="9525" marR="9525" marT="9525" marB="0" anchor="ctr">
                    <a:lnR w="12700" cmpd="sng">
                      <a:noFill/>
                    </a:lnR>
                  </a:tcPr>
                </a:tc>
                <a:extLst>
                  <a:ext uri="{0D108BD9-81ED-4DB2-BD59-A6C34878D82A}">
                    <a16:rowId xmlns:a16="http://schemas.microsoft.com/office/drawing/2014/main" val="25705051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Kommunal</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12,0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22,5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26,2</a:t>
                      </a:r>
                    </a:p>
                  </a:txBody>
                  <a:tcPr marL="9525" marR="9525" marT="9525" marB="0" anchor="ctr">
                    <a:lnR w="12700" cmpd="sng">
                      <a:noFill/>
                    </a:lnR>
                  </a:tcPr>
                </a:tc>
                <a:extLst>
                  <a:ext uri="{0D108BD9-81ED-4DB2-BD59-A6C34878D82A}">
                    <a16:rowId xmlns:a16="http://schemas.microsoft.com/office/drawing/2014/main" val="41613844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Landsting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29,6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59,7</a:t>
                      </a:r>
                    </a:p>
                  </a:txBody>
                  <a:tcPr marL="9525" marR="9525" marT="9525" marB="0" anchor="ctr">
                    <a:lnR w="12700" cmpd="sng">
                      <a:noFill/>
                    </a:lnR>
                  </a:tcPr>
                </a:tc>
                <a:extLst>
                  <a:ext uri="{0D108BD9-81ED-4DB2-BD59-A6C34878D82A}">
                    <a16:rowId xmlns:a16="http://schemas.microsoft.com/office/drawing/2014/main" val="418263923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Offentlig sektor*</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28,0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31,8</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14,9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45,3</a:t>
                      </a:r>
                    </a:p>
                  </a:txBody>
                  <a:tcPr marL="9525" marR="9525" marT="9525" marB="0" anchor="ctr">
                    <a:lnR w="12700" cmpd="sng">
                      <a:noFill/>
                    </a:lnR>
                  </a:tcPr>
                </a:tc>
                <a:extLst>
                  <a:ext uri="{0D108BD9-81ED-4DB2-BD59-A6C34878D82A}">
                    <a16:rowId xmlns:a16="http://schemas.microsoft.com/office/drawing/2014/main" val="313340735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150,2</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25,7</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97,3</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29,3</a:t>
                      </a:r>
                    </a:p>
                  </a:txBody>
                  <a:tcPr marL="9525" marR="9525" marT="9525" marB="0" anchor="ctr">
                    <a:lnR w="12700" cmpd="sng">
                      <a:noFill/>
                    </a:lnR>
                  </a:tcPr>
                </a:tc>
                <a:extLst>
                  <a:ext uri="{0D108BD9-81ED-4DB2-BD59-A6C34878D82A}">
                    <a16:rowId xmlns:a16="http://schemas.microsoft.com/office/drawing/2014/main" val="1032754268"/>
                  </a:ext>
                </a:extLst>
              </a:tr>
            </a:tbl>
          </a:graphicData>
        </a:graphic>
      </p:graphicFrame>
      <p:sp>
        <p:nvSpPr>
          <p:cNvPr id="4" name="textruta 3">
            <a:extLst>
              <a:ext uri="{FF2B5EF4-FFF2-40B4-BE49-F238E27FC236}">
                <a16:creationId xmlns:a16="http://schemas.microsoft.com/office/drawing/2014/main" id="{F56D2271-D847-4DDF-98FF-4A38667C40CC}"/>
              </a:ext>
            </a:extLst>
          </p:cNvPr>
          <p:cNvSpPr txBox="1"/>
          <p:nvPr/>
        </p:nvSpPr>
        <p:spPr>
          <a:xfrm>
            <a:off x="2101849" y="6252914"/>
            <a:ext cx="5545108" cy="246221"/>
          </a:xfrm>
          <a:prstGeom prst="rect">
            <a:avLst/>
          </a:prstGeom>
          <a:noFill/>
        </p:spPr>
        <p:txBody>
          <a:bodyPr wrap="none" rtlCol="0">
            <a:spAutoFit/>
          </a:bodyPr>
          <a:lstStyle/>
          <a:p>
            <a:r>
              <a:rPr lang="sv-SE" sz="800" dirty="0"/>
              <a:t>Källa: Statistiska centralbyrån (Lönesummor nattbefolkning, arbetsgivaravgifter och preliminär A-skatt, LAPS</a:t>
            </a:r>
            <a:r>
              <a:rPr lang="sv-SE" sz="1000" dirty="0"/>
              <a:t>)</a:t>
            </a:r>
          </a:p>
        </p:txBody>
      </p:sp>
      <p:sp>
        <p:nvSpPr>
          <p:cNvPr id="6" name="Rektangel 5">
            <a:extLst>
              <a:ext uri="{FF2B5EF4-FFF2-40B4-BE49-F238E27FC236}">
                <a16:creationId xmlns:a16="http://schemas.microsoft.com/office/drawing/2014/main" id="{BE319CB8-C9EA-44B9-9F7F-B353E0D70C3E}"/>
              </a:ext>
            </a:extLst>
          </p:cNvPr>
          <p:cNvSpPr/>
          <p:nvPr/>
        </p:nvSpPr>
        <p:spPr>
          <a:xfrm>
            <a:off x="2101849" y="6499135"/>
            <a:ext cx="8207376" cy="415498"/>
          </a:xfrm>
          <a:prstGeom prst="rect">
            <a:avLst/>
          </a:prstGeom>
        </p:spPr>
        <p:txBody>
          <a:bodyPr wrap="square">
            <a:spAutoFit/>
          </a:bodyPr>
          <a:lstStyle/>
          <a:p>
            <a:r>
              <a:rPr lang="sv-SE" sz="700" dirty="0"/>
              <a:t>*fr.o.m. Q3 2019 redovisar Försvarsmakten samtliga anställda i Stockholm vilket påverkar lönesummorna för statlig och därmed också offentlig sektor. Detta innebär att statistiken ej är jämförbar med tidigare kvartal. </a:t>
            </a:r>
            <a:br>
              <a:rPr lang="sv-SE" sz="700" dirty="0"/>
            </a:br>
            <a:endParaRPr lang="sv-SE" sz="700" dirty="0"/>
          </a:p>
        </p:txBody>
      </p:sp>
    </p:spTree>
    <p:extLst>
      <p:ext uri="{BB962C8B-B14F-4D97-AF65-F5344CB8AC3E}">
        <p14:creationId xmlns:p14="http://schemas.microsoft.com/office/powerpoint/2010/main" val="62187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1041" y="5894460"/>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6" y="1949297"/>
            <a:ext cx="4722408" cy="1479703"/>
          </a:xfrm>
        </p:spPr>
        <p:txBody>
          <a:bodyPr/>
          <a:lstStyle/>
          <a:p>
            <a:pPr lvl="4"/>
            <a:r>
              <a:rPr lang="sv-SE" sz="1400" dirty="0"/>
              <a:t>Det startades 7 375 nya företag i Stockholms län under det första kvartalet. Av dessa var cirka </a:t>
            </a:r>
            <a:br>
              <a:rPr lang="sv-SE" sz="1400" dirty="0"/>
            </a:br>
            <a:r>
              <a:rPr lang="sv-SE" sz="1400" dirty="0"/>
              <a:t>6 100 aktiebolag. </a:t>
            </a:r>
          </a:p>
          <a:p>
            <a:pPr lvl="4"/>
            <a:r>
              <a:rPr lang="sv-SE" sz="1400" dirty="0" smtClean="0"/>
              <a:t>Närmare 60 </a:t>
            </a:r>
            <a:r>
              <a:rPr lang="sv-SE" sz="1400" dirty="0"/>
              <a:t>procent av de nya företagen startades i Stockholms stad.</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01041" y="1456854"/>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732D3626-74EC-4CA9-88BE-D8B1B2CEAB1E}"/>
              </a:ext>
            </a:extLst>
          </p:cNvPr>
          <p:cNvGraphicFramePr>
            <a:graphicFrameLocks noGrp="1"/>
          </p:cNvGraphicFramePr>
          <p:nvPr>
            <p:extLst>
              <p:ext uri="{D42A27DB-BD31-4B8C-83A1-F6EECF244321}">
                <p14:modId xmlns:p14="http://schemas.microsoft.com/office/powerpoint/2010/main" val="3079825312"/>
              </p:ext>
            </p:extLst>
          </p:nvPr>
        </p:nvGraphicFramePr>
        <p:xfrm>
          <a:off x="6755216" y="3720268"/>
          <a:ext cx="4722409" cy="2266814"/>
        </p:xfrm>
        <a:graphic>
          <a:graphicData uri="http://schemas.openxmlformats.org/drawingml/2006/table">
            <a:tbl>
              <a:tblPr bandRow="1">
                <a:tableStyleId>{2D5ABB26-0587-4C30-8999-92F81FD0307C}</a:tableStyleId>
              </a:tblPr>
              <a:tblGrid>
                <a:gridCol w="1542573">
                  <a:extLst>
                    <a:ext uri="{9D8B030D-6E8A-4147-A177-3AD203B41FA5}">
                      <a16:colId xmlns:a16="http://schemas.microsoft.com/office/drawing/2014/main" val="1678076792"/>
                    </a:ext>
                  </a:extLst>
                </a:gridCol>
                <a:gridCol w="685094">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281887">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8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89">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22 116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74 355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37789">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11 299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38 429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4178915708"/>
                  </a:ext>
                </a:extLst>
              </a:tr>
              <a:tr h="337789">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7 375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25 496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1554613420"/>
                  </a:ext>
                </a:extLst>
              </a:tr>
              <a:tr h="337789">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4 201</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14 546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923977588"/>
                  </a:ext>
                </a:extLst>
              </a:tr>
              <a:tr h="337789">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14 741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48 859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98F0D3A9-804D-426C-9514-2A21EE36F546}"/>
              </a:ext>
            </a:extLst>
          </p:cNvPr>
          <p:cNvGraphicFramePr>
            <a:graphicFrameLocks/>
          </p:cNvGraphicFramePr>
          <p:nvPr>
            <p:extLst>
              <p:ext uri="{D42A27DB-BD31-4B8C-83A1-F6EECF244321}">
                <p14:modId xmlns:p14="http://schemas.microsoft.com/office/powerpoint/2010/main" val="4277493923"/>
              </p:ext>
            </p:extLst>
          </p:nvPr>
        </p:nvGraphicFramePr>
        <p:xfrm>
          <a:off x="701041" y="1917772"/>
          <a:ext cx="5848352" cy="39766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2157985"/>
            <a:ext cx="4722412" cy="1269500"/>
          </a:xfrm>
        </p:spPr>
        <p:txBody>
          <a:bodyPr/>
          <a:lstStyle/>
          <a:p>
            <a:pPr lvl="4"/>
            <a:r>
              <a:rPr lang="sv-SE" dirty="0" smtClean="0"/>
              <a:t>Konkurserna minskade i både Stockholm och i övriga landet under första kvartalet.</a:t>
            </a:r>
          </a:p>
          <a:p>
            <a:pPr lvl="4"/>
            <a:r>
              <a:rPr lang="sv-SE" dirty="0" smtClean="0"/>
              <a:t>I Stockholms län försattes 589 </a:t>
            </a:r>
            <a:r>
              <a:rPr lang="sv-SE" dirty="0"/>
              <a:t>företag i konkurs </a:t>
            </a:r>
            <a:r>
              <a:rPr lang="sv-SE" dirty="0" smtClean="0"/>
              <a:t>varav 356 i staden. </a:t>
            </a:r>
          </a:p>
          <a:p>
            <a:pPr lvl="4"/>
            <a:endParaRPr lang="sv-SE"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57224" y="1468480"/>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CD80FF49-1F49-4F4B-8303-9458BE338D96}"/>
              </a:ext>
            </a:extLst>
          </p:cNvPr>
          <p:cNvGraphicFramePr>
            <a:graphicFrameLocks noGrp="1"/>
          </p:cNvGraphicFramePr>
          <p:nvPr>
            <p:extLst>
              <p:ext uri="{D42A27DB-BD31-4B8C-83A1-F6EECF244321}">
                <p14:modId xmlns:p14="http://schemas.microsoft.com/office/powerpoint/2010/main" val="3512740000"/>
              </p:ext>
            </p:extLst>
          </p:nvPr>
        </p:nvGraphicFramePr>
        <p:xfrm>
          <a:off x="6761538" y="3705999"/>
          <a:ext cx="4716087" cy="2266432"/>
        </p:xfrm>
        <a:graphic>
          <a:graphicData uri="http://schemas.openxmlformats.org/drawingml/2006/table">
            <a:tbl>
              <a:tblPr bandRow="1">
                <a:tableStyleId>{2D5ABB26-0587-4C30-8999-92F81FD0307C}</a:tableStyleId>
              </a:tblPr>
              <a:tblGrid>
                <a:gridCol w="1540508">
                  <a:extLst>
                    <a:ext uri="{9D8B030D-6E8A-4147-A177-3AD203B41FA5}">
                      <a16:colId xmlns:a16="http://schemas.microsoft.com/office/drawing/2014/main" val="1678076792"/>
                    </a:ext>
                  </a:extLst>
                </a:gridCol>
                <a:gridCol w="684178">
                  <a:extLst>
                    <a:ext uri="{9D8B030D-6E8A-4147-A177-3AD203B41FA5}">
                      <a16:colId xmlns:a16="http://schemas.microsoft.com/office/drawing/2014/main" val="2601369493"/>
                    </a:ext>
                  </a:extLst>
                </a:gridCol>
                <a:gridCol w="776195">
                  <a:extLst>
                    <a:ext uri="{9D8B030D-6E8A-4147-A177-3AD203B41FA5}">
                      <a16:colId xmlns:a16="http://schemas.microsoft.com/office/drawing/2014/main" val="2395970223"/>
                    </a:ext>
                  </a:extLst>
                </a:gridCol>
                <a:gridCol w="614487">
                  <a:extLst>
                    <a:ext uri="{9D8B030D-6E8A-4147-A177-3AD203B41FA5}">
                      <a16:colId xmlns:a16="http://schemas.microsoft.com/office/drawing/2014/main" val="3235649811"/>
                    </a:ext>
                  </a:extLst>
                </a:gridCol>
                <a:gridCol w="560585">
                  <a:extLst>
                    <a:ext uri="{9D8B030D-6E8A-4147-A177-3AD203B41FA5}">
                      <a16:colId xmlns:a16="http://schemas.microsoft.com/office/drawing/2014/main" val="1050073455"/>
                    </a:ext>
                  </a:extLst>
                </a:gridCol>
                <a:gridCol w="540134">
                  <a:extLst>
                    <a:ext uri="{9D8B030D-6E8A-4147-A177-3AD203B41FA5}">
                      <a16:colId xmlns:a16="http://schemas.microsoft.com/office/drawing/2014/main" val="3827523272"/>
                    </a:ext>
                  </a:extLst>
                </a:gridCol>
              </a:tblGrid>
              <a:tr h="28183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dirty="0">
                          <a:effectLst/>
                        </a:rPr>
                        <a:t>Förändring (%)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1 751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7 342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897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b"/>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589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2 499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b"/>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0" marR="0" marT="0" marB="0" anchor="ctr"/>
                </a:tc>
                <a:tc>
                  <a:txBody>
                    <a:bodyPr/>
                    <a:lstStyle/>
                    <a:p>
                      <a:pPr algn="ctr" rtl="0" fontAlgn="ctr"/>
                      <a:r>
                        <a:rPr lang="sv-SE" sz="800" b="1" i="0" u="none" strike="noStrike">
                          <a:solidFill>
                            <a:srgbClr val="000000"/>
                          </a:solidFill>
                          <a:effectLst/>
                          <a:latin typeface="Futura Std Book" panose="020B0502020204020303"/>
                        </a:rPr>
                        <a:t>356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1 538</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b"/>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4 843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BE1C6963-D6D2-4D86-8642-BBB1EFBE7E59}"/>
              </a:ext>
            </a:extLst>
          </p:cNvPr>
          <p:cNvGraphicFramePr>
            <a:graphicFrameLocks/>
          </p:cNvGraphicFramePr>
          <p:nvPr>
            <p:extLst>
              <p:ext uri="{D42A27DB-BD31-4B8C-83A1-F6EECF244321}">
                <p14:modId xmlns:p14="http://schemas.microsoft.com/office/powerpoint/2010/main" val="2444081862"/>
              </p:ext>
            </p:extLst>
          </p:nvPr>
        </p:nvGraphicFramePr>
        <p:xfrm>
          <a:off x="714373" y="1972549"/>
          <a:ext cx="5719983" cy="37285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635853"/>
            <a:ext cx="4722411" cy="1810919"/>
          </a:xfrm>
        </p:spPr>
        <p:txBody>
          <a:bodyPr/>
          <a:lstStyle/>
          <a:p>
            <a:pPr lvl="4"/>
            <a:r>
              <a:rPr lang="sv-SE" dirty="0"/>
              <a:t>Antal sysselsatta </a:t>
            </a:r>
            <a:r>
              <a:rPr lang="sv-SE" dirty="0" smtClean="0"/>
              <a:t>invånare minskade </a:t>
            </a:r>
            <a:r>
              <a:rPr lang="sv-SE" dirty="0"/>
              <a:t>med </a:t>
            </a:r>
            <a:r>
              <a:rPr lang="sv-SE" dirty="0" smtClean="0"/>
              <a:t>     38 </a:t>
            </a:r>
            <a:r>
              <a:rPr lang="sv-SE" dirty="0"/>
              <a:t>100 </a:t>
            </a:r>
            <a:r>
              <a:rPr lang="sv-SE" dirty="0" smtClean="0"/>
              <a:t>personer (-3,0%) i </a:t>
            </a:r>
            <a:r>
              <a:rPr lang="sv-SE" dirty="0"/>
              <a:t>Stockholms län </a:t>
            </a:r>
            <a:r>
              <a:rPr lang="sv-SE" dirty="0" smtClean="0"/>
              <a:t>varav </a:t>
            </a:r>
            <a:r>
              <a:rPr lang="sv-SE" dirty="0"/>
              <a:t>19 400 i Stockholms </a:t>
            </a:r>
            <a:r>
              <a:rPr lang="sv-SE" dirty="0" smtClean="0"/>
              <a:t>stad (-3,5%).</a:t>
            </a:r>
            <a:endParaRPr lang="sv-SE" dirty="0"/>
          </a:p>
          <a:p>
            <a:pPr lvl="4"/>
            <a:r>
              <a:rPr lang="sv-SE" dirty="0"/>
              <a:t>Framförallt minskade sysselsättningen inom Hotell och restauranger, Handel och Personliga och kulturella 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E4A1EEB5-AFC3-40BE-BF1B-DAA010FEE414}"/>
              </a:ext>
            </a:extLst>
          </p:cNvPr>
          <p:cNvGraphicFramePr>
            <a:graphicFrameLocks noGrp="1"/>
          </p:cNvGraphicFramePr>
          <p:nvPr>
            <p:extLst>
              <p:ext uri="{D42A27DB-BD31-4B8C-83A1-F6EECF244321}">
                <p14:modId xmlns:p14="http://schemas.microsoft.com/office/powerpoint/2010/main" val="3571047363"/>
              </p:ext>
            </p:extLst>
          </p:nvPr>
        </p:nvGraphicFramePr>
        <p:xfrm>
          <a:off x="6755214" y="3723770"/>
          <a:ext cx="4722411" cy="2248666"/>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29179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29179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3014">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4 921 400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544414373"/>
                  </a:ext>
                </a:extLst>
              </a:tr>
              <a:tr h="333014">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2 290 500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extLst>
                  <a:ext uri="{0D108BD9-81ED-4DB2-BD59-A6C34878D82A}">
                    <a16:rowId xmlns:a16="http://schemas.microsoft.com/office/drawing/2014/main" val="4178915708"/>
                  </a:ext>
                </a:extLst>
              </a:tr>
              <a:tr h="333014">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1 250 200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-38 100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1554613420"/>
                  </a:ext>
                </a:extLst>
              </a:tr>
              <a:tr h="333014">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541 000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-19 400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923977588"/>
                  </a:ext>
                </a:extLst>
              </a:tr>
              <a:tr h="333014">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3 671 200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2D2086D7-DAAB-4A7B-BA46-12601475F082}"/>
              </a:ext>
            </a:extLst>
          </p:cNvPr>
          <p:cNvGraphicFramePr>
            <a:graphicFrameLocks/>
          </p:cNvGraphicFramePr>
          <p:nvPr>
            <p:extLst>
              <p:ext uri="{D42A27DB-BD31-4B8C-83A1-F6EECF244321}">
                <p14:modId xmlns:p14="http://schemas.microsoft.com/office/powerpoint/2010/main" val="425806432"/>
              </p:ext>
            </p:extLst>
          </p:nvPr>
        </p:nvGraphicFramePr>
        <p:xfrm>
          <a:off x="557111" y="1919575"/>
          <a:ext cx="6078582" cy="37765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969613470"/>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- 1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70 100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17,4</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36 800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26,9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23,1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57 900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-14,6</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-15,4</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120 600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-21 500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-15,1</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-14,5</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49 700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-10,3</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32 600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-10 100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-23,7</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-32,2</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141 000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12 700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9,9</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54,1</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73 700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-12 900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-14,9</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329 300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15,3</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98 500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9 200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10,3</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26,1</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127 800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-1 800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900" b="0" i="0" u="none" strike="noStrike">
                          <a:solidFill>
                            <a:srgbClr val="000000"/>
                          </a:solidFill>
                          <a:effectLst/>
                          <a:latin typeface="Futura Std Book" panose="020B0502020204020303"/>
                        </a:rPr>
                        <a:t>133 800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-15 800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-10,6</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900" b="0" i="0" u="none" strike="noStrike" dirty="0">
                          <a:solidFill>
                            <a:srgbClr val="000000"/>
                          </a:solidFill>
                          <a:effectLst/>
                          <a:latin typeface="Futura Std Book" panose="020B0502020204020303"/>
                        </a:rPr>
                        <a:t>1 241 800</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-38 700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algn="ctr" rtl="0" fontAlgn="ctr"/>
                      <a:r>
                        <a:rPr lang="sv-SE" sz="900" b="0" i="0" u="none" strike="noStrike">
                          <a:solidFill>
                            <a:srgbClr val="000000"/>
                          </a:solidFill>
                          <a:effectLst/>
                          <a:latin typeface="Futura Std Book" panose="020B0502020204020303"/>
                        </a:rPr>
                        <a:t>8 400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500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6,3</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50,0</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900" b="1" i="0" u="none" strike="noStrike">
                          <a:solidFill>
                            <a:srgbClr val="000000"/>
                          </a:solidFill>
                          <a:effectLst/>
                          <a:latin typeface="Futura Std Book" panose="020B0502020204020303"/>
                        </a:rPr>
                        <a:t>1 250 200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-38 100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485994494"/>
              </p:ext>
            </p:extLst>
          </p:nvPr>
        </p:nvGraphicFramePr>
        <p:xfrm>
          <a:off x="1882773" y="1628775"/>
          <a:ext cx="7322932" cy="3522065"/>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415937">
                  <a:extLst>
                    <a:ext uri="{9D8B030D-6E8A-4147-A177-3AD203B41FA5}">
                      <a16:colId xmlns:a16="http://schemas.microsoft.com/office/drawing/2014/main" val="1889858293"/>
                    </a:ext>
                  </a:extLst>
                </a:gridCol>
                <a:gridCol w="1415937">
                  <a:extLst>
                    <a:ext uri="{9D8B030D-6E8A-4147-A177-3AD203B41FA5}">
                      <a16:colId xmlns:a16="http://schemas.microsoft.com/office/drawing/2014/main" val="1671515360"/>
                    </a:ext>
                  </a:extLst>
                </a:gridCol>
                <a:gridCol w="1415937">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dirty="0">
                          <a:solidFill>
                            <a:schemeClr val="bg1"/>
                          </a:solidFill>
                        </a:rPr>
                        <a:t>Förändring -1 år</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114 000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493 200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238 900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82 000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154 900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-41 000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-20,9</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8 900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2 300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34,8</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61 000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-4 600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nchor="ctr">
                    <a:lnL w="12700" cmpd="sng">
                      <a:noFill/>
                    </a:lnL>
                  </a:tcPr>
                </a:tc>
                <a:tc>
                  <a:txBody>
                    <a:bodyPr/>
                    <a:lstStyle/>
                    <a:p>
                      <a:pPr algn="ctr" fontAlgn="ctr"/>
                      <a:r>
                        <a:rPr lang="sv-SE" sz="900" b="0" i="0" u="none" strike="noStrike">
                          <a:solidFill>
                            <a:srgbClr val="000000"/>
                          </a:solidFill>
                          <a:effectLst/>
                          <a:latin typeface="Futura Std Book" panose="020B0502020204020303"/>
                        </a:rPr>
                        <a:t>44 100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-1 600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-3,5</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-51 400</a:t>
                      </a:r>
                    </a:p>
                  </a:txBody>
                  <a:tcPr marL="9525" marR="9525" marT="9525" marB="0" anchor="ctr"/>
                </a:tc>
                <a:tc>
                  <a:txBody>
                    <a:bodyPr/>
                    <a:lstStyle/>
                    <a:p>
                      <a:pPr algn="ctr" rtl="0" fontAlgn="ctr"/>
                      <a:r>
                        <a:rPr lang="sv-SE" sz="900" b="0" i="0" u="none" strike="noStrike">
                          <a:solidFill>
                            <a:srgbClr val="000000"/>
                          </a:solidFill>
                          <a:effectLst/>
                          <a:latin typeface="Futura Std Book" panose="020B0502020204020303"/>
                        </a:rPr>
                        <a:t>-100,0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nchor="ctr">
                    <a:lnL w="12700" cmpd="sng">
                      <a:noFill/>
                    </a:lnL>
                  </a:tcPr>
                </a:tc>
                <a:tc>
                  <a:txBody>
                    <a:bodyPr/>
                    <a:lstStyle/>
                    <a:p>
                      <a:pPr algn="ctr" fontAlgn="ctr"/>
                      <a:r>
                        <a:rPr lang="sv-SE" sz="900" b="0" i="0" u="none" strike="noStrike">
                          <a:solidFill>
                            <a:srgbClr val="000000"/>
                          </a:solidFill>
                          <a:effectLst/>
                          <a:latin typeface="Futura Std Book" panose="020B0502020204020303"/>
                        </a:rPr>
                        <a:t>38 900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38 900</a:t>
                      </a:r>
                    </a:p>
                  </a:txBody>
                  <a:tcPr marL="9525" marR="9525" marT="9525" marB="0" anchor="ctr"/>
                </a:tc>
                <a:tc>
                  <a:txBody>
                    <a:bodyPr/>
                    <a:lstStyle/>
                    <a:p>
                      <a:pPr algn="ctr" fontAlgn="ctr"/>
                      <a:r>
                        <a:rPr lang="sv-SE" sz="900" b="0" i="0" u="none" strike="noStrike" dirty="0" err="1">
                          <a:solidFill>
                            <a:srgbClr val="000000"/>
                          </a:solidFill>
                          <a:effectLst/>
                          <a:latin typeface="Futura Std Book" panose="020B0502020204020303"/>
                        </a:rPr>
                        <a:t>i.u</a:t>
                      </a:r>
                      <a:r>
                        <a:rPr lang="sv-SE" sz="9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nchor="ctr">
                    <a:lnL w="12700" cmpd="sng">
                      <a:noFill/>
                    </a:lnL>
                  </a:tcPr>
                </a:tc>
                <a:tc>
                  <a:txBody>
                    <a:bodyPr/>
                    <a:lstStyle/>
                    <a:p>
                      <a:pPr algn="ctr" fontAlgn="ctr"/>
                      <a:r>
                        <a:rPr lang="sv-SE" sz="900" b="0" i="0" u="none" strike="noStrike" dirty="0">
                          <a:solidFill>
                            <a:srgbClr val="000000"/>
                          </a:solidFill>
                          <a:effectLst/>
                          <a:latin typeface="Futura Std Book" panose="020B0502020204020303"/>
                        </a:rPr>
                        <a:t>1 241 800</a:t>
                      </a:r>
                    </a:p>
                  </a:txBody>
                  <a:tcPr marL="9525" marR="9525" marT="9525" marB="0" anchor="ctr"/>
                </a:tc>
                <a:tc>
                  <a:txBody>
                    <a:bodyPr/>
                    <a:lstStyle/>
                    <a:p>
                      <a:pPr algn="ctr" fontAlgn="ctr"/>
                      <a:r>
                        <a:rPr lang="sv-SE" sz="900" b="0" i="0" u="none" strike="noStrike" dirty="0">
                          <a:solidFill>
                            <a:srgbClr val="000000"/>
                          </a:solidFill>
                          <a:effectLst/>
                          <a:latin typeface="Futura Std Book" panose="020B0502020204020303"/>
                        </a:rPr>
                        <a:t>-38 700</a:t>
                      </a:r>
                    </a:p>
                  </a:txBody>
                  <a:tcPr marL="9525" marR="9525" marT="9525" marB="0" anchor="ctr"/>
                </a:tc>
                <a:tc>
                  <a:txBody>
                    <a:bodyPr/>
                    <a:lstStyle/>
                    <a:p>
                      <a:pPr algn="ctr" fontAlgn="ctr"/>
                      <a:r>
                        <a:rPr lang="sv-SE" sz="9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nchor="ctr">
                    <a:lnL w="12700" cmpd="sng">
                      <a:noFill/>
                    </a:lnL>
                  </a:tcPr>
                </a:tc>
                <a:tc>
                  <a:txBody>
                    <a:bodyPr/>
                    <a:lstStyle/>
                    <a:p>
                      <a:pPr algn="ctr" rtl="0" fontAlgn="ctr"/>
                      <a:r>
                        <a:rPr lang="sv-SE" sz="900" b="0" i="0" u="none" strike="noStrike">
                          <a:solidFill>
                            <a:srgbClr val="000000"/>
                          </a:solidFill>
                          <a:effectLst/>
                          <a:latin typeface="Futura Std Book" panose="020B0502020204020303"/>
                        </a:rPr>
                        <a:t>8 400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500</a:t>
                      </a:r>
                    </a:p>
                  </a:txBody>
                  <a:tcPr marL="9525" marR="9525" marT="9525" marB="0" anchor="ctr"/>
                </a:tc>
                <a:tc>
                  <a:txBody>
                    <a:bodyPr/>
                    <a:lstStyle/>
                    <a:p>
                      <a:pPr algn="ctr" rtl="0" fontAlgn="ctr"/>
                      <a:r>
                        <a:rPr lang="sv-SE" sz="900" b="0" i="0" u="none" strike="noStrike" dirty="0">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3055248050"/>
                  </a:ext>
                </a:extLst>
              </a:tr>
              <a:tr h="2137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nchor="ctr">
                    <a:lnL w="12700" cmpd="sng">
                      <a:noFill/>
                    </a:lnL>
                  </a:tcPr>
                </a:tc>
                <a:tc>
                  <a:txBody>
                    <a:bodyPr/>
                    <a:lstStyle/>
                    <a:p>
                      <a:pPr algn="ctr" fontAlgn="ctr"/>
                      <a:r>
                        <a:rPr lang="sv-SE" sz="900" b="1" i="0" u="none" strike="noStrike">
                          <a:solidFill>
                            <a:srgbClr val="000000"/>
                          </a:solidFill>
                          <a:effectLst/>
                          <a:latin typeface="Futura Std Book" panose="020B0502020204020303"/>
                        </a:rPr>
                        <a:t>1 250 200</a:t>
                      </a:r>
                    </a:p>
                  </a:txBody>
                  <a:tcPr marL="9525" marR="9525" marT="9525" marB="0" anchor="ctr"/>
                </a:tc>
                <a:tc>
                  <a:txBody>
                    <a:bodyPr/>
                    <a:lstStyle/>
                    <a:p>
                      <a:pPr algn="ctr" fontAlgn="ctr"/>
                      <a:r>
                        <a:rPr lang="sv-SE" sz="900" b="1" i="0" u="none" strike="noStrike">
                          <a:solidFill>
                            <a:srgbClr val="000000"/>
                          </a:solidFill>
                          <a:effectLst/>
                          <a:latin typeface="Futura Std Book" panose="020B0502020204020303"/>
                        </a:rPr>
                        <a:t>-38 100</a:t>
                      </a:r>
                    </a:p>
                  </a:txBody>
                  <a:tcPr marL="9525" marR="9525" marT="9525" marB="0" anchor="ctr"/>
                </a:tc>
                <a:tc>
                  <a:txBody>
                    <a:bodyPr/>
                    <a:lstStyle/>
                    <a:p>
                      <a:pPr algn="ctr" fontAlgn="ctr"/>
                      <a:r>
                        <a:rPr lang="sv-SE" sz="900" b="1" i="0" u="none" strike="noStrike" dirty="0">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895911"/>
            <a:ext cx="4725915" cy="1542335"/>
          </a:xfrm>
        </p:spPr>
        <p:txBody>
          <a:bodyPr/>
          <a:lstStyle/>
          <a:p>
            <a:pPr lvl="4"/>
            <a:r>
              <a:rPr lang="sv-SE" sz="1400" dirty="0"/>
              <a:t>Antalet lediga jobb på Arbetsförmedlingen fortsatte att minska i Stockholm.</a:t>
            </a:r>
          </a:p>
          <a:p>
            <a:pPr lvl="4"/>
            <a:r>
              <a:rPr lang="sv-SE" sz="1400" dirty="0"/>
              <a:t>Antalet lediga jobb minskade inom flera branscher. Störst var minskningen inom Transport, Hotell och restauranger samt Personliga och kulturella 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696108" y="1465908"/>
            <a:ext cx="4725914" cy="492443"/>
          </a:xfrm>
          <a:prstGeom prst="rect">
            <a:avLst/>
          </a:prstGeom>
          <a:noFill/>
        </p:spPr>
        <p:txBody>
          <a:bodyPr wrap="square" rtlCol="0">
            <a:spAutoFit/>
          </a:bodyPr>
          <a:lstStyle/>
          <a:p>
            <a:r>
              <a:rPr lang="sv-SE" sz="1400" b="1" dirty="0"/>
              <a:t>Nyanmälda platser på Arbetsförmedlingen</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6789A64C-4FA8-48AA-8057-4BA62B99F157}"/>
              </a:ext>
            </a:extLst>
          </p:cNvPr>
          <p:cNvGraphicFramePr>
            <a:graphicFrameLocks noGrp="1"/>
          </p:cNvGraphicFramePr>
          <p:nvPr>
            <p:extLst>
              <p:ext uri="{D42A27DB-BD31-4B8C-83A1-F6EECF244321}">
                <p14:modId xmlns:p14="http://schemas.microsoft.com/office/powerpoint/2010/main" val="3224075571"/>
              </p:ext>
            </p:extLst>
          </p:nvPr>
        </p:nvGraphicFramePr>
        <p:xfrm>
          <a:off x="6744446" y="3705998"/>
          <a:ext cx="4725915" cy="2266432"/>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81839">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5933">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773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310 867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910 258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 </a:t>
                      </a:r>
                    </a:p>
                  </a:txBody>
                  <a:tcPr marL="9525" marR="9525" marT="9525" marB="0" anchor="ctr"/>
                </a:tc>
                <a:extLst>
                  <a:ext uri="{0D108BD9-81ED-4DB2-BD59-A6C34878D82A}">
                    <a16:rowId xmlns:a16="http://schemas.microsoft.com/office/drawing/2014/main" val="1544414373"/>
                  </a:ext>
                </a:extLst>
              </a:tr>
              <a:tr h="33773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136 857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406 188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4178915708"/>
                  </a:ext>
                </a:extLst>
              </a:tr>
              <a:tr h="33773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67 622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213 901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a:t>
                      </a:r>
                    </a:p>
                  </a:txBody>
                  <a:tcPr marL="9525" marR="9525" marT="9525" marB="0" anchor="ctr"/>
                </a:tc>
                <a:extLst>
                  <a:ext uri="{0D108BD9-81ED-4DB2-BD59-A6C34878D82A}">
                    <a16:rowId xmlns:a16="http://schemas.microsoft.com/office/drawing/2014/main" val="1554613420"/>
                  </a:ext>
                </a:extLst>
              </a:tr>
              <a:tr h="33773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43 876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139 630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923977588"/>
                  </a:ext>
                </a:extLst>
              </a:tr>
              <a:tr h="33773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243 245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696 357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3" name="Diagram 12">
            <a:extLst>
              <a:ext uri="{FF2B5EF4-FFF2-40B4-BE49-F238E27FC236}">
                <a16:creationId xmlns:a16="http://schemas.microsoft.com/office/drawing/2014/main" id="{5FA19D91-F626-4693-9EF0-E63DEBF26324}"/>
              </a:ext>
            </a:extLst>
          </p:cNvPr>
          <p:cNvGraphicFramePr>
            <a:graphicFrameLocks/>
          </p:cNvGraphicFramePr>
          <p:nvPr>
            <p:extLst>
              <p:ext uri="{D42A27DB-BD31-4B8C-83A1-F6EECF244321}">
                <p14:modId xmlns:p14="http://schemas.microsoft.com/office/powerpoint/2010/main" val="3485111619"/>
              </p:ext>
            </p:extLst>
          </p:nvPr>
        </p:nvGraphicFramePr>
        <p:xfrm>
          <a:off x="696108" y="2038197"/>
          <a:ext cx="5855694" cy="37187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7" y="1887523"/>
            <a:ext cx="4684939" cy="1551470"/>
          </a:xfrm>
        </p:spPr>
        <p:txBody>
          <a:bodyPr/>
          <a:lstStyle/>
          <a:p>
            <a:pPr lvl="4"/>
            <a:r>
              <a:rPr lang="sv-SE" dirty="0" smtClean="0"/>
              <a:t>Under </a:t>
            </a:r>
            <a:r>
              <a:rPr lang="sv-SE" dirty="0"/>
              <a:t>första kvartalet har 4 100 personer varslats </a:t>
            </a:r>
            <a:r>
              <a:rPr lang="sv-SE" dirty="0" smtClean="0"/>
              <a:t>i länet och 2 479 i staden. Det är betydligt färre jämfört med 2020, då varslade personer ökade kraftigt </a:t>
            </a:r>
            <a:r>
              <a:rPr lang="sv-SE" dirty="0" err="1" smtClean="0"/>
              <a:t>pga</a:t>
            </a:r>
            <a:r>
              <a:rPr lang="sv-SE" dirty="0" smtClean="0"/>
              <a:t> pandemin.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2E73D2B9-A861-42C6-80D3-9729332B0824}"/>
              </a:ext>
            </a:extLst>
          </p:cNvPr>
          <p:cNvGraphicFramePr>
            <a:graphicFrameLocks noGrp="1"/>
          </p:cNvGraphicFramePr>
          <p:nvPr>
            <p:extLst>
              <p:ext uri="{D42A27DB-BD31-4B8C-83A1-F6EECF244321}">
                <p14:modId xmlns:p14="http://schemas.microsoft.com/office/powerpoint/2010/main" val="4139818263"/>
              </p:ext>
            </p:extLst>
          </p:nvPr>
        </p:nvGraphicFramePr>
        <p:xfrm>
          <a:off x="6792684" y="3715992"/>
          <a:ext cx="4677675" cy="2256440"/>
        </p:xfrm>
        <a:graphic>
          <a:graphicData uri="http://schemas.openxmlformats.org/drawingml/2006/table">
            <a:tbl>
              <a:tblPr bandRow="1">
                <a:tableStyleId>{2D5ABB26-0587-4C30-8999-92F81FD0307C}</a:tableStyleId>
              </a:tblPr>
              <a:tblGrid>
                <a:gridCol w="1527960">
                  <a:extLst>
                    <a:ext uri="{9D8B030D-6E8A-4147-A177-3AD203B41FA5}">
                      <a16:colId xmlns:a16="http://schemas.microsoft.com/office/drawing/2014/main" val="1678076792"/>
                    </a:ext>
                  </a:extLst>
                </a:gridCol>
                <a:gridCol w="678605">
                  <a:extLst>
                    <a:ext uri="{9D8B030D-6E8A-4147-A177-3AD203B41FA5}">
                      <a16:colId xmlns:a16="http://schemas.microsoft.com/office/drawing/2014/main" val="2601369493"/>
                    </a:ext>
                  </a:extLst>
                </a:gridCol>
                <a:gridCol w="769873">
                  <a:extLst>
                    <a:ext uri="{9D8B030D-6E8A-4147-A177-3AD203B41FA5}">
                      <a16:colId xmlns:a16="http://schemas.microsoft.com/office/drawing/2014/main" val="2395970223"/>
                    </a:ext>
                  </a:extLst>
                </a:gridCol>
                <a:gridCol w="609483">
                  <a:extLst>
                    <a:ext uri="{9D8B030D-6E8A-4147-A177-3AD203B41FA5}">
                      <a16:colId xmlns:a16="http://schemas.microsoft.com/office/drawing/2014/main" val="3235649811"/>
                    </a:ext>
                  </a:extLst>
                </a:gridCol>
                <a:gridCol w="556020">
                  <a:extLst>
                    <a:ext uri="{9D8B030D-6E8A-4147-A177-3AD203B41FA5}">
                      <a16:colId xmlns:a16="http://schemas.microsoft.com/office/drawing/2014/main" val="1050073455"/>
                    </a:ext>
                  </a:extLst>
                </a:gridCol>
                <a:gridCol w="535734">
                  <a:extLst>
                    <a:ext uri="{9D8B030D-6E8A-4147-A177-3AD203B41FA5}">
                      <a16:colId xmlns:a16="http://schemas.microsoft.com/office/drawing/2014/main" val="3827523272"/>
                    </a:ext>
                  </a:extLst>
                </a:gridCol>
              </a:tblGrid>
              <a:tr h="28059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94628">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36243">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8 847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83 419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1544414373"/>
                  </a:ext>
                </a:extLst>
              </a:tr>
              <a:tr h="336243">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5 623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50 243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4178915708"/>
                  </a:ext>
                </a:extLst>
              </a:tr>
              <a:tr h="336243">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4 100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38 435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1554613420"/>
                  </a:ext>
                </a:extLst>
              </a:tr>
              <a:tr h="336243">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2 479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28 329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923977588"/>
                  </a:ext>
                </a:extLst>
              </a:tr>
              <a:tr h="336243">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4 747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44 984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E658C93E-34BF-4178-9E19-E912634CAB60}"/>
              </a:ext>
            </a:extLst>
          </p:cNvPr>
          <p:cNvGraphicFramePr>
            <a:graphicFrameLocks/>
          </p:cNvGraphicFramePr>
          <p:nvPr>
            <p:extLst>
              <p:ext uri="{D42A27DB-BD31-4B8C-83A1-F6EECF244321}">
                <p14:modId xmlns:p14="http://schemas.microsoft.com/office/powerpoint/2010/main" val="3095847793"/>
              </p:ext>
            </p:extLst>
          </p:nvPr>
        </p:nvGraphicFramePr>
        <p:xfrm>
          <a:off x="714374" y="2025497"/>
          <a:ext cx="5803872" cy="37314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880101"/>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29468"/>
            <a:ext cx="4667523" cy="1509816"/>
          </a:xfrm>
        </p:spPr>
        <p:txBody>
          <a:bodyPr/>
          <a:lstStyle/>
          <a:p>
            <a:pPr lvl="4"/>
            <a:r>
              <a:rPr lang="sv-SE" sz="1400" dirty="0"/>
              <a:t>Arbetslösheten ökade kraftigt i både absoluta som relativa tal i Stockholm under första kvartalet. </a:t>
            </a:r>
          </a:p>
          <a:p>
            <a:pPr lvl="4"/>
            <a:r>
              <a:rPr lang="sv-SE" sz="1400" dirty="0"/>
              <a:t>Danderyd kommun hade den lägsta relativa arbetslösheten i länet: 3 procent.</a:t>
            </a:r>
          </a:p>
          <a:p>
            <a:endParaRPr lang="sv-SE" sz="16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35904" y="1282848"/>
            <a:ext cx="497377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87967B9E-0076-4AE3-B0C2-6FDE75ACC321}"/>
              </a:ext>
            </a:extLst>
          </p:cNvPr>
          <p:cNvGraphicFramePr>
            <a:graphicFrameLocks noGrp="1"/>
          </p:cNvGraphicFramePr>
          <p:nvPr>
            <p:extLst>
              <p:ext uri="{D42A27DB-BD31-4B8C-83A1-F6EECF244321}">
                <p14:modId xmlns:p14="http://schemas.microsoft.com/office/powerpoint/2010/main" val="2667677117"/>
              </p:ext>
            </p:extLst>
          </p:nvPr>
        </p:nvGraphicFramePr>
        <p:xfrm>
          <a:off x="6810101" y="3726566"/>
          <a:ext cx="4660267" cy="2140539"/>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8076792"/>
                    </a:ext>
                  </a:extLst>
                </a:gridCol>
                <a:gridCol w="676080">
                  <a:extLst>
                    <a:ext uri="{9D8B030D-6E8A-4147-A177-3AD203B41FA5}">
                      <a16:colId xmlns:a16="http://schemas.microsoft.com/office/drawing/2014/main" val="2601369493"/>
                    </a:ext>
                  </a:extLst>
                </a:gridCol>
                <a:gridCol w="767008">
                  <a:extLst>
                    <a:ext uri="{9D8B030D-6E8A-4147-A177-3AD203B41FA5}">
                      <a16:colId xmlns:a16="http://schemas.microsoft.com/office/drawing/2014/main" val="2395970223"/>
                    </a:ext>
                  </a:extLst>
                </a:gridCol>
                <a:gridCol w="607214">
                  <a:extLst>
                    <a:ext uri="{9D8B030D-6E8A-4147-A177-3AD203B41FA5}">
                      <a16:colId xmlns:a16="http://schemas.microsoft.com/office/drawing/2014/main" val="3235649811"/>
                    </a:ext>
                  </a:extLst>
                </a:gridCol>
                <a:gridCol w="553950">
                  <a:extLst>
                    <a:ext uri="{9D8B030D-6E8A-4147-A177-3AD203B41FA5}">
                      <a16:colId xmlns:a16="http://schemas.microsoft.com/office/drawing/2014/main" val="1050073455"/>
                    </a:ext>
                  </a:extLst>
                </a:gridCol>
                <a:gridCol w="533741">
                  <a:extLst>
                    <a:ext uri="{9D8B030D-6E8A-4147-A177-3AD203B41FA5}">
                      <a16:colId xmlns:a16="http://schemas.microsoft.com/office/drawing/2014/main" val="3827523272"/>
                    </a:ext>
                  </a:extLst>
                </a:gridCol>
              </a:tblGrid>
              <a:tr h="277767">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Förändring</a:t>
                      </a:r>
                      <a:endParaRPr lang="sv-SE" sz="800" b="0" i="0" u="none" strike="noStrike">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800" u="none" strike="noStrike" dirty="0">
                          <a:effectLst/>
                        </a:rPr>
                        <a:t>Arbetslösa i förh. till befolkningen, 15-74 år (%)</a:t>
                      </a:r>
                      <a:endParaRPr lang="sv-SE" sz="8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77767">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 (antal)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-1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17001">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452 407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70 246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544414373"/>
                  </a:ext>
                </a:extLst>
              </a:tr>
              <a:tr h="317001">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209 387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38 923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4178915708"/>
                  </a:ext>
                </a:extLst>
              </a:tr>
              <a:tr h="317001">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104 968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26 350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extLst>
                  <a:ext uri="{0D108BD9-81ED-4DB2-BD59-A6C34878D82A}">
                    <a16:rowId xmlns:a16="http://schemas.microsoft.com/office/drawing/2014/main" val="1554613420"/>
                  </a:ext>
                </a:extLst>
              </a:tr>
              <a:tr h="317001">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45 865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12 126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923977588"/>
                  </a:ext>
                </a:extLst>
              </a:tr>
              <a:tr h="317001">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347 439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43 896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3645508160"/>
                  </a:ext>
                </a:extLst>
              </a:tr>
            </a:tbl>
          </a:graphicData>
        </a:graphic>
      </p:graphicFrame>
      <p:sp>
        <p:nvSpPr>
          <p:cNvPr id="12" name="textruta 11">
            <a:extLst>
              <a:ext uri="{FF2B5EF4-FFF2-40B4-BE49-F238E27FC236}">
                <a16:creationId xmlns:a16="http://schemas.microsoft.com/office/drawing/2014/main" id="{CF50989D-A454-4442-95C5-3FCCC241BEF9}"/>
              </a:ext>
            </a:extLst>
          </p:cNvPr>
          <p:cNvSpPr txBox="1"/>
          <p:nvPr/>
        </p:nvSpPr>
        <p:spPr>
          <a:xfrm>
            <a:off x="6728349" y="5950466"/>
            <a:ext cx="2816797" cy="184666"/>
          </a:xfrm>
          <a:prstGeom prst="rect">
            <a:avLst/>
          </a:prstGeom>
          <a:noFill/>
        </p:spPr>
        <p:txBody>
          <a:bodyPr wrap="none" rtlCol="0">
            <a:spAutoFit/>
          </a:bodyPr>
          <a:lstStyle/>
          <a:p>
            <a:r>
              <a:rPr lang="sv-SE" sz="600" dirty="0"/>
              <a:t>* Jämförelsen basers på oreviderad data från Statistiska centralbyrån. </a:t>
            </a:r>
          </a:p>
        </p:txBody>
      </p:sp>
      <p:graphicFrame>
        <p:nvGraphicFramePr>
          <p:cNvPr id="13" name="Diagram 12">
            <a:extLst>
              <a:ext uri="{FF2B5EF4-FFF2-40B4-BE49-F238E27FC236}">
                <a16:creationId xmlns:a16="http://schemas.microsoft.com/office/drawing/2014/main" id="{15FB08F0-E598-4BDB-A61B-5F5F5A1F8B74}"/>
              </a:ext>
            </a:extLst>
          </p:cNvPr>
          <p:cNvGraphicFramePr>
            <a:graphicFrameLocks/>
          </p:cNvGraphicFramePr>
          <p:nvPr>
            <p:extLst>
              <p:ext uri="{D42A27DB-BD31-4B8C-83A1-F6EECF244321}">
                <p14:modId xmlns:p14="http://schemas.microsoft.com/office/powerpoint/2010/main" val="261075963"/>
              </p:ext>
            </p:extLst>
          </p:nvPr>
        </p:nvGraphicFramePr>
        <p:xfrm>
          <a:off x="628646" y="1929467"/>
          <a:ext cx="6015435" cy="39154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3996363316"/>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22552">
                  <a:extLst>
                    <a:ext uri="{9D8B030D-6E8A-4147-A177-3AD203B41FA5}">
                      <a16:colId xmlns:a16="http://schemas.microsoft.com/office/drawing/2014/main" val="452260278"/>
                    </a:ext>
                  </a:extLst>
                </a:gridCol>
                <a:gridCol w="194580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Stockholms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62 665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11 469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27 034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6 104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94,3</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5 343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42 303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14 881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49,6</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5 212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2 212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104 968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26 350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48,7</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238588526"/>
              </p:ext>
            </p:extLst>
          </p:nvPr>
        </p:nvGraphicFramePr>
        <p:xfrm>
          <a:off x="1882774" y="3585949"/>
          <a:ext cx="8426450" cy="1915560"/>
        </p:xfrm>
        <a:graphic>
          <a:graphicData uri="http://schemas.openxmlformats.org/drawingml/2006/table">
            <a:tbl>
              <a:tblPr firstRow="1" bandRow="1">
                <a:tableStyleId>{5C22544A-7EE6-4342-B048-85BDC9FD1C3A}</a:tableStyleId>
              </a:tblPr>
              <a:tblGrid>
                <a:gridCol w="2622551">
                  <a:extLst>
                    <a:ext uri="{9D8B030D-6E8A-4147-A177-3AD203B41FA5}">
                      <a16:colId xmlns:a16="http://schemas.microsoft.com/office/drawing/2014/main" val="3172541576"/>
                    </a:ext>
                  </a:extLst>
                </a:gridCol>
                <a:gridCol w="1962588">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a:solidFill>
                            <a:schemeClr val="bg1"/>
                          </a:solidFill>
                        </a:rPr>
                        <a:t>Antal</a:t>
                      </a:r>
                      <a:endParaRPr lang="sv-SE" sz="1000" b="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b="0" dirty="0">
                          <a:solidFill>
                            <a:schemeClr val="bg1"/>
                          </a:solidFill>
                        </a:rPr>
                        <a:t>Förändring (antal)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Stockholms stad</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27 716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5 435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24,4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12 324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3 170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110,3</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2 198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37,0</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18 150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6 691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52,3</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1 917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42,7</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45 865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12 126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35,9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49,5</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9984"/>
            <a:ext cx="4725925" cy="1260451"/>
          </a:xfrm>
        </p:spPr>
        <p:txBody>
          <a:bodyPr/>
          <a:lstStyle/>
          <a:p>
            <a:pPr lvl="4"/>
            <a:r>
              <a:rPr lang="sv-SE" dirty="0" smtClean="0"/>
              <a:t>Antal invånare ökade med 12 400 personer i länet, medan staden minskade något jämfört med samma kvartal 2020.</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kv1</a:t>
            </a:r>
            <a:endParaRPr lang="sv-SE" sz="1400" dirty="0"/>
          </a:p>
        </p:txBody>
      </p:sp>
      <p:graphicFrame>
        <p:nvGraphicFramePr>
          <p:cNvPr id="17" name="Tabell 16">
            <a:extLst>
              <a:ext uri="{FF2B5EF4-FFF2-40B4-BE49-F238E27FC236}">
                <a16:creationId xmlns:a16="http://schemas.microsoft.com/office/drawing/2014/main" id="{2D0C9507-FB63-49B0-ADB0-2782E52D479C}"/>
              </a:ext>
            </a:extLst>
          </p:cNvPr>
          <p:cNvGraphicFramePr>
            <a:graphicFrameLocks noGrp="1"/>
          </p:cNvGraphicFramePr>
          <p:nvPr>
            <p:extLst>
              <p:ext uri="{D42A27DB-BD31-4B8C-83A1-F6EECF244321}">
                <p14:modId xmlns:p14="http://schemas.microsoft.com/office/powerpoint/2010/main" val="3876423575"/>
              </p:ext>
            </p:extLst>
          </p:nvPr>
        </p:nvGraphicFramePr>
        <p:xfrm>
          <a:off x="6744441" y="3687829"/>
          <a:ext cx="4725924" cy="2192274"/>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678076792"/>
                    </a:ext>
                  </a:extLst>
                </a:gridCol>
                <a:gridCol w="842883">
                  <a:extLst>
                    <a:ext uri="{9D8B030D-6E8A-4147-A177-3AD203B41FA5}">
                      <a16:colId xmlns:a16="http://schemas.microsoft.com/office/drawing/2014/main" val="2601369493"/>
                    </a:ext>
                  </a:extLst>
                </a:gridCol>
                <a:gridCol w="822850">
                  <a:extLst>
                    <a:ext uri="{9D8B030D-6E8A-4147-A177-3AD203B41FA5}">
                      <a16:colId xmlns:a16="http://schemas.microsoft.com/office/drawing/2014/main" val="557263932"/>
                    </a:ext>
                  </a:extLst>
                </a:gridCol>
                <a:gridCol w="748442">
                  <a:extLst>
                    <a:ext uri="{9D8B030D-6E8A-4147-A177-3AD203B41FA5}">
                      <a16:colId xmlns:a16="http://schemas.microsoft.com/office/drawing/2014/main" val="3235649811"/>
                    </a:ext>
                  </a:extLst>
                </a:gridCol>
                <a:gridCol w="575749">
                  <a:extLst>
                    <a:ext uri="{9D8B030D-6E8A-4147-A177-3AD203B41FA5}">
                      <a16:colId xmlns:a16="http://schemas.microsoft.com/office/drawing/2014/main" val="1050073455"/>
                    </a:ext>
                  </a:extLst>
                </a:gridCol>
              </a:tblGrid>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Förändring -1 år</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13182">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ctr"/>
                      <a:r>
                        <a:rPr lang="sv-SE" sz="800" u="none" strike="noStrike" dirty="0">
                          <a:effectLst/>
                        </a:rPr>
                        <a:t>(i tusental)</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T>
                      <a:noFill/>
                    </a:lnT>
                  </a:tcPr>
                </a:tc>
                <a:tc>
                  <a:txBody>
                    <a:bodyPr/>
                    <a:lstStyle/>
                    <a:p>
                      <a:pPr algn="ctr" rtl="0" fontAlgn="ctr"/>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2973882648"/>
                  </a:ext>
                </a:extLst>
              </a:tr>
              <a:tr h="313182">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10 389,8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extLst>
                  <a:ext uri="{0D108BD9-81ED-4DB2-BD59-A6C34878D82A}">
                    <a16:rowId xmlns:a16="http://schemas.microsoft.com/office/drawing/2014/main" val="1544414373"/>
                  </a:ext>
                </a:extLst>
              </a:tr>
              <a:tr h="313182">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4 711,0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4178915708"/>
                  </a:ext>
                </a:extLst>
              </a:tr>
              <a:tr h="313182">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2 395,7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1554613420"/>
                  </a:ext>
                </a:extLst>
              </a:tr>
              <a:tr h="313182">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975,3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extLst>
                  <a:ext uri="{0D108BD9-81ED-4DB2-BD59-A6C34878D82A}">
                    <a16:rowId xmlns:a16="http://schemas.microsoft.com/office/drawing/2014/main" val="923977588"/>
                  </a:ext>
                </a:extLst>
              </a:tr>
              <a:tr h="313182">
                <a:tc>
                  <a:txBody>
                    <a:bodyPr/>
                    <a:lstStyle/>
                    <a:p>
                      <a:pPr marL="7200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7 994,1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98E6701B-181C-4D8A-91CC-55EBBB0FDB64}"/>
              </a:ext>
            </a:extLst>
          </p:cNvPr>
          <p:cNvGraphicFramePr>
            <a:graphicFrameLocks/>
          </p:cNvGraphicFramePr>
          <p:nvPr>
            <p:extLst>
              <p:ext uri="{D42A27DB-BD31-4B8C-83A1-F6EECF244321}">
                <p14:modId xmlns:p14="http://schemas.microsoft.com/office/powerpoint/2010/main" val="2081170779"/>
              </p:ext>
            </p:extLst>
          </p:nvPr>
        </p:nvGraphicFramePr>
        <p:xfrm>
          <a:off x="714374" y="1950883"/>
          <a:ext cx="5837428" cy="38061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4" y="2133962"/>
            <a:ext cx="4725917" cy="1295037"/>
          </a:xfrm>
        </p:spPr>
        <p:txBody>
          <a:bodyPr/>
          <a:lstStyle/>
          <a:p>
            <a:pPr marL="285750" indent="-285750">
              <a:buFont typeface="Arial" panose="020B0604020202020204" pitchFamily="34" charset="0"/>
              <a:buChar char="•"/>
            </a:pPr>
            <a:r>
              <a:rPr lang="sv-SE" sz="1600" dirty="0"/>
              <a:t>Antalet påbörjade lägenheter ökade med 13 procent i länet under kvartalet medan de ökade med 80 procent i staden.</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8768"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kv1</a:t>
            </a:r>
            <a:endParaRPr lang="sv-SE" sz="1400" dirty="0"/>
          </a:p>
        </p:txBody>
      </p:sp>
      <p:graphicFrame>
        <p:nvGraphicFramePr>
          <p:cNvPr id="26" name="Tabell 25">
            <a:extLst>
              <a:ext uri="{FF2B5EF4-FFF2-40B4-BE49-F238E27FC236}">
                <a16:creationId xmlns:a16="http://schemas.microsoft.com/office/drawing/2014/main" id="{A3B74061-5751-404A-8250-3D067C08821C}"/>
              </a:ext>
            </a:extLst>
          </p:cNvPr>
          <p:cNvGraphicFramePr>
            <a:graphicFrameLocks noGrp="1"/>
          </p:cNvGraphicFramePr>
          <p:nvPr>
            <p:extLst>
              <p:ext uri="{D42A27DB-BD31-4B8C-83A1-F6EECF244321}">
                <p14:modId xmlns:p14="http://schemas.microsoft.com/office/powerpoint/2010/main" val="2645122997"/>
              </p:ext>
            </p:extLst>
          </p:nvPr>
        </p:nvGraphicFramePr>
        <p:xfrm>
          <a:off x="6744445" y="3705999"/>
          <a:ext cx="4725916" cy="2174099"/>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4">
                  <a:extLst>
                    <a:ext uri="{9D8B030D-6E8A-4147-A177-3AD203B41FA5}">
                      <a16:colId xmlns:a16="http://schemas.microsoft.com/office/drawing/2014/main" val="2601369493"/>
                    </a:ext>
                  </a:extLst>
                </a:gridCol>
                <a:gridCol w="777813">
                  <a:extLst>
                    <a:ext uri="{9D8B030D-6E8A-4147-A177-3AD203B41FA5}">
                      <a16:colId xmlns:a16="http://schemas.microsoft.com/office/drawing/2014/main" val="2395970223"/>
                    </a:ext>
                  </a:extLst>
                </a:gridCol>
                <a:gridCol w="615768">
                  <a:extLst>
                    <a:ext uri="{9D8B030D-6E8A-4147-A177-3AD203B41FA5}">
                      <a16:colId xmlns:a16="http://schemas.microsoft.com/office/drawing/2014/main" val="3235649811"/>
                    </a:ext>
                  </a:extLst>
                </a:gridCol>
                <a:gridCol w="561754">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270358">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83876">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dirty="0">
                          <a:effectLst/>
                        </a:rPr>
                        <a:t>-5 år</a:t>
                      </a:r>
                      <a:endParaRPr lang="sv-SE" sz="8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Antal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323973">
                <a:tc>
                  <a:txBody>
                    <a:bodyPr/>
                    <a:lstStyle/>
                    <a:p>
                      <a:pPr marL="72000" algn="l" fontAlgn="ctr"/>
                      <a:r>
                        <a:rPr lang="sv-SE" sz="800" u="none" strike="noStrike" dirty="0">
                          <a:effectLst/>
                        </a:rPr>
                        <a:t>Sverige</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15 411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51 040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a:t>
                      </a:r>
                    </a:p>
                  </a:txBody>
                  <a:tcPr marL="9525" marR="9525" marT="9525" marB="0" anchor="ctr"/>
                </a:tc>
                <a:extLst>
                  <a:ext uri="{0D108BD9-81ED-4DB2-BD59-A6C34878D82A}">
                    <a16:rowId xmlns:a16="http://schemas.microsoft.com/office/drawing/2014/main" val="1544414373"/>
                  </a:ext>
                </a:extLst>
              </a:tr>
              <a:tr h="323973">
                <a:tc>
                  <a:txBody>
                    <a:bodyPr/>
                    <a:lstStyle/>
                    <a:p>
                      <a:pPr marL="7200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6 590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-28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22 421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 </a:t>
                      </a:r>
                    </a:p>
                  </a:txBody>
                  <a:tcPr marL="9525" marR="9525" marT="9525" marB="0" anchor="ctr"/>
                </a:tc>
                <a:extLst>
                  <a:ext uri="{0D108BD9-81ED-4DB2-BD59-A6C34878D82A}">
                    <a16:rowId xmlns:a16="http://schemas.microsoft.com/office/drawing/2014/main" val="4178915708"/>
                  </a:ext>
                </a:extLst>
              </a:tr>
              <a:tr h="323973">
                <a:tc>
                  <a:txBody>
                    <a:bodyPr/>
                    <a:lstStyle/>
                    <a:p>
                      <a:pPr marL="7200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3 879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11 655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-16 </a:t>
                      </a:r>
                    </a:p>
                  </a:txBody>
                  <a:tcPr marL="9525" marR="9525" marT="9525" marB="0" anchor="ctr"/>
                </a:tc>
                <a:extLst>
                  <a:ext uri="{0D108BD9-81ED-4DB2-BD59-A6C34878D82A}">
                    <a16:rowId xmlns:a16="http://schemas.microsoft.com/office/drawing/2014/main" val="1554613420"/>
                  </a:ext>
                </a:extLst>
              </a:tr>
              <a:tr h="323973">
                <a:tc>
                  <a:txBody>
                    <a:bodyPr/>
                    <a:lstStyle/>
                    <a:p>
                      <a:pPr marL="7200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1 287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80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4 433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 </a:t>
                      </a:r>
                    </a:p>
                  </a:txBody>
                  <a:tcPr marL="9525" marR="9525" marT="9525" marB="0" anchor="ctr"/>
                </a:tc>
                <a:extLst>
                  <a:ext uri="{0D108BD9-81ED-4DB2-BD59-A6C34878D82A}">
                    <a16:rowId xmlns:a16="http://schemas.microsoft.com/office/drawing/2014/main" val="923977588"/>
                  </a:ext>
                </a:extLst>
              </a:tr>
              <a:tr h="323973">
                <a:tc>
                  <a:txBody>
                    <a:bodyPr/>
                    <a:lstStyle/>
                    <a:p>
                      <a:pPr marL="72000" algn="l" fontAlgn="ctr"/>
                      <a:r>
                        <a:rPr lang="sv-SE" sz="800" u="none" strike="noStrike" dirty="0">
                          <a:effectLst/>
                        </a:rPr>
                        <a:t>Sverige, exkl. Stockholms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11 532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39 385 </a:t>
                      </a:r>
                    </a:p>
                  </a:txBody>
                  <a:tcPr marL="9525" marR="9525" marT="9525" marB="0" anchor="ctr"/>
                </a:tc>
                <a:tc>
                  <a:txBody>
                    <a:bodyPr/>
                    <a:lstStyle/>
                    <a:p>
                      <a:pPr algn="ctr" fontAlgn="ctr"/>
                      <a:r>
                        <a:rPr lang="sv-SE" sz="700" b="0" i="0" u="none" strike="noStrike" dirty="0">
                          <a:solidFill>
                            <a:srgbClr val="000000"/>
                          </a:solidFill>
                          <a:effectLst/>
                          <a:latin typeface="Futura Std Book" panose="020B0502020204020303"/>
                        </a:rPr>
                        <a:t>17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E56EC394-4AD9-46AF-BFF1-DC3D0CE02E7E}"/>
              </a:ext>
            </a:extLst>
          </p:cNvPr>
          <p:cNvGraphicFramePr>
            <a:graphicFrameLocks/>
          </p:cNvGraphicFramePr>
          <p:nvPr>
            <p:extLst>
              <p:ext uri="{D42A27DB-BD31-4B8C-83A1-F6EECF244321}">
                <p14:modId xmlns:p14="http://schemas.microsoft.com/office/powerpoint/2010/main" val="4240528583"/>
              </p:ext>
            </p:extLst>
          </p:nvPr>
        </p:nvGraphicFramePr>
        <p:xfrm>
          <a:off x="655521" y="1930795"/>
          <a:ext cx="5946616" cy="38261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7550" y="5916380"/>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13146" y="193213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13146" y="1928289"/>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37006" y="4415096"/>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648416"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kv1</a:t>
            </a:r>
            <a:endParaRPr lang="sv-SE" sz="1400" dirty="0"/>
          </a:p>
        </p:txBody>
      </p:sp>
      <p:sp>
        <p:nvSpPr>
          <p:cNvPr id="26" name="textruta 25">
            <a:extLst>
              <a:ext uri="{FF2B5EF4-FFF2-40B4-BE49-F238E27FC236}">
                <a16:creationId xmlns:a16="http://schemas.microsoft.com/office/drawing/2014/main" id="{CC3303BC-723F-4E54-B968-94023133B121}"/>
              </a:ext>
            </a:extLst>
          </p:cNvPr>
          <p:cNvSpPr txBox="1"/>
          <p:nvPr/>
        </p:nvSpPr>
        <p:spPr>
          <a:xfrm>
            <a:off x="10337005" y="4529232"/>
            <a:ext cx="1359275" cy="276999"/>
          </a:xfrm>
          <a:prstGeom prst="rect">
            <a:avLst/>
          </a:prstGeom>
          <a:noFill/>
        </p:spPr>
        <p:txBody>
          <a:bodyPr wrap="square" rtlCol="0">
            <a:spAutoFit/>
          </a:bodyPr>
          <a:lstStyle/>
          <a:p>
            <a:r>
              <a:rPr lang="sv-SE" sz="600" dirty="0"/>
              <a:t>**För utländska gästnätter exklusive camping</a:t>
            </a:r>
          </a:p>
        </p:txBody>
      </p:sp>
      <p:graphicFrame>
        <p:nvGraphicFramePr>
          <p:cNvPr id="29" name="Tabell 28">
            <a:extLst>
              <a:ext uri="{FF2B5EF4-FFF2-40B4-BE49-F238E27FC236}">
                <a16:creationId xmlns:a16="http://schemas.microsoft.com/office/drawing/2014/main" id="{56CC6293-1FCE-4750-9F8C-DA2D52A35C67}"/>
              </a:ext>
            </a:extLst>
          </p:cNvPr>
          <p:cNvGraphicFramePr>
            <a:graphicFrameLocks noGrp="1"/>
          </p:cNvGraphicFramePr>
          <p:nvPr>
            <p:extLst>
              <p:ext uri="{D42A27DB-BD31-4B8C-83A1-F6EECF244321}">
                <p14:modId xmlns:p14="http://schemas.microsoft.com/office/powerpoint/2010/main" val="676165642"/>
              </p:ext>
            </p:extLst>
          </p:nvPr>
        </p:nvGraphicFramePr>
        <p:xfrm>
          <a:off x="6713145" y="2173022"/>
          <a:ext cx="4725923" cy="2177964"/>
        </p:xfrm>
        <a:graphic>
          <a:graphicData uri="http://schemas.openxmlformats.org/drawingml/2006/table">
            <a:tbl>
              <a:tblPr bandRow="1">
                <a:tableStyleId>{2D5ABB26-0587-4C30-8999-92F81FD0307C}</a:tableStyleId>
              </a:tblPr>
              <a:tblGrid>
                <a:gridCol w="1499047">
                  <a:extLst>
                    <a:ext uri="{9D8B030D-6E8A-4147-A177-3AD203B41FA5}">
                      <a16:colId xmlns:a16="http://schemas.microsoft.com/office/drawing/2014/main" val="1678076792"/>
                    </a:ext>
                  </a:extLst>
                </a:gridCol>
                <a:gridCol w="734328">
                  <a:extLst>
                    <a:ext uri="{9D8B030D-6E8A-4147-A177-3AD203B41FA5}">
                      <a16:colId xmlns:a16="http://schemas.microsoft.com/office/drawing/2014/main" val="2601369493"/>
                    </a:ext>
                  </a:extLst>
                </a:gridCol>
                <a:gridCol w="596102">
                  <a:extLst>
                    <a:ext uri="{9D8B030D-6E8A-4147-A177-3AD203B41FA5}">
                      <a16:colId xmlns:a16="http://schemas.microsoft.com/office/drawing/2014/main" val="2395970223"/>
                    </a:ext>
                  </a:extLst>
                </a:gridCol>
                <a:gridCol w="647937">
                  <a:extLst>
                    <a:ext uri="{9D8B030D-6E8A-4147-A177-3AD203B41FA5}">
                      <a16:colId xmlns:a16="http://schemas.microsoft.com/office/drawing/2014/main" val="3235649811"/>
                    </a:ext>
                  </a:extLst>
                </a:gridCol>
                <a:gridCol w="707249">
                  <a:extLst>
                    <a:ext uri="{9D8B030D-6E8A-4147-A177-3AD203B41FA5}">
                      <a16:colId xmlns:a16="http://schemas.microsoft.com/office/drawing/2014/main" val="1050073455"/>
                    </a:ext>
                  </a:extLst>
                </a:gridCol>
                <a:gridCol w="541260">
                  <a:extLst>
                    <a:ext uri="{9D8B030D-6E8A-4147-A177-3AD203B41FA5}">
                      <a16:colId xmlns:a16="http://schemas.microsoft.com/office/drawing/2014/main" val="3827523272"/>
                    </a:ext>
                  </a:extLst>
                </a:gridCol>
              </a:tblGrid>
              <a:tr h="208283">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dirty="0">
                          <a:effectLst/>
                        </a:rPr>
                        <a:t>2021 kv1</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22558">
                <a:tc>
                  <a:txBody>
                    <a:bodyPr/>
                    <a:lstStyle/>
                    <a:p>
                      <a:pPr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u="none" strike="noStrike">
                          <a:effectLst/>
                        </a:rPr>
                        <a:t>(i 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-1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800" u="none" strike="noStrike">
                          <a:effectLst/>
                        </a:rPr>
                        <a:t>-5 år</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(tusental)</a:t>
                      </a:r>
                      <a:endParaRPr lang="sv-SE" sz="8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800" u="none" strike="noStrike">
                          <a:effectLst/>
                        </a:rPr>
                        <a:t>Utv., %</a:t>
                      </a:r>
                      <a:endParaRPr lang="sv-SE" sz="800" b="0" i="0" u="none" strike="noStrike">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249589">
                <a:tc>
                  <a:txBody>
                    <a:bodyPr/>
                    <a:lstStyle/>
                    <a:p>
                      <a:pPr marL="72000" lvl="0" algn="l" fontAlgn="ctr"/>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24 003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 </a:t>
                      </a:r>
                    </a:p>
                  </a:txBody>
                  <a:tcPr marL="9525" marR="9525" marT="9525" marB="0" anchor="ctr"/>
                </a:tc>
                <a:extLst>
                  <a:ext uri="{0D108BD9-81ED-4DB2-BD59-A6C34878D82A}">
                    <a16:rowId xmlns:a16="http://schemas.microsoft.com/office/drawing/2014/main" val="1544414373"/>
                  </a:ext>
                </a:extLst>
              </a:tr>
              <a:tr h="249589">
                <a:tc>
                  <a:txBody>
                    <a:bodyPr/>
                    <a:lstStyle/>
                    <a:p>
                      <a:pPr marL="72000" lvl="0" algn="l" fontAlgn="ctr"/>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2 500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10 375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4178915708"/>
                  </a:ext>
                </a:extLst>
              </a:tr>
              <a:tr h="249589">
                <a:tc>
                  <a:txBody>
                    <a:bodyPr/>
                    <a:lstStyle/>
                    <a:p>
                      <a:pPr marL="72000" lvl="0" algn="l" fontAlgn="ctr"/>
                      <a:r>
                        <a:rPr lang="sv-SE" sz="800" b="1" u="none" strike="noStrike" dirty="0">
                          <a:effectLst/>
                        </a:rPr>
                        <a:t>Stockholms län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5 253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-62 </a:t>
                      </a:r>
                    </a:p>
                  </a:txBody>
                  <a:tcPr marL="9525" marR="9525" marT="9525" marB="0" anchor="ctr"/>
                </a:tc>
                <a:extLst>
                  <a:ext uri="{0D108BD9-81ED-4DB2-BD59-A6C34878D82A}">
                    <a16:rowId xmlns:a16="http://schemas.microsoft.com/office/drawing/2014/main" val="1554613420"/>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235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1 016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-79 </a:t>
                      </a:r>
                    </a:p>
                  </a:txBody>
                  <a:tcPr marL="9525" marR="9525" marT="9525" marB="0" anchor="ctr"/>
                </a:tc>
                <a:extLst>
                  <a:ext uri="{0D108BD9-81ED-4DB2-BD59-A6C34878D82A}">
                    <a16:rowId xmlns:a16="http://schemas.microsoft.com/office/drawing/2014/main" val="2185568687"/>
                  </a:ext>
                </a:extLst>
              </a:tr>
              <a:tr h="249589">
                <a:tc>
                  <a:txBody>
                    <a:bodyPr/>
                    <a:lstStyle/>
                    <a:p>
                      <a:pPr marL="72000" lvl="0" algn="l" fontAlgn="ctr"/>
                      <a:r>
                        <a:rPr lang="sv-SE" sz="800" b="1" u="none" strike="noStrike" dirty="0">
                          <a:effectLst/>
                        </a:rPr>
                        <a:t>Stockholms stad</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661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2 934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-69 </a:t>
                      </a:r>
                    </a:p>
                  </a:txBody>
                  <a:tcPr marL="9525" marR="9525" marT="9525" marB="0" anchor="ctr"/>
                </a:tc>
                <a:extLst>
                  <a:ext uri="{0D108BD9-81ED-4DB2-BD59-A6C34878D82A}">
                    <a16:rowId xmlns:a16="http://schemas.microsoft.com/office/drawing/2014/main" val="923977588"/>
                  </a:ext>
                </a:extLst>
              </a:tr>
              <a:tr h="249589">
                <a:tc>
                  <a:txBody>
                    <a:bodyPr/>
                    <a:lstStyle/>
                    <a:p>
                      <a:pPr marL="72000" lvl="0" algn="l" fontAlgn="ct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161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694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-82 </a:t>
                      </a:r>
                    </a:p>
                  </a:txBody>
                  <a:tcPr marL="9525" marR="9525" marT="9525" marB="0" anchor="ctr"/>
                </a:tc>
                <a:extLst>
                  <a:ext uri="{0D108BD9-81ED-4DB2-BD59-A6C34878D82A}">
                    <a16:rowId xmlns:a16="http://schemas.microsoft.com/office/drawing/2014/main" val="440758961"/>
                  </a:ext>
                </a:extLst>
              </a:tr>
              <a:tr h="249589">
                <a:tc>
                  <a:txBody>
                    <a:bodyPr/>
                    <a:lstStyle/>
                    <a:p>
                      <a:pPr marL="72000" lvl="0" algn="l" fontAlgn="ctr"/>
                      <a:r>
                        <a:rPr lang="sv-SE" sz="800" u="none" strike="noStrike" dirty="0">
                          <a:effectLst/>
                        </a:rPr>
                        <a:t>Sverige, </a:t>
                      </a:r>
                      <a:r>
                        <a:rPr lang="sv-SE" sz="800" u="none" strike="noStrike" dirty="0" err="1">
                          <a:effectLst/>
                        </a:rPr>
                        <a:t>exkl</a:t>
                      </a:r>
                      <a:r>
                        <a:rPr lang="sv-SE" sz="800" u="none" strike="noStrike" dirty="0">
                          <a:effectLst/>
                        </a:rPr>
                        <a:t> 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3 919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18 750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-40 </a:t>
                      </a:r>
                    </a:p>
                  </a:txBody>
                  <a:tcPr marL="9525" marR="9525" marT="9525" marB="0" anchor="ctr"/>
                </a:tc>
                <a:extLst>
                  <a:ext uri="{0D108BD9-81ED-4DB2-BD59-A6C34878D82A}">
                    <a16:rowId xmlns:a16="http://schemas.microsoft.com/office/drawing/2014/main" val="3645508160"/>
                  </a:ext>
                </a:extLst>
              </a:tr>
            </a:tbl>
          </a:graphicData>
        </a:graphic>
      </p:graphicFrame>
      <p:graphicFrame>
        <p:nvGraphicFramePr>
          <p:cNvPr id="12" name="Diagram 11">
            <a:extLst>
              <a:ext uri="{FF2B5EF4-FFF2-40B4-BE49-F238E27FC236}">
                <a16:creationId xmlns:a16="http://schemas.microsoft.com/office/drawing/2014/main" id="{5F4838B1-374C-4248-8D41-80C3F0E14DC4}"/>
              </a:ext>
            </a:extLst>
          </p:cNvPr>
          <p:cNvGraphicFramePr>
            <a:graphicFrameLocks/>
          </p:cNvGraphicFramePr>
          <p:nvPr>
            <p:extLst>
              <p:ext uri="{D42A27DB-BD31-4B8C-83A1-F6EECF244321}">
                <p14:modId xmlns:p14="http://schemas.microsoft.com/office/powerpoint/2010/main" val="2570668818"/>
              </p:ext>
            </p:extLst>
          </p:nvPr>
        </p:nvGraphicFramePr>
        <p:xfrm>
          <a:off x="752931" y="2205288"/>
          <a:ext cx="5867400" cy="37052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1643532450"/>
              </p:ext>
            </p:extLst>
          </p:nvPr>
        </p:nvGraphicFramePr>
        <p:xfrm>
          <a:off x="6138862" y="69944"/>
          <a:ext cx="5687122" cy="6555600"/>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081677">
                  <a:extLst>
                    <a:ext uri="{9D8B030D-6E8A-4147-A177-3AD203B41FA5}">
                      <a16:colId xmlns:a16="http://schemas.microsoft.com/office/drawing/2014/main" val="2818758293"/>
                    </a:ext>
                  </a:extLst>
                </a:gridCol>
                <a:gridCol w="1151727">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7 375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589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882046982"/>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800" b="0" i="0" u="none" strike="noStrike" kern="1200" dirty="0">
                          <a:solidFill>
                            <a:srgbClr val="000000"/>
                          </a:solidFill>
                          <a:effectLst/>
                          <a:latin typeface="Futura Std Book" panose="020B0502020204020303"/>
                          <a:ea typeface="+mn-ea"/>
                          <a:cs typeface="+mn-cs"/>
                        </a:rPr>
                        <a:t>Stockholm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58253915"/>
                  </a:ext>
                </a:extLst>
              </a:tr>
              <a:tr h="1671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Stockholms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824046053"/>
              </p:ext>
            </p:extLst>
          </p:nvPr>
        </p:nvGraphicFramePr>
        <p:xfrm>
          <a:off x="6167439" y="72052"/>
          <a:ext cx="5786873" cy="6560880"/>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84676">
                  <a:extLst>
                    <a:ext uri="{9D8B030D-6E8A-4147-A177-3AD203B41FA5}">
                      <a16:colId xmlns:a16="http://schemas.microsoft.com/office/drawing/2014/main" val="2818758293"/>
                    </a:ext>
                  </a:extLst>
                </a:gridCol>
                <a:gridCol w="1146974">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67 622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4 100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-85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1 074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nchor="ctr">
                    <a:lnL w="12700" cmpd="sng">
                      <a:noFill/>
                    </a:lnL>
                  </a:tcPr>
                </a:tc>
                <a:tc>
                  <a:txBody>
                    <a:bodyPr/>
                    <a:lstStyle/>
                    <a:p>
                      <a:pPr algn="ctr" rtl="0" fontAlgn="ctr"/>
                      <a:r>
                        <a:rPr lang="sv-SE" sz="800" b="0" i="0" u="none" strike="noStrike" kern="1200" dirty="0">
                          <a:solidFill>
                            <a:srgbClr val="000000"/>
                          </a:solidFill>
                          <a:effectLst/>
                          <a:latin typeface="Futura Std Book" panose="020B0502020204020303"/>
                          <a:ea typeface="+mn-ea"/>
                          <a:cs typeface="+mn-cs"/>
                        </a:rPr>
                        <a:t>43 876</a:t>
                      </a:r>
                    </a:p>
                  </a:txBody>
                  <a:tcPr marL="9525" marR="9525" marT="9525" marB="0" anchor="ctr"/>
                </a:tc>
                <a:tc>
                  <a:txBody>
                    <a:bodyPr/>
                    <a:lstStyle/>
                    <a:p>
                      <a:pPr algn="ctr" rtl="0" fontAlgn="ctr"/>
                      <a:r>
                        <a:rPr lang="sv-SE" sz="800" b="0" i="0" u="none" strike="noStrike" kern="1200" dirty="0">
                          <a:solidFill>
                            <a:srgbClr val="000000"/>
                          </a:solidFill>
                          <a:effectLst/>
                          <a:latin typeface="Futura Std Book" panose="020B0502020204020303"/>
                          <a:ea typeface="+mn-ea"/>
                          <a:cs typeface="+mn-cs"/>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2 629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1 574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3 377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1 427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1 052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417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32932"/>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92494258-CBA6-4FDE-8A2E-6158B80FC93D}"/>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Stockholms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803942706"/>
              </p:ext>
            </p:extLst>
          </p:nvPr>
        </p:nvGraphicFramePr>
        <p:xfrm>
          <a:off x="6167440" y="106616"/>
          <a:ext cx="5702808" cy="6543621"/>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68578">
                  <a:extLst>
                    <a:ext uri="{9D8B030D-6E8A-4147-A177-3AD203B41FA5}">
                      <a16:colId xmlns:a16="http://schemas.microsoft.com/office/drawing/2014/main" val="2818758293"/>
                    </a:ext>
                  </a:extLst>
                </a:gridCol>
                <a:gridCol w="1254499">
                  <a:extLst>
                    <a:ext uri="{9D8B030D-6E8A-4147-A177-3AD203B41FA5}">
                      <a16:colId xmlns:a16="http://schemas.microsoft.com/office/drawing/2014/main" val="1452816917"/>
                    </a:ext>
                  </a:extLst>
                </a:gridCol>
              </a:tblGrid>
              <a:tr h="24165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nchor="ct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24165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15263">
                <a:tc>
                  <a:txBody>
                    <a:bodyPr/>
                    <a:lstStyle/>
                    <a:p>
                      <a:pPr algn="l" fontAlgn="b"/>
                      <a:r>
                        <a:rPr lang="sv-SE" sz="800" b="1" i="0" u="none" strike="noStrike">
                          <a:solidFill>
                            <a:srgbClr val="000000"/>
                          </a:solidFill>
                          <a:effectLst/>
                          <a:latin typeface="Futura Std Book" panose="020B0502020204020303" pitchFamily="34" charset="0"/>
                        </a:rPr>
                        <a:t>Stockholms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104 968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33,5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 Väsby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2 421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293360832"/>
                  </a:ext>
                </a:extLst>
              </a:tr>
              <a:tr h="215263">
                <a:tc>
                  <a:txBody>
                    <a:bodyPr/>
                    <a:lstStyle/>
                    <a:p>
                      <a:pPr algn="l" fontAlgn="b"/>
                      <a:r>
                        <a:rPr lang="sv-SE" sz="800" b="0" i="0" u="none" strike="noStrike">
                          <a:solidFill>
                            <a:srgbClr val="000000"/>
                          </a:solidFill>
                          <a:effectLst/>
                          <a:latin typeface="Futura Std Book" panose="020B0502020204020303" pitchFamily="34" charset="0"/>
                        </a:rPr>
                        <a:t>Vallentuna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559525621"/>
                  </a:ext>
                </a:extLst>
              </a:tr>
              <a:tr h="215263">
                <a:tc>
                  <a:txBody>
                    <a:bodyPr/>
                    <a:lstStyle/>
                    <a:p>
                      <a:pPr algn="l" fontAlgn="b"/>
                      <a:r>
                        <a:rPr lang="sv-SE" sz="800" b="0" i="0" u="none" strike="noStrike">
                          <a:solidFill>
                            <a:srgbClr val="000000"/>
                          </a:solidFill>
                          <a:effectLst/>
                          <a:latin typeface="Futura Std Book" panose="020B0502020204020303" pitchFamily="34" charset="0"/>
                        </a:rPr>
                        <a:t>Österåker</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1 175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1947986397"/>
                  </a:ext>
                </a:extLst>
              </a:tr>
              <a:tr h="215263">
                <a:tc>
                  <a:txBody>
                    <a:bodyPr/>
                    <a:lstStyle/>
                    <a:p>
                      <a:pPr algn="l" fontAlgn="b"/>
                      <a:r>
                        <a:rPr lang="sv-SE" sz="800" b="0" i="0" u="none" strike="noStrike">
                          <a:solidFill>
                            <a:srgbClr val="000000"/>
                          </a:solidFill>
                          <a:effectLst/>
                          <a:latin typeface="Futura Std Book" panose="020B0502020204020303" pitchFamily="34" charset="0"/>
                        </a:rPr>
                        <a:t>Värmdö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325918200"/>
                  </a:ext>
                </a:extLst>
              </a:tr>
              <a:tr h="215263">
                <a:tc>
                  <a:txBody>
                    <a:bodyPr/>
                    <a:lstStyle/>
                    <a:p>
                      <a:pPr algn="l" fontAlgn="b"/>
                      <a:r>
                        <a:rPr lang="sv-SE" sz="800" b="0" i="0" u="none" strike="noStrike">
                          <a:solidFill>
                            <a:srgbClr val="000000"/>
                          </a:solidFill>
                          <a:effectLst/>
                          <a:latin typeface="Futura Std Book" panose="020B0502020204020303" pitchFamily="34" charset="0"/>
                        </a:rPr>
                        <a:t>Järfälla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3 955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3944598109"/>
                  </a:ext>
                </a:extLst>
              </a:tr>
              <a:tr h="215263">
                <a:tc>
                  <a:txBody>
                    <a:bodyPr/>
                    <a:lstStyle/>
                    <a:p>
                      <a:pPr algn="l" fontAlgn="b"/>
                      <a:r>
                        <a:rPr lang="sv-SE" sz="800" b="0" i="0" u="none" strike="noStrike">
                          <a:solidFill>
                            <a:srgbClr val="000000"/>
                          </a:solidFill>
                          <a:effectLst/>
                          <a:latin typeface="Futura Std Book" panose="020B0502020204020303" pitchFamily="34" charset="0"/>
                        </a:rPr>
                        <a:t>Ekerö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208508909"/>
                  </a:ext>
                </a:extLst>
              </a:tr>
              <a:tr h="215263">
                <a:tc>
                  <a:txBody>
                    <a:bodyPr/>
                    <a:lstStyle/>
                    <a:p>
                      <a:pPr algn="l" fontAlgn="b"/>
                      <a:r>
                        <a:rPr lang="sv-SE" sz="800" b="0" i="0" u="none" strike="noStrike">
                          <a:solidFill>
                            <a:srgbClr val="000000"/>
                          </a:solidFill>
                          <a:effectLst/>
                          <a:latin typeface="Futura Std Book" panose="020B0502020204020303" pitchFamily="34" charset="0"/>
                        </a:rPr>
                        <a:t>Huddinge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5 406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121273573"/>
                  </a:ext>
                </a:extLst>
              </a:tr>
              <a:tr h="215263">
                <a:tc>
                  <a:txBody>
                    <a:bodyPr/>
                    <a:lstStyle/>
                    <a:p>
                      <a:pPr algn="l" fontAlgn="b"/>
                      <a:r>
                        <a:rPr lang="sv-SE" sz="800" b="0" i="0" u="none" strike="noStrike">
                          <a:solidFill>
                            <a:srgbClr val="000000"/>
                          </a:solidFill>
                          <a:effectLst/>
                          <a:latin typeface="Futura Std Book" panose="020B0502020204020303" pitchFamily="34" charset="0"/>
                        </a:rPr>
                        <a:t>Botkyrka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6 661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084239425"/>
                  </a:ext>
                </a:extLst>
              </a:tr>
              <a:tr h="215263">
                <a:tc>
                  <a:txBody>
                    <a:bodyPr/>
                    <a:lstStyle/>
                    <a:p>
                      <a:pPr algn="l" fontAlgn="b"/>
                      <a:r>
                        <a:rPr lang="sv-SE" sz="800" b="0" i="0" u="none" strike="noStrike">
                          <a:solidFill>
                            <a:srgbClr val="000000"/>
                          </a:solidFill>
                          <a:effectLst/>
                          <a:latin typeface="Futura Std Book" panose="020B0502020204020303" pitchFamily="34" charset="0"/>
                        </a:rPr>
                        <a:t>Salem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560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047465816"/>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Haninge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4 299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4226078857"/>
                  </a:ext>
                </a:extLst>
              </a:tr>
              <a:tr h="215263">
                <a:tc>
                  <a:txBody>
                    <a:bodyPr/>
                    <a:lstStyle/>
                    <a:p>
                      <a:pPr algn="l" fontAlgn="b"/>
                      <a:r>
                        <a:rPr lang="sv-SE" sz="800" b="0" i="0" u="none" strike="noStrike">
                          <a:solidFill>
                            <a:srgbClr val="000000"/>
                          </a:solidFill>
                          <a:effectLst/>
                          <a:latin typeface="Futura Std Book" panose="020B0502020204020303" pitchFamily="34" charset="0"/>
                        </a:rPr>
                        <a:t>Tyresö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1 520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2443966492"/>
                  </a:ext>
                </a:extLst>
              </a:tr>
              <a:tr h="215263">
                <a:tc>
                  <a:txBody>
                    <a:bodyPr/>
                    <a:lstStyle/>
                    <a:p>
                      <a:pPr algn="l" fontAlgn="b"/>
                      <a:r>
                        <a:rPr lang="sv-SE" sz="800" b="0" i="0" u="none" strike="noStrike">
                          <a:solidFill>
                            <a:srgbClr val="000000"/>
                          </a:solidFill>
                          <a:effectLst/>
                          <a:latin typeface="Futura Std Book" panose="020B0502020204020303" pitchFamily="34" charset="0"/>
                        </a:rPr>
                        <a:t>Upplands-Bro</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1 328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055248050"/>
                  </a:ext>
                </a:extLst>
              </a:tr>
              <a:tr h="215263">
                <a:tc>
                  <a:txBody>
                    <a:bodyPr/>
                    <a:lstStyle/>
                    <a:p>
                      <a:pPr algn="l" fontAlgn="b"/>
                      <a:r>
                        <a:rPr lang="sv-SE" sz="800" b="0" i="0" u="none" strike="noStrike">
                          <a:solidFill>
                            <a:srgbClr val="000000"/>
                          </a:solidFill>
                          <a:effectLst/>
                          <a:latin typeface="Futura Std Book" panose="020B0502020204020303" pitchFamily="34" charset="0"/>
                        </a:rPr>
                        <a:t>Nykvarn</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884210164"/>
                  </a:ext>
                </a:extLst>
              </a:tr>
              <a:tr h="215263">
                <a:tc>
                  <a:txBody>
                    <a:bodyPr/>
                    <a:lstStyle/>
                    <a:p>
                      <a:pPr algn="l" fontAlgn="b"/>
                      <a:r>
                        <a:rPr lang="sv-SE" sz="800" b="0" i="0" u="none" strike="noStrike">
                          <a:solidFill>
                            <a:srgbClr val="000000"/>
                          </a:solidFill>
                          <a:effectLst/>
                          <a:latin typeface="Futura Std Book" panose="020B0502020204020303" pitchFamily="34" charset="0"/>
                        </a:rPr>
                        <a:t>Täby</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1 645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00777060"/>
                  </a:ext>
                </a:extLst>
              </a:tr>
              <a:tr h="215263">
                <a:tc>
                  <a:txBody>
                    <a:bodyPr/>
                    <a:lstStyle/>
                    <a:p>
                      <a:pPr algn="l" fontAlgn="b"/>
                      <a:r>
                        <a:rPr lang="sv-SE" sz="800" b="0" i="0" u="none" strike="noStrike">
                          <a:solidFill>
                            <a:srgbClr val="000000"/>
                          </a:solidFill>
                          <a:effectLst/>
                          <a:latin typeface="Futura Std Book" panose="020B0502020204020303" pitchFamily="34" charset="0"/>
                        </a:rPr>
                        <a:t>Danderyd</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670799064"/>
                  </a:ext>
                </a:extLst>
              </a:tr>
              <a:tr h="215263">
                <a:tc>
                  <a:txBody>
                    <a:bodyPr/>
                    <a:lstStyle/>
                    <a:p>
                      <a:pPr algn="l" fontAlgn="b"/>
                      <a:r>
                        <a:rPr lang="sv-SE" sz="800" b="0" i="0" u="none" strike="noStrike">
                          <a:solidFill>
                            <a:srgbClr val="000000"/>
                          </a:solidFill>
                          <a:effectLst/>
                          <a:latin typeface="Futura Std Book" panose="020B0502020204020303" pitchFamily="34" charset="0"/>
                        </a:rPr>
                        <a:t>Sollentuna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2 943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882046982"/>
                  </a:ext>
                </a:extLst>
              </a:tr>
              <a:tr h="215263">
                <a:tc>
                  <a:txBody>
                    <a:bodyPr/>
                    <a:lstStyle/>
                    <a:p>
                      <a:pPr algn="l" fontAlgn="b"/>
                      <a:r>
                        <a:rPr lang="sv-SE" sz="800" b="0" i="0" u="none" strike="noStrike">
                          <a:solidFill>
                            <a:srgbClr val="000000"/>
                          </a:solidFill>
                          <a:effectLst/>
                          <a:latin typeface="Futura Std Book" panose="020B0502020204020303" pitchFamily="34" charset="0"/>
                        </a:rPr>
                        <a:t>Stockholm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45 865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375897424"/>
                  </a:ext>
                </a:extLst>
              </a:tr>
              <a:tr h="215263">
                <a:tc>
                  <a:txBody>
                    <a:bodyPr/>
                    <a:lstStyle/>
                    <a:p>
                      <a:pPr algn="l" fontAlgn="b"/>
                      <a:r>
                        <a:rPr lang="sv-SE" sz="800" b="0" i="0" u="none" strike="noStrike" dirty="0">
                          <a:solidFill>
                            <a:srgbClr val="000000"/>
                          </a:solidFill>
                          <a:effectLst/>
                          <a:latin typeface="Futura Std Book" panose="020B0502020204020303" pitchFamily="34" charset="0"/>
                        </a:rPr>
                        <a:t>Södertälje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6 949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58253915"/>
                  </a:ext>
                </a:extLst>
              </a:tr>
              <a:tr h="215263">
                <a:tc>
                  <a:txBody>
                    <a:bodyPr/>
                    <a:lstStyle/>
                    <a:p>
                      <a:pPr algn="l" fontAlgn="b"/>
                      <a:r>
                        <a:rPr lang="sv-SE" sz="800" b="0" i="0" u="none" strike="noStrike">
                          <a:solidFill>
                            <a:srgbClr val="000000"/>
                          </a:solidFill>
                          <a:effectLst/>
                          <a:latin typeface="Futura Std Book" panose="020B0502020204020303" pitchFamily="34" charset="0"/>
                        </a:rPr>
                        <a:t>Nacka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3 329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4027723901"/>
                  </a:ext>
                </a:extLst>
              </a:tr>
              <a:tr h="215263">
                <a:tc>
                  <a:txBody>
                    <a:bodyPr/>
                    <a:lstStyle/>
                    <a:p>
                      <a:pPr algn="l" fontAlgn="b"/>
                      <a:r>
                        <a:rPr lang="sv-SE" sz="800" b="0" i="0" u="none" strike="noStrike">
                          <a:solidFill>
                            <a:srgbClr val="000000"/>
                          </a:solidFill>
                          <a:effectLst/>
                          <a:latin typeface="Futura Std Book" panose="020B0502020204020303" pitchFamily="34" charset="0"/>
                        </a:rPr>
                        <a:t>Sundbyberg</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2 509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837414921"/>
                  </a:ext>
                </a:extLst>
              </a:tr>
              <a:tr h="215263">
                <a:tc>
                  <a:txBody>
                    <a:bodyPr/>
                    <a:lstStyle/>
                    <a:p>
                      <a:pPr algn="l" fontAlgn="b"/>
                      <a:r>
                        <a:rPr lang="sv-SE" sz="800" b="0" i="0" u="none" strike="noStrike">
                          <a:solidFill>
                            <a:srgbClr val="000000"/>
                          </a:solidFill>
                          <a:effectLst/>
                          <a:latin typeface="Futura Std Book" panose="020B0502020204020303" pitchFamily="34" charset="0"/>
                        </a:rPr>
                        <a:t>Solna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2 987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171748210"/>
                  </a:ext>
                </a:extLst>
              </a:tr>
              <a:tr h="215263">
                <a:tc>
                  <a:txBody>
                    <a:bodyPr/>
                    <a:lstStyle/>
                    <a:p>
                      <a:pPr algn="l" fontAlgn="b"/>
                      <a:r>
                        <a:rPr lang="sv-SE" sz="800" b="0" i="0" u="none" strike="noStrike">
                          <a:solidFill>
                            <a:srgbClr val="000000"/>
                          </a:solidFill>
                          <a:effectLst/>
                          <a:latin typeface="Futura Std Book" panose="020B0502020204020303" pitchFamily="34" charset="0"/>
                        </a:rPr>
                        <a:t>Lidingö</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1 273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4135103726"/>
                  </a:ext>
                </a:extLst>
              </a:tr>
              <a:tr h="215263">
                <a:tc>
                  <a:txBody>
                    <a:bodyPr/>
                    <a:lstStyle/>
                    <a:p>
                      <a:pPr algn="l" fontAlgn="b"/>
                      <a:r>
                        <a:rPr lang="sv-SE" sz="800" b="0" i="0" u="none" strike="noStrike">
                          <a:solidFill>
                            <a:srgbClr val="000000"/>
                          </a:solidFill>
                          <a:effectLst/>
                          <a:latin typeface="Futura Std Book" panose="020B0502020204020303" pitchFamily="34" charset="0"/>
                        </a:rPr>
                        <a:t>Vaxholm</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281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131866783"/>
                  </a:ext>
                </a:extLst>
              </a:tr>
              <a:tr h="215263">
                <a:tc>
                  <a:txBody>
                    <a:bodyPr/>
                    <a:lstStyle/>
                    <a:p>
                      <a:pPr algn="l" fontAlgn="b"/>
                      <a:r>
                        <a:rPr lang="sv-SE" sz="800" b="0" i="0" u="none" strike="noStrike">
                          <a:solidFill>
                            <a:srgbClr val="000000"/>
                          </a:solidFill>
                          <a:effectLst/>
                          <a:latin typeface="Futura Std Book" panose="020B0502020204020303" pitchFamily="34" charset="0"/>
                        </a:rPr>
                        <a:t>Norrtälje</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1 898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68498379"/>
                  </a:ext>
                </a:extLst>
              </a:tr>
              <a:tr h="215263">
                <a:tc>
                  <a:txBody>
                    <a:bodyPr/>
                    <a:lstStyle/>
                    <a:p>
                      <a:pPr algn="l" fontAlgn="b"/>
                      <a:r>
                        <a:rPr lang="sv-SE" sz="800" b="0" i="0" u="none" strike="noStrike">
                          <a:solidFill>
                            <a:srgbClr val="000000"/>
                          </a:solidFill>
                          <a:effectLst/>
                          <a:latin typeface="Futura Std Book" panose="020B0502020204020303" pitchFamily="34" charset="0"/>
                        </a:rPr>
                        <a:t>Sigtuna</a:t>
                      </a:r>
                    </a:p>
                  </a:txBody>
                  <a:tcPr marL="108000" marR="9525" marT="9525" marB="0"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3 204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856165566"/>
                  </a:ext>
                </a:extLst>
              </a:tr>
              <a:tr h="215263">
                <a:tc>
                  <a:txBody>
                    <a:bodyPr/>
                    <a:lstStyle/>
                    <a:p>
                      <a:pPr algn="l" fontAlgn="b"/>
                      <a:r>
                        <a:rPr lang="sv-SE" sz="800" b="0" i="0" u="none" strike="noStrike">
                          <a:solidFill>
                            <a:srgbClr val="000000"/>
                          </a:solidFill>
                          <a:effectLst/>
                          <a:latin typeface="Futura Std Book" panose="020B0502020204020303" pitchFamily="34" charset="0"/>
                        </a:rPr>
                        <a:t>Nynäshamn</a:t>
                      </a:r>
                    </a:p>
                  </a:txBody>
                  <a:tcPr marL="108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1 108</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22,3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5,4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339073235"/>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l="37" r="-80"/>
          <a:stretch/>
        </p:blipFill>
        <p:spPr>
          <a:xfrm>
            <a:off x="0" y="0"/>
            <a:ext cx="6024563" cy="6858000"/>
          </a:xfrm>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3269959865"/>
              </p:ext>
            </p:extLst>
          </p:nvPr>
        </p:nvGraphicFramePr>
        <p:xfrm>
          <a:off x="6167439" y="67394"/>
          <a:ext cx="5687122" cy="6560880"/>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0">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a:t>Stockholms län</a:t>
                      </a:r>
                      <a:endParaRPr lang="sv-SE" sz="800" b="1"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2 395 679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3 879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47 161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34 035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208</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46 980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45 731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81 825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2 600</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28 953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-79</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113 529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94 875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16 944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94 050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565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48 775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2 414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30 519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11 244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557</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73 037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0077706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Danderyd</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32 749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Sollentuna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74 152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139</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Stockholm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975 277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1 287</a:t>
                      </a:r>
                    </a:p>
                  </a:txBody>
                  <a:tcPr marL="9525" marR="9525" marT="9525" marB="0" anchor="ctr"/>
                </a:tc>
                <a:tc>
                  <a:txBody>
                    <a:bodyPr/>
                    <a:lstStyle/>
                    <a:p>
                      <a:pPr algn="ctr" fontAlgn="ctr"/>
                      <a:r>
                        <a:rPr lang="sv-SE" sz="800" b="0" i="0" u="none" strike="noStrike" kern="1200" dirty="0">
                          <a:solidFill>
                            <a:srgbClr val="000000"/>
                          </a:solidFill>
                          <a:effectLst/>
                          <a:latin typeface="Futura Std Book" panose="020B0502020204020303"/>
                          <a:ea typeface="+mn-ea"/>
                          <a:cs typeface="+mn-cs"/>
                        </a:rPr>
                        <a:t>80 </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Södertälje</a:t>
                      </a:r>
                      <a:endParaRPr lang="sv-SE" sz="800" b="0" dirty="0"/>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100 511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1 500</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Nacka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107 011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Sundbyberg</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53 056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Solna</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83 019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Lidingö</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48 062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160</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Vaxholm</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11 903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a:t>Norrtälje</a:t>
                      </a:r>
                      <a:endParaRPr lang="sv-SE" sz="800" b="0" dirty="0"/>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63 854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49 558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2 292</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28 869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0,6</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3 050</a:t>
                      </a:r>
                    </a:p>
                  </a:txBody>
                  <a:tcPr marL="9525" marR="9525" marT="9525" marB="0" anchor="ctr"/>
                </a:tc>
                <a:extLst>
                  <a:ext uri="{0D108BD9-81ED-4DB2-BD59-A6C34878D82A}">
                    <a16:rowId xmlns:a16="http://schemas.microsoft.com/office/drawing/2014/main" val="2339073235"/>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himmel, utomhus, natur&#10;&#10;Automatiskt genererad beskrivning">
            <a:extLst>
              <a:ext uri="{FF2B5EF4-FFF2-40B4-BE49-F238E27FC236}">
                <a16:creationId xmlns:a16="http://schemas.microsoft.com/office/drawing/2014/main" id="{37037F58-B5BE-4B14-BBA0-F490C9F475E9}"/>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36" r="36"/>
          <a:stretch>
            <a:fillRect/>
          </a:stretch>
        </p:blipFill>
        <p:spPr>
          <a:xfrm>
            <a:off x="0" y="0"/>
            <a:ext cx="6024563" cy="6858000"/>
          </a:xfrm>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Stockholms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591981940"/>
              </p:ext>
            </p:extLst>
          </p:nvPr>
        </p:nvGraphicFramePr>
        <p:xfrm>
          <a:off x="6164962" y="106615"/>
          <a:ext cx="4871338" cy="656454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0">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i="0" dirty="0">
                          <a:solidFill>
                            <a:schemeClr val="bg1"/>
                          </a:solidFill>
                        </a:rPr>
                        <a:t>2021 kv1</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1" dirty="0"/>
                        <a:t>Stockholms län</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a:solidFill>
                            <a:srgbClr val="000000"/>
                          </a:solidFill>
                          <a:effectLst/>
                          <a:latin typeface="Futura Std Book" panose="020B0502020204020303"/>
                        </a:rPr>
                        <a:t>1 153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1" i="0" u="none" strike="noStrike" dirty="0">
                          <a:solidFill>
                            <a:srgbClr val="000000"/>
                          </a:solidFill>
                          <a:effectLst/>
                          <a:latin typeface="Futura Std Book" panose="020B0502020204020303"/>
                        </a:rPr>
                        <a:t>-50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 Väsby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Vallentuna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Österåker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Värmdö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Järfälla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Ekerö</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Huddinge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Botkyrka</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Salem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Haninge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Tyresö</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Upplands-Bro</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Nykvarn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Täby</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0777060"/>
                  </a:ext>
                </a:extLst>
              </a:tr>
              <a:tr h="2196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Danderyd</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6707990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Sollentuna</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88204698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Stockholm</a:t>
                      </a:r>
                    </a:p>
                  </a:txBody>
                  <a:tcPr>
                    <a:lnL w="12700" cmpd="sng">
                      <a:noFill/>
                    </a:lnL>
                  </a:tcPr>
                </a:tc>
                <a:tc>
                  <a:txBody>
                    <a:bodyPr/>
                    <a:lstStyle/>
                    <a:p>
                      <a:pPr algn="ctr" fontAlgn="ctr"/>
                      <a:r>
                        <a:rPr lang="sv-SE" sz="800" b="0" i="0" u="none" strike="noStrike" kern="1200" dirty="0">
                          <a:solidFill>
                            <a:srgbClr val="000000"/>
                          </a:solidFill>
                          <a:effectLst/>
                          <a:latin typeface="Futura Std Book" panose="020B0502020204020303"/>
                          <a:ea typeface="+mn-ea"/>
                          <a:cs typeface="+mn-cs"/>
                        </a:rPr>
                        <a:t>661</a:t>
                      </a:r>
                    </a:p>
                  </a:txBody>
                  <a:tcPr marL="9525" marR="9525" marT="9525" marB="0" anchor="ctr"/>
                </a:tc>
                <a:tc>
                  <a:txBody>
                    <a:bodyPr/>
                    <a:lstStyle/>
                    <a:p>
                      <a:pPr algn="ctr" rtl="0" fontAlgn="ctr"/>
                      <a:r>
                        <a:rPr lang="sv-SE" sz="800" b="0" i="0" u="none" strike="noStrike" kern="1200" dirty="0">
                          <a:solidFill>
                            <a:srgbClr val="000000"/>
                          </a:solidFill>
                          <a:effectLst/>
                          <a:latin typeface="Futura Std Book" panose="020B0502020204020303"/>
                          <a:ea typeface="+mn-ea"/>
                          <a:cs typeface="+mn-cs"/>
                        </a:rPr>
                        <a:t>-57</a:t>
                      </a:r>
                    </a:p>
                  </a:txBody>
                  <a:tcPr marL="9525" marR="9525" marT="9525" marB="0" anchor="ctr"/>
                </a:tc>
                <a:extLst>
                  <a:ext uri="{0D108BD9-81ED-4DB2-BD59-A6C34878D82A}">
                    <a16:rowId xmlns:a16="http://schemas.microsoft.com/office/drawing/2014/main" val="137589742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Södertälje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5825391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Nacka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402772390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Sundbyberg</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8374149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Solna</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48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117174821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Lidingö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a:t>
                      </a:r>
                    </a:p>
                  </a:txBody>
                  <a:tcPr marL="9525" marR="9525" marT="9525" marB="0" anchor="ctr"/>
                </a:tc>
                <a:extLst>
                  <a:ext uri="{0D108BD9-81ED-4DB2-BD59-A6C34878D82A}">
                    <a16:rowId xmlns:a16="http://schemas.microsoft.com/office/drawing/2014/main" val="413510372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Vaxholm</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9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13186678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Norrtälje</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-81</a:t>
                      </a:r>
                    </a:p>
                  </a:txBody>
                  <a:tcPr marL="9525" marR="9525" marT="9525" marB="0" anchor="ctr"/>
                </a:tc>
                <a:extLst>
                  <a:ext uri="{0D108BD9-81ED-4DB2-BD59-A6C34878D82A}">
                    <a16:rowId xmlns:a16="http://schemas.microsoft.com/office/drawing/2014/main" val="26849837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Sigtuna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-93</a:t>
                      </a:r>
                    </a:p>
                  </a:txBody>
                  <a:tcPr marL="9525" marR="9525" marT="9525" marB="0" anchor="ctr"/>
                </a:tc>
                <a:extLst>
                  <a:ext uri="{0D108BD9-81ED-4DB2-BD59-A6C34878D82A}">
                    <a16:rowId xmlns:a16="http://schemas.microsoft.com/office/drawing/2014/main" val="85616556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Nynäshamn</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-89</a:t>
                      </a:r>
                    </a:p>
                  </a:txBody>
                  <a:tcPr marL="9525" marR="9525" marT="9525" marB="0" anchor="ctr"/>
                </a:tc>
                <a:extLst>
                  <a:ext uri="{0D108BD9-81ED-4DB2-BD59-A6C34878D82A}">
                    <a16:rowId xmlns:a16="http://schemas.microsoft.com/office/drawing/2014/main" val="2339073235"/>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descr="En bild som visar himmel, utomhus, vatten, stor&#10;&#10;Automatiskt genererad beskrivning">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l="10" r="10"/>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a:solidFill>
                  <a:schemeClr val="bg1"/>
                </a:solidFill>
              </a:rPr>
              <a:t> Scandinavia.</a:t>
            </a:r>
          </a:p>
          <a:p>
            <a:r>
              <a:rPr lang="sv-SE" sz="1200">
                <a:solidFill>
                  <a:schemeClr val="bg1"/>
                </a:solidFill>
              </a:rPr>
              <a:t>Bolaget </a:t>
            </a:r>
            <a:r>
              <a:rPr lang="sv-SE" sz="1200" dirty="0">
                <a:solidFill>
                  <a:schemeClr val="bg1"/>
                </a:solidFill>
              </a:rPr>
              <a:t>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 xmlns:ahyp="http://schemas.microsoft.com/office/drawing/2018/hyperlinkcolor" val="tx"/>
                    </a:ext>
                  </a:extLst>
                </a:hlinkClick>
              </a:rPr>
              <a:t>http://stockholmbusinessalliance.se/hittamaterial/konjunkturrapporter/ </a:t>
            </a:r>
            <a:endParaRPr lang="sv-SE" sz="1200" u="sng"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25482"/>
            <a:ext cx="5296792" cy="1113955"/>
          </a:xfrm>
        </p:spPr>
        <p:txBody>
          <a:bodyPr/>
          <a:lstStyle/>
          <a:p>
            <a:r>
              <a:rPr lang="sv-SE" sz="2800"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alphaModFix amt="68000"/>
          </a:blip>
          <a:stretch>
            <a:fillRect/>
          </a:stretch>
        </p:blipFill>
        <p:spPr>
          <a:xfrm>
            <a:off x="6429375" y="0"/>
            <a:ext cx="6244640"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4475</TotalTime>
  <Words>4038</Words>
  <Application>Microsoft Office PowerPoint</Application>
  <PresentationFormat>Bredbild</PresentationFormat>
  <Paragraphs>1791</Paragraphs>
  <Slides>24</Slides>
  <Notes>2</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24</vt:i4>
      </vt:variant>
    </vt:vector>
  </HeadingPairs>
  <TitlesOfParts>
    <vt:vector size="31" baseType="lpstr">
      <vt:lpstr>Arial</vt:lpstr>
      <vt:lpstr>Futura Std Book</vt:lpstr>
      <vt:lpstr>Futura Std Book</vt:lpstr>
      <vt:lpstr>Garamond</vt:lpstr>
      <vt:lpstr>Times New Roman</vt:lpstr>
      <vt:lpstr>Wingdings</vt:lpstr>
      <vt:lpstr>Stockholm Business Region</vt:lpstr>
      <vt:lpstr>PowerPoint-presentation</vt:lpstr>
      <vt:lpstr>Om rapporten</vt:lpstr>
      <vt:lpstr>Tufft konjunkturläge i spåren av Covid-19  </vt:lpstr>
      <vt:lpstr>Lönesumma</vt:lpstr>
      <vt:lpstr>Lönesumma efter sektor</vt:lpstr>
      <vt:lpstr>Lönesumma, 2021 kv1</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611</cp:revision>
  <cp:lastPrinted>2020-06-18T09:27:07Z</cp:lastPrinted>
  <dcterms:created xsi:type="dcterms:W3CDTF">2019-04-29T08:02:07Z</dcterms:created>
  <dcterms:modified xsi:type="dcterms:W3CDTF">2021-06-30T10:24:06Z</dcterms:modified>
</cp:coreProperties>
</file>