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69" d="100"/>
          <a:sy n="69" d="100"/>
        </p:scale>
        <p:origin x="484" y="40"/>
      </p:cViewPr>
      <p:guideLst/>
    </p:cSldViewPr>
  </p:slideViewPr>
  <p:notesTextViewPr>
    <p:cViewPr>
      <p:scale>
        <a:sx n="3" d="2"/>
        <a:sy n="3" d="2"/>
      </p:scale>
      <p:origin x="0" y="0"/>
    </p:cViewPr>
  </p:notesTextViewPr>
  <p:sorterViewPr>
    <p:cViewPr>
      <p:scale>
        <a:sx n="78" d="100"/>
        <a:sy n="78" d="100"/>
      </p:scale>
      <p:origin x="0" y="-348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1\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1\Sida%20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6.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1\Sida%207.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6.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1\Sida%2017.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Grafdata'!$B$42</c:f>
              <c:strCache>
                <c:ptCount val="1"/>
                <c:pt idx="0">
                  <c:v>Total</c:v>
                </c:pt>
              </c:strCache>
            </c:strRef>
          </c:tx>
          <c:spPr>
            <a:ln w="28575" cap="rnd">
              <a:solidFill>
                <a:schemeClr val="accent1"/>
              </a:solidFill>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Grafdata'!$C$42:$AQ$42</c:f>
              <c:numCache>
                <c:formatCode>General</c:formatCode>
                <c:ptCount val="41"/>
                <c:pt idx="0">
                  <c:v>100</c:v>
                </c:pt>
                <c:pt idx="1">
                  <c:v>107.54090641638447</c:v>
                </c:pt>
                <c:pt idx="2">
                  <c:v>107.95950157253665</c:v>
                </c:pt>
                <c:pt idx="3">
                  <c:v>107.43812476330456</c:v>
                </c:pt>
                <c:pt idx="4">
                  <c:v>105.82559723497221</c:v>
                </c:pt>
                <c:pt idx="5">
                  <c:v>113.17825568574224</c:v>
                </c:pt>
                <c:pt idx="6">
                  <c:v>112.88976534836829</c:v>
                </c:pt>
                <c:pt idx="7">
                  <c:v>113.66987842909828</c:v>
                </c:pt>
                <c:pt idx="8">
                  <c:v>111.37681062497933</c:v>
                </c:pt>
                <c:pt idx="9">
                  <c:v>116.87819661811882</c:v>
                </c:pt>
                <c:pt idx="10">
                  <c:v>117.27993618267061</c:v>
                </c:pt>
                <c:pt idx="11">
                  <c:v>116.86413727378732</c:v>
                </c:pt>
                <c:pt idx="12">
                  <c:v>115.19018072553509</c:v>
                </c:pt>
                <c:pt idx="13">
                  <c:v>122.51319927196269</c:v>
                </c:pt>
                <c:pt idx="14">
                  <c:v>122.24266194874512</c:v>
                </c:pt>
                <c:pt idx="15">
                  <c:v>121.45155412647026</c:v>
                </c:pt>
                <c:pt idx="16">
                  <c:v>120.69372154547429</c:v>
                </c:pt>
                <c:pt idx="17">
                  <c:v>128.60938136725244</c:v>
                </c:pt>
                <c:pt idx="18">
                  <c:v>127.7852647917228</c:v>
                </c:pt>
                <c:pt idx="19">
                  <c:v>128.66826386980759</c:v>
                </c:pt>
                <c:pt idx="20">
                  <c:v>127.40291010527929</c:v>
                </c:pt>
                <c:pt idx="21">
                  <c:v>135.25164993431289</c:v>
                </c:pt>
                <c:pt idx="22">
                  <c:v>135.0717060822542</c:v>
                </c:pt>
                <c:pt idx="23">
                  <c:v>136.13532684903032</c:v>
                </c:pt>
                <c:pt idx="24">
                  <c:v>133.86055547319009</c:v>
                </c:pt>
                <c:pt idx="25">
                  <c:v>142.41315052811942</c:v>
                </c:pt>
                <c:pt idx="26">
                  <c:v>141.50243843184342</c:v>
                </c:pt>
                <c:pt idx="27">
                  <c:v>142.34788932535267</c:v>
                </c:pt>
                <c:pt idx="28">
                  <c:v>140.37180632136619</c:v>
                </c:pt>
                <c:pt idx="29">
                  <c:v>151.67236221596534</c:v>
                </c:pt>
                <c:pt idx="30">
                  <c:v>149.69840393390803</c:v>
                </c:pt>
                <c:pt idx="31">
                  <c:v>149.95215358762334</c:v>
                </c:pt>
                <c:pt idx="32">
                  <c:v>148.68378640169288</c:v>
                </c:pt>
                <c:pt idx="33">
                  <c:v>157.73835465691909</c:v>
                </c:pt>
                <c:pt idx="34">
                  <c:v>152.95820417089951</c:v>
                </c:pt>
                <c:pt idx="35">
                  <c:v>152.83721663918493</c:v>
                </c:pt>
                <c:pt idx="36">
                  <c:v>152.08651146363823</c:v>
                </c:pt>
                <c:pt idx="37">
                  <c:v>155.03307336058984</c:v>
                </c:pt>
                <c:pt idx="38">
                  <c:v>154.21601566636767</c:v>
                </c:pt>
                <c:pt idx="39">
                  <c:v>156.13705815362945</c:v>
                </c:pt>
                <c:pt idx="40">
                  <c:v>158.89990637328708</c:v>
                </c:pt>
              </c:numCache>
            </c:numRef>
          </c:val>
          <c:smooth val="0"/>
          <c:extLst>
            <c:ext xmlns:c16="http://schemas.microsoft.com/office/drawing/2014/chart" uri="{C3380CC4-5D6E-409C-BE32-E72D297353CC}">
              <c16:uniqueId val="{00000000-963D-4811-A014-B98D27180C7D}"/>
            </c:ext>
          </c:extLst>
        </c:ser>
        <c:ser>
          <c:idx val="1"/>
          <c:order val="1"/>
          <c:tx>
            <c:strRef>
              <c:f>'s4 Grafdata'!$B$43</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Grafdata'!$C$43:$AQ$43</c:f>
              <c:numCache>
                <c:formatCode>General</c:formatCode>
                <c:ptCount val="41"/>
                <c:pt idx="0">
                  <c:v>100</c:v>
                </c:pt>
                <c:pt idx="1">
                  <c:v>107.53675235785038</c:v>
                </c:pt>
                <c:pt idx="2">
                  <c:v>107.41720163293384</c:v>
                </c:pt>
                <c:pt idx="3">
                  <c:v>106.77280347567898</c:v>
                </c:pt>
                <c:pt idx="4">
                  <c:v>104.93135174698041</c:v>
                </c:pt>
                <c:pt idx="5">
                  <c:v>112.22816154271557</c:v>
                </c:pt>
                <c:pt idx="6">
                  <c:v>111.36424139431976</c:v>
                </c:pt>
                <c:pt idx="7">
                  <c:v>111.86034498629945</c:v>
                </c:pt>
                <c:pt idx="8">
                  <c:v>109.34925507568032</c:v>
                </c:pt>
                <c:pt idx="9">
                  <c:v>114.62542333893458</c:v>
                </c:pt>
                <c:pt idx="10">
                  <c:v>114.47033078792984</c:v>
                </c:pt>
                <c:pt idx="11">
                  <c:v>113.83734187743889</c:v>
                </c:pt>
                <c:pt idx="12">
                  <c:v>111.88935288562492</c:v>
                </c:pt>
                <c:pt idx="13">
                  <c:v>118.82452732316393</c:v>
                </c:pt>
                <c:pt idx="14">
                  <c:v>117.98442049448646</c:v>
                </c:pt>
                <c:pt idx="15">
                  <c:v>117.13252020348199</c:v>
                </c:pt>
                <c:pt idx="16">
                  <c:v>116.06535789909817</c:v>
                </c:pt>
                <c:pt idx="17">
                  <c:v>123.40312358949042</c:v>
                </c:pt>
                <c:pt idx="18">
                  <c:v>121.79940215070255</c:v>
                </c:pt>
                <c:pt idx="19">
                  <c:v>122.26289754152866</c:v>
                </c:pt>
                <c:pt idx="20">
                  <c:v>120.61711541036262</c:v>
                </c:pt>
                <c:pt idx="21">
                  <c:v>127.63632044727638</c:v>
                </c:pt>
                <c:pt idx="22">
                  <c:v>126.48333387958075</c:v>
                </c:pt>
                <c:pt idx="23">
                  <c:v>126.77767832816706</c:v>
                </c:pt>
                <c:pt idx="24">
                  <c:v>124.10429603943668</c:v>
                </c:pt>
                <c:pt idx="25">
                  <c:v>131.49487150506374</c:v>
                </c:pt>
                <c:pt idx="26">
                  <c:v>129.58487906320445</c:v>
                </c:pt>
                <c:pt idx="27">
                  <c:v>129.83340760745131</c:v>
                </c:pt>
                <c:pt idx="28">
                  <c:v>127.4851372597789</c:v>
                </c:pt>
                <c:pt idx="29">
                  <c:v>137.3741927915423</c:v>
                </c:pt>
                <c:pt idx="30">
                  <c:v>134.48132598465583</c:v>
                </c:pt>
                <c:pt idx="31">
                  <c:v>134.08612132009662</c:v>
                </c:pt>
                <c:pt idx="32">
                  <c:v>132.28692620443024</c:v>
                </c:pt>
                <c:pt idx="33">
                  <c:v>139.85378602508885</c:v>
                </c:pt>
                <c:pt idx="34">
                  <c:v>134.53668151433777</c:v>
                </c:pt>
                <c:pt idx="35">
                  <c:v>134.04489039264979</c:v>
                </c:pt>
                <c:pt idx="36">
                  <c:v>132.93231061542284</c:v>
                </c:pt>
                <c:pt idx="37">
                  <c:v>135.42125075209432</c:v>
                </c:pt>
                <c:pt idx="38">
                  <c:v>133.88810509109172</c:v>
                </c:pt>
                <c:pt idx="39">
                  <c:v>135.28857961661453</c:v>
                </c:pt>
                <c:pt idx="40">
                  <c:v>137.2947313070685</c:v>
                </c:pt>
              </c:numCache>
            </c:numRef>
          </c:val>
          <c:smooth val="0"/>
          <c:extLst>
            <c:ext xmlns:c16="http://schemas.microsoft.com/office/drawing/2014/chart" uri="{C3380CC4-5D6E-409C-BE32-E72D297353CC}">
              <c16:uniqueId val="{00000001-963D-4811-A014-B98D27180C7D}"/>
            </c:ext>
          </c:extLst>
        </c:ser>
        <c:ser>
          <c:idx val="2"/>
          <c:order val="2"/>
          <c:tx>
            <c:strRef>
              <c:f>'s4 Grafdata'!$B$44</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Grafdata'!$C$44:$AQ$44</c:f>
              <c:numCache>
                <c:formatCode>General</c:formatCode>
                <c:ptCount val="41"/>
                <c:pt idx="0">
                  <c:v>100</c:v>
                </c:pt>
                <c:pt idx="1">
                  <c:v>105.15250522186511</c:v>
                </c:pt>
                <c:pt idx="2">
                  <c:v>103.20928350334505</c:v>
                </c:pt>
                <c:pt idx="3">
                  <c:v>102.88722537436094</c:v>
                </c:pt>
                <c:pt idx="4">
                  <c:v>103.17379031125205</c:v>
                </c:pt>
                <c:pt idx="5">
                  <c:v>108.44628966909896</c:v>
                </c:pt>
                <c:pt idx="6">
                  <c:v>107.73792209231041</c:v>
                </c:pt>
                <c:pt idx="7">
                  <c:v>109.92468590282164</c:v>
                </c:pt>
                <c:pt idx="8">
                  <c:v>111.44342354999428</c:v>
                </c:pt>
                <c:pt idx="9">
                  <c:v>114.08239378186276</c:v>
                </c:pt>
                <c:pt idx="10">
                  <c:v>113.81051811694198</c:v>
                </c:pt>
                <c:pt idx="11">
                  <c:v>114.06867074623464</c:v>
                </c:pt>
                <c:pt idx="12">
                  <c:v>112.43475633245055</c:v>
                </c:pt>
                <c:pt idx="13">
                  <c:v>115.14864178763683</c:v>
                </c:pt>
                <c:pt idx="14">
                  <c:v>112.30750875356979</c:v>
                </c:pt>
                <c:pt idx="15">
                  <c:v>116.1076857449056</c:v>
                </c:pt>
                <c:pt idx="16">
                  <c:v>114.98894996900825</c:v>
                </c:pt>
                <c:pt idx="17">
                  <c:v>118.94057215445734</c:v>
                </c:pt>
                <c:pt idx="18">
                  <c:v>118.04790060549544</c:v>
                </c:pt>
                <c:pt idx="19">
                  <c:v>119.32483672626836</c:v>
                </c:pt>
                <c:pt idx="20">
                  <c:v>118.67765512590884</c:v>
                </c:pt>
                <c:pt idx="21">
                  <c:v>122.04747051785625</c:v>
                </c:pt>
                <c:pt idx="22">
                  <c:v>121.36142012653667</c:v>
                </c:pt>
                <c:pt idx="23">
                  <c:v>123.04397721146823</c:v>
                </c:pt>
                <c:pt idx="24">
                  <c:v>122.44325276470589</c:v>
                </c:pt>
                <c:pt idx="25">
                  <c:v>128.02643784714877</c:v>
                </c:pt>
                <c:pt idx="26">
                  <c:v>125.12345639348523</c:v>
                </c:pt>
                <c:pt idx="27">
                  <c:v>127.96776939350617</c:v>
                </c:pt>
                <c:pt idx="28">
                  <c:v>125.92066057675372</c:v>
                </c:pt>
                <c:pt idx="29">
                  <c:v>133.27093591770483</c:v>
                </c:pt>
                <c:pt idx="30">
                  <c:v>135.96385981619335</c:v>
                </c:pt>
                <c:pt idx="31">
                  <c:v>138.14424722031598</c:v>
                </c:pt>
                <c:pt idx="32">
                  <c:v>134.0236932381639</c:v>
                </c:pt>
                <c:pt idx="33">
                  <c:v>138.45554425027578</c:v>
                </c:pt>
                <c:pt idx="34">
                  <c:v>128.39893405816099</c:v>
                </c:pt>
                <c:pt idx="35">
                  <c:v>132.14297852059767</c:v>
                </c:pt>
                <c:pt idx="36">
                  <c:v>140.11053616666672</c:v>
                </c:pt>
                <c:pt idx="37">
                  <c:v>141.88749000671055</c:v>
                </c:pt>
                <c:pt idx="38">
                  <c:v>137.8223259667912</c:v>
                </c:pt>
                <c:pt idx="39">
                  <c:v>141.58119148564882</c:v>
                </c:pt>
                <c:pt idx="40">
                  <c:v>147.68863520139405</c:v>
                </c:pt>
              </c:numCache>
            </c:numRef>
          </c:val>
          <c:smooth val="0"/>
          <c:extLst>
            <c:ext xmlns:c16="http://schemas.microsoft.com/office/drawing/2014/chart" uri="{C3380CC4-5D6E-409C-BE32-E72D297353CC}">
              <c16:uniqueId val="{00000002-963D-4811-A014-B98D27180C7D}"/>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Grafdata!$B$33</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Grafdata!$C$33:$AQ$33</c:f>
              <c:numCache>
                <c:formatCode>General</c:formatCode>
                <c:ptCount val="41"/>
                <c:pt idx="0">
                  <c:v>100</c:v>
                </c:pt>
                <c:pt idx="1">
                  <c:v>110.03269405452563</c:v>
                </c:pt>
                <c:pt idx="2">
                  <c:v>108.62543870242496</c:v>
                </c:pt>
                <c:pt idx="3">
                  <c:v>109.65450568920944</c:v>
                </c:pt>
                <c:pt idx="4">
                  <c:v>106.31076264719675</c:v>
                </c:pt>
                <c:pt idx="5">
                  <c:v>116.79209860453315</c:v>
                </c:pt>
                <c:pt idx="6">
                  <c:v>114.34908007343661</c:v>
                </c:pt>
                <c:pt idx="7">
                  <c:v>115.39536486992714</c:v>
                </c:pt>
                <c:pt idx="8">
                  <c:v>112.47185725007797</c:v>
                </c:pt>
                <c:pt idx="9">
                  <c:v>119.71373038759025</c:v>
                </c:pt>
                <c:pt idx="10">
                  <c:v>118.32163443265185</c:v>
                </c:pt>
                <c:pt idx="11">
                  <c:v>118.94021485913323</c:v>
                </c:pt>
                <c:pt idx="12">
                  <c:v>116.15218340313619</c:v>
                </c:pt>
                <c:pt idx="13">
                  <c:v>125.24631370041305</c:v>
                </c:pt>
                <c:pt idx="14">
                  <c:v>123.16646143997394</c:v>
                </c:pt>
                <c:pt idx="15">
                  <c:v>123.72416180545974</c:v>
                </c:pt>
                <c:pt idx="16">
                  <c:v>122.03603957073172</c:v>
                </c:pt>
                <c:pt idx="17">
                  <c:v>132.33405091072339</c:v>
                </c:pt>
                <c:pt idx="18">
                  <c:v>129.36482400403926</c:v>
                </c:pt>
                <c:pt idx="19">
                  <c:v>132.56465507925512</c:v>
                </c:pt>
                <c:pt idx="20">
                  <c:v>129.40124656105345</c:v>
                </c:pt>
                <c:pt idx="21">
                  <c:v>139.68993237011009</c:v>
                </c:pt>
                <c:pt idx="22">
                  <c:v>137.4367129148408</c:v>
                </c:pt>
                <c:pt idx="23">
                  <c:v>140.95248367108684</c:v>
                </c:pt>
                <c:pt idx="24">
                  <c:v>136.59354730021462</c:v>
                </c:pt>
                <c:pt idx="25">
                  <c:v>147.44175482499125</c:v>
                </c:pt>
                <c:pt idx="26">
                  <c:v>143.47406444909583</c:v>
                </c:pt>
                <c:pt idx="27">
                  <c:v>147.017774252484</c:v>
                </c:pt>
                <c:pt idx="28">
                  <c:v>143.13495995711193</c:v>
                </c:pt>
                <c:pt idx="29">
                  <c:v>157.85946037518642</c:v>
                </c:pt>
                <c:pt idx="30">
                  <c:v>152.39694211152801</c:v>
                </c:pt>
                <c:pt idx="31">
                  <c:v>154.49123656981624</c:v>
                </c:pt>
                <c:pt idx="32">
                  <c:v>152.21959916094906</c:v>
                </c:pt>
                <c:pt idx="33">
                  <c:v>164.00788903212529</c:v>
                </c:pt>
                <c:pt idx="34">
                  <c:v>158.05624289850604</c:v>
                </c:pt>
                <c:pt idx="35">
                  <c:v>159.84231642464917</c:v>
                </c:pt>
                <c:pt idx="36">
                  <c:v>157.49062523140284</c:v>
                </c:pt>
                <c:pt idx="37">
                  <c:v>161.24748472523589</c:v>
                </c:pt>
                <c:pt idx="38">
                  <c:v>157.54899730241326</c:v>
                </c:pt>
                <c:pt idx="39">
                  <c:v>161.16676976220916</c:v>
                </c:pt>
                <c:pt idx="40">
                  <c:v>165.26468546909976</c:v>
                </c:pt>
              </c:numCache>
            </c:numRef>
          </c:val>
          <c:smooth val="0"/>
          <c:extLst>
            <c:ext xmlns:c16="http://schemas.microsoft.com/office/drawing/2014/chart" uri="{C3380CC4-5D6E-409C-BE32-E72D297353CC}">
              <c16:uniqueId val="{00000000-8D93-49CC-9A5B-AB21362CBA99}"/>
            </c:ext>
          </c:extLst>
        </c:ser>
        <c:ser>
          <c:idx val="1"/>
          <c:order val="1"/>
          <c:tx>
            <c:strRef>
              <c:f>Grafdata!$B$34</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Grafdata!$C$34:$AQ$34</c:f>
              <c:numCache>
                <c:formatCode>General</c:formatCode>
                <c:ptCount val="41"/>
                <c:pt idx="0">
                  <c:v>100</c:v>
                </c:pt>
                <c:pt idx="1">
                  <c:v>111.63884885838841</c:v>
                </c:pt>
                <c:pt idx="2">
                  <c:v>102.65887949086508</c:v>
                </c:pt>
                <c:pt idx="3">
                  <c:v>99.75902043019471</c:v>
                </c:pt>
                <c:pt idx="4">
                  <c:v>103.47501533570119</c:v>
                </c:pt>
                <c:pt idx="5">
                  <c:v>119.78919429786652</c:v>
                </c:pt>
                <c:pt idx="6">
                  <c:v>106.2806436795408</c:v>
                </c:pt>
                <c:pt idx="7">
                  <c:v>104.01146477294333</c:v>
                </c:pt>
                <c:pt idx="8">
                  <c:v>107.88755557939992</c:v>
                </c:pt>
                <c:pt idx="9">
                  <c:v>115.34389958020581</c:v>
                </c:pt>
                <c:pt idx="10">
                  <c:v>106.1557072981841</c:v>
                </c:pt>
                <c:pt idx="11">
                  <c:v>105.40706843392465</c:v>
                </c:pt>
                <c:pt idx="12">
                  <c:v>111.68439361083314</c:v>
                </c:pt>
                <c:pt idx="13">
                  <c:v>118.38472783236877</c:v>
                </c:pt>
                <c:pt idx="14">
                  <c:v>109.51934654577728</c:v>
                </c:pt>
                <c:pt idx="15">
                  <c:v>107.302520970952</c:v>
                </c:pt>
                <c:pt idx="16">
                  <c:v>115.9877304612091</c:v>
                </c:pt>
                <c:pt idx="17">
                  <c:v>123.726431964105</c:v>
                </c:pt>
                <c:pt idx="18">
                  <c:v>111.3635507150759</c:v>
                </c:pt>
                <c:pt idx="19">
                  <c:v>112.26051659776908</c:v>
                </c:pt>
                <c:pt idx="20">
                  <c:v>112.79079892153555</c:v>
                </c:pt>
                <c:pt idx="21">
                  <c:v>117.60188615632184</c:v>
                </c:pt>
                <c:pt idx="22">
                  <c:v>108.99659407432756</c:v>
                </c:pt>
                <c:pt idx="23">
                  <c:v>110.58874571556117</c:v>
                </c:pt>
                <c:pt idx="24">
                  <c:v>115.82534542678495</c:v>
                </c:pt>
                <c:pt idx="25">
                  <c:v>126.67647143610594</c:v>
                </c:pt>
                <c:pt idx="26">
                  <c:v>111.86949562283991</c:v>
                </c:pt>
                <c:pt idx="27">
                  <c:v>113.91422887735521</c:v>
                </c:pt>
                <c:pt idx="28">
                  <c:v>121.47805105328779</c:v>
                </c:pt>
                <c:pt idx="29">
                  <c:v>141.24514704812975</c:v>
                </c:pt>
                <c:pt idx="30">
                  <c:v>122.72159263153713</c:v>
                </c:pt>
                <c:pt idx="31">
                  <c:v>120.57197000703353</c:v>
                </c:pt>
                <c:pt idx="32">
                  <c:v>129.34172030377636</c:v>
                </c:pt>
                <c:pt idx="33">
                  <c:v>147.56347248377207</c:v>
                </c:pt>
                <c:pt idx="34">
                  <c:v>124.07846591124812</c:v>
                </c:pt>
                <c:pt idx="35">
                  <c:v>126.02818128428227</c:v>
                </c:pt>
                <c:pt idx="36">
                  <c:v>132.54256848591027</c:v>
                </c:pt>
                <c:pt idx="37">
                  <c:v>141.89772008270833</c:v>
                </c:pt>
                <c:pt idx="38">
                  <c:v>122.42009630976423</c:v>
                </c:pt>
                <c:pt idx="39">
                  <c:v>123.80447838015431</c:v>
                </c:pt>
                <c:pt idx="40">
                  <c:v>140.72741828930995</c:v>
                </c:pt>
              </c:numCache>
            </c:numRef>
          </c:val>
          <c:smooth val="0"/>
          <c:extLst>
            <c:ext xmlns:c16="http://schemas.microsoft.com/office/drawing/2014/chart" uri="{C3380CC4-5D6E-409C-BE32-E72D297353CC}">
              <c16:uniqueId val="{00000001-8D93-49CC-9A5B-AB21362CBA99}"/>
            </c:ext>
          </c:extLst>
        </c:ser>
        <c:ser>
          <c:idx val="2"/>
          <c:order val="2"/>
          <c:tx>
            <c:strRef>
              <c:f>Grafdata!$B$35</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Grafdata!$C$35:$AQ$35</c:f>
              <c:numCache>
                <c:formatCode>General</c:formatCode>
                <c:ptCount val="41"/>
                <c:pt idx="0">
                  <c:v>100</c:v>
                </c:pt>
                <c:pt idx="1">
                  <c:v>107.58721822862638</c:v>
                </c:pt>
                <c:pt idx="2">
                  <c:v>109.07657411017723</c:v>
                </c:pt>
                <c:pt idx="3">
                  <c:v>110.65731775606088</c:v>
                </c:pt>
                <c:pt idx="4">
                  <c:v>106.25047211894586</c:v>
                </c:pt>
                <c:pt idx="5">
                  <c:v>113.33455601101146</c:v>
                </c:pt>
                <c:pt idx="6">
                  <c:v>115.35374744558567</c:v>
                </c:pt>
                <c:pt idx="7">
                  <c:v>117.03290794599609</c:v>
                </c:pt>
                <c:pt idx="8">
                  <c:v>113.32811166902584</c:v>
                </c:pt>
                <c:pt idx="9">
                  <c:v>117.71175878048952</c:v>
                </c:pt>
                <c:pt idx="10">
                  <c:v>119.38512528535324</c:v>
                </c:pt>
                <c:pt idx="11">
                  <c:v>120.04795183503819</c:v>
                </c:pt>
                <c:pt idx="12">
                  <c:v>116.47561434471562</c:v>
                </c:pt>
                <c:pt idx="13">
                  <c:v>124.35409337721751</c:v>
                </c:pt>
                <c:pt idx="14">
                  <c:v>125.34269157780054</c:v>
                </c:pt>
                <c:pt idx="15">
                  <c:v>125.70827999984043</c:v>
                </c:pt>
                <c:pt idx="16">
                  <c:v>122.14831686651202</c:v>
                </c:pt>
                <c:pt idx="17">
                  <c:v>131.27349414444291</c:v>
                </c:pt>
                <c:pt idx="18">
                  <c:v>131.70534203582309</c:v>
                </c:pt>
                <c:pt idx="19">
                  <c:v>134.95460488105914</c:v>
                </c:pt>
                <c:pt idx="20">
                  <c:v>132.84988007359138</c:v>
                </c:pt>
                <c:pt idx="21">
                  <c:v>143.08424436468363</c:v>
                </c:pt>
                <c:pt idx="22">
                  <c:v>143.2468915057822</c:v>
                </c:pt>
                <c:pt idx="23">
                  <c:v>146.92028644359064</c:v>
                </c:pt>
                <c:pt idx="24">
                  <c:v>141.09619572391165</c:v>
                </c:pt>
                <c:pt idx="25">
                  <c:v>149.83329947893827</c:v>
                </c:pt>
                <c:pt idx="26">
                  <c:v>149.94864140851445</c:v>
                </c:pt>
                <c:pt idx="27">
                  <c:v>153.07991241035967</c:v>
                </c:pt>
                <c:pt idx="28">
                  <c:v>147.17225921811291</c:v>
                </c:pt>
                <c:pt idx="29">
                  <c:v>158.79695844182643</c:v>
                </c:pt>
                <c:pt idx="30">
                  <c:v>157.73180702495608</c:v>
                </c:pt>
                <c:pt idx="31">
                  <c:v>160.61354168056781</c:v>
                </c:pt>
                <c:pt idx="32">
                  <c:v>156.8163498488536</c:v>
                </c:pt>
                <c:pt idx="33">
                  <c:v>164.2784533934294</c:v>
                </c:pt>
                <c:pt idx="34">
                  <c:v>164.26510671404711</c:v>
                </c:pt>
                <c:pt idx="35">
                  <c:v>165.34534813543434</c:v>
                </c:pt>
                <c:pt idx="36">
                  <c:v>162.07273459616093</c:v>
                </c:pt>
                <c:pt idx="37">
                  <c:v>161.01102672060276</c:v>
                </c:pt>
                <c:pt idx="38">
                  <c:v>163.2871724663687</c:v>
                </c:pt>
                <c:pt idx="39">
                  <c:v>167.8879044984013</c:v>
                </c:pt>
                <c:pt idx="40">
                  <c:v>170.51628423750887</c:v>
                </c:pt>
              </c:numCache>
            </c:numRef>
          </c:val>
          <c:smooth val="0"/>
          <c:extLst>
            <c:ext xmlns:c16="http://schemas.microsoft.com/office/drawing/2014/chart" uri="{C3380CC4-5D6E-409C-BE32-E72D297353CC}">
              <c16:uniqueId val="{00000002-8D93-49CC-9A5B-AB21362CBA99}"/>
            </c:ext>
          </c:extLst>
        </c:ser>
        <c:ser>
          <c:idx val="3"/>
          <c:order val="3"/>
          <c:tx>
            <c:strRef>
              <c:f>Grafdata!$B$36</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Grafdata!$C$36:$AQ$36</c:f>
              <c:numCache>
                <c:formatCode>General</c:formatCode>
                <c:ptCount val="41"/>
                <c:pt idx="0">
                  <c:v>100</c:v>
                </c:pt>
                <c:pt idx="1">
                  <c:v>119.66466898133811</c:v>
                </c:pt>
                <c:pt idx="2">
                  <c:v>117.38678455655165</c:v>
                </c:pt>
                <c:pt idx="3">
                  <c:v>122.87151172116964</c:v>
                </c:pt>
                <c:pt idx="4">
                  <c:v>111.89208375303861</c:v>
                </c:pt>
                <c:pt idx="5">
                  <c:v>129.06058842981307</c:v>
                </c:pt>
                <c:pt idx="6">
                  <c:v>124.16092708054519</c:v>
                </c:pt>
                <c:pt idx="7">
                  <c:v>128.10381367834441</c:v>
                </c:pt>
                <c:pt idx="8">
                  <c:v>116.5741203729656</c:v>
                </c:pt>
                <c:pt idx="9">
                  <c:v>138.16394207551386</c:v>
                </c:pt>
                <c:pt idx="10">
                  <c:v>135.44521511591523</c:v>
                </c:pt>
                <c:pt idx="11">
                  <c:v>138.37650443537177</c:v>
                </c:pt>
                <c:pt idx="12">
                  <c:v>122.78692277926733</c:v>
                </c:pt>
                <c:pt idx="13">
                  <c:v>142.60189649861573</c:v>
                </c:pt>
                <c:pt idx="14">
                  <c:v>137.30184864241494</c:v>
                </c:pt>
                <c:pt idx="15">
                  <c:v>144.00720043689716</c:v>
                </c:pt>
                <c:pt idx="16">
                  <c:v>132.6976007543017</c:v>
                </c:pt>
                <c:pt idx="17">
                  <c:v>153.80315606464632</c:v>
                </c:pt>
                <c:pt idx="18">
                  <c:v>150.74483784174123</c:v>
                </c:pt>
                <c:pt idx="19">
                  <c:v>157.96952971567615</c:v>
                </c:pt>
                <c:pt idx="20">
                  <c:v>142.47925970707317</c:v>
                </c:pt>
                <c:pt idx="21">
                  <c:v>163.22837502907763</c:v>
                </c:pt>
                <c:pt idx="22">
                  <c:v>160.31627588210245</c:v>
                </c:pt>
                <c:pt idx="23">
                  <c:v>166.59387430383978</c:v>
                </c:pt>
                <c:pt idx="24">
                  <c:v>151.96076872753184</c:v>
                </c:pt>
                <c:pt idx="25">
                  <c:v>173.69544307763843</c:v>
                </c:pt>
                <c:pt idx="26">
                  <c:v>168.80693287864904</c:v>
                </c:pt>
                <c:pt idx="27">
                  <c:v>177.26441399612321</c:v>
                </c:pt>
                <c:pt idx="28">
                  <c:v>162.55474352465995</c:v>
                </c:pt>
                <c:pt idx="29">
                  <c:v>183.90044608470495</c:v>
                </c:pt>
                <c:pt idx="30">
                  <c:v>180.02449475554806</c:v>
                </c:pt>
                <c:pt idx="31">
                  <c:v>185.94348009234903</c:v>
                </c:pt>
                <c:pt idx="32">
                  <c:v>171.02216932004336</c:v>
                </c:pt>
                <c:pt idx="33">
                  <c:v>193.17405422126299</c:v>
                </c:pt>
                <c:pt idx="34">
                  <c:v>189.17064324955379</c:v>
                </c:pt>
                <c:pt idx="35">
                  <c:v>194.29421096325248</c:v>
                </c:pt>
                <c:pt idx="36">
                  <c:v>180.2161792547997</c:v>
                </c:pt>
                <c:pt idx="37">
                  <c:v>198.42916376097952</c:v>
                </c:pt>
                <c:pt idx="38">
                  <c:v>193.23121233148819</c:v>
                </c:pt>
                <c:pt idx="39">
                  <c:v>195.92834369005126</c:v>
                </c:pt>
                <c:pt idx="40">
                  <c:v>183.77266347309779</c:v>
                </c:pt>
              </c:numCache>
            </c:numRef>
          </c:val>
          <c:smooth val="0"/>
          <c:extLst>
            <c:ext xmlns:c16="http://schemas.microsoft.com/office/drawing/2014/chart" uri="{C3380CC4-5D6E-409C-BE32-E72D297353CC}">
              <c16:uniqueId val="{00000003-8D93-49CC-9A5B-AB21362CBA99}"/>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Uppsala län</c:v>
                </c:pt>
              </c:strCache>
            </c:strRef>
          </c:tx>
          <c:spPr>
            <a:ln w="28575" cap="rnd">
              <a:solidFill>
                <a:schemeClr val="accent2"/>
              </a:solidFill>
              <a:prstDash val="solid"/>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Grafdata!$B$21:$AP$21</c:f>
              <c:numCache>
                <c:formatCode>General</c:formatCode>
                <c:ptCount val="41"/>
                <c:pt idx="0">
                  <c:v>583.5</c:v>
                </c:pt>
                <c:pt idx="1">
                  <c:v>586</c:v>
                </c:pt>
                <c:pt idx="2">
                  <c:v>588.25</c:v>
                </c:pt>
                <c:pt idx="3">
                  <c:v>562.5</c:v>
                </c:pt>
                <c:pt idx="4">
                  <c:v>542.5</c:v>
                </c:pt>
                <c:pt idx="5">
                  <c:v>517.75</c:v>
                </c:pt>
                <c:pt idx="6">
                  <c:v>503</c:v>
                </c:pt>
                <c:pt idx="7">
                  <c:v>502.75</c:v>
                </c:pt>
                <c:pt idx="8">
                  <c:v>485.25</c:v>
                </c:pt>
                <c:pt idx="9">
                  <c:v>480.25</c:v>
                </c:pt>
                <c:pt idx="10">
                  <c:v>475.5</c:v>
                </c:pt>
                <c:pt idx="11">
                  <c:v>480</c:v>
                </c:pt>
                <c:pt idx="12">
                  <c:v>469.75</c:v>
                </c:pt>
                <c:pt idx="13">
                  <c:v>485</c:v>
                </c:pt>
                <c:pt idx="14">
                  <c:v>497</c:v>
                </c:pt>
                <c:pt idx="15">
                  <c:v>511.75</c:v>
                </c:pt>
                <c:pt idx="16">
                  <c:v>512.5</c:v>
                </c:pt>
                <c:pt idx="17">
                  <c:v>502.75</c:v>
                </c:pt>
                <c:pt idx="18">
                  <c:v>498.75</c:v>
                </c:pt>
                <c:pt idx="19">
                  <c:v>496</c:v>
                </c:pt>
                <c:pt idx="20">
                  <c:v>531</c:v>
                </c:pt>
                <c:pt idx="21">
                  <c:v>557.5</c:v>
                </c:pt>
                <c:pt idx="22">
                  <c:v>552.25</c:v>
                </c:pt>
                <c:pt idx="23">
                  <c:v>559.5</c:v>
                </c:pt>
                <c:pt idx="24">
                  <c:v>551.5</c:v>
                </c:pt>
                <c:pt idx="25">
                  <c:v>529.75</c:v>
                </c:pt>
                <c:pt idx="26">
                  <c:v>555.75</c:v>
                </c:pt>
                <c:pt idx="27">
                  <c:v>556.5</c:v>
                </c:pt>
                <c:pt idx="28">
                  <c:v>534</c:v>
                </c:pt>
                <c:pt idx="29">
                  <c:v>535.5</c:v>
                </c:pt>
                <c:pt idx="30">
                  <c:v>517.75</c:v>
                </c:pt>
                <c:pt idx="31">
                  <c:v>498</c:v>
                </c:pt>
                <c:pt idx="32">
                  <c:v>515.5</c:v>
                </c:pt>
                <c:pt idx="33">
                  <c:v>518.75</c:v>
                </c:pt>
                <c:pt idx="34">
                  <c:v>527.75</c:v>
                </c:pt>
                <c:pt idx="35">
                  <c:v>530.25</c:v>
                </c:pt>
                <c:pt idx="36">
                  <c:v>546.5</c:v>
                </c:pt>
                <c:pt idx="37">
                  <c:v>558.75</c:v>
                </c:pt>
                <c:pt idx="38">
                  <c:v>569</c:v>
                </c:pt>
                <c:pt idx="39">
                  <c:v>597.25</c:v>
                </c:pt>
                <c:pt idx="40">
                  <c:v>607.25</c:v>
                </c:pt>
              </c:numCache>
            </c:numRef>
          </c:val>
          <c:smooth val="0"/>
          <c:extLst>
            <c:ext xmlns:c16="http://schemas.microsoft.com/office/drawing/2014/chart" uri="{C3380CC4-5D6E-409C-BE32-E72D297353CC}">
              <c16:uniqueId val="{00000000-A076-4559-84AE-81093EA5E735}"/>
            </c:ext>
          </c:extLst>
        </c:ser>
        <c:ser>
          <c:idx val="1"/>
          <c:order val="1"/>
          <c:tx>
            <c:strRef>
              <c:f>Grafdata!$A$22</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Grafdata!$B$22:$AP$22</c:f>
              <c:numCache>
                <c:formatCode>General</c:formatCode>
                <c:ptCount val="41"/>
                <c:pt idx="0">
                  <c:v>364.5</c:v>
                </c:pt>
                <c:pt idx="1">
                  <c:v>367.75</c:v>
                </c:pt>
                <c:pt idx="2">
                  <c:v>372</c:v>
                </c:pt>
                <c:pt idx="3">
                  <c:v>359</c:v>
                </c:pt>
                <c:pt idx="4">
                  <c:v>351.5</c:v>
                </c:pt>
                <c:pt idx="5">
                  <c:v>336.25</c:v>
                </c:pt>
                <c:pt idx="6">
                  <c:v>326</c:v>
                </c:pt>
                <c:pt idx="7">
                  <c:v>322.75</c:v>
                </c:pt>
                <c:pt idx="8">
                  <c:v>307</c:v>
                </c:pt>
                <c:pt idx="9">
                  <c:v>305.75</c:v>
                </c:pt>
                <c:pt idx="10">
                  <c:v>305</c:v>
                </c:pt>
                <c:pt idx="11">
                  <c:v>313.5</c:v>
                </c:pt>
                <c:pt idx="12">
                  <c:v>316.5</c:v>
                </c:pt>
                <c:pt idx="13">
                  <c:v>325.25</c:v>
                </c:pt>
                <c:pt idx="14">
                  <c:v>327.25</c:v>
                </c:pt>
                <c:pt idx="15">
                  <c:v>335.5</c:v>
                </c:pt>
                <c:pt idx="16">
                  <c:v>328</c:v>
                </c:pt>
                <c:pt idx="17">
                  <c:v>320</c:v>
                </c:pt>
                <c:pt idx="18">
                  <c:v>325.5</c:v>
                </c:pt>
                <c:pt idx="19">
                  <c:v>324.25</c:v>
                </c:pt>
                <c:pt idx="20">
                  <c:v>357.25</c:v>
                </c:pt>
                <c:pt idx="21">
                  <c:v>372.25</c:v>
                </c:pt>
                <c:pt idx="22">
                  <c:v>366.5</c:v>
                </c:pt>
                <c:pt idx="23">
                  <c:v>370.5</c:v>
                </c:pt>
                <c:pt idx="24">
                  <c:v>356.75</c:v>
                </c:pt>
                <c:pt idx="25">
                  <c:v>348.25</c:v>
                </c:pt>
                <c:pt idx="26">
                  <c:v>351.5</c:v>
                </c:pt>
                <c:pt idx="27">
                  <c:v>356.5</c:v>
                </c:pt>
                <c:pt idx="28">
                  <c:v>337.5</c:v>
                </c:pt>
                <c:pt idx="29">
                  <c:v>325.25</c:v>
                </c:pt>
                <c:pt idx="30">
                  <c:v>323.5</c:v>
                </c:pt>
                <c:pt idx="31">
                  <c:v>304.75</c:v>
                </c:pt>
                <c:pt idx="32">
                  <c:v>305.75</c:v>
                </c:pt>
                <c:pt idx="33">
                  <c:v>309.75</c:v>
                </c:pt>
                <c:pt idx="34">
                  <c:v>310.75</c:v>
                </c:pt>
                <c:pt idx="35">
                  <c:v>309.5</c:v>
                </c:pt>
                <c:pt idx="36">
                  <c:v>335.5</c:v>
                </c:pt>
                <c:pt idx="37">
                  <c:v>350.25</c:v>
                </c:pt>
                <c:pt idx="38">
                  <c:v>362.5</c:v>
                </c:pt>
                <c:pt idx="39">
                  <c:v>385.5</c:v>
                </c:pt>
                <c:pt idx="40">
                  <c:v>385</c:v>
                </c:pt>
              </c:numCache>
            </c:numRef>
          </c:val>
          <c:smooth val="0"/>
          <c:extLst>
            <c:ext xmlns:c16="http://schemas.microsoft.com/office/drawing/2014/chart" uri="{C3380CC4-5D6E-409C-BE32-E72D297353CC}">
              <c16:uniqueId val="{00000001-A076-4559-84AE-81093EA5E73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Uppsala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Grafdata!$B$21:$AP$21</c:f>
              <c:numCache>
                <c:formatCode>General</c:formatCode>
                <c:ptCount val="41"/>
                <c:pt idx="0">
                  <c:v>43.25</c:v>
                </c:pt>
                <c:pt idx="1">
                  <c:v>41</c:v>
                </c:pt>
                <c:pt idx="2">
                  <c:v>42.75</c:v>
                </c:pt>
                <c:pt idx="3">
                  <c:v>41.25</c:v>
                </c:pt>
                <c:pt idx="4">
                  <c:v>45</c:v>
                </c:pt>
                <c:pt idx="5">
                  <c:v>48.75</c:v>
                </c:pt>
                <c:pt idx="6">
                  <c:v>53.75</c:v>
                </c:pt>
                <c:pt idx="7">
                  <c:v>57.25</c:v>
                </c:pt>
                <c:pt idx="8">
                  <c:v>56.75</c:v>
                </c:pt>
                <c:pt idx="9">
                  <c:v>56.75</c:v>
                </c:pt>
                <c:pt idx="10">
                  <c:v>50.5</c:v>
                </c:pt>
                <c:pt idx="11">
                  <c:v>54.25</c:v>
                </c:pt>
                <c:pt idx="12">
                  <c:v>51.5</c:v>
                </c:pt>
                <c:pt idx="13">
                  <c:v>50.5</c:v>
                </c:pt>
                <c:pt idx="14">
                  <c:v>50.25</c:v>
                </c:pt>
                <c:pt idx="15">
                  <c:v>45.25</c:v>
                </c:pt>
                <c:pt idx="16">
                  <c:v>52.25</c:v>
                </c:pt>
                <c:pt idx="17">
                  <c:v>52.25</c:v>
                </c:pt>
                <c:pt idx="18">
                  <c:v>53.5</c:v>
                </c:pt>
                <c:pt idx="19">
                  <c:v>54.5</c:v>
                </c:pt>
                <c:pt idx="20">
                  <c:v>47.75</c:v>
                </c:pt>
                <c:pt idx="21">
                  <c:v>49.5</c:v>
                </c:pt>
                <c:pt idx="22">
                  <c:v>46.75</c:v>
                </c:pt>
                <c:pt idx="23">
                  <c:v>42</c:v>
                </c:pt>
                <c:pt idx="24">
                  <c:v>45</c:v>
                </c:pt>
                <c:pt idx="25">
                  <c:v>40.5</c:v>
                </c:pt>
                <c:pt idx="26">
                  <c:v>40.75</c:v>
                </c:pt>
                <c:pt idx="27">
                  <c:v>46</c:v>
                </c:pt>
                <c:pt idx="28">
                  <c:v>46.25</c:v>
                </c:pt>
                <c:pt idx="29">
                  <c:v>54.5</c:v>
                </c:pt>
                <c:pt idx="30">
                  <c:v>57.25</c:v>
                </c:pt>
                <c:pt idx="31">
                  <c:v>56.5</c:v>
                </c:pt>
                <c:pt idx="32">
                  <c:v>59.5</c:v>
                </c:pt>
                <c:pt idx="33">
                  <c:v>57</c:v>
                </c:pt>
                <c:pt idx="34">
                  <c:v>60</c:v>
                </c:pt>
                <c:pt idx="35">
                  <c:v>63.75</c:v>
                </c:pt>
                <c:pt idx="36">
                  <c:v>62.75</c:v>
                </c:pt>
                <c:pt idx="37">
                  <c:v>66.5</c:v>
                </c:pt>
                <c:pt idx="38">
                  <c:v>62.25</c:v>
                </c:pt>
                <c:pt idx="39">
                  <c:v>59.75</c:v>
                </c:pt>
                <c:pt idx="40">
                  <c:v>57.25</c:v>
                </c:pt>
              </c:numCache>
            </c:numRef>
          </c:val>
          <c:smooth val="0"/>
          <c:extLst>
            <c:ext xmlns:c16="http://schemas.microsoft.com/office/drawing/2014/chart" uri="{C3380CC4-5D6E-409C-BE32-E72D297353CC}">
              <c16:uniqueId val="{00000000-8694-47DE-B31A-76E9E99C3F5B}"/>
            </c:ext>
          </c:extLst>
        </c:ser>
        <c:ser>
          <c:idx val="1"/>
          <c:order val="1"/>
          <c:tx>
            <c:strRef>
              <c:f>Grafdata!$A$22</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Grafdata!$B$22:$AP$22</c:f>
              <c:numCache>
                <c:formatCode>General</c:formatCode>
                <c:ptCount val="41"/>
                <c:pt idx="0">
                  <c:v>24.5</c:v>
                </c:pt>
                <c:pt idx="1">
                  <c:v>24</c:v>
                </c:pt>
                <c:pt idx="2">
                  <c:v>24.75</c:v>
                </c:pt>
                <c:pt idx="3">
                  <c:v>24</c:v>
                </c:pt>
                <c:pt idx="4">
                  <c:v>26.25</c:v>
                </c:pt>
                <c:pt idx="5">
                  <c:v>27.25</c:v>
                </c:pt>
                <c:pt idx="6">
                  <c:v>30</c:v>
                </c:pt>
                <c:pt idx="7">
                  <c:v>32.75</c:v>
                </c:pt>
                <c:pt idx="8">
                  <c:v>32.75</c:v>
                </c:pt>
                <c:pt idx="9">
                  <c:v>33.75</c:v>
                </c:pt>
                <c:pt idx="10">
                  <c:v>30.5</c:v>
                </c:pt>
                <c:pt idx="11">
                  <c:v>32.25</c:v>
                </c:pt>
                <c:pt idx="12">
                  <c:v>30.25</c:v>
                </c:pt>
                <c:pt idx="13">
                  <c:v>28.75</c:v>
                </c:pt>
                <c:pt idx="14">
                  <c:v>29</c:v>
                </c:pt>
                <c:pt idx="15">
                  <c:v>26.5</c:v>
                </c:pt>
                <c:pt idx="16">
                  <c:v>28.75</c:v>
                </c:pt>
                <c:pt idx="17">
                  <c:v>28.75</c:v>
                </c:pt>
                <c:pt idx="18">
                  <c:v>30</c:v>
                </c:pt>
                <c:pt idx="19">
                  <c:v>30.75</c:v>
                </c:pt>
                <c:pt idx="20">
                  <c:v>29.75</c:v>
                </c:pt>
                <c:pt idx="21">
                  <c:v>31.5</c:v>
                </c:pt>
                <c:pt idx="22">
                  <c:v>30.25</c:v>
                </c:pt>
                <c:pt idx="23">
                  <c:v>25.75</c:v>
                </c:pt>
                <c:pt idx="24">
                  <c:v>27</c:v>
                </c:pt>
                <c:pt idx="25">
                  <c:v>25</c:v>
                </c:pt>
                <c:pt idx="26">
                  <c:v>25</c:v>
                </c:pt>
                <c:pt idx="27">
                  <c:v>28.75</c:v>
                </c:pt>
                <c:pt idx="28">
                  <c:v>30</c:v>
                </c:pt>
                <c:pt idx="29">
                  <c:v>32.75</c:v>
                </c:pt>
                <c:pt idx="30">
                  <c:v>33.75</c:v>
                </c:pt>
                <c:pt idx="31">
                  <c:v>33.75</c:v>
                </c:pt>
                <c:pt idx="32">
                  <c:v>35.75</c:v>
                </c:pt>
                <c:pt idx="33">
                  <c:v>38</c:v>
                </c:pt>
                <c:pt idx="34">
                  <c:v>40.5</c:v>
                </c:pt>
                <c:pt idx="35">
                  <c:v>43.5</c:v>
                </c:pt>
                <c:pt idx="36">
                  <c:v>41.5</c:v>
                </c:pt>
                <c:pt idx="37">
                  <c:v>42.75</c:v>
                </c:pt>
                <c:pt idx="38">
                  <c:v>40</c:v>
                </c:pt>
                <c:pt idx="39">
                  <c:v>37.75</c:v>
                </c:pt>
                <c:pt idx="40">
                  <c:v>37</c:v>
                </c:pt>
              </c:numCache>
            </c:numRef>
          </c:val>
          <c:smooth val="0"/>
          <c:extLst>
            <c:ext xmlns:c16="http://schemas.microsoft.com/office/drawing/2014/chart" uri="{C3380CC4-5D6E-409C-BE32-E72D297353CC}">
              <c16:uniqueId val="{00000001-8694-47DE-B31A-76E9E99C3F5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Grafdata!$B$14:$AP$14</c:f>
              <c:numCache>
                <c:formatCode>General</c:formatCode>
                <c:ptCount val="41"/>
                <c:pt idx="0">
                  <c:v>100</c:v>
                </c:pt>
                <c:pt idx="1">
                  <c:v>102.47281230009044</c:v>
                </c:pt>
                <c:pt idx="2">
                  <c:v>103.84708711093464</c:v>
                </c:pt>
                <c:pt idx="3">
                  <c:v>101.84854300399267</c:v>
                </c:pt>
                <c:pt idx="4">
                  <c:v>100.82059426907551</c:v>
                </c:pt>
                <c:pt idx="5">
                  <c:v>103.1919352348179</c:v>
                </c:pt>
                <c:pt idx="6">
                  <c:v>104.45812101559571</c:v>
                </c:pt>
                <c:pt idx="7">
                  <c:v>102.45516511150818</c:v>
                </c:pt>
                <c:pt idx="8">
                  <c:v>101.65883572673329</c:v>
                </c:pt>
                <c:pt idx="9">
                  <c:v>104.03679438819402</c:v>
                </c:pt>
                <c:pt idx="10">
                  <c:v>105.58092338914257</c:v>
                </c:pt>
                <c:pt idx="11">
                  <c:v>103.84708711093464</c:v>
                </c:pt>
                <c:pt idx="12">
                  <c:v>102.78163810028015</c:v>
                </c:pt>
                <c:pt idx="13">
                  <c:v>105.41106919903822</c:v>
                </c:pt>
                <c:pt idx="14">
                  <c:v>107.61696777182185</c:v>
                </c:pt>
                <c:pt idx="15">
                  <c:v>105.28092118324399</c:v>
                </c:pt>
                <c:pt idx="16">
                  <c:v>104.55738645137096</c:v>
                </c:pt>
                <c:pt idx="17">
                  <c:v>106.69049037125274</c:v>
                </c:pt>
                <c:pt idx="18">
                  <c:v>108.62506341958397</c:v>
                </c:pt>
                <c:pt idx="19">
                  <c:v>106.92652151854058</c:v>
                </c:pt>
                <c:pt idx="20">
                  <c:v>106.13460392870536</c:v>
                </c:pt>
                <c:pt idx="21">
                  <c:v>108.8500650740079</c:v>
                </c:pt>
                <c:pt idx="22">
                  <c:v>109.71257141596629</c:v>
                </c:pt>
                <c:pt idx="23">
                  <c:v>108.55006286810932</c:v>
                </c:pt>
                <c:pt idx="24">
                  <c:v>108.62726931815675</c:v>
                </c:pt>
                <c:pt idx="25">
                  <c:v>111.04272825535482</c:v>
                </c:pt>
                <c:pt idx="26">
                  <c:v>112.58465135773058</c:v>
                </c:pt>
                <c:pt idx="27">
                  <c:v>110.85081507952265</c:v>
                </c:pt>
                <c:pt idx="28">
                  <c:v>110.67213729512717</c:v>
                </c:pt>
                <c:pt idx="29">
                  <c:v>112.9442128250943</c:v>
                </c:pt>
                <c:pt idx="30">
                  <c:v>113.85966073279951</c:v>
                </c:pt>
                <c:pt idx="31">
                  <c:v>112.30009044184149</c:v>
                </c:pt>
                <c:pt idx="32">
                  <c:v>111.45302538989257</c:v>
                </c:pt>
                <c:pt idx="33">
                  <c:v>113.50451106258134</c:v>
                </c:pt>
                <c:pt idx="34">
                  <c:v>114.67804910330223</c:v>
                </c:pt>
                <c:pt idx="35">
                  <c:v>113.1603908852271</c:v>
                </c:pt>
                <c:pt idx="36">
                  <c:v>111.51920234707607</c:v>
                </c:pt>
                <c:pt idx="37">
                  <c:v>111.34493635982618</c:v>
                </c:pt>
                <c:pt idx="38">
                  <c:v>112.4059735733351</c:v>
                </c:pt>
                <c:pt idx="39">
                  <c:v>111.59420289855072</c:v>
                </c:pt>
                <c:pt idx="40">
                  <c:v>108.56109236097325</c:v>
                </c:pt>
              </c:numCache>
            </c:numRef>
          </c:val>
          <c:smooth val="0"/>
          <c:extLst>
            <c:ext xmlns:c16="http://schemas.microsoft.com/office/drawing/2014/chart" uri="{C3380CC4-5D6E-409C-BE32-E72D297353CC}">
              <c16:uniqueId val="{00000000-C748-4420-BCE5-221E5C9AEF89}"/>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Grafdata!$B$15:$AP$15</c:f>
              <c:numCache>
                <c:formatCode>General</c:formatCode>
                <c:ptCount val="41"/>
                <c:pt idx="0">
                  <c:v>100</c:v>
                </c:pt>
                <c:pt idx="1">
                  <c:v>101.92326372025255</c:v>
                </c:pt>
                <c:pt idx="2">
                  <c:v>103.02088392423506</c:v>
                </c:pt>
                <c:pt idx="3">
                  <c:v>101.85041282175814</c:v>
                </c:pt>
                <c:pt idx="4">
                  <c:v>101.01505585235552</c:v>
                </c:pt>
                <c:pt idx="5">
                  <c:v>102.79261777561923</c:v>
                </c:pt>
                <c:pt idx="6">
                  <c:v>103.89509470616804</c:v>
                </c:pt>
                <c:pt idx="7">
                  <c:v>102.8994657600777</c:v>
                </c:pt>
                <c:pt idx="8">
                  <c:v>102.03011170471102</c:v>
                </c:pt>
                <c:pt idx="9">
                  <c:v>104.191355026712</c:v>
                </c:pt>
                <c:pt idx="10">
                  <c:v>105.31811559009228</c:v>
                </c:pt>
                <c:pt idx="11">
                  <c:v>104.60417678484701</c:v>
                </c:pt>
                <c:pt idx="12">
                  <c:v>103.41427877610491</c:v>
                </c:pt>
                <c:pt idx="13">
                  <c:v>105.67751335599806</c:v>
                </c:pt>
                <c:pt idx="14">
                  <c:v>107.62991743564837</c:v>
                </c:pt>
                <c:pt idx="15">
                  <c:v>106.14375910636231</c:v>
                </c:pt>
                <c:pt idx="16">
                  <c:v>105.48810101991258</c:v>
                </c:pt>
                <c:pt idx="17">
                  <c:v>107.29966002914036</c:v>
                </c:pt>
                <c:pt idx="18">
                  <c:v>108.45070422535211</c:v>
                </c:pt>
                <c:pt idx="19">
                  <c:v>107.82904322438075</c:v>
                </c:pt>
                <c:pt idx="20">
                  <c:v>107.07625060660514</c:v>
                </c:pt>
                <c:pt idx="21">
                  <c:v>109.89315201554153</c:v>
                </c:pt>
                <c:pt idx="22">
                  <c:v>110.29626032054395</c:v>
                </c:pt>
                <c:pt idx="23">
                  <c:v>109.45604662457504</c:v>
                </c:pt>
                <c:pt idx="24">
                  <c:v>109.18406993686256</c:v>
                </c:pt>
                <c:pt idx="25">
                  <c:v>111.75813501699854</c:v>
                </c:pt>
                <c:pt idx="26">
                  <c:v>113.11316172899465</c:v>
                </c:pt>
                <c:pt idx="27">
                  <c:v>112.1321029626032</c:v>
                </c:pt>
                <c:pt idx="28">
                  <c:v>112.10781932977173</c:v>
                </c:pt>
                <c:pt idx="29">
                  <c:v>114.03108305002428</c:v>
                </c:pt>
                <c:pt idx="30">
                  <c:v>115.36668285575522</c:v>
                </c:pt>
                <c:pt idx="31">
                  <c:v>114.00679941719281</c:v>
                </c:pt>
                <c:pt idx="32">
                  <c:v>113.79796017484216</c:v>
                </c:pt>
                <c:pt idx="33">
                  <c:v>115.2161243322001</c:v>
                </c:pt>
                <c:pt idx="34">
                  <c:v>116.54201068479844</c:v>
                </c:pt>
                <c:pt idx="35">
                  <c:v>115.23555123846528</c:v>
                </c:pt>
                <c:pt idx="36">
                  <c:v>114.25934919864012</c:v>
                </c:pt>
                <c:pt idx="37">
                  <c:v>113.63768819815445</c:v>
                </c:pt>
                <c:pt idx="38">
                  <c:v>113.87566779990287</c:v>
                </c:pt>
                <c:pt idx="39">
                  <c:v>113.09859154929578</c:v>
                </c:pt>
                <c:pt idx="40">
                  <c:v>111.24332200097135</c:v>
                </c:pt>
              </c:numCache>
            </c:numRef>
          </c:val>
          <c:smooth val="0"/>
          <c:extLst>
            <c:ext xmlns:c16="http://schemas.microsoft.com/office/drawing/2014/chart" uri="{C3380CC4-5D6E-409C-BE32-E72D297353CC}">
              <c16:uniqueId val="{00000001-C748-4420-BCE5-221E5C9AEF89}"/>
            </c:ext>
          </c:extLst>
        </c:ser>
        <c:ser>
          <c:idx val="2"/>
          <c:order val="2"/>
          <c:tx>
            <c:strRef>
              <c:f>Grafdata!$A$16</c:f>
              <c:strCache>
                <c:ptCount val="1"/>
                <c:pt idx="0">
                  <c:v>Uppsala län</c:v>
                </c:pt>
              </c:strCache>
            </c:strRef>
          </c:tx>
          <c:spPr>
            <a:ln w="28575" cap="rnd">
              <a:solidFill>
                <a:schemeClr val="accent2"/>
              </a:solidFill>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Grafdata!$B$16:$AP$16</c:f>
              <c:numCache>
                <c:formatCode>General</c:formatCode>
                <c:ptCount val="41"/>
                <c:pt idx="0">
                  <c:v>100</c:v>
                </c:pt>
                <c:pt idx="1">
                  <c:v>102.27136879856545</c:v>
                </c:pt>
                <c:pt idx="2">
                  <c:v>104.60251046025104</c:v>
                </c:pt>
                <c:pt idx="3">
                  <c:v>104.42319187089062</c:v>
                </c:pt>
                <c:pt idx="4">
                  <c:v>102.57023311416617</c:v>
                </c:pt>
                <c:pt idx="5">
                  <c:v>104.36341900777047</c:v>
                </c:pt>
                <c:pt idx="6">
                  <c:v>104.78182904961147</c:v>
                </c:pt>
                <c:pt idx="7">
                  <c:v>103.40705319784817</c:v>
                </c:pt>
                <c:pt idx="8">
                  <c:v>99.940227136879855</c:v>
                </c:pt>
                <c:pt idx="9">
                  <c:v>102.45068738792588</c:v>
                </c:pt>
                <c:pt idx="10">
                  <c:v>103.04841601912732</c:v>
                </c:pt>
                <c:pt idx="11">
                  <c:v>102.45068738792588</c:v>
                </c:pt>
                <c:pt idx="12">
                  <c:v>102.45068738792588</c:v>
                </c:pt>
                <c:pt idx="13">
                  <c:v>106.39569635385536</c:v>
                </c:pt>
                <c:pt idx="14">
                  <c:v>108.84638374178122</c:v>
                </c:pt>
                <c:pt idx="15">
                  <c:v>104.60251046025104</c:v>
                </c:pt>
                <c:pt idx="16">
                  <c:v>104.96114763897191</c:v>
                </c:pt>
                <c:pt idx="17">
                  <c:v>108.12910938433951</c:v>
                </c:pt>
                <c:pt idx="18">
                  <c:v>108.24865511057979</c:v>
                </c:pt>
                <c:pt idx="19">
                  <c:v>107.83024506873879</c:v>
                </c:pt>
                <c:pt idx="20">
                  <c:v>107.35206216377765</c:v>
                </c:pt>
                <c:pt idx="21">
                  <c:v>110.81888822474596</c:v>
                </c:pt>
                <c:pt idx="22">
                  <c:v>111.29707112970711</c:v>
                </c:pt>
                <c:pt idx="23">
                  <c:v>110.63956963538554</c:v>
                </c:pt>
                <c:pt idx="24">
                  <c:v>109.32456664674238</c:v>
                </c:pt>
                <c:pt idx="25">
                  <c:v>111.23729826658698</c:v>
                </c:pt>
                <c:pt idx="26">
                  <c:v>113.09025702331142</c:v>
                </c:pt>
                <c:pt idx="27">
                  <c:v>111.23729826658698</c:v>
                </c:pt>
                <c:pt idx="28">
                  <c:v>111.47638971906754</c:v>
                </c:pt>
                <c:pt idx="29">
                  <c:v>113.80753138075313</c:v>
                </c:pt>
                <c:pt idx="30">
                  <c:v>110.10161386730424</c:v>
                </c:pt>
                <c:pt idx="31">
                  <c:v>108.54751942618051</c:v>
                </c:pt>
                <c:pt idx="32">
                  <c:v>110.93843395098625</c:v>
                </c:pt>
                <c:pt idx="33">
                  <c:v>113.92707710699342</c:v>
                </c:pt>
                <c:pt idx="34">
                  <c:v>119.12731619844591</c:v>
                </c:pt>
                <c:pt idx="35">
                  <c:v>115.66049013747758</c:v>
                </c:pt>
                <c:pt idx="36">
                  <c:v>108.54751942618051</c:v>
                </c:pt>
                <c:pt idx="37">
                  <c:v>109.26479378362224</c:v>
                </c:pt>
                <c:pt idx="38">
                  <c:v>111.89479976090854</c:v>
                </c:pt>
                <c:pt idx="39">
                  <c:v>110.28093245666467</c:v>
                </c:pt>
                <c:pt idx="40">
                  <c:v>107.59115361625823</c:v>
                </c:pt>
              </c:numCache>
            </c:numRef>
          </c:val>
          <c:smooth val="0"/>
          <c:extLst>
            <c:ext xmlns:c16="http://schemas.microsoft.com/office/drawing/2014/chart" uri="{C3380CC4-5D6E-409C-BE32-E72D297353CC}">
              <c16:uniqueId val="{00000002-C748-4420-BCE5-221E5C9AEF89}"/>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Grafdata!$B$21:$AP$21</c:f>
              <c:numCache>
                <c:formatCode>General</c:formatCode>
                <c:ptCount val="41"/>
                <c:pt idx="0">
                  <c:v>100</c:v>
                </c:pt>
                <c:pt idx="1">
                  <c:v>88.39986809342426</c:v>
                </c:pt>
                <c:pt idx="2">
                  <c:v>69.282495137139833</c:v>
                </c:pt>
                <c:pt idx="3">
                  <c:v>72.328294438417316</c:v>
                </c:pt>
                <c:pt idx="4">
                  <c:v>102.01683242607736</c:v>
                </c:pt>
                <c:pt idx="5">
                  <c:v>82.916664675323432</c:v>
                </c:pt>
                <c:pt idx="6">
                  <c:v>63.930242450021268</c:v>
                </c:pt>
                <c:pt idx="7">
                  <c:v>68.643034998255587</c:v>
                </c:pt>
                <c:pt idx="8">
                  <c:v>98.518918557247929</c:v>
                </c:pt>
                <c:pt idx="9">
                  <c:v>84.589392990790429</c:v>
                </c:pt>
                <c:pt idx="10">
                  <c:v>65.344414760154649</c:v>
                </c:pt>
                <c:pt idx="11">
                  <c:v>71.496709504442293</c:v>
                </c:pt>
                <c:pt idx="12">
                  <c:v>101.76018811024713</c:v>
                </c:pt>
                <c:pt idx="13">
                  <c:v>98.868279813992615</c:v>
                </c:pt>
                <c:pt idx="14">
                  <c:v>81.919240676929249</c:v>
                </c:pt>
                <c:pt idx="15">
                  <c:v>97.6581803583462</c:v>
                </c:pt>
                <c:pt idx="16">
                  <c:v>143.59607912482855</c:v>
                </c:pt>
                <c:pt idx="17">
                  <c:v>128.52909830385349</c:v>
                </c:pt>
                <c:pt idx="18">
                  <c:v>106.55040408336878</c:v>
                </c:pt>
                <c:pt idx="19">
                  <c:v>136.51183574763786</c:v>
                </c:pt>
                <c:pt idx="20">
                  <c:v>174.69257643173594</c:v>
                </c:pt>
                <c:pt idx="21">
                  <c:v>168.85236499887688</c:v>
                </c:pt>
                <c:pt idx="22">
                  <c:v>130.30123447349681</c:v>
                </c:pt>
                <c:pt idx="23">
                  <c:v>147.31431520892377</c:v>
                </c:pt>
                <c:pt idx="24">
                  <c:v>183.33293506468678</c:v>
                </c:pt>
                <c:pt idx="25">
                  <c:v>157.16572914227271</c:v>
                </c:pt>
                <c:pt idx="26">
                  <c:v>124.2712878574262</c:v>
                </c:pt>
                <c:pt idx="27">
                  <c:v>146.37806527463809</c:v>
                </c:pt>
                <c:pt idx="28">
                  <c:v>193.15615157786073</c:v>
                </c:pt>
                <c:pt idx="29">
                  <c:v>169.84739938539184</c:v>
                </c:pt>
                <c:pt idx="30">
                  <c:v>123.85597331281453</c:v>
                </c:pt>
                <c:pt idx="31">
                  <c:v>143.83647407987993</c:v>
                </c:pt>
                <c:pt idx="32">
                  <c:v>178.62253212833173</c:v>
                </c:pt>
                <c:pt idx="33">
                  <c:v>141.81438450766825</c:v>
                </c:pt>
                <c:pt idx="34">
                  <c:v>104.39736378017483</c:v>
                </c:pt>
                <c:pt idx="35">
                  <c:v>119.93892152036666</c:v>
                </c:pt>
                <c:pt idx="36">
                  <c:v>169.37760168993353</c:v>
                </c:pt>
                <c:pt idx="37">
                  <c:v>89.851796271249626</c:v>
                </c:pt>
                <c:pt idx="38">
                  <c:v>75.665148466586061</c:v>
                </c:pt>
                <c:pt idx="39">
                  <c:v>120.94542604390195</c:v>
                </c:pt>
                <c:pt idx="40">
                  <c:v>148.57029521265156</c:v>
                </c:pt>
              </c:numCache>
            </c:numRef>
          </c:val>
          <c:smooth val="0"/>
          <c:extLst>
            <c:ext xmlns:c16="http://schemas.microsoft.com/office/drawing/2014/chart" uri="{C3380CC4-5D6E-409C-BE32-E72D297353CC}">
              <c16:uniqueId val="{00000000-6A6B-4171-87D3-4B6B6FAE6B92}"/>
            </c:ext>
          </c:extLst>
        </c:ser>
        <c:ser>
          <c:idx val="1"/>
          <c:order val="1"/>
          <c:tx>
            <c:strRef>
              <c:f>Grafdata!$A$22</c:f>
              <c:strCache>
                <c:ptCount val="1"/>
                <c:pt idx="0">
                  <c:v>Uppsala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Grafdata!$B$22:$AP$22</c:f>
              <c:numCache>
                <c:formatCode>General</c:formatCode>
                <c:ptCount val="41"/>
                <c:pt idx="0">
                  <c:v>100</c:v>
                </c:pt>
                <c:pt idx="1">
                  <c:v>89.37608318890814</c:v>
                </c:pt>
                <c:pt idx="2">
                  <c:v>72.720970537261692</c:v>
                </c:pt>
                <c:pt idx="3">
                  <c:v>73.8474870017331</c:v>
                </c:pt>
                <c:pt idx="4">
                  <c:v>98.284228769497403</c:v>
                </c:pt>
                <c:pt idx="5">
                  <c:v>98.821490467937608</c:v>
                </c:pt>
                <c:pt idx="6">
                  <c:v>67.972270363951466</c:v>
                </c:pt>
                <c:pt idx="7">
                  <c:v>71.161178509532064</c:v>
                </c:pt>
                <c:pt idx="8">
                  <c:v>85.28596187175043</c:v>
                </c:pt>
                <c:pt idx="9">
                  <c:v>85.493934142114384</c:v>
                </c:pt>
                <c:pt idx="10">
                  <c:v>63.760831889081459</c:v>
                </c:pt>
                <c:pt idx="11">
                  <c:v>72.998266897746973</c:v>
                </c:pt>
                <c:pt idx="12">
                  <c:v>95.077989601386477</c:v>
                </c:pt>
                <c:pt idx="13">
                  <c:v>105.82322357019063</c:v>
                </c:pt>
                <c:pt idx="14">
                  <c:v>90.086655112651641</c:v>
                </c:pt>
                <c:pt idx="15">
                  <c:v>107.26169844020797</c:v>
                </c:pt>
                <c:pt idx="16">
                  <c:v>151.10918544194107</c:v>
                </c:pt>
                <c:pt idx="17">
                  <c:v>124.71403812824957</c:v>
                </c:pt>
                <c:pt idx="18">
                  <c:v>128.00693240901214</c:v>
                </c:pt>
                <c:pt idx="19">
                  <c:v>149.48006932409012</c:v>
                </c:pt>
                <c:pt idx="20">
                  <c:v>187.12305025996534</c:v>
                </c:pt>
                <c:pt idx="21">
                  <c:v>175.54592720970538</c:v>
                </c:pt>
                <c:pt idx="22">
                  <c:v>142.63431542461007</c:v>
                </c:pt>
                <c:pt idx="23">
                  <c:v>144.87001733102252</c:v>
                </c:pt>
                <c:pt idx="24">
                  <c:v>185.71923743500867</c:v>
                </c:pt>
                <c:pt idx="25">
                  <c:v>155.71923743500867</c:v>
                </c:pt>
                <c:pt idx="26">
                  <c:v>121.88908145580589</c:v>
                </c:pt>
                <c:pt idx="27">
                  <c:v>135.37261698440207</c:v>
                </c:pt>
                <c:pt idx="28">
                  <c:v>208.00693240901214</c:v>
                </c:pt>
                <c:pt idx="29">
                  <c:v>159.98266897746967</c:v>
                </c:pt>
                <c:pt idx="30">
                  <c:v>127.88561525129982</c:v>
                </c:pt>
                <c:pt idx="31">
                  <c:v>150.71057192374349</c:v>
                </c:pt>
                <c:pt idx="32">
                  <c:v>195.73656845753899</c:v>
                </c:pt>
                <c:pt idx="33">
                  <c:v>160.43327556325823</c:v>
                </c:pt>
                <c:pt idx="34">
                  <c:v>120</c:v>
                </c:pt>
                <c:pt idx="35">
                  <c:v>146.82842287694973</c:v>
                </c:pt>
                <c:pt idx="36">
                  <c:v>190.01733102253033</c:v>
                </c:pt>
                <c:pt idx="37">
                  <c:v>115.32062391681109</c:v>
                </c:pt>
                <c:pt idx="38">
                  <c:v>94.020797227036397</c:v>
                </c:pt>
                <c:pt idx="39">
                  <c:v>144.05545927209707</c:v>
                </c:pt>
                <c:pt idx="40">
                  <c:v>179.77469670710573</c:v>
                </c:pt>
              </c:numCache>
            </c:numRef>
          </c:val>
          <c:smooth val="0"/>
          <c:extLst>
            <c:ext xmlns:c16="http://schemas.microsoft.com/office/drawing/2014/chart" uri="{C3380CC4-5D6E-409C-BE32-E72D297353CC}">
              <c16:uniqueId val="{00000001-6A6B-4171-87D3-4B6B6FAE6B92}"/>
            </c:ext>
          </c:extLst>
        </c:ser>
        <c:ser>
          <c:idx val="2"/>
          <c:order val="2"/>
          <c:tx>
            <c:strRef>
              <c:f>Grafdata!$A$23</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Grafdata!$B$23:$AP$23</c:f>
              <c:numCache>
                <c:formatCode>General</c:formatCode>
                <c:ptCount val="41"/>
                <c:pt idx="0">
                  <c:v>100</c:v>
                </c:pt>
                <c:pt idx="1">
                  <c:v>86.562263197777213</c:v>
                </c:pt>
                <c:pt idx="2">
                  <c:v>75.549381156857791</c:v>
                </c:pt>
                <c:pt idx="3">
                  <c:v>76.483960596110123</c:v>
                </c:pt>
                <c:pt idx="4">
                  <c:v>100.25258903763577</c:v>
                </c:pt>
                <c:pt idx="5">
                  <c:v>98.206617832786051</c:v>
                </c:pt>
                <c:pt idx="6">
                  <c:v>69.689315483708</c:v>
                </c:pt>
                <c:pt idx="7">
                  <c:v>68.57792371811064</c:v>
                </c:pt>
                <c:pt idx="8">
                  <c:v>78.454155089669115</c:v>
                </c:pt>
                <c:pt idx="9">
                  <c:v>84.89517554938115</c:v>
                </c:pt>
                <c:pt idx="10">
                  <c:v>66.658247032078805</c:v>
                </c:pt>
                <c:pt idx="11">
                  <c:v>75.195756504167719</c:v>
                </c:pt>
                <c:pt idx="12">
                  <c:v>87.52210154079313</c:v>
                </c:pt>
                <c:pt idx="13">
                  <c:v>107.67870674412731</c:v>
                </c:pt>
                <c:pt idx="14">
                  <c:v>93.356908310179335</c:v>
                </c:pt>
                <c:pt idx="15">
                  <c:v>103.66254104571861</c:v>
                </c:pt>
                <c:pt idx="16">
                  <c:v>145.61758019701944</c:v>
                </c:pt>
                <c:pt idx="17">
                  <c:v>126.9512503157363</c:v>
                </c:pt>
                <c:pt idx="18">
                  <c:v>133.31649406415761</c:v>
                </c:pt>
                <c:pt idx="19">
                  <c:v>144.98610760293002</c:v>
                </c:pt>
                <c:pt idx="20">
                  <c:v>170.85122505683253</c:v>
                </c:pt>
                <c:pt idx="21">
                  <c:v>179.31295781763072</c:v>
                </c:pt>
                <c:pt idx="22">
                  <c:v>153.4478403637282</c:v>
                </c:pt>
                <c:pt idx="23">
                  <c:v>140.76787067441273</c:v>
                </c:pt>
                <c:pt idx="24">
                  <c:v>180.82849204344532</c:v>
                </c:pt>
                <c:pt idx="25">
                  <c:v>148.49709522606719</c:v>
                </c:pt>
                <c:pt idx="26">
                  <c:v>128.46678454155091</c:v>
                </c:pt>
                <c:pt idx="27">
                  <c:v>142.33392270775448</c:v>
                </c:pt>
                <c:pt idx="28">
                  <c:v>224.72846678454155</c:v>
                </c:pt>
                <c:pt idx="29">
                  <c:v>154.28138418792625</c:v>
                </c:pt>
                <c:pt idx="30">
                  <c:v>131.42207628188936</c:v>
                </c:pt>
                <c:pt idx="31">
                  <c:v>156.95882798686537</c:v>
                </c:pt>
                <c:pt idx="32">
                  <c:v>195.98383430159132</c:v>
                </c:pt>
                <c:pt idx="33">
                  <c:v>164.30916898206618</c:v>
                </c:pt>
                <c:pt idx="34">
                  <c:v>120.8891134124779</c:v>
                </c:pt>
                <c:pt idx="35">
                  <c:v>159.61101288204091</c:v>
                </c:pt>
                <c:pt idx="36">
                  <c:v>179.43925233644859</c:v>
                </c:pt>
                <c:pt idx="37">
                  <c:v>115.45844910330892</c:v>
                </c:pt>
                <c:pt idx="38">
                  <c:v>100</c:v>
                </c:pt>
                <c:pt idx="39">
                  <c:v>154.38241980298056</c:v>
                </c:pt>
                <c:pt idx="40">
                  <c:v>185.22354129830765</c:v>
                </c:pt>
              </c:numCache>
            </c:numRef>
          </c:val>
          <c:smooth val="0"/>
          <c:extLst>
            <c:ext xmlns:c16="http://schemas.microsoft.com/office/drawing/2014/chart" uri="{C3380CC4-5D6E-409C-BE32-E72D297353CC}">
              <c16:uniqueId val="{00000002-6A6B-4171-87D3-4B6B6FAE6B9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Grafdata!$B$19:$AP$19</c:f>
              <c:numCache>
                <c:formatCode>General</c:formatCode>
                <c:ptCount val="41"/>
                <c:pt idx="0">
                  <c:v>100</c:v>
                </c:pt>
                <c:pt idx="1">
                  <c:v>132.4217344368478</c:v>
                </c:pt>
                <c:pt idx="2">
                  <c:v>121.24265323257767</c:v>
                </c:pt>
                <c:pt idx="3">
                  <c:v>203.51445364039822</c:v>
                </c:pt>
                <c:pt idx="4">
                  <c:v>198.11682859541801</c:v>
                </c:pt>
                <c:pt idx="5">
                  <c:v>166.51073527647836</c:v>
                </c:pt>
                <c:pt idx="6">
                  <c:v>182.89552596857382</c:v>
                </c:pt>
                <c:pt idx="7">
                  <c:v>309.73971452560875</c:v>
                </c:pt>
                <c:pt idx="8">
                  <c:v>206.3452081084323</c:v>
                </c:pt>
                <c:pt idx="9">
                  <c:v>186.57790572148255</c:v>
                </c:pt>
                <c:pt idx="10">
                  <c:v>137.65143336931749</c:v>
                </c:pt>
                <c:pt idx="11">
                  <c:v>174.16336811802807</c:v>
                </c:pt>
                <c:pt idx="12">
                  <c:v>156.998920474991</c:v>
                </c:pt>
                <c:pt idx="13">
                  <c:v>150.97756986925754</c:v>
                </c:pt>
                <c:pt idx="14">
                  <c:v>122.20223101835192</c:v>
                </c:pt>
                <c:pt idx="15">
                  <c:v>134.46083723161809</c:v>
                </c:pt>
                <c:pt idx="16">
                  <c:v>201.03154611970731</c:v>
                </c:pt>
                <c:pt idx="17">
                  <c:v>107.62864339690536</c:v>
                </c:pt>
                <c:pt idx="18">
                  <c:v>92.563272160249497</c:v>
                </c:pt>
                <c:pt idx="19">
                  <c:v>116.25284874655152</c:v>
                </c:pt>
                <c:pt idx="20">
                  <c:v>126.32841549718124</c:v>
                </c:pt>
                <c:pt idx="21">
                  <c:v>107.67662228619407</c:v>
                </c:pt>
                <c:pt idx="22">
                  <c:v>91.447762984286911</c:v>
                </c:pt>
                <c:pt idx="23">
                  <c:v>137.38754947822957</c:v>
                </c:pt>
                <c:pt idx="24">
                  <c:v>112.12666426772221</c:v>
                </c:pt>
                <c:pt idx="25">
                  <c:v>92.37135660309464</c:v>
                </c:pt>
                <c:pt idx="26">
                  <c:v>100.9955619527408</c:v>
                </c:pt>
                <c:pt idx="27">
                  <c:v>109.28391507736596</c:v>
                </c:pt>
                <c:pt idx="28">
                  <c:v>99.760105553556429</c:v>
                </c:pt>
                <c:pt idx="29">
                  <c:v>114.78949262324578</c:v>
                </c:pt>
                <c:pt idx="30">
                  <c:v>84.454839870456993</c:v>
                </c:pt>
                <c:pt idx="31">
                  <c:v>130.03478469473433</c:v>
                </c:pt>
                <c:pt idx="32">
                  <c:v>191.06393186997721</c:v>
                </c:pt>
                <c:pt idx="33">
                  <c:v>144.70433009475832</c:v>
                </c:pt>
                <c:pt idx="34">
                  <c:v>100.08396305625524</c:v>
                </c:pt>
                <c:pt idx="35">
                  <c:v>163.7759385870217</c:v>
                </c:pt>
                <c:pt idx="36">
                  <c:v>586.52992683219384</c:v>
                </c:pt>
                <c:pt idx="37">
                  <c:v>559.88964855463598</c:v>
                </c:pt>
                <c:pt idx="38">
                  <c:v>162.44452440925991</c:v>
                </c:pt>
                <c:pt idx="39">
                  <c:v>172.13626004557995</c:v>
                </c:pt>
                <c:pt idx="40">
                  <c:v>106.1173083843109</c:v>
                </c:pt>
              </c:numCache>
            </c:numRef>
          </c:val>
          <c:smooth val="0"/>
          <c:extLst>
            <c:ext xmlns:c16="http://schemas.microsoft.com/office/drawing/2014/chart" uri="{C3380CC4-5D6E-409C-BE32-E72D297353CC}">
              <c16:uniqueId val="{00000000-B5FD-4602-9B3D-A7C5A72BFBC0}"/>
            </c:ext>
          </c:extLst>
        </c:ser>
        <c:ser>
          <c:idx val="1"/>
          <c:order val="1"/>
          <c:tx>
            <c:strRef>
              <c:f>Grafdata!$A$20</c:f>
              <c:strCache>
                <c:ptCount val="1"/>
                <c:pt idx="0">
                  <c:v>Uppsala län</c:v>
                </c:pt>
              </c:strCache>
            </c:strRef>
          </c:tx>
          <c:spPr>
            <a:ln w="28575" cap="rnd">
              <a:solidFill>
                <a:schemeClr val="accent2"/>
              </a:solidFill>
              <a:round/>
            </a:ln>
            <a:effectLst/>
          </c:spPr>
          <c:marker>
            <c:symbol val="none"/>
          </c:marker>
          <c:cat>
            <c:strRef>
              <c:f>Grafdata!$B$18:$AP$18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Grafdata!$B$20:$AP$20</c:f>
              <c:numCache>
                <c:formatCode>General</c:formatCode>
                <c:ptCount val="41"/>
                <c:pt idx="0">
                  <c:v>100</c:v>
                </c:pt>
                <c:pt idx="1">
                  <c:v>142.02898550724638</c:v>
                </c:pt>
                <c:pt idx="2">
                  <c:v>51.207729468599034</c:v>
                </c:pt>
                <c:pt idx="3">
                  <c:v>170.53140096618358</c:v>
                </c:pt>
                <c:pt idx="4">
                  <c:v>79.227053140096615</c:v>
                </c:pt>
                <c:pt idx="5">
                  <c:v>97.584541062801932</c:v>
                </c:pt>
                <c:pt idx="6">
                  <c:v>189.85507246376812</c:v>
                </c:pt>
                <c:pt idx="7">
                  <c:v>206.76328502415458</c:v>
                </c:pt>
                <c:pt idx="8">
                  <c:v>145.41062801932367</c:v>
                </c:pt>
                <c:pt idx="9">
                  <c:v>203.8647342995169</c:v>
                </c:pt>
                <c:pt idx="10">
                  <c:v>154.58937198067633</c:v>
                </c:pt>
                <c:pt idx="11">
                  <c:v>302.41545893719808</c:v>
                </c:pt>
                <c:pt idx="12">
                  <c:v>137.19806763285024</c:v>
                </c:pt>
                <c:pt idx="13">
                  <c:v>278.26086956521738</c:v>
                </c:pt>
                <c:pt idx="14">
                  <c:v>85.024154589371975</c:v>
                </c:pt>
                <c:pt idx="15">
                  <c:v>59.420289855072461</c:v>
                </c:pt>
                <c:pt idx="16">
                  <c:v>202.41545893719805</c:v>
                </c:pt>
                <c:pt idx="17">
                  <c:v>60.869565217391305</c:v>
                </c:pt>
                <c:pt idx="18">
                  <c:v>40.579710144927539</c:v>
                </c:pt>
                <c:pt idx="19">
                  <c:v>148.30917874396135</c:v>
                </c:pt>
                <c:pt idx="20">
                  <c:v>34.29951690821256</c:v>
                </c:pt>
                <c:pt idx="21">
                  <c:v>115.94202898550725</c:v>
                </c:pt>
                <c:pt idx="22">
                  <c:v>100.48309178743962</c:v>
                </c:pt>
                <c:pt idx="23">
                  <c:v>106.28019323671498</c:v>
                </c:pt>
                <c:pt idx="24">
                  <c:v>104.83091787439614</c:v>
                </c:pt>
                <c:pt idx="25">
                  <c:v>19.806763285024154</c:v>
                </c:pt>
                <c:pt idx="26">
                  <c:v>86.473429951690818</c:v>
                </c:pt>
                <c:pt idx="27">
                  <c:v>69.565217391304344</c:v>
                </c:pt>
                <c:pt idx="28">
                  <c:v>65.217391304347828</c:v>
                </c:pt>
                <c:pt idx="29">
                  <c:v>139.61352657004832</c:v>
                </c:pt>
                <c:pt idx="30">
                  <c:v>107.2463768115942</c:v>
                </c:pt>
                <c:pt idx="31">
                  <c:v>51.207729468599034</c:v>
                </c:pt>
                <c:pt idx="32">
                  <c:v>119.80676328502416</c:v>
                </c:pt>
                <c:pt idx="33">
                  <c:v>69.565217391304344</c:v>
                </c:pt>
                <c:pt idx="34">
                  <c:v>51.690821256038646</c:v>
                </c:pt>
                <c:pt idx="35">
                  <c:v>143.47826086956522</c:v>
                </c:pt>
                <c:pt idx="36">
                  <c:v>354.10628019323673</c:v>
                </c:pt>
                <c:pt idx="37">
                  <c:v>188.40579710144928</c:v>
                </c:pt>
                <c:pt idx="38">
                  <c:v>130.91787439613526</c:v>
                </c:pt>
                <c:pt idx="39">
                  <c:v>160.38647342995168</c:v>
                </c:pt>
                <c:pt idx="40">
                  <c:v>85.024154589371975</c:v>
                </c:pt>
              </c:numCache>
            </c:numRef>
          </c:val>
          <c:smooth val="0"/>
          <c:extLst>
            <c:ext xmlns:c16="http://schemas.microsoft.com/office/drawing/2014/chart" uri="{C3380CC4-5D6E-409C-BE32-E72D297353CC}">
              <c16:uniqueId val="{00000001-B5FD-4602-9B3D-A7C5A72BFBC0}"/>
            </c:ext>
          </c:extLst>
        </c:ser>
        <c:ser>
          <c:idx val="2"/>
          <c:order val="2"/>
          <c:tx>
            <c:strRef>
              <c:f>Grafdata!$A$21</c:f>
              <c:strCache>
                <c:ptCount val="1"/>
                <c:pt idx="0">
                  <c:v>Uppsala kommun</c:v>
                </c:pt>
              </c:strCache>
            </c:strRef>
          </c:tx>
          <c:spPr>
            <a:ln w="28575" cap="rnd">
              <a:solidFill>
                <a:schemeClr val="accent3"/>
              </a:solidFill>
              <a:prstDash val="sysDot"/>
              <a:round/>
            </a:ln>
            <a:effectLst/>
          </c:spPr>
          <c:marker>
            <c:symbol val="none"/>
          </c:marker>
          <c:cat>
            <c:strRef>
              <c:f>Grafdata!$B$18:$AP$18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Grafdata!$B$21:$AP$21</c:f>
              <c:numCache>
                <c:formatCode>General</c:formatCode>
                <c:ptCount val="41"/>
                <c:pt idx="0">
                  <c:v>100</c:v>
                </c:pt>
                <c:pt idx="1">
                  <c:v>224.07407407407408</c:v>
                </c:pt>
                <c:pt idx="2">
                  <c:v>68.518518518518519</c:v>
                </c:pt>
                <c:pt idx="3">
                  <c:v>137.03703703703704</c:v>
                </c:pt>
                <c:pt idx="4">
                  <c:v>125.92592592592592</c:v>
                </c:pt>
                <c:pt idx="5">
                  <c:v>67.592592592592595</c:v>
                </c:pt>
                <c:pt idx="6">
                  <c:v>105.55555555555556</c:v>
                </c:pt>
                <c:pt idx="7">
                  <c:v>209.25925925925927</c:v>
                </c:pt>
                <c:pt idx="8">
                  <c:v>165.74074074074073</c:v>
                </c:pt>
                <c:pt idx="9">
                  <c:v>131.4814814814815</c:v>
                </c:pt>
                <c:pt idx="10">
                  <c:v>232.40740740740742</c:v>
                </c:pt>
                <c:pt idx="11">
                  <c:v>404.62962962962962</c:v>
                </c:pt>
                <c:pt idx="12">
                  <c:v>194.44444444444446</c:v>
                </c:pt>
                <c:pt idx="13">
                  <c:v>354.62962962962962</c:v>
                </c:pt>
                <c:pt idx="14">
                  <c:v>112.96296296296296</c:v>
                </c:pt>
                <c:pt idx="15">
                  <c:v>78.703703703703709</c:v>
                </c:pt>
                <c:pt idx="16">
                  <c:v>209.25925925925927</c:v>
                </c:pt>
                <c:pt idx="17">
                  <c:v>47.222222222222221</c:v>
                </c:pt>
                <c:pt idx="18">
                  <c:v>65.740740740740748</c:v>
                </c:pt>
                <c:pt idx="19">
                  <c:v>128.7037037037037</c:v>
                </c:pt>
                <c:pt idx="20">
                  <c:v>49.074074074074076</c:v>
                </c:pt>
                <c:pt idx="21">
                  <c:v>174.07407407407408</c:v>
                </c:pt>
                <c:pt idx="22">
                  <c:v>157.40740740740742</c:v>
                </c:pt>
                <c:pt idx="23">
                  <c:v>161.11111111111111</c:v>
                </c:pt>
                <c:pt idx="24">
                  <c:v>90.740740740740748</c:v>
                </c:pt>
                <c:pt idx="25">
                  <c:v>22.222222222222221</c:v>
                </c:pt>
                <c:pt idx="26">
                  <c:v>85.18518518518519</c:v>
                </c:pt>
                <c:pt idx="27">
                  <c:v>86.111111111111114</c:v>
                </c:pt>
                <c:pt idx="28">
                  <c:v>87.037037037037038</c:v>
                </c:pt>
                <c:pt idx="29">
                  <c:v>173.14814814814815</c:v>
                </c:pt>
                <c:pt idx="30">
                  <c:v>97.222222222222229</c:v>
                </c:pt>
                <c:pt idx="31">
                  <c:v>53.703703703703702</c:v>
                </c:pt>
                <c:pt idx="32">
                  <c:v>179.62962962962962</c:v>
                </c:pt>
                <c:pt idx="33">
                  <c:v>95.370370370370367</c:v>
                </c:pt>
                <c:pt idx="34">
                  <c:v>74.074074074074076</c:v>
                </c:pt>
                <c:pt idx="35">
                  <c:v>240.74074074074073</c:v>
                </c:pt>
                <c:pt idx="36">
                  <c:v>443.51851851851853</c:v>
                </c:pt>
                <c:pt idx="37">
                  <c:v>244.44444444444446</c:v>
                </c:pt>
                <c:pt idx="38">
                  <c:v>232.40740740740742</c:v>
                </c:pt>
                <c:pt idx="39">
                  <c:v>270.37037037037038</c:v>
                </c:pt>
                <c:pt idx="40">
                  <c:v>149.07407407407408</c:v>
                </c:pt>
              </c:numCache>
            </c:numRef>
          </c:val>
          <c:smooth val="0"/>
          <c:extLst>
            <c:ext xmlns:c16="http://schemas.microsoft.com/office/drawing/2014/chart" uri="{C3380CC4-5D6E-409C-BE32-E72D297353CC}">
              <c16:uniqueId val="{00000002-B5FD-4602-9B3D-A7C5A72BFBC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Grafdata!$B$4:$AP$4</c:f>
              <c:numCache>
                <c:formatCode>General</c:formatCode>
                <c:ptCount val="41"/>
                <c:pt idx="0">
                  <c:v>5.6342609000000001</c:v>
                </c:pt>
                <c:pt idx="1">
                  <c:v>5.1058506000000001</c:v>
                </c:pt>
                <c:pt idx="2">
                  <c:v>5.1979901999999996</c:v>
                </c:pt>
                <c:pt idx="3">
                  <c:v>5.3716065000000004</c:v>
                </c:pt>
                <c:pt idx="4">
                  <c:v>5.6471321000000003</c:v>
                </c:pt>
                <c:pt idx="5">
                  <c:v>5.2812840999999997</c:v>
                </c:pt>
                <c:pt idx="6">
                  <c:v>5.4272818000000003</c:v>
                </c:pt>
                <c:pt idx="7">
                  <c:v>5.6900012000000002</c:v>
                </c:pt>
                <c:pt idx="8">
                  <c:v>5.8598794999999999</c:v>
                </c:pt>
                <c:pt idx="9">
                  <c:v>5.4593397000000001</c:v>
                </c:pt>
                <c:pt idx="10">
                  <c:v>5.5785103999999999</c:v>
                </c:pt>
                <c:pt idx="11">
                  <c:v>5.6457477999999996</c:v>
                </c:pt>
                <c:pt idx="12">
                  <c:v>5.5976245000000002</c:v>
                </c:pt>
                <c:pt idx="13">
                  <c:v>5.0938878000000001</c:v>
                </c:pt>
                <c:pt idx="14">
                  <c:v>5.1062773000000004</c:v>
                </c:pt>
                <c:pt idx="15">
                  <c:v>5.2243864999999996</c:v>
                </c:pt>
                <c:pt idx="16">
                  <c:v>5.2929404</c:v>
                </c:pt>
                <c:pt idx="17">
                  <c:v>4.9356795</c:v>
                </c:pt>
                <c:pt idx="18">
                  <c:v>5.0270139</c:v>
                </c:pt>
                <c:pt idx="19">
                  <c:v>5.1607665000000003</c:v>
                </c:pt>
                <c:pt idx="20">
                  <c:v>5.1933197</c:v>
                </c:pt>
                <c:pt idx="21">
                  <c:v>4.8013187999999998</c:v>
                </c:pt>
                <c:pt idx="22">
                  <c:v>4.8220586000000001</c:v>
                </c:pt>
                <c:pt idx="23">
                  <c:v>4.9710428000000002</c:v>
                </c:pt>
                <c:pt idx="24">
                  <c:v>5.0919134000000001</c:v>
                </c:pt>
                <c:pt idx="25">
                  <c:v>4.8117241000000002</c:v>
                </c:pt>
                <c:pt idx="26">
                  <c:v>4.8194819000000004</c:v>
                </c:pt>
                <c:pt idx="27">
                  <c:v>4.8820189999999997</c:v>
                </c:pt>
                <c:pt idx="28">
                  <c:v>4.9013086000000001</c:v>
                </c:pt>
                <c:pt idx="29">
                  <c:v>4.5815858</c:v>
                </c:pt>
                <c:pt idx="30">
                  <c:v>4.5682245000000004</c:v>
                </c:pt>
                <c:pt idx="31">
                  <c:v>4.5652578999999998</c:v>
                </c:pt>
                <c:pt idx="32">
                  <c:v>4.6360673999999999</c:v>
                </c:pt>
                <c:pt idx="33">
                  <c:v>4.4652865000000004</c:v>
                </c:pt>
                <c:pt idx="34">
                  <c:v>4.6453017000000001</c:v>
                </c:pt>
                <c:pt idx="35">
                  <c:v>4.8557554528969531</c:v>
                </c:pt>
                <c:pt idx="36">
                  <c:v>5.0690150105641782</c:v>
                </c:pt>
                <c:pt idx="37">
                  <c:v>5.8655588453141814</c:v>
                </c:pt>
                <c:pt idx="38">
                  <c:v>6.2768198893320166</c:v>
                </c:pt>
                <c:pt idx="39">
                  <c:v>6.0307963571851229</c:v>
                </c:pt>
                <c:pt idx="40">
                  <c:v>5.9896784238545449</c:v>
                </c:pt>
              </c:numCache>
            </c:numRef>
          </c:val>
          <c:smooth val="0"/>
          <c:extLst>
            <c:ext xmlns:c16="http://schemas.microsoft.com/office/drawing/2014/chart" uri="{C3380CC4-5D6E-409C-BE32-E72D297353CC}">
              <c16:uniqueId val="{00000000-C509-42A4-9CC6-5C1A303B51E1}"/>
            </c:ext>
          </c:extLst>
        </c:ser>
        <c:ser>
          <c:idx val="1"/>
          <c:order val="1"/>
          <c:tx>
            <c:strRef>
              <c:f>Grafdata!$A$5</c:f>
              <c:strCache>
                <c:ptCount val="1"/>
                <c:pt idx="0">
                  <c:v>Uppsala län</c:v>
                </c:pt>
              </c:strCache>
            </c:strRef>
          </c:tx>
          <c:spPr>
            <a:ln w="28575" cap="rnd">
              <a:solidFill>
                <a:schemeClr val="accent2"/>
              </a:solidFill>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Grafdata!$B$5:$AP$5</c:f>
              <c:numCache>
                <c:formatCode>General</c:formatCode>
                <c:ptCount val="41"/>
                <c:pt idx="0">
                  <c:v>4.2146907000000002</c:v>
                </c:pt>
                <c:pt idx="1">
                  <c:v>3.7885559999999998</c:v>
                </c:pt>
                <c:pt idx="2">
                  <c:v>3.8837356000000001</c:v>
                </c:pt>
                <c:pt idx="3">
                  <c:v>3.8092237999999998</c:v>
                </c:pt>
                <c:pt idx="4">
                  <c:v>3.9343311000000001</c:v>
                </c:pt>
                <c:pt idx="5">
                  <c:v>3.7564147000000001</c:v>
                </c:pt>
                <c:pt idx="6">
                  <c:v>3.9851112</c:v>
                </c:pt>
                <c:pt idx="7">
                  <c:v>4.0286524000000004</c:v>
                </c:pt>
                <c:pt idx="8">
                  <c:v>4.0924538000000004</c:v>
                </c:pt>
                <c:pt idx="9">
                  <c:v>3.9030452000000002</c:v>
                </c:pt>
                <c:pt idx="10">
                  <c:v>4.1212891999999997</c:v>
                </c:pt>
                <c:pt idx="11">
                  <c:v>3.9313948999999999</c:v>
                </c:pt>
                <c:pt idx="12">
                  <c:v>3.8519247000000001</c:v>
                </c:pt>
                <c:pt idx="13">
                  <c:v>3.4299697999999998</c:v>
                </c:pt>
                <c:pt idx="14">
                  <c:v>3.5113064</c:v>
                </c:pt>
                <c:pt idx="15">
                  <c:v>3.4413808000000001</c:v>
                </c:pt>
                <c:pt idx="16">
                  <c:v>3.5567959</c:v>
                </c:pt>
                <c:pt idx="17">
                  <c:v>3.3797613000000002</c:v>
                </c:pt>
                <c:pt idx="18">
                  <c:v>3.5498200999999998</c:v>
                </c:pt>
                <c:pt idx="19">
                  <c:v>3.5803636000000001</c:v>
                </c:pt>
                <c:pt idx="20">
                  <c:v>3.5653413</c:v>
                </c:pt>
                <c:pt idx="21">
                  <c:v>3.4322070999999998</c:v>
                </c:pt>
                <c:pt idx="22">
                  <c:v>3.5998681000000001</c:v>
                </c:pt>
                <c:pt idx="23">
                  <c:v>3.6944298</c:v>
                </c:pt>
                <c:pt idx="24">
                  <c:v>3.7811670999999998</c:v>
                </c:pt>
                <c:pt idx="25">
                  <c:v>3.6891343000000001</c:v>
                </c:pt>
                <c:pt idx="26">
                  <c:v>3.8091621</c:v>
                </c:pt>
                <c:pt idx="27">
                  <c:v>3.8061275000000001</c:v>
                </c:pt>
                <c:pt idx="28">
                  <c:v>3.7874450999999998</c:v>
                </c:pt>
                <c:pt idx="29">
                  <c:v>3.5785154000000001</c:v>
                </c:pt>
                <c:pt idx="30">
                  <c:v>3.6579894999999998</c:v>
                </c:pt>
                <c:pt idx="31">
                  <c:v>3.5844619999999998</c:v>
                </c:pt>
                <c:pt idx="32">
                  <c:v>3.5919694</c:v>
                </c:pt>
                <c:pt idx="33">
                  <c:v>3.4729296999999999</c:v>
                </c:pt>
                <c:pt idx="34">
                  <c:v>3.6873141</c:v>
                </c:pt>
                <c:pt idx="35">
                  <c:v>3.7390769926320475</c:v>
                </c:pt>
                <c:pt idx="36">
                  <c:v>3.9413681163909051</c:v>
                </c:pt>
                <c:pt idx="37">
                  <c:v>4.8022628697195691</c:v>
                </c:pt>
                <c:pt idx="38">
                  <c:v>5.3856901861275839</c:v>
                </c:pt>
                <c:pt idx="39">
                  <c:v>5.1804601041203515</c:v>
                </c:pt>
                <c:pt idx="40">
                  <c:v>5.1207004814065442</c:v>
                </c:pt>
              </c:numCache>
            </c:numRef>
          </c:val>
          <c:smooth val="0"/>
          <c:extLst>
            <c:ext xmlns:c16="http://schemas.microsoft.com/office/drawing/2014/chart" uri="{C3380CC4-5D6E-409C-BE32-E72D297353CC}">
              <c16:uniqueId val="{00000001-C509-42A4-9CC6-5C1A303B51E1}"/>
            </c:ext>
          </c:extLst>
        </c:ser>
        <c:ser>
          <c:idx val="2"/>
          <c:order val="2"/>
          <c:tx>
            <c:strRef>
              <c:f>Grafdata!$A$6</c:f>
              <c:strCache>
                <c:ptCount val="1"/>
                <c:pt idx="0">
                  <c:v>Uppsala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Grafdata!$B$6:$AP$6</c:f>
              <c:numCache>
                <c:formatCode>General</c:formatCode>
                <c:ptCount val="41"/>
                <c:pt idx="0">
                  <c:v>4.2351068999999999</c:v>
                </c:pt>
                <c:pt idx="1">
                  <c:v>3.8917188999999999</c:v>
                </c:pt>
                <c:pt idx="2">
                  <c:v>4.0400698999999998</c:v>
                </c:pt>
                <c:pt idx="3">
                  <c:v>3.9105601999999999</c:v>
                </c:pt>
                <c:pt idx="4">
                  <c:v>3.9859946000000002</c:v>
                </c:pt>
                <c:pt idx="5">
                  <c:v>3.8915163000000002</c:v>
                </c:pt>
                <c:pt idx="6">
                  <c:v>4.0815671</c:v>
                </c:pt>
                <c:pt idx="7">
                  <c:v>3.9285538999999998</c:v>
                </c:pt>
                <c:pt idx="8">
                  <c:v>3.9123679999999998</c:v>
                </c:pt>
                <c:pt idx="9">
                  <c:v>3.8345389000000001</c:v>
                </c:pt>
                <c:pt idx="10">
                  <c:v>4.1107399999999998</c:v>
                </c:pt>
                <c:pt idx="11">
                  <c:v>3.8179213000000001</c:v>
                </c:pt>
                <c:pt idx="12">
                  <c:v>3.6765618</c:v>
                </c:pt>
                <c:pt idx="13">
                  <c:v>3.2990547000000001</c:v>
                </c:pt>
                <c:pt idx="14">
                  <c:v>3.4543987</c:v>
                </c:pt>
                <c:pt idx="15">
                  <c:v>3.3082712999999999</c:v>
                </c:pt>
                <c:pt idx="16">
                  <c:v>3.4318857</c:v>
                </c:pt>
                <c:pt idx="17">
                  <c:v>3.3349685</c:v>
                </c:pt>
                <c:pt idx="18">
                  <c:v>3.5345808999999999</c:v>
                </c:pt>
                <c:pt idx="19">
                  <c:v>3.5122021999999999</c:v>
                </c:pt>
                <c:pt idx="20">
                  <c:v>3.4568973999999999</c:v>
                </c:pt>
                <c:pt idx="21">
                  <c:v>3.3632152</c:v>
                </c:pt>
                <c:pt idx="22">
                  <c:v>3.5805799999999999</c:v>
                </c:pt>
                <c:pt idx="23">
                  <c:v>3.6344118999999999</c:v>
                </c:pt>
                <c:pt idx="24">
                  <c:v>3.6578184999999999</c:v>
                </c:pt>
                <c:pt idx="25">
                  <c:v>3.6470254</c:v>
                </c:pt>
                <c:pt idx="26">
                  <c:v>3.8135815000000002</c:v>
                </c:pt>
                <c:pt idx="27">
                  <c:v>3.7751945</c:v>
                </c:pt>
                <c:pt idx="28">
                  <c:v>3.7265895000000002</c:v>
                </c:pt>
                <c:pt idx="29">
                  <c:v>3.5577616000000001</c:v>
                </c:pt>
                <c:pt idx="30">
                  <c:v>3.6536374</c:v>
                </c:pt>
                <c:pt idx="31">
                  <c:v>3.517023</c:v>
                </c:pt>
                <c:pt idx="32">
                  <c:v>3.4812789</c:v>
                </c:pt>
                <c:pt idx="33">
                  <c:v>3.4632871000000001</c:v>
                </c:pt>
                <c:pt idx="34">
                  <c:v>3.7510341</c:v>
                </c:pt>
                <c:pt idx="35">
                  <c:v>3.7894061759544089</c:v>
                </c:pt>
                <c:pt idx="36">
                  <c:v>3.9916817664013706</c:v>
                </c:pt>
                <c:pt idx="37">
                  <c:v>4.9934970017149496</c:v>
                </c:pt>
                <c:pt idx="38">
                  <c:v>5.6561610905716062</c:v>
                </c:pt>
                <c:pt idx="39">
                  <c:v>5.3784576816796283</c:v>
                </c:pt>
                <c:pt idx="40">
                  <c:v>5.2771327402141974</c:v>
                </c:pt>
              </c:numCache>
            </c:numRef>
          </c:val>
          <c:smooth val="0"/>
          <c:extLst>
            <c:ext xmlns:c16="http://schemas.microsoft.com/office/drawing/2014/chart" uri="{C3380CC4-5D6E-409C-BE32-E72D297353CC}">
              <c16:uniqueId val="{00000002-C509-42A4-9CC6-5C1A303B51E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Grafdata!$B$23:$AP$23</c:f>
              <c:numCache>
                <c:formatCode>General</c:formatCode>
                <c:ptCount val="41"/>
                <c:pt idx="0">
                  <c:v>100</c:v>
                </c:pt>
                <c:pt idx="1">
                  <c:v>100.19895940349939</c:v>
                </c:pt>
                <c:pt idx="2">
                  <c:v>100.45735843260974</c:v>
                </c:pt>
                <c:pt idx="3">
                  <c:v>100.58125462582204</c:v>
                </c:pt>
                <c:pt idx="4">
                  <c:v>100.71127085186403</c:v>
                </c:pt>
                <c:pt idx="5">
                  <c:v>100.91590480920028</c:v>
                </c:pt>
                <c:pt idx="6">
                  <c:v>101.18806065387406</c:v>
                </c:pt>
                <c:pt idx="7">
                  <c:v>101.3559425943042</c:v>
                </c:pt>
                <c:pt idx="8">
                  <c:v>101.54233312622095</c:v>
                </c:pt>
                <c:pt idx="9">
                  <c:v>101.78596770871275</c:v>
                </c:pt>
                <c:pt idx="10">
                  <c:v>102.09364519974112</c:v>
                </c:pt>
                <c:pt idx="11">
                  <c:v>102.29962620069847</c:v>
                </c:pt>
                <c:pt idx="12">
                  <c:v>102.53304658628387</c:v>
                </c:pt>
                <c:pt idx="13">
                  <c:v>102.82285188438675</c:v>
                </c:pt>
                <c:pt idx="14">
                  <c:v>103.18670215507888</c:v>
                </c:pt>
                <c:pt idx="15">
                  <c:v>103.38671161620415</c:v>
                </c:pt>
                <c:pt idx="16">
                  <c:v>103.59886568320462</c:v>
                </c:pt>
                <c:pt idx="17">
                  <c:v>103.87267616413737</c:v>
                </c:pt>
                <c:pt idx="18">
                  <c:v>104.24903166655601</c:v>
                </c:pt>
                <c:pt idx="19">
                  <c:v>104.48621741029486</c:v>
                </c:pt>
                <c:pt idx="20">
                  <c:v>104.74460583276252</c:v>
                </c:pt>
                <c:pt idx="21">
                  <c:v>105.07291324381468</c:v>
                </c:pt>
                <c:pt idx="22">
                  <c:v>105.58297608392994</c:v>
                </c:pt>
                <c:pt idx="23">
                  <c:v>106.01501646044878</c:v>
                </c:pt>
                <c:pt idx="24">
                  <c:v>106.31985137123738</c:v>
                </c:pt>
                <c:pt idx="25">
                  <c:v>106.62922592509547</c:v>
                </c:pt>
                <c:pt idx="26">
                  <c:v>107.06062990305317</c:v>
                </c:pt>
                <c:pt idx="27">
                  <c:v>107.34179078736715</c:v>
                </c:pt>
                <c:pt idx="28">
                  <c:v>107.57984627580623</c:v>
                </c:pt>
                <c:pt idx="29">
                  <c:v>107.88572063757802</c:v>
                </c:pt>
                <c:pt idx="30">
                  <c:v>108.26291406476882</c:v>
                </c:pt>
                <c:pt idx="31">
                  <c:v>108.50791690416708</c:v>
                </c:pt>
                <c:pt idx="32">
                  <c:v>108.77220261996803</c:v>
                </c:pt>
                <c:pt idx="33">
                  <c:v>109.04889810771131</c:v>
                </c:pt>
                <c:pt idx="34">
                  <c:v>109.39104718746837</c:v>
                </c:pt>
                <c:pt idx="35">
                  <c:v>109.54104632833032</c:v>
                </c:pt>
                <c:pt idx="36">
                  <c:v>109.70877977576285</c:v>
                </c:pt>
                <c:pt idx="37">
                  <c:v>109.80410167357972</c:v>
                </c:pt>
                <c:pt idx="38">
                  <c:v>110.02509107393742</c:v>
                </c:pt>
                <c:pt idx="39">
                  <c:v>110.08947339503995</c:v>
                </c:pt>
                <c:pt idx="40">
                  <c:v>110.20095981630992</c:v>
                </c:pt>
              </c:numCache>
            </c:numRef>
          </c:val>
          <c:smooth val="0"/>
          <c:extLst>
            <c:ext xmlns:c16="http://schemas.microsoft.com/office/drawing/2014/chart" uri="{C3380CC4-5D6E-409C-BE32-E72D297353CC}">
              <c16:uniqueId val="{00000000-B65D-4B4B-9644-54365FA71F0F}"/>
            </c:ext>
          </c:extLst>
        </c:ser>
        <c:ser>
          <c:idx val="1"/>
          <c:order val="1"/>
          <c:tx>
            <c:strRef>
              <c:f>Grafdata!$A$24</c:f>
              <c:strCache>
                <c:ptCount val="1"/>
                <c:pt idx="0">
                  <c:v>Uppsala län</c:v>
                </c:pt>
              </c:strCache>
            </c:strRef>
          </c:tx>
          <c:spPr>
            <a:ln w="28575" cap="rnd">
              <a:solidFill>
                <a:schemeClr val="accent2"/>
              </a:solidFill>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Grafdata!$B$24:$AP$24</c:f>
              <c:numCache>
                <c:formatCode>General</c:formatCode>
                <c:ptCount val="41"/>
                <c:pt idx="0">
                  <c:v>100</c:v>
                </c:pt>
                <c:pt idx="1">
                  <c:v>100.00386291983253</c:v>
                </c:pt>
                <c:pt idx="2">
                  <c:v>100.50485390734342</c:v>
                </c:pt>
                <c:pt idx="3">
                  <c:v>100.62311868375464</c:v>
                </c:pt>
                <c:pt idx="4">
                  <c:v>100.85221954459146</c:v>
                </c:pt>
                <c:pt idx="5">
                  <c:v>100.84657373868239</c:v>
                </c:pt>
                <c:pt idx="6">
                  <c:v>101.36985080215015</c:v>
                </c:pt>
                <c:pt idx="7">
                  <c:v>101.61767196679078</c:v>
                </c:pt>
                <c:pt idx="8">
                  <c:v>101.85420151961323</c:v>
                </c:pt>
                <c:pt idx="9">
                  <c:v>101.96533475171826</c:v>
                </c:pt>
                <c:pt idx="10">
                  <c:v>102.45443983205213</c:v>
                </c:pt>
                <c:pt idx="11">
                  <c:v>102.65887743549666</c:v>
                </c:pt>
                <c:pt idx="12">
                  <c:v>102.95008216133336</c:v>
                </c:pt>
                <c:pt idx="13">
                  <c:v>103.10430180695504</c:v>
                </c:pt>
                <c:pt idx="14">
                  <c:v>103.60915571429845</c:v>
                </c:pt>
                <c:pt idx="15">
                  <c:v>103.68730555398727</c:v>
                </c:pt>
                <c:pt idx="16">
                  <c:v>103.98772185788616</c:v>
                </c:pt>
                <c:pt idx="17">
                  <c:v>104.21890275247895</c:v>
                </c:pt>
                <c:pt idx="18">
                  <c:v>104.91452547001334</c:v>
                </c:pt>
                <c:pt idx="19">
                  <c:v>105.23901073594566</c:v>
                </c:pt>
                <c:pt idx="20">
                  <c:v>105.62589701455727</c:v>
                </c:pt>
                <c:pt idx="21">
                  <c:v>105.96642825517854</c:v>
                </c:pt>
                <c:pt idx="22">
                  <c:v>106.79012162254519</c:v>
                </c:pt>
                <c:pt idx="23">
                  <c:v>107.38114835692191</c:v>
                </c:pt>
                <c:pt idx="24">
                  <c:v>107.86133900687302</c:v>
                </c:pt>
                <c:pt idx="25">
                  <c:v>108.3031976061783</c:v>
                </c:pt>
                <c:pt idx="26">
                  <c:v>109.19672067820986</c:v>
                </c:pt>
                <c:pt idx="27">
                  <c:v>109.63887642519455</c:v>
                </c:pt>
                <c:pt idx="28">
                  <c:v>110.10836975868637</c:v>
                </c:pt>
                <c:pt idx="29">
                  <c:v>110.4081917672264</c:v>
                </c:pt>
                <c:pt idx="30">
                  <c:v>111.31538363251153</c:v>
                </c:pt>
                <c:pt idx="31">
                  <c:v>111.83271774239078</c:v>
                </c:pt>
                <c:pt idx="32">
                  <c:v>112.39492115186326</c:v>
                </c:pt>
                <c:pt idx="33">
                  <c:v>112.78804753174281</c:v>
                </c:pt>
                <c:pt idx="34">
                  <c:v>113.69256506791311</c:v>
                </c:pt>
                <c:pt idx="35">
                  <c:v>114.01942751528082</c:v>
                </c:pt>
                <c:pt idx="36">
                  <c:v>114.40898812300725</c:v>
                </c:pt>
                <c:pt idx="37">
                  <c:v>114.48208645214585</c:v>
                </c:pt>
                <c:pt idx="38">
                  <c:v>115.18276068023047</c:v>
                </c:pt>
                <c:pt idx="39">
                  <c:v>115.41037580267017</c:v>
                </c:pt>
                <c:pt idx="40">
                  <c:v>115.73634680699961</c:v>
                </c:pt>
              </c:numCache>
            </c:numRef>
          </c:val>
          <c:smooth val="0"/>
          <c:extLst>
            <c:ext xmlns:c16="http://schemas.microsoft.com/office/drawing/2014/chart" uri="{C3380CC4-5D6E-409C-BE32-E72D297353CC}">
              <c16:uniqueId val="{00000001-B65D-4B4B-9644-54365FA71F0F}"/>
            </c:ext>
          </c:extLst>
        </c:ser>
        <c:ser>
          <c:idx val="2"/>
          <c:order val="2"/>
          <c:tx>
            <c:strRef>
              <c:f>Grafdata!$A$25</c:f>
              <c:strCache>
                <c:ptCount val="1"/>
                <c:pt idx="0">
                  <c:v>Uppsala kommun</c:v>
                </c:pt>
              </c:strCache>
            </c:strRef>
          </c:tx>
          <c:spPr>
            <a:ln w="28575" cap="rnd">
              <a:solidFill>
                <a:schemeClr val="accent3"/>
              </a:solidFill>
              <a:prstDash val="sysDot"/>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Grafdata!$B$25:$AP$25</c:f>
              <c:numCache>
                <c:formatCode>General</c:formatCode>
                <c:ptCount val="41"/>
                <c:pt idx="0">
                  <c:v>100</c:v>
                </c:pt>
                <c:pt idx="1">
                  <c:v>99.896124851877062</c:v>
                </c:pt>
                <c:pt idx="2">
                  <c:v>100.67317146963164</c:v>
                </c:pt>
                <c:pt idx="3">
                  <c:v>100.85016262007413</c:v>
                </c:pt>
                <c:pt idx="4">
                  <c:v>101.21876812142298</c:v>
                </c:pt>
                <c:pt idx="5">
                  <c:v>100.98782240375161</c:v>
                </c:pt>
                <c:pt idx="6">
                  <c:v>101.79865365706074</c:v>
                </c:pt>
                <c:pt idx="7">
                  <c:v>102.17331013791191</c:v>
                </c:pt>
                <c:pt idx="8">
                  <c:v>102.51317348662481</c:v>
                </c:pt>
                <c:pt idx="9">
                  <c:v>102.51115649345738</c:v>
                </c:pt>
                <c:pt idx="10">
                  <c:v>103.18886619771575</c:v>
                </c:pt>
                <c:pt idx="11">
                  <c:v>103.47124524115675</c:v>
                </c:pt>
                <c:pt idx="12">
                  <c:v>103.85094420492651</c:v>
                </c:pt>
                <c:pt idx="13">
                  <c:v>103.89481380631823</c:v>
                </c:pt>
                <c:pt idx="14">
                  <c:v>104.53924312331392</c:v>
                </c:pt>
                <c:pt idx="15">
                  <c:v>104.56193429644757</c:v>
                </c:pt>
                <c:pt idx="16">
                  <c:v>104.87406398910824</c:v>
                </c:pt>
                <c:pt idx="17">
                  <c:v>104.85540680230946</c:v>
                </c:pt>
                <c:pt idx="18">
                  <c:v>105.72977334039281</c:v>
                </c:pt>
                <c:pt idx="19">
                  <c:v>105.9556765751456</c:v>
                </c:pt>
                <c:pt idx="20">
                  <c:v>106.41857650707209</c:v>
                </c:pt>
                <c:pt idx="21">
                  <c:v>106.6036356301843</c:v>
                </c:pt>
                <c:pt idx="22">
                  <c:v>107.57280084713713</c:v>
                </c:pt>
                <c:pt idx="23">
                  <c:v>108.19100925295615</c:v>
                </c:pt>
                <c:pt idx="24">
                  <c:v>108.79761994806242</c:v>
                </c:pt>
                <c:pt idx="25">
                  <c:v>109.19093361571238</c:v>
                </c:pt>
                <c:pt idx="26">
                  <c:v>110.36230239770063</c:v>
                </c:pt>
                <c:pt idx="27">
                  <c:v>110.89125885586063</c:v>
                </c:pt>
                <c:pt idx="28">
                  <c:v>111.50997150997151</c:v>
                </c:pt>
                <c:pt idx="29">
                  <c:v>111.71671330963366</c:v>
                </c:pt>
                <c:pt idx="30">
                  <c:v>112.94808763835313</c:v>
                </c:pt>
                <c:pt idx="31">
                  <c:v>113.53856238811991</c:v>
                </c:pt>
                <c:pt idx="32">
                  <c:v>114.256611955727</c:v>
                </c:pt>
                <c:pt idx="33">
                  <c:v>114.63177268487003</c:v>
                </c:pt>
                <c:pt idx="34">
                  <c:v>115.95945843733455</c:v>
                </c:pt>
                <c:pt idx="35">
                  <c:v>116.36386556740538</c:v>
                </c:pt>
                <c:pt idx="36">
                  <c:v>116.84895242417366</c:v>
                </c:pt>
                <c:pt idx="37">
                  <c:v>116.65733807326728</c:v>
                </c:pt>
                <c:pt idx="38">
                  <c:v>117.63860524922472</c:v>
                </c:pt>
                <c:pt idx="39">
                  <c:v>117.91291631999597</c:v>
                </c:pt>
                <c:pt idx="40">
                  <c:v>118.18773163905907</c:v>
                </c:pt>
              </c:numCache>
            </c:numRef>
          </c:val>
          <c:smooth val="0"/>
          <c:extLst>
            <c:ext xmlns:c16="http://schemas.microsoft.com/office/drawing/2014/chart" uri="{C3380CC4-5D6E-409C-BE32-E72D297353CC}">
              <c16:uniqueId val="{00000002-B65D-4B4B-9644-54365FA71F0F}"/>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Grafdata!$B$23:$AP$23</c:f>
              <c:numCache>
                <c:formatCode>General</c:formatCode>
                <c:ptCount val="41"/>
                <c:pt idx="0">
                  <c:v>100</c:v>
                </c:pt>
                <c:pt idx="1">
                  <c:v>102.99887542171686</c:v>
                </c:pt>
                <c:pt idx="2">
                  <c:v>61.964263401224542</c:v>
                </c:pt>
                <c:pt idx="3">
                  <c:v>68.736723728601774</c:v>
                </c:pt>
                <c:pt idx="4">
                  <c:v>69.786330126202671</c:v>
                </c:pt>
                <c:pt idx="5">
                  <c:v>77.658378108209419</c:v>
                </c:pt>
                <c:pt idx="6">
                  <c:v>55.016868674247156</c:v>
                </c:pt>
                <c:pt idx="7">
                  <c:v>63.92602773959765</c:v>
                </c:pt>
                <c:pt idx="8">
                  <c:v>91.865550418593031</c:v>
                </c:pt>
                <c:pt idx="9">
                  <c:v>97.750843433712362</c:v>
                </c:pt>
                <c:pt idx="10">
                  <c:v>81.381981756841185</c:v>
                </c:pt>
                <c:pt idx="11">
                  <c:v>110.12120454829439</c:v>
                </c:pt>
                <c:pt idx="12">
                  <c:v>109.07159815069349</c:v>
                </c:pt>
                <c:pt idx="13">
                  <c:v>115.29426465075596</c:v>
                </c:pt>
                <c:pt idx="14">
                  <c:v>96.976133949768837</c:v>
                </c:pt>
                <c:pt idx="15">
                  <c:v>138.5605397975759</c:v>
                </c:pt>
                <c:pt idx="16">
                  <c:v>141.35949019117831</c:v>
                </c:pt>
                <c:pt idx="17">
                  <c:v>165.18805447957016</c:v>
                </c:pt>
                <c:pt idx="18">
                  <c:v>147.10733474946895</c:v>
                </c:pt>
                <c:pt idx="19">
                  <c:v>147.26977383481196</c:v>
                </c:pt>
                <c:pt idx="20">
                  <c:v>185.9552667749594</c:v>
                </c:pt>
                <c:pt idx="21">
                  <c:v>207.13482444083468</c:v>
                </c:pt>
                <c:pt idx="22">
                  <c:v>183.20629763838559</c:v>
                </c:pt>
                <c:pt idx="23">
                  <c:v>187.95451705610395</c:v>
                </c:pt>
                <c:pt idx="24">
                  <c:v>212.07047357241035</c:v>
                </c:pt>
                <c:pt idx="25">
                  <c:v>221.31700612270399</c:v>
                </c:pt>
                <c:pt idx="26">
                  <c:v>158.85293015119331</c:v>
                </c:pt>
                <c:pt idx="27">
                  <c:v>204.68574284643259</c:v>
                </c:pt>
                <c:pt idx="28">
                  <c:v>172.29788829189053</c:v>
                </c:pt>
                <c:pt idx="29">
                  <c:v>179.55766587529678</c:v>
                </c:pt>
                <c:pt idx="30">
                  <c:v>137.91078345620392</c:v>
                </c:pt>
                <c:pt idx="31">
                  <c:v>171.71060852180432</c:v>
                </c:pt>
                <c:pt idx="32">
                  <c:v>145.24553292515307</c:v>
                </c:pt>
                <c:pt idx="33">
                  <c:v>157.99075346744971</c:v>
                </c:pt>
                <c:pt idx="34">
                  <c:v>111.15831563163813</c:v>
                </c:pt>
                <c:pt idx="35">
                  <c:v>176.18393102586529</c:v>
                </c:pt>
                <c:pt idx="36">
                  <c:v>148.13195051855556</c:v>
                </c:pt>
                <c:pt idx="37">
                  <c:v>156.24140947144821</c:v>
                </c:pt>
                <c:pt idx="38">
                  <c:v>128.36436336373859</c:v>
                </c:pt>
                <c:pt idx="39">
                  <c:v>160.58977883293764</c:v>
                </c:pt>
                <c:pt idx="40">
                  <c:v>192.56528801699363</c:v>
                </c:pt>
              </c:numCache>
            </c:numRef>
          </c:val>
          <c:smooth val="0"/>
          <c:extLst>
            <c:ext xmlns:c16="http://schemas.microsoft.com/office/drawing/2014/chart" uri="{C3380CC4-5D6E-409C-BE32-E72D297353CC}">
              <c16:uniqueId val="{00000000-2619-4072-AA05-465FE509BF6C}"/>
            </c:ext>
          </c:extLst>
        </c:ser>
        <c:ser>
          <c:idx val="1"/>
          <c:order val="1"/>
          <c:tx>
            <c:strRef>
              <c:f>Grafdata!$A$24</c:f>
              <c:strCache>
                <c:ptCount val="1"/>
                <c:pt idx="0">
                  <c:v>Uppsala län</c:v>
                </c:pt>
              </c:strCache>
            </c:strRef>
          </c:tx>
          <c:spPr>
            <a:ln w="28575" cap="rnd">
              <a:solidFill>
                <a:schemeClr val="accent2"/>
              </a:solidFill>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Grafdata!$B$24:$AP$24</c:f>
              <c:numCache>
                <c:formatCode>General</c:formatCode>
                <c:ptCount val="41"/>
                <c:pt idx="0">
                  <c:v>100</c:v>
                </c:pt>
                <c:pt idx="1">
                  <c:v>90.772128060263654</c:v>
                </c:pt>
                <c:pt idx="2">
                  <c:v>36.911487758945384</c:v>
                </c:pt>
                <c:pt idx="3">
                  <c:v>45.951035781544256</c:v>
                </c:pt>
                <c:pt idx="4">
                  <c:v>31.450094161958567</c:v>
                </c:pt>
                <c:pt idx="5">
                  <c:v>65.348399246704332</c:v>
                </c:pt>
                <c:pt idx="6">
                  <c:v>81.16760828625236</c:v>
                </c:pt>
                <c:pt idx="7">
                  <c:v>61.205273069679848</c:v>
                </c:pt>
                <c:pt idx="8">
                  <c:v>130.5084745762712</c:v>
                </c:pt>
                <c:pt idx="9">
                  <c:v>77.024482109227876</c:v>
                </c:pt>
                <c:pt idx="10">
                  <c:v>82.485875706214685</c:v>
                </c:pt>
                <c:pt idx="11">
                  <c:v>61.393596986817329</c:v>
                </c:pt>
                <c:pt idx="12">
                  <c:v>182.4858757062147</c:v>
                </c:pt>
                <c:pt idx="13">
                  <c:v>104.70809792843691</c:v>
                </c:pt>
                <c:pt idx="14">
                  <c:v>72.881355932203391</c:v>
                </c:pt>
                <c:pt idx="15">
                  <c:v>146.13935969868174</c:v>
                </c:pt>
                <c:pt idx="16">
                  <c:v>225.42372881355934</c:v>
                </c:pt>
                <c:pt idx="17">
                  <c:v>161.77024482109229</c:v>
                </c:pt>
                <c:pt idx="18">
                  <c:v>91.713747645951031</c:v>
                </c:pt>
                <c:pt idx="19">
                  <c:v>138.60640301318267</c:v>
                </c:pt>
                <c:pt idx="20">
                  <c:v>267.04331450094162</c:v>
                </c:pt>
                <c:pt idx="21">
                  <c:v>240.86629001883239</c:v>
                </c:pt>
                <c:pt idx="22">
                  <c:v>177.77777777777777</c:v>
                </c:pt>
                <c:pt idx="23">
                  <c:v>119.58568738229755</c:v>
                </c:pt>
                <c:pt idx="24">
                  <c:v>213.5593220338983</c:v>
                </c:pt>
                <c:pt idx="25">
                  <c:v>307.34463276836158</c:v>
                </c:pt>
                <c:pt idx="26">
                  <c:v>107.90960451977401</c:v>
                </c:pt>
                <c:pt idx="27">
                  <c:v>226.3653483992467</c:v>
                </c:pt>
                <c:pt idx="28">
                  <c:v>195.66854990583803</c:v>
                </c:pt>
                <c:pt idx="29">
                  <c:v>149.34086629001882</c:v>
                </c:pt>
                <c:pt idx="30">
                  <c:v>60.451977401129945</c:v>
                </c:pt>
                <c:pt idx="31">
                  <c:v>183.2391713747646</c:v>
                </c:pt>
                <c:pt idx="32">
                  <c:v>167.60828625235405</c:v>
                </c:pt>
                <c:pt idx="33">
                  <c:v>83.992467043314505</c:v>
                </c:pt>
                <c:pt idx="34">
                  <c:v>78.154425612052734</c:v>
                </c:pt>
                <c:pt idx="35">
                  <c:v>153.48399246704332</c:v>
                </c:pt>
                <c:pt idx="36">
                  <c:v>135.59322033898306</c:v>
                </c:pt>
                <c:pt idx="37">
                  <c:v>138.04143126177024</c:v>
                </c:pt>
                <c:pt idx="38">
                  <c:v>77.401129943502823</c:v>
                </c:pt>
                <c:pt idx="39">
                  <c:v>138.79472693032014</c:v>
                </c:pt>
                <c:pt idx="40">
                  <c:v>150.47080979284368</c:v>
                </c:pt>
              </c:numCache>
            </c:numRef>
          </c:val>
          <c:smooth val="0"/>
          <c:extLst>
            <c:ext xmlns:c16="http://schemas.microsoft.com/office/drawing/2014/chart" uri="{C3380CC4-5D6E-409C-BE32-E72D297353CC}">
              <c16:uniqueId val="{00000001-2619-4072-AA05-465FE509BF6C}"/>
            </c:ext>
          </c:extLst>
        </c:ser>
        <c:ser>
          <c:idx val="2"/>
          <c:order val="2"/>
          <c:tx>
            <c:strRef>
              <c:f>Grafdata!$A$25</c:f>
              <c:strCache>
                <c:ptCount val="1"/>
                <c:pt idx="0">
                  <c:v>Uppsala kommun</c:v>
                </c:pt>
              </c:strCache>
            </c:strRef>
          </c:tx>
          <c:spPr>
            <a:ln w="28575" cap="rnd">
              <a:solidFill>
                <a:schemeClr val="accent3"/>
              </a:solidFill>
              <a:prstDash val="sysDot"/>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Grafdata!$B$25:$AP$25</c:f>
              <c:numCache>
                <c:formatCode>General</c:formatCode>
                <c:ptCount val="41"/>
                <c:pt idx="0">
                  <c:v>100</c:v>
                </c:pt>
                <c:pt idx="1">
                  <c:v>86.698337292161526</c:v>
                </c:pt>
                <c:pt idx="2">
                  <c:v>41.805225653206648</c:v>
                </c:pt>
                <c:pt idx="3">
                  <c:v>51.781472684085507</c:v>
                </c:pt>
                <c:pt idx="4">
                  <c:v>32.304038004750595</c:v>
                </c:pt>
                <c:pt idx="5">
                  <c:v>51.068883610451309</c:v>
                </c:pt>
                <c:pt idx="6">
                  <c:v>83.610451306413296</c:v>
                </c:pt>
                <c:pt idx="7">
                  <c:v>34.916864608076011</c:v>
                </c:pt>
                <c:pt idx="8">
                  <c:v>147.50593824228028</c:v>
                </c:pt>
                <c:pt idx="9">
                  <c:v>81.947743467933492</c:v>
                </c:pt>
                <c:pt idx="10">
                  <c:v>75.059382422802855</c:v>
                </c:pt>
                <c:pt idx="11">
                  <c:v>11.63895486935867</c:v>
                </c:pt>
                <c:pt idx="12">
                  <c:v>110.68883610451306</c:v>
                </c:pt>
                <c:pt idx="13">
                  <c:v>106.65083135391924</c:v>
                </c:pt>
                <c:pt idx="14">
                  <c:v>68.408551068883611</c:v>
                </c:pt>
                <c:pt idx="15">
                  <c:v>152.96912114014251</c:v>
                </c:pt>
                <c:pt idx="16">
                  <c:v>264.84560570071261</c:v>
                </c:pt>
                <c:pt idx="17">
                  <c:v>180.52256532066508</c:v>
                </c:pt>
                <c:pt idx="18">
                  <c:v>7.3634204275534438</c:v>
                </c:pt>
                <c:pt idx="19">
                  <c:v>137.29216152019004</c:v>
                </c:pt>
                <c:pt idx="20">
                  <c:v>309.50118764845604</c:v>
                </c:pt>
                <c:pt idx="21">
                  <c:v>220.19002375296913</c:v>
                </c:pt>
                <c:pt idx="22">
                  <c:v>160.80760095011877</c:v>
                </c:pt>
                <c:pt idx="23">
                  <c:v>74.109263657957243</c:v>
                </c:pt>
                <c:pt idx="24">
                  <c:v>218.05225653206651</c:v>
                </c:pt>
                <c:pt idx="25">
                  <c:v>309.26365795724467</c:v>
                </c:pt>
                <c:pt idx="26">
                  <c:v>53.444180522565318</c:v>
                </c:pt>
                <c:pt idx="27">
                  <c:v>226.60332541567695</c:v>
                </c:pt>
                <c:pt idx="28">
                  <c:v>145.60570071258908</c:v>
                </c:pt>
                <c:pt idx="29">
                  <c:v>55.581947743467936</c:v>
                </c:pt>
                <c:pt idx="30">
                  <c:v>14.251781472684085</c:v>
                </c:pt>
                <c:pt idx="31">
                  <c:v>200.71258907363421</c:v>
                </c:pt>
                <c:pt idx="32">
                  <c:v>194.77434679334917</c:v>
                </c:pt>
                <c:pt idx="33">
                  <c:v>76.959619952494066</c:v>
                </c:pt>
                <c:pt idx="34">
                  <c:v>45.36817102137767</c:v>
                </c:pt>
                <c:pt idx="35">
                  <c:v>159.38242280285036</c:v>
                </c:pt>
                <c:pt idx="36">
                  <c:v>113.53919239904988</c:v>
                </c:pt>
                <c:pt idx="37">
                  <c:v>116.6270783847981</c:v>
                </c:pt>
                <c:pt idx="38">
                  <c:v>41.330166270783849</c:v>
                </c:pt>
                <c:pt idx="39">
                  <c:v>101.42517814726841</c:v>
                </c:pt>
                <c:pt idx="40">
                  <c:v>126.36579572446556</c:v>
                </c:pt>
              </c:numCache>
            </c:numRef>
          </c:val>
          <c:smooth val="0"/>
          <c:extLst>
            <c:ext xmlns:c16="http://schemas.microsoft.com/office/drawing/2014/chart" uri="{C3380CC4-5D6E-409C-BE32-E72D297353CC}">
              <c16:uniqueId val="{00000002-2619-4072-AA05-465FE509BF6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103.69666481832473</c:v>
                </c:pt>
                <c:pt idx="2">
                  <c:v>105.0493355962673</c:v>
                </c:pt>
                <c:pt idx="3">
                  <c:v>110.42703265740364</c:v>
                </c:pt>
                <c:pt idx="4">
                  <c:v>118.49331056313135</c:v>
                </c:pt>
                <c:pt idx="5">
                  <c:v>124.77849163877498</c:v>
                </c:pt>
                <c:pt idx="6">
                  <c:v>127.92385897246275</c:v>
                </c:pt>
                <c:pt idx="7">
                  <c:v>136.7116826440693</c:v>
                </c:pt>
                <c:pt idx="8">
                  <c:v>139.0011615429905</c:v>
                </c:pt>
                <c:pt idx="9">
                  <c:v>96.485918432727871</c:v>
                </c:pt>
                <c:pt idx="10">
                  <c:v>36.203828808893057</c:v>
                </c:pt>
              </c:numCache>
            </c:numRef>
          </c:val>
          <c:smooth val="0"/>
          <c:extLst>
            <c:ext xmlns:c16="http://schemas.microsoft.com/office/drawing/2014/chart" uri="{C3380CC4-5D6E-409C-BE32-E72D297353CC}">
              <c16:uniqueId val="{00000000-2188-4E67-AE60-1857551BC811}"/>
            </c:ext>
          </c:extLst>
        </c:ser>
        <c:ser>
          <c:idx val="1"/>
          <c:order val="1"/>
          <c:tx>
            <c:strRef>
              <c:f>Grafdata!$A$22</c:f>
              <c:strCache>
                <c:ptCount val="1"/>
                <c:pt idx="0">
                  <c:v>Uppsala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Grafdata!$B$22:$L$22</c:f>
              <c:numCache>
                <c:formatCode>General</c:formatCode>
                <c:ptCount val="11"/>
                <c:pt idx="0">
                  <c:v>100</c:v>
                </c:pt>
                <c:pt idx="1">
                  <c:v>99.12856813494264</c:v>
                </c:pt>
                <c:pt idx="2">
                  <c:v>101.31665036172056</c:v>
                </c:pt>
                <c:pt idx="3">
                  <c:v>110.77154589582697</c:v>
                </c:pt>
                <c:pt idx="4">
                  <c:v>116.05715247097824</c:v>
                </c:pt>
                <c:pt idx="5">
                  <c:v>113.82669815494476</c:v>
                </c:pt>
                <c:pt idx="6">
                  <c:v>109.25923618077927</c:v>
                </c:pt>
                <c:pt idx="7">
                  <c:v>114.52833010350005</c:v>
                </c:pt>
                <c:pt idx="8">
                  <c:v>116.65410043431392</c:v>
                </c:pt>
                <c:pt idx="9">
                  <c:v>78.672507368381702</c:v>
                </c:pt>
                <c:pt idx="10">
                  <c:v>24.753712231202059</c:v>
                </c:pt>
              </c:numCache>
            </c:numRef>
          </c:val>
          <c:smooth val="0"/>
          <c:extLst>
            <c:ext xmlns:c16="http://schemas.microsoft.com/office/drawing/2014/chart" uri="{C3380CC4-5D6E-409C-BE32-E72D297353CC}">
              <c16:uniqueId val="{00000001-2188-4E67-AE60-1857551BC811}"/>
            </c:ext>
          </c:extLst>
        </c:ser>
        <c:ser>
          <c:idx val="2"/>
          <c:order val="2"/>
          <c:tx>
            <c:strRef>
              <c:f>Grafdata!$A$23</c:f>
              <c:strCache>
                <c:ptCount val="1"/>
                <c:pt idx="0">
                  <c:v>Uppsala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Grafdata!$B$23:$L$23</c:f>
              <c:numCache>
                <c:formatCode>General</c:formatCode>
                <c:ptCount val="11"/>
                <c:pt idx="0">
                  <c:v>100</c:v>
                </c:pt>
                <c:pt idx="1">
                  <c:v>104.88861634967228</c:v>
                </c:pt>
                <c:pt idx="2">
                  <c:v>109.39573364429612</c:v>
                </c:pt>
                <c:pt idx="3">
                  <c:v>125.13018215448953</c:v>
                </c:pt>
                <c:pt idx="4">
                  <c:v>130.86824962805099</c:v>
                </c:pt>
                <c:pt idx="5">
                  <c:v>126.86276086694278</c:v>
                </c:pt>
                <c:pt idx="6">
                  <c:v>132.16001849692387</c:v>
                </c:pt>
                <c:pt idx="7">
                  <c:v>141.47080702883108</c:v>
                </c:pt>
                <c:pt idx="8">
                  <c:v>140.33937834251478</c:v>
                </c:pt>
                <c:pt idx="9">
                  <c:v>97.144034742048333</c:v>
                </c:pt>
                <c:pt idx="10">
                  <c:v>32.786802846917851</c:v>
                </c:pt>
              </c:numCache>
            </c:numRef>
          </c:val>
          <c:smooth val="0"/>
          <c:extLst>
            <c:ext xmlns:c16="http://schemas.microsoft.com/office/drawing/2014/chart" uri="{C3380CC4-5D6E-409C-BE32-E72D297353CC}">
              <c16:uniqueId val="{00000002-2188-4E67-AE60-1857551BC81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2021-07-01</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01/07/2021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7/1/2021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7/1/2021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7/1/2021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7/1/2021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7/1/2021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7/1/2021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7/1/2021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7/1/2021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7/1/2021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7/1/2021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7/1/2021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png"/><Relationship Id="rId7" Type="http://schemas.openxmlformats.org/officeDocument/2006/relationships/image" Target="../media/image11.svg"/><Relationship Id="rId12" Type="http://schemas.openxmlformats.org/officeDocument/2006/relationships/image" Target="../media/image16.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11" Type="http://schemas.openxmlformats.org/officeDocument/2006/relationships/image" Target="../media/image10.png"/><Relationship Id="rId5" Type="http://schemas.openxmlformats.org/officeDocument/2006/relationships/image" Target="../media/image8.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11.jpg"/><Relationship Id="rId1" Type="http://schemas.openxmlformats.org/officeDocument/2006/relationships/slideLayout" Target="../slideLayouts/slideLayout11.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rotWithShape="1">
          <a:blip r:embed="rId2"/>
          <a:srcRect l="2235" t="9873" b="7638"/>
          <a:stretch/>
        </p:blipFill>
        <p:spPr>
          <a:xfrm>
            <a:off x="0" y="-1"/>
            <a:ext cx="12192000" cy="6858001"/>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en-GB" sz="3200" dirty="0" err="1">
                <a:solidFill>
                  <a:schemeClr val="bg1"/>
                </a:solidFill>
              </a:rPr>
              <a:t>Uppsalakonjunkturen</a:t>
            </a:r>
            <a:r>
              <a:rPr lang="sv-SE" sz="3200" dirty="0">
                <a:solidFill>
                  <a:schemeClr val="bg1"/>
                </a:solidFill>
                <a:latin typeface="+mj-lt"/>
              </a:rPr>
              <a:t> </a:t>
            </a:r>
          </a:p>
          <a:p>
            <a:r>
              <a:rPr lang="sv-SE" sz="2000" dirty="0">
                <a:solidFill>
                  <a:schemeClr val="bg1"/>
                </a:solidFill>
                <a:latin typeface="+mj-lt"/>
              </a:rPr>
              <a:t>Uppsala län, 2021 kv1</a:t>
            </a:r>
          </a:p>
          <a:p>
            <a:endParaRPr lang="sv-SE" sz="2000" dirty="0">
              <a:solidFill>
                <a:schemeClr val="bg1"/>
              </a:solidFill>
              <a:latin typeface="+mj-lt"/>
            </a:endParaRPr>
          </a:p>
          <a:p>
            <a:r>
              <a:rPr lang="sv-SE" sz="2000" dirty="0">
                <a:solidFill>
                  <a:schemeClr val="bg1"/>
                </a:solidFill>
                <a:latin typeface="+mj-lt"/>
              </a:rPr>
              <a:t>2021-07-08</a:t>
            </a: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334963" y="333375"/>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byggnad&#10;&#10;Automatiskt genererad beskrivning">
            <a:extLst>
              <a:ext uri="{FF2B5EF4-FFF2-40B4-BE49-F238E27FC236}">
                <a16:creationId xmlns:a16="http://schemas.microsoft.com/office/drawing/2014/main" id="{B0583737-C664-4945-B440-0DD36D71B755}"/>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Uppsala län och Uppsala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a:t>Läs samtliga konjunkturrapporter som tas fram inom ramen för partnerskapet Stockholm Business Alliance här: </a:t>
            </a:r>
            <a:r>
              <a:rPr lang="sv-SE" sz="1100" u="sng">
                <a:hlinkClick r:id="rId4"/>
              </a:rPr>
              <a:t>http://stockholmbusinessalliance.se/hitta-material/konjunkturrapporter/</a:t>
            </a:r>
            <a:r>
              <a:rPr lang="sv-SE" sz="1100"/>
              <a:t> </a:t>
            </a:r>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himmel, utomhus, byggnad&#10;&#10;Automatiskt genererad beskrivning">
            <a:extLst>
              <a:ext uri="{FF2B5EF4-FFF2-40B4-BE49-F238E27FC236}">
                <a16:creationId xmlns:a16="http://schemas.microsoft.com/office/drawing/2014/main" id="{6594C673-9A22-47B8-A1AF-D80441D2CEE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1" y="1407335"/>
            <a:ext cx="5341906" cy="4502031"/>
          </a:xfrm>
        </p:spPr>
        <p:txBody>
          <a:bodyPr/>
          <a:lstStyle/>
          <a:p>
            <a:pPr>
              <a:lnSpc>
                <a:spcPct val="107000"/>
              </a:lnSpc>
              <a:spcAft>
                <a:spcPts val="800"/>
              </a:spcAft>
            </a:pPr>
            <a:r>
              <a:rPr lang="sv-SE" sz="1100" b="1" dirty="0">
                <a:effectLst/>
                <a:ea typeface="Calibri" panose="020F0502020204030204" pitchFamily="34" charset="0"/>
                <a:cs typeface="Times New Roman" panose="02020603050405020304" pitchFamily="18" charset="0"/>
              </a:rPr>
              <a:t>Fjolåret präglades starkt av följdverkningarna av Covid-19 pandemin och dessa fortsätter att påverka ekonomin under årets första kvartal. Arbetslösheten stiger och sysselsättningen sjunker jämfört med förra året. Samtidigt finns det många ljusglimtar som </a:t>
            </a:r>
            <a:r>
              <a:rPr lang="sv-SE" sz="1100" b="1" dirty="0" smtClean="0">
                <a:effectLst/>
                <a:ea typeface="Calibri" panose="020F0502020204030204" pitchFamily="34" charset="0"/>
                <a:cs typeface="Times New Roman" panose="02020603050405020304" pitchFamily="18" charset="0"/>
              </a:rPr>
              <a:t>ökad ekonomisk tillväxt, stärkt företagande, fler invånare och kraftigt färre antalet varslade personer, vilket indikerar en stabilisering på arbetsmarknaden. </a:t>
            </a:r>
          </a:p>
          <a:p>
            <a:pPr>
              <a:lnSpc>
                <a:spcPct val="107000"/>
              </a:lnSpc>
              <a:spcAft>
                <a:spcPts val="800"/>
              </a:spcAft>
            </a:pPr>
            <a:r>
              <a:rPr lang="sv-SE" sz="1100" dirty="0" smtClean="0">
                <a:effectLst/>
                <a:ea typeface="Calibri" panose="020F0502020204030204" pitchFamily="34" charset="0"/>
                <a:cs typeface="Times New Roman" panose="02020603050405020304" pitchFamily="18" charset="0"/>
              </a:rPr>
              <a:t>För </a:t>
            </a:r>
            <a:r>
              <a:rPr lang="sv-SE" sz="1100" dirty="0">
                <a:effectLst/>
                <a:ea typeface="Calibri" panose="020F0502020204030204" pitchFamily="34" charset="0"/>
                <a:cs typeface="Times New Roman" panose="02020603050405020304" pitchFamily="18" charset="0"/>
              </a:rPr>
              <a:t>Uppsala län ökar lönesumman i privat sektor </a:t>
            </a:r>
            <a:r>
              <a:rPr lang="sv-SE" sz="1100" dirty="0" smtClean="0">
                <a:effectLst/>
                <a:ea typeface="Calibri" panose="020F0502020204030204" pitchFamily="34" charset="0"/>
                <a:cs typeface="Times New Roman" panose="02020603050405020304" pitchFamily="18" charset="0"/>
              </a:rPr>
              <a:t>med 4,9 procent under första kvartalet 2021 jämfört </a:t>
            </a:r>
            <a:r>
              <a:rPr lang="sv-SE" sz="1100" dirty="0">
                <a:effectLst/>
                <a:ea typeface="Calibri" panose="020F0502020204030204" pitchFamily="34" charset="0"/>
                <a:cs typeface="Times New Roman" panose="02020603050405020304" pitchFamily="18" charset="0"/>
              </a:rPr>
              <a:t>med </a:t>
            </a:r>
            <a:r>
              <a:rPr lang="sv-SE" sz="1100" dirty="0" smtClean="0">
                <a:effectLst/>
                <a:ea typeface="Calibri" panose="020F0502020204030204" pitchFamily="34" charset="0"/>
                <a:cs typeface="Times New Roman" panose="02020603050405020304" pitchFamily="18" charset="0"/>
              </a:rPr>
              <a:t>samma </a:t>
            </a:r>
            <a:r>
              <a:rPr lang="sv-SE" sz="1100" dirty="0">
                <a:effectLst/>
                <a:ea typeface="Calibri" panose="020F0502020204030204" pitchFamily="34" charset="0"/>
                <a:cs typeface="Times New Roman" panose="02020603050405020304" pitchFamily="18" charset="0"/>
              </a:rPr>
              <a:t>kvartal 2020. </a:t>
            </a:r>
            <a:r>
              <a:rPr lang="sv-SE" sz="1100" dirty="0" smtClean="0">
                <a:effectLst/>
                <a:ea typeface="Calibri" panose="020F0502020204030204" pitchFamily="34" charset="0"/>
                <a:cs typeface="Times New Roman" panose="02020603050405020304" pitchFamily="18" charset="0"/>
              </a:rPr>
              <a:t>Det är </a:t>
            </a:r>
            <a:r>
              <a:rPr lang="sv-SE" sz="1100" dirty="0">
                <a:effectLst/>
                <a:ea typeface="Calibri" panose="020F0502020204030204" pitchFamily="34" charset="0"/>
                <a:cs typeface="Times New Roman" panose="02020603050405020304" pitchFamily="18" charset="0"/>
              </a:rPr>
              <a:t>en högre ökningstakt än både Sverige och Stockholmsregionen som helhet. Samtidigt ökar företagandet med fler nya företag och färre konkurser. </a:t>
            </a:r>
            <a:br>
              <a:rPr lang="sv-SE" sz="1100" dirty="0">
                <a:effectLst/>
                <a:ea typeface="Calibri" panose="020F0502020204030204" pitchFamily="34" charset="0"/>
                <a:cs typeface="Times New Roman" panose="02020603050405020304" pitchFamily="18" charset="0"/>
              </a:rPr>
            </a:br>
            <a:r>
              <a:rPr lang="sv-SE" sz="1100" dirty="0">
                <a:effectLst/>
                <a:ea typeface="Calibri" panose="020F0502020204030204" pitchFamily="34" charset="0"/>
                <a:cs typeface="Times New Roman" panose="02020603050405020304" pitchFamily="18" charset="0"/>
              </a:rPr>
              <a:t/>
            </a:r>
            <a:br>
              <a:rPr lang="sv-SE" sz="1100" dirty="0">
                <a:effectLst/>
                <a:ea typeface="Calibri" panose="020F0502020204030204" pitchFamily="34" charset="0"/>
                <a:cs typeface="Times New Roman" panose="02020603050405020304" pitchFamily="18" charset="0"/>
              </a:rPr>
            </a:br>
            <a:r>
              <a:rPr lang="sv-SE" sz="1100" dirty="0">
                <a:effectLst/>
                <a:ea typeface="Calibri" panose="020F0502020204030204" pitchFamily="34" charset="0"/>
                <a:cs typeface="Times New Roman" panose="02020603050405020304" pitchFamily="18" charset="0"/>
              </a:rPr>
              <a:t>I likhet med övriga län i Stockholmsregionen återfinns en rad orosmoln på arbetsmarknaden. Sysselsättningen minskar med 1 procent (1 600 personer) och de lediga jobben minskar med </a:t>
            </a:r>
            <a:r>
              <a:rPr lang="sv-SE" sz="1100" dirty="0">
                <a:ea typeface="Calibri" panose="020F0502020204030204" pitchFamily="34" charset="0"/>
                <a:cs typeface="Times New Roman" panose="02020603050405020304" pitchFamily="18" charset="0"/>
              </a:rPr>
              <a:t>5</a:t>
            </a:r>
            <a:r>
              <a:rPr lang="sv-SE" sz="1100" dirty="0">
                <a:effectLst/>
                <a:ea typeface="Calibri" panose="020F0502020204030204" pitchFamily="34" charset="0"/>
                <a:cs typeface="Times New Roman" panose="02020603050405020304" pitchFamily="18" charset="0"/>
              </a:rPr>
              <a:t> procent. </a:t>
            </a:r>
            <a:r>
              <a:rPr lang="sv-SE" sz="1100" dirty="0" smtClean="0">
                <a:effectLst/>
                <a:ea typeface="Calibri" panose="020F0502020204030204" pitchFamily="34" charset="0"/>
                <a:cs typeface="Times New Roman" panose="02020603050405020304" pitchFamily="18" charset="0"/>
              </a:rPr>
              <a:t>Arbetslösheten ökar med 1,2 procentenheter i länet till 5,1 procent och talen är något större för Uppsala kommun. Trots detta befinner sig Uppsala län i en bättre situation än många andra län och har tillsammans med Dalarna den lägsta arbetslösheten i Stockholmsregionen.</a:t>
            </a:r>
            <a:br>
              <a:rPr lang="sv-SE" sz="1100" dirty="0" smtClean="0">
                <a:effectLst/>
                <a:ea typeface="Calibri" panose="020F0502020204030204" pitchFamily="34" charset="0"/>
                <a:cs typeface="Times New Roman" panose="02020603050405020304" pitchFamily="18" charset="0"/>
              </a:rPr>
            </a:br>
            <a:r>
              <a:rPr lang="sv-SE" sz="1100" dirty="0" smtClean="0">
                <a:effectLst/>
                <a:ea typeface="Calibri" panose="020F0502020204030204" pitchFamily="34" charset="0"/>
                <a:cs typeface="Times New Roman" panose="02020603050405020304" pitchFamily="18" charset="0"/>
              </a:rPr>
              <a:t/>
            </a:r>
            <a:br>
              <a:rPr lang="sv-SE" sz="1100" dirty="0" smtClean="0">
                <a:effectLst/>
                <a:ea typeface="Calibri" panose="020F0502020204030204" pitchFamily="34" charset="0"/>
                <a:cs typeface="Times New Roman" panose="02020603050405020304" pitchFamily="18" charset="0"/>
              </a:rPr>
            </a:br>
            <a:r>
              <a:rPr lang="sv-SE" sz="1100" dirty="0" smtClean="0">
                <a:effectLst/>
                <a:ea typeface="Calibri" panose="020F0502020204030204" pitchFamily="34" charset="0"/>
                <a:cs typeface="Times New Roman" panose="02020603050405020304" pitchFamily="18" charset="0"/>
              </a:rPr>
              <a:t>Uppsala län och kommun har en positiv befolkningsutveckling under kvartalet och befolkningen ökar i snabbare takt än både Stockholmsregionen och Sverige som helhet. Nu återstår det endast cirka 6 000 personer för att Uppsala kommun </a:t>
            </a:r>
            <a:r>
              <a:rPr lang="sv-SE" sz="1100" dirty="0" smtClean="0">
                <a:ea typeface="Calibri" panose="020F0502020204030204" pitchFamily="34" charset="0"/>
                <a:cs typeface="Times New Roman" panose="02020603050405020304" pitchFamily="18" charset="0"/>
              </a:rPr>
              <a:t>ska nå</a:t>
            </a:r>
            <a:r>
              <a:rPr lang="sv-SE" sz="1100" dirty="0" smtClean="0">
                <a:effectLst/>
                <a:ea typeface="Calibri" panose="020F0502020204030204" pitchFamily="34" charset="0"/>
                <a:cs typeface="Times New Roman" panose="02020603050405020304" pitchFamily="18" charset="0"/>
              </a:rPr>
              <a:t> 240 000 invånare!</a:t>
            </a:r>
          </a:p>
          <a:p>
            <a:r>
              <a:rPr lang="sv-SE" sz="1100" dirty="0" smtClean="0"/>
              <a:t>Staffan </a:t>
            </a:r>
            <a:r>
              <a:rPr lang="sv-SE" sz="1100" dirty="0"/>
              <a:t>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1" y="165978"/>
            <a:ext cx="4951381" cy="1113955"/>
          </a:xfrm>
        </p:spPr>
        <p:txBody>
          <a:bodyPr/>
          <a:lstStyle/>
          <a:p>
            <a:r>
              <a:rPr lang="sv-SE" sz="2800" dirty="0"/>
              <a:t>Stabilt läge för Uppsala</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Uppsala, 2021 kv1</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489896" y="5463131"/>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5F4C59C4-1941-4967-A8FA-E93C0AD9208A}"/>
              </a:ext>
            </a:extLst>
          </p:cNvPr>
          <p:cNvGraphicFramePr>
            <a:graphicFrameLocks noGrp="1"/>
          </p:cNvGraphicFramePr>
          <p:nvPr>
            <p:extLst>
              <p:ext uri="{D42A27DB-BD31-4B8C-83A1-F6EECF244321}">
                <p14:modId xmlns:p14="http://schemas.microsoft.com/office/powerpoint/2010/main" val="1810206199"/>
              </p:ext>
            </p:extLst>
          </p:nvPr>
        </p:nvGraphicFramePr>
        <p:xfrm>
          <a:off x="595236" y="1628775"/>
          <a:ext cx="4869990" cy="3792277"/>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Uppsala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Uppsala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2021 kv1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2021 kv1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180 000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10 373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7 333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389,5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9" name="Bild 8" descr="Spela upp">
            <a:extLst>
              <a:ext uri="{FF2B5EF4-FFF2-40B4-BE49-F238E27FC236}">
                <a16:creationId xmlns:a16="http://schemas.microsoft.com/office/drawing/2014/main" id="{8D46B22D-66E1-4BBD-AEB9-CE99A8B85A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9824" y="2436223"/>
            <a:ext cx="180000" cy="180000"/>
          </a:xfrm>
          <a:prstGeom prst="rect">
            <a:avLst/>
          </a:prstGeom>
        </p:spPr>
      </p:pic>
      <p:pic>
        <p:nvPicPr>
          <p:cNvPr id="12" name="Bild 11" descr="Spela upp">
            <a:extLst>
              <a:ext uri="{FF2B5EF4-FFF2-40B4-BE49-F238E27FC236}">
                <a16:creationId xmlns:a16="http://schemas.microsoft.com/office/drawing/2014/main" id="{24FD88E6-DDB8-4301-BA22-BBCA7C95B5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3619823" y="2741755"/>
            <a:ext cx="180000" cy="180000"/>
          </a:xfrm>
          <a:prstGeom prst="rect">
            <a:avLst/>
          </a:prstGeom>
        </p:spPr>
      </p:pic>
      <p:pic>
        <p:nvPicPr>
          <p:cNvPr id="14" name="Bild 13" descr="Spela upp">
            <a:extLst>
              <a:ext uri="{FF2B5EF4-FFF2-40B4-BE49-F238E27FC236}">
                <a16:creationId xmlns:a16="http://schemas.microsoft.com/office/drawing/2014/main" id="{094E0F5C-7FDE-4705-AF3C-AAF8529D08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a:off x="3619823" y="3047287"/>
            <a:ext cx="180000" cy="180000"/>
          </a:xfrm>
          <a:prstGeom prst="rect">
            <a:avLst/>
          </a:prstGeom>
        </p:spPr>
      </p:pic>
      <p:pic>
        <p:nvPicPr>
          <p:cNvPr id="15" name="Bild 14" descr="Spela upp">
            <a:extLst>
              <a:ext uri="{FF2B5EF4-FFF2-40B4-BE49-F238E27FC236}">
                <a16:creationId xmlns:a16="http://schemas.microsoft.com/office/drawing/2014/main" id="{239CE9DA-A01E-4774-A4EE-7C226F71049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5400000">
            <a:off x="3619823" y="3352819"/>
            <a:ext cx="180000" cy="180000"/>
          </a:xfrm>
          <a:prstGeom prst="rect">
            <a:avLst/>
          </a:prstGeom>
        </p:spPr>
      </p:pic>
      <p:pic>
        <p:nvPicPr>
          <p:cNvPr id="16" name="Bild 15" descr="Spela upp">
            <a:extLst>
              <a:ext uri="{FF2B5EF4-FFF2-40B4-BE49-F238E27FC236}">
                <a16:creationId xmlns:a16="http://schemas.microsoft.com/office/drawing/2014/main" id="{2E9E9075-A3F9-4294-B7C1-D4B12C21293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5400000" flipV="1">
            <a:off x="3619823" y="3658351"/>
            <a:ext cx="180000" cy="180000"/>
          </a:xfrm>
          <a:prstGeom prst="rect">
            <a:avLst/>
          </a:prstGeom>
        </p:spPr>
      </p:pic>
      <p:pic>
        <p:nvPicPr>
          <p:cNvPr id="17" name="Bild 16" descr="Spela upp">
            <a:extLst>
              <a:ext uri="{FF2B5EF4-FFF2-40B4-BE49-F238E27FC236}">
                <a16:creationId xmlns:a16="http://schemas.microsoft.com/office/drawing/2014/main" id="{253792F4-590B-49FB-A3EC-AA6CF0B2FE0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3619823" y="3963883"/>
            <a:ext cx="180000" cy="180000"/>
          </a:xfrm>
          <a:prstGeom prst="rect">
            <a:avLst/>
          </a:prstGeom>
        </p:spPr>
      </p:pic>
      <p:pic>
        <p:nvPicPr>
          <p:cNvPr id="18" name="Bild 17" descr="Spela upp">
            <a:extLst>
              <a:ext uri="{FF2B5EF4-FFF2-40B4-BE49-F238E27FC236}">
                <a16:creationId xmlns:a16="http://schemas.microsoft.com/office/drawing/2014/main" id="{815468F4-5E0A-430E-B6C1-BA40D90CC69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flipV="1">
            <a:off x="3619823" y="4269415"/>
            <a:ext cx="180000" cy="180000"/>
          </a:xfrm>
          <a:prstGeom prst="rect">
            <a:avLst/>
          </a:prstGeom>
        </p:spPr>
      </p:pic>
      <p:pic>
        <p:nvPicPr>
          <p:cNvPr id="19" name="Bild 18" descr="Spela upp">
            <a:extLst>
              <a:ext uri="{FF2B5EF4-FFF2-40B4-BE49-F238E27FC236}">
                <a16:creationId xmlns:a16="http://schemas.microsoft.com/office/drawing/2014/main" id="{161BCAD5-F71B-4F99-BAEC-B0000E30E5A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16200000">
            <a:off x="3619823" y="4574947"/>
            <a:ext cx="180000" cy="180000"/>
          </a:xfrm>
          <a:prstGeom prst="rect">
            <a:avLst/>
          </a:prstGeom>
        </p:spPr>
      </p:pic>
      <p:pic>
        <p:nvPicPr>
          <p:cNvPr id="22" name="Bild 21" descr="Spela upp">
            <a:extLst>
              <a:ext uri="{FF2B5EF4-FFF2-40B4-BE49-F238E27FC236}">
                <a16:creationId xmlns:a16="http://schemas.microsoft.com/office/drawing/2014/main" id="{44BAC389-811B-4C91-B44A-C4B9F2007DD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5400000">
            <a:off x="3619823" y="5186012"/>
            <a:ext cx="180000" cy="180000"/>
          </a:xfrm>
          <a:prstGeom prst="rect">
            <a:avLst/>
          </a:prstGeom>
        </p:spPr>
      </p:pic>
      <p:pic>
        <p:nvPicPr>
          <p:cNvPr id="24" name="Bild 23" descr="Spela upp">
            <a:extLst>
              <a:ext uri="{FF2B5EF4-FFF2-40B4-BE49-F238E27FC236}">
                <a16:creationId xmlns:a16="http://schemas.microsoft.com/office/drawing/2014/main" id="{267BDA2B-4FFC-41D0-A225-1FE838FB4BB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5273584" y="2741755"/>
            <a:ext cx="180000" cy="180000"/>
          </a:xfrm>
          <a:prstGeom prst="rect">
            <a:avLst/>
          </a:prstGeom>
        </p:spPr>
      </p:pic>
      <p:pic>
        <p:nvPicPr>
          <p:cNvPr id="25" name="Bild 24" descr="Spela upp">
            <a:extLst>
              <a:ext uri="{FF2B5EF4-FFF2-40B4-BE49-F238E27FC236}">
                <a16:creationId xmlns:a16="http://schemas.microsoft.com/office/drawing/2014/main" id="{CC9C786F-8A22-4F17-B31C-833FA4537B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a:off x="5273584" y="3047287"/>
            <a:ext cx="180000" cy="180000"/>
          </a:xfrm>
          <a:prstGeom prst="rect">
            <a:avLst/>
          </a:prstGeom>
        </p:spPr>
      </p:pic>
      <p:pic>
        <p:nvPicPr>
          <p:cNvPr id="27" name="Bild 26" descr="Spela upp">
            <a:extLst>
              <a:ext uri="{FF2B5EF4-FFF2-40B4-BE49-F238E27FC236}">
                <a16:creationId xmlns:a16="http://schemas.microsoft.com/office/drawing/2014/main" id="{4081F431-F485-486F-AAAC-ADC2C632D4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5273584" y="3658351"/>
            <a:ext cx="180000" cy="180000"/>
          </a:xfrm>
          <a:prstGeom prst="rect">
            <a:avLst/>
          </a:prstGeom>
        </p:spPr>
      </p:pic>
      <p:pic>
        <p:nvPicPr>
          <p:cNvPr id="29" name="Bild 28" descr="Spela upp">
            <a:extLst>
              <a:ext uri="{FF2B5EF4-FFF2-40B4-BE49-F238E27FC236}">
                <a16:creationId xmlns:a16="http://schemas.microsoft.com/office/drawing/2014/main" id="{BCC2C9FE-F4FE-4C33-BF15-7C75D8B9D21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a:off x="5273584" y="4269415"/>
            <a:ext cx="180000" cy="180000"/>
          </a:xfrm>
          <a:prstGeom prst="rect">
            <a:avLst/>
          </a:prstGeom>
        </p:spPr>
      </p:pic>
      <p:pic>
        <p:nvPicPr>
          <p:cNvPr id="30" name="Bild 29" descr="Spela upp">
            <a:extLst>
              <a:ext uri="{FF2B5EF4-FFF2-40B4-BE49-F238E27FC236}">
                <a16:creationId xmlns:a16="http://schemas.microsoft.com/office/drawing/2014/main" id="{CC5DD7B9-D0E9-4819-98E8-B3078D3C399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16200000">
            <a:off x="5273584" y="4574947"/>
            <a:ext cx="180000" cy="180000"/>
          </a:xfrm>
          <a:prstGeom prst="rect">
            <a:avLst/>
          </a:prstGeom>
        </p:spPr>
      </p:pic>
      <p:pic>
        <p:nvPicPr>
          <p:cNvPr id="32" name="Bild 31" descr="Spela upp">
            <a:extLst>
              <a:ext uri="{FF2B5EF4-FFF2-40B4-BE49-F238E27FC236}">
                <a16:creationId xmlns:a16="http://schemas.microsoft.com/office/drawing/2014/main" id="{C1BFF403-150C-4C5E-96D4-366ECB02CF3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5400000">
            <a:off x="5273584" y="5186012"/>
            <a:ext cx="180000" cy="180000"/>
          </a:xfrm>
          <a:prstGeom prst="rect">
            <a:avLst/>
          </a:prstGeom>
        </p:spPr>
      </p:pic>
      <p:pic>
        <p:nvPicPr>
          <p:cNvPr id="33" name="Bild 32" descr="Spela upp">
            <a:extLst>
              <a:ext uri="{FF2B5EF4-FFF2-40B4-BE49-F238E27FC236}">
                <a16:creationId xmlns:a16="http://schemas.microsoft.com/office/drawing/2014/main" id="{9ED26D02-201D-4CE2-A330-0E6C64CF00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5273584" y="3943016"/>
            <a:ext cx="180000" cy="180000"/>
          </a:xfrm>
          <a:prstGeom prst="rect">
            <a:avLst/>
          </a:prstGeom>
        </p:spPr>
      </p:pic>
      <p:pic>
        <p:nvPicPr>
          <p:cNvPr id="34" name="Bild 33" descr="Spela upp">
            <a:extLst>
              <a:ext uri="{FF2B5EF4-FFF2-40B4-BE49-F238E27FC236}">
                <a16:creationId xmlns:a16="http://schemas.microsoft.com/office/drawing/2014/main" id="{7B52CFEF-F802-41C0-8A03-7EAD41D4CE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9823" y="4892815"/>
            <a:ext cx="180000" cy="180000"/>
          </a:xfrm>
          <a:prstGeom prst="rect">
            <a:avLst/>
          </a:prstGeom>
        </p:spPr>
      </p:pic>
      <p:pic>
        <p:nvPicPr>
          <p:cNvPr id="35" name="Bild 34" descr="Spela upp">
            <a:extLst>
              <a:ext uri="{FF2B5EF4-FFF2-40B4-BE49-F238E27FC236}">
                <a16:creationId xmlns:a16="http://schemas.microsoft.com/office/drawing/2014/main" id="{A9537A5B-4034-4BF0-878A-7D831C60A6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5273584" y="4916702"/>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Uppsala län</a:t>
            </a:r>
            <a:r>
              <a:rPr lang="sv-SE" sz="1400" dirty="0"/>
              <a:t/>
            </a:r>
            <a:br>
              <a:rPr lang="sv-SE" sz="1400" dirty="0"/>
            </a:br>
            <a:r>
              <a:rPr lang="sv-SE" sz="1200" dirty="0"/>
              <a:t>Index 100 = 2011 kv1</a:t>
            </a:r>
            <a:endParaRPr lang="sv-SE" sz="1400" dirty="0"/>
          </a:p>
        </p:txBody>
      </p:sp>
      <p:graphicFrame>
        <p:nvGraphicFramePr>
          <p:cNvPr id="48" name="Tabell 47">
            <a:extLst>
              <a:ext uri="{FF2B5EF4-FFF2-40B4-BE49-F238E27FC236}">
                <a16:creationId xmlns:a16="http://schemas.microsoft.com/office/drawing/2014/main" id="{1DDFCC43-F9C2-493D-B5BF-AA0EF680598A}"/>
              </a:ext>
            </a:extLst>
          </p:cNvPr>
          <p:cNvGraphicFramePr>
            <a:graphicFrameLocks noGrp="1"/>
          </p:cNvGraphicFramePr>
          <p:nvPr>
            <p:extLst>
              <p:ext uri="{D42A27DB-BD31-4B8C-83A1-F6EECF244321}">
                <p14:modId xmlns:p14="http://schemas.microsoft.com/office/powerpoint/2010/main" val="2912678505"/>
              </p:ext>
            </p:extLst>
          </p:nvPr>
        </p:nvGraphicFramePr>
        <p:xfrm>
          <a:off x="6414329" y="1339573"/>
          <a:ext cx="4748972" cy="4508232"/>
        </p:xfrm>
        <a:graphic>
          <a:graphicData uri="http://schemas.openxmlformats.org/drawingml/2006/table">
            <a:tbl>
              <a:tblPr/>
              <a:tblGrid>
                <a:gridCol w="1576844">
                  <a:extLst>
                    <a:ext uri="{9D8B030D-6E8A-4147-A177-3AD203B41FA5}">
                      <a16:colId xmlns:a16="http://schemas.microsoft.com/office/drawing/2014/main" val="3530058171"/>
                    </a:ext>
                  </a:extLst>
                </a:gridCol>
                <a:gridCol w="897540">
                  <a:extLst>
                    <a:ext uri="{9D8B030D-6E8A-4147-A177-3AD203B41FA5}">
                      <a16:colId xmlns:a16="http://schemas.microsoft.com/office/drawing/2014/main" val="2721186626"/>
                    </a:ext>
                  </a:extLst>
                </a:gridCol>
                <a:gridCol w="885065">
                  <a:extLst>
                    <a:ext uri="{9D8B030D-6E8A-4147-A177-3AD203B41FA5}">
                      <a16:colId xmlns:a16="http://schemas.microsoft.com/office/drawing/2014/main" val="2978357727"/>
                    </a:ext>
                  </a:extLst>
                </a:gridCol>
                <a:gridCol w="602638">
                  <a:extLst>
                    <a:ext uri="{9D8B030D-6E8A-4147-A177-3AD203B41FA5}">
                      <a16:colId xmlns:a16="http://schemas.microsoft.com/office/drawing/2014/main" val="1773448222"/>
                    </a:ext>
                  </a:extLst>
                </a:gridCol>
                <a:gridCol w="786885">
                  <a:extLst>
                    <a:ext uri="{9D8B030D-6E8A-4147-A177-3AD203B41FA5}">
                      <a16:colId xmlns:a16="http://schemas.microsoft.com/office/drawing/2014/main" val="829252885"/>
                    </a:ext>
                  </a:extLst>
                </a:gridCol>
              </a:tblGrid>
              <a:tr h="196292">
                <a:tc>
                  <a:txBody>
                    <a:bodyPr/>
                    <a:lstStyle/>
                    <a:p>
                      <a:pPr algn="l" fontAlgn="b"/>
                      <a:r>
                        <a:rPr lang="sv-SE" sz="800" b="1" i="0" u="none" strike="noStrike" dirty="0">
                          <a:solidFill>
                            <a:srgbClr val="000000"/>
                          </a:solidFill>
                          <a:effectLst/>
                          <a:latin typeface="Futura Std Book" panose="020B0502020204020303"/>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29240129"/>
                  </a:ext>
                </a:extLst>
              </a:tr>
              <a:tr h="20076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78242792"/>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8980279"/>
                  </a:ext>
                </a:extLst>
              </a:tr>
              <a:tr h="19629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488,94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13,94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22,43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18964487"/>
                  </a:ext>
                </a:extLst>
              </a:tr>
              <a:tr h="196292">
                <a:tc>
                  <a:txBody>
                    <a:bodyPr/>
                    <a:lstStyle/>
                    <a:p>
                      <a:pPr algn="l" fontAlgn="b"/>
                      <a:r>
                        <a:rPr lang="sv-SE" sz="800" b="0" i="0" u="none" strike="noStrike" dirty="0">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242,67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23,32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072838"/>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15,24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24,72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8652978"/>
                  </a:ext>
                </a:extLst>
              </a:tr>
              <a:tr h="196292">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8035409"/>
                  </a:ext>
                </a:extLst>
              </a:tr>
              <a:tr h="378360">
                <a:tc>
                  <a:txBody>
                    <a:bodyPr/>
                    <a:lstStyle/>
                    <a:p>
                      <a:pPr algn="l" fontAlgn="b"/>
                      <a:r>
                        <a:rPr lang="sv-SE" sz="800" b="1" i="0" u="none" strike="noStrike" dirty="0">
                          <a:solidFill>
                            <a:srgbClr val="000000"/>
                          </a:solidFill>
                          <a:effectLst/>
                          <a:latin typeface="Futura Std Book" panose="020B0502020204020303"/>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3303067"/>
                  </a:ext>
                </a:extLst>
              </a:tr>
              <a:tr h="19629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723548317"/>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081734"/>
                  </a:ext>
                </a:extLst>
              </a:tr>
              <a:tr h="19629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99,35</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549401"/>
                  </a:ext>
                </a:extLst>
              </a:tr>
              <a:tr h="19629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105,95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09767079"/>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84,69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24,45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50948806"/>
                  </a:ext>
                </a:extLst>
              </a:tr>
              <a:tr h="196292">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881371"/>
                  </a:ext>
                </a:extLst>
              </a:tr>
              <a:tr h="378360">
                <a:tc>
                  <a:txBody>
                    <a:bodyPr/>
                    <a:lstStyle/>
                    <a:p>
                      <a:pPr algn="l" fontAlgn="b"/>
                      <a:r>
                        <a:rPr lang="sv-SE" sz="800" b="1" i="0" u="none" strike="noStrike" dirty="0">
                          <a:solidFill>
                            <a:srgbClr val="000000"/>
                          </a:solidFill>
                          <a:effectLst/>
                          <a:latin typeface="Futura Std Book" panose="020B0502020204020303"/>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5157777"/>
                  </a:ext>
                </a:extLst>
              </a:tr>
              <a:tr h="19629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45276482"/>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88569102"/>
                  </a:ext>
                </a:extLst>
              </a:tr>
              <a:tr h="200768">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47,06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2941776"/>
                  </a:ext>
                </a:extLst>
              </a:tr>
              <a:tr h="200768">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7833017"/>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39,14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13,83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83076873"/>
                  </a:ext>
                </a:extLst>
              </a:tr>
            </a:tbl>
          </a:graphicData>
        </a:graphic>
      </p:graphicFrame>
      <p:graphicFrame>
        <p:nvGraphicFramePr>
          <p:cNvPr id="8" name="Diagram 7">
            <a:extLst>
              <a:ext uri="{FF2B5EF4-FFF2-40B4-BE49-F238E27FC236}">
                <a16:creationId xmlns:a16="http://schemas.microsoft.com/office/drawing/2014/main" id="{9BA12514-C9B0-4A12-A0FB-2CDD4518B5F7}"/>
              </a:ext>
            </a:extLst>
          </p:cNvPr>
          <p:cNvGraphicFramePr>
            <a:graphicFrameLocks/>
          </p:cNvGraphicFramePr>
          <p:nvPr>
            <p:extLst>
              <p:ext uri="{D42A27DB-BD31-4B8C-83A1-F6EECF244321}">
                <p14:modId xmlns:p14="http://schemas.microsoft.com/office/powerpoint/2010/main" val="2334230915"/>
              </p:ext>
            </p:extLst>
          </p:nvPr>
        </p:nvGraphicFramePr>
        <p:xfrm>
          <a:off x="657627" y="1947116"/>
          <a:ext cx="5365970" cy="37238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78078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Uppsala län</a:t>
            </a:r>
            <a:r>
              <a:rPr lang="sv-SE" sz="1400" dirty="0"/>
              <a:t/>
            </a:r>
            <a:br>
              <a:rPr lang="sv-SE" sz="1400" dirty="0"/>
            </a:br>
            <a:r>
              <a:rPr lang="sv-SE" sz="1200" dirty="0"/>
              <a:t>Index 100 = 2011 kv1</a:t>
            </a:r>
            <a:endParaRPr lang="sv-SE" sz="1400" dirty="0"/>
          </a:p>
        </p:txBody>
      </p:sp>
      <p:graphicFrame>
        <p:nvGraphicFramePr>
          <p:cNvPr id="36" name="Tabell 35">
            <a:extLst>
              <a:ext uri="{FF2B5EF4-FFF2-40B4-BE49-F238E27FC236}">
                <a16:creationId xmlns:a16="http://schemas.microsoft.com/office/drawing/2014/main" id="{6FEA2868-9BD8-457B-A5F4-F3CF1811F26C}"/>
              </a:ext>
            </a:extLst>
          </p:cNvPr>
          <p:cNvGraphicFramePr>
            <a:graphicFrameLocks noGrp="1"/>
          </p:cNvGraphicFramePr>
          <p:nvPr>
            <p:extLst>
              <p:ext uri="{D42A27DB-BD31-4B8C-83A1-F6EECF244321}">
                <p14:modId xmlns:p14="http://schemas.microsoft.com/office/powerpoint/2010/main" val="1998862874"/>
              </p:ext>
            </p:extLst>
          </p:nvPr>
        </p:nvGraphicFramePr>
        <p:xfrm>
          <a:off x="6543815" y="1250172"/>
          <a:ext cx="4590910" cy="4800149"/>
        </p:xfrm>
        <a:graphic>
          <a:graphicData uri="http://schemas.openxmlformats.org/drawingml/2006/table">
            <a:tbl>
              <a:tblPr/>
              <a:tblGrid>
                <a:gridCol w="1547177">
                  <a:extLst>
                    <a:ext uri="{9D8B030D-6E8A-4147-A177-3AD203B41FA5}">
                      <a16:colId xmlns:a16="http://schemas.microsoft.com/office/drawing/2014/main" val="2673819213"/>
                    </a:ext>
                  </a:extLst>
                </a:gridCol>
                <a:gridCol w="686526">
                  <a:extLst>
                    <a:ext uri="{9D8B030D-6E8A-4147-A177-3AD203B41FA5}">
                      <a16:colId xmlns:a16="http://schemas.microsoft.com/office/drawing/2014/main" val="1642595649"/>
                    </a:ext>
                  </a:extLst>
                </a:gridCol>
                <a:gridCol w="832785">
                  <a:extLst>
                    <a:ext uri="{9D8B030D-6E8A-4147-A177-3AD203B41FA5}">
                      <a16:colId xmlns:a16="http://schemas.microsoft.com/office/drawing/2014/main" val="2320012456"/>
                    </a:ext>
                  </a:extLst>
                </a:gridCol>
                <a:gridCol w="762211">
                  <a:extLst>
                    <a:ext uri="{9D8B030D-6E8A-4147-A177-3AD203B41FA5}">
                      <a16:colId xmlns:a16="http://schemas.microsoft.com/office/drawing/2014/main" val="2593374640"/>
                    </a:ext>
                  </a:extLst>
                </a:gridCol>
                <a:gridCol w="762211">
                  <a:extLst>
                    <a:ext uri="{9D8B030D-6E8A-4147-A177-3AD203B41FA5}">
                      <a16:colId xmlns:a16="http://schemas.microsoft.com/office/drawing/2014/main" val="1062070174"/>
                    </a:ext>
                  </a:extLst>
                </a:gridCol>
              </a:tblGrid>
              <a:tr h="294994">
                <a:tc>
                  <a:txBody>
                    <a:bodyPr/>
                    <a:lstStyle/>
                    <a:p>
                      <a:pPr algn="l" fontAlgn="b"/>
                      <a:r>
                        <a:rPr lang="sv-SE" sz="1100" b="1" i="0" u="none" strike="noStrike" dirty="0">
                          <a:solidFill>
                            <a:srgbClr val="000000"/>
                          </a:solidFill>
                          <a:effectLst/>
                          <a:latin typeface="Futura Std Book" panose="020B0502020204020303"/>
                        </a:rPr>
                        <a:t>Lönesumma efter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60059618"/>
                  </a:ext>
                </a:extLst>
              </a:tr>
              <a:tr h="24741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70033479"/>
                  </a:ext>
                </a:extLst>
              </a:tr>
              <a:tr h="180803">
                <a:tc>
                  <a:txBody>
                    <a:bodyPr/>
                    <a:lstStyle/>
                    <a:p>
                      <a:pPr algn="l" rtl="0" fontAlgn="b"/>
                      <a:r>
                        <a:rPr lang="sv-SE" sz="800" b="1"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9040322"/>
                  </a:ext>
                </a:extLst>
              </a:tr>
              <a:tr h="190318">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352,70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22,24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70792090"/>
                  </a:ext>
                </a:extLst>
              </a:tr>
              <a:tr h="190318">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71,41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14,18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12330697"/>
                  </a:ext>
                </a:extLst>
              </a:tr>
              <a:tr h="180803">
                <a:tc>
                  <a:txBody>
                    <a:bodyPr/>
                    <a:lstStyle/>
                    <a:p>
                      <a:pPr algn="l" rtl="0" fontAlgn="b"/>
                      <a:r>
                        <a:rPr lang="sv-SE" sz="800" b="0" i="1" u="none" strike="noStrike" dirty="0">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243,52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23,47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76899014"/>
                  </a:ext>
                </a:extLst>
              </a:tr>
              <a:tr h="180803">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37,77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511806"/>
                  </a:ext>
                </a:extLst>
              </a:tr>
              <a:tr h="180803">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22,92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07429497"/>
                  </a:ext>
                </a:extLst>
              </a:tr>
              <a:tr h="18080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488,94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13,94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22,43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56084553"/>
                  </a:ext>
                </a:extLst>
              </a:tr>
              <a:tr h="228382">
                <a:tc>
                  <a:txBody>
                    <a:bodyPr/>
                    <a:lstStyle/>
                    <a:p>
                      <a:pPr algn="l" rtl="0" fontAlgn="b"/>
                      <a:r>
                        <a:rPr lang="sv-SE" sz="800" b="1" i="0" u="none" strike="noStrike" dirty="0">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75790012"/>
                  </a:ext>
                </a:extLst>
              </a:tr>
              <a:tr h="180803">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182,85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22,26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5365115"/>
                  </a:ext>
                </a:extLst>
              </a:tr>
              <a:tr h="180803">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6,80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63426882"/>
                  </a:ext>
                </a:extLst>
              </a:tr>
              <a:tr h="180803">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138,01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05552297"/>
                  </a:ext>
                </a:extLst>
              </a:tr>
              <a:tr h="180803">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30,93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871908"/>
                  </a:ext>
                </a:extLst>
              </a:tr>
              <a:tr h="180803">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26,66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02293757"/>
                  </a:ext>
                </a:extLst>
              </a:tr>
              <a:tr h="190318">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242,67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23,32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66549825"/>
                  </a:ext>
                </a:extLst>
              </a:tr>
              <a:tr h="338212">
                <a:tc>
                  <a:txBody>
                    <a:bodyPr/>
                    <a:lstStyle/>
                    <a:p>
                      <a:pPr algn="l" rtl="0"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92704111"/>
                  </a:ext>
                </a:extLst>
              </a:tr>
              <a:tr h="180803">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9,48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27,71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7916627"/>
                  </a:ext>
                </a:extLst>
              </a:tr>
              <a:tr h="180803">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24,77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00236257"/>
                  </a:ext>
                </a:extLst>
              </a:tr>
              <a:tr h="180803">
                <a:tc>
                  <a:txBody>
                    <a:bodyPr/>
                    <a:lstStyle/>
                    <a:p>
                      <a:pPr algn="l" rtl="0" fontAlgn="b"/>
                      <a:r>
                        <a:rPr lang="sv-SE" sz="800" b="0" i="1" u="none" strike="noStrike" dirty="0">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9263572"/>
                  </a:ext>
                </a:extLst>
              </a:tr>
              <a:tr h="190318">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28,98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8064759"/>
                  </a:ext>
                </a:extLst>
              </a:tr>
              <a:tr h="190318">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20,10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4519482"/>
                  </a:ext>
                </a:extLst>
              </a:tr>
              <a:tr h="18080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15,24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4,48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24,72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54938124"/>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19336"/>
            <a:ext cx="3564132" cy="73866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a:p>
            <a:r>
              <a:rPr lang="sv-SE" sz="700" dirty="0"/>
              <a:t>**</a:t>
            </a:r>
            <a:r>
              <a:rPr lang="sv-SE" sz="700" dirty="0" err="1"/>
              <a:t>fr.o.m</a:t>
            </a:r>
            <a:r>
              <a:rPr lang="sv-SE" sz="700" dirty="0"/>
              <a:t> Q3 2019 redovisar Försvarsmakten samtliga anställda i Stockholm vilket påverkar lönesummorna för statlig och därmed också offentlig sektor. Detta innebär att statistiken ej är jämförbar med tidigare kvartal.</a:t>
            </a:r>
          </a:p>
        </p:txBody>
      </p:sp>
      <p:graphicFrame>
        <p:nvGraphicFramePr>
          <p:cNvPr id="12" name="Diagram 11">
            <a:extLst>
              <a:ext uri="{FF2B5EF4-FFF2-40B4-BE49-F238E27FC236}">
                <a16:creationId xmlns:a16="http://schemas.microsoft.com/office/drawing/2014/main" id="{C37BE314-272D-4787-A40B-B5929511DEC3}"/>
              </a:ext>
            </a:extLst>
          </p:cNvPr>
          <p:cNvGraphicFramePr>
            <a:graphicFrameLocks/>
          </p:cNvGraphicFramePr>
          <p:nvPr>
            <p:extLst>
              <p:ext uri="{D42A27DB-BD31-4B8C-83A1-F6EECF244321}">
                <p14:modId xmlns:p14="http://schemas.microsoft.com/office/powerpoint/2010/main" val="1116972555"/>
              </p:ext>
            </p:extLst>
          </p:nvPr>
        </p:nvGraphicFramePr>
        <p:xfrm>
          <a:off x="646906" y="1943192"/>
          <a:ext cx="5449094" cy="38375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8815"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1749924"/>
            <a:ext cx="4728815" cy="1714756"/>
          </a:xfrm>
        </p:spPr>
        <p:txBody>
          <a:bodyPr/>
          <a:lstStyle/>
          <a:p>
            <a:pPr lvl="4"/>
            <a:r>
              <a:rPr lang="sv-SE" sz="1400" dirty="0"/>
              <a:t>Antalet nyregistrerade företag ökade med 6 procent under kvartalet och 11 procent för de fyra senaste kvartalen. </a:t>
            </a:r>
          </a:p>
          <a:p>
            <a:pPr lvl="4"/>
            <a:r>
              <a:rPr lang="sv-SE" sz="1400" dirty="0"/>
              <a:t>Av länets samtliga nyregistrerade företag var </a:t>
            </a:r>
            <a:br>
              <a:rPr lang="sv-SE" sz="1400" dirty="0"/>
            </a:br>
            <a:r>
              <a:rPr lang="sv-SE" sz="1400" dirty="0"/>
              <a:t>563 av 710 aktiebolag. </a:t>
            </a:r>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5072"/>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2298" y="5968956"/>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A45E487E-A87A-4B90-8184-DE491A1A1BEC}"/>
              </a:ext>
            </a:extLst>
          </p:cNvPr>
          <p:cNvGraphicFramePr>
            <a:graphicFrameLocks noGrp="1"/>
          </p:cNvGraphicFramePr>
          <p:nvPr>
            <p:extLst>
              <p:ext uri="{D42A27DB-BD31-4B8C-83A1-F6EECF244321}">
                <p14:modId xmlns:p14="http://schemas.microsoft.com/office/powerpoint/2010/main" val="3240242638"/>
              </p:ext>
            </p:extLst>
          </p:nvPr>
        </p:nvGraphicFramePr>
        <p:xfrm>
          <a:off x="6755215" y="3722070"/>
          <a:ext cx="4722409" cy="2246884"/>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5">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2833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4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344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22 116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74 355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544414373"/>
                  </a:ext>
                </a:extLst>
              </a:tr>
              <a:tr h="39344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11 299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38 429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4178915708"/>
                  </a:ext>
                </a:extLst>
              </a:tr>
              <a:tr h="393449">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710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2 429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554613420"/>
                  </a:ext>
                </a:extLst>
              </a:tr>
              <a:tr h="393449">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433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1 540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B26400BF-9222-43C6-B7AE-206CFE23EDEF}"/>
              </a:ext>
            </a:extLst>
          </p:cNvPr>
          <p:cNvGraphicFramePr>
            <a:graphicFrameLocks/>
          </p:cNvGraphicFramePr>
          <p:nvPr>
            <p:extLst>
              <p:ext uri="{D42A27DB-BD31-4B8C-83A1-F6EECF244321}">
                <p14:modId xmlns:p14="http://schemas.microsoft.com/office/powerpoint/2010/main" val="1728176388"/>
              </p:ext>
            </p:extLst>
          </p:nvPr>
        </p:nvGraphicFramePr>
        <p:xfrm>
          <a:off x="645384" y="2050045"/>
          <a:ext cx="5973530" cy="370694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832926"/>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2105337"/>
            <a:ext cx="4722412" cy="1322148"/>
          </a:xfrm>
        </p:spPr>
        <p:txBody>
          <a:bodyPr/>
          <a:lstStyle/>
          <a:p>
            <a:pPr lvl="4"/>
            <a:r>
              <a:rPr lang="sv-SE" sz="1400" dirty="0"/>
              <a:t>Företagskonkurserna minskade med 16 respektive 8 procent för Uppsala län och kommun.</a:t>
            </a:r>
          </a:p>
          <a:p>
            <a:pPr lvl="4"/>
            <a:r>
              <a:rPr lang="sv-SE" sz="1400" dirty="0"/>
              <a:t>På helårsbasis har företagskonkurserna sjunkit med 9 procent i Uppsala län.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7615CE7B-9701-44A6-889B-39C17E1CA92C}"/>
              </a:ext>
            </a:extLst>
          </p:cNvPr>
          <p:cNvGraphicFramePr>
            <a:graphicFrameLocks noGrp="1"/>
          </p:cNvGraphicFramePr>
          <p:nvPr>
            <p:extLst>
              <p:ext uri="{D42A27DB-BD31-4B8C-83A1-F6EECF244321}">
                <p14:modId xmlns:p14="http://schemas.microsoft.com/office/powerpoint/2010/main" val="3101732910"/>
              </p:ext>
            </p:extLst>
          </p:nvPr>
        </p:nvGraphicFramePr>
        <p:xfrm>
          <a:off x="6755213" y="3737399"/>
          <a:ext cx="4722412" cy="2235034"/>
        </p:xfrm>
        <a:graphic>
          <a:graphicData uri="http://schemas.openxmlformats.org/drawingml/2006/table">
            <a:tbl>
              <a:tblPr bandRow="1">
                <a:tableStyleId>{2D5ABB26-0587-4C30-8999-92F81FD0307C}</a:tableStyleId>
              </a:tblPr>
              <a:tblGrid>
                <a:gridCol w="1542574">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2">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2660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293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1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1 751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7 342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44414373"/>
                  </a:ext>
                </a:extLst>
              </a:tr>
              <a:tr h="391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897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3 815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391374">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53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229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1554613420"/>
                  </a:ext>
                </a:extLst>
              </a:tr>
              <a:tr h="391374">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148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69F92B96-3061-4566-B450-970013F8EA6D}"/>
              </a:ext>
            </a:extLst>
          </p:cNvPr>
          <p:cNvGraphicFramePr>
            <a:graphicFrameLocks/>
          </p:cNvGraphicFramePr>
          <p:nvPr>
            <p:extLst>
              <p:ext uri="{D42A27DB-BD31-4B8C-83A1-F6EECF244321}">
                <p14:modId xmlns:p14="http://schemas.microsoft.com/office/powerpoint/2010/main" val="41296604"/>
              </p:ext>
            </p:extLst>
          </p:nvPr>
        </p:nvGraphicFramePr>
        <p:xfrm>
          <a:off x="732405" y="2013358"/>
          <a:ext cx="5819397" cy="38195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888711"/>
            <a:ext cx="4722411" cy="1558060"/>
          </a:xfrm>
        </p:spPr>
        <p:txBody>
          <a:bodyPr/>
          <a:lstStyle/>
          <a:p>
            <a:pPr lvl="4"/>
            <a:r>
              <a:rPr lang="sv-SE" sz="1400" dirty="0"/>
              <a:t>Sysselsättningen minskade med 0,9 procent eller </a:t>
            </a:r>
            <a:br>
              <a:rPr lang="sv-SE" sz="1400" dirty="0"/>
            </a:br>
            <a:r>
              <a:rPr lang="sv-SE" sz="1400" dirty="0"/>
              <a:t>1 600 personer. </a:t>
            </a:r>
          </a:p>
          <a:p>
            <a:pPr lvl="4"/>
            <a:r>
              <a:rPr lang="sv-SE" sz="1400" dirty="0"/>
              <a:t>Procentuellt sett har sysselsättningen minskat som mest inom Offentlig förvaltning.</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kv1</a:t>
            </a:r>
            <a:endParaRPr lang="sv-SE" sz="1400" dirty="0"/>
          </a:p>
        </p:txBody>
      </p:sp>
      <p:graphicFrame>
        <p:nvGraphicFramePr>
          <p:cNvPr id="17" name="Tabell 16">
            <a:extLst>
              <a:ext uri="{FF2B5EF4-FFF2-40B4-BE49-F238E27FC236}">
                <a16:creationId xmlns:a16="http://schemas.microsoft.com/office/drawing/2014/main" id="{59AB07E2-6F3E-4416-9D89-42B5C25D6613}"/>
              </a:ext>
            </a:extLst>
          </p:cNvPr>
          <p:cNvGraphicFramePr>
            <a:graphicFrameLocks noGrp="1"/>
          </p:cNvGraphicFramePr>
          <p:nvPr>
            <p:extLst>
              <p:ext uri="{D42A27DB-BD31-4B8C-83A1-F6EECF244321}">
                <p14:modId xmlns:p14="http://schemas.microsoft.com/office/powerpoint/2010/main" val="2746136142"/>
              </p:ext>
            </p:extLst>
          </p:nvPr>
        </p:nvGraphicFramePr>
        <p:xfrm>
          <a:off x="6755214" y="3723770"/>
          <a:ext cx="4722411" cy="2248663"/>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596">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596">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315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4 921 400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-134 100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2,3 </a:t>
                      </a:r>
                    </a:p>
                  </a:txBody>
                  <a:tcPr marL="9525" marR="9525" marT="9525" marB="0" anchor="ctr"/>
                </a:tc>
                <a:extLst>
                  <a:ext uri="{0D108BD9-81ED-4DB2-BD59-A6C34878D82A}">
                    <a16:rowId xmlns:a16="http://schemas.microsoft.com/office/drawing/2014/main" val="1544414373"/>
                  </a:ext>
                </a:extLst>
              </a:tr>
              <a:tr h="47315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2 290 500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-62 100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4178915708"/>
                  </a:ext>
                </a:extLst>
              </a:tr>
              <a:tr h="473157">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180 000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-1 600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0,2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2" name="Diagram 11">
            <a:extLst>
              <a:ext uri="{FF2B5EF4-FFF2-40B4-BE49-F238E27FC236}">
                <a16:creationId xmlns:a16="http://schemas.microsoft.com/office/drawing/2014/main" id="{0300E099-78CC-4A63-80B6-CFDE4D19745F}"/>
              </a:ext>
            </a:extLst>
          </p:cNvPr>
          <p:cNvGraphicFramePr>
            <a:graphicFrameLocks/>
          </p:cNvGraphicFramePr>
          <p:nvPr>
            <p:extLst>
              <p:ext uri="{D42A27DB-BD31-4B8C-83A1-F6EECF244321}">
                <p14:modId xmlns:p14="http://schemas.microsoft.com/office/powerpoint/2010/main" val="1304463167"/>
              </p:ext>
            </p:extLst>
          </p:nvPr>
        </p:nvGraphicFramePr>
        <p:xfrm>
          <a:off x="714373" y="1888711"/>
          <a:ext cx="5829039" cy="37906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759879901"/>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Uppsala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-100,0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11,7</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37,9</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9 200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16,5</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33 000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26,8</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22 900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-15,2</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27 100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180 000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180 000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-0,9</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4236974395"/>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-1år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Uppsala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60 800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31 600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18,8</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13 900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27 700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-14,2</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14 500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8 500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-11,5</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-181 200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rtl="0" fontAlgn="ctr"/>
                      <a:r>
                        <a:rPr lang="sv-SE" sz="800" b="1" i="0" u="none" strike="noStrike">
                          <a:solidFill>
                            <a:srgbClr val="000000"/>
                          </a:solidFill>
                          <a:effectLst/>
                          <a:latin typeface="Futura Std Book" panose="020B0502020204020303"/>
                        </a:rPr>
                        <a:t>180 000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-1 600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46512"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887523"/>
            <a:ext cx="4746512" cy="1541475"/>
          </a:xfrm>
        </p:spPr>
        <p:txBody>
          <a:bodyPr/>
          <a:lstStyle/>
          <a:p>
            <a:pPr lvl="4"/>
            <a:r>
              <a:rPr lang="sv-SE" sz="1400" dirty="0"/>
              <a:t>Antalet lediga jobb minskade med 5 procent i Uppsala län och ökade med 3 procent i Uppsala kommun.</a:t>
            </a:r>
          </a:p>
          <a:p>
            <a:pPr lvl="4"/>
            <a:r>
              <a:rPr lang="sv-SE" sz="1400" dirty="0"/>
              <a:t>De lediga jobben minskade mest inom Information &amp; kommunikation och Transport.</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1C1272E4-EFC3-44DC-A73B-FED0FAD201CA}"/>
              </a:ext>
            </a:extLst>
          </p:cNvPr>
          <p:cNvGraphicFramePr>
            <a:graphicFrameLocks noGrp="1"/>
          </p:cNvGraphicFramePr>
          <p:nvPr>
            <p:extLst>
              <p:ext uri="{D42A27DB-BD31-4B8C-83A1-F6EECF244321}">
                <p14:modId xmlns:p14="http://schemas.microsoft.com/office/powerpoint/2010/main" val="2690138680"/>
              </p:ext>
            </p:extLst>
          </p:nvPr>
        </p:nvGraphicFramePr>
        <p:xfrm>
          <a:off x="6744445" y="3705998"/>
          <a:ext cx="4746513" cy="2266432"/>
        </p:xfrm>
        <a:graphic>
          <a:graphicData uri="http://schemas.openxmlformats.org/drawingml/2006/table">
            <a:tbl>
              <a:tblPr bandRow="1">
                <a:tableStyleId>{2D5ABB26-0587-4C30-8999-92F81FD0307C}</a:tableStyleId>
              </a:tblPr>
              <a:tblGrid>
                <a:gridCol w="1550446">
                  <a:extLst>
                    <a:ext uri="{9D8B030D-6E8A-4147-A177-3AD203B41FA5}">
                      <a16:colId xmlns:a16="http://schemas.microsoft.com/office/drawing/2014/main" val="1678076792"/>
                    </a:ext>
                  </a:extLst>
                </a:gridCol>
                <a:gridCol w="688592">
                  <a:extLst>
                    <a:ext uri="{9D8B030D-6E8A-4147-A177-3AD203B41FA5}">
                      <a16:colId xmlns:a16="http://schemas.microsoft.com/office/drawing/2014/main" val="2601369493"/>
                    </a:ext>
                  </a:extLst>
                </a:gridCol>
                <a:gridCol w="626104">
                  <a:extLst>
                    <a:ext uri="{9D8B030D-6E8A-4147-A177-3AD203B41FA5}">
                      <a16:colId xmlns:a16="http://schemas.microsoft.com/office/drawing/2014/main" val="2395970223"/>
                    </a:ext>
                  </a:extLst>
                </a:gridCol>
                <a:gridCol w="617549">
                  <a:extLst>
                    <a:ext uri="{9D8B030D-6E8A-4147-A177-3AD203B41FA5}">
                      <a16:colId xmlns:a16="http://schemas.microsoft.com/office/drawing/2014/main" val="3235649811"/>
                    </a:ext>
                  </a:extLst>
                </a:gridCol>
                <a:gridCol w="720204">
                  <a:extLst>
                    <a:ext uri="{9D8B030D-6E8A-4147-A177-3AD203B41FA5}">
                      <a16:colId xmlns:a16="http://schemas.microsoft.com/office/drawing/2014/main" val="1050073455"/>
                    </a:ext>
                  </a:extLst>
                </a:gridCol>
                <a:gridCol w="543618">
                  <a:extLst>
                    <a:ext uri="{9D8B030D-6E8A-4147-A177-3AD203B41FA5}">
                      <a16:colId xmlns:a16="http://schemas.microsoft.com/office/drawing/2014/main" val="3827523272"/>
                    </a:ext>
                  </a:extLst>
                </a:gridCol>
              </a:tblGrid>
              <a:tr h="331192">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310 867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910 258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136 857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406 188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10 373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30 764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7 333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21 975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BFEDB10E-ED70-4F34-8CA8-E3AA06BD98F1}"/>
              </a:ext>
            </a:extLst>
          </p:cNvPr>
          <p:cNvGraphicFramePr>
            <a:graphicFrameLocks/>
          </p:cNvGraphicFramePr>
          <p:nvPr>
            <p:extLst>
              <p:ext uri="{D42A27DB-BD31-4B8C-83A1-F6EECF244321}">
                <p14:modId xmlns:p14="http://schemas.microsoft.com/office/powerpoint/2010/main" val="3385005755"/>
              </p:ext>
            </p:extLst>
          </p:nvPr>
        </p:nvGraphicFramePr>
        <p:xfrm>
          <a:off x="757819" y="1988809"/>
          <a:ext cx="5930832" cy="38300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946553"/>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79354" y="2059160"/>
            <a:ext cx="4684939" cy="1384331"/>
          </a:xfrm>
        </p:spPr>
        <p:txBody>
          <a:bodyPr/>
          <a:lstStyle/>
          <a:p>
            <a:pPr lvl="4"/>
            <a:r>
              <a:rPr lang="sv-SE" sz="1400" dirty="0"/>
              <a:t>Antalet varsel minskar kraftigt från rekordnivåerna förra året.</a:t>
            </a:r>
          </a:p>
          <a:p>
            <a:pPr lvl="4"/>
            <a:r>
              <a:rPr lang="sv-SE" sz="1400" dirty="0"/>
              <a:t>På helårsbasis har varslen minskat med 9 procent för Uppsala län jämfört med året innan.</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A35AE596-1943-4E56-BB61-025E23F65E7E}"/>
              </a:ext>
            </a:extLst>
          </p:cNvPr>
          <p:cNvGraphicFramePr>
            <a:graphicFrameLocks noGrp="1"/>
          </p:cNvGraphicFramePr>
          <p:nvPr>
            <p:extLst>
              <p:ext uri="{D42A27DB-BD31-4B8C-83A1-F6EECF244321}">
                <p14:modId xmlns:p14="http://schemas.microsoft.com/office/powerpoint/2010/main" val="3249886783"/>
              </p:ext>
            </p:extLst>
          </p:nvPr>
        </p:nvGraphicFramePr>
        <p:xfrm>
          <a:off x="6792685" y="3737399"/>
          <a:ext cx="4684938" cy="2235034"/>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1678076792"/>
                    </a:ext>
                  </a:extLst>
                </a:gridCol>
                <a:gridCol w="679659">
                  <a:extLst>
                    <a:ext uri="{9D8B030D-6E8A-4147-A177-3AD203B41FA5}">
                      <a16:colId xmlns:a16="http://schemas.microsoft.com/office/drawing/2014/main" val="2601369493"/>
                    </a:ext>
                  </a:extLst>
                </a:gridCol>
                <a:gridCol w="771068">
                  <a:extLst>
                    <a:ext uri="{9D8B030D-6E8A-4147-A177-3AD203B41FA5}">
                      <a16:colId xmlns:a16="http://schemas.microsoft.com/office/drawing/2014/main" val="2395970223"/>
                    </a:ext>
                  </a:extLst>
                </a:gridCol>
                <a:gridCol w="610429">
                  <a:extLst>
                    <a:ext uri="{9D8B030D-6E8A-4147-A177-3AD203B41FA5}">
                      <a16:colId xmlns:a16="http://schemas.microsoft.com/office/drawing/2014/main" val="3235649811"/>
                    </a:ext>
                  </a:extLst>
                </a:gridCol>
                <a:gridCol w="556883">
                  <a:extLst>
                    <a:ext uri="{9D8B030D-6E8A-4147-A177-3AD203B41FA5}">
                      <a16:colId xmlns:a16="http://schemas.microsoft.com/office/drawing/2014/main" val="1050073455"/>
                    </a:ext>
                  </a:extLst>
                </a:gridCol>
                <a:gridCol w="536566">
                  <a:extLst>
                    <a:ext uri="{9D8B030D-6E8A-4147-A177-3AD203B41FA5}">
                      <a16:colId xmlns:a16="http://schemas.microsoft.com/office/drawing/2014/main" val="3827523272"/>
                    </a:ext>
                  </a:extLst>
                </a:gridCol>
              </a:tblGrid>
              <a:tr h="32660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2935">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1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8 847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83 419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1544414373"/>
                  </a:ext>
                </a:extLst>
              </a:tr>
              <a:tr h="391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5 623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50 243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4178915708"/>
                  </a:ext>
                </a:extLst>
              </a:tr>
              <a:tr h="391374">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176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1 169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1554613420"/>
                  </a:ext>
                </a:extLst>
              </a:tr>
              <a:tr h="391374">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161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968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DFF6151C-D6B8-45E3-ABA3-E6B1AABB8AF3}"/>
              </a:ext>
            </a:extLst>
          </p:cNvPr>
          <p:cNvGraphicFramePr>
            <a:graphicFrameLocks/>
          </p:cNvGraphicFramePr>
          <p:nvPr>
            <p:extLst>
              <p:ext uri="{D42A27DB-BD31-4B8C-83A1-F6EECF244321}">
                <p14:modId xmlns:p14="http://schemas.microsoft.com/office/powerpoint/2010/main" val="3555272404"/>
              </p:ext>
            </p:extLst>
          </p:nvPr>
        </p:nvGraphicFramePr>
        <p:xfrm>
          <a:off x="714374" y="2103861"/>
          <a:ext cx="5812261" cy="3842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02845" y="1681670"/>
            <a:ext cx="4667523" cy="1752472"/>
          </a:xfrm>
        </p:spPr>
        <p:txBody>
          <a:bodyPr/>
          <a:lstStyle/>
          <a:p>
            <a:pPr lvl="4"/>
            <a:r>
              <a:rPr lang="sv-SE" sz="1400" dirty="0"/>
              <a:t>Arbetslösheten för länet landade på 5,1 procent för årets första kvartal. Länet svarar för den lägsta arbetslösheten tillsammans med Dalarna i Stockholmsregionen. </a:t>
            </a:r>
          </a:p>
          <a:p>
            <a:pPr lvl="4"/>
            <a:r>
              <a:rPr lang="sv-SE" sz="1400" dirty="0"/>
              <a:t>Östhammar kommun stod för länets lägsta arbetslöshet (3,2 %). </a:t>
            </a:r>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714375" y="1235868"/>
            <a:ext cx="5226324"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2F3CC516-9B2A-4B2E-8D93-EC89C6E23745}"/>
              </a:ext>
            </a:extLst>
          </p:cNvPr>
          <p:cNvGraphicFramePr>
            <a:graphicFrameLocks noGrp="1"/>
          </p:cNvGraphicFramePr>
          <p:nvPr>
            <p:extLst>
              <p:ext uri="{D42A27DB-BD31-4B8C-83A1-F6EECF244321}">
                <p14:modId xmlns:p14="http://schemas.microsoft.com/office/powerpoint/2010/main" val="2962816944"/>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2395226318"/>
                    </a:ext>
                  </a:extLst>
                </a:gridCol>
                <a:gridCol w="676080">
                  <a:extLst>
                    <a:ext uri="{9D8B030D-6E8A-4147-A177-3AD203B41FA5}">
                      <a16:colId xmlns:a16="http://schemas.microsoft.com/office/drawing/2014/main" val="2497216744"/>
                    </a:ext>
                  </a:extLst>
                </a:gridCol>
                <a:gridCol w="767008">
                  <a:extLst>
                    <a:ext uri="{9D8B030D-6E8A-4147-A177-3AD203B41FA5}">
                      <a16:colId xmlns:a16="http://schemas.microsoft.com/office/drawing/2014/main" val="1567125472"/>
                    </a:ext>
                  </a:extLst>
                </a:gridCol>
                <a:gridCol w="607214">
                  <a:extLst>
                    <a:ext uri="{9D8B030D-6E8A-4147-A177-3AD203B41FA5}">
                      <a16:colId xmlns:a16="http://schemas.microsoft.com/office/drawing/2014/main" val="4058630291"/>
                    </a:ext>
                  </a:extLst>
                </a:gridCol>
                <a:gridCol w="553950">
                  <a:extLst>
                    <a:ext uri="{9D8B030D-6E8A-4147-A177-3AD203B41FA5}">
                      <a16:colId xmlns:a16="http://schemas.microsoft.com/office/drawing/2014/main" val="3830497264"/>
                    </a:ext>
                  </a:extLst>
                </a:gridCol>
                <a:gridCol w="533741">
                  <a:extLst>
                    <a:ext uri="{9D8B030D-6E8A-4147-A177-3AD203B41FA5}">
                      <a16:colId xmlns:a16="http://schemas.microsoft.com/office/drawing/2014/main" val="3292259298"/>
                    </a:ext>
                  </a:extLst>
                </a:gridCol>
              </a:tblGrid>
              <a:tr h="32803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3282416922"/>
                  </a:ext>
                </a:extLst>
              </a:tr>
              <a:tr h="32803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412337128"/>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452 407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70 246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466013393"/>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209 387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38 923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887001564"/>
                  </a:ext>
                </a:extLst>
              </a:tr>
              <a:tr h="374367">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14 679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3 481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546171257"/>
                  </a:ext>
                </a:extLst>
              </a:tr>
              <a:tr h="374367">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9 295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2 333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3659005240"/>
                  </a:ext>
                </a:extLst>
              </a:tr>
            </a:tbl>
          </a:graphicData>
        </a:graphic>
      </p:graphicFrame>
      <p:graphicFrame>
        <p:nvGraphicFramePr>
          <p:cNvPr id="12" name="Diagram 11">
            <a:extLst>
              <a:ext uri="{FF2B5EF4-FFF2-40B4-BE49-F238E27FC236}">
                <a16:creationId xmlns:a16="http://schemas.microsoft.com/office/drawing/2014/main" id="{DBA89FD4-5936-4021-A861-9D9DF5F01067}"/>
              </a:ext>
            </a:extLst>
          </p:cNvPr>
          <p:cNvGraphicFramePr>
            <a:graphicFrameLocks/>
          </p:cNvGraphicFramePr>
          <p:nvPr>
            <p:extLst>
              <p:ext uri="{D42A27DB-BD31-4B8C-83A1-F6EECF244321}">
                <p14:modId xmlns:p14="http://schemas.microsoft.com/office/powerpoint/2010/main" val="149300603"/>
              </p:ext>
            </p:extLst>
          </p:nvPr>
        </p:nvGraphicFramePr>
        <p:xfrm>
          <a:off x="714373" y="1759088"/>
          <a:ext cx="5812261" cy="39979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1515783055"/>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10850">
                  <a:extLst>
                    <a:ext uri="{9D8B030D-6E8A-4147-A177-3AD203B41FA5}">
                      <a16:colId xmlns:a16="http://schemas.microsoft.com/office/drawing/2014/main" val="452260278"/>
                    </a:ext>
                  </a:extLst>
                </a:gridCol>
                <a:gridCol w="1957511">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a:solidFill>
                            <a:schemeClr val="bg1"/>
                          </a:solidFill>
                        </a:rPr>
                        <a:t>Uppsala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8 190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1 726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26,7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47,8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3 119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81,0</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1 189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6 489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1 754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62,9</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1 054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14 679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3 481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31,1</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54,1</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3101971797"/>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28266">
                  <a:extLst>
                    <a:ext uri="{9D8B030D-6E8A-4147-A177-3AD203B41FA5}">
                      <a16:colId xmlns:a16="http://schemas.microsoft.com/office/drawing/2014/main" val="3172541576"/>
                    </a:ext>
                  </a:extLst>
                </a:gridCol>
                <a:gridCol w="1956872">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Uppsala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5 228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1 132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27,6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56,8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2 054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102,3</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70,6</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4 067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81,7</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48,0</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9 295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2 333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66,8</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a:t>
            </a:r>
            <a:r>
              <a:rPr lang="sv-SE" dirty="0">
                <a:solidFill>
                  <a:srgbClr val="FF0000"/>
                </a:solidFill>
              </a:rPr>
              <a:t>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33184"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0" y="1950884"/>
            <a:ext cx="4733184" cy="1486681"/>
          </a:xfrm>
        </p:spPr>
        <p:txBody>
          <a:bodyPr/>
          <a:lstStyle/>
          <a:p>
            <a:pPr lvl="4"/>
            <a:r>
              <a:rPr lang="sv-SE" sz="1400" dirty="0"/>
              <a:t>Länets befolkningstillväxt för årets första kvartal landade på 1,2 procent vilket ska jämföras med 0,4 procent som var utvecklingen i Sverige. </a:t>
            </a:r>
          </a:p>
          <a:p>
            <a:pPr lvl="4"/>
            <a:endParaRPr lang="sv-SE" sz="1400" dirty="0"/>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kv1</a:t>
            </a:r>
            <a:endParaRPr lang="sv-SE" sz="1400" dirty="0"/>
          </a:p>
        </p:txBody>
      </p:sp>
      <p:graphicFrame>
        <p:nvGraphicFramePr>
          <p:cNvPr id="3" name="Tabell 2">
            <a:extLst>
              <a:ext uri="{FF2B5EF4-FFF2-40B4-BE49-F238E27FC236}">
                <a16:creationId xmlns:a16="http://schemas.microsoft.com/office/drawing/2014/main" id="{74BE77DC-77A0-40DB-858A-7806E2922DE1}"/>
              </a:ext>
            </a:extLst>
          </p:cNvPr>
          <p:cNvGraphicFramePr>
            <a:graphicFrameLocks noGrp="1"/>
          </p:cNvGraphicFramePr>
          <p:nvPr>
            <p:extLst>
              <p:ext uri="{D42A27DB-BD31-4B8C-83A1-F6EECF244321}">
                <p14:modId xmlns:p14="http://schemas.microsoft.com/office/powerpoint/2010/main" val="35118100"/>
              </p:ext>
            </p:extLst>
          </p:nvPr>
        </p:nvGraphicFramePr>
        <p:xfrm>
          <a:off x="6744441" y="3723128"/>
          <a:ext cx="4733183" cy="2165538"/>
        </p:xfrm>
        <a:graphic>
          <a:graphicData uri="http://schemas.openxmlformats.org/drawingml/2006/table">
            <a:tbl>
              <a:tblPr bandRow="1">
                <a:tableStyleId>{2D5ABB26-0587-4C30-8999-92F81FD0307C}</a:tableStyleId>
              </a:tblPr>
              <a:tblGrid>
                <a:gridCol w="1738666">
                  <a:extLst>
                    <a:ext uri="{9D8B030D-6E8A-4147-A177-3AD203B41FA5}">
                      <a16:colId xmlns:a16="http://schemas.microsoft.com/office/drawing/2014/main" val="1350475765"/>
                    </a:ext>
                  </a:extLst>
                </a:gridCol>
                <a:gridCol w="844178">
                  <a:extLst>
                    <a:ext uri="{9D8B030D-6E8A-4147-A177-3AD203B41FA5}">
                      <a16:colId xmlns:a16="http://schemas.microsoft.com/office/drawing/2014/main" val="3150859487"/>
                    </a:ext>
                  </a:extLst>
                </a:gridCol>
                <a:gridCol w="824114">
                  <a:extLst>
                    <a:ext uri="{9D8B030D-6E8A-4147-A177-3AD203B41FA5}">
                      <a16:colId xmlns:a16="http://schemas.microsoft.com/office/drawing/2014/main" val="2507945543"/>
                    </a:ext>
                  </a:extLst>
                </a:gridCol>
                <a:gridCol w="749592">
                  <a:extLst>
                    <a:ext uri="{9D8B030D-6E8A-4147-A177-3AD203B41FA5}">
                      <a16:colId xmlns:a16="http://schemas.microsoft.com/office/drawing/2014/main" val="3296469785"/>
                    </a:ext>
                  </a:extLst>
                </a:gridCol>
                <a:gridCol w="576633">
                  <a:extLst>
                    <a:ext uri="{9D8B030D-6E8A-4147-A177-3AD203B41FA5}">
                      <a16:colId xmlns:a16="http://schemas.microsoft.com/office/drawing/2014/main" val="3410481507"/>
                    </a:ext>
                  </a:extLst>
                </a:gridCol>
              </a:tblGrid>
              <a:tr h="36092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2625253"/>
                  </a:ext>
                </a:extLst>
              </a:tr>
              <a:tr h="36092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590857157"/>
                  </a:ext>
                </a:extLst>
              </a:tr>
              <a:tr h="36092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10 389,8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3700979003"/>
                  </a:ext>
                </a:extLst>
              </a:tr>
              <a:tr h="36092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4 711,0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 </a:t>
                      </a:r>
                    </a:p>
                  </a:txBody>
                  <a:tcPr marL="9525" marR="9525" marT="9525" marB="0" anchor="ctr"/>
                </a:tc>
                <a:extLst>
                  <a:ext uri="{0D108BD9-81ED-4DB2-BD59-A6C34878D82A}">
                    <a16:rowId xmlns:a16="http://schemas.microsoft.com/office/drawing/2014/main" val="1812128137"/>
                  </a:ext>
                </a:extLst>
              </a:tr>
              <a:tr h="360923">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389,5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9,6 </a:t>
                      </a:r>
                    </a:p>
                  </a:txBody>
                  <a:tcPr marL="9525" marR="9525" marT="9525" marB="0" anchor="ctr"/>
                </a:tc>
                <a:extLst>
                  <a:ext uri="{0D108BD9-81ED-4DB2-BD59-A6C34878D82A}">
                    <a16:rowId xmlns:a16="http://schemas.microsoft.com/office/drawing/2014/main" val="3641912311"/>
                  </a:ext>
                </a:extLst>
              </a:tr>
              <a:tr h="360923">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234,4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0,6 </a:t>
                      </a:r>
                    </a:p>
                  </a:txBody>
                  <a:tcPr marL="9525" marR="9525" marT="9525" marB="0" anchor="ctr"/>
                </a:tc>
                <a:extLst>
                  <a:ext uri="{0D108BD9-81ED-4DB2-BD59-A6C34878D82A}">
                    <a16:rowId xmlns:a16="http://schemas.microsoft.com/office/drawing/2014/main" val="3127139500"/>
                  </a:ext>
                </a:extLst>
              </a:tr>
            </a:tbl>
          </a:graphicData>
        </a:graphic>
      </p:graphicFrame>
      <p:graphicFrame>
        <p:nvGraphicFramePr>
          <p:cNvPr id="12" name="Diagram 11">
            <a:extLst>
              <a:ext uri="{FF2B5EF4-FFF2-40B4-BE49-F238E27FC236}">
                <a16:creationId xmlns:a16="http://schemas.microsoft.com/office/drawing/2014/main" id="{A82B1D1C-A87D-45AE-BA3F-69672ABF2908}"/>
              </a:ext>
            </a:extLst>
          </p:cNvPr>
          <p:cNvGraphicFramePr>
            <a:graphicFrameLocks/>
          </p:cNvGraphicFramePr>
          <p:nvPr>
            <p:extLst>
              <p:ext uri="{D42A27DB-BD31-4B8C-83A1-F6EECF244321}">
                <p14:modId xmlns:p14="http://schemas.microsoft.com/office/powerpoint/2010/main" val="680472828"/>
              </p:ext>
            </p:extLst>
          </p:nvPr>
        </p:nvGraphicFramePr>
        <p:xfrm>
          <a:off x="753117" y="2005409"/>
          <a:ext cx="5706406" cy="37515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80"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1113" y="1456855"/>
            <a:ext cx="4733180" cy="1972146"/>
          </a:xfrm>
        </p:spPr>
        <p:txBody>
          <a:bodyPr/>
          <a:lstStyle/>
          <a:p>
            <a:pPr marL="285750" indent="-285750">
              <a:buFont typeface="Arial" panose="020B0604020202020204" pitchFamily="34" charset="0"/>
              <a:buChar char="•"/>
            </a:pPr>
            <a:r>
              <a:rPr lang="sv-SE" sz="1400" dirty="0"/>
              <a:t>Bostadsbyggandet ökar 11 procent under </a:t>
            </a:r>
            <a:r>
              <a:rPr lang="sv-SE" sz="1400" dirty="0" smtClean="0"/>
              <a:t>kvartalet, medan bostadsbyggandet minskat i Stockholmsregionen. </a:t>
            </a:r>
            <a:endParaRPr lang="sv-SE" sz="1400" dirty="0"/>
          </a:p>
          <a:p>
            <a:pPr marL="285750" indent="-285750">
              <a:buFont typeface="Arial" panose="020B0604020202020204" pitchFamily="34" charset="0"/>
              <a:buChar char="•"/>
            </a:pPr>
            <a:r>
              <a:rPr lang="sv-SE" sz="1400" dirty="0"/>
              <a:t>I Uppsala kommun har bostadsbyggandet ökat med 11 procent under första kvartalet men minskat med 2 procent de senaste fyra kvartalen.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kv1</a:t>
            </a:r>
            <a:endParaRPr lang="sv-SE" sz="1400" dirty="0"/>
          </a:p>
        </p:txBody>
      </p:sp>
      <p:graphicFrame>
        <p:nvGraphicFramePr>
          <p:cNvPr id="3" name="Tabell 2">
            <a:extLst>
              <a:ext uri="{FF2B5EF4-FFF2-40B4-BE49-F238E27FC236}">
                <a16:creationId xmlns:a16="http://schemas.microsoft.com/office/drawing/2014/main" id="{ACF6CAF0-B108-45D1-AA0F-31A2E5CC7DA7}"/>
              </a:ext>
            </a:extLst>
          </p:cNvPr>
          <p:cNvGraphicFramePr>
            <a:graphicFrameLocks noGrp="1"/>
          </p:cNvGraphicFramePr>
          <p:nvPr>
            <p:extLst>
              <p:ext uri="{D42A27DB-BD31-4B8C-83A1-F6EECF244321}">
                <p14:modId xmlns:p14="http://schemas.microsoft.com/office/powerpoint/2010/main" val="3203019351"/>
              </p:ext>
            </p:extLst>
          </p:nvPr>
        </p:nvGraphicFramePr>
        <p:xfrm>
          <a:off x="6744445" y="3730344"/>
          <a:ext cx="4746514" cy="2149756"/>
        </p:xfrm>
        <a:graphic>
          <a:graphicData uri="http://schemas.openxmlformats.org/drawingml/2006/table">
            <a:tbl>
              <a:tblPr bandRow="1">
                <a:tableStyleId>{2D5ABB26-0587-4C30-8999-92F81FD0307C}</a:tableStyleId>
              </a:tblPr>
              <a:tblGrid>
                <a:gridCol w="1550447">
                  <a:extLst>
                    <a:ext uri="{9D8B030D-6E8A-4147-A177-3AD203B41FA5}">
                      <a16:colId xmlns:a16="http://schemas.microsoft.com/office/drawing/2014/main" val="2563402271"/>
                    </a:ext>
                  </a:extLst>
                </a:gridCol>
                <a:gridCol w="688592">
                  <a:extLst>
                    <a:ext uri="{9D8B030D-6E8A-4147-A177-3AD203B41FA5}">
                      <a16:colId xmlns:a16="http://schemas.microsoft.com/office/drawing/2014/main" val="930993391"/>
                    </a:ext>
                  </a:extLst>
                </a:gridCol>
                <a:gridCol w="781203">
                  <a:extLst>
                    <a:ext uri="{9D8B030D-6E8A-4147-A177-3AD203B41FA5}">
                      <a16:colId xmlns:a16="http://schemas.microsoft.com/office/drawing/2014/main" val="2407904494"/>
                    </a:ext>
                  </a:extLst>
                </a:gridCol>
                <a:gridCol w="618452">
                  <a:extLst>
                    <a:ext uri="{9D8B030D-6E8A-4147-A177-3AD203B41FA5}">
                      <a16:colId xmlns:a16="http://schemas.microsoft.com/office/drawing/2014/main" val="630731481"/>
                    </a:ext>
                  </a:extLst>
                </a:gridCol>
                <a:gridCol w="564202">
                  <a:extLst>
                    <a:ext uri="{9D8B030D-6E8A-4147-A177-3AD203B41FA5}">
                      <a16:colId xmlns:a16="http://schemas.microsoft.com/office/drawing/2014/main" val="557979284"/>
                    </a:ext>
                  </a:extLst>
                </a:gridCol>
                <a:gridCol w="543618">
                  <a:extLst>
                    <a:ext uri="{9D8B030D-6E8A-4147-A177-3AD203B41FA5}">
                      <a16:colId xmlns:a16="http://schemas.microsoft.com/office/drawing/2014/main" val="3663586322"/>
                    </a:ext>
                  </a:extLst>
                </a:gridCol>
              </a:tblGrid>
              <a:tr h="314142">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595473482"/>
                  </a:ext>
                </a:extLst>
              </a:tr>
              <a:tr h="329850">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310578881"/>
                  </a:ext>
                </a:extLst>
              </a:tr>
              <a:tr h="37644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15 411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51 040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73213776"/>
                  </a:ext>
                </a:extLst>
              </a:tr>
              <a:tr h="37644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6 590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22 421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3181585377"/>
                  </a:ext>
                </a:extLst>
              </a:tr>
              <a:tr h="376441">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799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2 680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977420305"/>
                  </a:ext>
                </a:extLst>
              </a:tr>
              <a:tr h="376441">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532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1 624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600720821"/>
                  </a:ext>
                </a:extLst>
              </a:tr>
            </a:tbl>
          </a:graphicData>
        </a:graphic>
      </p:graphicFrame>
      <p:graphicFrame>
        <p:nvGraphicFramePr>
          <p:cNvPr id="12" name="Diagram 11">
            <a:extLst>
              <a:ext uri="{FF2B5EF4-FFF2-40B4-BE49-F238E27FC236}">
                <a16:creationId xmlns:a16="http://schemas.microsoft.com/office/drawing/2014/main" id="{A82B1D1C-A87D-45AE-BA3F-69672ABF2908}"/>
              </a:ext>
            </a:extLst>
          </p:cNvPr>
          <p:cNvGraphicFramePr>
            <a:graphicFrameLocks/>
          </p:cNvGraphicFramePr>
          <p:nvPr>
            <p:extLst>
              <p:ext uri="{D42A27DB-BD31-4B8C-83A1-F6EECF244321}">
                <p14:modId xmlns:p14="http://schemas.microsoft.com/office/powerpoint/2010/main" val="2482524387"/>
              </p:ext>
            </p:extLst>
          </p:nvPr>
        </p:nvGraphicFramePr>
        <p:xfrm>
          <a:off x="721637" y="1982973"/>
          <a:ext cx="5771442" cy="37740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36166" y="2341947"/>
            <a:ext cx="473318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27890" y="2348239"/>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1244" y="4775655"/>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1" y="1456854"/>
            <a:ext cx="6179638"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kv1</a:t>
            </a:r>
            <a:endParaRPr lang="sv-SE" sz="1400" dirty="0"/>
          </a:p>
        </p:txBody>
      </p:sp>
      <p:graphicFrame>
        <p:nvGraphicFramePr>
          <p:cNvPr id="4" name="Tabell 3">
            <a:extLst>
              <a:ext uri="{FF2B5EF4-FFF2-40B4-BE49-F238E27FC236}">
                <a16:creationId xmlns:a16="http://schemas.microsoft.com/office/drawing/2014/main" id="{068B3E50-6F04-40F3-9EEA-3120155B919C}"/>
              </a:ext>
            </a:extLst>
          </p:cNvPr>
          <p:cNvGraphicFramePr>
            <a:graphicFrameLocks noGrp="1"/>
          </p:cNvGraphicFramePr>
          <p:nvPr>
            <p:extLst>
              <p:ext uri="{D42A27DB-BD31-4B8C-83A1-F6EECF244321}">
                <p14:modId xmlns:p14="http://schemas.microsoft.com/office/powerpoint/2010/main" val="792041862"/>
              </p:ext>
            </p:extLst>
          </p:nvPr>
        </p:nvGraphicFramePr>
        <p:xfrm>
          <a:off x="6712537" y="2601551"/>
          <a:ext cx="4733184" cy="2174104"/>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226247226"/>
                    </a:ext>
                  </a:extLst>
                </a:gridCol>
                <a:gridCol w="686658">
                  <a:extLst>
                    <a:ext uri="{9D8B030D-6E8A-4147-A177-3AD203B41FA5}">
                      <a16:colId xmlns:a16="http://schemas.microsoft.com/office/drawing/2014/main" val="1608357605"/>
                    </a:ext>
                  </a:extLst>
                </a:gridCol>
                <a:gridCol w="779009">
                  <a:extLst>
                    <a:ext uri="{9D8B030D-6E8A-4147-A177-3AD203B41FA5}">
                      <a16:colId xmlns:a16="http://schemas.microsoft.com/office/drawing/2014/main" val="3015834062"/>
                    </a:ext>
                  </a:extLst>
                </a:gridCol>
                <a:gridCol w="572927">
                  <a:extLst>
                    <a:ext uri="{9D8B030D-6E8A-4147-A177-3AD203B41FA5}">
                      <a16:colId xmlns:a16="http://schemas.microsoft.com/office/drawing/2014/main" val="2375083865"/>
                    </a:ext>
                  </a:extLst>
                </a:gridCol>
                <a:gridCol w="606406">
                  <a:extLst>
                    <a:ext uri="{9D8B030D-6E8A-4147-A177-3AD203B41FA5}">
                      <a16:colId xmlns:a16="http://schemas.microsoft.com/office/drawing/2014/main" val="771144910"/>
                    </a:ext>
                  </a:extLst>
                </a:gridCol>
                <a:gridCol w="542092">
                  <a:extLst>
                    <a:ext uri="{9D8B030D-6E8A-4147-A177-3AD203B41FA5}">
                      <a16:colId xmlns:a16="http://schemas.microsoft.com/office/drawing/2014/main" val="3281385385"/>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53099349"/>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T>
                      <a:noFill/>
                    </a:lnT>
                  </a:tcPr>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685213949"/>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5 072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24 003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 </a:t>
                      </a:r>
                    </a:p>
                  </a:txBody>
                  <a:tcPr marL="9525" marR="9525" marT="9525" marB="0" anchor="ctr"/>
                </a:tc>
                <a:extLst>
                  <a:ext uri="{0D108BD9-81ED-4DB2-BD59-A6C34878D82A}">
                    <a16:rowId xmlns:a16="http://schemas.microsoft.com/office/drawing/2014/main" val="1156873607"/>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2 500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10 375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4016564608"/>
                  </a:ext>
                </a:extLst>
              </a:tr>
              <a:tr h="281958">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 </a:t>
                      </a:r>
                    </a:p>
                  </a:txBody>
                  <a:tcPr marL="9525" marR="9525" marT="9525" marB="0" anchor="ctr"/>
                </a:tc>
                <a:extLst>
                  <a:ext uri="{0D108BD9-81ED-4DB2-BD59-A6C34878D82A}">
                    <a16:rowId xmlns:a16="http://schemas.microsoft.com/office/drawing/2014/main" val="99760695"/>
                  </a:ext>
                </a:extLst>
              </a:tr>
              <a:tr h="281958">
                <a:tc>
                  <a:txBody>
                    <a:bodyPr/>
                    <a:lstStyle/>
                    <a:p>
                      <a:pPr marL="72000" algn="l" fontAlgn="b"/>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-78 </a:t>
                      </a:r>
                    </a:p>
                  </a:txBody>
                  <a:tcPr marL="9525" marR="9525" marT="9525" marB="0" anchor="ctr"/>
                </a:tc>
                <a:extLst>
                  <a:ext uri="{0D108BD9-81ED-4DB2-BD59-A6C34878D82A}">
                    <a16:rowId xmlns:a16="http://schemas.microsoft.com/office/drawing/2014/main" val="431771379"/>
                  </a:ext>
                </a:extLst>
              </a:tr>
              <a:tr h="281958">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 </a:t>
                      </a:r>
                    </a:p>
                  </a:txBody>
                  <a:tcPr marL="9525" marR="9525" marT="9525" marB="0" anchor="ctr"/>
                </a:tc>
                <a:extLst>
                  <a:ext uri="{0D108BD9-81ED-4DB2-BD59-A6C34878D82A}">
                    <a16:rowId xmlns:a16="http://schemas.microsoft.com/office/drawing/2014/main" val="2231077658"/>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-79 </a:t>
                      </a:r>
                    </a:p>
                  </a:txBody>
                  <a:tcPr marL="9525" marR="9525" marT="9525" marB="0" anchor="ctr"/>
                </a:tc>
                <a:extLst>
                  <a:ext uri="{0D108BD9-81ED-4DB2-BD59-A6C34878D82A}">
                    <a16:rowId xmlns:a16="http://schemas.microsoft.com/office/drawing/2014/main" val="3972017810"/>
                  </a:ext>
                </a:extLst>
              </a:tr>
            </a:tbl>
          </a:graphicData>
        </a:graphic>
      </p:graphicFrame>
      <p:sp>
        <p:nvSpPr>
          <p:cNvPr id="11" name="textruta 10">
            <a:extLst>
              <a:ext uri="{FF2B5EF4-FFF2-40B4-BE49-F238E27FC236}">
                <a16:creationId xmlns:a16="http://schemas.microsoft.com/office/drawing/2014/main" id="{BF5BCD3F-81CE-42CD-9AB0-58077A2D935A}"/>
              </a:ext>
            </a:extLst>
          </p:cNvPr>
          <p:cNvSpPr txBox="1"/>
          <p:nvPr/>
        </p:nvSpPr>
        <p:spPr>
          <a:xfrm>
            <a:off x="10335431" y="4948916"/>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12" name="Diagram 11">
            <a:extLst>
              <a:ext uri="{FF2B5EF4-FFF2-40B4-BE49-F238E27FC236}">
                <a16:creationId xmlns:a16="http://schemas.microsoft.com/office/drawing/2014/main" id="{08F209BC-62C6-478F-A412-8C4E9F359C56}"/>
              </a:ext>
            </a:extLst>
          </p:cNvPr>
          <p:cNvGraphicFramePr>
            <a:graphicFrameLocks/>
          </p:cNvGraphicFramePr>
          <p:nvPr>
            <p:extLst>
              <p:ext uri="{D42A27DB-BD31-4B8C-83A1-F6EECF244321}">
                <p14:modId xmlns:p14="http://schemas.microsoft.com/office/powerpoint/2010/main" val="3227587274"/>
              </p:ext>
            </p:extLst>
          </p:nvPr>
        </p:nvGraphicFramePr>
        <p:xfrm>
          <a:off x="750620" y="2285560"/>
          <a:ext cx="5725681" cy="34021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latshållare för bild 17" descr="En bild som visar byggnad, utomhus, himmel, hög&#10;&#10;Automatiskt genererad beskrivning">
            <a:extLst>
              <a:ext uri="{FF2B5EF4-FFF2-40B4-BE49-F238E27FC236}">
                <a16:creationId xmlns:a16="http://schemas.microsoft.com/office/drawing/2014/main" id="{8D87B532-361E-409D-948B-8D79FFBFCE3A}"/>
              </a:ext>
            </a:extLst>
          </p:cNvPr>
          <p:cNvPicPr>
            <a:picLocks noGrp="1" noChangeAspect="1"/>
          </p:cNvPicPr>
          <p:nvPr>
            <p:ph type="pic" sz="quarter" idx="13"/>
          </p:nvPr>
        </p:nvPicPr>
        <p:blipFill>
          <a:blip r:embed="rId2"/>
          <a:srcRect l="1585" r="1585"/>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4166562784"/>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16702">
                  <a:extLst>
                    <a:ext uri="{9D8B030D-6E8A-4147-A177-3AD203B41FA5}">
                      <a16:colId xmlns:a16="http://schemas.microsoft.com/office/drawing/2014/main" val="2818758293"/>
                    </a:ext>
                  </a:extLst>
                </a:gridCol>
                <a:gridCol w="1116702">
                  <a:extLst>
                    <a:ext uri="{9D8B030D-6E8A-4147-A177-3AD203B41FA5}">
                      <a16:colId xmlns:a16="http://schemas.microsoft.com/office/drawing/2014/main" val="2261431699"/>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algn="l" rtl="0" fontAlgn="ctr"/>
                      <a:r>
                        <a:rPr lang="sv-SE" sz="800" b="1" i="0" u="none" strike="noStrike">
                          <a:solidFill>
                            <a:srgbClr val="000000"/>
                          </a:solidFill>
                          <a:effectLst/>
                          <a:latin typeface="Futura Std Book" panose="020B0502020204020303" pitchFamily="34" charset="0"/>
                        </a:rPr>
                        <a:t>Uppsala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710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800" b="0" i="0" u="none" strike="noStrike" dirty="0">
                          <a:solidFill>
                            <a:srgbClr val="000000"/>
                          </a:solidFill>
                          <a:effectLst/>
                          <a:latin typeface="Futura Std Book" panose="020B0502020204020303" pitchFamily="34" charset="0"/>
                        </a:rPr>
                        <a:t>Enköping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Heby</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Håbo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Knivsta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Tierp</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Uppsala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32085089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Älvkarleby</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Östhammar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084239425"/>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Uppsala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byggnad, utomhus, himmel, hög&#10;&#10;Automatiskt genererad beskrivning">
            <a:extLst>
              <a:ext uri="{FF2B5EF4-FFF2-40B4-BE49-F238E27FC236}">
                <a16:creationId xmlns:a16="http://schemas.microsoft.com/office/drawing/2014/main" id="{BDAFF4F4-B214-4017-9B61-4F36E84ABF80}"/>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1915363205"/>
              </p:ext>
            </p:extLst>
          </p:nvPr>
        </p:nvGraphicFramePr>
        <p:xfrm>
          <a:off x="6167438" y="106615"/>
          <a:ext cx="5689600" cy="6418008"/>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8">
                  <a:extLst>
                    <a:ext uri="{9D8B030D-6E8A-4147-A177-3AD203B41FA5}">
                      <a16:colId xmlns:a16="http://schemas.microsoft.com/office/drawing/2014/main" val="1452816917"/>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a:solidFill>
                            <a:schemeClr val="bg1"/>
                          </a:solidFill>
                        </a:rPr>
                        <a:t>Antal*                 </a:t>
                      </a: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marL="7200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10 373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176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Håbo</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Älvkarleby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Knivsta</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Heby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Tierp</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Uppsala</a:t>
                      </a:r>
                    </a:p>
                  </a:txBody>
                  <a:tcPr marL="9525"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7 333</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3</a:t>
                      </a: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161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extLst>
                  <a:ext uri="{0D108BD9-81ED-4DB2-BD59-A6C34878D82A}">
                    <a16:rowId xmlns:a16="http://schemas.microsoft.com/office/drawing/2014/main" val="3208508909"/>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Enköping</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1 258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Östhammar</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11" name="textruta 10">
            <a:extLst>
              <a:ext uri="{FF2B5EF4-FFF2-40B4-BE49-F238E27FC236}">
                <a16:creationId xmlns:a16="http://schemas.microsoft.com/office/drawing/2014/main" id="{5EF2F2E0-92CB-4136-954E-2C070D9A22D8}"/>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byggnad, utomhus, himmel, hög&#10;&#10;Automatiskt genererad beskrivning">
            <a:extLst>
              <a:ext uri="{FF2B5EF4-FFF2-40B4-BE49-F238E27FC236}">
                <a16:creationId xmlns:a16="http://schemas.microsoft.com/office/drawing/2014/main" id="{331698A9-B7F7-40FF-B9C5-ADA85EDB414E}"/>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Uppsala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2999514345"/>
              </p:ext>
            </p:extLst>
          </p:nvPr>
        </p:nvGraphicFramePr>
        <p:xfrm>
          <a:off x="6167440" y="106614"/>
          <a:ext cx="5702807" cy="6424985"/>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55663">
                  <a:extLst>
                    <a:ext uri="{9D8B030D-6E8A-4147-A177-3AD203B41FA5}">
                      <a16:colId xmlns:a16="http://schemas.microsoft.com/office/drawing/2014/main" val="2818758293"/>
                    </a:ext>
                  </a:extLst>
                </a:gridCol>
                <a:gridCol w="1167413">
                  <a:extLst>
                    <a:ext uri="{9D8B030D-6E8A-4147-A177-3AD203B41FA5}">
                      <a16:colId xmlns:a16="http://schemas.microsoft.com/office/drawing/2014/main" val="1452816917"/>
                    </a:ext>
                  </a:extLst>
                </a:gridCol>
              </a:tblGrid>
              <a:tr h="5861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61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61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868">
                <a:tc>
                  <a:txBody>
                    <a:bodyPr/>
                    <a:lstStyle/>
                    <a:p>
                      <a:pPr marL="7200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14 679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Håbo</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93360832"/>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Älvkarleby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559525621"/>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Knivsta</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947986397"/>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Heby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2325918200"/>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Tierp</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3944598109"/>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Uppsala</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9 295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3208508909"/>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Enköping</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1 776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121273573"/>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Östhammar</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084239425"/>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byggnad, utomhus, himmel, hög&#10;&#10;Automatiskt genererad beskrivning">
            <a:extLst>
              <a:ext uri="{FF2B5EF4-FFF2-40B4-BE49-F238E27FC236}">
                <a16:creationId xmlns:a16="http://schemas.microsoft.com/office/drawing/2014/main" id="{34185575-BCF8-4CD6-B3AC-D9BCC173060C}"/>
              </a:ext>
            </a:extLst>
          </p:cNvPr>
          <p:cNvPicPr>
            <a:picLocks noGrp="1" noChangeAspect="1"/>
          </p:cNvPicPr>
          <p:nvPr>
            <p:ph type="pic" sz="quarter" idx="13"/>
          </p:nvPr>
        </p:nvPicPr>
        <p:blipFill>
          <a:blip r:embed="rId2"/>
          <a:srcRect l="1585" r="1585"/>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2944288074"/>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marL="72000" algn="l" fontAlgn="b"/>
                      <a:r>
                        <a:rPr lang="sv-SE" sz="80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389 491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799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Enköping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46 526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Heby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14 130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3 100</a:t>
                      </a: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Håbo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22 062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670</a:t>
                      </a: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Knivsta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19 171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-95</a:t>
                      </a: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Tierp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21 390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Uppsala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234 384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532</a:t>
                      </a:r>
                    </a:p>
                  </a:txBody>
                  <a:tcPr marL="9525" marR="9525" marT="9525" marB="0" anchor="ctr"/>
                </a:tc>
                <a:tc>
                  <a:txBody>
                    <a:bodyPr/>
                    <a:lstStyle/>
                    <a:p>
                      <a:pPr algn="ctr" fontAlgn="ctr"/>
                      <a:r>
                        <a:rPr lang="sv-SE" sz="800" b="0" i="0" u="none" strike="noStrike" dirty="0">
                          <a:solidFill>
                            <a:srgbClr val="000000"/>
                          </a:solidFill>
                          <a:effectLst/>
                          <a:latin typeface="+mn-lt"/>
                        </a:rPr>
                        <a:t>11</a:t>
                      </a:r>
                    </a:p>
                  </a:txBody>
                  <a:tcPr marL="9525" marR="9525" marT="9525" marB="0" anchor="ctr"/>
                </a:tc>
                <a:extLst>
                  <a:ext uri="{0D108BD9-81ED-4DB2-BD59-A6C34878D82A}">
                    <a16:rowId xmlns:a16="http://schemas.microsoft.com/office/drawing/2014/main" val="3208508909"/>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Älvkarleby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9 558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Östhammar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22 270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233</a:t>
                      </a:r>
                    </a:p>
                  </a:txBody>
                  <a:tcPr marL="9525" marR="9525" marT="9525" marB="0" anchor="ctr"/>
                </a:tc>
                <a:extLst>
                  <a:ext uri="{0D108BD9-81ED-4DB2-BD59-A6C34878D82A}">
                    <a16:rowId xmlns:a16="http://schemas.microsoft.com/office/drawing/2014/main" val="1084239425"/>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byggnad, utomhus, himmel, hög&#10;&#10;Automatiskt genererad beskrivning">
            <a:extLst>
              <a:ext uri="{FF2B5EF4-FFF2-40B4-BE49-F238E27FC236}">
                <a16:creationId xmlns:a16="http://schemas.microsoft.com/office/drawing/2014/main" id="{C82841F1-D815-435F-83A1-B321E692B0CF}"/>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2589804324"/>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85499">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algn="l" rtl="0" fontAlgn="ctr"/>
                      <a:r>
                        <a:rPr lang="sv-SE" sz="800" b="1" i="0" u="none" strike="noStrike" dirty="0">
                          <a:solidFill>
                            <a:srgbClr val="000000"/>
                          </a:solidFill>
                          <a:effectLst/>
                          <a:latin typeface="Futura Std Book" panose="020B0502020204020303" pitchFamily="34" charset="0"/>
                        </a:rPr>
                        <a:t>Uppsala län</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800" b="0" i="0" u="none" strike="noStrike" dirty="0">
                          <a:solidFill>
                            <a:srgbClr val="000000"/>
                          </a:solidFill>
                          <a:effectLst/>
                          <a:latin typeface="Futura Std Book" panose="020B0502020204020303" pitchFamily="34" charset="0"/>
                        </a:rPr>
                        <a:t>Enköping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Heby</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Håbo</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Knivsta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Tierp</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Uppsala</a:t>
                      </a:r>
                    </a:p>
                  </a:txBody>
                  <a:tcPr marL="180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65</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-43</a:t>
                      </a:r>
                    </a:p>
                  </a:txBody>
                  <a:tcPr marL="0" marR="0" marT="0" marB="0" anchor="ctr"/>
                </a:tc>
                <a:extLst>
                  <a:ext uri="{0D108BD9-81ED-4DB2-BD59-A6C34878D82A}">
                    <a16:rowId xmlns:a16="http://schemas.microsoft.com/office/drawing/2014/main" val="32085089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Älvkarleby</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Östhammar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1084239425"/>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5947360" y="0"/>
            <a:ext cx="6244640" cy="6883216"/>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61554" y="1628775"/>
            <a:ext cx="5310596"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http://stockholmbusinessalliance.se/hittamaterial/konjunkturrapporter/ </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61554" y="342899"/>
            <a:ext cx="5565487" cy="1113955"/>
          </a:xfrm>
        </p:spPr>
        <p:txBody>
          <a:bodyPr/>
          <a:lstStyle/>
          <a:p>
            <a:r>
              <a:rPr lang="sv-SE" sz="2800"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5368066" y="0"/>
            <a:ext cx="6109559"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2676</TotalTime>
  <Words>2963</Words>
  <Application>Microsoft Office PowerPoint</Application>
  <PresentationFormat>Bredbild</PresentationFormat>
  <Paragraphs>1116</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Times New Roman</vt:lpstr>
      <vt:lpstr>Wingdings</vt:lpstr>
      <vt:lpstr>Stockholm Business Region</vt:lpstr>
      <vt:lpstr>PowerPoint-presentation</vt:lpstr>
      <vt:lpstr>Om rapporten</vt:lpstr>
      <vt:lpstr>Stabilt läge för Uppsala</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485</cp:revision>
  <cp:lastPrinted>2020-06-25T08:35:02Z</cp:lastPrinted>
  <dcterms:created xsi:type="dcterms:W3CDTF">2019-04-29T08:02:07Z</dcterms:created>
  <dcterms:modified xsi:type="dcterms:W3CDTF">2021-07-01T06:29:10Z</dcterms:modified>
</cp:coreProperties>
</file>