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1\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Grafdata'!$B$54</c:f>
              <c:strCache>
                <c:ptCount val="1"/>
                <c:pt idx="0">
                  <c:v>Total</c:v>
                </c:pt>
              </c:strCache>
            </c:strRef>
          </c:tx>
          <c:spPr>
            <a:ln w="28575" cap="rnd">
              <a:solidFill>
                <a:schemeClr val="accent1"/>
              </a:solidFill>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Grafdata'!$C$54:$AQ$54</c:f>
              <c:numCache>
                <c:formatCode>General</c:formatCode>
                <c:ptCount val="41"/>
                <c:pt idx="0">
                  <c:v>100</c:v>
                </c:pt>
                <c:pt idx="1">
                  <c:v>108.11286092759283</c:v>
                </c:pt>
                <c:pt idx="2">
                  <c:v>108.67909637970654</c:v>
                </c:pt>
                <c:pt idx="3">
                  <c:v>106.52777107005829</c:v>
                </c:pt>
                <c:pt idx="4">
                  <c:v>104.70715235248193</c:v>
                </c:pt>
                <c:pt idx="5">
                  <c:v>112.28205036591952</c:v>
                </c:pt>
                <c:pt idx="6">
                  <c:v>112.8143641035582</c:v>
                </c:pt>
                <c:pt idx="7">
                  <c:v>111.86806395785602</c:v>
                </c:pt>
                <c:pt idx="8">
                  <c:v>108.60539981920449</c:v>
                </c:pt>
                <c:pt idx="9">
                  <c:v>115.21177640716878</c:v>
                </c:pt>
                <c:pt idx="10">
                  <c:v>116.82105560236035</c:v>
                </c:pt>
                <c:pt idx="11">
                  <c:v>115.54558074435944</c:v>
                </c:pt>
                <c:pt idx="12">
                  <c:v>113.03801676927358</c:v>
                </c:pt>
                <c:pt idx="13">
                  <c:v>120.37949200497067</c:v>
                </c:pt>
                <c:pt idx="14">
                  <c:v>120.85653205810853</c:v>
                </c:pt>
                <c:pt idx="15">
                  <c:v>118.39257767160164</c:v>
                </c:pt>
                <c:pt idx="16">
                  <c:v>117.3828707525459</c:v>
                </c:pt>
                <c:pt idx="17">
                  <c:v>125.59198098609116</c:v>
                </c:pt>
                <c:pt idx="18">
                  <c:v>124.31583465337641</c:v>
                </c:pt>
                <c:pt idx="19">
                  <c:v>122.63443428982663</c:v>
                </c:pt>
                <c:pt idx="20">
                  <c:v>121.20395145191173</c:v>
                </c:pt>
                <c:pt idx="21">
                  <c:v>128.89003812219909</c:v>
                </c:pt>
                <c:pt idx="22">
                  <c:v>128.39635571653588</c:v>
                </c:pt>
                <c:pt idx="23">
                  <c:v>127.98241369693096</c:v>
                </c:pt>
                <c:pt idx="24">
                  <c:v>123.70711675913462</c:v>
                </c:pt>
                <c:pt idx="25">
                  <c:v>133.36004581693265</c:v>
                </c:pt>
                <c:pt idx="26">
                  <c:v>132.90421949346103</c:v>
                </c:pt>
                <c:pt idx="27">
                  <c:v>132.51181309500205</c:v>
                </c:pt>
                <c:pt idx="28">
                  <c:v>131.10309086856296</c:v>
                </c:pt>
                <c:pt idx="29">
                  <c:v>140.46995575513395</c:v>
                </c:pt>
                <c:pt idx="30">
                  <c:v>139.14345626599388</c:v>
                </c:pt>
                <c:pt idx="31">
                  <c:v>137.10677750039102</c:v>
                </c:pt>
                <c:pt idx="32">
                  <c:v>134.35964823737302</c:v>
                </c:pt>
                <c:pt idx="33">
                  <c:v>145.35119742036809</c:v>
                </c:pt>
                <c:pt idx="34">
                  <c:v>141.68685677319439</c:v>
                </c:pt>
                <c:pt idx="35">
                  <c:v>141.9714827560006</c:v>
                </c:pt>
                <c:pt idx="36">
                  <c:v>141.16576708204121</c:v>
                </c:pt>
                <c:pt idx="37">
                  <c:v>141.22632258630182</c:v>
                </c:pt>
                <c:pt idx="38">
                  <c:v>140.34834329345858</c:v>
                </c:pt>
                <c:pt idx="39">
                  <c:v>140.30101345268247</c:v>
                </c:pt>
                <c:pt idx="40">
                  <c:v>141.48029857680064</c:v>
                </c:pt>
              </c:numCache>
            </c:numRef>
          </c:val>
          <c:smooth val="0"/>
          <c:extLst>
            <c:ext xmlns:c16="http://schemas.microsoft.com/office/drawing/2014/chart" uri="{C3380CC4-5D6E-409C-BE32-E72D297353CC}">
              <c16:uniqueId val="{00000000-4D92-4FC5-8812-624F3F9B6C3D}"/>
            </c:ext>
          </c:extLst>
        </c:ser>
        <c:ser>
          <c:idx val="1"/>
          <c:order val="1"/>
          <c:tx>
            <c:strRef>
              <c:f>'s4 Grafdata'!$B$55</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Grafdata'!$C$55:$AQ$55</c:f>
              <c:numCache>
                <c:formatCode>General</c:formatCode>
                <c:ptCount val="41"/>
                <c:pt idx="0">
                  <c:v>100</c:v>
                </c:pt>
                <c:pt idx="1">
                  <c:v>107.85135810336934</c:v>
                </c:pt>
                <c:pt idx="2">
                  <c:v>108.28889160769728</c:v>
                </c:pt>
                <c:pt idx="3">
                  <c:v>105.92528250612989</c:v>
                </c:pt>
                <c:pt idx="4">
                  <c:v>103.95019850232518</c:v>
                </c:pt>
                <c:pt idx="5">
                  <c:v>111.17347729091176</c:v>
                </c:pt>
                <c:pt idx="6">
                  <c:v>111.47874799997452</c:v>
                </c:pt>
                <c:pt idx="7">
                  <c:v>110.38143211315568</c:v>
                </c:pt>
                <c:pt idx="8">
                  <c:v>106.92092965355202</c:v>
                </c:pt>
                <c:pt idx="9">
                  <c:v>113.02520701363549</c:v>
                </c:pt>
                <c:pt idx="10">
                  <c:v>114.27624969078285</c:v>
                </c:pt>
                <c:pt idx="11">
                  <c:v>112.76459031016007</c:v>
                </c:pt>
                <c:pt idx="12">
                  <c:v>110.02601971814499</c:v>
                </c:pt>
                <c:pt idx="13">
                  <c:v>116.77758085314728</c:v>
                </c:pt>
                <c:pt idx="14">
                  <c:v>116.96523208819409</c:v>
                </c:pt>
                <c:pt idx="15">
                  <c:v>114.37351919678665</c:v>
                </c:pt>
                <c:pt idx="16">
                  <c:v>113.16501552302033</c:v>
                </c:pt>
                <c:pt idx="17">
                  <c:v>120.6577000924258</c:v>
                </c:pt>
                <c:pt idx="18">
                  <c:v>119.07468166424312</c:v>
                </c:pt>
                <c:pt idx="19">
                  <c:v>117.31793671282932</c:v>
                </c:pt>
                <c:pt idx="20">
                  <c:v>115.72176997432314</c:v>
                </c:pt>
                <c:pt idx="21">
                  <c:v>122.73158903981565</c:v>
                </c:pt>
                <c:pt idx="22">
                  <c:v>121.72508955057239</c:v>
                </c:pt>
                <c:pt idx="23">
                  <c:v>120.90014852069243</c:v>
                </c:pt>
                <c:pt idx="24">
                  <c:v>116.4563209410473</c:v>
                </c:pt>
                <c:pt idx="25">
                  <c:v>125.08005202422918</c:v>
                </c:pt>
                <c:pt idx="26">
                  <c:v>124.20097905305163</c:v>
                </c:pt>
                <c:pt idx="27">
                  <c:v>123.57846538986455</c:v>
                </c:pt>
                <c:pt idx="28">
                  <c:v>122.02479983764273</c:v>
                </c:pt>
                <c:pt idx="29">
                  <c:v>130.33998026945264</c:v>
                </c:pt>
                <c:pt idx="30">
                  <c:v>128.80328605060984</c:v>
                </c:pt>
                <c:pt idx="31">
                  <c:v>126.54081306057904</c:v>
                </c:pt>
                <c:pt idx="32">
                  <c:v>123.74022609874984</c:v>
                </c:pt>
                <c:pt idx="33">
                  <c:v>133.52692475344028</c:v>
                </c:pt>
                <c:pt idx="34">
                  <c:v>129.99535284003755</c:v>
                </c:pt>
                <c:pt idx="35">
                  <c:v>130.12049628918166</c:v>
                </c:pt>
                <c:pt idx="36">
                  <c:v>129.13719413215199</c:v>
                </c:pt>
                <c:pt idx="37">
                  <c:v>128.96812937719207</c:v>
                </c:pt>
                <c:pt idx="38">
                  <c:v>128.06227868045684</c:v>
                </c:pt>
                <c:pt idx="39">
                  <c:v>127.98814293119291</c:v>
                </c:pt>
                <c:pt idx="40">
                  <c:v>128.82964795291886</c:v>
                </c:pt>
              </c:numCache>
            </c:numRef>
          </c:val>
          <c:smooth val="0"/>
          <c:extLst>
            <c:ext xmlns:c16="http://schemas.microsoft.com/office/drawing/2014/chart" uri="{C3380CC4-5D6E-409C-BE32-E72D297353CC}">
              <c16:uniqueId val="{00000001-4D92-4FC5-8812-624F3F9B6C3D}"/>
            </c:ext>
          </c:extLst>
        </c:ser>
        <c:ser>
          <c:idx val="2"/>
          <c:order val="2"/>
          <c:tx>
            <c:strRef>
              <c:f>'s4 Grafdata'!$B$56</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Grafdata'!$C$56:$AQ$56</c:f>
              <c:numCache>
                <c:formatCode>General</c:formatCode>
                <c:ptCount val="41"/>
                <c:pt idx="0">
                  <c:v>100</c:v>
                </c:pt>
                <c:pt idx="1">
                  <c:v>105.80866525564926</c:v>
                </c:pt>
                <c:pt idx="2">
                  <c:v>106.18178948417285</c:v>
                </c:pt>
                <c:pt idx="3">
                  <c:v>104.43542373050973</c:v>
                </c:pt>
                <c:pt idx="4">
                  <c:v>104.16274774752968</c:v>
                </c:pt>
                <c:pt idx="5">
                  <c:v>110.26500754497488</c:v>
                </c:pt>
                <c:pt idx="6">
                  <c:v>107.21100164808344</c:v>
                </c:pt>
                <c:pt idx="7">
                  <c:v>106.2237695811569</c:v>
                </c:pt>
                <c:pt idx="8">
                  <c:v>105.57070194110649</c:v>
                </c:pt>
                <c:pt idx="9">
                  <c:v>108.67963789271137</c:v>
                </c:pt>
                <c:pt idx="10">
                  <c:v>107.97952643438782</c:v>
                </c:pt>
                <c:pt idx="11">
                  <c:v>107.40593254617377</c:v>
                </c:pt>
                <c:pt idx="12">
                  <c:v>106.98074464231334</c:v>
                </c:pt>
                <c:pt idx="13">
                  <c:v>111.26864478398255</c:v>
                </c:pt>
                <c:pt idx="14">
                  <c:v>110.46440987476798</c:v>
                </c:pt>
                <c:pt idx="15">
                  <c:v>110.14155524067964</c:v>
                </c:pt>
                <c:pt idx="16">
                  <c:v>109.46834737930355</c:v>
                </c:pt>
                <c:pt idx="17">
                  <c:v>114.24690504915425</c:v>
                </c:pt>
                <c:pt idx="18">
                  <c:v>112.99649895651315</c:v>
                </c:pt>
                <c:pt idx="19">
                  <c:v>115.30248203498853</c:v>
                </c:pt>
                <c:pt idx="20">
                  <c:v>113.678215904244</c:v>
                </c:pt>
                <c:pt idx="21">
                  <c:v>116.96898321287317</c:v>
                </c:pt>
                <c:pt idx="22">
                  <c:v>116.79795274372681</c:v>
                </c:pt>
                <c:pt idx="23">
                  <c:v>121.12432887392971</c:v>
                </c:pt>
                <c:pt idx="24">
                  <c:v>116.50186221450907</c:v>
                </c:pt>
                <c:pt idx="25">
                  <c:v>123.16760466439153</c:v>
                </c:pt>
                <c:pt idx="26">
                  <c:v>120.99448372600575</c:v>
                </c:pt>
                <c:pt idx="27">
                  <c:v>120.35091885527086</c:v>
                </c:pt>
                <c:pt idx="28">
                  <c:v>120.0210114171533</c:v>
                </c:pt>
                <c:pt idx="29">
                  <c:v>126.77634371611147</c:v>
                </c:pt>
                <c:pt idx="30">
                  <c:v>125.77691952233148</c:v>
                </c:pt>
                <c:pt idx="31">
                  <c:v>121.91989199879853</c:v>
                </c:pt>
                <c:pt idx="32">
                  <c:v>122.70873204176948</c:v>
                </c:pt>
                <c:pt idx="33">
                  <c:v>125.93447142534532</c:v>
                </c:pt>
                <c:pt idx="34">
                  <c:v>122.75963137783179</c:v>
                </c:pt>
                <c:pt idx="35">
                  <c:v>124.22504741150053</c:v>
                </c:pt>
                <c:pt idx="36">
                  <c:v>125.5292801008391</c:v>
                </c:pt>
                <c:pt idx="37">
                  <c:v>125.29197707038215</c:v>
                </c:pt>
                <c:pt idx="38">
                  <c:v>128.69001445758019</c:v>
                </c:pt>
                <c:pt idx="39">
                  <c:v>134.10954491563652</c:v>
                </c:pt>
                <c:pt idx="40">
                  <c:v>131.94100955821861</c:v>
                </c:pt>
              </c:numCache>
            </c:numRef>
          </c:val>
          <c:smooth val="0"/>
          <c:extLst>
            <c:ext xmlns:c16="http://schemas.microsoft.com/office/drawing/2014/chart" uri="{C3380CC4-5D6E-409C-BE32-E72D297353CC}">
              <c16:uniqueId val="{00000002-4D92-4FC5-8812-624F3F9B6C3D}"/>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Grafdata!$B$49</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Grafdata!$C$49:$AQ$49</c:f>
              <c:numCache>
                <c:formatCode>General</c:formatCode>
                <c:ptCount val="41"/>
                <c:pt idx="0">
                  <c:v>100</c:v>
                </c:pt>
                <c:pt idx="1">
                  <c:v>109.93003444595435</c:v>
                </c:pt>
                <c:pt idx="2">
                  <c:v>109.28279763171555</c:v>
                </c:pt>
                <c:pt idx="3">
                  <c:v>108.46232275861969</c:v>
                </c:pt>
                <c:pt idx="4">
                  <c:v>105.67036905928799</c:v>
                </c:pt>
                <c:pt idx="5">
                  <c:v>114.8687140041217</c:v>
                </c:pt>
                <c:pt idx="6">
                  <c:v>114.14056995777045</c:v>
                </c:pt>
                <c:pt idx="7">
                  <c:v>113.21276200401346</c:v>
                </c:pt>
                <c:pt idx="8">
                  <c:v>109.30828306558163</c:v>
                </c:pt>
                <c:pt idx="9">
                  <c:v>117.01957507938602</c:v>
                </c:pt>
                <c:pt idx="10">
                  <c:v>117.21880313786943</c:v>
                </c:pt>
                <c:pt idx="11">
                  <c:v>117.29458047482485</c:v>
                </c:pt>
                <c:pt idx="12">
                  <c:v>113.4441385783865</c:v>
                </c:pt>
                <c:pt idx="13">
                  <c:v>121.47249916970155</c:v>
                </c:pt>
                <c:pt idx="14">
                  <c:v>120.6835613951161</c:v>
                </c:pt>
                <c:pt idx="15">
                  <c:v>119.33275830376338</c:v>
                </c:pt>
                <c:pt idx="16">
                  <c:v>117.19274503389013</c:v>
                </c:pt>
                <c:pt idx="17">
                  <c:v>126.54020926602652</c:v>
                </c:pt>
                <c:pt idx="18">
                  <c:v>123.49836693971443</c:v>
                </c:pt>
                <c:pt idx="19">
                  <c:v>123.07869042829623</c:v>
                </c:pt>
                <c:pt idx="20">
                  <c:v>119.89388096293311</c:v>
                </c:pt>
                <c:pt idx="21">
                  <c:v>128.75173182756296</c:v>
                </c:pt>
                <c:pt idx="22">
                  <c:v>126.39109667452678</c:v>
                </c:pt>
                <c:pt idx="23">
                  <c:v>126.90561776369323</c:v>
                </c:pt>
                <c:pt idx="24">
                  <c:v>121.00649257449494</c:v>
                </c:pt>
                <c:pt idx="25">
                  <c:v>132.53784662641635</c:v>
                </c:pt>
                <c:pt idx="26">
                  <c:v>130.26222923061056</c:v>
                </c:pt>
                <c:pt idx="27">
                  <c:v>130.94170054710321</c:v>
                </c:pt>
                <c:pt idx="28">
                  <c:v>128.92644382407684</c:v>
                </c:pt>
                <c:pt idx="29">
                  <c:v>139.57837005582326</c:v>
                </c:pt>
                <c:pt idx="30">
                  <c:v>136.50882068822531</c:v>
                </c:pt>
                <c:pt idx="31">
                  <c:v>135.33698746900984</c:v>
                </c:pt>
                <c:pt idx="32">
                  <c:v>131.90824749555355</c:v>
                </c:pt>
                <c:pt idx="33">
                  <c:v>144.5005801768547</c:v>
                </c:pt>
                <c:pt idx="34">
                  <c:v>139.51795103875233</c:v>
                </c:pt>
                <c:pt idx="35">
                  <c:v>141.57318103399558</c:v>
                </c:pt>
                <c:pt idx="36">
                  <c:v>140.13582024862728</c:v>
                </c:pt>
                <c:pt idx="37">
                  <c:v>138.91098203932944</c:v>
                </c:pt>
                <c:pt idx="38">
                  <c:v>136.22501565934408</c:v>
                </c:pt>
                <c:pt idx="39">
                  <c:v>137.07649372141657</c:v>
                </c:pt>
                <c:pt idx="40">
                  <c:v>137.64167327062785</c:v>
                </c:pt>
              </c:numCache>
            </c:numRef>
          </c:val>
          <c:smooth val="0"/>
          <c:extLst>
            <c:ext xmlns:c16="http://schemas.microsoft.com/office/drawing/2014/chart" uri="{C3380CC4-5D6E-409C-BE32-E72D297353CC}">
              <c16:uniqueId val="{00000000-BC4F-4D4A-9151-719088455970}"/>
            </c:ext>
          </c:extLst>
        </c:ser>
        <c:ser>
          <c:idx val="1"/>
          <c:order val="1"/>
          <c:tx>
            <c:strRef>
              <c:f>Grafdata!$B$50</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Grafdata!$C$50:$AQ$50</c:f>
              <c:numCache>
                <c:formatCode>General</c:formatCode>
                <c:ptCount val="41"/>
                <c:pt idx="0">
                  <c:v>100</c:v>
                </c:pt>
                <c:pt idx="1">
                  <c:v>111.39017973729676</c:v>
                </c:pt>
                <c:pt idx="2">
                  <c:v>107.46077967904985</c:v>
                </c:pt>
                <c:pt idx="3">
                  <c:v>106.95556240944859</c:v>
                </c:pt>
                <c:pt idx="4">
                  <c:v>106.65885461941788</c:v>
                </c:pt>
                <c:pt idx="5">
                  <c:v>116.26853262015648</c:v>
                </c:pt>
                <c:pt idx="6">
                  <c:v>112.51442161485998</c:v>
                </c:pt>
                <c:pt idx="7">
                  <c:v>109.37043828324822</c:v>
                </c:pt>
                <c:pt idx="8">
                  <c:v>107.02966388275905</c:v>
                </c:pt>
                <c:pt idx="9">
                  <c:v>115.94574071109344</c:v>
                </c:pt>
                <c:pt idx="10">
                  <c:v>112.43388970491327</c:v>
                </c:pt>
                <c:pt idx="11">
                  <c:v>112.57785326565731</c:v>
                </c:pt>
                <c:pt idx="12">
                  <c:v>110.10025327607893</c:v>
                </c:pt>
                <c:pt idx="13">
                  <c:v>118.85009326946708</c:v>
                </c:pt>
                <c:pt idx="14">
                  <c:v>113.72982957881601</c:v>
                </c:pt>
                <c:pt idx="15">
                  <c:v>111.96217124282673</c:v>
                </c:pt>
                <c:pt idx="16">
                  <c:v>110.72756423709863</c:v>
                </c:pt>
                <c:pt idx="17">
                  <c:v>119.84544216538517</c:v>
                </c:pt>
                <c:pt idx="18">
                  <c:v>112.87206118912431</c:v>
                </c:pt>
                <c:pt idx="19">
                  <c:v>110.10040562579296</c:v>
                </c:pt>
                <c:pt idx="20">
                  <c:v>108.36138526999515</c:v>
                </c:pt>
                <c:pt idx="21">
                  <c:v>119.60491248942218</c:v>
                </c:pt>
                <c:pt idx="22">
                  <c:v>112.00101253748198</c:v>
                </c:pt>
                <c:pt idx="23">
                  <c:v>112.17802714034089</c:v>
                </c:pt>
                <c:pt idx="24">
                  <c:v>107.84383362916562</c:v>
                </c:pt>
                <c:pt idx="25">
                  <c:v>119.48860239427606</c:v>
                </c:pt>
                <c:pt idx="26">
                  <c:v>110.52480520383391</c:v>
                </c:pt>
                <c:pt idx="27">
                  <c:v>109.91558935128906</c:v>
                </c:pt>
                <c:pt idx="28">
                  <c:v>112.04060870548321</c:v>
                </c:pt>
                <c:pt idx="29">
                  <c:v>123.75771008446208</c:v>
                </c:pt>
                <c:pt idx="30">
                  <c:v>116.17818201418184</c:v>
                </c:pt>
                <c:pt idx="31">
                  <c:v>113.11265650815182</c:v>
                </c:pt>
                <c:pt idx="32">
                  <c:v>112.81629887285331</c:v>
                </c:pt>
                <c:pt idx="33">
                  <c:v>130.16901450436015</c:v>
                </c:pt>
                <c:pt idx="34">
                  <c:v>115.64714875929329</c:v>
                </c:pt>
                <c:pt idx="35">
                  <c:v>121.4847230739642</c:v>
                </c:pt>
                <c:pt idx="36">
                  <c:v>125.8137904267104</c:v>
                </c:pt>
                <c:pt idx="37">
                  <c:v>117.66324240328753</c:v>
                </c:pt>
                <c:pt idx="38">
                  <c:v>109.98806884096687</c:v>
                </c:pt>
                <c:pt idx="39">
                  <c:v>111.15836053252323</c:v>
                </c:pt>
                <c:pt idx="40">
                  <c:v>115.72978391856886</c:v>
                </c:pt>
              </c:numCache>
            </c:numRef>
          </c:val>
          <c:smooth val="0"/>
          <c:extLst>
            <c:ext xmlns:c16="http://schemas.microsoft.com/office/drawing/2014/chart" uri="{C3380CC4-5D6E-409C-BE32-E72D297353CC}">
              <c16:uniqueId val="{00000001-BC4F-4D4A-9151-719088455970}"/>
            </c:ext>
          </c:extLst>
        </c:ser>
        <c:ser>
          <c:idx val="2"/>
          <c:order val="2"/>
          <c:tx>
            <c:strRef>
              <c:f>Grafdata!$B$51</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Grafdata!$C$51:$AQ$51</c:f>
              <c:numCache>
                <c:formatCode>General</c:formatCode>
                <c:ptCount val="41"/>
                <c:pt idx="0">
                  <c:v>100</c:v>
                </c:pt>
                <c:pt idx="1">
                  <c:v>109.36366661713478</c:v>
                </c:pt>
                <c:pt idx="2">
                  <c:v>111.58356548322665</c:v>
                </c:pt>
                <c:pt idx="3">
                  <c:v>109.92555509762232</c:v>
                </c:pt>
                <c:pt idx="4">
                  <c:v>106.21264429573047</c:v>
                </c:pt>
                <c:pt idx="5">
                  <c:v>114.22414085871621</c:v>
                </c:pt>
                <c:pt idx="6">
                  <c:v>116.29312431375841</c:v>
                </c:pt>
                <c:pt idx="7">
                  <c:v>116.30317951472102</c:v>
                </c:pt>
                <c:pt idx="8">
                  <c:v>112.22906704668333</c:v>
                </c:pt>
                <c:pt idx="9">
                  <c:v>117.89087549569213</c:v>
                </c:pt>
                <c:pt idx="10">
                  <c:v>121.55441428851854</c:v>
                </c:pt>
                <c:pt idx="11">
                  <c:v>121.21017930055997</c:v>
                </c:pt>
                <c:pt idx="12">
                  <c:v>118.04712389486632</c:v>
                </c:pt>
                <c:pt idx="13">
                  <c:v>125.27620709887724</c:v>
                </c:pt>
                <c:pt idx="14">
                  <c:v>128.16794449014077</c:v>
                </c:pt>
                <c:pt idx="15">
                  <c:v>126.57284202610248</c:v>
                </c:pt>
                <c:pt idx="16">
                  <c:v>123.47577271825483</c:v>
                </c:pt>
                <c:pt idx="17">
                  <c:v>131.98472561151689</c:v>
                </c:pt>
                <c:pt idx="18">
                  <c:v>133.03287578628104</c:v>
                </c:pt>
                <c:pt idx="19">
                  <c:v>133.19831981382899</c:v>
                </c:pt>
                <c:pt idx="20">
                  <c:v>130.60473823789718</c:v>
                </c:pt>
                <c:pt idx="21">
                  <c:v>137.07255747592365</c:v>
                </c:pt>
                <c:pt idx="22">
                  <c:v>138.91798823625192</c:v>
                </c:pt>
                <c:pt idx="23">
                  <c:v>138.33085904853363</c:v>
                </c:pt>
                <c:pt idx="24">
                  <c:v>132.09839115120889</c:v>
                </c:pt>
                <c:pt idx="25">
                  <c:v>141.7984532251003</c:v>
                </c:pt>
                <c:pt idx="26">
                  <c:v>144.23268620384115</c:v>
                </c:pt>
                <c:pt idx="27">
                  <c:v>144.64885826707402</c:v>
                </c:pt>
                <c:pt idx="28">
                  <c:v>141.5504725218909</c:v>
                </c:pt>
                <c:pt idx="29">
                  <c:v>149.85330862039763</c:v>
                </c:pt>
                <c:pt idx="30">
                  <c:v>150.03984039387967</c:v>
                </c:pt>
                <c:pt idx="31">
                  <c:v>148.91738045702616</c:v>
                </c:pt>
                <c:pt idx="32">
                  <c:v>144.79982286460478</c:v>
                </c:pt>
                <c:pt idx="33">
                  <c:v>153.68963213476343</c:v>
                </c:pt>
                <c:pt idx="34">
                  <c:v>155.31523729304004</c:v>
                </c:pt>
                <c:pt idx="35">
                  <c:v>154.1350095081886</c:v>
                </c:pt>
                <c:pt idx="36">
                  <c:v>150.23692527358045</c:v>
                </c:pt>
                <c:pt idx="37">
                  <c:v>151.54561648040402</c:v>
                </c:pt>
                <c:pt idx="38">
                  <c:v>152.9353231717248</c:v>
                </c:pt>
                <c:pt idx="39">
                  <c:v>152.66788257074668</c:v>
                </c:pt>
                <c:pt idx="40">
                  <c:v>151.80596280303192</c:v>
                </c:pt>
              </c:numCache>
            </c:numRef>
          </c:val>
          <c:smooth val="0"/>
          <c:extLst>
            <c:ext xmlns:c16="http://schemas.microsoft.com/office/drawing/2014/chart" uri="{C3380CC4-5D6E-409C-BE32-E72D297353CC}">
              <c16:uniqueId val="{00000002-BC4F-4D4A-9151-719088455970}"/>
            </c:ext>
          </c:extLst>
        </c:ser>
        <c:ser>
          <c:idx val="3"/>
          <c:order val="3"/>
          <c:tx>
            <c:strRef>
              <c:f>Grafdata!$B$52</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Grafdata!$C$52:$AQ$52</c:f>
              <c:numCache>
                <c:formatCode>General</c:formatCode>
                <c:ptCount val="41"/>
                <c:pt idx="0">
                  <c:v>101</c:v>
                </c:pt>
                <c:pt idx="1">
                  <c:v>107.08135626577612</c:v>
                </c:pt>
                <c:pt idx="2">
                  <c:v>105.06912592493693</c:v>
                </c:pt>
                <c:pt idx="3">
                  <c:v>107.11929571330417</c:v>
                </c:pt>
                <c:pt idx="4">
                  <c:v>99.230616929292708</c:v>
                </c:pt>
                <c:pt idx="5">
                  <c:v>112.6328912577215</c:v>
                </c:pt>
                <c:pt idx="6">
                  <c:v>109.89681237924744</c:v>
                </c:pt>
                <c:pt idx="7">
                  <c:v>112.91135562459097</c:v>
                </c:pt>
                <c:pt idx="8">
                  <c:v>103.82696088739108</c:v>
                </c:pt>
                <c:pt idx="9">
                  <c:v>116.89827628580947</c:v>
                </c:pt>
                <c:pt idx="10">
                  <c:v>114.46982667564377</c:v>
                </c:pt>
                <c:pt idx="11">
                  <c:v>116.33056435213999</c:v>
                </c:pt>
                <c:pt idx="12">
                  <c:v>103.85677229081769</c:v>
                </c:pt>
                <c:pt idx="13">
                  <c:v>113.00892492748874</c:v>
                </c:pt>
                <c:pt idx="14">
                  <c:v>110.92041553610763</c:v>
                </c:pt>
                <c:pt idx="15">
                  <c:v>112.36142928618489</c:v>
                </c:pt>
                <c:pt idx="16">
                  <c:v>111.40761214607352</c:v>
                </c:pt>
                <c:pt idx="17">
                  <c:v>125.72336707232317</c:v>
                </c:pt>
                <c:pt idx="18">
                  <c:v>117.85150286913181</c:v>
                </c:pt>
                <c:pt idx="19">
                  <c:v>123.61488619175087</c:v>
                </c:pt>
                <c:pt idx="20">
                  <c:v>111.99513482863978</c:v>
                </c:pt>
                <c:pt idx="21">
                  <c:v>123.33651220751666</c:v>
                </c:pt>
                <c:pt idx="22">
                  <c:v>120.6188739951353</c:v>
                </c:pt>
                <c:pt idx="23">
                  <c:v>127.79861328023533</c:v>
                </c:pt>
                <c:pt idx="24">
                  <c:v>117.51267637886993</c:v>
                </c:pt>
                <c:pt idx="25">
                  <c:v>137.53296522583722</c:v>
                </c:pt>
                <c:pt idx="26">
                  <c:v>137.99551217832192</c:v>
                </c:pt>
                <c:pt idx="27">
                  <c:v>144.90833252409288</c:v>
                </c:pt>
                <c:pt idx="28">
                  <c:v>132.26767823010312</c:v>
                </c:pt>
                <c:pt idx="29">
                  <c:v>150.27600389739257</c:v>
                </c:pt>
                <c:pt idx="30">
                  <c:v>148.66234597367213</c:v>
                </c:pt>
                <c:pt idx="31">
                  <c:v>154.52407380833208</c:v>
                </c:pt>
                <c:pt idx="32">
                  <c:v>142.41989307499568</c:v>
                </c:pt>
                <c:pt idx="33">
                  <c:v>154.76897252874886</c:v>
                </c:pt>
                <c:pt idx="34">
                  <c:v>154.2257974764361</c:v>
                </c:pt>
                <c:pt idx="35">
                  <c:v>157.51966777093247</c:v>
                </c:pt>
                <c:pt idx="36">
                  <c:v>145.92397460270232</c:v>
                </c:pt>
                <c:pt idx="37">
                  <c:v>158.95576672133575</c:v>
                </c:pt>
                <c:pt idx="38">
                  <c:v>155.57234888405731</c:v>
                </c:pt>
                <c:pt idx="39">
                  <c:v>160.65210039609732</c:v>
                </c:pt>
                <c:pt idx="40">
                  <c:v>152.78303556341498</c:v>
                </c:pt>
              </c:numCache>
            </c:numRef>
          </c:val>
          <c:smooth val="0"/>
          <c:extLst>
            <c:ext xmlns:c16="http://schemas.microsoft.com/office/drawing/2014/chart" uri="{C3380CC4-5D6E-409C-BE32-E72D297353CC}">
              <c16:uniqueId val="{00000003-BC4F-4D4A-9151-719088455970}"/>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Grafdata!$A$30</c:f>
              <c:strCache>
                <c:ptCount val="1"/>
                <c:pt idx="0">
                  <c:v>Västmanlands län</c:v>
                </c:pt>
              </c:strCache>
            </c:strRef>
          </c:tx>
          <c:spPr>
            <a:ln w="28575" cap="rnd">
              <a:solidFill>
                <a:schemeClr val="accent2"/>
              </a:solidFill>
              <a:prstDash val="solid"/>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Grafdata!$B$30:$AP$30</c:f>
              <c:numCache>
                <c:formatCode>General</c:formatCode>
                <c:ptCount val="41"/>
                <c:pt idx="0">
                  <c:v>365.75</c:v>
                </c:pt>
                <c:pt idx="1">
                  <c:v>366.5</c:v>
                </c:pt>
                <c:pt idx="2">
                  <c:v>366.75</c:v>
                </c:pt>
                <c:pt idx="3">
                  <c:v>358.25</c:v>
                </c:pt>
                <c:pt idx="4">
                  <c:v>346.5</c:v>
                </c:pt>
                <c:pt idx="5">
                  <c:v>330</c:v>
                </c:pt>
                <c:pt idx="6">
                  <c:v>323.25</c:v>
                </c:pt>
                <c:pt idx="7">
                  <c:v>316</c:v>
                </c:pt>
                <c:pt idx="8">
                  <c:v>296.75</c:v>
                </c:pt>
                <c:pt idx="9">
                  <c:v>299</c:v>
                </c:pt>
                <c:pt idx="10">
                  <c:v>299</c:v>
                </c:pt>
                <c:pt idx="11">
                  <c:v>301.25</c:v>
                </c:pt>
                <c:pt idx="12">
                  <c:v>308.5</c:v>
                </c:pt>
                <c:pt idx="13">
                  <c:v>314.75</c:v>
                </c:pt>
                <c:pt idx="14">
                  <c:v>316</c:v>
                </c:pt>
                <c:pt idx="15">
                  <c:v>328.75</c:v>
                </c:pt>
                <c:pt idx="16">
                  <c:v>336.75</c:v>
                </c:pt>
                <c:pt idx="17">
                  <c:v>328.5</c:v>
                </c:pt>
                <c:pt idx="18">
                  <c:v>334.75</c:v>
                </c:pt>
                <c:pt idx="19">
                  <c:v>338.5</c:v>
                </c:pt>
                <c:pt idx="20">
                  <c:v>327</c:v>
                </c:pt>
                <c:pt idx="21">
                  <c:v>340.5</c:v>
                </c:pt>
                <c:pt idx="22">
                  <c:v>331.25</c:v>
                </c:pt>
                <c:pt idx="23">
                  <c:v>325.5</c:v>
                </c:pt>
                <c:pt idx="24">
                  <c:v>324</c:v>
                </c:pt>
                <c:pt idx="25">
                  <c:v>318.25</c:v>
                </c:pt>
                <c:pt idx="26">
                  <c:v>320.5</c:v>
                </c:pt>
                <c:pt idx="27">
                  <c:v>321.25</c:v>
                </c:pt>
                <c:pt idx="28">
                  <c:v>323.5</c:v>
                </c:pt>
                <c:pt idx="29">
                  <c:v>329</c:v>
                </c:pt>
                <c:pt idx="30">
                  <c:v>338.75</c:v>
                </c:pt>
                <c:pt idx="31">
                  <c:v>352</c:v>
                </c:pt>
                <c:pt idx="32">
                  <c:v>355.5</c:v>
                </c:pt>
                <c:pt idx="33">
                  <c:v>357.75</c:v>
                </c:pt>
                <c:pt idx="34">
                  <c:v>353</c:v>
                </c:pt>
                <c:pt idx="35">
                  <c:v>340</c:v>
                </c:pt>
                <c:pt idx="36">
                  <c:v>369.5</c:v>
                </c:pt>
                <c:pt idx="37">
                  <c:v>362.75</c:v>
                </c:pt>
                <c:pt idx="38">
                  <c:v>389.75</c:v>
                </c:pt>
                <c:pt idx="39">
                  <c:v>409.25</c:v>
                </c:pt>
                <c:pt idx="40">
                  <c:v>396.75</c:v>
                </c:pt>
              </c:numCache>
            </c:numRef>
          </c:val>
          <c:smooth val="0"/>
          <c:extLst>
            <c:ext xmlns:c16="http://schemas.microsoft.com/office/drawing/2014/chart" uri="{C3380CC4-5D6E-409C-BE32-E72D297353CC}">
              <c16:uniqueId val="{00000000-3DD3-4572-BF17-1863EB93AA6D}"/>
            </c:ext>
          </c:extLst>
        </c:ser>
        <c:ser>
          <c:idx val="1"/>
          <c:order val="1"/>
          <c:tx>
            <c:strRef>
              <c:f>Grafdata!$A$31</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Grafdata!$B$31:$AP$31</c:f>
              <c:numCache>
                <c:formatCode>General</c:formatCode>
                <c:ptCount val="41"/>
                <c:pt idx="0">
                  <c:v>218.5</c:v>
                </c:pt>
                <c:pt idx="1">
                  <c:v>221.75</c:v>
                </c:pt>
                <c:pt idx="2">
                  <c:v>229.25</c:v>
                </c:pt>
                <c:pt idx="3">
                  <c:v>220.75</c:v>
                </c:pt>
                <c:pt idx="4">
                  <c:v>215.75</c:v>
                </c:pt>
                <c:pt idx="5">
                  <c:v>202</c:v>
                </c:pt>
                <c:pt idx="6">
                  <c:v>198</c:v>
                </c:pt>
                <c:pt idx="7">
                  <c:v>196.75</c:v>
                </c:pt>
                <c:pt idx="8">
                  <c:v>190.5</c:v>
                </c:pt>
                <c:pt idx="9">
                  <c:v>197.75</c:v>
                </c:pt>
                <c:pt idx="10">
                  <c:v>199.5</c:v>
                </c:pt>
                <c:pt idx="11">
                  <c:v>202.5</c:v>
                </c:pt>
                <c:pt idx="12">
                  <c:v>204.5</c:v>
                </c:pt>
                <c:pt idx="13">
                  <c:v>208</c:v>
                </c:pt>
                <c:pt idx="14">
                  <c:v>206.25</c:v>
                </c:pt>
                <c:pt idx="15">
                  <c:v>209.5</c:v>
                </c:pt>
                <c:pt idx="16">
                  <c:v>215</c:v>
                </c:pt>
                <c:pt idx="17">
                  <c:v>211.25</c:v>
                </c:pt>
                <c:pt idx="18">
                  <c:v>215</c:v>
                </c:pt>
                <c:pt idx="19">
                  <c:v>221</c:v>
                </c:pt>
                <c:pt idx="20">
                  <c:v>211.5</c:v>
                </c:pt>
                <c:pt idx="21">
                  <c:v>222</c:v>
                </c:pt>
                <c:pt idx="22">
                  <c:v>216.5</c:v>
                </c:pt>
                <c:pt idx="23">
                  <c:v>215.5</c:v>
                </c:pt>
                <c:pt idx="24">
                  <c:v>219.5</c:v>
                </c:pt>
                <c:pt idx="25">
                  <c:v>211.75</c:v>
                </c:pt>
                <c:pt idx="26">
                  <c:v>215.5</c:v>
                </c:pt>
                <c:pt idx="27">
                  <c:v>207.5</c:v>
                </c:pt>
                <c:pt idx="28">
                  <c:v>211.5</c:v>
                </c:pt>
                <c:pt idx="29">
                  <c:v>217.25</c:v>
                </c:pt>
                <c:pt idx="30">
                  <c:v>223.75</c:v>
                </c:pt>
                <c:pt idx="31">
                  <c:v>239.5</c:v>
                </c:pt>
                <c:pt idx="32">
                  <c:v>238.25</c:v>
                </c:pt>
                <c:pt idx="33">
                  <c:v>240</c:v>
                </c:pt>
                <c:pt idx="34">
                  <c:v>239.5</c:v>
                </c:pt>
                <c:pt idx="35">
                  <c:v>226.25</c:v>
                </c:pt>
                <c:pt idx="36">
                  <c:v>248</c:v>
                </c:pt>
                <c:pt idx="37">
                  <c:v>242.25</c:v>
                </c:pt>
                <c:pt idx="38">
                  <c:v>258.25</c:v>
                </c:pt>
                <c:pt idx="39">
                  <c:v>278.25</c:v>
                </c:pt>
                <c:pt idx="40">
                  <c:v>265.25</c:v>
                </c:pt>
              </c:numCache>
            </c:numRef>
          </c:val>
          <c:smooth val="0"/>
          <c:extLst>
            <c:ext xmlns:c16="http://schemas.microsoft.com/office/drawing/2014/chart" uri="{C3380CC4-5D6E-409C-BE32-E72D297353CC}">
              <c16:uniqueId val="{00000001-3DD3-4572-BF17-1863EB93AA6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Grafdata!$A$30</c:f>
              <c:strCache>
                <c:ptCount val="1"/>
                <c:pt idx="0">
                  <c:v>Västmanlands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Grafdata!$B$30:$AP$30</c:f>
              <c:numCache>
                <c:formatCode>General</c:formatCode>
                <c:ptCount val="41"/>
                <c:pt idx="0">
                  <c:v>33</c:v>
                </c:pt>
                <c:pt idx="1">
                  <c:v>33.75</c:v>
                </c:pt>
                <c:pt idx="2">
                  <c:v>35</c:v>
                </c:pt>
                <c:pt idx="3">
                  <c:v>37.75</c:v>
                </c:pt>
                <c:pt idx="4">
                  <c:v>39.5</c:v>
                </c:pt>
                <c:pt idx="5">
                  <c:v>38</c:v>
                </c:pt>
                <c:pt idx="6">
                  <c:v>35.5</c:v>
                </c:pt>
                <c:pt idx="7">
                  <c:v>37.25</c:v>
                </c:pt>
                <c:pt idx="8">
                  <c:v>40</c:v>
                </c:pt>
                <c:pt idx="9">
                  <c:v>42.5</c:v>
                </c:pt>
                <c:pt idx="10">
                  <c:v>45.5</c:v>
                </c:pt>
                <c:pt idx="11">
                  <c:v>42.5</c:v>
                </c:pt>
                <c:pt idx="12">
                  <c:v>42</c:v>
                </c:pt>
                <c:pt idx="13">
                  <c:v>37</c:v>
                </c:pt>
                <c:pt idx="14">
                  <c:v>37</c:v>
                </c:pt>
                <c:pt idx="15">
                  <c:v>38.5</c:v>
                </c:pt>
                <c:pt idx="16">
                  <c:v>36.5</c:v>
                </c:pt>
                <c:pt idx="17">
                  <c:v>39.5</c:v>
                </c:pt>
                <c:pt idx="18">
                  <c:v>36.25</c:v>
                </c:pt>
                <c:pt idx="19">
                  <c:v>30.5</c:v>
                </c:pt>
                <c:pt idx="20">
                  <c:v>24.25</c:v>
                </c:pt>
                <c:pt idx="21">
                  <c:v>21.5</c:v>
                </c:pt>
                <c:pt idx="22">
                  <c:v>20</c:v>
                </c:pt>
                <c:pt idx="23">
                  <c:v>22.75</c:v>
                </c:pt>
                <c:pt idx="24">
                  <c:v>31.25</c:v>
                </c:pt>
                <c:pt idx="25">
                  <c:v>34.25</c:v>
                </c:pt>
                <c:pt idx="26">
                  <c:v>35.75</c:v>
                </c:pt>
                <c:pt idx="27">
                  <c:v>37.25</c:v>
                </c:pt>
                <c:pt idx="28">
                  <c:v>34.5</c:v>
                </c:pt>
                <c:pt idx="29">
                  <c:v>36</c:v>
                </c:pt>
                <c:pt idx="30">
                  <c:v>37.25</c:v>
                </c:pt>
                <c:pt idx="31">
                  <c:v>37.25</c:v>
                </c:pt>
                <c:pt idx="32">
                  <c:v>37.25</c:v>
                </c:pt>
                <c:pt idx="33">
                  <c:v>37.75</c:v>
                </c:pt>
                <c:pt idx="34">
                  <c:v>40.75</c:v>
                </c:pt>
                <c:pt idx="35">
                  <c:v>43.75</c:v>
                </c:pt>
                <c:pt idx="36">
                  <c:v>46.25</c:v>
                </c:pt>
                <c:pt idx="37">
                  <c:v>49.25</c:v>
                </c:pt>
                <c:pt idx="38">
                  <c:v>46.5</c:v>
                </c:pt>
                <c:pt idx="39">
                  <c:v>43.75</c:v>
                </c:pt>
                <c:pt idx="40">
                  <c:v>41.25</c:v>
                </c:pt>
              </c:numCache>
            </c:numRef>
          </c:val>
          <c:smooth val="0"/>
          <c:extLst>
            <c:ext xmlns:c16="http://schemas.microsoft.com/office/drawing/2014/chart" uri="{C3380CC4-5D6E-409C-BE32-E72D297353CC}">
              <c16:uniqueId val="{00000000-ED52-4924-BB41-7A9B9221B085}"/>
            </c:ext>
          </c:extLst>
        </c:ser>
        <c:ser>
          <c:idx val="1"/>
          <c:order val="1"/>
          <c:tx>
            <c:strRef>
              <c:f>Grafdata!$A$31</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Grafdata!$B$31:$AP$31</c:f>
              <c:numCache>
                <c:formatCode>General</c:formatCode>
                <c:ptCount val="41"/>
                <c:pt idx="0">
                  <c:v>18.75</c:v>
                </c:pt>
                <c:pt idx="1">
                  <c:v>17.75</c:v>
                </c:pt>
                <c:pt idx="2">
                  <c:v>17.75</c:v>
                </c:pt>
                <c:pt idx="3">
                  <c:v>18.75</c:v>
                </c:pt>
                <c:pt idx="4">
                  <c:v>19.75</c:v>
                </c:pt>
                <c:pt idx="5">
                  <c:v>19</c:v>
                </c:pt>
                <c:pt idx="6">
                  <c:v>19</c:v>
                </c:pt>
                <c:pt idx="7">
                  <c:v>19.25</c:v>
                </c:pt>
                <c:pt idx="8">
                  <c:v>21.25</c:v>
                </c:pt>
                <c:pt idx="9">
                  <c:v>23.25</c:v>
                </c:pt>
                <c:pt idx="10">
                  <c:v>26</c:v>
                </c:pt>
                <c:pt idx="11">
                  <c:v>25.5</c:v>
                </c:pt>
                <c:pt idx="12">
                  <c:v>24.75</c:v>
                </c:pt>
                <c:pt idx="13">
                  <c:v>22</c:v>
                </c:pt>
                <c:pt idx="14">
                  <c:v>21.5</c:v>
                </c:pt>
                <c:pt idx="15">
                  <c:v>21.75</c:v>
                </c:pt>
                <c:pt idx="16">
                  <c:v>21.5</c:v>
                </c:pt>
                <c:pt idx="17">
                  <c:v>25</c:v>
                </c:pt>
                <c:pt idx="18">
                  <c:v>22.25</c:v>
                </c:pt>
                <c:pt idx="19">
                  <c:v>19.25</c:v>
                </c:pt>
                <c:pt idx="20">
                  <c:v>15.75</c:v>
                </c:pt>
                <c:pt idx="21">
                  <c:v>13</c:v>
                </c:pt>
                <c:pt idx="22">
                  <c:v>12.75</c:v>
                </c:pt>
                <c:pt idx="23">
                  <c:v>15.5</c:v>
                </c:pt>
                <c:pt idx="24">
                  <c:v>19.75</c:v>
                </c:pt>
                <c:pt idx="25">
                  <c:v>23</c:v>
                </c:pt>
                <c:pt idx="26">
                  <c:v>22.5</c:v>
                </c:pt>
                <c:pt idx="27">
                  <c:v>22.75</c:v>
                </c:pt>
                <c:pt idx="28">
                  <c:v>21</c:v>
                </c:pt>
                <c:pt idx="29">
                  <c:v>20</c:v>
                </c:pt>
                <c:pt idx="30">
                  <c:v>22.25</c:v>
                </c:pt>
                <c:pt idx="31">
                  <c:v>22.5</c:v>
                </c:pt>
                <c:pt idx="32">
                  <c:v>22.25</c:v>
                </c:pt>
                <c:pt idx="33">
                  <c:v>24</c:v>
                </c:pt>
                <c:pt idx="34">
                  <c:v>24</c:v>
                </c:pt>
                <c:pt idx="35">
                  <c:v>25.5</c:v>
                </c:pt>
                <c:pt idx="36">
                  <c:v>28.25</c:v>
                </c:pt>
                <c:pt idx="37">
                  <c:v>29.25</c:v>
                </c:pt>
                <c:pt idx="38">
                  <c:v>29.75</c:v>
                </c:pt>
                <c:pt idx="39">
                  <c:v>27.25</c:v>
                </c:pt>
                <c:pt idx="40">
                  <c:v>24</c:v>
                </c:pt>
              </c:numCache>
            </c:numRef>
          </c:val>
          <c:smooth val="0"/>
          <c:extLst>
            <c:ext xmlns:c16="http://schemas.microsoft.com/office/drawing/2014/chart" uri="{C3380CC4-5D6E-409C-BE32-E72D297353CC}">
              <c16:uniqueId val="{00000001-ED52-4924-BB41-7A9B9221B08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Grafdata!$B$14:$AP$14</c:f>
              <c:numCache>
                <c:formatCode>General</c:formatCode>
                <c:ptCount val="41"/>
                <c:pt idx="0">
                  <c:v>100</c:v>
                </c:pt>
                <c:pt idx="1">
                  <c:v>102.47281230009044</c:v>
                </c:pt>
                <c:pt idx="2">
                  <c:v>103.84708711093464</c:v>
                </c:pt>
                <c:pt idx="3">
                  <c:v>101.84854300399267</c:v>
                </c:pt>
                <c:pt idx="4">
                  <c:v>100.82059426907551</c:v>
                </c:pt>
                <c:pt idx="5">
                  <c:v>103.1919352348179</c:v>
                </c:pt>
                <c:pt idx="6">
                  <c:v>104.45812101559571</c:v>
                </c:pt>
                <c:pt idx="7">
                  <c:v>102.45516511150818</c:v>
                </c:pt>
                <c:pt idx="8">
                  <c:v>101.65883572673329</c:v>
                </c:pt>
                <c:pt idx="9">
                  <c:v>104.03679438819402</c:v>
                </c:pt>
                <c:pt idx="10">
                  <c:v>105.58092338914257</c:v>
                </c:pt>
                <c:pt idx="11">
                  <c:v>103.84708711093464</c:v>
                </c:pt>
                <c:pt idx="12">
                  <c:v>102.78163810028015</c:v>
                </c:pt>
                <c:pt idx="13">
                  <c:v>105.41106919903822</c:v>
                </c:pt>
                <c:pt idx="14">
                  <c:v>107.61696777182185</c:v>
                </c:pt>
                <c:pt idx="15">
                  <c:v>105.28092118324399</c:v>
                </c:pt>
                <c:pt idx="16">
                  <c:v>104.55738645137096</c:v>
                </c:pt>
                <c:pt idx="17">
                  <c:v>106.69049037125274</c:v>
                </c:pt>
                <c:pt idx="18">
                  <c:v>108.62506341958397</c:v>
                </c:pt>
                <c:pt idx="19">
                  <c:v>106.92652151854058</c:v>
                </c:pt>
                <c:pt idx="20">
                  <c:v>106.13460392870536</c:v>
                </c:pt>
                <c:pt idx="21">
                  <c:v>108.8500650740079</c:v>
                </c:pt>
                <c:pt idx="22">
                  <c:v>109.71257141596629</c:v>
                </c:pt>
                <c:pt idx="23">
                  <c:v>108.55006286810932</c:v>
                </c:pt>
                <c:pt idx="24">
                  <c:v>108.62726931815675</c:v>
                </c:pt>
                <c:pt idx="25">
                  <c:v>111.04272825535482</c:v>
                </c:pt>
                <c:pt idx="26">
                  <c:v>112.58465135773058</c:v>
                </c:pt>
                <c:pt idx="27">
                  <c:v>110.85081507952265</c:v>
                </c:pt>
                <c:pt idx="28">
                  <c:v>110.67213729512717</c:v>
                </c:pt>
                <c:pt idx="29">
                  <c:v>112.9442128250943</c:v>
                </c:pt>
                <c:pt idx="30">
                  <c:v>113.85966073279951</c:v>
                </c:pt>
                <c:pt idx="31">
                  <c:v>112.30009044184149</c:v>
                </c:pt>
                <c:pt idx="32">
                  <c:v>111.45302538989257</c:v>
                </c:pt>
                <c:pt idx="33">
                  <c:v>113.50451106258134</c:v>
                </c:pt>
                <c:pt idx="34">
                  <c:v>114.67804910330223</c:v>
                </c:pt>
                <c:pt idx="35">
                  <c:v>113.1603908852271</c:v>
                </c:pt>
                <c:pt idx="36">
                  <c:v>111.51920234707607</c:v>
                </c:pt>
                <c:pt idx="37">
                  <c:v>111.34493635982618</c:v>
                </c:pt>
                <c:pt idx="38">
                  <c:v>112.4059735733351</c:v>
                </c:pt>
                <c:pt idx="39">
                  <c:v>111.59420289855072</c:v>
                </c:pt>
                <c:pt idx="40">
                  <c:v>108.56109236097325</c:v>
                </c:pt>
              </c:numCache>
            </c:numRef>
          </c:val>
          <c:smooth val="0"/>
          <c:extLst>
            <c:ext xmlns:c16="http://schemas.microsoft.com/office/drawing/2014/chart" uri="{C3380CC4-5D6E-409C-BE32-E72D297353CC}">
              <c16:uniqueId val="{00000000-FC77-4F9F-A2D6-69F432B50F53}"/>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Grafdata!$B$15:$AP$15</c:f>
              <c:numCache>
                <c:formatCode>General</c:formatCode>
                <c:ptCount val="41"/>
                <c:pt idx="0">
                  <c:v>100</c:v>
                </c:pt>
                <c:pt idx="1">
                  <c:v>101.92326372025255</c:v>
                </c:pt>
                <c:pt idx="2">
                  <c:v>103.02088392423506</c:v>
                </c:pt>
                <c:pt idx="3">
                  <c:v>101.85041282175814</c:v>
                </c:pt>
                <c:pt idx="4">
                  <c:v>101.01505585235552</c:v>
                </c:pt>
                <c:pt idx="5">
                  <c:v>102.79261777561923</c:v>
                </c:pt>
                <c:pt idx="6">
                  <c:v>103.89509470616804</c:v>
                </c:pt>
                <c:pt idx="7">
                  <c:v>102.8994657600777</c:v>
                </c:pt>
                <c:pt idx="8">
                  <c:v>102.03011170471102</c:v>
                </c:pt>
                <c:pt idx="9">
                  <c:v>104.191355026712</c:v>
                </c:pt>
                <c:pt idx="10">
                  <c:v>105.31811559009228</c:v>
                </c:pt>
                <c:pt idx="11">
                  <c:v>104.60417678484701</c:v>
                </c:pt>
                <c:pt idx="12">
                  <c:v>103.41427877610491</c:v>
                </c:pt>
                <c:pt idx="13">
                  <c:v>105.67751335599806</c:v>
                </c:pt>
                <c:pt idx="14">
                  <c:v>107.62991743564837</c:v>
                </c:pt>
                <c:pt idx="15">
                  <c:v>106.14375910636231</c:v>
                </c:pt>
                <c:pt idx="16">
                  <c:v>105.48810101991258</c:v>
                </c:pt>
                <c:pt idx="17">
                  <c:v>107.29966002914036</c:v>
                </c:pt>
                <c:pt idx="18">
                  <c:v>108.45070422535211</c:v>
                </c:pt>
                <c:pt idx="19">
                  <c:v>107.82904322438075</c:v>
                </c:pt>
                <c:pt idx="20">
                  <c:v>107.07625060660514</c:v>
                </c:pt>
                <c:pt idx="21">
                  <c:v>109.89315201554153</c:v>
                </c:pt>
                <c:pt idx="22">
                  <c:v>110.29626032054395</c:v>
                </c:pt>
                <c:pt idx="23">
                  <c:v>109.45604662457504</c:v>
                </c:pt>
                <c:pt idx="24">
                  <c:v>109.18406993686256</c:v>
                </c:pt>
                <c:pt idx="25">
                  <c:v>111.75813501699854</c:v>
                </c:pt>
                <c:pt idx="26">
                  <c:v>113.11316172899465</c:v>
                </c:pt>
                <c:pt idx="27">
                  <c:v>112.1321029626032</c:v>
                </c:pt>
                <c:pt idx="28">
                  <c:v>112.10781932977173</c:v>
                </c:pt>
                <c:pt idx="29">
                  <c:v>114.03108305002428</c:v>
                </c:pt>
                <c:pt idx="30">
                  <c:v>115.36668285575522</c:v>
                </c:pt>
                <c:pt idx="31">
                  <c:v>114.00679941719281</c:v>
                </c:pt>
                <c:pt idx="32">
                  <c:v>113.79796017484216</c:v>
                </c:pt>
                <c:pt idx="33">
                  <c:v>115.2161243322001</c:v>
                </c:pt>
                <c:pt idx="34">
                  <c:v>116.54201068479844</c:v>
                </c:pt>
                <c:pt idx="35">
                  <c:v>115.23555123846528</c:v>
                </c:pt>
                <c:pt idx="36">
                  <c:v>114.25934919864012</c:v>
                </c:pt>
                <c:pt idx="37">
                  <c:v>113.63768819815445</c:v>
                </c:pt>
                <c:pt idx="38">
                  <c:v>113.87566779990287</c:v>
                </c:pt>
                <c:pt idx="39">
                  <c:v>113.09859154929578</c:v>
                </c:pt>
                <c:pt idx="40">
                  <c:v>111.24332200097135</c:v>
                </c:pt>
              </c:numCache>
            </c:numRef>
          </c:val>
          <c:smooth val="0"/>
          <c:extLst>
            <c:ext xmlns:c16="http://schemas.microsoft.com/office/drawing/2014/chart" uri="{C3380CC4-5D6E-409C-BE32-E72D297353CC}">
              <c16:uniqueId val="{00000001-FC77-4F9F-A2D6-69F432B50F53}"/>
            </c:ext>
          </c:extLst>
        </c:ser>
        <c:ser>
          <c:idx val="2"/>
          <c:order val="2"/>
          <c:tx>
            <c:strRef>
              <c:f>Grafdata!$A$20</c:f>
              <c:strCache>
                <c:ptCount val="1"/>
                <c:pt idx="0">
                  <c:v>Västmanlands län</c:v>
                </c:pt>
              </c:strCache>
            </c:strRef>
          </c:tx>
          <c:spPr>
            <a:ln w="28575" cap="rnd">
              <a:solidFill>
                <a:schemeClr val="accent2"/>
              </a:solidFill>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Grafdata!$B$20:$AP$20</c:f>
              <c:numCache>
                <c:formatCode>General</c:formatCode>
                <c:ptCount val="41"/>
                <c:pt idx="0">
                  <c:v>100</c:v>
                </c:pt>
                <c:pt idx="1">
                  <c:v>102.17770034843205</c:v>
                </c:pt>
                <c:pt idx="2">
                  <c:v>102.35191637630662</c:v>
                </c:pt>
                <c:pt idx="3">
                  <c:v>102.00348432055749</c:v>
                </c:pt>
                <c:pt idx="4">
                  <c:v>100.52264808362369</c:v>
                </c:pt>
                <c:pt idx="5">
                  <c:v>101.82926829268293</c:v>
                </c:pt>
                <c:pt idx="6">
                  <c:v>105.22648083623693</c:v>
                </c:pt>
                <c:pt idx="7">
                  <c:v>105.31358885017421</c:v>
                </c:pt>
                <c:pt idx="8">
                  <c:v>102.87456445993031</c:v>
                </c:pt>
                <c:pt idx="9">
                  <c:v>106.01045296167247</c:v>
                </c:pt>
                <c:pt idx="10">
                  <c:v>108.18815331010452</c:v>
                </c:pt>
                <c:pt idx="11">
                  <c:v>107.57839721254355</c:v>
                </c:pt>
                <c:pt idx="12">
                  <c:v>105.66202090592334</c:v>
                </c:pt>
                <c:pt idx="13">
                  <c:v>108.18815331010452</c:v>
                </c:pt>
                <c:pt idx="14">
                  <c:v>109.40766550522648</c:v>
                </c:pt>
                <c:pt idx="15">
                  <c:v>107.49128919860627</c:v>
                </c:pt>
                <c:pt idx="16">
                  <c:v>107.22996515679442</c:v>
                </c:pt>
                <c:pt idx="17">
                  <c:v>109.93031358885017</c:v>
                </c:pt>
                <c:pt idx="18">
                  <c:v>110.01742160278745</c:v>
                </c:pt>
                <c:pt idx="19">
                  <c:v>106.3588850174216</c:v>
                </c:pt>
                <c:pt idx="20">
                  <c:v>106.62020905923345</c:v>
                </c:pt>
                <c:pt idx="21">
                  <c:v>110.19163763066202</c:v>
                </c:pt>
                <c:pt idx="22">
                  <c:v>109.93031358885017</c:v>
                </c:pt>
                <c:pt idx="23">
                  <c:v>105.66202090592334</c:v>
                </c:pt>
                <c:pt idx="24">
                  <c:v>106.18466898954703</c:v>
                </c:pt>
                <c:pt idx="25">
                  <c:v>108.27526132404181</c:v>
                </c:pt>
                <c:pt idx="26">
                  <c:v>109.84320557491289</c:v>
                </c:pt>
                <c:pt idx="27">
                  <c:v>110.10452961672473</c:v>
                </c:pt>
                <c:pt idx="28">
                  <c:v>109.23344947735191</c:v>
                </c:pt>
                <c:pt idx="29">
                  <c:v>110.80139372822299</c:v>
                </c:pt>
                <c:pt idx="30">
                  <c:v>110.62717770034843</c:v>
                </c:pt>
                <c:pt idx="31">
                  <c:v>112.45644599303135</c:v>
                </c:pt>
                <c:pt idx="32">
                  <c:v>109.49477351916376</c:v>
                </c:pt>
                <c:pt idx="33">
                  <c:v>115.41811846689896</c:v>
                </c:pt>
                <c:pt idx="34">
                  <c:v>115.41811846689896</c:v>
                </c:pt>
                <c:pt idx="35">
                  <c:v>114.28571428571429</c:v>
                </c:pt>
                <c:pt idx="36">
                  <c:v>112.45644599303135</c:v>
                </c:pt>
                <c:pt idx="37">
                  <c:v>112.71777003484321</c:v>
                </c:pt>
                <c:pt idx="38">
                  <c:v>109.05923344947735</c:v>
                </c:pt>
                <c:pt idx="39">
                  <c:v>104.61672473867596</c:v>
                </c:pt>
                <c:pt idx="40">
                  <c:v>107.22996515679442</c:v>
                </c:pt>
              </c:numCache>
            </c:numRef>
          </c:val>
          <c:smooth val="0"/>
          <c:extLst>
            <c:ext xmlns:c16="http://schemas.microsoft.com/office/drawing/2014/chart" uri="{C3380CC4-5D6E-409C-BE32-E72D297353CC}">
              <c16:uniqueId val="{00000002-FC77-4F9F-A2D6-69F432B50F53}"/>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88.39986809342426</c:v>
                </c:pt>
                <c:pt idx="2">
                  <c:v>69.282495137139833</c:v>
                </c:pt>
                <c:pt idx="3">
                  <c:v>72.328294438417316</c:v>
                </c:pt>
                <c:pt idx="4">
                  <c:v>102.01683242607736</c:v>
                </c:pt>
                <c:pt idx="5">
                  <c:v>82.916664675323432</c:v>
                </c:pt>
                <c:pt idx="6">
                  <c:v>63.930242450021268</c:v>
                </c:pt>
                <c:pt idx="7">
                  <c:v>68.643034998255587</c:v>
                </c:pt>
                <c:pt idx="8">
                  <c:v>98.518918557247929</c:v>
                </c:pt>
                <c:pt idx="9">
                  <c:v>84.589392990790429</c:v>
                </c:pt>
                <c:pt idx="10">
                  <c:v>65.344414760154649</c:v>
                </c:pt>
                <c:pt idx="11">
                  <c:v>71.496709504442293</c:v>
                </c:pt>
                <c:pt idx="12">
                  <c:v>101.76018811024713</c:v>
                </c:pt>
                <c:pt idx="13">
                  <c:v>98.868279813992615</c:v>
                </c:pt>
                <c:pt idx="14">
                  <c:v>81.919240676929249</c:v>
                </c:pt>
                <c:pt idx="15">
                  <c:v>97.6581803583462</c:v>
                </c:pt>
                <c:pt idx="16">
                  <c:v>143.59607912482855</c:v>
                </c:pt>
                <c:pt idx="17">
                  <c:v>128.52909830385349</c:v>
                </c:pt>
                <c:pt idx="18">
                  <c:v>106.55040408336878</c:v>
                </c:pt>
                <c:pt idx="19">
                  <c:v>136.51183574763786</c:v>
                </c:pt>
                <c:pt idx="20">
                  <c:v>174.69257643173594</c:v>
                </c:pt>
                <c:pt idx="21">
                  <c:v>168.85236499887688</c:v>
                </c:pt>
                <c:pt idx="22">
                  <c:v>130.30123447349681</c:v>
                </c:pt>
                <c:pt idx="23">
                  <c:v>147.31431520892377</c:v>
                </c:pt>
                <c:pt idx="24">
                  <c:v>183.33293506468678</c:v>
                </c:pt>
                <c:pt idx="25">
                  <c:v>157.16572914227271</c:v>
                </c:pt>
                <c:pt idx="26">
                  <c:v>124.2712878574262</c:v>
                </c:pt>
                <c:pt idx="27">
                  <c:v>146.37806527463809</c:v>
                </c:pt>
                <c:pt idx="28">
                  <c:v>193.15615157786073</c:v>
                </c:pt>
                <c:pt idx="29">
                  <c:v>169.84739938539184</c:v>
                </c:pt>
                <c:pt idx="30">
                  <c:v>123.85597331281453</c:v>
                </c:pt>
                <c:pt idx="31">
                  <c:v>143.83647407987993</c:v>
                </c:pt>
                <c:pt idx="32">
                  <c:v>178.62253212833173</c:v>
                </c:pt>
                <c:pt idx="33">
                  <c:v>141.81438450766825</c:v>
                </c:pt>
                <c:pt idx="34">
                  <c:v>104.39736378017483</c:v>
                </c:pt>
                <c:pt idx="35">
                  <c:v>119.93892152036666</c:v>
                </c:pt>
                <c:pt idx="36">
                  <c:v>169.37760168993353</c:v>
                </c:pt>
                <c:pt idx="37">
                  <c:v>89.851796271249626</c:v>
                </c:pt>
                <c:pt idx="38">
                  <c:v>75.665148466586061</c:v>
                </c:pt>
                <c:pt idx="39">
                  <c:v>120.94542604390195</c:v>
                </c:pt>
                <c:pt idx="40">
                  <c:v>148.57029521265156</c:v>
                </c:pt>
              </c:numCache>
            </c:numRef>
          </c:val>
          <c:smooth val="0"/>
          <c:extLst>
            <c:ext xmlns:c16="http://schemas.microsoft.com/office/drawing/2014/chart" uri="{C3380CC4-5D6E-409C-BE32-E72D297353CC}">
              <c16:uniqueId val="{00000000-A2F4-4D34-9F8F-DE3B739CADC1}"/>
            </c:ext>
          </c:extLst>
        </c:ser>
        <c:ser>
          <c:idx val="1"/>
          <c:order val="1"/>
          <c:tx>
            <c:strRef>
              <c:f>Grafdata!$A$31</c:f>
              <c:strCache>
                <c:ptCount val="1"/>
                <c:pt idx="0">
                  <c:v>Västmanlands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Grafdata!$B$31:$AP$31</c:f>
              <c:numCache>
                <c:formatCode>General</c:formatCode>
                <c:ptCount val="41"/>
                <c:pt idx="0">
                  <c:v>100</c:v>
                </c:pt>
                <c:pt idx="1">
                  <c:v>77.30713480431632</c:v>
                </c:pt>
                <c:pt idx="2">
                  <c:v>60.798840392977937</c:v>
                </c:pt>
                <c:pt idx="3">
                  <c:v>59.445965533902402</c:v>
                </c:pt>
                <c:pt idx="4">
                  <c:v>89.740698985343855</c:v>
                </c:pt>
                <c:pt idx="5">
                  <c:v>81.011435013689805</c:v>
                </c:pt>
                <c:pt idx="6">
                  <c:v>55.854404896118538</c:v>
                </c:pt>
                <c:pt idx="7">
                  <c:v>51.650829441133837</c:v>
                </c:pt>
                <c:pt idx="8">
                  <c:v>89.466902882911896</c:v>
                </c:pt>
                <c:pt idx="9">
                  <c:v>68.755033016588825</c:v>
                </c:pt>
                <c:pt idx="10">
                  <c:v>48.961185376067</c:v>
                </c:pt>
                <c:pt idx="11">
                  <c:v>49.025607988403927</c:v>
                </c:pt>
                <c:pt idx="12">
                  <c:v>87.357062328877433</c:v>
                </c:pt>
                <c:pt idx="13">
                  <c:v>82.090513770333388</c:v>
                </c:pt>
                <c:pt idx="14">
                  <c:v>62.812047028507003</c:v>
                </c:pt>
                <c:pt idx="15">
                  <c:v>78.321790948622962</c:v>
                </c:pt>
                <c:pt idx="16">
                  <c:v>118.66645192462555</c:v>
                </c:pt>
                <c:pt idx="17">
                  <c:v>105.44371074247061</c:v>
                </c:pt>
                <c:pt idx="18">
                  <c:v>73.60283459494282</c:v>
                </c:pt>
                <c:pt idx="19">
                  <c:v>98.96923820260912</c:v>
                </c:pt>
                <c:pt idx="20">
                  <c:v>130.84232565630538</c:v>
                </c:pt>
                <c:pt idx="21">
                  <c:v>111.67659848606861</c:v>
                </c:pt>
                <c:pt idx="22">
                  <c:v>80.947012401352879</c:v>
                </c:pt>
                <c:pt idx="23">
                  <c:v>97.326461588017395</c:v>
                </c:pt>
                <c:pt idx="24">
                  <c:v>146.12659043324206</c:v>
                </c:pt>
                <c:pt idx="25">
                  <c:v>102.077629247866</c:v>
                </c:pt>
                <c:pt idx="26">
                  <c:v>81.172491544532136</c:v>
                </c:pt>
                <c:pt idx="27">
                  <c:v>109.92108229988726</c:v>
                </c:pt>
                <c:pt idx="28">
                  <c:v>132.340151393139</c:v>
                </c:pt>
                <c:pt idx="29">
                  <c:v>133.69302625221454</c:v>
                </c:pt>
                <c:pt idx="30">
                  <c:v>91.931067804799483</c:v>
                </c:pt>
                <c:pt idx="31">
                  <c:v>104.18746980190046</c:v>
                </c:pt>
                <c:pt idx="32">
                  <c:v>133.93461104847802</c:v>
                </c:pt>
                <c:pt idx="33">
                  <c:v>105.57255596714447</c:v>
                </c:pt>
                <c:pt idx="34">
                  <c:v>73.876630697374779</c:v>
                </c:pt>
                <c:pt idx="35">
                  <c:v>77.725881784506356</c:v>
                </c:pt>
                <c:pt idx="36">
                  <c:v>143.85569334836526</c:v>
                </c:pt>
                <c:pt idx="37">
                  <c:v>69.157674343694637</c:v>
                </c:pt>
                <c:pt idx="38">
                  <c:v>68.899983894346917</c:v>
                </c:pt>
                <c:pt idx="39">
                  <c:v>106.87711386696731</c:v>
                </c:pt>
                <c:pt idx="40">
                  <c:v>144.77371557416654</c:v>
                </c:pt>
              </c:numCache>
            </c:numRef>
          </c:val>
          <c:smooth val="0"/>
          <c:extLst>
            <c:ext xmlns:c16="http://schemas.microsoft.com/office/drawing/2014/chart" uri="{C3380CC4-5D6E-409C-BE32-E72D297353CC}">
              <c16:uniqueId val="{00000001-A2F4-4D34-9F8F-DE3B739CADC1}"/>
            </c:ext>
          </c:extLst>
        </c:ser>
        <c:ser>
          <c:idx val="2"/>
          <c:order val="2"/>
          <c:tx>
            <c:strRef>
              <c:f>Grafdata!$A$32</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Grafdata!$B$32:$AP$32</c:f>
              <c:numCache>
                <c:formatCode>General</c:formatCode>
                <c:ptCount val="41"/>
                <c:pt idx="0">
                  <c:v>100</c:v>
                </c:pt>
                <c:pt idx="1">
                  <c:v>81.438645980253881</c:v>
                </c:pt>
                <c:pt idx="2">
                  <c:v>73.370944992947813</c:v>
                </c:pt>
                <c:pt idx="3">
                  <c:v>77.856135401974612</c:v>
                </c:pt>
                <c:pt idx="4">
                  <c:v>103.27221438645981</c:v>
                </c:pt>
                <c:pt idx="5">
                  <c:v>103.86459802538786</c:v>
                </c:pt>
                <c:pt idx="6">
                  <c:v>67.700987306064874</c:v>
                </c:pt>
                <c:pt idx="7">
                  <c:v>62.454160789844849</c:v>
                </c:pt>
                <c:pt idx="8">
                  <c:v>100.5641748942172</c:v>
                </c:pt>
                <c:pt idx="9">
                  <c:v>77.0098730606488</c:v>
                </c:pt>
                <c:pt idx="10">
                  <c:v>57.884344146685471</c:v>
                </c:pt>
                <c:pt idx="11">
                  <c:v>61.410437235543021</c:v>
                </c:pt>
                <c:pt idx="12">
                  <c:v>88.829337094499294</c:v>
                </c:pt>
                <c:pt idx="13">
                  <c:v>85.585331452750353</c:v>
                </c:pt>
                <c:pt idx="14">
                  <c:v>69.873060648801129</c:v>
                </c:pt>
                <c:pt idx="15">
                  <c:v>90.944992947813816</c:v>
                </c:pt>
                <c:pt idx="16">
                  <c:v>115.06346967559944</c:v>
                </c:pt>
                <c:pt idx="17">
                  <c:v>128.20874471086037</c:v>
                </c:pt>
                <c:pt idx="18">
                  <c:v>83.469675599435831</c:v>
                </c:pt>
                <c:pt idx="19">
                  <c:v>112.18617771509167</c:v>
                </c:pt>
                <c:pt idx="20">
                  <c:v>134.52750352609308</c:v>
                </c:pt>
                <c:pt idx="21">
                  <c:v>124.28772919605078</c:v>
                </c:pt>
                <c:pt idx="22">
                  <c:v>98.448519040902681</c:v>
                </c:pt>
                <c:pt idx="23">
                  <c:v>106.20592383638927</c:v>
                </c:pt>
                <c:pt idx="24">
                  <c:v>145.13399153737657</c:v>
                </c:pt>
                <c:pt idx="25">
                  <c:v>106.26234132581101</c:v>
                </c:pt>
                <c:pt idx="26">
                  <c:v>94.97884344146685</c:v>
                </c:pt>
                <c:pt idx="27">
                  <c:v>124.09026798307475</c:v>
                </c:pt>
                <c:pt idx="28">
                  <c:v>144.28772919605078</c:v>
                </c:pt>
                <c:pt idx="29">
                  <c:v>148.01128349788434</c:v>
                </c:pt>
                <c:pt idx="30">
                  <c:v>108.82933709449929</c:v>
                </c:pt>
                <c:pt idx="31">
                  <c:v>131.67842031029619</c:v>
                </c:pt>
                <c:pt idx="32">
                  <c:v>155.0070521861777</c:v>
                </c:pt>
                <c:pt idx="33">
                  <c:v>127.50352609308885</c:v>
                </c:pt>
                <c:pt idx="34">
                  <c:v>90.070521861777152</c:v>
                </c:pt>
                <c:pt idx="35">
                  <c:v>101.01551480959097</c:v>
                </c:pt>
                <c:pt idx="36">
                  <c:v>156.69957686882933</c:v>
                </c:pt>
                <c:pt idx="37">
                  <c:v>82.961918194640333</c:v>
                </c:pt>
                <c:pt idx="38">
                  <c:v>88.377997179125529</c:v>
                </c:pt>
                <c:pt idx="39">
                  <c:v>122.53878702397743</c:v>
                </c:pt>
                <c:pt idx="40">
                  <c:v>152.32722143864598</c:v>
                </c:pt>
              </c:numCache>
            </c:numRef>
          </c:val>
          <c:smooth val="0"/>
          <c:extLst>
            <c:ext xmlns:c16="http://schemas.microsoft.com/office/drawing/2014/chart" uri="{C3380CC4-5D6E-409C-BE32-E72D297353CC}">
              <c16:uniqueId val="{00000002-A2F4-4D34-9F8F-DE3B739CADC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Grafdata!$B$19:$AP$19</c:f>
              <c:numCache>
                <c:formatCode>General</c:formatCode>
                <c:ptCount val="41"/>
                <c:pt idx="0">
                  <c:v>100</c:v>
                </c:pt>
                <c:pt idx="1">
                  <c:v>132.4217344368478</c:v>
                </c:pt>
                <c:pt idx="2">
                  <c:v>121.24265323257767</c:v>
                </c:pt>
                <c:pt idx="3">
                  <c:v>203.51445364039822</c:v>
                </c:pt>
                <c:pt idx="4">
                  <c:v>198.11682859541801</c:v>
                </c:pt>
                <c:pt idx="5">
                  <c:v>166.51073527647836</c:v>
                </c:pt>
                <c:pt idx="6">
                  <c:v>182.89552596857382</c:v>
                </c:pt>
                <c:pt idx="7">
                  <c:v>309.73971452560875</c:v>
                </c:pt>
                <c:pt idx="8">
                  <c:v>206.3452081084323</c:v>
                </c:pt>
                <c:pt idx="9">
                  <c:v>186.57790572148255</c:v>
                </c:pt>
                <c:pt idx="10">
                  <c:v>137.65143336931749</c:v>
                </c:pt>
                <c:pt idx="11">
                  <c:v>174.16336811802807</c:v>
                </c:pt>
                <c:pt idx="12">
                  <c:v>156.998920474991</c:v>
                </c:pt>
                <c:pt idx="13">
                  <c:v>150.97756986925754</c:v>
                </c:pt>
                <c:pt idx="14">
                  <c:v>122.20223101835192</c:v>
                </c:pt>
                <c:pt idx="15">
                  <c:v>134.46083723161809</c:v>
                </c:pt>
                <c:pt idx="16">
                  <c:v>201.03154611970731</c:v>
                </c:pt>
                <c:pt idx="17">
                  <c:v>107.62864339690536</c:v>
                </c:pt>
                <c:pt idx="18">
                  <c:v>92.563272160249497</c:v>
                </c:pt>
                <c:pt idx="19">
                  <c:v>116.25284874655152</c:v>
                </c:pt>
                <c:pt idx="20">
                  <c:v>126.32841549718124</c:v>
                </c:pt>
                <c:pt idx="21">
                  <c:v>107.67662228619407</c:v>
                </c:pt>
                <c:pt idx="22">
                  <c:v>91.447762984286911</c:v>
                </c:pt>
                <c:pt idx="23">
                  <c:v>137.38754947822957</c:v>
                </c:pt>
                <c:pt idx="24">
                  <c:v>112.12666426772221</c:v>
                </c:pt>
                <c:pt idx="25">
                  <c:v>92.37135660309464</c:v>
                </c:pt>
                <c:pt idx="26">
                  <c:v>100.9955619527408</c:v>
                </c:pt>
                <c:pt idx="27">
                  <c:v>109.28391507736596</c:v>
                </c:pt>
                <c:pt idx="28">
                  <c:v>99.760105553556429</c:v>
                </c:pt>
                <c:pt idx="29">
                  <c:v>114.78949262324578</c:v>
                </c:pt>
                <c:pt idx="30">
                  <c:v>84.454839870456993</c:v>
                </c:pt>
                <c:pt idx="31">
                  <c:v>130.03478469473433</c:v>
                </c:pt>
                <c:pt idx="32">
                  <c:v>191.06393186997721</c:v>
                </c:pt>
                <c:pt idx="33">
                  <c:v>144.70433009475832</c:v>
                </c:pt>
                <c:pt idx="34">
                  <c:v>100.08396305625524</c:v>
                </c:pt>
                <c:pt idx="35">
                  <c:v>163.7759385870217</c:v>
                </c:pt>
                <c:pt idx="36">
                  <c:v>586.52992683219384</c:v>
                </c:pt>
                <c:pt idx="37">
                  <c:v>559.88964855463598</c:v>
                </c:pt>
                <c:pt idx="38">
                  <c:v>162.44452440925991</c:v>
                </c:pt>
                <c:pt idx="39">
                  <c:v>172.13626004557995</c:v>
                </c:pt>
                <c:pt idx="40">
                  <c:v>106.1173083843109</c:v>
                </c:pt>
              </c:numCache>
            </c:numRef>
          </c:val>
          <c:smooth val="0"/>
          <c:extLst>
            <c:ext xmlns:c16="http://schemas.microsoft.com/office/drawing/2014/chart" uri="{C3380CC4-5D6E-409C-BE32-E72D297353CC}">
              <c16:uniqueId val="{00000000-0307-4016-9E84-F90C37B572C2}"/>
            </c:ext>
          </c:extLst>
        </c:ser>
        <c:ser>
          <c:idx val="1"/>
          <c:order val="1"/>
          <c:tx>
            <c:strRef>
              <c:f>Grafdata!$A$29</c:f>
              <c:strCache>
                <c:ptCount val="1"/>
                <c:pt idx="0">
                  <c:v>Västmanlands län</c:v>
                </c:pt>
              </c:strCache>
            </c:strRef>
          </c:tx>
          <c:spPr>
            <a:ln w="28575" cap="rnd">
              <a:solidFill>
                <a:schemeClr val="accent2"/>
              </a:solidFill>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Grafdata!$B$29:$AP$29</c:f>
              <c:numCache>
                <c:formatCode>General</c:formatCode>
                <c:ptCount val="41"/>
                <c:pt idx="0">
                  <c:v>103</c:v>
                </c:pt>
                <c:pt idx="1">
                  <c:v>104.86111111111111</c:v>
                </c:pt>
                <c:pt idx="2">
                  <c:v>268.75</c:v>
                </c:pt>
                <c:pt idx="3">
                  <c:v>258.33333333333331</c:v>
                </c:pt>
                <c:pt idx="4">
                  <c:v>172.22222222222223</c:v>
                </c:pt>
                <c:pt idx="5">
                  <c:v>147.91666666666666</c:v>
                </c:pt>
                <c:pt idx="6">
                  <c:v>313.19444444444446</c:v>
                </c:pt>
                <c:pt idx="7">
                  <c:v>284.72222222222223</c:v>
                </c:pt>
                <c:pt idx="8">
                  <c:v>293.75</c:v>
                </c:pt>
                <c:pt idx="9">
                  <c:v>430.55555555555554</c:v>
                </c:pt>
                <c:pt idx="10">
                  <c:v>234.72222222222223</c:v>
                </c:pt>
                <c:pt idx="11">
                  <c:v>335.41666666666669</c:v>
                </c:pt>
                <c:pt idx="12">
                  <c:v>153.47222222222223</c:v>
                </c:pt>
                <c:pt idx="13">
                  <c:v>181.25</c:v>
                </c:pt>
                <c:pt idx="14">
                  <c:v>304.16666666666669</c:v>
                </c:pt>
                <c:pt idx="15">
                  <c:v>75</c:v>
                </c:pt>
                <c:pt idx="16">
                  <c:v>470.13888888888891</c:v>
                </c:pt>
                <c:pt idx="17">
                  <c:v>203.47222222222223</c:v>
                </c:pt>
                <c:pt idx="18">
                  <c:v>251.38888888888889</c:v>
                </c:pt>
                <c:pt idx="19">
                  <c:v>111.11111111111111</c:v>
                </c:pt>
                <c:pt idx="20">
                  <c:v>289.58333333333331</c:v>
                </c:pt>
                <c:pt idx="21">
                  <c:v>234.72222222222223</c:v>
                </c:pt>
                <c:pt idx="22">
                  <c:v>121.52777777777777</c:v>
                </c:pt>
                <c:pt idx="23">
                  <c:v>208.33333333333334</c:v>
                </c:pt>
                <c:pt idx="24">
                  <c:v>152.77777777777777</c:v>
                </c:pt>
                <c:pt idx="25">
                  <c:v>171.52777777777777</c:v>
                </c:pt>
                <c:pt idx="26">
                  <c:v>366.66666666666669</c:v>
                </c:pt>
                <c:pt idx="27">
                  <c:v>167.36111111111111</c:v>
                </c:pt>
                <c:pt idx="28">
                  <c:v>82.638888888888886</c:v>
                </c:pt>
                <c:pt idx="29">
                  <c:v>52.083333333333336</c:v>
                </c:pt>
                <c:pt idx="30">
                  <c:v>40.277777777777779</c:v>
                </c:pt>
                <c:pt idx="31">
                  <c:v>73.611111111111114</c:v>
                </c:pt>
                <c:pt idx="32">
                  <c:v>156.25</c:v>
                </c:pt>
                <c:pt idx="33">
                  <c:v>179.16666666666666</c:v>
                </c:pt>
                <c:pt idx="34">
                  <c:v>202.77777777777777</c:v>
                </c:pt>
                <c:pt idx="35">
                  <c:v>150</c:v>
                </c:pt>
                <c:pt idx="36">
                  <c:v>361.11111111111109</c:v>
                </c:pt>
                <c:pt idx="37">
                  <c:v>424.30555555555554</c:v>
                </c:pt>
                <c:pt idx="38">
                  <c:v>166.66666666666666</c:v>
                </c:pt>
                <c:pt idx="39">
                  <c:v>145.13888888888889</c:v>
                </c:pt>
                <c:pt idx="40">
                  <c:v>380.55555555555554</c:v>
                </c:pt>
              </c:numCache>
            </c:numRef>
          </c:val>
          <c:smooth val="0"/>
          <c:extLst>
            <c:ext xmlns:c16="http://schemas.microsoft.com/office/drawing/2014/chart" uri="{C3380CC4-5D6E-409C-BE32-E72D297353CC}">
              <c16:uniqueId val="{00000001-0307-4016-9E84-F90C37B572C2}"/>
            </c:ext>
          </c:extLst>
        </c:ser>
        <c:ser>
          <c:idx val="2"/>
          <c:order val="2"/>
          <c:tx>
            <c:strRef>
              <c:f>Grafdata!$A$30</c:f>
              <c:strCache>
                <c:ptCount val="1"/>
                <c:pt idx="0">
                  <c:v>Västerås kommun</c:v>
                </c:pt>
              </c:strCache>
            </c:strRef>
          </c:tx>
          <c:spPr>
            <a:ln w="28575" cap="rnd">
              <a:solidFill>
                <a:schemeClr val="accent3"/>
              </a:solidFill>
              <a:prstDash val="sysDot"/>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Grafdata!$B$30:$AP$30</c:f>
              <c:numCache>
                <c:formatCode>General</c:formatCode>
                <c:ptCount val="41"/>
                <c:pt idx="0">
                  <c:v>104</c:v>
                </c:pt>
                <c:pt idx="1">
                  <c:v>82.945736434108525</c:v>
                </c:pt>
                <c:pt idx="2">
                  <c:v>166.66666666666666</c:v>
                </c:pt>
                <c:pt idx="3">
                  <c:v>137.98449612403101</c:v>
                </c:pt>
                <c:pt idx="4">
                  <c:v>125.58139534883721</c:v>
                </c:pt>
                <c:pt idx="5">
                  <c:v>111.62790697674419</c:v>
                </c:pt>
                <c:pt idx="6">
                  <c:v>78.294573643410857</c:v>
                </c:pt>
                <c:pt idx="7">
                  <c:v>191.47286821705427</c:v>
                </c:pt>
                <c:pt idx="8">
                  <c:v>101.55038759689923</c:v>
                </c:pt>
                <c:pt idx="9">
                  <c:v>177.51937984496124</c:v>
                </c:pt>
                <c:pt idx="10">
                  <c:v>258.13953488372096</c:v>
                </c:pt>
                <c:pt idx="11">
                  <c:v>292.24806201550388</c:v>
                </c:pt>
                <c:pt idx="12">
                  <c:v>102.32558139534883</c:v>
                </c:pt>
                <c:pt idx="13">
                  <c:v>144.96124031007753</c:v>
                </c:pt>
                <c:pt idx="14">
                  <c:v>289.14728682170545</c:v>
                </c:pt>
                <c:pt idx="15">
                  <c:v>39.534883720930232</c:v>
                </c:pt>
                <c:pt idx="16">
                  <c:v>421.70542635658916</c:v>
                </c:pt>
                <c:pt idx="17">
                  <c:v>77.519379844961236</c:v>
                </c:pt>
                <c:pt idx="18">
                  <c:v>87.596899224806208</c:v>
                </c:pt>
                <c:pt idx="19">
                  <c:v>44.186046511627907</c:v>
                </c:pt>
                <c:pt idx="20">
                  <c:v>239.53488372093022</c:v>
                </c:pt>
                <c:pt idx="21">
                  <c:v>117.82945736434108</c:v>
                </c:pt>
                <c:pt idx="22">
                  <c:v>93.798449612403104</c:v>
                </c:pt>
                <c:pt idx="23">
                  <c:v>182.94573643410854</c:v>
                </c:pt>
                <c:pt idx="24">
                  <c:v>106.97674418604652</c:v>
                </c:pt>
                <c:pt idx="25">
                  <c:v>134.88372093023256</c:v>
                </c:pt>
                <c:pt idx="26">
                  <c:v>237.98449612403101</c:v>
                </c:pt>
                <c:pt idx="27">
                  <c:v>54.263565891472865</c:v>
                </c:pt>
                <c:pt idx="28">
                  <c:v>62.015503875968989</c:v>
                </c:pt>
                <c:pt idx="29">
                  <c:v>28.68217054263566</c:v>
                </c:pt>
                <c:pt idx="30">
                  <c:v>37.984496124031011</c:v>
                </c:pt>
                <c:pt idx="31">
                  <c:v>25.581395348837209</c:v>
                </c:pt>
                <c:pt idx="32">
                  <c:v>127.13178294573643</c:v>
                </c:pt>
                <c:pt idx="33">
                  <c:v>169.76744186046511</c:v>
                </c:pt>
                <c:pt idx="34">
                  <c:v>61.240310077519382</c:v>
                </c:pt>
                <c:pt idx="35">
                  <c:v>67.441860465116278</c:v>
                </c:pt>
                <c:pt idx="36">
                  <c:v>270.54263565891472</c:v>
                </c:pt>
                <c:pt idx="37">
                  <c:v>175.19379844961242</c:v>
                </c:pt>
                <c:pt idx="38">
                  <c:v>79.844961240310084</c:v>
                </c:pt>
                <c:pt idx="39">
                  <c:v>124.8062015503876</c:v>
                </c:pt>
                <c:pt idx="40">
                  <c:v>324.80620155038758</c:v>
                </c:pt>
              </c:numCache>
            </c:numRef>
          </c:val>
          <c:smooth val="0"/>
          <c:extLst>
            <c:ext xmlns:c16="http://schemas.microsoft.com/office/drawing/2014/chart" uri="{C3380CC4-5D6E-409C-BE32-E72D297353CC}">
              <c16:uniqueId val="{00000002-0307-4016-9E84-F90C37B572C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Grafdata!$B$4:$AP$4</c:f>
              <c:numCache>
                <c:formatCode>General</c:formatCode>
                <c:ptCount val="41"/>
                <c:pt idx="0">
                  <c:v>5.6342609000000001</c:v>
                </c:pt>
                <c:pt idx="1">
                  <c:v>5.1058506000000001</c:v>
                </c:pt>
                <c:pt idx="2">
                  <c:v>5.1979901999999996</c:v>
                </c:pt>
                <c:pt idx="3">
                  <c:v>5.3716065000000004</c:v>
                </c:pt>
                <c:pt idx="4">
                  <c:v>5.6471321000000003</c:v>
                </c:pt>
                <c:pt idx="5">
                  <c:v>5.2812840999999997</c:v>
                </c:pt>
                <c:pt idx="6">
                  <c:v>5.4272818000000003</c:v>
                </c:pt>
                <c:pt idx="7">
                  <c:v>5.6900012000000002</c:v>
                </c:pt>
                <c:pt idx="8">
                  <c:v>5.8598794999999999</c:v>
                </c:pt>
                <c:pt idx="9">
                  <c:v>5.4593397000000001</c:v>
                </c:pt>
                <c:pt idx="10">
                  <c:v>5.5785103999999999</c:v>
                </c:pt>
                <c:pt idx="11">
                  <c:v>5.6457477999999996</c:v>
                </c:pt>
                <c:pt idx="12">
                  <c:v>5.5976245000000002</c:v>
                </c:pt>
                <c:pt idx="13">
                  <c:v>5.0938878000000001</c:v>
                </c:pt>
                <c:pt idx="14">
                  <c:v>5.1062773000000004</c:v>
                </c:pt>
                <c:pt idx="15">
                  <c:v>5.2243864999999996</c:v>
                </c:pt>
                <c:pt idx="16">
                  <c:v>5.2929404</c:v>
                </c:pt>
                <c:pt idx="17">
                  <c:v>4.9356795</c:v>
                </c:pt>
                <c:pt idx="18">
                  <c:v>5.0270139</c:v>
                </c:pt>
                <c:pt idx="19">
                  <c:v>5.1607665000000003</c:v>
                </c:pt>
                <c:pt idx="20">
                  <c:v>5.1933197</c:v>
                </c:pt>
                <c:pt idx="21">
                  <c:v>4.8013187999999998</c:v>
                </c:pt>
                <c:pt idx="22">
                  <c:v>4.8220586000000001</c:v>
                </c:pt>
                <c:pt idx="23">
                  <c:v>4.9710428000000002</c:v>
                </c:pt>
                <c:pt idx="24">
                  <c:v>5.0919134000000001</c:v>
                </c:pt>
                <c:pt idx="25">
                  <c:v>4.8117241000000002</c:v>
                </c:pt>
                <c:pt idx="26">
                  <c:v>4.8194819000000004</c:v>
                </c:pt>
                <c:pt idx="27">
                  <c:v>4.8820189999999997</c:v>
                </c:pt>
                <c:pt idx="28">
                  <c:v>4.9013086000000001</c:v>
                </c:pt>
                <c:pt idx="29">
                  <c:v>4.5815858</c:v>
                </c:pt>
                <c:pt idx="30">
                  <c:v>4.5682245000000004</c:v>
                </c:pt>
                <c:pt idx="31">
                  <c:v>4.5652578999999998</c:v>
                </c:pt>
                <c:pt idx="32">
                  <c:v>4.6360673999999999</c:v>
                </c:pt>
                <c:pt idx="33">
                  <c:v>4.4652865000000004</c:v>
                </c:pt>
                <c:pt idx="34">
                  <c:v>4.6453017000000001</c:v>
                </c:pt>
                <c:pt idx="35">
                  <c:v>4.8557554528969531</c:v>
                </c:pt>
                <c:pt idx="36">
                  <c:v>5.0690150105641782</c:v>
                </c:pt>
                <c:pt idx="37">
                  <c:v>5.8655588453141814</c:v>
                </c:pt>
                <c:pt idx="38">
                  <c:v>6.2768198893320166</c:v>
                </c:pt>
                <c:pt idx="39">
                  <c:v>6.0307963571851229</c:v>
                </c:pt>
                <c:pt idx="40">
                  <c:v>5.9896784238545449</c:v>
                </c:pt>
              </c:numCache>
            </c:numRef>
          </c:val>
          <c:smooth val="0"/>
          <c:extLst>
            <c:ext xmlns:c16="http://schemas.microsoft.com/office/drawing/2014/chart" uri="{C3380CC4-5D6E-409C-BE32-E72D297353CC}">
              <c16:uniqueId val="{00000000-271B-4CFF-9148-591F91BCC0BD}"/>
            </c:ext>
          </c:extLst>
        </c:ser>
        <c:ser>
          <c:idx val="1"/>
          <c:order val="1"/>
          <c:tx>
            <c:strRef>
              <c:f>Grafdata!$A$14</c:f>
              <c:strCache>
                <c:ptCount val="1"/>
                <c:pt idx="0">
                  <c:v>Västmanlands län</c:v>
                </c:pt>
              </c:strCache>
            </c:strRef>
          </c:tx>
          <c:spPr>
            <a:ln w="28575" cap="rnd">
              <a:solidFill>
                <a:schemeClr val="accent2"/>
              </a:solidFill>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Grafdata!$B$14:$AP$14</c:f>
              <c:numCache>
                <c:formatCode>General</c:formatCode>
                <c:ptCount val="41"/>
                <c:pt idx="0">
                  <c:v>6.5830925000000002</c:v>
                </c:pt>
                <c:pt idx="1">
                  <c:v>5.9779947</c:v>
                </c:pt>
                <c:pt idx="2">
                  <c:v>6.0417512000000002</c:v>
                </c:pt>
                <c:pt idx="3">
                  <c:v>6.2076965</c:v>
                </c:pt>
                <c:pt idx="4">
                  <c:v>6.6255077</c:v>
                </c:pt>
                <c:pt idx="5">
                  <c:v>6.214162</c:v>
                </c:pt>
                <c:pt idx="6">
                  <c:v>6.3725696000000003</c:v>
                </c:pt>
                <c:pt idx="7">
                  <c:v>6.6683785000000002</c:v>
                </c:pt>
                <c:pt idx="8">
                  <c:v>6.9276084999999998</c:v>
                </c:pt>
                <c:pt idx="9">
                  <c:v>6.5386214000000002</c:v>
                </c:pt>
                <c:pt idx="10">
                  <c:v>6.7048360000000002</c:v>
                </c:pt>
                <c:pt idx="11">
                  <c:v>6.7480102999999998</c:v>
                </c:pt>
                <c:pt idx="12">
                  <c:v>6.6309500999999997</c:v>
                </c:pt>
                <c:pt idx="13">
                  <c:v>5.9801387999999998</c:v>
                </c:pt>
                <c:pt idx="14">
                  <c:v>5.9861236</c:v>
                </c:pt>
                <c:pt idx="15">
                  <c:v>6.0898066999999996</c:v>
                </c:pt>
                <c:pt idx="16">
                  <c:v>6.1210499</c:v>
                </c:pt>
                <c:pt idx="17">
                  <c:v>5.7891190000000003</c:v>
                </c:pt>
                <c:pt idx="18">
                  <c:v>5.9777969000000004</c:v>
                </c:pt>
                <c:pt idx="19">
                  <c:v>6.2727266000000004</c:v>
                </c:pt>
                <c:pt idx="20">
                  <c:v>6.2913247999999999</c:v>
                </c:pt>
                <c:pt idx="21">
                  <c:v>5.8900135999999996</c:v>
                </c:pt>
                <c:pt idx="22">
                  <c:v>5.9019250999999997</c:v>
                </c:pt>
                <c:pt idx="23">
                  <c:v>6.0277975000000001</c:v>
                </c:pt>
                <c:pt idx="24">
                  <c:v>6.1722669999999997</c:v>
                </c:pt>
                <c:pt idx="25">
                  <c:v>5.8854240999999998</c:v>
                </c:pt>
                <c:pt idx="26">
                  <c:v>5.8945267000000001</c:v>
                </c:pt>
                <c:pt idx="27">
                  <c:v>5.9504060000000001</c:v>
                </c:pt>
                <c:pt idx="28">
                  <c:v>5.8537695999999997</c:v>
                </c:pt>
                <c:pt idx="29">
                  <c:v>5.4206060999999996</c:v>
                </c:pt>
                <c:pt idx="30">
                  <c:v>5.3762952000000004</c:v>
                </c:pt>
                <c:pt idx="31">
                  <c:v>5.5030900000000003</c:v>
                </c:pt>
                <c:pt idx="32">
                  <c:v>5.6378686</c:v>
                </c:pt>
                <c:pt idx="33">
                  <c:v>5.4055777999999997</c:v>
                </c:pt>
                <c:pt idx="34">
                  <c:v>5.5961353999999996</c:v>
                </c:pt>
                <c:pt idx="35">
                  <c:v>5.9217757105006612</c:v>
                </c:pt>
                <c:pt idx="36">
                  <c:v>6.2077811030354857</c:v>
                </c:pt>
                <c:pt idx="37">
                  <c:v>6.9560479172429979</c:v>
                </c:pt>
                <c:pt idx="38">
                  <c:v>7.4098859978833209</c:v>
                </c:pt>
                <c:pt idx="39">
                  <c:v>7.2363011514852511</c:v>
                </c:pt>
                <c:pt idx="40">
                  <c:v>7.2419157982269073</c:v>
                </c:pt>
              </c:numCache>
            </c:numRef>
          </c:val>
          <c:smooth val="0"/>
          <c:extLst>
            <c:ext xmlns:c16="http://schemas.microsoft.com/office/drawing/2014/chart" uri="{C3380CC4-5D6E-409C-BE32-E72D297353CC}">
              <c16:uniqueId val="{00000001-271B-4CFF-9148-591F91BCC0BD}"/>
            </c:ext>
          </c:extLst>
        </c:ser>
        <c:ser>
          <c:idx val="2"/>
          <c:order val="2"/>
          <c:tx>
            <c:strRef>
              <c:f>Grafdata!$A$15</c:f>
              <c:strCache>
                <c:ptCount val="1"/>
                <c:pt idx="0">
                  <c:v>Västerås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Grafdata!$B$15:$AP$15</c:f>
              <c:numCache>
                <c:formatCode>General</c:formatCode>
                <c:ptCount val="41"/>
                <c:pt idx="0">
                  <c:v>6.7086661999999997</c:v>
                </c:pt>
                <c:pt idx="1">
                  <c:v>6.2101414999999998</c:v>
                </c:pt>
                <c:pt idx="2">
                  <c:v>6.4129432</c:v>
                </c:pt>
                <c:pt idx="3">
                  <c:v>6.3753064000000004</c:v>
                </c:pt>
                <c:pt idx="4">
                  <c:v>6.7261648999999997</c:v>
                </c:pt>
                <c:pt idx="5">
                  <c:v>6.3369255000000004</c:v>
                </c:pt>
                <c:pt idx="6">
                  <c:v>6.5266535000000001</c:v>
                </c:pt>
                <c:pt idx="7">
                  <c:v>6.7136231000000004</c:v>
                </c:pt>
                <c:pt idx="8">
                  <c:v>6.9033026</c:v>
                </c:pt>
                <c:pt idx="9">
                  <c:v>6.5367579999999998</c:v>
                </c:pt>
                <c:pt idx="10">
                  <c:v>6.7991424</c:v>
                </c:pt>
                <c:pt idx="11">
                  <c:v>6.7105734999999997</c:v>
                </c:pt>
                <c:pt idx="12">
                  <c:v>6.4769772999999997</c:v>
                </c:pt>
                <c:pt idx="13">
                  <c:v>5.8045517999999996</c:v>
                </c:pt>
                <c:pt idx="14">
                  <c:v>5.7740045999999996</c:v>
                </c:pt>
                <c:pt idx="15">
                  <c:v>5.8087847000000004</c:v>
                </c:pt>
                <c:pt idx="16">
                  <c:v>5.7797656999999996</c:v>
                </c:pt>
                <c:pt idx="17">
                  <c:v>5.5517203000000004</c:v>
                </c:pt>
                <c:pt idx="18">
                  <c:v>5.7180587000000003</c:v>
                </c:pt>
                <c:pt idx="19">
                  <c:v>5.9571120000000004</c:v>
                </c:pt>
                <c:pt idx="20">
                  <c:v>5.888115</c:v>
                </c:pt>
                <c:pt idx="21">
                  <c:v>5.5414253000000002</c:v>
                </c:pt>
                <c:pt idx="22">
                  <c:v>5.7109287999999996</c:v>
                </c:pt>
                <c:pt idx="23">
                  <c:v>5.8799485000000002</c:v>
                </c:pt>
                <c:pt idx="24">
                  <c:v>6.0701098</c:v>
                </c:pt>
                <c:pt idx="25">
                  <c:v>5.9278484000000002</c:v>
                </c:pt>
                <c:pt idx="26">
                  <c:v>5.9915780999999999</c:v>
                </c:pt>
                <c:pt idx="27">
                  <c:v>6.0882192000000002</c:v>
                </c:pt>
                <c:pt idx="28">
                  <c:v>5.9600011000000004</c:v>
                </c:pt>
                <c:pt idx="29">
                  <c:v>5.5780554000000002</c:v>
                </c:pt>
                <c:pt idx="30">
                  <c:v>5.5382975999999999</c:v>
                </c:pt>
                <c:pt idx="31">
                  <c:v>5.6031013999999999</c:v>
                </c:pt>
                <c:pt idx="32">
                  <c:v>5.7100923999999997</c:v>
                </c:pt>
                <c:pt idx="33">
                  <c:v>5.4209287000000002</c:v>
                </c:pt>
                <c:pt idx="34">
                  <c:v>5.6054323000000004</c:v>
                </c:pt>
                <c:pt idx="35">
                  <c:v>5.8817927220887904</c:v>
                </c:pt>
                <c:pt idx="36">
                  <c:v>6.2708205633877885</c:v>
                </c:pt>
                <c:pt idx="37">
                  <c:v>7.1461928153836158</c:v>
                </c:pt>
                <c:pt idx="38">
                  <c:v>7.6600461074658623</c:v>
                </c:pt>
                <c:pt idx="39">
                  <c:v>7.5072731143120697</c:v>
                </c:pt>
                <c:pt idx="40">
                  <c:v>7.5143366797871245</c:v>
                </c:pt>
              </c:numCache>
            </c:numRef>
          </c:val>
          <c:smooth val="0"/>
          <c:extLst>
            <c:ext xmlns:c16="http://schemas.microsoft.com/office/drawing/2014/chart" uri="{C3380CC4-5D6E-409C-BE32-E72D297353CC}">
              <c16:uniqueId val="{00000002-271B-4CFF-9148-591F91BCC0B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100.19895940349939</c:v>
                </c:pt>
                <c:pt idx="2">
                  <c:v>100.45735843260974</c:v>
                </c:pt>
                <c:pt idx="3">
                  <c:v>100.58125462582204</c:v>
                </c:pt>
                <c:pt idx="4">
                  <c:v>100.71127085186403</c:v>
                </c:pt>
                <c:pt idx="5">
                  <c:v>100.91590480920028</c:v>
                </c:pt>
                <c:pt idx="6">
                  <c:v>101.18806065387406</c:v>
                </c:pt>
                <c:pt idx="7">
                  <c:v>101.3559425943042</c:v>
                </c:pt>
                <c:pt idx="8">
                  <c:v>101.54233312622095</c:v>
                </c:pt>
                <c:pt idx="9">
                  <c:v>101.78596770871275</c:v>
                </c:pt>
                <c:pt idx="10">
                  <c:v>102.09364519974112</c:v>
                </c:pt>
                <c:pt idx="11">
                  <c:v>102.29962620069847</c:v>
                </c:pt>
                <c:pt idx="12">
                  <c:v>102.53304658628387</c:v>
                </c:pt>
                <c:pt idx="13">
                  <c:v>102.82285188438675</c:v>
                </c:pt>
                <c:pt idx="14">
                  <c:v>103.18670215507888</c:v>
                </c:pt>
                <c:pt idx="15">
                  <c:v>103.38671161620415</c:v>
                </c:pt>
                <c:pt idx="16">
                  <c:v>103.59886568320462</c:v>
                </c:pt>
                <c:pt idx="17">
                  <c:v>103.87267616413737</c:v>
                </c:pt>
                <c:pt idx="18">
                  <c:v>104.24903166655601</c:v>
                </c:pt>
                <c:pt idx="19">
                  <c:v>104.48621741029486</c:v>
                </c:pt>
                <c:pt idx="20">
                  <c:v>104.74460583276252</c:v>
                </c:pt>
                <c:pt idx="21">
                  <c:v>105.07291324381468</c:v>
                </c:pt>
                <c:pt idx="22">
                  <c:v>105.58297608392994</c:v>
                </c:pt>
                <c:pt idx="23">
                  <c:v>106.01501646044878</c:v>
                </c:pt>
                <c:pt idx="24">
                  <c:v>106.31985137123738</c:v>
                </c:pt>
                <c:pt idx="25">
                  <c:v>106.62922592509547</c:v>
                </c:pt>
                <c:pt idx="26">
                  <c:v>107.06062990305317</c:v>
                </c:pt>
                <c:pt idx="27">
                  <c:v>107.34179078736715</c:v>
                </c:pt>
                <c:pt idx="28">
                  <c:v>107.57984627580623</c:v>
                </c:pt>
                <c:pt idx="29">
                  <c:v>107.88572063757802</c:v>
                </c:pt>
                <c:pt idx="30">
                  <c:v>108.26291406476882</c:v>
                </c:pt>
                <c:pt idx="31">
                  <c:v>108.50791690416708</c:v>
                </c:pt>
                <c:pt idx="32">
                  <c:v>108.77220261996803</c:v>
                </c:pt>
                <c:pt idx="33">
                  <c:v>109.04889810771131</c:v>
                </c:pt>
                <c:pt idx="34">
                  <c:v>109.39104718746837</c:v>
                </c:pt>
                <c:pt idx="35">
                  <c:v>109.54104632833032</c:v>
                </c:pt>
                <c:pt idx="36">
                  <c:v>109.70877977576285</c:v>
                </c:pt>
                <c:pt idx="37">
                  <c:v>109.80410167357972</c:v>
                </c:pt>
                <c:pt idx="38">
                  <c:v>110.02509107393742</c:v>
                </c:pt>
                <c:pt idx="39">
                  <c:v>110.08947339503995</c:v>
                </c:pt>
                <c:pt idx="40">
                  <c:v>110.20095981630992</c:v>
                </c:pt>
              </c:numCache>
            </c:numRef>
          </c:val>
          <c:smooth val="0"/>
          <c:extLst>
            <c:ext xmlns:c16="http://schemas.microsoft.com/office/drawing/2014/chart" uri="{C3380CC4-5D6E-409C-BE32-E72D297353CC}">
              <c16:uniqueId val="{00000000-ED70-4B2B-B533-BD446057D116}"/>
            </c:ext>
          </c:extLst>
        </c:ser>
        <c:ser>
          <c:idx val="1"/>
          <c:order val="1"/>
          <c:tx>
            <c:strRef>
              <c:f>Grafdata!$A$33</c:f>
              <c:strCache>
                <c:ptCount val="1"/>
                <c:pt idx="0">
                  <c:v>Västmanlands län</c:v>
                </c:pt>
              </c:strCache>
            </c:strRef>
          </c:tx>
          <c:spPr>
            <a:ln w="28575" cap="rnd">
              <a:solidFill>
                <a:schemeClr val="accent2"/>
              </a:solidFill>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Grafdata!$B$33:$AP$33</c:f>
              <c:numCache>
                <c:formatCode>General</c:formatCode>
                <c:ptCount val="41"/>
                <c:pt idx="0">
                  <c:v>100</c:v>
                </c:pt>
                <c:pt idx="1">
                  <c:v>100.24246595390377</c:v>
                </c:pt>
                <c:pt idx="2">
                  <c:v>100.36033684177218</c:v>
                </c:pt>
                <c:pt idx="3">
                  <c:v>100.56878636494883</c:v>
                </c:pt>
                <c:pt idx="4">
                  <c:v>100.72818894149569</c:v>
                </c:pt>
                <c:pt idx="5">
                  <c:v>100.99715606817526</c:v>
                </c:pt>
                <c:pt idx="6">
                  <c:v>101.19809033340057</c:v>
                </c:pt>
                <c:pt idx="7">
                  <c:v>101.34681333285869</c:v>
                </c:pt>
                <c:pt idx="8">
                  <c:v>101.57543539053631</c:v>
                </c:pt>
                <c:pt idx="9">
                  <c:v>101.93458561263196</c:v>
                </c:pt>
                <c:pt idx="10">
                  <c:v>102.2268895929499</c:v>
                </c:pt>
                <c:pt idx="11">
                  <c:v>102.46619122771627</c:v>
                </c:pt>
                <c:pt idx="12">
                  <c:v>102.73753159374888</c:v>
                </c:pt>
                <c:pt idx="13">
                  <c:v>103.08442007918708</c:v>
                </c:pt>
                <c:pt idx="14">
                  <c:v>103.32688603309087</c:v>
                </c:pt>
                <c:pt idx="15">
                  <c:v>103.51397640209004</c:v>
                </c:pt>
                <c:pt idx="16">
                  <c:v>103.7271724039728</c:v>
                </c:pt>
                <c:pt idx="17">
                  <c:v>104.08948694520586</c:v>
                </c:pt>
                <c:pt idx="18">
                  <c:v>104.40156792013258</c:v>
                </c:pt>
                <c:pt idx="19">
                  <c:v>104.53170054465843</c:v>
                </c:pt>
                <c:pt idx="20">
                  <c:v>104.73738128858986</c:v>
                </c:pt>
                <c:pt idx="21">
                  <c:v>105.01781907214252</c:v>
                </c:pt>
                <c:pt idx="22">
                  <c:v>105.48060074598824</c:v>
                </c:pt>
                <c:pt idx="23">
                  <c:v>105.85794580312397</c:v>
                </c:pt>
                <c:pt idx="24">
                  <c:v>106.22619344273967</c:v>
                </c:pt>
                <c:pt idx="25">
                  <c:v>106.61975563545461</c:v>
                </c:pt>
                <c:pt idx="26">
                  <c:v>107.00738472978692</c:v>
                </c:pt>
                <c:pt idx="27">
                  <c:v>107.22888706940539</c:v>
                </c:pt>
                <c:pt idx="28">
                  <c:v>107.4397098319351</c:v>
                </c:pt>
                <c:pt idx="29">
                  <c:v>107.77196334136279</c:v>
                </c:pt>
                <c:pt idx="30">
                  <c:v>108.02787765160055</c:v>
                </c:pt>
                <c:pt idx="31">
                  <c:v>108.34984712383168</c:v>
                </c:pt>
                <c:pt idx="32">
                  <c:v>108.58202904053888</c:v>
                </c:pt>
                <c:pt idx="33">
                  <c:v>108.85534710603238</c:v>
                </c:pt>
                <c:pt idx="34">
                  <c:v>108.99378606829391</c:v>
                </c:pt>
                <c:pt idx="35">
                  <c:v>109.10770155724056</c:v>
                </c:pt>
                <c:pt idx="36">
                  <c:v>109.31456892084852</c:v>
                </c:pt>
                <c:pt idx="37">
                  <c:v>109.50482360898508</c:v>
                </c:pt>
                <c:pt idx="38">
                  <c:v>109.59382008472464</c:v>
                </c:pt>
                <c:pt idx="39">
                  <c:v>109.62032125750042</c:v>
                </c:pt>
                <c:pt idx="40">
                  <c:v>109.81967336315704</c:v>
                </c:pt>
              </c:numCache>
            </c:numRef>
          </c:val>
          <c:smooth val="0"/>
          <c:extLst>
            <c:ext xmlns:c16="http://schemas.microsoft.com/office/drawing/2014/chart" uri="{C3380CC4-5D6E-409C-BE32-E72D297353CC}">
              <c16:uniqueId val="{00000001-ED70-4B2B-B533-BD446057D116}"/>
            </c:ext>
          </c:extLst>
        </c:ser>
        <c:ser>
          <c:idx val="2"/>
          <c:order val="2"/>
          <c:tx>
            <c:strRef>
              <c:f>Grafdata!$A$34</c:f>
              <c:strCache>
                <c:ptCount val="1"/>
                <c:pt idx="0">
                  <c:v>Västerås kommun</c:v>
                </c:pt>
              </c:strCache>
            </c:strRef>
          </c:tx>
          <c:spPr>
            <a:ln w="28575" cap="rnd">
              <a:solidFill>
                <a:schemeClr val="accent3"/>
              </a:solidFill>
              <a:prstDash val="sysDot"/>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Grafdata!$B$34:$AP$34</c:f>
              <c:numCache>
                <c:formatCode>General</c:formatCode>
                <c:ptCount val="41"/>
                <c:pt idx="0">
                  <c:v>100</c:v>
                </c:pt>
                <c:pt idx="1">
                  <c:v>100.30925284512618</c:v>
                </c:pt>
                <c:pt idx="2">
                  <c:v>100.62942049655092</c:v>
                </c:pt>
                <c:pt idx="3">
                  <c:v>100.93212445789796</c:v>
                </c:pt>
                <c:pt idx="4">
                  <c:v>101.27484937567309</c:v>
                </c:pt>
                <c:pt idx="5">
                  <c:v>101.6212125622144</c:v>
                </c:pt>
                <c:pt idx="6">
                  <c:v>102.00832435893705</c:v>
                </c:pt>
                <c:pt idx="7">
                  <c:v>102.23462467619407</c:v>
                </c:pt>
                <c:pt idx="8">
                  <c:v>102.45946968594464</c:v>
                </c:pt>
                <c:pt idx="9">
                  <c:v>102.75999068603195</c:v>
                </c:pt>
                <c:pt idx="10">
                  <c:v>103.2140466280525</c:v>
                </c:pt>
                <c:pt idx="11">
                  <c:v>103.42215560147859</c:v>
                </c:pt>
                <c:pt idx="12">
                  <c:v>103.64481764996944</c:v>
                </c:pt>
                <c:pt idx="13">
                  <c:v>104.02101464039352</c:v>
                </c:pt>
                <c:pt idx="14">
                  <c:v>104.32226329423408</c:v>
                </c:pt>
                <c:pt idx="15">
                  <c:v>104.56529964781558</c:v>
                </c:pt>
                <c:pt idx="16">
                  <c:v>104.91384579561661</c:v>
                </c:pt>
                <c:pt idx="17">
                  <c:v>105.21509444945717</c:v>
                </c:pt>
                <c:pt idx="18">
                  <c:v>105.56582355851792</c:v>
                </c:pt>
                <c:pt idx="19">
                  <c:v>105.66842273772448</c:v>
                </c:pt>
                <c:pt idx="20">
                  <c:v>105.84378729225486</c:v>
                </c:pt>
                <c:pt idx="21">
                  <c:v>106.21052478388684</c:v>
                </c:pt>
                <c:pt idx="22">
                  <c:v>106.75044386878947</c:v>
                </c:pt>
                <c:pt idx="23">
                  <c:v>107.27071630235469</c:v>
                </c:pt>
                <c:pt idx="24">
                  <c:v>107.75315074075152</c:v>
                </c:pt>
                <c:pt idx="25">
                  <c:v>108.33309078208225</c:v>
                </c:pt>
                <c:pt idx="26">
                  <c:v>108.92612859097127</c:v>
                </c:pt>
                <c:pt idx="27">
                  <c:v>109.24556858864278</c:v>
                </c:pt>
                <c:pt idx="28">
                  <c:v>109.55845970253515</c:v>
                </c:pt>
                <c:pt idx="29">
                  <c:v>109.93174607794627</c:v>
                </c:pt>
                <c:pt idx="30">
                  <c:v>110.27956457199406</c:v>
                </c:pt>
                <c:pt idx="31">
                  <c:v>110.66012748493756</c:v>
                </c:pt>
                <c:pt idx="32">
                  <c:v>111.14474488459412</c:v>
                </c:pt>
                <c:pt idx="33">
                  <c:v>111.59807317286142</c:v>
                </c:pt>
                <c:pt idx="34">
                  <c:v>111.93352155310417</c:v>
                </c:pt>
                <c:pt idx="35">
                  <c:v>112.09433303256978</c:v>
                </c:pt>
                <c:pt idx="36">
                  <c:v>112.49672555811043</c:v>
                </c:pt>
                <c:pt idx="37">
                  <c:v>112.84017812963879</c:v>
                </c:pt>
                <c:pt idx="38">
                  <c:v>113.0963122507786</c:v>
                </c:pt>
                <c:pt idx="39">
                  <c:v>113.18726896993334</c:v>
                </c:pt>
                <c:pt idx="40">
                  <c:v>113.41065867217743</c:v>
                </c:pt>
              </c:numCache>
            </c:numRef>
          </c:val>
          <c:smooth val="0"/>
          <c:extLst>
            <c:ext xmlns:c16="http://schemas.microsoft.com/office/drawing/2014/chart" uri="{C3380CC4-5D6E-409C-BE32-E72D297353CC}">
              <c16:uniqueId val="{00000002-ED70-4B2B-B533-BD446057D11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102.99887542171686</c:v>
                </c:pt>
                <c:pt idx="2">
                  <c:v>61.964263401224542</c:v>
                </c:pt>
                <c:pt idx="3">
                  <c:v>68.736723728601774</c:v>
                </c:pt>
                <c:pt idx="4">
                  <c:v>69.786330126202671</c:v>
                </c:pt>
                <c:pt idx="5">
                  <c:v>77.658378108209419</c:v>
                </c:pt>
                <c:pt idx="6">
                  <c:v>55.016868674247156</c:v>
                </c:pt>
                <c:pt idx="7">
                  <c:v>63.92602773959765</c:v>
                </c:pt>
                <c:pt idx="8">
                  <c:v>91.865550418593031</c:v>
                </c:pt>
                <c:pt idx="9">
                  <c:v>97.750843433712362</c:v>
                </c:pt>
                <c:pt idx="10">
                  <c:v>81.381981756841185</c:v>
                </c:pt>
                <c:pt idx="11">
                  <c:v>110.12120454829439</c:v>
                </c:pt>
                <c:pt idx="12">
                  <c:v>109.07159815069349</c:v>
                </c:pt>
                <c:pt idx="13">
                  <c:v>115.29426465075596</c:v>
                </c:pt>
                <c:pt idx="14">
                  <c:v>96.976133949768837</c:v>
                </c:pt>
                <c:pt idx="15">
                  <c:v>138.5605397975759</c:v>
                </c:pt>
                <c:pt idx="16">
                  <c:v>141.35949019117831</c:v>
                </c:pt>
                <c:pt idx="17">
                  <c:v>165.18805447957016</c:v>
                </c:pt>
                <c:pt idx="18">
                  <c:v>147.10733474946895</c:v>
                </c:pt>
                <c:pt idx="19">
                  <c:v>147.26977383481196</c:v>
                </c:pt>
                <c:pt idx="20">
                  <c:v>185.9552667749594</c:v>
                </c:pt>
                <c:pt idx="21">
                  <c:v>207.13482444083468</c:v>
                </c:pt>
                <c:pt idx="22">
                  <c:v>183.20629763838559</c:v>
                </c:pt>
                <c:pt idx="23">
                  <c:v>187.95451705610395</c:v>
                </c:pt>
                <c:pt idx="24">
                  <c:v>212.07047357241035</c:v>
                </c:pt>
                <c:pt idx="25">
                  <c:v>221.31700612270399</c:v>
                </c:pt>
                <c:pt idx="26">
                  <c:v>158.85293015119331</c:v>
                </c:pt>
                <c:pt idx="27">
                  <c:v>204.68574284643259</c:v>
                </c:pt>
                <c:pt idx="28">
                  <c:v>172.29788829189053</c:v>
                </c:pt>
                <c:pt idx="29">
                  <c:v>179.55766587529678</c:v>
                </c:pt>
                <c:pt idx="30">
                  <c:v>137.91078345620392</c:v>
                </c:pt>
                <c:pt idx="31">
                  <c:v>171.71060852180432</c:v>
                </c:pt>
                <c:pt idx="32">
                  <c:v>145.24553292515307</c:v>
                </c:pt>
                <c:pt idx="33">
                  <c:v>157.99075346744971</c:v>
                </c:pt>
                <c:pt idx="34">
                  <c:v>111.15831563163813</c:v>
                </c:pt>
                <c:pt idx="35">
                  <c:v>176.18393102586529</c:v>
                </c:pt>
                <c:pt idx="36">
                  <c:v>148.13195051855556</c:v>
                </c:pt>
                <c:pt idx="37">
                  <c:v>156.24140947144821</c:v>
                </c:pt>
                <c:pt idx="38">
                  <c:v>128.36436336373859</c:v>
                </c:pt>
                <c:pt idx="39">
                  <c:v>160.58977883293764</c:v>
                </c:pt>
                <c:pt idx="40">
                  <c:v>192.56528801699363</c:v>
                </c:pt>
              </c:numCache>
            </c:numRef>
          </c:val>
          <c:smooth val="0"/>
          <c:extLst>
            <c:ext xmlns:c16="http://schemas.microsoft.com/office/drawing/2014/chart" uri="{C3380CC4-5D6E-409C-BE32-E72D297353CC}">
              <c16:uniqueId val="{00000000-A02C-4A25-9ED5-F323285BA6D0}"/>
            </c:ext>
          </c:extLst>
        </c:ser>
        <c:ser>
          <c:idx val="1"/>
          <c:order val="1"/>
          <c:tx>
            <c:strRef>
              <c:f>Grafdata!$A$33</c:f>
              <c:strCache>
                <c:ptCount val="1"/>
                <c:pt idx="0">
                  <c:v>Västmanlands län</c:v>
                </c:pt>
              </c:strCache>
            </c:strRef>
          </c:tx>
          <c:spPr>
            <a:ln w="28575" cap="rnd">
              <a:solidFill>
                <a:schemeClr val="accent2"/>
              </a:solidFill>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Grafdata!$B$33:$AP$33</c:f>
              <c:numCache>
                <c:formatCode>General</c:formatCode>
                <c:ptCount val="41"/>
                <c:pt idx="0">
                  <c:v>100</c:v>
                </c:pt>
                <c:pt idx="1">
                  <c:v>184.31372549019608</c:v>
                </c:pt>
                <c:pt idx="2">
                  <c:v>65.359477124183002</c:v>
                </c:pt>
                <c:pt idx="3">
                  <c:v>29.411764705882351</c:v>
                </c:pt>
                <c:pt idx="4">
                  <c:v>175.81699346405227</c:v>
                </c:pt>
                <c:pt idx="5">
                  <c:v>67.320261437908499</c:v>
                </c:pt>
                <c:pt idx="6">
                  <c:v>19.607843137254903</c:v>
                </c:pt>
                <c:pt idx="7">
                  <c:v>96.732026143790847</c:v>
                </c:pt>
                <c:pt idx="8">
                  <c:v>92.156862745098039</c:v>
                </c:pt>
                <c:pt idx="9">
                  <c:v>79.084967320261441</c:v>
                </c:pt>
                <c:pt idx="10">
                  <c:v>126.79738562091504</c:v>
                </c:pt>
                <c:pt idx="11">
                  <c:v>15.686274509803921</c:v>
                </c:pt>
                <c:pt idx="12">
                  <c:v>98.039215686274517</c:v>
                </c:pt>
                <c:pt idx="13">
                  <c:v>166.66666666666666</c:v>
                </c:pt>
                <c:pt idx="14">
                  <c:v>23.529411764705884</c:v>
                </c:pt>
                <c:pt idx="15">
                  <c:v>37.254901960784316</c:v>
                </c:pt>
                <c:pt idx="16">
                  <c:v>456.86274509803923</c:v>
                </c:pt>
                <c:pt idx="17">
                  <c:v>215.68627450980392</c:v>
                </c:pt>
                <c:pt idx="18">
                  <c:v>88.888888888888886</c:v>
                </c:pt>
                <c:pt idx="19">
                  <c:v>52.287581699346404</c:v>
                </c:pt>
                <c:pt idx="20">
                  <c:v>132.6797385620915</c:v>
                </c:pt>
                <c:pt idx="21">
                  <c:v>333.98692810457516</c:v>
                </c:pt>
                <c:pt idx="22">
                  <c:v>120.91503267973856</c:v>
                </c:pt>
                <c:pt idx="23">
                  <c:v>145.09803921568627</c:v>
                </c:pt>
                <c:pt idx="24">
                  <c:v>324.1830065359477</c:v>
                </c:pt>
                <c:pt idx="25">
                  <c:v>339.21568627450978</c:v>
                </c:pt>
                <c:pt idx="26">
                  <c:v>262.74509803921569</c:v>
                </c:pt>
                <c:pt idx="27">
                  <c:v>335.29411764705884</c:v>
                </c:pt>
                <c:pt idx="28">
                  <c:v>222.22222222222223</c:v>
                </c:pt>
                <c:pt idx="29">
                  <c:v>108.49673202614379</c:v>
                </c:pt>
                <c:pt idx="30">
                  <c:v>161.43790849673204</c:v>
                </c:pt>
                <c:pt idx="31">
                  <c:v>236.6013071895425</c:v>
                </c:pt>
                <c:pt idx="32">
                  <c:v>163.3986928104575</c:v>
                </c:pt>
                <c:pt idx="33">
                  <c:v>143.13725490196077</c:v>
                </c:pt>
                <c:pt idx="34">
                  <c:v>144.44444444444446</c:v>
                </c:pt>
                <c:pt idx="35">
                  <c:v>420.91503267973854</c:v>
                </c:pt>
                <c:pt idx="36">
                  <c:v>269.281045751634</c:v>
                </c:pt>
                <c:pt idx="37">
                  <c:v>266.66666666666669</c:v>
                </c:pt>
                <c:pt idx="38">
                  <c:v>186.27450980392157</c:v>
                </c:pt>
                <c:pt idx="39">
                  <c:v>264.70588235294116</c:v>
                </c:pt>
                <c:pt idx="40">
                  <c:v>224.83660130718954</c:v>
                </c:pt>
              </c:numCache>
            </c:numRef>
          </c:val>
          <c:smooth val="0"/>
          <c:extLst>
            <c:ext xmlns:c16="http://schemas.microsoft.com/office/drawing/2014/chart" uri="{C3380CC4-5D6E-409C-BE32-E72D297353CC}">
              <c16:uniqueId val="{00000001-A02C-4A25-9ED5-F323285BA6D0}"/>
            </c:ext>
          </c:extLst>
        </c:ser>
        <c:ser>
          <c:idx val="2"/>
          <c:order val="2"/>
          <c:tx>
            <c:strRef>
              <c:f>Grafdata!$A$34</c:f>
              <c:strCache>
                <c:ptCount val="1"/>
                <c:pt idx="0">
                  <c:v>Västerås kommun</c:v>
                </c:pt>
              </c:strCache>
            </c:strRef>
          </c:tx>
          <c:spPr>
            <a:ln w="28575" cap="rnd">
              <a:solidFill>
                <a:schemeClr val="accent3"/>
              </a:solidFill>
              <a:prstDash val="sysDot"/>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Grafdata!$B$34:$AP$34</c:f>
              <c:numCache>
                <c:formatCode>General</c:formatCode>
                <c:ptCount val="41"/>
                <c:pt idx="0">
                  <c:v>100</c:v>
                </c:pt>
                <c:pt idx="1">
                  <c:v>186.98630136986301</c:v>
                </c:pt>
                <c:pt idx="2">
                  <c:v>50.684931506849317</c:v>
                </c:pt>
                <c:pt idx="3">
                  <c:v>20.547945205479451</c:v>
                </c:pt>
                <c:pt idx="4">
                  <c:v>179.45205479452054</c:v>
                </c:pt>
                <c:pt idx="5">
                  <c:v>10.95890410958904</c:v>
                </c:pt>
                <c:pt idx="6">
                  <c:v>9.5890410958904102</c:v>
                </c:pt>
                <c:pt idx="7">
                  <c:v>98.630136986301366</c:v>
                </c:pt>
                <c:pt idx="8">
                  <c:v>93.150684931506845</c:v>
                </c:pt>
                <c:pt idx="9">
                  <c:v>69.863013698630141</c:v>
                </c:pt>
                <c:pt idx="10">
                  <c:v>123.97260273972603</c:v>
                </c:pt>
                <c:pt idx="11">
                  <c:v>10.273972602739725</c:v>
                </c:pt>
                <c:pt idx="12">
                  <c:v>98.630136986301366</c:v>
                </c:pt>
                <c:pt idx="13">
                  <c:v>163.01369863013699</c:v>
                </c:pt>
                <c:pt idx="14">
                  <c:v>19.17808219178082</c:v>
                </c:pt>
                <c:pt idx="15">
                  <c:v>30.82191780821918</c:v>
                </c:pt>
                <c:pt idx="16">
                  <c:v>417.1232876712329</c:v>
                </c:pt>
                <c:pt idx="17">
                  <c:v>180.82191780821918</c:v>
                </c:pt>
                <c:pt idx="18">
                  <c:v>52.054794520547944</c:v>
                </c:pt>
                <c:pt idx="19">
                  <c:v>36.301369863013697</c:v>
                </c:pt>
                <c:pt idx="20">
                  <c:v>69.178082191780817</c:v>
                </c:pt>
                <c:pt idx="21">
                  <c:v>316.43835616438355</c:v>
                </c:pt>
                <c:pt idx="22">
                  <c:v>87.671232876712324</c:v>
                </c:pt>
                <c:pt idx="23">
                  <c:v>134.24657534246575</c:v>
                </c:pt>
                <c:pt idx="24">
                  <c:v>296.57534246575341</c:v>
                </c:pt>
                <c:pt idx="25">
                  <c:v>265.75342465753425</c:v>
                </c:pt>
                <c:pt idx="26">
                  <c:v>171.23287671232876</c:v>
                </c:pt>
                <c:pt idx="27">
                  <c:v>322.60273972602738</c:v>
                </c:pt>
                <c:pt idx="28">
                  <c:v>199.31506849315068</c:v>
                </c:pt>
                <c:pt idx="29">
                  <c:v>80.821917808219183</c:v>
                </c:pt>
                <c:pt idx="30">
                  <c:v>80.136986301369859</c:v>
                </c:pt>
                <c:pt idx="31">
                  <c:v>210.27397260273972</c:v>
                </c:pt>
                <c:pt idx="32">
                  <c:v>147.26027397260273</c:v>
                </c:pt>
                <c:pt idx="33">
                  <c:v>117.12328767123287</c:v>
                </c:pt>
                <c:pt idx="34">
                  <c:v>52.054794520547944</c:v>
                </c:pt>
                <c:pt idx="35">
                  <c:v>395.20547945205482</c:v>
                </c:pt>
                <c:pt idx="36">
                  <c:v>266.43835616438355</c:v>
                </c:pt>
                <c:pt idx="37">
                  <c:v>237.67123287671234</c:v>
                </c:pt>
                <c:pt idx="38">
                  <c:v>170.54794520547946</c:v>
                </c:pt>
                <c:pt idx="39">
                  <c:v>207.53424657534248</c:v>
                </c:pt>
                <c:pt idx="40">
                  <c:v>207.53424657534248</c:v>
                </c:pt>
              </c:numCache>
            </c:numRef>
          </c:val>
          <c:smooth val="0"/>
          <c:extLst>
            <c:ext xmlns:c16="http://schemas.microsoft.com/office/drawing/2014/chart" uri="{C3380CC4-5D6E-409C-BE32-E72D297353CC}">
              <c16:uniqueId val="{00000002-A02C-4A25-9ED5-F323285BA6D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103.69666481832473</c:v>
                </c:pt>
                <c:pt idx="2">
                  <c:v>105.0493355962673</c:v>
                </c:pt>
                <c:pt idx="3">
                  <c:v>110.42703265740364</c:v>
                </c:pt>
                <c:pt idx="4">
                  <c:v>118.49331056313135</c:v>
                </c:pt>
                <c:pt idx="5">
                  <c:v>124.77849163877498</c:v>
                </c:pt>
                <c:pt idx="6">
                  <c:v>127.92385897246275</c:v>
                </c:pt>
                <c:pt idx="7">
                  <c:v>136.7116826440693</c:v>
                </c:pt>
                <c:pt idx="8">
                  <c:v>139.0011615429905</c:v>
                </c:pt>
                <c:pt idx="9">
                  <c:v>96.485918432727871</c:v>
                </c:pt>
                <c:pt idx="10">
                  <c:v>36.203828808893057</c:v>
                </c:pt>
              </c:numCache>
            </c:numRef>
          </c:val>
          <c:smooth val="0"/>
          <c:extLst>
            <c:ext xmlns:c16="http://schemas.microsoft.com/office/drawing/2014/chart" uri="{C3380CC4-5D6E-409C-BE32-E72D297353CC}">
              <c16:uniqueId val="{00000000-8E1F-4EA2-BC5B-1F0ACD307545}"/>
            </c:ext>
          </c:extLst>
        </c:ser>
        <c:ser>
          <c:idx val="1"/>
          <c:order val="1"/>
          <c:tx>
            <c:strRef>
              <c:f>Grafdata!$A$31</c:f>
              <c:strCache>
                <c:ptCount val="1"/>
                <c:pt idx="0">
                  <c:v>Västmanlands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Grafdata!$B$31:$L$31</c:f>
              <c:numCache>
                <c:formatCode>General</c:formatCode>
                <c:ptCount val="11"/>
                <c:pt idx="0">
                  <c:v>100</c:v>
                </c:pt>
                <c:pt idx="1">
                  <c:v>106.62955438883466</c:v>
                </c:pt>
                <c:pt idx="2">
                  <c:v>105.66868057937367</c:v>
                </c:pt>
                <c:pt idx="3">
                  <c:v>107.3392607445321</c:v>
                </c:pt>
                <c:pt idx="4">
                  <c:v>114.60728702213545</c:v>
                </c:pt>
                <c:pt idx="5">
                  <c:v>111.31361633643775</c:v>
                </c:pt>
                <c:pt idx="6">
                  <c:v>132.49505316201885</c:v>
                </c:pt>
                <c:pt idx="7">
                  <c:v>158.69614542384508</c:v>
                </c:pt>
                <c:pt idx="8">
                  <c:v>166.68970793868559</c:v>
                </c:pt>
                <c:pt idx="9">
                  <c:v>127.25061340790967</c:v>
                </c:pt>
                <c:pt idx="10">
                  <c:v>48.153971981109677</c:v>
                </c:pt>
              </c:numCache>
            </c:numRef>
          </c:val>
          <c:smooth val="0"/>
          <c:extLst>
            <c:ext xmlns:c16="http://schemas.microsoft.com/office/drawing/2014/chart" uri="{C3380CC4-5D6E-409C-BE32-E72D297353CC}">
              <c16:uniqueId val="{00000001-8E1F-4EA2-BC5B-1F0ACD307545}"/>
            </c:ext>
          </c:extLst>
        </c:ser>
        <c:ser>
          <c:idx val="2"/>
          <c:order val="2"/>
          <c:tx>
            <c:strRef>
              <c:f>Grafdata!$A$32</c:f>
              <c:strCache>
                <c:ptCount val="1"/>
                <c:pt idx="0">
                  <c:v>Västerås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Grafdata!$B$32:$L$32</c:f>
              <c:numCache>
                <c:formatCode>General</c:formatCode>
                <c:ptCount val="11"/>
                <c:pt idx="0">
                  <c:v>100</c:v>
                </c:pt>
                <c:pt idx="1">
                  <c:v>104.3109835884662</c:v>
                </c:pt>
                <c:pt idx="2">
                  <c:v>102.80383408743359</c:v>
                </c:pt>
                <c:pt idx="3">
                  <c:v>107.31582349324462</c:v>
                </c:pt>
                <c:pt idx="4">
                  <c:v>115.62642871781937</c:v>
                </c:pt>
                <c:pt idx="5">
                  <c:v>111.41003610222131</c:v>
                </c:pt>
                <c:pt idx="6">
                  <c:v>134.91037505320742</c:v>
                </c:pt>
                <c:pt idx="7">
                  <c:v>174.77810534281346</c:v>
                </c:pt>
                <c:pt idx="8">
                  <c:v>189.06922482697735</c:v>
                </c:pt>
                <c:pt idx="9">
                  <c:v>146.03663823682427</c:v>
                </c:pt>
                <c:pt idx="10">
                  <c:v>54.82413961627595</c:v>
                </c:pt>
              </c:numCache>
            </c:numRef>
          </c:val>
          <c:smooth val="0"/>
          <c:extLst>
            <c:ext xmlns:c16="http://schemas.microsoft.com/office/drawing/2014/chart" uri="{C3380CC4-5D6E-409C-BE32-E72D297353CC}">
              <c16:uniqueId val="{00000002-8E1F-4EA2-BC5B-1F0ACD30754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2021-07-01</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01/07/2021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7/1/2021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7/1/2021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7/1/2021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7/1/2021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7/1/2021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7/1/2021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7/1/2021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7.sv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11" Type="http://schemas.openxmlformats.org/officeDocument/2006/relationships/image" Target="../media/image16.svg"/><Relationship Id="rId5" Type="http://schemas.openxmlformats.org/officeDocument/2006/relationships/image" Target="../media/image9.png"/><Relationship Id="rId10" Type="http://schemas.openxmlformats.org/officeDocument/2006/relationships/image" Target="../media/image11.png"/><Relationship Id="rId4" Type="http://schemas.openxmlformats.org/officeDocument/2006/relationships/image" Target="../media/image9.sv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6.jpg"/><Relationship Id="rId1" Type="http://schemas.openxmlformats.org/officeDocument/2006/relationships/slideLayout" Target="../slideLayouts/slideLayout1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3200" b="1" dirty="0">
                <a:solidFill>
                  <a:schemeClr val="bg1"/>
                </a:solidFill>
                <a:latin typeface="+mj-lt"/>
              </a:rPr>
              <a:t>Västmanlands-konjunkturen</a:t>
            </a:r>
            <a:r>
              <a:rPr lang="sv-SE" sz="3200" dirty="0">
                <a:solidFill>
                  <a:schemeClr val="bg1"/>
                </a:solidFill>
                <a:latin typeface="+mj-lt"/>
              </a:rPr>
              <a:t> </a:t>
            </a:r>
          </a:p>
          <a:p>
            <a:r>
              <a:rPr lang="sv-SE" sz="2000" dirty="0">
                <a:solidFill>
                  <a:schemeClr val="bg1"/>
                </a:solidFill>
                <a:latin typeface="+mj-lt"/>
              </a:rPr>
              <a:t>Västmanlands län, 2021 kv1</a:t>
            </a:r>
          </a:p>
          <a:p>
            <a:endParaRPr lang="sv-SE" sz="2000" dirty="0">
              <a:solidFill>
                <a:schemeClr val="bg1"/>
              </a:solidFill>
              <a:latin typeface="+mj-lt"/>
            </a:endParaRPr>
          </a:p>
          <a:p>
            <a:r>
              <a:rPr lang="sv-SE" sz="2000" dirty="0">
                <a:solidFill>
                  <a:schemeClr val="bg1"/>
                </a:solidFill>
                <a:latin typeface="+mj-lt"/>
              </a:rPr>
              <a:t>2021-07-08</a:t>
            </a: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vatten, utomhus, himmel, flod&#10;&#10;Automatiskt genererad beskrivning">
            <a:extLst>
              <a:ext uri="{FF2B5EF4-FFF2-40B4-BE49-F238E27FC236}">
                <a16:creationId xmlns:a16="http://schemas.microsoft.com/office/drawing/2014/main" id="{90425F1C-C393-4837-BF68-FB8856B81E3A}"/>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Västmanlands län och Västerås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endParaRPr lang="sv-SE" sz="1100" dirty="0"/>
          </a:p>
          <a:p>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yggnad, utomhus, himmel, träd&#10;&#10;Automatiskt genererad beskrivning">
            <a:extLst>
              <a:ext uri="{FF2B5EF4-FFF2-40B4-BE49-F238E27FC236}">
                <a16:creationId xmlns:a16="http://schemas.microsoft.com/office/drawing/2014/main" id="{8C3E6EE8-2CF8-48BD-9AAF-A39BA09EEED0}"/>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1095375"/>
            <a:ext cx="4858260" cy="5314661"/>
          </a:xfrm>
        </p:spPr>
        <p:txBody>
          <a:bodyPr/>
          <a:lstStyle/>
          <a:p>
            <a:pPr>
              <a:lnSpc>
                <a:spcPct val="107000"/>
              </a:lnSpc>
              <a:spcAft>
                <a:spcPts val="800"/>
              </a:spcAft>
            </a:pPr>
            <a:r>
              <a:rPr lang="sv-SE" sz="1100" b="1" dirty="0">
                <a:effectLst/>
                <a:ea typeface="Minion Pro" panose="02040503050201020203" pitchFamily="18" charset="0"/>
                <a:cs typeface="Times New Roman" panose="02020603050405020304" pitchFamily="18" charset="0"/>
              </a:rPr>
              <a:t>Fjolåret präglades starkt av följdverkningarna av Covid-19 pandemin och dessa fortsätter att påverka ekonomin under årets första kvartal. För Västmanlands del finns det få ljusglimtar. </a:t>
            </a:r>
            <a:r>
              <a:rPr lang="sv-SE" sz="1100" b="1" dirty="0">
                <a:ea typeface="Minion Pro" panose="02040503050201020203" pitchFamily="18" charset="0"/>
                <a:cs typeface="Times New Roman" panose="02020603050405020304" pitchFamily="18" charset="0"/>
              </a:rPr>
              <a:t>L</a:t>
            </a:r>
            <a:r>
              <a:rPr lang="sv-SE" sz="1100" b="1" dirty="0">
                <a:effectLst/>
                <a:ea typeface="Minion Pro" panose="02040503050201020203" pitchFamily="18" charset="0"/>
                <a:cs typeface="Times New Roman" panose="02020603050405020304" pitchFamily="18" charset="0"/>
              </a:rPr>
              <a:t>önesummor, nyföretagandet och sysselsättningen sjunker samtidigt som arbetslösheten stiger. Länet är också ett av få i Stockholmsregionen där varslen stiger för kvartalet. Däremot sjunker företagskonkurserna och vi ser att antalet lediga jobb ökar något.</a:t>
            </a:r>
            <a:endParaRPr lang="sv-SE" sz="1100" dirty="0">
              <a:effectLst/>
              <a:ea typeface="Minion Pro" panose="02040503050201020203" pitchFamily="18" charset="0"/>
              <a:cs typeface="Times New Roman" panose="02020603050405020304" pitchFamily="18" charset="0"/>
            </a:endParaRP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Lönesumman </a:t>
            </a:r>
            <a:r>
              <a:rPr lang="sv-SE" sz="1100" dirty="0" smtClean="0">
                <a:effectLst/>
                <a:ea typeface="Minion Pro" panose="02040503050201020203" pitchFamily="18" charset="0"/>
                <a:cs typeface="Times New Roman" panose="02020603050405020304" pitchFamily="18" charset="0"/>
              </a:rPr>
              <a:t>i privat sektor minskar </a:t>
            </a:r>
            <a:r>
              <a:rPr lang="sv-SE" sz="1100" dirty="0">
                <a:effectLst/>
                <a:ea typeface="Minion Pro" panose="02040503050201020203" pitchFamily="18" charset="0"/>
                <a:cs typeface="Times New Roman" panose="02020603050405020304" pitchFamily="18" charset="0"/>
              </a:rPr>
              <a:t>med 1,8 procent </a:t>
            </a:r>
            <a:r>
              <a:rPr lang="sv-SE" sz="1100" dirty="0" smtClean="0">
                <a:effectLst/>
                <a:ea typeface="Minion Pro" panose="02040503050201020203" pitchFamily="18" charset="0"/>
                <a:cs typeface="Times New Roman" panose="02020603050405020304" pitchFamily="18" charset="0"/>
              </a:rPr>
              <a:t>under första kvartalet. </a:t>
            </a:r>
            <a:r>
              <a:rPr lang="sv-SE" sz="1100" dirty="0" smtClean="0">
                <a:effectLst/>
                <a:ea typeface="Minion Pro" panose="02040503050201020203" pitchFamily="18" charset="0"/>
                <a:cs typeface="Times New Roman" panose="02020603050405020304" pitchFamily="18" charset="0"/>
              </a:rPr>
              <a:t>Antal nyregistrerade företag minskar i såväl Västmanland som Västerås, vilket inte gäller för Stockholmsregionen eller Sverige som helhet. Glädjande är dock att företagskonkurserna minskar ännu mer, särskilt i </a:t>
            </a:r>
            <a:r>
              <a:rPr lang="sv-SE" sz="1100" dirty="0" smtClean="0">
                <a:effectLst/>
                <a:ea typeface="Minion Pro" panose="02040503050201020203" pitchFamily="18" charset="0"/>
                <a:cs typeface="Times New Roman" panose="02020603050405020304" pitchFamily="18" charset="0"/>
              </a:rPr>
              <a:t>Västerås.</a:t>
            </a:r>
            <a:endParaRPr lang="sv-SE" sz="1100" dirty="0" smtClean="0">
              <a:effectLst/>
              <a:ea typeface="Minion Pro" panose="02040503050201020203" pitchFamily="18" charset="0"/>
              <a:cs typeface="Times New Roman" panose="02020603050405020304" pitchFamily="18" charset="0"/>
            </a:endParaRPr>
          </a:p>
          <a:p>
            <a:pPr>
              <a:lnSpc>
                <a:spcPct val="107000"/>
              </a:lnSpc>
              <a:spcAft>
                <a:spcPts val="800"/>
              </a:spcAft>
            </a:pPr>
            <a:r>
              <a:rPr lang="sv-SE" sz="1100" dirty="0" smtClean="0">
                <a:effectLst/>
                <a:ea typeface="Minion Pro" panose="02040503050201020203" pitchFamily="18" charset="0"/>
                <a:cs typeface="Times New Roman" panose="02020603050405020304" pitchFamily="18" charset="0"/>
              </a:rPr>
              <a:t>Arbetsmarknaden </a:t>
            </a:r>
            <a:r>
              <a:rPr lang="sv-SE" sz="1100" dirty="0">
                <a:effectLst/>
                <a:ea typeface="Minion Pro" panose="02040503050201020203" pitchFamily="18" charset="0"/>
                <a:cs typeface="Times New Roman" panose="02020603050405020304" pitchFamily="18" charset="0"/>
              </a:rPr>
              <a:t>försvagas även detta kvartal och antalet sysselsatta minskar med 5 procent eller 6 000 personer i länet. Arbetslösheten </a:t>
            </a:r>
            <a:r>
              <a:rPr lang="sv-SE" sz="1100" dirty="0" smtClean="0">
                <a:effectLst/>
                <a:ea typeface="Minion Pro" panose="02040503050201020203" pitchFamily="18" charset="0"/>
                <a:cs typeface="Times New Roman" panose="02020603050405020304" pitchFamily="18" charset="0"/>
              </a:rPr>
              <a:t>ökar </a:t>
            </a:r>
            <a:r>
              <a:rPr lang="sv-SE" sz="1100" dirty="0">
                <a:effectLst/>
                <a:ea typeface="Minion Pro" panose="02040503050201020203" pitchFamily="18" charset="0"/>
                <a:cs typeface="Times New Roman" panose="02020603050405020304" pitchFamily="18" charset="0"/>
              </a:rPr>
              <a:t>med 1 procentenhet till 7,2 procent, med högre tal i Västerås. Därtill ökar antalet varsel </a:t>
            </a:r>
            <a:r>
              <a:rPr lang="sv-SE" sz="1100" dirty="0" smtClean="0">
                <a:effectLst/>
                <a:ea typeface="Minion Pro" panose="02040503050201020203" pitchFamily="18" charset="0"/>
                <a:cs typeface="Times New Roman" panose="02020603050405020304" pitchFamily="18" charset="0"/>
              </a:rPr>
              <a:t>något</a:t>
            </a:r>
            <a:r>
              <a:rPr lang="sv-SE" sz="1100" dirty="0" smtClean="0">
                <a:ea typeface="Minion Pro" panose="02040503050201020203" pitchFamily="18" charset="0"/>
                <a:cs typeface="Times New Roman" panose="02020603050405020304" pitchFamily="18" charset="0"/>
              </a:rPr>
              <a:t>, vilket är emot den allmänna trenden. Västmanland utmärker sig också med fler lediga jobb, även om ökningen är marginell.</a:t>
            </a:r>
            <a:endParaRPr lang="sv-SE" sz="1100" dirty="0" smtClean="0">
              <a:effectLst/>
              <a:ea typeface="Minion Pro" panose="02040503050201020203" pitchFamily="18" charset="0"/>
              <a:cs typeface="Times New Roman" panose="02020603050405020304" pitchFamily="18" charset="0"/>
            </a:endParaRPr>
          </a:p>
          <a:p>
            <a:pPr>
              <a:lnSpc>
                <a:spcPct val="107000"/>
              </a:lnSpc>
              <a:spcAft>
                <a:spcPts val="800"/>
              </a:spcAft>
            </a:pPr>
            <a:r>
              <a:rPr lang="sv-SE" sz="1100" dirty="0" smtClean="0">
                <a:effectLst/>
                <a:ea typeface="Minion Pro" panose="02040503050201020203" pitchFamily="18" charset="0"/>
                <a:cs typeface="Times New Roman" panose="02020603050405020304" pitchFamily="18" charset="0"/>
              </a:rPr>
              <a:t>I </a:t>
            </a:r>
            <a:r>
              <a:rPr lang="sv-SE" sz="1100" dirty="0">
                <a:effectLst/>
                <a:ea typeface="Minion Pro" panose="02040503050201020203" pitchFamily="18" charset="0"/>
                <a:cs typeface="Times New Roman" panose="02020603050405020304" pitchFamily="18" charset="0"/>
              </a:rPr>
              <a:t>likhet med de flesta länen i Stockholmsregionen ökar befolkningen i Västmanlands län och ökningstakten är i linje med landet som helhet. Detta kvartal sjunker däremot bostadsbyggandet och under helåret har Västmanland haft ett något minskande bostadsbyggande. I likhet med övriga län fortsätter de kommersiella övernattningarna att sjunka.</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232708"/>
            <a:ext cx="5411290" cy="572635"/>
          </a:xfrm>
        </p:spPr>
        <p:txBody>
          <a:bodyPr/>
          <a:lstStyle/>
          <a:p>
            <a:r>
              <a:rPr lang="sv-SE" sz="2400" dirty="0"/>
              <a:t>Svårt läge i spåren av Covid-19</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80903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Västmanland, 2021 kv1</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95236" y="5524024"/>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05D11EAE-6E60-426C-8BC2-1C66E1746C8C}"/>
              </a:ext>
            </a:extLst>
          </p:cNvPr>
          <p:cNvGraphicFramePr>
            <a:graphicFrameLocks noGrp="1"/>
          </p:cNvGraphicFramePr>
          <p:nvPr>
            <p:extLst>
              <p:ext uri="{D42A27DB-BD31-4B8C-83A1-F6EECF244321}">
                <p14:modId xmlns:p14="http://schemas.microsoft.com/office/powerpoint/2010/main" val="4065192557"/>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dirty="0">
                          <a:latin typeface="+mj-lt"/>
                          <a:cs typeface="Arial" panose="020B0604020202020204" pitchFamily="34" charset="0"/>
                        </a:rPr>
                        <a:t>Västmanlands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Västerås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123 100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8 989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5 400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277,6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09390046-487F-4A51-A997-AC0E4F1628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14316" y="2442071"/>
            <a:ext cx="180000" cy="180000"/>
          </a:xfrm>
          <a:prstGeom prst="rect">
            <a:avLst/>
          </a:prstGeom>
        </p:spPr>
      </p:pic>
      <p:pic>
        <p:nvPicPr>
          <p:cNvPr id="11" name="Bild 10" descr="Spela upp">
            <a:extLst>
              <a:ext uri="{FF2B5EF4-FFF2-40B4-BE49-F238E27FC236}">
                <a16:creationId xmlns:a16="http://schemas.microsoft.com/office/drawing/2014/main" id="{A1155CAB-4A12-4792-9D1D-266CD3EB055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a:off x="3614316" y="3056251"/>
            <a:ext cx="180000" cy="180000"/>
          </a:xfrm>
          <a:prstGeom prst="rect">
            <a:avLst/>
          </a:prstGeom>
        </p:spPr>
      </p:pic>
      <p:pic>
        <p:nvPicPr>
          <p:cNvPr id="14" name="Bild 13" descr="Spela upp">
            <a:extLst>
              <a:ext uri="{FF2B5EF4-FFF2-40B4-BE49-F238E27FC236}">
                <a16:creationId xmlns:a16="http://schemas.microsoft.com/office/drawing/2014/main" id="{73B849C4-AD9E-4D20-88AC-76562DFCF09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flipV="1">
            <a:off x="3614316" y="2749161"/>
            <a:ext cx="180000" cy="180000"/>
          </a:xfrm>
          <a:prstGeom prst="rect">
            <a:avLst/>
          </a:prstGeom>
        </p:spPr>
      </p:pic>
      <p:pic>
        <p:nvPicPr>
          <p:cNvPr id="15" name="Bild 14" descr="Spela upp">
            <a:extLst>
              <a:ext uri="{FF2B5EF4-FFF2-40B4-BE49-F238E27FC236}">
                <a16:creationId xmlns:a16="http://schemas.microsoft.com/office/drawing/2014/main" id="{566118FA-615C-49FE-BE80-01838D5ED30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06120" y="3331022"/>
            <a:ext cx="180000" cy="180000"/>
          </a:xfrm>
          <a:prstGeom prst="rect">
            <a:avLst/>
          </a:prstGeom>
        </p:spPr>
      </p:pic>
      <p:pic>
        <p:nvPicPr>
          <p:cNvPr id="16" name="Bild 15" descr="Spela upp">
            <a:extLst>
              <a:ext uri="{FF2B5EF4-FFF2-40B4-BE49-F238E27FC236}">
                <a16:creationId xmlns:a16="http://schemas.microsoft.com/office/drawing/2014/main" id="{67E66F67-EAC9-4BCB-80A7-9CDD827F8B9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flipV="1">
            <a:off x="3614316" y="3670431"/>
            <a:ext cx="180000" cy="180000"/>
          </a:xfrm>
          <a:prstGeom prst="rect">
            <a:avLst/>
          </a:prstGeom>
        </p:spPr>
      </p:pic>
      <p:pic>
        <p:nvPicPr>
          <p:cNvPr id="17" name="Bild 16" descr="Spela upp">
            <a:extLst>
              <a:ext uri="{FF2B5EF4-FFF2-40B4-BE49-F238E27FC236}">
                <a16:creationId xmlns:a16="http://schemas.microsoft.com/office/drawing/2014/main" id="{765D5E7E-04C5-4630-9FFE-53B08C4BF3F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3614316" y="3977521"/>
            <a:ext cx="180000" cy="180000"/>
          </a:xfrm>
          <a:prstGeom prst="rect">
            <a:avLst/>
          </a:prstGeom>
        </p:spPr>
      </p:pic>
      <p:pic>
        <p:nvPicPr>
          <p:cNvPr id="18" name="Bild 17" descr="Spela upp">
            <a:extLst>
              <a:ext uri="{FF2B5EF4-FFF2-40B4-BE49-F238E27FC236}">
                <a16:creationId xmlns:a16="http://schemas.microsoft.com/office/drawing/2014/main" id="{1FD155BC-FE8D-43E8-A9A4-CCBF2DD88B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V="1">
            <a:off x="3614316" y="4284611"/>
            <a:ext cx="180000" cy="180000"/>
          </a:xfrm>
          <a:prstGeom prst="rect">
            <a:avLst/>
          </a:prstGeom>
        </p:spPr>
      </p:pic>
      <p:pic>
        <p:nvPicPr>
          <p:cNvPr id="19" name="Bild 18" descr="Spela upp">
            <a:extLst>
              <a:ext uri="{FF2B5EF4-FFF2-40B4-BE49-F238E27FC236}">
                <a16:creationId xmlns:a16="http://schemas.microsoft.com/office/drawing/2014/main" id="{32983BB4-551B-4369-8DB5-1E91D4AC0B3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16200000">
            <a:off x="3614316" y="4591701"/>
            <a:ext cx="180000" cy="180000"/>
          </a:xfrm>
          <a:prstGeom prst="rect">
            <a:avLst/>
          </a:prstGeom>
        </p:spPr>
      </p:pic>
      <p:pic>
        <p:nvPicPr>
          <p:cNvPr id="21" name="Bild 20" descr="Spela upp">
            <a:extLst>
              <a:ext uri="{FF2B5EF4-FFF2-40B4-BE49-F238E27FC236}">
                <a16:creationId xmlns:a16="http://schemas.microsoft.com/office/drawing/2014/main" id="{D1D72C57-DC0C-4792-9570-26A28DE1597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flipV="1">
            <a:off x="3614316" y="4898791"/>
            <a:ext cx="180000" cy="180000"/>
          </a:xfrm>
          <a:prstGeom prst="rect">
            <a:avLst/>
          </a:prstGeom>
        </p:spPr>
      </p:pic>
      <p:pic>
        <p:nvPicPr>
          <p:cNvPr id="22" name="Bild 21" descr="Spela upp">
            <a:extLst>
              <a:ext uri="{FF2B5EF4-FFF2-40B4-BE49-F238E27FC236}">
                <a16:creationId xmlns:a16="http://schemas.microsoft.com/office/drawing/2014/main" id="{4BD9D464-8D23-4D55-9916-51C4F6FDA2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a:off x="3614316" y="5205880"/>
            <a:ext cx="180000" cy="180000"/>
          </a:xfrm>
          <a:prstGeom prst="rect">
            <a:avLst/>
          </a:prstGeom>
        </p:spPr>
      </p:pic>
      <p:pic>
        <p:nvPicPr>
          <p:cNvPr id="24" name="Bild 23" descr="Spela upp">
            <a:extLst>
              <a:ext uri="{FF2B5EF4-FFF2-40B4-BE49-F238E27FC236}">
                <a16:creationId xmlns:a16="http://schemas.microsoft.com/office/drawing/2014/main" id="{6988F9CE-BC4F-44EC-8FAC-0E89ED71867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5229756" y="3056251"/>
            <a:ext cx="180000" cy="180000"/>
          </a:xfrm>
          <a:prstGeom prst="rect">
            <a:avLst/>
          </a:prstGeom>
        </p:spPr>
      </p:pic>
      <p:pic>
        <p:nvPicPr>
          <p:cNvPr id="25" name="Bild 24" descr="Spela upp">
            <a:extLst>
              <a:ext uri="{FF2B5EF4-FFF2-40B4-BE49-F238E27FC236}">
                <a16:creationId xmlns:a16="http://schemas.microsoft.com/office/drawing/2014/main" id="{3E33E74E-EDCB-4657-8F2E-437496C527D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flipV="1">
            <a:off x="5229756" y="2749161"/>
            <a:ext cx="180000" cy="180000"/>
          </a:xfrm>
          <a:prstGeom prst="rect">
            <a:avLst/>
          </a:prstGeom>
        </p:spPr>
      </p:pic>
      <p:pic>
        <p:nvPicPr>
          <p:cNvPr id="27" name="Bild 26" descr="Spela upp">
            <a:extLst>
              <a:ext uri="{FF2B5EF4-FFF2-40B4-BE49-F238E27FC236}">
                <a16:creationId xmlns:a16="http://schemas.microsoft.com/office/drawing/2014/main" id="{057FDE43-0AB6-4061-82CF-F6878D66667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flipV="1">
            <a:off x="5229756" y="3670431"/>
            <a:ext cx="180000" cy="180000"/>
          </a:xfrm>
          <a:prstGeom prst="rect">
            <a:avLst/>
          </a:prstGeom>
        </p:spPr>
      </p:pic>
      <p:pic>
        <p:nvPicPr>
          <p:cNvPr id="28" name="Bild 27" descr="Spela upp">
            <a:extLst>
              <a:ext uri="{FF2B5EF4-FFF2-40B4-BE49-F238E27FC236}">
                <a16:creationId xmlns:a16="http://schemas.microsoft.com/office/drawing/2014/main" id="{344F9B63-E845-4C8A-BD84-34D6E01C0A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16200000">
            <a:off x="5229756" y="3977521"/>
            <a:ext cx="180000" cy="180000"/>
          </a:xfrm>
          <a:prstGeom prst="rect">
            <a:avLst/>
          </a:prstGeom>
        </p:spPr>
      </p:pic>
      <p:pic>
        <p:nvPicPr>
          <p:cNvPr id="29" name="Bild 28" descr="Spela upp">
            <a:extLst>
              <a:ext uri="{FF2B5EF4-FFF2-40B4-BE49-F238E27FC236}">
                <a16:creationId xmlns:a16="http://schemas.microsoft.com/office/drawing/2014/main" id="{386C3B1D-DB85-4399-A36F-DE196124FF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a:off x="5229756" y="4284611"/>
            <a:ext cx="180000" cy="180000"/>
          </a:xfrm>
          <a:prstGeom prst="rect">
            <a:avLst/>
          </a:prstGeom>
        </p:spPr>
      </p:pic>
      <p:pic>
        <p:nvPicPr>
          <p:cNvPr id="30" name="Bild 29" descr="Spela upp">
            <a:extLst>
              <a:ext uri="{FF2B5EF4-FFF2-40B4-BE49-F238E27FC236}">
                <a16:creationId xmlns:a16="http://schemas.microsoft.com/office/drawing/2014/main" id="{542CCD43-D9E9-4899-8472-389AE2AA35D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16200000">
            <a:off x="5229756" y="4591701"/>
            <a:ext cx="180000" cy="180000"/>
          </a:xfrm>
          <a:prstGeom prst="rect">
            <a:avLst/>
          </a:prstGeom>
        </p:spPr>
      </p:pic>
      <p:pic>
        <p:nvPicPr>
          <p:cNvPr id="31" name="Bild 30" descr="Spela upp">
            <a:extLst>
              <a:ext uri="{FF2B5EF4-FFF2-40B4-BE49-F238E27FC236}">
                <a16:creationId xmlns:a16="http://schemas.microsoft.com/office/drawing/2014/main" id="{F8F4B29C-3A05-42FA-A4FD-3D16ED5F9DB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a:off x="5229756" y="4898791"/>
            <a:ext cx="180000" cy="180000"/>
          </a:xfrm>
          <a:prstGeom prst="rect">
            <a:avLst/>
          </a:prstGeom>
        </p:spPr>
      </p:pic>
      <p:pic>
        <p:nvPicPr>
          <p:cNvPr id="32" name="Bild 31" descr="Spela upp">
            <a:extLst>
              <a:ext uri="{FF2B5EF4-FFF2-40B4-BE49-F238E27FC236}">
                <a16:creationId xmlns:a16="http://schemas.microsoft.com/office/drawing/2014/main" id="{1B3B4B74-13DF-472C-848A-2AD709988F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a:off x="5229756" y="5205880"/>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Västmanlands län</a:t>
            </a:r>
            <a:r>
              <a:rPr lang="sv-SE" sz="1400" dirty="0"/>
              <a:t/>
            </a:r>
            <a:br>
              <a:rPr lang="sv-SE" sz="1400" dirty="0"/>
            </a:br>
            <a:r>
              <a:rPr lang="sv-SE" sz="1200" dirty="0"/>
              <a:t>Index 100 = 2011 kv1</a:t>
            </a:r>
            <a:endParaRPr lang="sv-SE" sz="1400" dirty="0"/>
          </a:p>
        </p:txBody>
      </p:sp>
      <p:graphicFrame>
        <p:nvGraphicFramePr>
          <p:cNvPr id="48" name="Tabell 47">
            <a:extLst>
              <a:ext uri="{FF2B5EF4-FFF2-40B4-BE49-F238E27FC236}">
                <a16:creationId xmlns:a16="http://schemas.microsoft.com/office/drawing/2014/main" id="{C24EFC91-59EA-447F-8817-164D32DAE9C5}"/>
              </a:ext>
            </a:extLst>
          </p:cNvPr>
          <p:cNvGraphicFramePr>
            <a:graphicFrameLocks noGrp="1"/>
          </p:cNvGraphicFramePr>
          <p:nvPr>
            <p:extLst>
              <p:ext uri="{D42A27DB-BD31-4B8C-83A1-F6EECF244321}">
                <p14:modId xmlns:p14="http://schemas.microsoft.com/office/powerpoint/2010/main" val="1946313713"/>
              </p:ext>
            </p:extLst>
          </p:nvPr>
        </p:nvGraphicFramePr>
        <p:xfrm>
          <a:off x="6515104" y="1334629"/>
          <a:ext cx="4610095" cy="4513181"/>
        </p:xfrm>
        <a:graphic>
          <a:graphicData uri="http://schemas.openxmlformats.org/drawingml/2006/table">
            <a:tbl>
              <a:tblPr/>
              <a:tblGrid>
                <a:gridCol w="1406888">
                  <a:extLst>
                    <a:ext uri="{9D8B030D-6E8A-4147-A177-3AD203B41FA5}">
                      <a16:colId xmlns:a16="http://schemas.microsoft.com/office/drawing/2014/main" val="3011870690"/>
                    </a:ext>
                  </a:extLst>
                </a:gridCol>
                <a:gridCol w="800801">
                  <a:extLst>
                    <a:ext uri="{9D8B030D-6E8A-4147-A177-3AD203B41FA5}">
                      <a16:colId xmlns:a16="http://schemas.microsoft.com/office/drawing/2014/main" val="1807061579"/>
                    </a:ext>
                  </a:extLst>
                </a:gridCol>
                <a:gridCol w="734983">
                  <a:extLst>
                    <a:ext uri="{9D8B030D-6E8A-4147-A177-3AD203B41FA5}">
                      <a16:colId xmlns:a16="http://schemas.microsoft.com/office/drawing/2014/main" val="1730974597"/>
                    </a:ext>
                  </a:extLst>
                </a:gridCol>
                <a:gridCol w="768404">
                  <a:extLst>
                    <a:ext uri="{9D8B030D-6E8A-4147-A177-3AD203B41FA5}">
                      <a16:colId xmlns:a16="http://schemas.microsoft.com/office/drawing/2014/main" val="736476101"/>
                    </a:ext>
                  </a:extLst>
                </a:gridCol>
                <a:gridCol w="899019">
                  <a:extLst>
                    <a:ext uri="{9D8B030D-6E8A-4147-A177-3AD203B41FA5}">
                      <a16:colId xmlns:a16="http://schemas.microsoft.com/office/drawing/2014/main" val="1984240249"/>
                    </a:ext>
                  </a:extLst>
                </a:gridCol>
              </a:tblGrid>
              <a:tr h="206280">
                <a:tc>
                  <a:txBody>
                    <a:bodyPr/>
                    <a:lstStyle/>
                    <a:p>
                      <a:pPr algn="l" fontAlgn="b"/>
                      <a:r>
                        <a:rPr lang="sv-SE" sz="800" b="1" i="0" u="none" strike="noStrike" dirty="0">
                          <a:solidFill>
                            <a:srgbClr val="000000"/>
                          </a:solidFill>
                          <a:effectLst/>
                          <a:latin typeface="Futura Std Book" panose="020B0502020204020303"/>
                        </a:rPr>
                        <a:t>Lönesumma, total</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40438355"/>
                  </a:ext>
                </a:extLst>
              </a:tr>
              <a:tr h="206965">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9474665"/>
                  </a:ext>
                </a:extLst>
              </a:tr>
              <a:tr h="206965">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33885605"/>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488,94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79514844"/>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49992741"/>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16,73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1554909"/>
                  </a:ext>
                </a:extLst>
              </a:tr>
              <a:tr h="206965">
                <a:tc>
                  <a:txBody>
                    <a:bodyPr/>
                    <a:lstStyle/>
                    <a:p>
                      <a:pPr algn="l" fontAlgn="b"/>
                      <a:endParaRPr lang="sv-SE" sz="800" b="1"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4011422"/>
                  </a:ext>
                </a:extLst>
              </a:tr>
              <a:tr h="394248">
                <a:tc>
                  <a:txBody>
                    <a:bodyPr/>
                    <a:lstStyle/>
                    <a:p>
                      <a:pPr algn="l" fontAlgn="b"/>
                      <a:r>
                        <a:rPr lang="sv-SE" sz="800" b="1" i="0" u="none" strike="noStrike">
                          <a:solidFill>
                            <a:srgbClr val="000000"/>
                          </a:solidFill>
                          <a:effectLst/>
                          <a:latin typeface="Futura Std Book" panose="020B0502020204020303"/>
                        </a:rPr>
                        <a:t>Lönesumma per sysselsatt</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5104313"/>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2850197"/>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6585116"/>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99,35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30987277"/>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105,95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73994541"/>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91,16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3999937"/>
                  </a:ext>
                </a:extLst>
              </a:tr>
              <a:tr h="206965">
                <a:tc>
                  <a:txBody>
                    <a:bodyPr/>
                    <a:lstStyle/>
                    <a:p>
                      <a:pPr algn="l" fontAlgn="b"/>
                      <a:endParaRPr lang="sv-SE" sz="800" b="1"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035288"/>
                  </a:ext>
                </a:extLst>
              </a:tr>
              <a:tr h="394248">
                <a:tc>
                  <a:txBody>
                    <a:bodyPr/>
                    <a:lstStyle/>
                    <a:p>
                      <a:pPr algn="l" fontAlgn="b"/>
                      <a:r>
                        <a:rPr lang="sv-SE" sz="800" b="1" i="0" u="none" strike="noStrike">
                          <a:solidFill>
                            <a:srgbClr val="000000"/>
                          </a:solidFill>
                          <a:effectLst/>
                          <a:latin typeface="Futura Std Book" panose="020B0502020204020303"/>
                        </a:rPr>
                        <a:t>Lönesumma per invånare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149611"/>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63912579"/>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77445"/>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47,06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17197765"/>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44596822"/>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40,42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11,33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05218586"/>
                  </a:ext>
                </a:extLst>
              </a:tr>
            </a:tbl>
          </a:graphicData>
        </a:graphic>
      </p:graphicFrame>
      <p:graphicFrame>
        <p:nvGraphicFramePr>
          <p:cNvPr id="8" name="Diagram 7">
            <a:extLst>
              <a:ext uri="{FF2B5EF4-FFF2-40B4-BE49-F238E27FC236}">
                <a16:creationId xmlns:a16="http://schemas.microsoft.com/office/drawing/2014/main" id="{DD3B9413-1547-45C9-A165-46E6D699C878}"/>
              </a:ext>
            </a:extLst>
          </p:cNvPr>
          <p:cNvGraphicFramePr>
            <a:graphicFrameLocks/>
          </p:cNvGraphicFramePr>
          <p:nvPr>
            <p:extLst>
              <p:ext uri="{D42A27DB-BD31-4B8C-83A1-F6EECF244321}">
                <p14:modId xmlns:p14="http://schemas.microsoft.com/office/powerpoint/2010/main" val="3417622925"/>
              </p:ext>
            </p:extLst>
          </p:nvPr>
        </p:nvGraphicFramePr>
        <p:xfrm>
          <a:off x="657628" y="1971675"/>
          <a:ext cx="5306047" cy="37853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654342" y="339576"/>
            <a:ext cx="8489658"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654342" y="1445016"/>
            <a:ext cx="5662569" cy="492443"/>
          </a:xfrm>
          <a:prstGeom prst="rect">
            <a:avLst/>
          </a:prstGeom>
          <a:noFill/>
        </p:spPr>
        <p:txBody>
          <a:bodyPr wrap="square" rtlCol="0">
            <a:spAutoFit/>
          </a:bodyPr>
          <a:lstStyle/>
          <a:p>
            <a:r>
              <a:rPr lang="sv-SE" sz="1400" b="1" dirty="0"/>
              <a:t>Lönesumma i privat sektor efter näringsgren, Västmanlands län</a:t>
            </a:r>
            <a:r>
              <a:rPr lang="sv-SE" sz="1400" dirty="0"/>
              <a:t/>
            </a:r>
            <a:br>
              <a:rPr lang="sv-SE" sz="1400" dirty="0"/>
            </a:br>
            <a:r>
              <a:rPr lang="sv-SE" sz="1200" dirty="0"/>
              <a:t>Index 100 = 2011 kv1</a:t>
            </a:r>
            <a:endParaRPr lang="sv-SE" sz="1400" dirty="0"/>
          </a:p>
        </p:txBody>
      </p:sp>
      <p:graphicFrame>
        <p:nvGraphicFramePr>
          <p:cNvPr id="36" name="Tabell 35">
            <a:extLst>
              <a:ext uri="{FF2B5EF4-FFF2-40B4-BE49-F238E27FC236}">
                <a16:creationId xmlns:a16="http://schemas.microsoft.com/office/drawing/2014/main" id="{6B9B9929-ED69-4815-9750-3A8235A0FE5C}"/>
              </a:ext>
            </a:extLst>
          </p:cNvPr>
          <p:cNvGraphicFramePr>
            <a:graphicFrameLocks noGrp="1"/>
          </p:cNvGraphicFramePr>
          <p:nvPr>
            <p:extLst>
              <p:ext uri="{D42A27DB-BD31-4B8C-83A1-F6EECF244321}">
                <p14:modId xmlns:p14="http://schemas.microsoft.com/office/powerpoint/2010/main" val="568085141"/>
              </p:ext>
            </p:extLst>
          </p:nvPr>
        </p:nvGraphicFramePr>
        <p:xfrm>
          <a:off x="6509579" y="1449388"/>
          <a:ext cx="4615621" cy="4636188"/>
        </p:xfrm>
        <a:graphic>
          <a:graphicData uri="http://schemas.openxmlformats.org/drawingml/2006/table">
            <a:tbl>
              <a:tblPr/>
              <a:tblGrid>
                <a:gridCol w="1404910">
                  <a:extLst>
                    <a:ext uri="{9D8B030D-6E8A-4147-A177-3AD203B41FA5}">
                      <a16:colId xmlns:a16="http://schemas.microsoft.com/office/drawing/2014/main" val="3851156577"/>
                    </a:ext>
                  </a:extLst>
                </a:gridCol>
                <a:gridCol w="840817">
                  <a:extLst>
                    <a:ext uri="{9D8B030D-6E8A-4147-A177-3AD203B41FA5}">
                      <a16:colId xmlns:a16="http://schemas.microsoft.com/office/drawing/2014/main" val="1354685038"/>
                    </a:ext>
                  </a:extLst>
                </a:gridCol>
                <a:gridCol w="837268">
                  <a:extLst>
                    <a:ext uri="{9D8B030D-6E8A-4147-A177-3AD203B41FA5}">
                      <a16:colId xmlns:a16="http://schemas.microsoft.com/office/drawing/2014/main" val="3206029088"/>
                    </a:ext>
                  </a:extLst>
                </a:gridCol>
                <a:gridCol w="766313">
                  <a:extLst>
                    <a:ext uri="{9D8B030D-6E8A-4147-A177-3AD203B41FA5}">
                      <a16:colId xmlns:a16="http://schemas.microsoft.com/office/drawing/2014/main" val="3758950695"/>
                    </a:ext>
                  </a:extLst>
                </a:gridCol>
                <a:gridCol w="766313">
                  <a:extLst>
                    <a:ext uri="{9D8B030D-6E8A-4147-A177-3AD203B41FA5}">
                      <a16:colId xmlns:a16="http://schemas.microsoft.com/office/drawing/2014/main" val="41975761"/>
                    </a:ext>
                  </a:extLst>
                </a:gridCol>
              </a:tblGrid>
              <a:tr h="284974">
                <a:tc>
                  <a:txBody>
                    <a:bodyPr/>
                    <a:lstStyle/>
                    <a:p>
                      <a:pPr algn="l" fontAlgn="b"/>
                      <a:r>
                        <a:rPr lang="sv-SE" sz="1050" b="1" i="0" u="none" strike="noStrike" dirty="0">
                          <a:solidFill>
                            <a:srgbClr val="000000"/>
                          </a:solidFill>
                          <a:effectLst/>
                          <a:latin typeface="Futura Std Book" panose="020B0502020204020303"/>
                        </a:rPr>
                        <a:t>Lönesumma efter sektor</a:t>
                      </a:r>
                      <a:endParaRPr lang="sv-SE" sz="800" b="1"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46233248"/>
                  </a:ext>
                </a:extLst>
              </a:tr>
              <a:tr h="239011">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90707598"/>
                  </a:ext>
                </a:extLst>
              </a:tr>
              <a:tr h="174661">
                <a:tc>
                  <a:txBody>
                    <a:bodyPr/>
                    <a:lstStyle/>
                    <a:p>
                      <a:pPr algn="l" rtl="0" fontAlgn="b"/>
                      <a:r>
                        <a:rPr lang="sv-SE" sz="800" b="1" i="0" u="none" strike="noStrike">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8766256"/>
                  </a:ext>
                </a:extLst>
              </a:tr>
              <a:tr h="183854">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352,70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22,24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35863716"/>
                  </a:ext>
                </a:extLst>
              </a:tr>
              <a:tr h="183854">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4230556"/>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243,52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12968961"/>
                  </a:ext>
                </a:extLst>
              </a:tr>
              <a:tr h="174661">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96442044"/>
                  </a:ext>
                </a:extLst>
              </a:tr>
              <a:tr h="174661">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22,92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2423421"/>
                  </a:ext>
                </a:extLst>
              </a:tr>
              <a:tr h="174661">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488,94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0349156"/>
                  </a:ext>
                </a:extLst>
              </a:tr>
              <a:tr h="220625">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3832466"/>
                  </a:ext>
                </a:extLst>
              </a:tr>
              <a:tr h="17466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182,85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73655050"/>
                  </a:ext>
                </a:extLst>
              </a:tr>
              <a:tr h="174661">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6,80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0709947"/>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138,01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15084"/>
                  </a:ext>
                </a:extLst>
              </a:tr>
              <a:tr h="174661">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54226823"/>
                  </a:ext>
                </a:extLst>
              </a:tr>
              <a:tr h="174661">
                <a:tc>
                  <a:txBody>
                    <a:bodyPr/>
                    <a:lstStyle/>
                    <a:p>
                      <a:pPr algn="l" rtl="0" fontAlgn="b"/>
                      <a:r>
                        <a:rPr lang="sv-SE" sz="800" b="0" i="0" u="none" strike="noStrike">
                          <a:solidFill>
                            <a:srgbClr val="000000"/>
                          </a:solidFill>
                          <a:effectLst/>
                          <a:latin typeface="Futura Std Book" panose="020B0502020204020303"/>
                        </a:rPr>
                        <a:t>Offentlig sektor**</a:t>
                      </a:r>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26,66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51163016"/>
                  </a:ext>
                </a:extLst>
              </a:tr>
              <a:tr h="183854">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9960774"/>
                  </a:ext>
                </a:extLst>
              </a:tr>
              <a:tr h="332492">
                <a:tc>
                  <a:txBody>
                    <a:bodyPr/>
                    <a:lstStyle/>
                    <a:p>
                      <a:pPr algn="l" rtl="0" fontAlgn="b"/>
                      <a:r>
                        <a:rPr lang="sv-SE" sz="800" b="1" i="0" u="none" strike="noStrike" dirty="0">
                          <a:solidFill>
                            <a:srgbClr val="000000"/>
                          </a:solidFill>
                          <a:effectLst/>
                          <a:latin typeface="Futura Std Book" panose="020B0502020204020303"/>
                        </a:rPr>
                        <a:t>Västmanlands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54218821"/>
                  </a:ext>
                </a:extLst>
              </a:tr>
              <a:tr h="17466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14,80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66118376"/>
                  </a:ext>
                </a:extLst>
              </a:tr>
              <a:tr h="174661">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6,80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0482288"/>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16,23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8122375"/>
                  </a:ext>
                </a:extLst>
              </a:tr>
              <a:tr h="174661">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36,42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72719130"/>
                  </a:ext>
                </a:extLst>
              </a:tr>
              <a:tr h="174661">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63157107"/>
                  </a:ext>
                </a:extLst>
              </a:tr>
              <a:tr h="174661">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16,73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32634476"/>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29337"/>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**fr.o.m.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2" name="Diagram 11">
            <a:extLst>
              <a:ext uri="{FF2B5EF4-FFF2-40B4-BE49-F238E27FC236}">
                <a16:creationId xmlns:a16="http://schemas.microsoft.com/office/drawing/2014/main" id="{A6205989-2EFD-4BBF-81CB-4FDA760DCB05}"/>
              </a:ext>
            </a:extLst>
          </p:cNvPr>
          <p:cNvGraphicFramePr>
            <a:graphicFrameLocks/>
          </p:cNvGraphicFramePr>
          <p:nvPr>
            <p:extLst>
              <p:ext uri="{D42A27DB-BD31-4B8C-83A1-F6EECF244321}">
                <p14:modId xmlns:p14="http://schemas.microsoft.com/office/powerpoint/2010/main" val="1517916249"/>
              </p:ext>
            </p:extLst>
          </p:nvPr>
        </p:nvGraphicFramePr>
        <p:xfrm>
          <a:off x="576262" y="1937459"/>
          <a:ext cx="5519738" cy="38120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755168"/>
            <a:ext cx="4722408" cy="1676310"/>
          </a:xfrm>
        </p:spPr>
        <p:txBody>
          <a:bodyPr/>
          <a:lstStyle/>
          <a:p>
            <a:pPr lvl="4"/>
            <a:r>
              <a:rPr lang="sv-SE" sz="1400" dirty="0"/>
              <a:t>Nyföretagandet minskar med 10 procent i länet under </a:t>
            </a:r>
            <a:r>
              <a:rPr lang="sv-SE" sz="1400" dirty="0" smtClean="0"/>
              <a:t>kvartalet, men har ökat både i länet och Västerås </a:t>
            </a:r>
            <a:r>
              <a:rPr lang="sv-SE" sz="1400" smtClean="0"/>
              <a:t>de senaste 4 </a:t>
            </a:r>
            <a:r>
              <a:rPr lang="sv-SE" sz="1400" dirty="0" smtClean="0"/>
              <a:t>kvartalen. </a:t>
            </a:r>
            <a:endParaRPr lang="sv-SE" sz="1400" dirty="0"/>
          </a:p>
          <a:p>
            <a:pPr lvl="4"/>
            <a:r>
              <a:rPr lang="sv-SE" sz="1400" dirty="0"/>
              <a:t>Av länets samtliga nyregistrerade företag var 350</a:t>
            </a:r>
            <a:br>
              <a:rPr lang="sv-SE" sz="1400" dirty="0"/>
            </a:br>
            <a:r>
              <a:rPr lang="sv-SE" sz="1400" dirty="0"/>
              <a:t>av 449 aktiebolag.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D166C28F-8F18-4358-B890-6DFA8FA53508}"/>
              </a:ext>
            </a:extLst>
          </p:cNvPr>
          <p:cNvGraphicFramePr>
            <a:graphicFrameLocks noGrp="1"/>
          </p:cNvGraphicFramePr>
          <p:nvPr>
            <p:extLst>
              <p:ext uri="{D42A27DB-BD31-4B8C-83A1-F6EECF244321}">
                <p14:modId xmlns:p14="http://schemas.microsoft.com/office/powerpoint/2010/main" val="2068786548"/>
              </p:ext>
            </p:extLst>
          </p:nvPr>
        </p:nvGraphicFramePr>
        <p:xfrm>
          <a:off x="6755217" y="3729793"/>
          <a:ext cx="4722408" cy="2242641"/>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3559309660"/>
                    </a:ext>
                  </a:extLst>
                </a:gridCol>
                <a:gridCol w="685095">
                  <a:extLst>
                    <a:ext uri="{9D8B030D-6E8A-4147-A177-3AD203B41FA5}">
                      <a16:colId xmlns:a16="http://schemas.microsoft.com/office/drawing/2014/main" val="3520782427"/>
                    </a:ext>
                  </a:extLst>
                </a:gridCol>
                <a:gridCol w="777235">
                  <a:extLst>
                    <a:ext uri="{9D8B030D-6E8A-4147-A177-3AD203B41FA5}">
                      <a16:colId xmlns:a16="http://schemas.microsoft.com/office/drawing/2014/main" val="370978703"/>
                    </a:ext>
                  </a:extLst>
                </a:gridCol>
                <a:gridCol w="615311">
                  <a:extLst>
                    <a:ext uri="{9D8B030D-6E8A-4147-A177-3AD203B41FA5}">
                      <a16:colId xmlns:a16="http://schemas.microsoft.com/office/drawing/2014/main" val="3860410495"/>
                    </a:ext>
                  </a:extLst>
                </a:gridCol>
                <a:gridCol w="561337">
                  <a:extLst>
                    <a:ext uri="{9D8B030D-6E8A-4147-A177-3AD203B41FA5}">
                      <a16:colId xmlns:a16="http://schemas.microsoft.com/office/drawing/2014/main" val="3038721373"/>
                    </a:ext>
                  </a:extLst>
                </a:gridCol>
                <a:gridCol w="540858">
                  <a:extLst>
                    <a:ext uri="{9D8B030D-6E8A-4147-A177-3AD203B41FA5}">
                      <a16:colId xmlns:a16="http://schemas.microsoft.com/office/drawing/2014/main" val="4118532131"/>
                    </a:ext>
                  </a:extLst>
                </a:gridCol>
              </a:tblGrid>
              <a:tr h="32771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916814556"/>
                  </a:ext>
                </a:extLst>
              </a:tr>
              <a:tr h="34410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97848069"/>
                  </a:ext>
                </a:extLst>
              </a:tr>
              <a:tr h="392706">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22 116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74 355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215660617"/>
                  </a:ext>
                </a:extLst>
              </a:tr>
              <a:tr h="392706">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11 299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38 429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3771367639"/>
                  </a:ext>
                </a:extLst>
              </a:tr>
              <a:tr h="392706">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3520091852"/>
                  </a:ext>
                </a:extLst>
              </a:tr>
              <a:tr h="392706">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1 061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2366476311"/>
                  </a:ext>
                </a:extLst>
              </a:tr>
            </a:tbl>
          </a:graphicData>
        </a:graphic>
      </p:graphicFrame>
      <p:graphicFrame>
        <p:nvGraphicFramePr>
          <p:cNvPr id="12" name="Diagram 11">
            <a:extLst>
              <a:ext uri="{FF2B5EF4-FFF2-40B4-BE49-F238E27FC236}">
                <a16:creationId xmlns:a16="http://schemas.microsoft.com/office/drawing/2014/main" id="{75809F53-56DC-4361-93D9-47A1A9576061}"/>
              </a:ext>
            </a:extLst>
          </p:cNvPr>
          <p:cNvGraphicFramePr>
            <a:graphicFrameLocks/>
          </p:cNvGraphicFramePr>
          <p:nvPr>
            <p:extLst>
              <p:ext uri="{D42A27DB-BD31-4B8C-83A1-F6EECF244321}">
                <p14:modId xmlns:p14="http://schemas.microsoft.com/office/powerpoint/2010/main" val="203436629"/>
              </p:ext>
            </p:extLst>
          </p:nvPr>
        </p:nvGraphicFramePr>
        <p:xfrm>
          <a:off x="527938" y="1945635"/>
          <a:ext cx="6099365" cy="38113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2063692"/>
            <a:ext cx="4722412" cy="1363792"/>
          </a:xfrm>
        </p:spPr>
        <p:txBody>
          <a:bodyPr/>
          <a:lstStyle/>
          <a:p>
            <a:pPr lvl="4"/>
            <a:r>
              <a:rPr lang="sv-SE" sz="1400" dirty="0"/>
              <a:t>Konkurserna i Västmanlands län minskade med </a:t>
            </a:r>
            <a:br>
              <a:rPr lang="sv-SE" sz="1400" dirty="0"/>
            </a:br>
            <a:r>
              <a:rPr lang="sv-SE" sz="1400" dirty="0"/>
              <a:t>21 procent under </a:t>
            </a:r>
            <a:r>
              <a:rPr lang="sv-SE" sz="1400" dirty="0" smtClean="0"/>
              <a:t>kvartalet med större minskning i Västerås.</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5"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59320A02-43A9-4485-A4F5-8FAA310C0A9A}"/>
              </a:ext>
            </a:extLst>
          </p:cNvPr>
          <p:cNvGraphicFramePr>
            <a:graphicFrameLocks noGrp="1"/>
          </p:cNvGraphicFramePr>
          <p:nvPr>
            <p:extLst>
              <p:ext uri="{D42A27DB-BD31-4B8C-83A1-F6EECF244321}">
                <p14:modId xmlns:p14="http://schemas.microsoft.com/office/powerpoint/2010/main" val="3130352943"/>
              </p:ext>
            </p:extLst>
          </p:nvPr>
        </p:nvGraphicFramePr>
        <p:xfrm>
          <a:off x="6755211" y="3705999"/>
          <a:ext cx="4735747" cy="2266433"/>
        </p:xfrm>
        <a:graphic>
          <a:graphicData uri="http://schemas.openxmlformats.org/drawingml/2006/table">
            <a:tbl>
              <a:tblPr bandRow="1">
                <a:tableStyleId>{2D5ABB26-0587-4C30-8999-92F81FD0307C}</a:tableStyleId>
              </a:tblPr>
              <a:tblGrid>
                <a:gridCol w="1546930">
                  <a:extLst>
                    <a:ext uri="{9D8B030D-6E8A-4147-A177-3AD203B41FA5}">
                      <a16:colId xmlns:a16="http://schemas.microsoft.com/office/drawing/2014/main" val="113169261"/>
                    </a:ext>
                  </a:extLst>
                </a:gridCol>
                <a:gridCol w="687030">
                  <a:extLst>
                    <a:ext uri="{9D8B030D-6E8A-4147-A177-3AD203B41FA5}">
                      <a16:colId xmlns:a16="http://schemas.microsoft.com/office/drawing/2014/main" val="998224675"/>
                    </a:ext>
                  </a:extLst>
                </a:gridCol>
                <a:gridCol w="779431">
                  <a:extLst>
                    <a:ext uri="{9D8B030D-6E8A-4147-A177-3AD203B41FA5}">
                      <a16:colId xmlns:a16="http://schemas.microsoft.com/office/drawing/2014/main" val="566560668"/>
                    </a:ext>
                  </a:extLst>
                </a:gridCol>
                <a:gridCol w="617049">
                  <a:extLst>
                    <a:ext uri="{9D8B030D-6E8A-4147-A177-3AD203B41FA5}">
                      <a16:colId xmlns:a16="http://schemas.microsoft.com/office/drawing/2014/main" val="441605132"/>
                    </a:ext>
                  </a:extLst>
                </a:gridCol>
                <a:gridCol w="562922">
                  <a:extLst>
                    <a:ext uri="{9D8B030D-6E8A-4147-A177-3AD203B41FA5}">
                      <a16:colId xmlns:a16="http://schemas.microsoft.com/office/drawing/2014/main" val="4138397488"/>
                    </a:ext>
                  </a:extLst>
                </a:gridCol>
                <a:gridCol w="542385">
                  <a:extLst>
                    <a:ext uri="{9D8B030D-6E8A-4147-A177-3AD203B41FA5}">
                      <a16:colId xmlns:a16="http://schemas.microsoft.com/office/drawing/2014/main" val="3471966931"/>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135297774"/>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97791784"/>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1 751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7 342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09381292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897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3 815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560531061"/>
                  </a:ext>
                </a:extLst>
              </a:tr>
              <a:tr h="396872">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788615443"/>
                  </a:ext>
                </a:extLst>
              </a:tr>
              <a:tr h="396872">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1479351613"/>
                  </a:ext>
                </a:extLst>
              </a:tr>
            </a:tbl>
          </a:graphicData>
        </a:graphic>
      </p:graphicFrame>
      <p:graphicFrame>
        <p:nvGraphicFramePr>
          <p:cNvPr id="12" name="Diagram 11">
            <a:extLst>
              <a:ext uri="{FF2B5EF4-FFF2-40B4-BE49-F238E27FC236}">
                <a16:creationId xmlns:a16="http://schemas.microsoft.com/office/drawing/2014/main" id="{9722B6F1-82C3-4F9C-9D3E-9342A5B664C2}"/>
              </a:ext>
            </a:extLst>
          </p:cNvPr>
          <p:cNvGraphicFramePr>
            <a:graphicFrameLocks/>
          </p:cNvGraphicFramePr>
          <p:nvPr>
            <p:extLst>
              <p:ext uri="{D42A27DB-BD31-4B8C-83A1-F6EECF244321}">
                <p14:modId xmlns:p14="http://schemas.microsoft.com/office/powerpoint/2010/main" val="2313164275"/>
              </p:ext>
            </p:extLst>
          </p:nvPr>
        </p:nvGraphicFramePr>
        <p:xfrm>
          <a:off x="732405" y="2063692"/>
          <a:ext cx="5819397" cy="36711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2080470"/>
            <a:ext cx="4722411" cy="1357416"/>
          </a:xfrm>
        </p:spPr>
        <p:txBody>
          <a:bodyPr/>
          <a:lstStyle/>
          <a:p>
            <a:pPr lvl="4"/>
            <a:r>
              <a:rPr lang="sv-SE" sz="1400" dirty="0"/>
              <a:t>Sysselsättningen minskade med 4,6 procent eller </a:t>
            </a:r>
            <a:r>
              <a:rPr lang="sv-SE" sz="1400" dirty="0" smtClean="0"/>
              <a:t>     6 </a:t>
            </a:r>
            <a:r>
              <a:rPr lang="sv-SE" sz="1400" dirty="0"/>
              <a:t>000 personer </a:t>
            </a:r>
            <a:r>
              <a:rPr lang="sv-SE" sz="1400" dirty="0" smtClean="0"/>
              <a:t>i länet under </a:t>
            </a:r>
            <a:r>
              <a:rPr lang="sv-SE" sz="1400" dirty="0"/>
              <a:t>årets första kvartal.</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kv1</a:t>
            </a:r>
            <a:endParaRPr lang="sv-SE" sz="1400" dirty="0"/>
          </a:p>
        </p:txBody>
      </p:sp>
      <p:graphicFrame>
        <p:nvGraphicFramePr>
          <p:cNvPr id="17" name="Tabell 16">
            <a:extLst>
              <a:ext uri="{FF2B5EF4-FFF2-40B4-BE49-F238E27FC236}">
                <a16:creationId xmlns:a16="http://schemas.microsoft.com/office/drawing/2014/main" id="{ABD87D62-237E-43CB-9087-319DFFAD5A42}"/>
              </a:ext>
            </a:extLst>
          </p:cNvPr>
          <p:cNvGraphicFramePr>
            <a:graphicFrameLocks noGrp="1"/>
          </p:cNvGraphicFramePr>
          <p:nvPr>
            <p:extLst>
              <p:ext uri="{D42A27DB-BD31-4B8C-83A1-F6EECF244321}">
                <p14:modId xmlns:p14="http://schemas.microsoft.com/office/powerpoint/2010/main" val="1789028245"/>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4 921 400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-134 100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2,3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2 290 500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-62 100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123 100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-6 000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0,6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11">
            <a:extLst>
              <a:ext uri="{FF2B5EF4-FFF2-40B4-BE49-F238E27FC236}">
                <a16:creationId xmlns:a16="http://schemas.microsoft.com/office/drawing/2014/main" id="{2BA6F5B1-8FFB-4A4D-B038-ABAD3AEC94D0}"/>
              </a:ext>
            </a:extLst>
          </p:cNvPr>
          <p:cNvGraphicFramePr>
            <a:graphicFrameLocks/>
          </p:cNvGraphicFramePr>
          <p:nvPr>
            <p:extLst>
              <p:ext uri="{D42A27DB-BD31-4B8C-83A1-F6EECF244321}">
                <p14:modId xmlns:p14="http://schemas.microsoft.com/office/powerpoint/2010/main" val="2114706378"/>
              </p:ext>
            </p:extLst>
          </p:nvPr>
        </p:nvGraphicFramePr>
        <p:xfrm>
          <a:off x="647699" y="1955883"/>
          <a:ext cx="5811823" cy="3801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87092953"/>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22 700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44,6</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-22,6</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24 900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122 600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endParaRPr lang="sv-SE" sz="800" dirty="0"/>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123 100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-6 000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-4,6</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377748286"/>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 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6 600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-10,8</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-16,8</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122 600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123 100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-6 000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08304"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7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3" y="1883773"/>
            <a:ext cx="4733179" cy="1545226"/>
          </a:xfrm>
        </p:spPr>
        <p:txBody>
          <a:bodyPr/>
          <a:lstStyle/>
          <a:p>
            <a:pPr lvl="4"/>
            <a:r>
              <a:rPr lang="sv-SE" sz="1400" dirty="0" smtClean="0"/>
              <a:t>I Västmanland ökade antalet lediga jobb, vilket är emot den generella trenden.</a:t>
            </a:r>
            <a:endParaRPr lang="sv-SE" sz="1400" dirty="0"/>
          </a:p>
          <a:p>
            <a:pPr lvl="4"/>
            <a:r>
              <a:rPr lang="sv-SE" sz="1400" dirty="0"/>
              <a:t>Procentuellt sett ökade de lediga jobben som mest inom Hotell och restauranger och minskade som mest inom Transport.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kv1</a:t>
            </a:r>
            <a:endParaRPr lang="sv-SE" sz="1400" dirty="0"/>
          </a:p>
        </p:txBody>
      </p:sp>
      <p:graphicFrame>
        <p:nvGraphicFramePr>
          <p:cNvPr id="3" name="Tabell 2">
            <a:extLst>
              <a:ext uri="{FF2B5EF4-FFF2-40B4-BE49-F238E27FC236}">
                <a16:creationId xmlns:a16="http://schemas.microsoft.com/office/drawing/2014/main" id="{3C5F2389-BD88-47EA-A712-36877B683425}"/>
              </a:ext>
            </a:extLst>
          </p:cNvPr>
          <p:cNvGraphicFramePr>
            <a:graphicFrameLocks noGrp="1"/>
          </p:cNvGraphicFramePr>
          <p:nvPr>
            <p:extLst>
              <p:ext uri="{D42A27DB-BD31-4B8C-83A1-F6EECF244321}">
                <p14:modId xmlns:p14="http://schemas.microsoft.com/office/powerpoint/2010/main" val="2164564270"/>
              </p:ext>
            </p:extLst>
          </p:nvPr>
        </p:nvGraphicFramePr>
        <p:xfrm>
          <a:off x="6744445" y="3721044"/>
          <a:ext cx="4746513" cy="2251389"/>
        </p:xfrm>
        <a:graphic>
          <a:graphicData uri="http://schemas.openxmlformats.org/drawingml/2006/table">
            <a:tbl>
              <a:tblPr bandRow="1">
                <a:tableStyleId>{2D5ABB26-0587-4C30-8999-92F81FD0307C}</a:tableStyleId>
              </a:tblPr>
              <a:tblGrid>
                <a:gridCol w="1550446">
                  <a:extLst>
                    <a:ext uri="{9D8B030D-6E8A-4147-A177-3AD203B41FA5}">
                      <a16:colId xmlns:a16="http://schemas.microsoft.com/office/drawing/2014/main" val="1622713445"/>
                    </a:ext>
                  </a:extLst>
                </a:gridCol>
                <a:gridCol w="688592">
                  <a:extLst>
                    <a:ext uri="{9D8B030D-6E8A-4147-A177-3AD203B41FA5}">
                      <a16:colId xmlns:a16="http://schemas.microsoft.com/office/drawing/2014/main" val="2280961563"/>
                    </a:ext>
                  </a:extLst>
                </a:gridCol>
                <a:gridCol w="626104">
                  <a:extLst>
                    <a:ext uri="{9D8B030D-6E8A-4147-A177-3AD203B41FA5}">
                      <a16:colId xmlns:a16="http://schemas.microsoft.com/office/drawing/2014/main" val="4183886420"/>
                    </a:ext>
                  </a:extLst>
                </a:gridCol>
                <a:gridCol w="617549">
                  <a:extLst>
                    <a:ext uri="{9D8B030D-6E8A-4147-A177-3AD203B41FA5}">
                      <a16:colId xmlns:a16="http://schemas.microsoft.com/office/drawing/2014/main" val="2368053488"/>
                    </a:ext>
                  </a:extLst>
                </a:gridCol>
                <a:gridCol w="720204">
                  <a:extLst>
                    <a:ext uri="{9D8B030D-6E8A-4147-A177-3AD203B41FA5}">
                      <a16:colId xmlns:a16="http://schemas.microsoft.com/office/drawing/2014/main" val="2485503196"/>
                    </a:ext>
                  </a:extLst>
                </a:gridCol>
                <a:gridCol w="543618">
                  <a:extLst>
                    <a:ext uri="{9D8B030D-6E8A-4147-A177-3AD203B41FA5}">
                      <a16:colId xmlns:a16="http://schemas.microsoft.com/office/drawing/2014/main" val="2334919036"/>
                    </a:ext>
                  </a:extLst>
                </a:gridCol>
              </a:tblGrid>
              <a:tr h="32899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94627478"/>
                  </a:ext>
                </a:extLst>
              </a:tr>
              <a:tr h="34544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04004868"/>
                  </a:ext>
                </a:extLst>
              </a:tr>
              <a:tr h="39423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310 867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910 258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3600334354"/>
                  </a:ext>
                </a:extLst>
              </a:tr>
              <a:tr h="39423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136 857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406 188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1079578640"/>
                  </a:ext>
                </a:extLst>
              </a:tr>
              <a:tr h="394238">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8 989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24 197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745970331"/>
                  </a:ext>
                </a:extLst>
              </a:tr>
              <a:tr h="394238">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5 400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15 818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596345457"/>
                  </a:ext>
                </a:extLst>
              </a:tr>
            </a:tbl>
          </a:graphicData>
        </a:graphic>
      </p:graphicFrame>
      <p:graphicFrame>
        <p:nvGraphicFramePr>
          <p:cNvPr id="13" name="Diagram 12">
            <a:extLst>
              <a:ext uri="{FF2B5EF4-FFF2-40B4-BE49-F238E27FC236}">
                <a16:creationId xmlns:a16="http://schemas.microsoft.com/office/drawing/2014/main" id="{B2AEB304-B825-438A-9E54-5DB59AFC6E08}"/>
              </a:ext>
            </a:extLst>
          </p:cNvPr>
          <p:cNvGraphicFramePr>
            <a:graphicFrameLocks/>
          </p:cNvGraphicFramePr>
          <p:nvPr>
            <p:extLst>
              <p:ext uri="{D42A27DB-BD31-4B8C-83A1-F6EECF244321}">
                <p14:modId xmlns:p14="http://schemas.microsoft.com/office/powerpoint/2010/main" val="4182738208"/>
              </p:ext>
            </p:extLst>
          </p:nvPr>
        </p:nvGraphicFramePr>
        <p:xfrm>
          <a:off x="787953" y="1883773"/>
          <a:ext cx="5830962" cy="39655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5305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2013358"/>
            <a:ext cx="4684939" cy="1429076"/>
          </a:xfrm>
        </p:spPr>
        <p:txBody>
          <a:bodyPr/>
          <a:lstStyle/>
          <a:p>
            <a:pPr lvl="4"/>
            <a:r>
              <a:rPr lang="sv-SE" sz="1400" dirty="0" smtClean="0"/>
              <a:t>Antalet varslade personer ökade med 5 procent i länet och 20 procent i Västerås.</a:t>
            </a:r>
          </a:p>
          <a:p>
            <a:pPr lvl="4"/>
            <a:r>
              <a:rPr lang="sv-SE" sz="1400" dirty="0" smtClean="0"/>
              <a:t>I övriga landet minskade antalet varslade personer.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456339"/>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kv1</a:t>
            </a:r>
            <a:endParaRPr lang="sv-SE" sz="1400" dirty="0"/>
          </a:p>
        </p:txBody>
      </p:sp>
      <p:graphicFrame>
        <p:nvGraphicFramePr>
          <p:cNvPr id="4" name="Tabell 3">
            <a:extLst>
              <a:ext uri="{FF2B5EF4-FFF2-40B4-BE49-F238E27FC236}">
                <a16:creationId xmlns:a16="http://schemas.microsoft.com/office/drawing/2014/main" id="{CD05D20C-1D1C-48D5-8257-675B7279E2AF}"/>
              </a:ext>
            </a:extLst>
          </p:cNvPr>
          <p:cNvGraphicFramePr>
            <a:graphicFrameLocks noGrp="1"/>
          </p:cNvGraphicFramePr>
          <p:nvPr>
            <p:extLst>
              <p:ext uri="{D42A27DB-BD31-4B8C-83A1-F6EECF244321}">
                <p14:modId xmlns:p14="http://schemas.microsoft.com/office/powerpoint/2010/main" val="1947680322"/>
              </p:ext>
            </p:extLst>
          </p:nvPr>
        </p:nvGraphicFramePr>
        <p:xfrm>
          <a:off x="6792685" y="3715991"/>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3949827425"/>
                    </a:ext>
                  </a:extLst>
                </a:gridCol>
                <a:gridCol w="679659">
                  <a:extLst>
                    <a:ext uri="{9D8B030D-6E8A-4147-A177-3AD203B41FA5}">
                      <a16:colId xmlns:a16="http://schemas.microsoft.com/office/drawing/2014/main" val="4202303683"/>
                    </a:ext>
                  </a:extLst>
                </a:gridCol>
                <a:gridCol w="771068">
                  <a:extLst>
                    <a:ext uri="{9D8B030D-6E8A-4147-A177-3AD203B41FA5}">
                      <a16:colId xmlns:a16="http://schemas.microsoft.com/office/drawing/2014/main" val="873687594"/>
                    </a:ext>
                  </a:extLst>
                </a:gridCol>
                <a:gridCol w="610429">
                  <a:extLst>
                    <a:ext uri="{9D8B030D-6E8A-4147-A177-3AD203B41FA5}">
                      <a16:colId xmlns:a16="http://schemas.microsoft.com/office/drawing/2014/main" val="1022405617"/>
                    </a:ext>
                  </a:extLst>
                </a:gridCol>
                <a:gridCol w="556883">
                  <a:extLst>
                    <a:ext uri="{9D8B030D-6E8A-4147-A177-3AD203B41FA5}">
                      <a16:colId xmlns:a16="http://schemas.microsoft.com/office/drawing/2014/main" val="857344853"/>
                    </a:ext>
                  </a:extLst>
                </a:gridCol>
                <a:gridCol w="536566">
                  <a:extLst>
                    <a:ext uri="{9D8B030D-6E8A-4147-A177-3AD203B41FA5}">
                      <a16:colId xmlns:a16="http://schemas.microsoft.com/office/drawing/2014/main" val="2133774834"/>
                    </a:ext>
                  </a:extLst>
                </a:gridCol>
              </a:tblGrid>
              <a:tr h="32973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11307365"/>
                  </a:ext>
                </a:extLst>
              </a:tr>
              <a:tr h="34622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573050683"/>
                  </a:ext>
                </a:extLst>
              </a:tr>
              <a:tr h="39512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8 847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83 419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717264148"/>
                  </a:ext>
                </a:extLst>
              </a:tr>
              <a:tr h="39512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5 623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50 243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985392776"/>
                  </a:ext>
                </a:extLst>
              </a:tr>
              <a:tr h="395122">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1 608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653708567"/>
                  </a:ext>
                </a:extLst>
              </a:tr>
              <a:tr h="395122">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909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521219802"/>
                  </a:ext>
                </a:extLst>
              </a:tr>
            </a:tbl>
          </a:graphicData>
        </a:graphic>
      </p:graphicFrame>
      <p:graphicFrame>
        <p:nvGraphicFramePr>
          <p:cNvPr id="12" name="Diagram 11">
            <a:extLst>
              <a:ext uri="{FF2B5EF4-FFF2-40B4-BE49-F238E27FC236}">
                <a16:creationId xmlns:a16="http://schemas.microsoft.com/office/drawing/2014/main" id="{6472EF6B-104B-47B4-8849-68187D1055AE}"/>
              </a:ext>
            </a:extLst>
          </p:cNvPr>
          <p:cNvGraphicFramePr>
            <a:graphicFrameLocks/>
          </p:cNvGraphicFramePr>
          <p:nvPr>
            <p:extLst>
              <p:ext uri="{D42A27DB-BD31-4B8C-83A1-F6EECF244321}">
                <p14:modId xmlns:p14="http://schemas.microsoft.com/office/powerpoint/2010/main" val="791996890"/>
              </p:ext>
            </p:extLst>
          </p:nvPr>
        </p:nvGraphicFramePr>
        <p:xfrm>
          <a:off x="714374" y="1948782"/>
          <a:ext cx="5837428" cy="37305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1977519"/>
            <a:ext cx="4667523" cy="1461764"/>
          </a:xfrm>
        </p:spPr>
        <p:txBody>
          <a:bodyPr/>
          <a:lstStyle/>
          <a:p>
            <a:pPr lvl="4"/>
            <a:r>
              <a:rPr lang="sv-SE" sz="1400" dirty="0"/>
              <a:t>Arbetslösheten ökade med 1 %-enhet i länet under </a:t>
            </a:r>
            <a:r>
              <a:rPr lang="sv-SE" sz="1400" dirty="0" smtClean="0"/>
              <a:t>kvartalet med en större ökning i Västerås.</a:t>
            </a:r>
            <a:endParaRPr lang="sv-SE" sz="1400" dirty="0"/>
          </a:p>
          <a:p>
            <a:pPr lvl="4"/>
            <a:r>
              <a:rPr lang="sv-SE" sz="1400" dirty="0"/>
              <a:t>Skinnskattebergs kommun stod för länets lägsta arbetslöshet (5 %).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72510" y="1251275"/>
            <a:ext cx="4983846"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01650FC8-A5E0-4E6A-92CD-FC7216A814F2}"/>
              </a:ext>
            </a:extLst>
          </p:cNvPr>
          <p:cNvGraphicFramePr>
            <a:graphicFrameLocks noGrp="1"/>
          </p:cNvGraphicFramePr>
          <p:nvPr>
            <p:extLst>
              <p:ext uri="{D42A27DB-BD31-4B8C-83A1-F6EECF244321}">
                <p14:modId xmlns:p14="http://schemas.microsoft.com/office/powerpoint/2010/main" val="1248992649"/>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700603"/>
                    </a:ext>
                  </a:extLst>
                </a:gridCol>
                <a:gridCol w="676080">
                  <a:extLst>
                    <a:ext uri="{9D8B030D-6E8A-4147-A177-3AD203B41FA5}">
                      <a16:colId xmlns:a16="http://schemas.microsoft.com/office/drawing/2014/main" val="732712714"/>
                    </a:ext>
                  </a:extLst>
                </a:gridCol>
                <a:gridCol w="767008">
                  <a:extLst>
                    <a:ext uri="{9D8B030D-6E8A-4147-A177-3AD203B41FA5}">
                      <a16:colId xmlns:a16="http://schemas.microsoft.com/office/drawing/2014/main" val="2903009341"/>
                    </a:ext>
                  </a:extLst>
                </a:gridCol>
                <a:gridCol w="607214">
                  <a:extLst>
                    <a:ext uri="{9D8B030D-6E8A-4147-A177-3AD203B41FA5}">
                      <a16:colId xmlns:a16="http://schemas.microsoft.com/office/drawing/2014/main" val="3248358379"/>
                    </a:ext>
                  </a:extLst>
                </a:gridCol>
                <a:gridCol w="553950">
                  <a:extLst>
                    <a:ext uri="{9D8B030D-6E8A-4147-A177-3AD203B41FA5}">
                      <a16:colId xmlns:a16="http://schemas.microsoft.com/office/drawing/2014/main" val="256329306"/>
                    </a:ext>
                  </a:extLst>
                </a:gridCol>
                <a:gridCol w="533741">
                  <a:extLst>
                    <a:ext uri="{9D8B030D-6E8A-4147-A177-3AD203B41FA5}">
                      <a16:colId xmlns:a16="http://schemas.microsoft.com/office/drawing/2014/main" val="4035758589"/>
                    </a:ext>
                  </a:extLst>
                </a:gridCol>
              </a:tblGrid>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u="none" strike="noStrike" kern="1200">
                          <a:solidFill>
                            <a:schemeClr val="tx1"/>
                          </a:solidFill>
                          <a:effectLst/>
                          <a:latin typeface="+mn-lt"/>
                          <a:ea typeface="+mn-ea"/>
                          <a:cs typeface="+mn-cs"/>
                        </a:rPr>
                        <a:t>Antal</a:t>
                      </a:r>
                    </a:p>
                  </a:txBody>
                  <a:tcPr marL="9525" marR="9525" marT="9525" marB="0" anchor="b"/>
                </a:tc>
                <a:tc>
                  <a:txBody>
                    <a:bodyPr/>
                    <a:lstStyle/>
                    <a:p>
                      <a:pPr algn="ctr" fontAlgn="b"/>
                      <a:r>
                        <a:rPr lang="sv-SE" sz="800" u="none" strike="noStrike" kern="1200">
                          <a:solidFill>
                            <a:schemeClr val="tx1"/>
                          </a:solidFill>
                          <a:effectLst/>
                          <a:latin typeface="+mn-lt"/>
                          <a:ea typeface="+mn-ea"/>
                          <a:cs typeface="+mn-cs"/>
                        </a:rPr>
                        <a:t>Förändring</a:t>
                      </a:r>
                    </a:p>
                  </a:txBody>
                  <a:tcPr marL="9525" marR="9525" marT="9525" marB="0" anchor="b"/>
                </a:tc>
                <a:tc gridSpan="3">
                  <a:txBody>
                    <a:bodyPr/>
                    <a:lstStyle/>
                    <a:p>
                      <a:pPr algn="ctr" fontAlgn="b"/>
                      <a:r>
                        <a:rPr lang="sv-SE" sz="800" u="none" strike="noStrike" kern="1200">
                          <a:solidFill>
                            <a:schemeClr val="tx1"/>
                          </a:solidFill>
                          <a:effectLst/>
                          <a:latin typeface="+mn-lt"/>
                          <a:ea typeface="+mn-ea"/>
                          <a:cs typeface="+mn-cs"/>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1762946797"/>
                  </a:ext>
                </a:extLst>
              </a:tr>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27908560"/>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452 407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70 246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922288001"/>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209 387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38 923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112833039"/>
                  </a:ext>
                </a:extLst>
              </a:tr>
              <a:tr h="374367">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14 399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2 057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2171270188"/>
                  </a:ext>
                </a:extLst>
              </a:tr>
              <a:tr h="374367">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8 495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1 436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2628132735"/>
                  </a:ext>
                </a:extLst>
              </a:tr>
            </a:tbl>
          </a:graphicData>
        </a:graphic>
      </p:graphicFrame>
      <p:graphicFrame>
        <p:nvGraphicFramePr>
          <p:cNvPr id="12" name="Diagram 11">
            <a:extLst>
              <a:ext uri="{FF2B5EF4-FFF2-40B4-BE49-F238E27FC236}">
                <a16:creationId xmlns:a16="http://schemas.microsoft.com/office/drawing/2014/main" id="{5C6D4C37-EE83-4372-AAD2-EF27A188F3D6}"/>
              </a:ext>
            </a:extLst>
          </p:cNvPr>
          <p:cNvGraphicFramePr>
            <a:graphicFrameLocks/>
          </p:cNvGraphicFramePr>
          <p:nvPr>
            <p:extLst>
              <p:ext uri="{D42A27DB-BD31-4B8C-83A1-F6EECF244321}">
                <p14:modId xmlns:p14="http://schemas.microsoft.com/office/powerpoint/2010/main" val="2813521916"/>
              </p:ext>
            </p:extLst>
          </p:nvPr>
        </p:nvGraphicFramePr>
        <p:xfrm>
          <a:off x="721630" y="1774495"/>
          <a:ext cx="5814016" cy="39824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725625343"/>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41602">
                  <a:extLst>
                    <a:ext uri="{9D8B030D-6E8A-4147-A177-3AD203B41FA5}">
                      <a16:colId xmlns:a16="http://schemas.microsoft.com/office/drawing/2014/main" val="452260278"/>
                    </a:ext>
                  </a:extLst>
                </a:gridCol>
                <a:gridCol w="192675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6 144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2 580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32,2</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8 255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2 129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37,8</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1 382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dirty="0">
                          <a:solidFill>
                            <a:srgbClr val="000000"/>
                          </a:solidFill>
                          <a:effectLst/>
                          <a:latin typeface="Futura Std Book" panose="020B0502020204020303"/>
                        </a:rPr>
                        <a:t>6 144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3379930672"/>
              </p:ext>
            </p:extLst>
          </p:nvPr>
        </p:nvGraphicFramePr>
        <p:xfrm>
          <a:off x="1882774" y="3585949"/>
          <a:ext cx="8426449" cy="1796280"/>
        </p:xfrm>
        <a:graphic>
          <a:graphicData uri="http://schemas.openxmlformats.org/drawingml/2006/table">
            <a:tbl>
              <a:tblPr firstRow="1" bandRow="1">
                <a:tableStyleId>{5C22544A-7EE6-4342-B048-85BDC9FD1C3A}</a:tableStyleId>
              </a:tblPr>
              <a:tblGrid>
                <a:gridCol w="2660651">
                  <a:extLst>
                    <a:ext uri="{9D8B030D-6E8A-4147-A177-3AD203B41FA5}">
                      <a16:colId xmlns:a16="http://schemas.microsoft.com/office/drawing/2014/main" val="3172541576"/>
                    </a:ext>
                  </a:extLst>
                </a:gridCol>
                <a:gridCol w="19244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Västerås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3 732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11,5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1 649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48,4</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-26,1</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4 763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59,6</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25,7</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8 495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1 436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34,2</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2020878"/>
            <a:ext cx="4725924" cy="1399557"/>
          </a:xfrm>
        </p:spPr>
        <p:txBody>
          <a:bodyPr/>
          <a:lstStyle/>
          <a:p>
            <a:pPr lvl="4"/>
            <a:r>
              <a:rPr lang="sv-SE" sz="1400" dirty="0"/>
              <a:t>Antalet invånare ökade med 0,5 procent i länet och 0,8 procent i Västerås </a:t>
            </a:r>
            <a:r>
              <a:rPr lang="sv-SE" sz="1400" dirty="0" smtClean="0"/>
              <a:t>under </a:t>
            </a:r>
            <a:r>
              <a:rPr lang="sv-SE" sz="1400" dirty="0"/>
              <a:t>kvartalet.</a:t>
            </a:r>
            <a:endParaRPr lang="sv-SE" sz="1800" dirty="0"/>
          </a:p>
          <a:p>
            <a:pPr lvl="4"/>
            <a:r>
              <a:rPr lang="sv-SE" sz="1400" dirty="0"/>
              <a:t>I Sverige ökade antalet invånare med 0,4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631167"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kv1</a:t>
            </a:r>
            <a:endParaRPr lang="sv-SE" sz="1400" dirty="0"/>
          </a:p>
        </p:txBody>
      </p:sp>
      <p:graphicFrame>
        <p:nvGraphicFramePr>
          <p:cNvPr id="3" name="Tabell 2">
            <a:extLst>
              <a:ext uri="{FF2B5EF4-FFF2-40B4-BE49-F238E27FC236}">
                <a16:creationId xmlns:a16="http://schemas.microsoft.com/office/drawing/2014/main" id="{06B92B46-C8BF-4204-884C-0B0415EE408E}"/>
              </a:ext>
            </a:extLst>
          </p:cNvPr>
          <p:cNvGraphicFramePr>
            <a:graphicFrameLocks noGrp="1"/>
          </p:cNvGraphicFramePr>
          <p:nvPr>
            <p:extLst>
              <p:ext uri="{D42A27DB-BD31-4B8C-83A1-F6EECF244321}">
                <p14:modId xmlns:p14="http://schemas.microsoft.com/office/powerpoint/2010/main" val="3647165167"/>
              </p:ext>
            </p:extLst>
          </p:nvPr>
        </p:nvGraphicFramePr>
        <p:xfrm>
          <a:off x="6744440" y="3714564"/>
          <a:ext cx="4725924" cy="2165538"/>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377391958"/>
                    </a:ext>
                  </a:extLst>
                </a:gridCol>
                <a:gridCol w="842883">
                  <a:extLst>
                    <a:ext uri="{9D8B030D-6E8A-4147-A177-3AD203B41FA5}">
                      <a16:colId xmlns:a16="http://schemas.microsoft.com/office/drawing/2014/main" val="3775523766"/>
                    </a:ext>
                  </a:extLst>
                </a:gridCol>
                <a:gridCol w="822850">
                  <a:extLst>
                    <a:ext uri="{9D8B030D-6E8A-4147-A177-3AD203B41FA5}">
                      <a16:colId xmlns:a16="http://schemas.microsoft.com/office/drawing/2014/main" val="4113143520"/>
                    </a:ext>
                  </a:extLst>
                </a:gridCol>
                <a:gridCol w="748442">
                  <a:extLst>
                    <a:ext uri="{9D8B030D-6E8A-4147-A177-3AD203B41FA5}">
                      <a16:colId xmlns:a16="http://schemas.microsoft.com/office/drawing/2014/main" val="3423054423"/>
                    </a:ext>
                  </a:extLst>
                </a:gridCol>
                <a:gridCol w="575749">
                  <a:extLst>
                    <a:ext uri="{9D8B030D-6E8A-4147-A177-3AD203B41FA5}">
                      <a16:colId xmlns:a16="http://schemas.microsoft.com/office/drawing/2014/main" val="1177195877"/>
                    </a:ext>
                  </a:extLst>
                </a:gridCol>
              </a:tblGrid>
              <a:tr h="3609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8554168"/>
                  </a:ext>
                </a:extLst>
              </a:tr>
              <a:tr h="3609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067753529"/>
                  </a:ext>
                </a:extLst>
              </a:tr>
              <a:tr h="36092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10 389,8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708532973"/>
                  </a:ext>
                </a:extLst>
              </a:tr>
              <a:tr h="36092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4 711,0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 </a:t>
                      </a:r>
                    </a:p>
                  </a:txBody>
                  <a:tcPr marL="9525" marR="9525" marT="9525" marB="0" anchor="ctr"/>
                </a:tc>
                <a:extLst>
                  <a:ext uri="{0D108BD9-81ED-4DB2-BD59-A6C34878D82A}">
                    <a16:rowId xmlns:a16="http://schemas.microsoft.com/office/drawing/2014/main" val="3160599179"/>
                  </a:ext>
                </a:extLst>
              </a:tr>
              <a:tr h="360923">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277,6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1133605478"/>
                  </a:ext>
                </a:extLst>
              </a:tr>
              <a:tr h="360923">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155,9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7,1 </a:t>
                      </a:r>
                    </a:p>
                  </a:txBody>
                  <a:tcPr marL="9525" marR="9525" marT="9525" marB="0" anchor="ctr"/>
                </a:tc>
                <a:extLst>
                  <a:ext uri="{0D108BD9-81ED-4DB2-BD59-A6C34878D82A}">
                    <a16:rowId xmlns:a16="http://schemas.microsoft.com/office/drawing/2014/main" val="2217360536"/>
                  </a:ext>
                </a:extLst>
              </a:tr>
            </a:tbl>
          </a:graphicData>
        </a:graphic>
      </p:graphicFrame>
      <p:graphicFrame>
        <p:nvGraphicFramePr>
          <p:cNvPr id="12" name="Diagram 11">
            <a:extLst>
              <a:ext uri="{FF2B5EF4-FFF2-40B4-BE49-F238E27FC236}">
                <a16:creationId xmlns:a16="http://schemas.microsoft.com/office/drawing/2014/main" id="{919DADE2-88E8-463C-95E7-75B392AB6CDB}"/>
              </a:ext>
            </a:extLst>
          </p:cNvPr>
          <p:cNvGraphicFramePr>
            <a:graphicFrameLocks/>
          </p:cNvGraphicFramePr>
          <p:nvPr>
            <p:extLst>
              <p:ext uri="{D42A27DB-BD31-4B8C-83A1-F6EECF244321}">
                <p14:modId xmlns:p14="http://schemas.microsoft.com/office/powerpoint/2010/main" val="3553453114"/>
              </p:ext>
            </p:extLst>
          </p:nvPr>
        </p:nvGraphicFramePr>
        <p:xfrm>
          <a:off x="721632" y="1947289"/>
          <a:ext cx="5763057" cy="3809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1113" y="2139550"/>
            <a:ext cx="4733180" cy="1289450"/>
          </a:xfrm>
        </p:spPr>
        <p:txBody>
          <a:bodyPr/>
          <a:lstStyle/>
          <a:p>
            <a:pPr lvl="4"/>
            <a:r>
              <a:rPr lang="sv-SE" sz="1400" dirty="0"/>
              <a:t>Antalet påbörjade lägenheter minskade med 17 procent under det första kvartalet.</a:t>
            </a:r>
          </a:p>
          <a:p>
            <a:pPr lvl="4"/>
            <a:r>
              <a:rPr lang="sv-SE" sz="1400" dirty="0"/>
              <a:t>Av länets 344 påbörjade lägenheter svarade Västerås för 303.</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kv1</a:t>
            </a:r>
            <a:endParaRPr lang="sv-SE" sz="1400" dirty="0"/>
          </a:p>
        </p:txBody>
      </p:sp>
      <p:graphicFrame>
        <p:nvGraphicFramePr>
          <p:cNvPr id="3" name="Tabell 2">
            <a:extLst>
              <a:ext uri="{FF2B5EF4-FFF2-40B4-BE49-F238E27FC236}">
                <a16:creationId xmlns:a16="http://schemas.microsoft.com/office/drawing/2014/main" id="{7A24CD89-21F7-4633-A3CB-C48910EC16A7}"/>
              </a:ext>
            </a:extLst>
          </p:cNvPr>
          <p:cNvGraphicFramePr>
            <a:graphicFrameLocks noGrp="1"/>
          </p:cNvGraphicFramePr>
          <p:nvPr>
            <p:extLst>
              <p:ext uri="{D42A27DB-BD31-4B8C-83A1-F6EECF244321}">
                <p14:modId xmlns:p14="http://schemas.microsoft.com/office/powerpoint/2010/main" val="454080879"/>
              </p:ext>
            </p:extLst>
          </p:nvPr>
        </p:nvGraphicFramePr>
        <p:xfrm>
          <a:off x="6744444" y="3730344"/>
          <a:ext cx="4725917" cy="2149756"/>
        </p:xfrm>
        <a:graphic>
          <a:graphicData uri="http://schemas.openxmlformats.org/drawingml/2006/table">
            <a:tbl>
              <a:tblPr bandRow="1">
                <a:tableStyleId>{2D5ABB26-0587-4C30-8999-92F81FD0307C}</a:tableStyleId>
              </a:tblPr>
              <a:tblGrid>
                <a:gridCol w="1543719">
                  <a:extLst>
                    <a:ext uri="{9D8B030D-6E8A-4147-A177-3AD203B41FA5}">
                      <a16:colId xmlns:a16="http://schemas.microsoft.com/office/drawing/2014/main" val="3859614006"/>
                    </a:ext>
                  </a:extLst>
                </a:gridCol>
                <a:gridCol w="685604">
                  <a:extLst>
                    <a:ext uri="{9D8B030D-6E8A-4147-A177-3AD203B41FA5}">
                      <a16:colId xmlns:a16="http://schemas.microsoft.com/office/drawing/2014/main" val="2524124296"/>
                    </a:ext>
                  </a:extLst>
                </a:gridCol>
                <a:gridCol w="777813">
                  <a:extLst>
                    <a:ext uri="{9D8B030D-6E8A-4147-A177-3AD203B41FA5}">
                      <a16:colId xmlns:a16="http://schemas.microsoft.com/office/drawing/2014/main" val="1097672926"/>
                    </a:ext>
                  </a:extLst>
                </a:gridCol>
                <a:gridCol w="615768">
                  <a:extLst>
                    <a:ext uri="{9D8B030D-6E8A-4147-A177-3AD203B41FA5}">
                      <a16:colId xmlns:a16="http://schemas.microsoft.com/office/drawing/2014/main" val="2652394528"/>
                    </a:ext>
                  </a:extLst>
                </a:gridCol>
                <a:gridCol w="561754">
                  <a:extLst>
                    <a:ext uri="{9D8B030D-6E8A-4147-A177-3AD203B41FA5}">
                      <a16:colId xmlns:a16="http://schemas.microsoft.com/office/drawing/2014/main" val="1263849957"/>
                    </a:ext>
                  </a:extLst>
                </a:gridCol>
                <a:gridCol w="541259">
                  <a:extLst>
                    <a:ext uri="{9D8B030D-6E8A-4147-A177-3AD203B41FA5}">
                      <a16:colId xmlns:a16="http://schemas.microsoft.com/office/drawing/2014/main" val="1489986958"/>
                    </a:ext>
                  </a:extLst>
                </a:gridCol>
              </a:tblGrid>
              <a:tr h="31414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967682204"/>
                  </a:ext>
                </a:extLst>
              </a:tr>
              <a:tr h="3298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059458464"/>
                  </a:ext>
                </a:extLst>
              </a:tr>
              <a:tr h="37644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15 411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51 040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332352560"/>
                  </a:ext>
                </a:extLst>
              </a:tr>
              <a:tr h="37644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6 590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22 421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2479268706"/>
                  </a:ext>
                </a:extLst>
              </a:tr>
              <a:tr h="376441">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657277135"/>
                  </a:ext>
                </a:extLst>
              </a:tr>
              <a:tr h="376441">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1 202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3903410004"/>
                  </a:ext>
                </a:extLst>
              </a:tr>
            </a:tbl>
          </a:graphicData>
        </a:graphic>
      </p:graphicFrame>
      <p:graphicFrame>
        <p:nvGraphicFramePr>
          <p:cNvPr id="13" name="Diagram 12">
            <a:extLst>
              <a:ext uri="{FF2B5EF4-FFF2-40B4-BE49-F238E27FC236}">
                <a16:creationId xmlns:a16="http://schemas.microsoft.com/office/drawing/2014/main" id="{919DADE2-88E8-463C-95E7-75B392AB6CDB}"/>
              </a:ext>
            </a:extLst>
          </p:cNvPr>
          <p:cNvGraphicFramePr>
            <a:graphicFrameLocks/>
          </p:cNvGraphicFramePr>
          <p:nvPr>
            <p:extLst>
              <p:ext uri="{D42A27DB-BD31-4B8C-83A1-F6EECF244321}">
                <p14:modId xmlns:p14="http://schemas.microsoft.com/office/powerpoint/2010/main" val="3284178212"/>
              </p:ext>
            </p:extLst>
          </p:nvPr>
        </p:nvGraphicFramePr>
        <p:xfrm>
          <a:off x="660288" y="1949297"/>
          <a:ext cx="5807624"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39" y="233146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37" y="2362921"/>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479805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785604"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kv1</a:t>
            </a:r>
            <a:endParaRPr lang="sv-SE" sz="1400" dirty="0"/>
          </a:p>
        </p:txBody>
      </p:sp>
      <p:graphicFrame>
        <p:nvGraphicFramePr>
          <p:cNvPr id="4" name="Tabell 3">
            <a:extLst>
              <a:ext uri="{FF2B5EF4-FFF2-40B4-BE49-F238E27FC236}">
                <a16:creationId xmlns:a16="http://schemas.microsoft.com/office/drawing/2014/main" id="{CC841664-6D72-46FA-AFA8-1DC466B1C0F8}"/>
              </a:ext>
            </a:extLst>
          </p:cNvPr>
          <p:cNvGraphicFramePr>
            <a:graphicFrameLocks noGrp="1"/>
          </p:cNvGraphicFramePr>
          <p:nvPr>
            <p:extLst>
              <p:ext uri="{D42A27DB-BD31-4B8C-83A1-F6EECF244321}">
                <p14:modId xmlns:p14="http://schemas.microsoft.com/office/powerpoint/2010/main" val="4185191656"/>
              </p:ext>
            </p:extLst>
          </p:nvPr>
        </p:nvGraphicFramePr>
        <p:xfrm>
          <a:off x="6744437" y="2618945"/>
          <a:ext cx="4725924" cy="2195077"/>
        </p:xfrm>
        <a:graphic>
          <a:graphicData uri="http://schemas.openxmlformats.org/drawingml/2006/table">
            <a:tbl>
              <a:tblPr bandRow="1">
                <a:tableStyleId>{2D5ABB26-0587-4C30-8999-92F81FD0307C}</a:tableStyleId>
              </a:tblPr>
              <a:tblGrid>
                <a:gridCol w="1543721">
                  <a:extLst>
                    <a:ext uri="{9D8B030D-6E8A-4147-A177-3AD203B41FA5}">
                      <a16:colId xmlns:a16="http://schemas.microsoft.com/office/drawing/2014/main" val="2588086048"/>
                    </a:ext>
                  </a:extLst>
                </a:gridCol>
                <a:gridCol w="685605">
                  <a:extLst>
                    <a:ext uri="{9D8B030D-6E8A-4147-A177-3AD203B41FA5}">
                      <a16:colId xmlns:a16="http://schemas.microsoft.com/office/drawing/2014/main" val="337650717"/>
                    </a:ext>
                  </a:extLst>
                </a:gridCol>
                <a:gridCol w="777814">
                  <a:extLst>
                    <a:ext uri="{9D8B030D-6E8A-4147-A177-3AD203B41FA5}">
                      <a16:colId xmlns:a16="http://schemas.microsoft.com/office/drawing/2014/main" val="2005788357"/>
                    </a:ext>
                  </a:extLst>
                </a:gridCol>
                <a:gridCol w="572048">
                  <a:extLst>
                    <a:ext uri="{9D8B030D-6E8A-4147-A177-3AD203B41FA5}">
                      <a16:colId xmlns:a16="http://schemas.microsoft.com/office/drawing/2014/main" val="2391748948"/>
                    </a:ext>
                  </a:extLst>
                </a:gridCol>
                <a:gridCol w="605476">
                  <a:extLst>
                    <a:ext uri="{9D8B030D-6E8A-4147-A177-3AD203B41FA5}">
                      <a16:colId xmlns:a16="http://schemas.microsoft.com/office/drawing/2014/main" val="1583891564"/>
                    </a:ext>
                  </a:extLst>
                </a:gridCol>
                <a:gridCol w="541260">
                  <a:extLst>
                    <a:ext uri="{9D8B030D-6E8A-4147-A177-3AD203B41FA5}">
                      <a16:colId xmlns:a16="http://schemas.microsoft.com/office/drawing/2014/main" val="3791572549"/>
                    </a:ext>
                  </a:extLst>
                </a:gridCol>
              </a:tblGrid>
              <a:tr h="23756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4215778766"/>
                  </a:ext>
                </a:extLst>
              </a:tr>
              <a:tr h="249444">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dirty="0">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591211211"/>
                  </a:ext>
                </a:extLst>
              </a:tr>
              <a:tr h="28467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24 003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 </a:t>
                      </a:r>
                    </a:p>
                  </a:txBody>
                  <a:tcPr marL="9525" marR="9525" marT="9525" marB="0" anchor="ctr"/>
                </a:tc>
                <a:extLst>
                  <a:ext uri="{0D108BD9-81ED-4DB2-BD59-A6C34878D82A}">
                    <a16:rowId xmlns:a16="http://schemas.microsoft.com/office/drawing/2014/main" val="3155524576"/>
                  </a:ext>
                </a:extLst>
              </a:tr>
              <a:tr h="28467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2 500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10 375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3912248797"/>
                  </a:ext>
                </a:extLst>
              </a:tr>
              <a:tr h="284678">
                <a:tc>
                  <a:txBody>
                    <a:bodyPr/>
                    <a:lstStyle/>
                    <a:p>
                      <a:pPr marL="72000" algn="l" fontAlgn="b"/>
                      <a:r>
                        <a:rPr lang="sv-SE" sz="800" b="1" u="none" strike="noStrike" dirty="0">
                          <a:effectLst/>
                        </a:rPr>
                        <a:t>Västmanlands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91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 </a:t>
                      </a:r>
                    </a:p>
                  </a:txBody>
                  <a:tcPr marL="9525" marR="9525" marT="9525" marB="0" anchor="ctr"/>
                </a:tc>
                <a:extLst>
                  <a:ext uri="{0D108BD9-81ED-4DB2-BD59-A6C34878D82A}">
                    <a16:rowId xmlns:a16="http://schemas.microsoft.com/office/drawing/2014/main" val="3345795674"/>
                  </a:ext>
                </a:extLst>
              </a:tr>
              <a:tr h="284678">
                <a:tc>
                  <a:txBody>
                    <a:bodyPr/>
                    <a:lstStyle/>
                    <a:p>
                      <a:pPr marL="72000" algn="l" fontAlgn="b"/>
                      <a:r>
                        <a:rPr lang="sv-SE" sz="80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-64 </a:t>
                      </a:r>
                    </a:p>
                  </a:txBody>
                  <a:tcPr marL="9525" marR="9525" marT="9525" marB="0" anchor="ctr"/>
                </a:tc>
                <a:extLst>
                  <a:ext uri="{0D108BD9-81ED-4DB2-BD59-A6C34878D82A}">
                    <a16:rowId xmlns:a16="http://schemas.microsoft.com/office/drawing/2014/main" val="3108025676"/>
                  </a:ext>
                </a:extLst>
              </a:tr>
              <a:tr h="284678">
                <a:tc>
                  <a:txBody>
                    <a:bodyPr/>
                    <a:lstStyle/>
                    <a:p>
                      <a:pPr marL="72000" algn="l" fontAlgn="b"/>
                      <a:r>
                        <a:rPr lang="sv-SE" sz="800" b="1" u="none" strike="noStrike" dirty="0">
                          <a:effectLst/>
                        </a:rPr>
                        <a:t>Västerås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 </a:t>
                      </a:r>
                    </a:p>
                  </a:txBody>
                  <a:tcPr marL="9525" marR="9525" marT="9525" marB="0" anchor="ctr"/>
                </a:tc>
                <a:extLst>
                  <a:ext uri="{0D108BD9-81ED-4DB2-BD59-A6C34878D82A}">
                    <a16:rowId xmlns:a16="http://schemas.microsoft.com/office/drawing/2014/main" val="3057009573"/>
                  </a:ext>
                </a:extLst>
              </a:tr>
              <a:tr h="28467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-64 </a:t>
                      </a:r>
                    </a:p>
                  </a:txBody>
                  <a:tcPr marL="9525" marR="9525" marT="9525" marB="0" anchor="ctr"/>
                </a:tc>
                <a:extLst>
                  <a:ext uri="{0D108BD9-81ED-4DB2-BD59-A6C34878D82A}">
                    <a16:rowId xmlns:a16="http://schemas.microsoft.com/office/drawing/2014/main" val="1407413212"/>
                  </a:ext>
                </a:extLst>
              </a:tr>
            </a:tbl>
          </a:graphicData>
        </a:graphic>
      </p:graphicFrame>
      <p:sp>
        <p:nvSpPr>
          <p:cNvPr id="11" name="textruta 10">
            <a:extLst>
              <a:ext uri="{FF2B5EF4-FFF2-40B4-BE49-F238E27FC236}">
                <a16:creationId xmlns:a16="http://schemas.microsoft.com/office/drawing/2014/main" id="{955E221F-2EDD-40D5-A6EF-0A7DD9F5A654}"/>
              </a:ext>
            </a:extLst>
          </p:cNvPr>
          <p:cNvSpPr txBox="1"/>
          <p:nvPr/>
        </p:nvSpPr>
        <p:spPr>
          <a:xfrm>
            <a:off x="10337001" y="4998203"/>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11">
            <a:extLst>
              <a:ext uri="{FF2B5EF4-FFF2-40B4-BE49-F238E27FC236}">
                <a16:creationId xmlns:a16="http://schemas.microsoft.com/office/drawing/2014/main" id="{15E61F2F-A87A-4545-9EC4-C640A15C0417}"/>
              </a:ext>
            </a:extLst>
          </p:cNvPr>
          <p:cNvGraphicFramePr>
            <a:graphicFrameLocks/>
          </p:cNvGraphicFramePr>
          <p:nvPr>
            <p:extLst>
              <p:ext uri="{D42A27DB-BD31-4B8C-83A1-F6EECF244321}">
                <p14:modId xmlns:p14="http://schemas.microsoft.com/office/powerpoint/2010/main" val="919520267"/>
              </p:ext>
            </p:extLst>
          </p:nvPr>
        </p:nvGraphicFramePr>
        <p:xfrm>
          <a:off x="755353" y="2198627"/>
          <a:ext cx="5863561" cy="34471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oskärpa&#10;&#10;Automatiskt genererad beskrivning">
            <a:extLst>
              <a:ext uri="{FF2B5EF4-FFF2-40B4-BE49-F238E27FC236}">
                <a16:creationId xmlns:a16="http://schemas.microsoft.com/office/drawing/2014/main" id="{BA2E3F11-0009-4F0E-A1F5-46F16ABABCB1}"/>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775126950"/>
              </p:ext>
            </p:extLst>
          </p:nvPr>
        </p:nvGraphicFramePr>
        <p:xfrm>
          <a:off x="6167439" y="106615"/>
          <a:ext cx="5687122" cy="6418015"/>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68763">
                  <a:extLst>
                    <a:ext uri="{9D8B030D-6E8A-4147-A177-3AD203B41FA5}">
                      <a16:colId xmlns:a16="http://schemas.microsoft.com/office/drawing/2014/main" val="2818758293"/>
                    </a:ext>
                  </a:extLst>
                </a:gridCol>
                <a:gridCol w="1064641">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algn="l" rtl="0" fontAlgn="ctr"/>
                      <a:r>
                        <a:rPr lang="sv-SE" sz="800" b="1" i="0" u="none" strike="noStrike">
                          <a:solidFill>
                            <a:srgbClr val="000000"/>
                          </a:solidFill>
                          <a:effectLst/>
                          <a:latin typeface="Futura Std Book" panose="020B0502020204020303" pitchFamily="34" charset="0"/>
                        </a:rPr>
                        <a:t>Västmanlands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449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algn="l" rtl="0" fontAlgn="ctr"/>
                      <a:r>
                        <a:rPr lang="sv-SE" sz="800" b="0" i="0" u="none" strike="noStrike" dirty="0">
                          <a:solidFill>
                            <a:srgbClr val="000000"/>
                          </a:solidFill>
                          <a:effectLst/>
                          <a:latin typeface="Futura Std Book" panose="020B0502020204020303" pitchFamily="34" charset="0"/>
                        </a:rPr>
                        <a:t>Arboga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93360832"/>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Fagersta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559525621"/>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Hallstahammar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Kungsör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39445981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Norberg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Sala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121273573"/>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Skinnskatteberg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Surahammar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047465816"/>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Västerås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Västmanlands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E9CA1CBA-BCE8-4159-8212-E37F87A2CFFF}"/>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1101701200"/>
              </p:ext>
            </p:extLst>
          </p:nvPr>
        </p:nvGraphicFramePr>
        <p:xfrm>
          <a:off x="6167438" y="106615"/>
          <a:ext cx="5689601" cy="6418015"/>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58550">
                  <a:extLst>
                    <a:ext uri="{9D8B030D-6E8A-4147-A177-3AD203B41FA5}">
                      <a16:colId xmlns:a16="http://schemas.microsoft.com/office/drawing/2014/main" val="2818758293"/>
                    </a:ext>
                  </a:extLst>
                </a:gridCol>
                <a:gridCol w="1075828">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8 989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548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marL="72000" algn="l" fontAlgn="b"/>
                      <a:r>
                        <a:rPr lang="sv-SE" sz="800" b="0" i="0" u="none" strike="noStrike" dirty="0">
                          <a:solidFill>
                            <a:srgbClr val="000000"/>
                          </a:solidFill>
                          <a:effectLst/>
                          <a:latin typeface="Futura Std Book" panose="020B0502020204020303"/>
                        </a:rPr>
                        <a:t>Skinnskatteberg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93360832"/>
                  </a:ext>
                </a:extLst>
              </a:tr>
              <a:tr h="446488">
                <a:tc>
                  <a:txBody>
                    <a:bodyPr/>
                    <a:lstStyle/>
                    <a:p>
                      <a:pPr marL="72000" algn="l" fontAlgn="b"/>
                      <a:r>
                        <a:rPr lang="sv-SE" sz="800" b="0" i="0" u="none" strike="noStrike" dirty="0">
                          <a:solidFill>
                            <a:srgbClr val="000000"/>
                          </a:solidFill>
                          <a:effectLst/>
                          <a:latin typeface="Futura Std Book" panose="020B0502020204020303"/>
                        </a:rPr>
                        <a:t>Surahammar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46488">
                <a:tc>
                  <a:txBody>
                    <a:bodyPr/>
                    <a:lstStyle/>
                    <a:p>
                      <a:pPr marL="72000" algn="l" fontAlgn="b"/>
                      <a:r>
                        <a:rPr lang="sv-SE" sz="800" b="0" i="0" u="none" strike="noStrike" dirty="0">
                          <a:solidFill>
                            <a:srgbClr val="000000"/>
                          </a:solidFill>
                          <a:effectLst/>
                          <a:latin typeface="Futura Std Book" panose="020B0502020204020303"/>
                        </a:rPr>
                        <a:t>Kungsör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947986397"/>
                  </a:ext>
                </a:extLst>
              </a:tr>
              <a:tr h="446488">
                <a:tc>
                  <a:txBody>
                    <a:bodyPr/>
                    <a:lstStyle/>
                    <a:p>
                      <a:pPr marL="72000" algn="l" fontAlgn="b"/>
                      <a:r>
                        <a:rPr lang="sv-SE" sz="800" b="0" i="0" u="none" strike="noStrike" dirty="0">
                          <a:solidFill>
                            <a:srgbClr val="000000"/>
                          </a:solidFill>
                          <a:effectLst/>
                          <a:latin typeface="Futura Std Book" panose="020B0502020204020303"/>
                        </a:rPr>
                        <a:t>Hallstahammar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446488">
                <a:tc>
                  <a:txBody>
                    <a:bodyPr/>
                    <a:lstStyle/>
                    <a:p>
                      <a:pPr marL="72000" algn="l" fontAlgn="b"/>
                      <a:r>
                        <a:rPr lang="sv-SE" sz="800" b="0" i="0" u="none" strike="noStrike" dirty="0">
                          <a:solidFill>
                            <a:srgbClr val="000000"/>
                          </a:solidFill>
                          <a:effectLst/>
                          <a:latin typeface="Futura Std Book" panose="020B0502020204020303"/>
                        </a:rPr>
                        <a:t>Norberg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446488">
                <a:tc>
                  <a:txBody>
                    <a:bodyPr/>
                    <a:lstStyle/>
                    <a:p>
                      <a:pPr marL="72000" algn="l" fontAlgn="b"/>
                      <a:r>
                        <a:rPr lang="sv-SE" sz="800" b="0" i="0" u="none" strike="noStrike" dirty="0">
                          <a:solidFill>
                            <a:srgbClr val="000000"/>
                          </a:solidFill>
                          <a:effectLst/>
                          <a:latin typeface="Futura Std Book" panose="020B0502020204020303"/>
                        </a:rPr>
                        <a:t>Västerås</a:t>
                      </a:r>
                    </a:p>
                  </a:txBody>
                  <a:tcPr marL="8825" marR="8825" marT="88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5 400</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419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208508909"/>
                  </a:ext>
                </a:extLst>
              </a:tr>
              <a:tr h="446488">
                <a:tc>
                  <a:txBody>
                    <a:bodyPr/>
                    <a:lstStyle/>
                    <a:p>
                      <a:pPr marL="72000" algn="l" fontAlgn="b"/>
                      <a:r>
                        <a:rPr lang="sv-SE" sz="800" b="0" i="0" u="none" strike="noStrike" dirty="0">
                          <a:solidFill>
                            <a:srgbClr val="000000"/>
                          </a:solidFill>
                          <a:effectLst/>
                          <a:latin typeface="Futura Std Book" panose="020B0502020204020303"/>
                        </a:rPr>
                        <a:t>Sala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1 518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446488">
                <a:tc>
                  <a:txBody>
                    <a:bodyPr/>
                    <a:lstStyle/>
                    <a:p>
                      <a:pPr marL="72000" algn="l" fontAlgn="b"/>
                      <a:r>
                        <a:rPr lang="sv-SE" sz="800" b="0" i="0" u="none" strike="noStrike" dirty="0">
                          <a:solidFill>
                            <a:srgbClr val="000000"/>
                          </a:solidFill>
                          <a:effectLst/>
                          <a:latin typeface="Futura Std Book" panose="020B0502020204020303"/>
                        </a:rPr>
                        <a:t>Fagersta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446488">
                <a:tc>
                  <a:txBody>
                    <a:bodyPr/>
                    <a:lstStyle/>
                    <a:p>
                      <a:pPr marL="72000" algn="l" fontAlgn="b"/>
                      <a:r>
                        <a:rPr lang="sv-SE" sz="800" b="0" i="0" u="none" strike="noStrike" dirty="0">
                          <a:solidFill>
                            <a:srgbClr val="000000"/>
                          </a:solidFill>
                          <a:effectLst/>
                          <a:latin typeface="Futura Std Book" panose="020B0502020204020303"/>
                        </a:rPr>
                        <a:t>Köping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2047465816"/>
                  </a:ext>
                </a:extLst>
              </a:tr>
              <a:tr h="446488">
                <a:tc>
                  <a:txBody>
                    <a:bodyPr/>
                    <a:lstStyle/>
                    <a:p>
                      <a:pPr marL="72000" algn="l" fontAlgn="b"/>
                      <a:r>
                        <a:rPr lang="sv-SE" sz="800" b="0" i="0" u="none" strike="noStrike" dirty="0">
                          <a:solidFill>
                            <a:srgbClr val="000000"/>
                          </a:solidFill>
                          <a:effectLst/>
                          <a:latin typeface="Futura Std Book" panose="020B0502020204020303"/>
                        </a:rPr>
                        <a:t>Arboga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388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0775A1A2-25AB-4AC6-9872-756C99FADC58}"/>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870A2852-8585-4B22-BF7C-0EB91459C397}"/>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Västmanlands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1474094874"/>
              </p:ext>
            </p:extLst>
          </p:nvPr>
        </p:nvGraphicFramePr>
        <p:xfrm>
          <a:off x="6167440" y="106615"/>
          <a:ext cx="5702807" cy="641801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70536">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14 399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marL="72000" algn="l" fontAlgn="b"/>
                      <a:r>
                        <a:rPr lang="sv-SE" sz="800" b="0" i="0" u="none" strike="noStrike" dirty="0">
                          <a:solidFill>
                            <a:srgbClr val="000000"/>
                          </a:solidFill>
                          <a:effectLst/>
                          <a:latin typeface="Futura Std Book" panose="020B0502020204020303"/>
                        </a:rPr>
                        <a:t>Skinnskatteberg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93360832"/>
                  </a:ext>
                </a:extLst>
              </a:tr>
              <a:tr h="446488">
                <a:tc>
                  <a:txBody>
                    <a:bodyPr/>
                    <a:lstStyle/>
                    <a:p>
                      <a:pPr marL="72000" algn="l" fontAlgn="b"/>
                      <a:r>
                        <a:rPr lang="sv-SE" sz="800" b="0" i="0" u="none" strike="noStrike" dirty="0">
                          <a:solidFill>
                            <a:srgbClr val="000000"/>
                          </a:solidFill>
                          <a:effectLst/>
                          <a:latin typeface="Futura Std Book" panose="020B0502020204020303"/>
                        </a:rPr>
                        <a:t>Surahammar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559525621"/>
                  </a:ext>
                </a:extLst>
              </a:tr>
              <a:tr h="446488">
                <a:tc>
                  <a:txBody>
                    <a:bodyPr/>
                    <a:lstStyle/>
                    <a:p>
                      <a:pPr marL="72000" algn="l" fontAlgn="b"/>
                      <a:r>
                        <a:rPr lang="sv-SE" sz="800" b="0" i="0" u="none" strike="noStrike" dirty="0">
                          <a:solidFill>
                            <a:srgbClr val="000000"/>
                          </a:solidFill>
                          <a:effectLst/>
                          <a:latin typeface="Futura Std Book" panose="020B0502020204020303"/>
                        </a:rPr>
                        <a:t>Kungsör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947986397"/>
                  </a:ext>
                </a:extLst>
              </a:tr>
              <a:tr h="446488">
                <a:tc>
                  <a:txBody>
                    <a:bodyPr/>
                    <a:lstStyle/>
                    <a:p>
                      <a:pPr marL="72000" algn="l" fontAlgn="b"/>
                      <a:r>
                        <a:rPr lang="sv-SE" sz="800" b="0" i="0" u="none" strike="noStrike" dirty="0">
                          <a:solidFill>
                            <a:srgbClr val="000000"/>
                          </a:solidFill>
                          <a:effectLst/>
                          <a:latin typeface="Futura Std Book" panose="020B0502020204020303"/>
                        </a:rPr>
                        <a:t>Hallstahammar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325918200"/>
                  </a:ext>
                </a:extLst>
              </a:tr>
              <a:tr h="446488">
                <a:tc>
                  <a:txBody>
                    <a:bodyPr/>
                    <a:lstStyle/>
                    <a:p>
                      <a:pPr marL="72000" algn="l" fontAlgn="b"/>
                      <a:r>
                        <a:rPr lang="sv-SE" sz="800" b="0" i="0" u="none" strike="noStrike" dirty="0">
                          <a:solidFill>
                            <a:srgbClr val="000000"/>
                          </a:solidFill>
                          <a:effectLst/>
                          <a:latin typeface="Futura Std Book" panose="020B0502020204020303"/>
                        </a:rPr>
                        <a:t>Norberg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3944598109"/>
                  </a:ext>
                </a:extLst>
              </a:tr>
              <a:tr h="446488">
                <a:tc>
                  <a:txBody>
                    <a:bodyPr/>
                    <a:lstStyle/>
                    <a:p>
                      <a:pPr marL="72000" algn="l" fontAlgn="b"/>
                      <a:r>
                        <a:rPr lang="sv-SE" sz="800" b="0" i="0" u="none" strike="noStrike" dirty="0">
                          <a:solidFill>
                            <a:srgbClr val="000000"/>
                          </a:solidFill>
                          <a:effectLst/>
                          <a:latin typeface="Futura Std Book" panose="020B0502020204020303"/>
                        </a:rPr>
                        <a:t>Västerås</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8 495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3208508909"/>
                  </a:ext>
                </a:extLst>
              </a:tr>
              <a:tr h="446488">
                <a:tc>
                  <a:txBody>
                    <a:bodyPr/>
                    <a:lstStyle/>
                    <a:p>
                      <a:pPr marL="72000" algn="l" fontAlgn="b"/>
                      <a:r>
                        <a:rPr lang="sv-SE" sz="800" b="0" i="0" u="none" strike="noStrike" dirty="0">
                          <a:solidFill>
                            <a:srgbClr val="000000"/>
                          </a:solidFill>
                          <a:effectLst/>
                          <a:latin typeface="Futura Std Book" panose="020B0502020204020303"/>
                        </a:rPr>
                        <a:t>Sala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1 037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121273573"/>
                  </a:ext>
                </a:extLst>
              </a:tr>
              <a:tr h="446488">
                <a:tc>
                  <a:txBody>
                    <a:bodyPr/>
                    <a:lstStyle/>
                    <a:p>
                      <a:pPr marL="72000" algn="l" fontAlgn="b"/>
                      <a:r>
                        <a:rPr lang="sv-SE" sz="800" b="0" i="0" u="none" strike="noStrike" dirty="0">
                          <a:solidFill>
                            <a:srgbClr val="000000"/>
                          </a:solidFill>
                          <a:effectLst/>
                          <a:latin typeface="Futura Std Book" panose="020B0502020204020303"/>
                        </a:rPr>
                        <a:t>Fagersta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084239425"/>
                  </a:ext>
                </a:extLst>
              </a:tr>
              <a:tr h="446488">
                <a:tc>
                  <a:txBody>
                    <a:bodyPr/>
                    <a:lstStyle/>
                    <a:p>
                      <a:pPr marL="72000" algn="l" fontAlgn="b"/>
                      <a:r>
                        <a:rPr lang="sv-SE" sz="800" b="0" i="0" u="none" strike="noStrike" dirty="0">
                          <a:solidFill>
                            <a:srgbClr val="000000"/>
                          </a:solidFill>
                          <a:effectLst/>
                          <a:latin typeface="Futura Std Book" panose="020B0502020204020303"/>
                        </a:rPr>
                        <a:t>Köping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1 347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047465816"/>
                  </a:ext>
                </a:extLst>
              </a:tr>
              <a:tr h="446488">
                <a:tc>
                  <a:txBody>
                    <a:bodyPr/>
                    <a:lstStyle/>
                    <a:p>
                      <a:pPr marL="72000" algn="l" fontAlgn="b"/>
                      <a:r>
                        <a:rPr lang="sv-SE" sz="800" b="0" i="0" u="none" strike="noStrike" dirty="0">
                          <a:solidFill>
                            <a:srgbClr val="000000"/>
                          </a:solidFill>
                          <a:effectLst/>
                          <a:latin typeface="Futura Std Book" panose="020B0502020204020303"/>
                        </a:rPr>
                        <a:t>Arboga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11FD440D-E43C-4E57-8AF7-F8B606F70399}"/>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812004851"/>
              </p:ext>
            </p:extLst>
          </p:nvPr>
        </p:nvGraphicFramePr>
        <p:xfrm>
          <a:off x="6167439" y="106615"/>
          <a:ext cx="5687122" cy="6418015"/>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277 645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Arboga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14 033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250</a:t>
                      </a:r>
                    </a:p>
                  </a:txBody>
                  <a:tcPr marL="9525" marR="9525" marT="9525" marB="0" anchor="ctr"/>
                </a:tc>
                <a:extLst>
                  <a:ext uri="{0D108BD9-81ED-4DB2-BD59-A6C34878D82A}">
                    <a16:rowId xmlns:a16="http://schemas.microsoft.com/office/drawing/2014/main" val="293360832"/>
                  </a:ext>
                </a:extLst>
              </a:tr>
              <a:tr h="446488">
                <a:tc>
                  <a:txBody>
                    <a:bodyPr/>
                    <a:lstStyle/>
                    <a:p>
                      <a:pPr algn="l" rtl="0" fontAlgn="ctr"/>
                      <a:r>
                        <a:rPr lang="sv-SE" sz="800" b="0" i="0" u="none" strike="noStrike" dirty="0">
                          <a:solidFill>
                            <a:srgbClr val="000000"/>
                          </a:solidFill>
                          <a:effectLst/>
                          <a:latin typeface="Futura Std Book" panose="020B0502020204020303" pitchFamily="34" charset="0"/>
                        </a:rPr>
                        <a:t>Fagersta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13 257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Hallstahammar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16 420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947986397"/>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Kungsör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8 791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325918200"/>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26 188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2 400</a:t>
                      </a:r>
                    </a:p>
                  </a:txBody>
                  <a:tcPr marL="9525" marR="9525" marT="9525" marB="0" anchor="ctr"/>
                </a:tc>
                <a:extLst>
                  <a:ext uri="{0D108BD9-81ED-4DB2-BD59-A6C34878D82A}">
                    <a16:rowId xmlns:a16="http://schemas.microsoft.com/office/drawing/2014/main" val="39445981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Norberg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5 737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22 896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1121273573"/>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Skinnskatteberg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4 371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Surahammar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10 094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Västerås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155 858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8A9C8F8A-27D5-458A-937A-652C55C9801A}"/>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87398" y="326398"/>
            <a:ext cx="4918077" cy="1302377"/>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641658867"/>
              </p:ext>
            </p:extLst>
          </p:nvPr>
        </p:nvGraphicFramePr>
        <p:xfrm>
          <a:off x="6164962" y="106614"/>
          <a:ext cx="4871338" cy="6424989"/>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04583">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0458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58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510">
                <a:tc>
                  <a:txBody>
                    <a:bodyPr/>
                    <a:lstStyle/>
                    <a:p>
                      <a:pPr algn="l" rtl="0" fontAlgn="ctr"/>
                      <a:r>
                        <a:rPr lang="sv-SE" sz="800" b="1" i="0" u="none" strike="noStrike" dirty="0">
                          <a:solidFill>
                            <a:srgbClr val="000000"/>
                          </a:solidFill>
                          <a:effectLst/>
                          <a:latin typeface="Futura Std Book" panose="020B0502020204020303" pitchFamily="34" charset="0"/>
                        </a:rPr>
                        <a:t>Västmanland</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Arboga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293360832"/>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Fagersta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1559525621"/>
                  </a:ext>
                </a:extLst>
              </a:tr>
              <a:tr h="446973">
                <a:tc>
                  <a:txBody>
                    <a:bodyPr/>
                    <a:lstStyle/>
                    <a:p>
                      <a:pPr algn="l" rtl="0" fontAlgn="ctr"/>
                      <a:r>
                        <a:rPr lang="sv-SE" sz="800" b="0" i="0" u="none" strike="noStrike" dirty="0">
                          <a:solidFill>
                            <a:srgbClr val="000000"/>
                          </a:solidFill>
                          <a:effectLst/>
                          <a:latin typeface="Futura Std Book" panose="020B0502020204020303" pitchFamily="34" charset="0"/>
                        </a:rPr>
                        <a:t>Hallstahammar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1947986397"/>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Kungsör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2325918200"/>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3944598109"/>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Norberg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Sala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1121273573"/>
                  </a:ext>
                </a:extLst>
              </a:tr>
              <a:tr h="446973">
                <a:tc>
                  <a:txBody>
                    <a:bodyPr/>
                    <a:lstStyle/>
                    <a:p>
                      <a:pPr algn="l" rtl="0" fontAlgn="ctr"/>
                      <a:r>
                        <a:rPr lang="sv-SE" sz="800" b="0" i="0" u="none" strike="noStrike" dirty="0">
                          <a:solidFill>
                            <a:srgbClr val="000000"/>
                          </a:solidFill>
                          <a:effectLst/>
                          <a:latin typeface="Futura Std Book" panose="020B0502020204020303" pitchFamily="34" charset="0"/>
                        </a:rPr>
                        <a:t>Skinnskatteberg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1084239425"/>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Surahammar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2047465816"/>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Västerås</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70</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-34</a:t>
                      </a:r>
                    </a:p>
                  </a:txBody>
                  <a:tcPr marL="0" marR="0" marT="0" marB="0" anchor="ctr"/>
                </a:tc>
                <a:extLst>
                  <a:ext uri="{0D108BD9-81ED-4DB2-BD59-A6C34878D82A}">
                    <a16:rowId xmlns:a16="http://schemas.microsoft.com/office/drawing/2014/main" val="4226078857"/>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vatten, utomhus, himmel, flod&#10;&#10;Automatiskt genererad beskrivning">
            <a:extLst>
              <a:ext uri="{FF2B5EF4-FFF2-40B4-BE49-F238E27FC236}">
                <a16:creationId xmlns:a16="http://schemas.microsoft.com/office/drawing/2014/main" id="{09E341FC-A2D8-4272-8A84-1D606F261749}"/>
              </a:ext>
            </a:extLst>
          </p:cNvPr>
          <p:cNvPicPr>
            <a:picLocks noGrp="1" noChangeAspect="1"/>
          </p:cNvPicPr>
          <p:nvPr>
            <p:ph type="pic" sz="quarter" idx="13"/>
          </p:nvPr>
        </p:nvPicPr>
        <p:blipFill>
          <a:blip r:embed="rId2"/>
          <a:srcRect t="2493" b="2493"/>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29679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94827"/>
            <a:ext cx="5296792" cy="1113955"/>
          </a:xfrm>
        </p:spPr>
        <p:txBody>
          <a:bodyPr/>
          <a:lstStyle/>
          <a:p>
            <a:r>
              <a:rPr lang="sv-SE" sz="2800"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5350461" y="0"/>
            <a:ext cx="6532591"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2456</TotalTime>
  <Words>3035</Words>
  <Application>Microsoft Office PowerPoint</Application>
  <PresentationFormat>Bredbild</PresentationFormat>
  <Paragraphs>1165</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Futura Std Book</vt:lpstr>
      <vt:lpstr>Futura Std Book</vt:lpstr>
      <vt:lpstr>Garamond</vt:lpstr>
      <vt:lpstr>Minion Pro</vt:lpstr>
      <vt:lpstr>Times New Roman</vt:lpstr>
      <vt:lpstr>Wingdings</vt:lpstr>
      <vt:lpstr>Stockholm Business Region</vt:lpstr>
      <vt:lpstr>PowerPoint-presentation</vt:lpstr>
      <vt:lpstr>Om rapporten</vt:lpstr>
      <vt:lpstr>Svårt läge i spåren av Covid-19</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513</cp:revision>
  <cp:lastPrinted>2020-03-19T09:14:48Z</cp:lastPrinted>
  <dcterms:created xsi:type="dcterms:W3CDTF">2019-04-29T08:02:07Z</dcterms:created>
  <dcterms:modified xsi:type="dcterms:W3CDTF">2021-07-01T06:36:03Z</dcterms:modified>
</cp:coreProperties>
</file>