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0070C0"/>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69" d="100"/>
          <a:sy n="69" d="100"/>
        </p:scale>
        <p:origin x="512" y="52"/>
      </p:cViewPr>
      <p:guideLst/>
    </p:cSldViewPr>
  </p:slideViewPr>
  <p:notesTextViewPr>
    <p:cViewPr>
      <p:scale>
        <a:sx n="3" d="2"/>
        <a:sy n="3" d="2"/>
      </p:scale>
      <p:origin x="0" y="0"/>
    </p:cViewPr>
  </p:notesTextViewPr>
  <p:sorterViewPr>
    <p:cViewPr>
      <p:scale>
        <a:sx n="78" d="100"/>
        <a:sy n="78" d="100"/>
      </p:scale>
      <p:origin x="0" y="-232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4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5_klar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6_klar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7_klar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8_kla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2_klar.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3_klar.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5_klar.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6_klar.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7_kla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Grafdata'!$B$57</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Grafdata'!$C$57:$AQ$57</c:f>
              <c:numCache>
                <c:formatCode>General</c:formatCode>
                <c:ptCount val="41"/>
                <c:pt idx="0">
                  <c:v>100</c:v>
                </c:pt>
                <c:pt idx="1">
                  <c:v>101.21084893006808</c:v>
                </c:pt>
                <c:pt idx="2">
                  <c:v>97.88876737979956</c:v>
                </c:pt>
                <c:pt idx="3">
                  <c:v>97.096044202529825</c:v>
                </c:pt>
                <c:pt idx="4">
                  <c:v>103.42093569238817</c:v>
                </c:pt>
                <c:pt idx="5">
                  <c:v>104.77623360985224</c:v>
                </c:pt>
                <c:pt idx="6">
                  <c:v>102.22990218415254</c:v>
                </c:pt>
                <c:pt idx="7">
                  <c:v>99.968552402807703</c:v>
                </c:pt>
                <c:pt idx="8">
                  <c:v>104.63640134603551</c:v>
                </c:pt>
                <c:pt idx="9">
                  <c:v>106.09648823917405</c:v>
                </c:pt>
                <c:pt idx="10">
                  <c:v>103.56118054717915</c:v>
                </c:pt>
                <c:pt idx="11">
                  <c:v>102.89293835336225</c:v>
                </c:pt>
                <c:pt idx="12">
                  <c:v>108.11600286501852</c:v>
                </c:pt>
                <c:pt idx="13">
                  <c:v>109.9506416161954</c:v>
                </c:pt>
                <c:pt idx="14">
                  <c:v>105.79290907129464</c:v>
                </c:pt>
                <c:pt idx="15">
                  <c:v>105.47701832250334</c:v>
                </c:pt>
                <c:pt idx="16">
                  <c:v>111.7408425465177</c:v>
                </c:pt>
                <c:pt idx="17">
                  <c:v>113.09548281281431</c:v>
                </c:pt>
                <c:pt idx="18">
                  <c:v>109.17960177033741</c:v>
                </c:pt>
                <c:pt idx="19">
                  <c:v>109.03734042324135</c:v>
                </c:pt>
                <c:pt idx="20">
                  <c:v>115.86574552257666</c:v>
                </c:pt>
                <c:pt idx="21">
                  <c:v>117.89521590593601</c:v>
                </c:pt>
                <c:pt idx="22">
                  <c:v>115.69568975379913</c:v>
                </c:pt>
                <c:pt idx="23">
                  <c:v>113.52914841418853</c:v>
                </c:pt>
                <c:pt idx="24">
                  <c:v>120.37993876392288</c:v>
                </c:pt>
                <c:pt idx="25">
                  <c:v>121.74015417529111</c:v>
                </c:pt>
                <c:pt idx="26">
                  <c:v>118.90845408617184</c:v>
                </c:pt>
                <c:pt idx="27">
                  <c:v>118.21989432556251</c:v>
                </c:pt>
                <c:pt idx="28">
                  <c:v>125.56774532663026</c:v>
                </c:pt>
                <c:pt idx="29">
                  <c:v>125.88572333233991</c:v>
                </c:pt>
                <c:pt idx="30">
                  <c:v>123.28164735624811</c:v>
                </c:pt>
                <c:pt idx="31">
                  <c:v>122.6587567859207</c:v>
                </c:pt>
                <c:pt idx="32">
                  <c:v>129.45778253463664</c:v>
                </c:pt>
                <c:pt idx="33">
                  <c:v>129.96315347857151</c:v>
                </c:pt>
                <c:pt idx="34">
                  <c:v>124.06101761063982</c:v>
                </c:pt>
                <c:pt idx="35">
                  <c:v>122.73949350437387</c:v>
                </c:pt>
                <c:pt idx="36">
                  <c:v>126.31107462321356</c:v>
                </c:pt>
                <c:pt idx="37">
                  <c:v>126.90080472618153</c:v>
                </c:pt>
                <c:pt idx="38">
                  <c:v>125.7904219369985</c:v>
                </c:pt>
                <c:pt idx="39">
                  <c:v>126.39058777182471</c:v>
                </c:pt>
                <c:pt idx="40">
                  <c:v>134.49572220999698</c:v>
                </c:pt>
              </c:numCache>
            </c:numRef>
          </c:val>
          <c:smooth val="0"/>
          <c:extLst>
            <c:ext xmlns:c16="http://schemas.microsoft.com/office/drawing/2014/chart" uri="{C3380CC4-5D6E-409C-BE32-E72D297353CC}">
              <c16:uniqueId val="{00000000-38AF-47F4-B46E-E4C2629D02C5}"/>
            </c:ext>
          </c:extLst>
        </c:ser>
        <c:ser>
          <c:idx val="1"/>
          <c:order val="1"/>
          <c:tx>
            <c:strRef>
              <c:f>'s4 Grafdata'!$B$58</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Grafdata'!$C$58:$AQ$58</c:f>
              <c:numCache>
                <c:formatCode>General</c:formatCode>
                <c:ptCount val="41"/>
                <c:pt idx="0">
                  <c:v>100</c:v>
                </c:pt>
                <c:pt idx="1">
                  <c:v>101.28063087006477</c:v>
                </c:pt>
                <c:pt idx="2">
                  <c:v>98.118831555660108</c:v>
                </c:pt>
                <c:pt idx="3">
                  <c:v>97.38093476796395</c:v>
                </c:pt>
                <c:pt idx="4">
                  <c:v>103.60219234620529</c:v>
                </c:pt>
                <c:pt idx="5">
                  <c:v>105.02286487089857</c:v>
                </c:pt>
                <c:pt idx="6">
                  <c:v>102.47387439742491</c:v>
                </c:pt>
                <c:pt idx="7">
                  <c:v>100.17742476365903</c:v>
                </c:pt>
                <c:pt idx="8">
                  <c:v>104.67302737152129</c:v>
                </c:pt>
                <c:pt idx="9">
                  <c:v>106.12443435936319</c:v>
                </c:pt>
                <c:pt idx="10">
                  <c:v>103.51114539942914</c:v>
                </c:pt>
                <c:pt idx="11">
                  <c:v>102.74246510756508</c:v>
                </c:pt>
                <c:pt idx="12">
                  <c:v>107.70571757109477</c:v>
                </c:pt>
                <c:pt idx="13">
                  <c:v>109.45708478851421</c:v>
                </c:pt>
                <c:pt idx="14">
                  <c:v>105.15262040278857</c:v>
                </c:pt>
                <c:pt idx="15">
                  <c:v>104.75676009427009</c:v>
                </c:pt>
                <c:pt idx="16">
                  <c:v>110.68159870557871</c:v>
                </c:pt>
                <c:pt idx="17">
                  <c:v>111.77577745912239</c:v>
                </c:pt>
                <c:pt idx="18">
                  <c:v>107.69824823421185</c:v>
                </c:pt>
                <c:pt idx="19">
                  <c:v>107.43138241687258</c:v>
                </c:pt>
                <c:pt idx="20">
                  <c:v>113.77989367595508</c:v>
                </c:pt>
                <c:pt idx="21">
                  <c:v>115.39553095602022</c:v>
                </c:pt>
                <c:pt idx="22">
                  <c:v>112.72086568809522</c:v>
                </c:pt>
                <c:pt idx="23">
                  <c:v>110.45165062571033</c:v>
                </c:pt>
                <c:pt idx="24">
                  <c:v>116.85754059215003</c:v>
                </c:pt>
                <c:pt idx="25">
                  <c:v>118.11467304007829</c:v>
                </c:pt>
                <c:pt idx="26">
                  <c:v>115.18951339086938</c:v>
                </c:pt>
                <c:pt idx="27">
                  <c:v>114.43131642694065</c:v>
                </c:pt>
                <c:pt idx="28">
                  <c:v>121.24016063781065</c:v>
                </c:pt>
                <c:pt idx="29">
                  <c:v>121.57682132655592</c:v>
                </c:pt>
                <c:pt idx="30">
                  <c:v>118.99927877914811</c:v>
                </c:pt>
                <c:pt idx="31">
                  <c:v>118.33251178844269</c:v>
                </c:pt>
                <c:pt idx="32">
                  <c:v>124.66439895697178</c:v>
                </c:pt>
                <c:pt idx="33">
                  <c:v>125.17105907542768</c:v>
                </c:pt>
                <c:pt idx="34">
                  <c:v>119.42929025278514</c:v>
                </c:pt>
                <c:pt idx="35">
                  <c:v>118.22977491083745</c:v>
                </c:pt>
                <c:pt idx="36">
                  <c:v>121.65575562645844</c:v>
                </c:pt>
                <c:pt idx="37">
                  <c:v>122.23097010544748</c:v>
                </c:pt>
                <c:pt idx="38">
                  <c:v>121.21620092487746</c:v>
                </c:pt>
                <c:pt idx="39">
                  <c:v>121.72557154925633</c:v>
                </c:pt>
                <c:pt idx="40">
                  <c:v>129.28765190769298</c:v>
                </c:pt>
              </c:numCache>
            </c:numRef>
          </c:val>
          <c:smooth val="0"/>
          <c:extLst>
            <c:ext xmlns:c16="http://schemas.microsoft.com/office/drawing/2014/chart" uri="{C3380CC4-5D6E-409C-BE32-E72D297353CC}">
              <c16:uniqueId val="{00000001-38AF-47F4-B46E-E4C2629D02C5}"/>
            </c:ext>
          </c:extLst>
        </c:ser>
        <c:ser>
          <c:idx val="2"/>
          <c:order val="2"/>
          <c:tx>
            <c:strRef>
              <c:f>'s4 Grafdata'!$B$59</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Grafdata'!$C$59:$AQ$59</c:f>
              <c:numCache>
                <c:formatCode>General</c:formatCode>
                <c:ptCount val="41"/>
                <c:pt idx="0">
                  <c:v>100</c:v>
                </c:pt>
                <c:pt idx="1">
                  <c:v>100.60479594246287</c:v>
                </c:pt>
                <c:pt idx="2">
                  <c:v>99.614010023274957</c:v>
                </c:pt>
                <c:pt idx="3">
                  <c:v>100.26714362438538</c:v>
                </c:pt>
                <c:pt idx="4">
                  <c:v>102.494778059322</c:v>
                </c:pt>
                <c:pt idx="5">
                  <c:v>100.75513268203025</c:v>
                </c:pt>
                <c:pt idx="6">
                  <c:v>102.22990218415251</c:v>
                </c:pt>
                <c:pt idx="7">
                  <c:v>101.41958563096152</c:v>
                </c:pt>
                <c:pt idx="8">
                  <c:v>105.190871300178</c:v>
                </c:pt>
                <c:pt idx="9">
                  <c:v>106.25651310831307</c:v>
                </c:pt>
                <c:pt idx="10">
                  <c:v>105.06436040233301</c:v>
                </c:pt>
                <c:pt idx="11">
                  <c:v>104.3067344528741</c:v>
                </c:pt>
                <c:pt idx="12">
                  <c:v>108.77125136723076</c:v>
                </c:pt>
                <c:pt idx="13">
                  <c:v>109.12888794193384</c:v>
                </c:pt>
                <c:pt idx="14">
                  <c:v>109.93191177361444</c:v>
                </c:pt>
                <c:pt idx="15">
                  <c:v>107.99805731093633</c:v>
                </c:pt>
                <c:pt idx="16">
                  <c:v>111.48898489990646</c:v>
                </c:pt>
                <c:pt idx="17">
                  <c:v>112.92541441760707</c:v>
                </c:pt>
                <c:pt idx="18">
                  <c:v>108.6885390937092</c:v>
                </c:pt>
                <c:pt idx="19">
                  <c:v>108.70990097067228</c:v>
                </c:pt>
                <c:pt idx="20">
                  <c:v>114.23141058202063</c:v>
                </c:pt>
                <c:pt idx="21">
                  <c:v>115.71681206436288</c:v>
                </c:pt>
                <c:pt idx="22">
                  <c:v>118.09675326137219</c:v>
                </c:pt>
                <c:pt idx="23">
                  <c:v>121.29260586809522</c:v>
                </c:pt>
                <c:pt idx="24">
                  <c:v>119.83849975898768</c:v>
                </c:pt>
                <c:pt idx="25">
                  <c:v>117.66442848965542</c:v>
                </c:pt>
                <c:pt idx="26">
                  <c:v>116.79765312606229</c:v>
                </c:pt>
                <c:pt idx="27">
                  <c:v>114.59563479149418</c:v>
                </c:pt>
                <c:pt idx="28">
                  <c:v>122.16407750458973</c:v>
                </c:pt>
                <c:pt idx="29">
                  <c:v>118.98664810345011</c:v>
                </c:pt>
                <c:pt idx="30">
                  <c:v>117.52909381844759</c:v>
                </c:pt>
                <c:pt idx="31">
                  <c:v>123.02932704811379</c:v>
                </c:pt>
                <c:pt idx="32">
                  <c:v>131.13648757131762</c:v>
                </c:pt>
                <c:pt idx="33">
                  <c:v>126.90519692613451</c:v>
                </c:pt>
                <c:pt idx="34">
                  <c:v>121.76868543010325</c:v>
                </c:pt>
                <c:pt idx="35">
                  <c:v>123.57698815300111</c:v>
                </c:pt>
                <c:pt idx="36">
                  <c:v>127.17293942352357</c:v>
                </c:pt>
                <c:pt idx="37">
                  <c:v>129.33558609084346</c:v>
                </c:pt>
                <c:pt idx="38">
                  <c:v>130.81415844348786</c:v>
                </c:pt>
                <c:pt idx="39">
                  <c:v>127.34954519042729</c:v>
                </c:pt>
                <c:pt idx="40">
                  <c:v>138.0296129017589</c:v>
                </c:pt>
              </c:numCache>
            </c:numRef>
          </c:val>
          <c:smooth val="0"/>
          <c:extLst>
            <c:ext xmlns:c16="http://schemas.microsoft.com/office/drawing/2014/chart" uri="{C3380CC4-5D6E-409C-BE32-E72D297353CC}">
              <c16:uniqueId val="{00000002-38AF-47F4-B46E-E4C2629D02C5}"/>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Grafdata!$B$53</c:f>
              <c:strCache>
                <c:ptCount val="1"/>
                <c:pt idx="0">
                  <c:v>Privat sektor</c:v>
                </c:pt>
              </c:strCache>
            </c:strRef>
          </c:tx>
          <c:spPr>
            <a:ln w="28575" cap="rnd">
              <a:solidFill>
                <a:schemeClr val="accent1"/>
              </a:solidFill>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Grafdata!$C$53:$AQ$53</c:f>
              <c:numCache>
                <c:formatCode>General</c:formatCode>
                <c:ptCount val="41"/>
                <c:pt idx="0">
                  <c:v>102</c:v>
                </c:pt>
                <c:pt idx="1">
                  <c:v>100.03057153393569</c:v>
                </c:pt>
                <c:pt idx="2">
                  <c:v>97.834451498698115</c:v>
                </c:pt>
                <c:pt idx="3">
                  <c:v>96.268685812818802</c:v>
                </c:pt>
                <c:pt idx="4">
                  <c:v>104.34711708241609</c:v>
                </c:pt>
                <c:pt idx="5">
                  <c:v>104.27787501140078</c:v>
                </c:pt>
                <c:pt idx="6">
                  <c:v>101.08751260377227</c:v>
                </c:pt>
                <c:pt idx="7">
                  <c:v>98.618887268761611</c:v>
                </c:pt>
                <c:pt idx="8">
                  <c:v>104.57071729559495</c:v>
                </c:pt>
                <c:pt idx="9">
                  <c:v>104.69269635232266</c:v>
                </c:pt>
                <c:pt idx="10">
                  <c:v>103.14523575102127</c:v>
                </c:pt>
                <c:pt idx="11">
                  <c:v>100.99857053395174</c:v>
                </c:pt>
                <c:pt idx="12">
                  <c:v>107.53716054312891</c:v>
                </c:pt>
                <c:pt idx="13">
                  <c:v>108.19059531671493</c:v>
                </c:pt>
                <c:pt idx="14">
                  <c:v>104.75670327342013</c:v>
                </c:pt>
                <c:pt idx="15">
                  <c:v>103.28336982877477</c:v>
                </c:pt>
                <c:pt idx="16">
                  <c:v>110.73681469653347</c:v>
                </c:pt>
                <c:pt idx="17">
                  <c:v>111.16377709307899</c:v>
                </c:pt>
                <c:pt idx="18">
                  <c:v>107.9924993674987</c:v>
                </c:pt>
                <c:pt idx="19">
                  <c:v>106.21469087388171</c:v>
                </c:pt>
                <c:pt idx="20">
                  <c:v>114.84965931442044</c:v>
                </c:pt>
                <c:pt idx="21">
                  <c:v>115.58190823037505</c:v>
                </c:pt>
                <c:pt idx="22">
                  <c:v>113.58097040188156</c:v>
                </c:pt>
                <c:pt idx="23">
                  <c:v>110.08713120222686</c:v>
                </c:pt>
                <c:pt idx="24">
                  <c:v>118.33418597677183</c:v>
                </c:pt>
                <c:pt idx="25">
                  <c:v>118.29289692773972</c:v>
                </c:pt>
                <c:pt idx="26">
                  <c:v>116.46478438899703</c:v>
                </c:pt>
                <c:pt idx="27">
                  <c:v>114.7371011663777</c:v>
                </c:pt>
                <c:pt idx="28">
                  <c:v>123.65147677482547</c:v>
                </c:pt>
                <c:pt idx="29">
                  <c:v>122.49252642364557</c:v>
                </c:pt>
                <c:pt idx="30">
                  <c:v>120.73124536011267</c:v>
                </c:pt>
                <c:pt idx="31">
                  <c:v>119.44202905485234</c:v>
                </c:pt>
                <c:pt idx="32">
                  <c:v>127.6197746419992</c:v>
                </c:pt>
                <c:pt idx="33">
                  <c:v>127.18137151787501</c:v>
                </c:pt>
                <c:pt idx="34">
                  <c:v>121.07367885560987</c:v>
                </c:pt>
                <c:pt idx="35">
                  <c:v>118.40400112546945</c:v>
                </c:pt>
                <c:pt idx="36">
                  <c:v>123.13143778209746</c:v>
                </c:pt>
                <c:pt idx="37">
                  <c:v>122.40550272253458</c:v>
                </c:pt>
                <c:pt idx="38">
                  <c:v>120.97393123584526</c:v>
                </c:pt>
                <c:pt idx="39">
                  <c:v>121.50657216049176</c:v>
                </c:pt>
                <c:pt idx="40">
                  <c:v>131.83534861374312</c:v>
                </c:pt>
              </c:numCache>
            </c:numRef>
          </c:val>
          <c:smooth val="0"/>
          <c:extLst>
            <c:ext xmlns:c16="http://schemas.microsoft.com/office/drawing/2014/chart" uri="{C3380CC4-5D6E-409C-BE32-E72D297353CC}">
              <c16:uniqueId val="{00000000-1D92-4093-8489-014B97753531}"/>
            </c:ext>
          </c:extLst>
        </c:ser>
        <c:ser>
          <c:idx val="1"/>
          <c:order val="1"/>
          <c:tx>
            <c:strRef>
              <c:f>Grafdata!$B$54</c:f>
              <c:strCache>
                <c:ptCount val="1"/>
                <c:pt idx="0">
                  <c:v>Industri</c:v>
                </c:pt>
              </c:strCache>
            </c:strRef>
          </c:tx>
          <c:spPr>
            <a:ln w="28575" cap="rnd">
              <a:solidFill>
                <a:schemeClr val="accent2"/>
              </a:solidFill>
              <a:prstDash val="sysDot"/>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Grafdata!$C$54:$AQ$54</c:f>
              <c:numCache>
                <c:formatCode>General</c:formatCode>
                <c:ptCount val="41"/>
                <c:pt idx="0">
                  <c:v>103</c:v>
                </c:pt>
                <c:pt idx="1">
                  <c:v>97.248188936184604</c:v>
                </c:pt>
                <c:pt idx="2">
                  <c:v>93.33522283411645</c:v>
                </c:pt>
                <c:pt idx="3">
                  <c:v>92.85429699178232</c:v>
                </c:pt>
                <c:pt idx="4">
                  <c:v>102.37542991007615</c:v>
                </c:pt>
                <c:pt idx="5">
                  <c:v>100.0837880347087</c:v>
                </c:pt>
                <c:pt idx="6">
                  <c:v>94.719042131671813</c:v>
                </c:pt>
                <c:pt idx="7">
                  <c:v>92.525682679317441</c:v>
                </c:pt>
                <c:pt idx="8">
                  <c:v>98.049940212268467</c:v>
                </c:pt>
                <c:pt idx="9">
                  <c:v>96.61738299340108</c:v>
                </c:pt>
                <c:pt idx="10">
                  <c:v>93.518864793319153</c:v>
                </c:pt>
                <c:pt idx="11">
                  <c:v>93.167640806873791</c:v>
                </c:pt>
                <c:pt idx="12">
                  <c:v>98.558513956691385</c:v>
                </c:pt>
                <c:pt idx="13">
                  <c:v>97.335105966143828</c:v>
                </c:pt>
                <c:pt idx="14">
                  <c:v>92.716187962259355</c:v>
                </c:pt>
                <c:pt idx="15">
                  <c:v>92.576047359802658</c:v>
                </c:pt>
                <c:pt idx="16">
                  <c:v>99.606226544462629</c:v>
                </c:pt>
                <c:pt idx="17">
                  <c:v>98.229744058576046</c:v>
                </c:pt>
                <c:pt idx="18">
                  <c:v>91.354171167060827</c:v>
                </c:pt>
                <c:pt idx="19">
                  <c:v>90.840129867274229</c:v>
                </c:pt>
                <c:pt idx="20">
                  <c:v>101.26657261646744</c:v>
                </c:pt>
                <c:pt idx="21">
                  <c:v>99.836746901302789</c:v>
                </c:pt>
                <c:pt idx="22">
                  <c:v>94.902717609326544</c:v>
                </c:pt>
                <c:pt idx="23">
                  <c:v>93.321385898651329</c:v>
                </c:pt>
                <c:pt idx="24">
                  <c:v>102.57231042988187</c:v>
                </c:pt>
                <c:pt idx="25">
                  <c:v>99.414600690096634</c:v>
                </c:pt>
                <c:pt idx="26">
                  <c:v>96.660405268228899</c:v>
                </c:pt>
                <c:pt idx="27">
                  <c:v>98.024040408877951</c:v>
                </c:pt>
                <c:pt idx="28">
                  <c:v>106.72077135452437</c:v>
                </c:pt>
                <c:pt idx="29">
                  <c:v>102.31853163282216</c:v>
                </c:pt>
                <c:pt idx="30">
                  <c:v>98.571903418547933</c:v>
                </c:pt>
                <c:pt idx="31">
                  <c:v>98.597460078491238</c:v>
                </c:pt>
                <c:pt idx="32">
                  <c:v>107.15398866040843</c:v>
                </c:pt>
                <c:pt idx="33">
                  <c:v>103.67661126059572</c:v>
                </c:pt>
                <c:pt idx="34">
                  <c:v>93.312590738701985</c:v>
                </c:pt>
                <c:pt idx="35">
                  <c:v>90.550707402791446</c:v>
                </c:pt>
                <c:pt idx="36">
                  <c:v>103.72263350509958</c:v>
                </c:pt>
                <c:pt idx="37">
                  <c:v>99.13265538727309</c:v>
                </c:pt>
                <c:pt idx="38">
                  <c:v>96.856940188690018</c:v>
                </c:pt>
                <c:pt idx="39">
                  <c:v>99.417865942175226</c:v>
                </c:pt>
                <c:pt idx="40">
                  <c:v>110.11528581980846</c:v>
                </c:pt>
              </c:numCache>
            </c:numRef>
          </c:val>
          <c:smooth val="0"/>
          <c:extLst>
            <c:ext xmlns:c16="http://schemas.microsoft.com/office/drawing/2014/chart" uri="{C3380CC4-5D6E-409C-BE32-E72D297353CC}">
              <c16:uniqueId val="{00000001-1D92-4093-8489-014B97753531}"/>
            </c:ext>
          </c:extLst>
        </c:ser>
        <c:ser>
          <c:idx val="2"/>
          <c:order val="2"/>
          <c:tx>
            <c:strRef>
              <c:f>Grafdata!$B$55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Grafdata!$C$55:$AQ$55</c:f>
              <c:numCache>
                <c:formatCode>General</c:formatCode>
                <c:ptCount val="41"/>
                <c:pt idx="0">
                  <c:v>104</c:v>
                </c:pt>
                <c:pt idx="1">
                  <c:v>101.27905347366968</c:v>
                </c:pt>
                <c:pt idx="2">
                  <c:v>98.638170546501158</c:v>
                </c:pt>
                <c:pt idx="3">
                  <c:v>98.940736559848986</c:v>
                </c:pt>
                <c:pt idx="4">
                  <c:v>105.35569749216586</c:v>
                </c:pt>
                <c:pt idx="5">
                  <c:v>106.31617445991812</c:v>
                </c:pt>
                <c:pt idx="6">
                  <c:v>103.65516266489264</c:v>
                </c:pt>
                <c:pt idx="7">
                  <c:v>103.73173366872768</c:v>
                </c:pt>
                <c:pt idx="8">
                  <c:v>108.73840246824084</c:v>
                </c:pt>
                <c:pt idx="9">
                  <c:v>108.97819324756979</c:v>
                </c:pt>
                <c:pt idx="10">
                  <c:v>107.50809207781022</c:v>
                </c:pt>
                <c:pt idx="11">
                  <c:v>106.94642923041025</c:v>
                </c:pt>
                <c:pt idx="12">
                  <c:v>113.17600478711404</c:v>
                </c:pt>
                <c:pt idx="13">
                  <c:v>114.25651046728267</c:v>
                </c:pt>
                <c:pt idx="14">
                  <c:v>110.21805067466534</c:v>
                </c:pt>
                <c:pt idx="15">
                  <c:v>111.14007123009667</c:v>
                </c:pt>
                <c:pt idx="16">
                  <c:v>117.40372657074558</c:v>
                </c:pt>
                <c:pt idx="17">
                  <c:v>118.32228870580209</c:v>
                </c:pt>
                <c:pt idx="18">
                  <c:v>115.88466826255217</c:v>
                </c:pt>
                <c:pt idx="19">
                  <c:v>116.70175170966955</c:v>
                </c:pt>
                <c:pt idx="20">
                  <c:v>122.99077045229414</c:v>
                </c:pt>
                <c:pt idx="21">
                  <c:v>124.70783853212143</c:v>
                </c:pt>
                <c:pt idx="22">
                  <c:v>123.1816842261739</c:v>
                </c:pt>
                <c:pt idx="23">
                  <c:v>121.26022907877822</c:v>
                </c:pt>
                <c:pt idx="24">
                  <c:v>126.82155574837957</c:v>
                </c:pt>
                <c:pt idx="25">
                  <c:v>128.25518626792882</c:v>
                </c:pt>
                <c:pt idx="26">
                  <c:v>125.3729835216899</c:v>
                </c:pt>
                <c:pt idx="27">
                  <c:v>124.66667052717769</c:v>
                </c:pt>
                <c:pt idx="28">
                  <c:v>132.38973390158125</c:v>
                </c:pt>
                <c:pt idx="29">
                  <c:v>132.67785498044859</c:v>
                </c:pt>
                <c:pt idx="30">
                  <c:v>130.55946749848866</c:v>
                </c:pt>
                <c:pt idx="31">
                  <c:v>131.75670775465849</c:v>
                </c:pt>
                <c:pt idx="32">
                  <c:v>137.45512533821608</c:v>
                </c:pt>
                <c:pt idx="33">
                  <c:v>138.3082457842159</c:v>
                </c:pt>
                <c:pt idx="34">
                  <c:v>133.69025086396215</c:v>
                </c:pt>
                <c:pt idx="35">
                  <c:v>134.52902222399285</c:v>
                </c:pt>
                <c:pt idx="36">
                  <c:v>131.20130146906408</c:v>
                </c:pt>
                <c:pt idx="37">
                  <c:v>132.95666546842094</c:v>
                </c:pt>
                <c:pt idx="38">
                  <c:v>130.89450603484116</c:v>
                </c:pt>
                <c:pt idx="39">
                  <c:v>133.36898214250436</c:v>
                </c:pt>
                <c:pt idx="40">
                  <c:v>141.23953904024526</c:v>
                </c:pt>
              </c:numCache>
            </c:numRef>
          </c:val>
          <c:smooth val="0"/>
          <c:extLst>
            <c:ext xmlns:c16="http://schemas.microsoft.com/office/drawing/2014/chart" uri="{C3380CC4-5D6E-409C-BE32-E72D297353CC}">
              <c16:uniqueId val="{00000002-1D92-4093-8489-014B97753531}"/>
            </c:ext>
          </c:extLst>
        </c:ser>
        <c:ser>
          <c:idx val="3"/>
          <c:order val="3"/>
          <c:tx>
            <c:strRef>
              <c:f>Grafdata!$B$56</c:f>
              <c:strCache>
                <c:ptCount val="1"/>
                <c:pt idx="0">
                  <c:v>Övrigt</c:v>
                </c:pt>
              </c:strCache>
            </c:strRef>
          </c:tx>
          <c:spPr>
            <a:ln w="28575" cap="rnd">
              <a:solidFill>
                <a:schemeClr val="accent4"/>
              </a:solidFill>
              <a:prstDash val="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Grafdata!$C$56:$AQ$56</c:f>
              <c:numCache>
                <c:formatCode>General</c:formatCode>
                <c:ptCount val="41"/>
                <c:pt idx="0">
                  <c:v>105</c:v>
                </c:pt>
                <c:pt idx="1">
                  <c:v>102.89579440000105</c:v>
                </c:pt>
                <c:pt idx="2">
                  <c:v>107.21161768737583</c:v>
                </c:pt>
                <c:pt idx="3">
                  <c:v>95.334130870094157</c:v>
                </c:pt>
                <c:pt idx="4">
                  <c:v>105.89392502264303</c:v>
                </c:pt>
                <c:pt idx="5">
                  <c:v>107.98634086285936</c:v>
                </c:pt>
                <c:pt idx="6">
                  <c:v>108.77756309890673</c:v>
                </c:pt>
                <c:pt idx="7">
                  <c:v>95.606564813647097</c:v>
                </c:pt>
                <c:pt idx="8">
                  <c:v>106.43772512796744</c:v>
                </c:pt>
                <c:pt idx="9">
                  <c:v>110.42382274812567</c:v>
                </c:pt>
                <c:pt idx="10">
                  <c:v>112.88873424676758</c:v>
                </c:pt>
                <c:pt idx="11">
                  <c:v>99.559898995198196</c:v>
                </c:pt>
                <c:pt idx="12">
                  <c:v>110.49737846869523</c:v>
                </c:pt>
                <c:pt idx="13">
                  <c:v>114.70407461380917</c:v>
                </c:pt>
                <c:pt idx="14">
                  <c:v>116.92671966185726</c:v>
                </c:pt>
                <c:pt idx="15">
                  <c:v>102.39330400830264</c:v>
                </c:pt>
                <c:pt idx="16">
                  <c:v>115.66915255950168</c:v>
                </c:pt>
                <c:pt idx="17">
                  <c:v>119.19328728123891</c:v>
                </c:pt>
                <c:pt idx="18">
                  <c:v>123.46153260187633</c:v>
                </c:pt>
                <c:pt idx="19">
                  <c:v>108.03773900017164</c:v>
                </c:pt>
                <c:pt idx="20">
                  <c:v>120.84839831046392</c:v>
                </c:pt>
                <c:pt idx="21">
                  <c:v>123.7497993977577</c:v>
                </c:pt>
                <c:pt idx="22">
                  <c:v>128.05388854742472</c:v>
                </c:pt>
                <c:pt idx="23">
                  <c:v>113.1015132978378</c:v>
                </c:pt>
                <c:pt idx="24">
                  <c:v>129.04157269785841</c:v>
                </c:pt>
                <c:pt idx="25">
                  <c:v>131.91062528311389</c:v>
                </c:pt>
                <c:pt idx="26">
                  <c:v>136.77375916092197</c:v>
                </c:pt>
                <c:pt idx="27">
                  <c:v>122.45979558667419</c:v>
                </c:pt>
                <c:pt idx="28">
                  <c:v>136.6305683339605</c:v>
                </c:pt>
                <c:pt idx="29">
                  <c:v>138.84357690900632</c:v>
                </c:pt>
                <c:pt idx="30">
                  <c:v>143.9988768837913</c:v>
                </c:pt>
                <c:pt idx="31">
                  <c:v>129.34514130177377</c:v>
                </c:pt>
                <c:pt idx="32">
                  <c:v>146.14881396949795</c:v>
                </c:pt>
                <c:pt idx="33">
                  <c:v>149.12132523088917</c:v>
                </c:pt>
                <c:pt idx="34">
                  <c:v>149.03702187453123</c:v>
                </c:pt>
                <c:pt idx="35">
                  <c:v>132.926488343378</c:v>
                </c:pt>
                <c:pt idx="36">
                  <c:v>145.61303412453526</c:v>
                </c:pt>
                <c:pt idx="37">
                  <c:v>145.94800691367263</c:v>
                </c:pt>
                <c:pt idx="38">
                  <c:v>149.32636666121937</c:v>
                </c:pt>
                <c:pt idx="39">
                  <c:v>136.63605374592714</c:v>
                </c:pt>
                <c:pt idx="40">
                  <c:v>155.53655183320276</c:v>
                </c:pt>
              </c:numCache>
            </c:numRef>
          </c:val>
          <c:smooth val="0"/>
          <c:extLst>
            <c:ext xmlns:c16="http://schemas.microsoft.com/office/drawing/2014/chart" uri="{C3380CC4-5D6E-409C-BE32-E72D297353CC}">
              <c16:uniqueId val="{00000003-1D92-4093-8489-014B97753531}"/>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prstDash val="solid"/>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Grafdata!$B$32:$AP$32</c:f>
              <c:numCache>
                <c:formatCode>General</c:formatCode>
                <c:ptCount val="41"/>
                <c:pt idx="0">
                  <c:v>415</c:v>
                </c:pt>
                <c:pt idx="1">
                  <c:v>410.5</c:v>
                </c:pt>
                <c:pt idx="2">
                  <c:v>398</c:v>
                </c:pt>
                <c:pt idx="3">
                  <c:v>385.25</c:v>
                </c:pt>
                <c:pt idx="4">
                  <c:v>372.5</c:v>
                </c:pt>
                <c:pt idx="5">
                  <c:v>361.75</c:v>
                </c:pt>
                <c:pt idx="6">
                  <c:v>350.5</c:v>
                </c:pt>
                <c:pt idx="7">
                  <c:v>324.75</c:v>
                </c:pt>
                <c:pt idx="8">
                  <c:v>318.5</c:v>
                </c:pt>
                <c:pt idx="9">
                  <c:v>318</c:v>
                </c:pt>
                <c:pt idx="10">
                  <c:v>307.25</c:v>
                </c:pt>
                <c:pt idx="11">
                  <c:v>297.75</c:v>
                </c:pt>
                <c:pt idx="12">
                  <c:v>307.5</c:v>
                </c:pt>
                <c:pt idx="13">
                  <c:v>318.5</c:v>
                </c:pt>
                <c:pt idx="14">
                  <c:v>329.25</c:v>
                </c:pt>
                <c:pt idx="15">
                  <c:v>330.25</c:v>
                </c:pt>
                <c:pt idx="16">
                  <c:v>325</c:v>
                </c:pt>
                <c:pt idx="17">
                  <c:v>319.75</c:v>
                </c:pt>
                <c:pt idx="18">
                  <c:v>328</c:v>
                </c:pt>
                <c:pt idx="19">
                  <c:v>342.75</c:v>
                </c:pt>
                <c:pt idx="20">
                  <c:v>337.25</c:v>
                </c:pt>
                <c:pt idx="21">
                  <c:v>341.75</c:v>
                </c:pt>
                <c:pt idx="22">
                  <c:v>333.75</c:v>
                </c:pt>
                <c:pt idx="23">
                  <c:v>339.5</c:v>
                </c:pt>
                <c:pt idx="24">
                  <c:v>350.5</c:v>
                </c:pt>
                <c:pt idx="25">
                  <c:v>358</c:v>
                </c:pt>
                <c:pt idx="26">
                  <c:v>371</c:v>
                </c:pt>
                <c:pt idx="27">
                  <c:v>360</c:v>
                </c:pt>
                <c:pt idx="28">
                  <c:v>363.75</c:v>
                </c:pt>
                <c:pt idx="29">
                  <c:v>360</c:v>
                </c:pt>
                <c:pt idx="30">
                  <c:v>349.5</c:v>
                </c:pt>
                <c:pt idx="31">
                  <c:v>352.25</c:v>
                </c:pt>
                <c:pt idx="32">
                  <c:v>347.5</c:v>
                </c:pt>
                <c:pt idx="33">
                  <c:v>350.75</c:v>
                </c:pt>
                <c:pt idx="34">
                  <c:v>350.75</c:v>
                </c:pt>
                <c:pt idx="35">
                  <c:v>370.25</c:v>
                </c:pt>
                <c:pt idx="36">
                  <c:v>374</c:v>
                </c:pt>
                <c:pt idx="37">
                  <c:v>374</c:v>
                </c:pt>
                <c:pt idx="38">
                  <c:v>400.5</c:v>
                </c:pt>
                <c:pt idx="39">
                  <c:v>404</c:v>
                </c:pt>
                <c:pt idx="40">
                  <c:v>422.25</c:v>
                </c:pt>
              </c:numCache>
            </c:numRef>
          </c:val>
          <c:smooth val="0"/>
          <c:extLst>
            <c:ext xmlns:c16="http://schemas.microsoft.com/office/drawing/2014/chart" uri="{C3380CC4-5D6E-409C-BE32-E72D297353CC}">
              <c16:uniqueId val="{00000000-31C2-4060-A704-BD103CA93E2D}"/>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Grafdata!$B$34:$AP$34</c:f>
              <c:numCache>
                <c:formatCode>General</c:formatCode>
                <c:ptCount val="41"/>
                <c:pt idx="0">
                  <c:v>32.5</c:v>
                </c:pt>
                <c:pt idx="1">
                  <c:v>29.5</c:v>
                </c:pt>
                <c:pt idx="2">
                  <c:v>29</c:v>
                </c:pt>
                <c:pt idx="3">
                  <c:v>30.75</c:v>
                </c:pt>
                <c:pt idx="4">
                  <c:v>28.5</c:v>
                </c:pt>
                <c:pt idx="5">
                  <c:v>28.5</c:v>
                </c:pt>
                <c:pt idx="6">
                  <c:v>27</c:v>
                </c:pt>
                <c:pt idx="7">
                  <c:v>24.5</c:v>
                </c:pt>
                <c:pt idx="8">
                  <c:v>24.75</c:v>
                </c:pt>
                <c:pt idx="9">
                  <c:v>24.25</c:v>
                </c:pt>
                <c:pt idx="10">
                  <c:v>23.25</c:v>
                </c:pt>
                <c:pt idx="11">
                  <c:v>23.25</c:v>
                </c:pt>
                <c:pt idx="12">
                  <c:v>21.5</c:v>
                </c:pt>
                <c:pt idx="13">
                  <c:v>22.25</c:v>
                </c:pt>
                <c:pt idx="14">
                  <c:v>24.5</c:v>
                </c:pt>
                <c:pt idx="15">
                  <c:v>24.75</c:v>
                </c:pt>
                <c:pt idx="16">
                  <c:v>26.5</c:v>
                </c:pt>
                <c:pt idx="17">
                  <c:v>25</c:v>
                </c:pt>
                <c:pt idx="18">
                  <c:v>21.5</c:v>
                </c:pt>
                <c:pt idx="19">
                  <c:v>21.25</c:v>
                </c:pt>
                <c:pt idx="20">
                  <c:v>21.25</c:v>
                </c:pt>
                <c:pt idx="21">
                  <c:v>21</c:v>
                </c:pt>
                <c:pt idx="22">
                  <c:v>22.75</c:v>
                </c:pt>
                <c:pt idx="23">
                  <c:v>24</c:v>
                </c:pt>
                <c:pt idx="24">
                  <c:v>25.25</c:v>
                </c:pt>
                <c:pt idx="25">
                  <c:v>24.25</c:v>
                </c:pt>
                <c:pt idx="26">
                  <c:v>26.5</c:v>
                </c:pt>
                <c:pt idx="27">
                  <c:v>24</c:v>
                </c:pt>
                <c:pt idx="28">
                  <c:v>22.25</c:v>
                </c:pt>
                <c:pt idx="29">
                  <c:v>23.75</c:v>
                </c:pt>
                <c:pt idx="30">
                  <c:v>22.5</c:v>
                </c:pt>
                <c:pt idx="31">
                  <c:v>22.5</c:v>
                </c:pt>
                <c:pt idx="32">
                  <c:v>22.5</c:v>
                </c:pt>
                <c:pt idx="33">
                  <c:v>22</c:v>
                </c:pt>
                <c:pt idx="34">
                  <c:v>20.75</c:v>
                </c:pt>
                <c:pt idx="35">
                  <c:v>23.5</c:v>
                </c:pt>
                <c:pt idx="36">
                  <c:v>22.75</c:v>
                </c:pt>
                <c:pt idx="37">
                  <c:v>24.5</c:v>
                </c:pt>
                <c:pt idx="38">
                  <c:v>26.75</c:v>
                </c:pt>
                <c:pt idx="39">
                  <c:v>26.5</c:v>
                </c:pt>
                <c:pt idx="40">
                  <c:v>29.25</c:v>
                </c:pt>
              </c:numCache>
            </c:numRef>
          </c:val>
          <c:smooth val="0"/>
          <c:extLst>
            <c:ext xmlns:c16="http://schemas.microsoft.com/office/drawing/2014/chart" uri="{C3380CC4-5D6E-409C-BE32-E72D297353CC}">
              <c16:uniqueId val="{00000001-31C2-4060-A704-BD103CA93E2D}"/>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Grafdata!$B$33:$AP$33</c:f>
              <c:numCache>
                <c:formatCode>General</c:formatCode>
                <c:ptCount val="41"/>
                <c:pt idx="0">
                  <c:v>14</c:v>
                </c:pt>
                <c:pt idx="1">
                  <c:v>12.25</c:v>
                </c:pt>
                <c:pt idx="2">
                  <c:v>11.5</c:v>
                </c:pt>
                <c:pt idx="3">
                  <c:v>11</c:v>
                </c:pt>
                <c:pt idx="4">
                  <c:v>9.75</c:v>
                </c:pt>
                <c:pt idx="5">
                  <c:v>9.75</c:v>
                </c:pt>
                <c:pt idx="6">
                  <c:v>10.5</c:v>
                </c:pt>
                <c:pt idx="7">
                  <c:v>8.25</c:v>
                </c:pt>
                <c:pt idx="8">
                  <c:v>8.75</c:v>
                </c:pt>
                <c:pt idx="9">
                  <c:v>8.5</c:v>
                </c:pt>
                <c:pt idx="10">
                  <c:v>8.25</c:v>
                </c:pt>
                <c:pt idx="11">
                  <c:v>9.5</c:v>
                </c:pt>
                <c:pt idx="12">
                  <c:v>9.25</c:v>
                </c:pt>
                <c:pt idx="13">
                  <c:v>8.75</c:v>
                </c:pt>
                <c:pt idx="14">
                  <c:v>7.75</c:v>
                </c:pt>
                <c:pt idx="15">
                  <c:v>6</c:v>
                </c:pt>
                <c:pt idx="16">
                  <c:v>6.75</c:v>
                </c:pt>
                <c:pt idx="17">
                  <c:v>7.5</c:v>
                </c:pt>
                <c:pt idx="18">
                  <c:v>8.25</c:v>
                </c:pt>
                <c:pt idx="19">
                  <c:v>8.5</c:v>
                </c:pt>
                <c:pt idx="20">
                  <c:v>7.75</c:v>
                </c:pt>
                <c:pt idx="21">
                  <c:v>8.25</c:v>
                </c:pt>
                <c:pt idx="22">
                  <c:v>6.5</c:v>
                </c:pt>
                <c:pt idx="23">
                  <c:v>7.5</c:v>
                </c:pt>
                <c:pt idx="24">
                  <c:v>8</c:v>
                </c:pt>
                <c:pt idx="25">
                  <c:v>7.25</c:v>
                </c:pt>
                <c:pt idx="26">
                  <c:v>8.25</c:v>
                </c:pt>
                <c:pt idx="27">
                  <c:v>8.75</c:v>
                </c:pt>
                <c:pt idx="28">
                  <c:v>10</c:v>
                </c:pt>
                <c:pt idx="29">
                  <c:v>10.25</c:v>
                </c:pt>
                <c:pt idx="30">
                  <c:v>9.5</c:v>
                </c:pt>
                <c:pt idx="31">
                  <c:v>9.75</c:v>
                </c:pt>
                <c:pt idx="32">
                  <c:v>8.5</c:v>
                </c:pt>
                <c:pt idx="33">
                  <c:v>8.75</c:v>
                </c:pt>
                <c:pt idx="34">
                  <c:v>9.75</c:v>
                </c:pt>
                <c:pt idx="35">
                  <c:v>10.25</c:v>
                </c:pt>
                <c:pt idx="36">
                  <c:v>10.75</c:v>
                </c:pt>
                <c:pt idx="37">
                  <c:v>10</c:v>
                </c:pt>
                <c:pt idx="38">
                  <c:v>10.5</c:v>
                </c:pt>
                <c:pt idx="39">
                  <c:v>9.75</c:v>
                </c:pt>
                <c:pt idx="40">
                  <c:v>9.25</c:v>
                </c:pt>
              </c:numCache>
            </c:numRef>
          </c:val>
          <c:smooth val="0"/>
          <c:extLst>
            <c:ext xmlns:c16="http://schemas.microsoft.com/office/drawing/2014/chart" uri="{C3380CC4-5D6E-409C-BE32-E72D297353CC}">
              <c16:uniqueId val="{00000002-31C2-4060-A704-BD103CA93E2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Grafdata!$B$32:$AP$32</c:f>
              <c:numCache>
                <c:formatCode>General</c:formatCode>
                <c:ptCount val="41"/>
                <c:pt idx="0">
                  <c:v>43.5</c:v>
                </c:pt>
                <c:pt idx="1">
                  <c:v>44.75</c:v>
                </c:pt>
                <c:pt idx="2">
                  <c:v>47.75</c:v>
                </c:pt>
                <c:pt idx="3">
                  <c:v>48.75</c:v>
                </c:pt>
                <c:pt idx="4">
                  <c:v>46.75</c:v>
                </c:pt>
                <c:pt idx="5">
                  <c:v>54</c:v>
                </c:pt>
                <c:pt idx="6">
                  <c:v>54</c:v>
                </c:pt>
                <c:pt idx="7">
                  <c:v>52</c:v>
                </c:pt>
                <c:pt idx="8">
                  <c:v>52.75</c:v>
                </c:pt>
                <c:pt idx="9">
                  <c:v>44.5</c:v>
                </c:pt>
                <c:pt idx="10">
                  <c:v>40</c:v>
                </c:pt>
                <c:pt idx="11">
                  <c:v>40.75</c:v>
                </c:pt>
                <c:pt idx="12">
                  <c:v>42.25</c:v>
                </c:pt>
                <c:pt idx="13">
                  <c:v>41.5</c:v>
                </c:pt>
                <c:pt idx="14">
                  <c:v>49.25</c:v>
                </c:pt>
                <c:pt idx="15">
                  <c:v>46.75</c:v>
                </c:pt>
                <c:pt idx="16">
                  <c:v>44.25</c:v>
                </c:pt>
                <c:pt idx="17">
                  <c:v>44.5</c:v>
                </c:pt>
                <c:pt idx="18">
                  <c:v>36</c:v>
                </c:pt>
                <c:pt idx="19">
                  <c:v>33.5</c:v>
                </c:pt>
                <c:pt idx="20">
                  <c:v>31.5</c:v>
                </c:pt>
                <c:pt idx="21">
                  <c:v>29.5</c:v>
                </c:pt>
                <c:pt idx="22">
                  <c:v>31</c:v>
                </c:pt>
                <c:pt idx="23">
                  <c:v>35.5</c:v>
                </c:pt>
                <c:pt idx="24">
                  <c:v>38.5</c:v>
                </c:pt>
                <c:pt idx="25">
                  <c:v>39</c:v>
                </c:pt>
                <c:pt idx="26">
                  <c:v>40.75</c:v>
                </c:pt>
                <c:pt idx="27">
                  <c:v>38</c:v>
                </c:pt>
                <c:pt idx="28">
                  <c:v>40</c:v>
                </c:pt>
                <c:pt idx="29">
                  <c:v>41.25</c:v>
                </c:pt>
                <c:pt idx="30">
                  <c:v>41.5</c:v>
                </c:pt>
                <c:pt idx="31">
                  <c:v>45</c:v>
                </c:pt>
                <c:pt idx="32">
                  <c:v>41</c:v>
                </c:pt>
                <c:pt idx="33">
                  <c:v>40.25</c:v>
                </c:pt>
                <c:pt idx="34">
                  <c:v>38.5</c:v>
                </c:pt>
                <c:pt idx="35">
                  <c:v>38.75</c:v>
                </c:pt>
                <c:pt idx="36">
                  <c:v>41.25</c:v>
                </c:pt>
                <c:pt idx="37">
                  <c:v>41.5</c:v>
                </c:pt>
                <c:pt idx="38">
                  <c:v>43.25</c:v>
                </c:pt>
                <c:pt idx="39">
                  <c:v>42</c:v>
                </c:pt>
                <c:pt idx="40">
                  <c:v>39.25</c:v>
                </c:pt>
              </c:numCache>
            </c:numRef>
          </c:val>
          <c:smooth val="0"/>
          <c:extLst>
            <c:ext xmlns:c16="http://schemas.microsoft.com/office/drawing/2014/chart" uri="{C3380CC4-5D6E-409C-BE32-E72D297353CC}">
              <c16:uniqueId val="{00000000-AF3B-4958-8133-B2906BCF54DB}"/>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Grafdata!$B$34:$AP$34</c:f>
              <c:numCache>
                <c:formatCode>General</c:formatCode>
                <c:ptCount val="41"/>
                <c:pt idx="0">
                  <c:v>4.5</c:v>
                </c:pt>
                <c:pt idx="1">
                  <c:v>4.5</c:v>
                </c:pt>
                <c:pt idx="2">
                  <c:v>4</c:v>
                </c:pt>
                <c:pt idx="3">
                  <c:v>5.25</c:v>
                </c:pt>
                <c:pt idx="4">
                  <c:v>4</c:v>
                </c:pt>
                <c:pt idx="5">
                  <c:v>6</c:v>
                </c:pt>
                <c:pt idx="6">
                  <c:v>7</c:v>
                </c:pt>
                <c:pt idx="7">
                  <c:v>7</c:v>
                </c:pt>
                <c:pt idx="8">
                  <c:v>7.25</c:v>
                </c:pt>
                <c:pt idx="9">
                  <c:v>5.75</c:v>
                </c:pt>
                <c:pt idx="10">
                  <c:v>4.25</c:v>
                </c:pt>
                <c:pt idx="11">
                  <c:v>4</c:v>
                </c:pt>
                <c:pt idx="12">
                  <c:v>4.5</c:v>
                </c:pt>
                <c:pt idx="13">
                  <c:v>4.75</c:v>
                </c:pt>
                <c:pt idx="14">
                  <c:v>4.75</c:v>
                </c:pt>
                <c:pt idx="15">
                  <c:v>3.5</c:v>
                </c:pt>
                <c:pt idx="16">
                  <c:v>3.25</c:v>
                </c:pt>
                <c:pt idx="17">
                  <c:v>2.5</c:v>
                </c:pt>
                <c:pt idx="18">
                  <c:v>2.5</c:v>
                </c:pt>
                <c:pt idx="19">
                  <c:v>2.75</c:v>
                </c:pt>
                <c:pt idx="20">
                  <c:v>2.25</c:v>
                </c:pt>
                <c:pt idx="21">
                  <c:v>2.5</c:v>
                </c:pt>
                <c:pt idx="22">
                  <c:v>2.5</c:v>
                </c:pt>
                <c:pt idx="23">
                  <c:v>2</c:v>
                </c:pt>
                <c:pt idx="24">
                  <c:v>1.75</c:v>
                </c:pt>
                <c:pt idx="25">
                  <c:v>1</c:v>
                </c:pt>
                <c:pt idx="26">
                  <c:v>1.75</c:v>
                </c:pt>
                <c:pt idx="27">
                  <c:v>2.25</c:v>
                </c:pt>
                <c:pt idx="28">
                  <c:v>3.25</c:v>
                </c:pt>
                <c:pt idx="29">
                  <c:v>3.5</c:v>
                </c:pt>
                <c:pt idx="30">
                  <c:v>2.25</c:v>
                </c:pt>
                <c:pt idx="31">
                  <c:v>2.5</c:v>
                </c:pt>
                <c:pt idx="32">
                  <c:v>2.5</c:v>
                </c:pt>
                <c:pt idx="33">
                  <c:v>2.75</c:v>
                </c:pt>
                <c:pt idx="34">
                  <c:v>3.25</c:v>
                </c:pt>
                <c:pt idx="35">
                  <c:v>3</c:v>
                </c:pt>
                <c:pt idx="36">
                  <c:v>3.25</c:v>
                </c:pt>
                <c:pt idx="37">
                  <c:v>3.5</c:v>
                </c:pt>
                <c:pt idx="38">
                  <c:v>4</c:v>
                </c:pt>
                <c:pt idx="39">
                  <c:v>3.5</c:v>
                </c:pt>
                <c:pt idx="40">
                  <c:v>3</c:v>
                </c:pt>
              </c:numCache>
            </c:numRef>
          </c:val>
          <c:smooth val="0"/>
          <c:extLst>
            <c:ext xmlns:c16="http://schemas.microsoft.com/office/drawing/2014/chart" uri="{C3380CC4-5D6E-409C-BE32-E72D297353CC}">
              <c16:uniqueId val="{00000001-AF3B-4958-8133-B2906BCF54DB}"/>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Grafdata!$B$20:$AO$20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Grafdata!$B$33:$AP$33</c:f>
              <c:numCache>
                <c:formatCode>General</c:formatCode>
                <c:ptCount val="41"/>
                <c:pt idx="0">
                  <c:v>3</c:v>
                </c:pt>
                <c:pt idx="1">
                  <c:v>3</c:v>
                </c:pt>
                <c:pt idx="2">
                  <c:v>2.75</c:v>
                </c:pt>
                <c:pt idx="3">
                  <c:v>2.75</c:v>
                </c:pt>
                <c:pt idx="4">
                  <c:v>1.75</c:v>
                </c:pt>
                <c:pt idx="5">
                  <c:v>2.75</c:v>
                </c:pt>
                <c:pt idx="6">
                  <c:v>2</c:v>
                </c:pt>
                <c:pt idx="7">
                  <c:v>1.75</c:v>
                </c:pt>
                <c:pt idx="8">
                  <c:v>1.75</c:v>
                </c:pt>
                <c:pt idx="9">
                  <c:v>0.5</c:v>
                </c:pt>
                <c:pt idx="10">
                  <c:v>0.75</c:v>
                </c:pt>
                <c:pt idx="11">
                  <c:v>1</c:v>
                </c:pt>
                <c:pt idx="12">
                  <c:v>0.75</c:v>
                </c:pt>
                <c:pt idx="13">
                  <c:v>0.75</c:v>
                </c:pt>
                <c:pt idx="14">
                  <c:v>0.75</c:v>
                </c:pt>
                <c:pt idx="15">
                  <c:v>0.5</c:v>
                </c:pt>
                <c:pt idx="16">
                  <c:v>0.5</c:v>
                </c:pt>
                <c:pt idx="17">
                  <c:v>1.25</c:v>
                </c:pt>
                <c:pt idx="18">
                  <c:v>1.5</c:v>
                </c:pt>
                <c:pt idx="19">
                  <c:v>1.5</c:v>
                </c:pt>
                <c:pt idx="20">
                  <c:v>1.75</c:v>
                </c:pt>
                <c:pt idx="21">
                  <c:v>1</c:v>
                </c:pt>
                <c:pt idx="22">
                  <c:v>0.75</c:v>
                </c:pt>
                <c:pt idx="23">
                  <c:v>1.75</c:v>
                </c:pt>
                <c:pt idx="24">
                  <c:v>1.5</c:v>
                </c:pt>
                <c:pt idx="25">
                  <c:v>2.25</c:v>
                </c:pt>
                <c:pt idx="26">
                  <c:v>2</c:v>
                </c:pt>
                <c:pt idx="27">
                  <c:v>1</c:v>
                </c:pt>
                <c:pt idx="28">
                  <c:v>2</c:v>
                </c:pt>
                <c:pt idx="29">
                  <c:v>1.25</c:v>
                </c:pt>
                <c:pt idx="30">
                  <c:v>1.5</c:v>
                </c:pt>
                <c:pt idx="31">
                  <c:v>1.5</c:v>
                </c:pt>
                <c:pt idx="32">
                  <c:v>0.5</c:v>
                </c:pt>
                <c:pt idx="33">
                  <c:v>0.75</c:v>
                </c:pt>
                <c:pt idx="34">
                  <c:v>1.25</c:v>
                </c:pt>
                <c:pt idx="35">
                  <c:v>1.25</c:v>
                </c:pt>
                <c:pt idx="36">
                  <c:v>1.75</c:v>
                </c:pt>
                <c:pt idx="37">
                  <c:v>1.75</c:v>
                </c:pt>
                <c:pt idx="38">
                  <c:v>1.25</c:v>
                </c:pt>
                <c:pt idx="39">
                  <c:v>1</c:v>
                </c:pt>
                <c:pt idx="40">
                  <c:v>0.5</c:v>
                </c:pt>
              </c:numCache>
            </c:numRef>
          </c:val>
          <c:smooth val="0"/>
          <c:extLst>
            <c:ext xmlns:c16="http://schemas.microsoft.com/office/drawing/2014/chart" uri="{C3380CC4-5D6E-409C-BE32-E72D297353CC}">
              <c16:uniqueId val="{00000002-AF3B-4958-8133-B2906BCF54D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Grafdata!$B$14:$AP$14</c:f>
              <c:numCache>
                <c:formatCode>General</c:formatCode>
                <c:ptCount val="41"/>
                <c:pt idx="0">
                  <c:v>100</c:v>
                </c:pt>
                <c:pt idx="1">
                  <c:v>101.34111163731863</c:v>
                </c:pt>
                <c:pt idx="2">
                  <c:v>99.390795195246909</c:v>
                </c:pt>
                <c:pt idx="3">
                  <c:v>98.387652301201186</c:v>
                </c:pt>
                <c:pt idx="4">
                  <c:v>100.70176949240108</c:v>
                </c:pt>
                <c:pt idx="5">
                  <c:v>101.9374004391441</c:v>
                </c:pt>
                <c:pt idx="6">
                  <c:v>99.982778662763167</c:v>
                </c:pt>
                <c:pt idx="7">
                  <c:v>99.205665819950923</c:v>
                </c:pt>
                <c:pt idx="8">
                  <c:v>101.52624101261463</c:v>
                </c:pt>
                <c:pt idx="9">
                  <c:v>103.03310802083782</c:v>
                </c:pt>
                <c:pt idx="10">
                  <c:v>101.34111163731863</c:v>
                </c:pt>
                <c:pt idx="11">
                  <c:v>100.30137340164464</c:v>
                </c:pt>
                <c:pt idx="12">
                  <c:v>102.86735264993327</c:v>
                </c:pt>
                <c:pt idx="13">
                  <c:v>105.02001980453782</c:v>
                </c:pt>
                <c:pt idx="14">
                  <c:v>102.74034528781159</c:v>
                </c:pt>
                <c:pt idx="15">
                  <c:v>102.0342704611013</c:v>
                </c:pt>
                <c:pt idx="16">
                  <c:v>104.11589959960391</c:v>
                </c:pt>
                <c:pt idx="17">
                  <c:v>106.00378869419211</c:v>
                </c:pt>
                <c:pt idx="18">
                  <c:v>104.34623498514659</c:v>
                </c:pt>
                <c:pt idx="19">
                  <c:v>103.5734274744909</c:v>
                </c:pt>
                <c:pt idx="20">
                  <c:v>106.22336074396176</c:v>
                </c:pt>
                <c:pt idx="21">
                  <c:v>107.06505360141215</c:v>
                </c:pt>
                <c:pt idx="22">
                  <c:v>105.93059801093555</c:v>
                </c:pt>
                <c:pt idx="23">
                  <c:v>106.00594136134671</c:v>
                </c:pt>
                <c:pt idx="24">
                  <c:v>108.3631118956387</c:v>
                </c:pt>
                <c:pt idx="25">
                  <c:v>109.86782623670727</c:v>
                </c:pt>
                <c:pt idx="26">
                  <c:v>108.17582985318811</c:v>
                </c:pt>
                <c:pt idx="27">
                  <c:v>108.00146381366513</c:v>
                </c:pt>
                <c:pt idx="28">
                  <c:v>110.21871098290782</c:v>
                </c:pt>
                <c:pt idx="29">
                  <c:v>111.11206785206872</c:v>
                </c:pt>
                <c:pt idx="30">
                  <c:v>109.59013217376329</c:v>
                </c:pt>
                <c:pt idx="31">
                  <c:v>108.76350798639514</c:v>
                </c:pt>
                <c:pt idx="32">
                  <c:v>110.76548844017738</c:v>
                </c:pt>
                <c:pt idx="33">
                  <c:v>111.910707366427</c:v>
                </c:pt>
                <c:pt idx="34">
                  <c:v>110.42967236405907</c:v>
                </c:pt>
                <c:pt idx="35">
                  <c:v>108.82808800103328</c:v>
                </c:pt>
                <c:pt idx="36">
                  <c:v>108.65802729581952</c:v>
                </c:pt>
                <c:pt idx="37">
                  <c:v>109.69346019718431</c:v>
                </c:pt>
                <c:pt idx="38">
                  <c:v>108.90127868428984</c:v>
                </c:pt>
                <c:pt idx="39">
                  <c:v>105.94136134670858</c:v>
                </c:pt>
                <c:pt idx="40">
                  <c:v>109.23494209325354</c:v>
                </c:pt>
              </c:numCache>
            </c:numRef>
          </c:val>
          <c:smooth val="0"/>
          <c:extLst>
            <c:ext xmlns:c16="http://schemas.microsoft.com/office/drawing/2014/chart" uri="{C3380CC4-5D6E-409C-BE32-E72D297353CC}">
              <c16:uniqueId val="{00000000-C12B-47AD-90BC-81A3AD26DC8F}"/>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Grafdata!$B$15:$AP$15</c:f>
              <c:numCache>
                <c:formatCode>General</c:formatCode>
                <c:ptCount val="41"/>
                <c:pt idx="0">
                  <c:v>100</c:v>
                </c:pt>
                <c:pt idx="1">
                  <c:v>101.0769084151339</c:v>
                </c:pt>
                <c:pt idx="2">
                  <c:v>99.928523777756595</c:v>
                </c:pt>
                <c:pt idx="3">
                  <c:v>99.108929762698949</c:v>
                </c:pt>
                <c:pt idx="4">
                  <c:v>100.85294958543791</c:v>
                </c:pt>
                <c:pt idx="5">
                  <c:v>101.9346230820547</c:v>
                </c:pt>
                <c:pt idx="6">
                  <c:v>100.95778137806157</c:v>
                </c:pt>
                <c:pt idx="7">
                  <c:v>100.10483179262366</c:v>
                </c:pt>
                <c:pt idx="8">
                  <c:v>102.2252930525112</c:v>
                </c:pt>
                <c:pt idx="9">
                  <c:v>103.33079195654246</c:v>
                </c:pt>
                <c:pt idx="10">
                  <c:v>102.63032497855713</c:v>
                </c:pt>
                <c:pt idx="11">
                  <c:v>101.46288001524826</c:v>
                </c:pt>
                <c:pt idx="12">
                  <c:v>103.68340798627656</c:v>
                </c:pt>
                <c:pt idx="13">
                  <c:v>105.5989707423997</c:v>
                </c:pt>
                <c:pt idx="14">
                  <c:v>104.14085580863433</c:v>
                </c:pt>
                <c:pt idx="15">
                  <c:v>103.49756980844373</c:v>
                </c:pt>
                <c:pt idx="16">
                  <c:v>105.27494520156294</c:v>
                </c:pt>
                <c:pt idx="17">
                  <c:v>106.40426951300867</c:v>
                </c:pt>
                <c:pt idx="18">
                  <c:v>105.79433908272181</c:v>
                </c:pt>
                <c:pt idx="19">
                  <c:v>105.05575145287334</c:v>
                </c:pt>
                <c:pt idx="20">
                  <c:v>107.819498713428</c:v>
                </c:pt>
                <c:pt idx="21">
                  <c:v>108.21500047650815</c:v>
                </c:pt>
                <c:pt idx="22">
                  <c:v>107.3906413799676</c:v>
                </c:pt>
                <c:pt idx="23">
                  <c:v>107.12379681692556</c:v>
                </c:pt>
                <c:pt idx="24">
                  <c:v>109.64929000285905</c:v>
                </c:pt>
                <c:pt idx="25">
                  <c:v>110.9787477365863</c:v>
                </c:pt>
                <c:pt idx="26">
                  <c:v>110.01620127704184</c:v>
                </c:pt>
                <c:pt idx="27">
                  <c:v>109.99237586962737</c:v>
                </c:pt>
                <c:pt idx="28">
                  <c:v>111.87934813685314</c:v>
                </c:pt>
                <c:pt idx="29">
                  <c:v>113.18974554464882</c:v>
                </c:pt>
                <c:pt idx="30">
                  <c:v>111.85552272943868</c:v>
                </c:pt>
                <c:pt idx="31">
                  <c:v>111.65062422567426</c:v>
                </c:pt>
                <c:pt idx="32">
                  <c:v>113.04202801867912</c:v>
                </c:pt>
                <c:pt idx="33">
                  <c:v>114.34289526350901</c:v>
                </c:pt>
                <c:pt idx="34">
                  <c:v>113.0610883446107</c:v>
                </c:pt>
                <c:pt idx="35">
                  <c:v>112.10330696654913</c:v>
                </c:pt>
                <c:pt idx="36">
                  <c:v>111.49337653673878</c:v>
                </c:pt>
                <c:pt idx="37">
                  <c:v>111.72686552940056</c:v>
                </c:pt>
                <c:pt idx="38">
                  <c:v>110.96445249213761</c:v>
                </c:pt>
                <c:pt idx="39">
                  <c:v>109.14419136567236</c:v>
                </c:pt>
                <c:pt idx="40">
                  <c:v>111.79834175164396</c:v>
                </c:pt>
              </c:numCache>
            </c:numRef>
          </c:val>
          <c:smooth val="0"/>
          <c:extLst>
            <c:ext xmlns:c16="http://schemas.microsoft.com/office/drawing/2014/chart" uri="{C3380CC4-5D6E-409C-BE32-E72D297353CC}">
              <c16:uniqueId val="{00000001-C12B-47AD-90BC-81A3AD26DC8F}"/>
            </c:ext>
          </c:extLst>
        </c:ser>
        <c:ser>
          <c:idx val="2"/>
          <c:order val="2"/>
          <c:tx>
            <c:strRef>
              <c:f>Grafdata!$A$21</c:f>
              <c:strCache>
                <c:ptCount val="1"/>
                <c:pt idx="0">
                  <c:v>Dalarnas län</c:v>
                </c:pt>
              </c:strCache>
            </c:strRef>
          </c:tx>
          <c:spPr>
            <a:ln w="28575" cap="rnd">
              <a:solidFill>
                <a:schemeClr val="accent2"/>
              </a:solidFill>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Grafdata!$B$21:$AP$21</c:f>
              <c:numCache>
                <c:formatCode>General</c:formatCode>
                <c:ptCount val="41"/>
                <c:pt idx="0">
                  <c:v>100</c:v>
                </c:pt>
                <c:pt idx="1">
                  <c:v>100.60240963855422</c:v>
                </c:pt>
                <c:pt idx="2">
                  <c:v>98.268072289156621</c:v>
                </c:pt>
                <c:pt idx="3">
                  <c:v>96.837349397590359</c:v>
                </c:pt>
                <c:pt idx="4">
                  <c:v>100.90361445783132</c:v>
                </c:pt>
                <c:pt idx="5">
                  <c:v>103.99096385542168</c:v>
                </c:pt>
                <c:pt idx="6">
                  <c:v>100</c:v>
                </c:pt>
                <c:pt idx="7">
                  <c:v>98.569277108433738</c:v>
                </c:pt>
                <c:pt idx="8">
                  <c:v>99.472891566265062</c:v>
                </c:pt>
                <c:pt idx="9">
                  <c:v>99.849397590361448</c:v>
                </c:pt>
                <c:pt idx="10">
                  <c:v>98.569277108433738</c:v>
                </c:pt>
                <c:pt idx="11">
                  <c:v>98.644578313253007</c:v>
                </c:pt>
                <c:pt idx="12">
                  <c:v>99.397590361445779</c:v>
                </c:pt>
                <c:pt idx="13">
                  <c:v>100.75301204819277</c:v>
                </c:pt>
                <c:pt idx="14">
                  <c:v>96.234939759036138</c:v>
                </c:pt>
                <c:pt idx="15">
                  <c:v>97.665662650602414</c:v>
                </c:pt>
                <c:pt idx="16">
                  <c:v>100.22590361445783</c:v>
                </c:pt>
                <c:pt idx="17">
                  <c:v>100.15060240963855</c:v>
                </c:pt>
                <c:pt idx="18">
                  <c:v>100.45180722891567</c:v>
                </c:pt>
                <c:pt idx="19">
                  <c:v>100.301204811747</c:v>
                </c:pt>
                <c:pt idx="20">
                  <c:v>101.43072289156626</c:v>
                </c:pt>
                <c:pt idx="21">
                  <c:v>101.88253012048193</c:v>
                </c:pt>
                <c:pt idx="22">
                  <c:v>97.966867469879517</c:v>
                </c:pt>
                <c:pt idx="23">
                  <c:v>93.599397590361448</c:v>
                </c:pt>
                <c:pt idx="24">
                  <c:v>100.45180722891567</c:v>
                </c:pt>
                <c:pt idx="25">
                  <c:v>103.46385542168674</c:v>
                </c:pt>
                <c:pt idx="26">
                  <c:v>101.80722891566265</c:v>
                </c:pt>
                <c:pt idx="27">
                  <c:v>103.16265060240964</c:v>
                </c:pt>
                <c:pt idx="28">
                  <c:v>102.78614457831326</c:v>
                </c:pt>
                <c:pt idx="29">
                  <c:v>105.79819277108433</c:v>
                </c:pt>
                <c:pt idx="30">
                  <c:v>104.89457831325301</c:v>
                </c:pt>
                <c:pt idx="31">
                  <c:v>99.698795180722897</c:v>
                </c:pt>
                <c:pt idx="32">
                  <c:v>98.71987951807229</c:v>
                </c:pt>
                <c:pt idx="33">
                  <c:v>102.40963855421687</c:v>
                </c:pt>
                <c:pt idx="34">
                  <c:v>101.88253012048193</c:v>
                </c:pt>
                <c:pt idx="35">
                  <c:v>99.32228915662651</c:v>
                </c:pt>
                <c:pt idx="36">
                  <c:v>99.32228915662651</c:v>
                </c:pt>
                <c:pt idx="37">
                  <c:v>98.117469879518083</c:v>
                </c:pt>
                <c:pt idx="38">
                  <c:v>96.159638554216869</c:v>
                </c:pt>
                <c:pt idx="39">
                  <c:v>99.246987951807228</c:v>
                </c:pt>
                <c:pt idx="40">
                  <c:v>97.439759036144579</c:v>
                </c:pt>
              </c:numCache>
            </c:numRef>
          </c:val>
          <c:smooth val="0"/>
          <c:extLst>
            <c:ext xmlns:c16="http://schemas.microsoft.com/office/drawing/2014/chart" uri="{C3380CC4-5D6E-409C-BE32-E72D297353CC}">
              <c16:uniqueId val="{00000002-C12B-47AD-90BC-81A3AD26DC8F}"/>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88.39986809342426</c:v>
                </c:pt>
                <c:pt idx="2">
                  <c:v>69.282495137139833</c:v>
                </c:pt>
                <c:pt idx="3">
                  <c:v>72.328294438417316</c:v>
                </c:pt>
                <c:pt idx="4">
                  <c:v>102.01683242607736</c:v>
                </c:pt>
                <c:pt idx="5">
                  <c:v>82.916664675323432</c:v>
                </c:pt>
                <c:pt idx="6">
                  <c:v>63.930242450021268</c:v>
                </c:pt>
                <c:pt idx="7">
                  <c:v>68.643034998255587</c:v>
                </c:pt>
                <c:pt idx="8">
                  <c:v>98.518918557247929</c:v>
                </c:pt>
                <c:pt idx="9">
                  <c:v>84.589392990790429</c:v>
                </c:pt>
                <c:pt idx="10">
                  <c:v>65.344414760154649</c:v>
                </c:pt>
                <c:pt idx="11">
                  <c:v>71.496709504442293</c:v>
                </c:pt>
                <c:pt idx="12">
                  <c:v>101.76018811024713</c:v>
                </c:pt>
                <c:pt idx="13">
                  <c:v>98.868279813992615</c:v>
                </c:pt>
                <c:pt idx="14">
                  <c:v>81.919240676929249</c:v>
                </c:pt>
                <c:pt idx="15">
                  <c:v>97.6581803583462</c:v>
                </c:pt>
                <c:pt idx="16">
                  <c:v>143.59607912482855</c:v>
                </c:pt>
                <c:pt idx="17">
                  <c:v>128.52909830385349</c:v>
                </c:pt>
                <c:pt idx="18">
                  <c:v>106.55040408336878</c:v>
                </c:pt>
                <c:pt idx="19">
                  <c:v>136.51183574763786</c:v>
                </c:pt>
                <c:pt idx="20">
                  <c:v>174.69257643173594</c:v>
                </c:pt>
                <c:pt idx="21">
                  <c:v>168.85236499887688</c:v>
                </c:pt>
                <c:pt idx="22">
                  <c:v>130.30123447349681</c:v>
                </c:pt>
                <c:pt idx="23">
                  <c:v>147.31431520892377</c:v>
                </c:pt>
                <c:pt idx="24">
                  <c:v>183.33293506468678</c:v>
                </c:pt>
                <c:pt idx="25">
                  <c:v>157.16572914227271</c:v>
                </c:pt>
                <c:pt idx="26">
                  <c:v>124.2712878574262</c:v>
                </c:pt>
                <c:pt idx="27">
                  <c:v>146.37806527463809</c:v>
                </c:pt>
                <c:pt idx="28">
                  <c:v>193.15615157786073</c:v>
                </c:pt>
                <c:pt idx="29">
                  <c:v>169.84739938539184</c:v>
                </c:pt>
                <c:pt idx="30">
                  <c:v>123.85597331281453</c:v>
                </c:pt>
                <c:pt idx="31">
                  <c:v>143.83647407987993</c:v>
                </c:pt>
                <c:pt idx="32">
                  <c:v>178.62253212833173</c:v>
                </c:pt>
                <c:pt idx="33">
                  <c:v>141.81438450766825</c:v>
                </c:pt>
                <c:pt idx="34">
                  <c:v>104.39736378017483</c:v>
                </c:pt>
                <c:pt idx="35">
                  <c:v>119.93892152036666</c:v>
                </c:pt>
                <c:pt idx="36">
                  <c:v>169.37760168993353</c:v>
                </c:pt>
                <c:pt idx="37">
                  <c:v>89.851796271249626</c:v>
                </c:pt>
                <c:pt idx="38">
                  <c:v>75.665148466586061</c:v>
                </c:pt>
                <c:pt idx="39">
                  <c:v>120.94542604390195</c:v>
                </c:pt>
                <c:pt idx="40">
                  <c:v>148.57029521265156</c:v>
                </c:pt>
              </c:numCache>
            </c:numRef>
          </c:val>
          <c:smooth val="0"/>
          <c:extLst>
            <c:ext xmlns:c16="http://schemas.microsoft.com/office/drawing/2014/chart" uri="{C3380CC4-5D6E-409C-BE32-E72D297353CC}">
              <c16:uniqueId val="{00000000-E36E-45AE-8EB5-D809F03C5262}"/>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Grafdata!$B$33:$AP$33</c:f>
              <c:numCache>
                <c:formatCode>General</c:formatCode>
                <c:ptCount val="41"/>
                <c:pt idx="0">
                  <c:v>100</c:v>
                </c:pt>
                <c:pt idx="1">
                  <c:v>70.809095716552093</c:v>
                </c:pt>
                <c:pt idx="2">
                  <c:v>70.104001410188616</c:v>
                </c:pt>
                <c:pt idx="3">
                  <c:v>51.277983430283797</c:v>
                </c:pt>
                <c:pt idx="4">
                  <c:v>87.590340208002814</c:v>
                </c:pt>
                <c:pt idx="5">
                  <c:v>71.285034373347429</c:v>
                </c:pt>
                <c:pt idx="6">
                  <c:v>64.516129032258064</c:v>
                </c:pt>
                <c:pt idx="7">
                  <c:v>57.253657676714262</c:v>
                </c:pt>
                <c:pt idx="8">
                  <c:v>110.08284858099771</c:v>
                </c:pt>
                <c:pt idx="9">
                  <c:v>82.178741406663136</c:v>
                </c:pt>
                <c:pt idx="10">
                  <c:v>60.920148069804334</c:v>
                </c:pt>
                <c:pt idx="11">
                  <c:v>62.506610259122155</c:v>
                </c:pt>
                <c:pt idx="12">
                  <c:v>92.032434338092713</c:v>
                </c:pt>
                <c:pt idx="13">
                  <c:v>92.173453199365412</c:v>
                </c:pt>
                <c:pt idx="14">
                  <c:v>82.037722545390452</c:v>
                </c:pt>
                <c:pt idx="15">
                  <c:v>88.595099594570769</c:v>
                </c:pt>
                <c:pt idx="16">
                  <c:v>118.66737176097303</c:v>
                </c:pt>
                <c:pt idx="17">
                  <c:v>103.80750925436277</c:v>
                </c:pt>
                <c:pt idx="18">
                  <c:v>94.570773841001227</c:v>
                </c:pt>
                <c:pt idx="19">
                  <c:v>126.37052705799401</c:v>
                </c:pt>
                <c:pt idx="20">
                  <c:v>126.10611669310771</c:v>
                </c:pt>
                <c:pt idx="21">
                  <c:v>129.96650802044775</c:v>
                </c:pt>
                <c:pt idx="22">
                  <c:v>105.81702802749868</c:v>
                </c:pt>
                <c:pt idx="23">
                  <c:v>112.90322580645162</c:v>
                </c:pt>
                <c:pt idx="24">
                  <c:v>162.22457253657677</c:v>
                </c:pt>
                <c:pt idx="25">
                  <c:v>123.58540454785827</c:v>
                </c:pt>
                <c:pt idx="26">
                  <c:v>117.64498501674599</c:v>
                </c:pt>
                <c:pt idx="27">
                  <c:v>120.81790939538163</c:v>
                </c:pt>
                <c:pt idx="28">
                  <c:v>162.1716904635995</c:v>
                </c:pt>
                <c:pt idx="29">
                  <c:v>117.22192843292791</c:v>
                </c:pt>
                <c:pt idx="30">
                  <c:v>117.8917680239732</c:v>
                </c:pt>
                <c:pt idx="31">
                  <c:v>110.13573065397497</c:v>
                </c:pt>
                <c:pt idx="32">
                  <c:v>152.10646924026088</c:v>
                </c:pt>
                <c:pt idx="33">
                  <c:v>127.00511193372114</c:v>
                </c:pt>
                <c:pt idx="34">
                  <c:v>105.57024502027146</c:v>
                </c:pt>
                <c:pt idx="35">
                  <c:v>111.12286268288383</c:v>
                </c:pt>
                <c:pt idx="36">
                  <c:v>158.32892649391857</c:v>
                </c:pt>
                <c:pt idx="37">
                  <c:v>83.677066807685534</c:v>
                </c:pt>
                <c:pt idx="38">
                  <c:v>79.693283976731891</c:v>
                </c:pt>
                <c:pt idx="39">
                  <c:v>104.28344791115812</c:v>
                </c:pt>
                <c:pt idx="40">
                  <c:v>162.64762912039484</c:v>
                </c:pt>
              </c:numCache>
            </c:numRef>
          </c:val>
          <c:smooth val="0"/>
          <c:extLst>
            <c:ext xmlns:c16="http://schemas.microsoft.com/office/drawing/2014/chart" uri="{C3380CC4-5D6E-409C-BE32-E72D297353CC}">
              <c16:uniqueId val="{00000001-E36E-45AE-8EB5-D809F03C5262}"/>
            </c:ext>
          </c:extLst>
        </c:ser>
        <c:ser>
          <c:idx val="2"/>
          <c:order val="2"/>
          <c:tx>
            <c:strRef>
              <c:f>Grafdata!$A$35</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Grafdata!$B$35:$AP$35</c:f>
              <c:numCache>
                <c:formatCode>General</c:formatCode>
                <c:ptCount val="41"/>
                <c:pt idx="0">
                  <c:v>100</c:v>
                </c:pt>
                <c:pt idx="1">
                  <c:v>70.777479892761392</c:v>
                </c:pt>
                <c:pt idx="2">
                  <c:v>70.241286863270773</c:v>
                </c:pt>
                <c:pt idx="3">
                  <c:v>63.538873994638067</c:v>
                </c:pt>
                <c:pt idx="4">
                  <c:v>190.6166219839142</c:v>
                </c:pt>
                <c:pt idx="5">
                  <c:v>85.79088471849866</c:v>
                </c:pt>
                <c:pt idx="6">
                  <c:v>56.568364611260051</c:v>
                </c:pt>
                <c:pt idx="7">
                  <c:v>65.147453083109923</c:v>
                </c:pt>
                <c:pt idx="8">
                  <c:v>242.35924932975871</c:v>
                </c:pt>
                <c:pt idx="9">
                  <c:v>82.573726541554961</c:v>
                </c:pt>
                <c:pt idx="10">
                  <c:v>64.611260053619304</c:v>
                </c:pt>
                <c:pt idx="11">
                  <c:v>73.458445040214471</c:v>
                </c:pt>
                <c:pt idx="12">
                  <c:v>147.18498659517425</c:v>
                </c:pt>
                <c:pt idx="13">
                  <c:v>209.11528150134049</c:v>
                </c:pt>
                <c:pt idx="14">
                  <c:v>75.335120643431637</c:v>
                </c:pt>
                <c:pt idx="15">
                  <c:v>107.50670241286863</c:v>
                </c:pt>
                <c:pt idx="16">
                  <c:v>341.01876675603216</c:v>
                </c:pt>
                <c:pt idx="17">
                  <c:v>210.18766756032173</c:v>
                </c:pt>
                <c:pt idx="18">
                  <c:v>108.31099195710456</c:v>
                </c:pt>
                <c:pt idx="19">
                  <c:v>125.20107238605898</c:v>
                </c:pt>
                <c:pt idx="20">
                  <c:v>252.01072386058982</c:v>
                </c:pt>
                <c:pt idx="21">
                  <c:v>186.32707774798928</c:v>
                </c:pt>
                <c:pt idx="22">
                  <c:v>143.16353887399464</c:v>
                </c:pt>
                <c:pt idx="23">
                  <c:v>158.71313672922253</c:v>
                </c:pt>
                <c:pt idx="24">
                  <c:v>277.47989276139413</c:v>
                </c:pt>
                <c:pt idx="25">
                  <c:v>182.84182305630026</c:v>
                </c:pt>
                <c:pt idx="26">
                  <c:v>152.01072386058982</c:v>
                </c:pt>
                <c:pt idx="27">
                  <c:v>142.35924932975871</c:v>
                </c:pt>
                <c:pt idx="28">
                  <c:v>200.53619302949062</c:v>
                </c:pt>
                <c:pt idx="29">
                  <c:v>136.19302949061662</c:v>
                </c:pt>
                <c:pt idx="30">
                  <c:v>179.08847184986595</c:v>
                </c:pt>
                <c:pt idx="31">
                  <c:v>139.94638069705093</c:v>
                </c:pt>
                <c:pt idx="32">
                  <c:v>217.96246648793564</c:v>
                </c:pt>
                <c:pt idx="33">
                  <c:v>172.38605898123325</c:v>
                </c:pt>
                <c:pt idx="34">
                  <c:v>321.98391420911526</c:v>
                </c:pt>
                <c:pt idx="35">
                  <c:v>149.86595174262735</c:v>
                </c:pt>
                <c:pt idx="36">
                  <c:v>286.05898123324397</c:v>
                </c:pt>
                <c:pt idx="37">
                  <c:v>189.27613941018768</c:v>
                </c:pt>
                <c:pt idx="38">
                  <c:v>146.11260053619304</c:v>
                </c:pt>
                <c:pt idx="39">
                  <c:v>121.98391420911528</c:v>
                </c:pt>
                <c:pt idx="40">
                  <c:v>227.88203753351206</c:v>
                </c:pt>
              </c:numCache>
            </c:numRef>
          </c:val>
          <c:smooth val="0"/>
          <c:extLst>
            <c:ext xmlns:c16="http://schemas.microsoft.com/office/drawing/2014/chart" uri="{C3380CC4-5D6E-409C-BE32-E72D297353CC}">
              <c16:uniqueId val="{00000002-E36E-45AE-8EB5-D809F03C5262}"/>
            </c:ext>
          </c:extLst>
        </c:ser>
        <c:ser>
          <c:idx val="3"/>
          <c:order val="3"/>
          <c:tx>
            <c:strRef>
              <c:f>Grafdata!$A$34</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Grafdata!$B$34:$AP$34</c:f>
              <c:numCache>
                <c:formatCode>General</c:formatCode>
                <c:ptCount val="41"/>
                <c:pt idx="0">
                  <c:v>100</c:v>
                </c:pt>
                <c:pt idx="1">
                  <c:v>133.33333333333334</c:v>
                </c:pt>
                <c:pt idx="2">
                  <c:v>89.743589743589737</c:v>
                </c:pt>
                <c:pt idx="3">
                  <c:v>128.2051282051282</c:v>
                </c:pt>
                <c:pt idx="4">
                  <c:v>179.48717948717947</c:v>
                </c:pt>
                <c:pt idx="5">
                  <c:v>141.02564102564102</c:v>
                </c:pt>
                <c:pt idx="6">
                  <c:v>169.23076923076923</c:v>
                </c:pt>
                <c:pt idx="7">
                  <c:v>117.94871794871794</c:v>
                </c:pt>
                <c:pt idx="8">
                  <c:v>176.92307692307693</c:v>
                </c:pt>
                <c:pt idx="9">
                  <c:v>146.15384615384616</c:v>
                </c:pt>
                <c:pt idx="10">
                  <c:v>92.307692307692307</c:v>
                </c:pt>
                <c:pt idx="11">
                  <c:v>69.230769230769226</c:v>
                </c:pt>
                <c:pt idx="12">
                  <c:v>105.12820512820512</c:v>
                </c:pt>
                <c:pt idx="13">
                  <c:v>256.41025641025641</c:v>
                </c:pt>
                <c:pt idx="14">
                  <c:v>164.10256410256412</c:v>
                </c:pt>
                <c:pt idx="15">
                  <c:v>223.07692307692307</c:v>
                </c:pt>
                <c:pt idx="16">
                  <c:v>282.05128205128204</c:v>
                </c:pt>
                <c:pt idx="17">
                  <c:v>333.33333333333331</c:v>
                </c:pt>
                <c:pt idx="18">
                  <c:v>184.61538461538461</c:v>
                </c:pt>
                <c:pt idx="19">
                  <c:v>282.05128205128204</c:v>
                </c:pt>
                <c:pt idx="20">
                  <c:v>364.10256410256409</c:v>
                </c:pt>
                <c:pt idx="21">
                  <c:v>310.25641025641028</c:v>
                </c:pt>
                <c:pt idx="22">
                  <c:v>212.82051282051282</c:v>
                </c:pt>
                <c:pt idx="23">
                  <c:v>351.28205128205127</c:v>
                </c:pt>
                <c:pt idx="24">
                  <c:v>356.41025641025641</c:v>
                </c:pt>
                <c:pt idx="25">
                  <c:v>328.20512820512823</c:v>
                </c:pt>
                <c:pt idx="26">
                  <c:v>243.58974358974359</c:v>
                </c:pt>
                <c:pt idx="27">
                  <c:v>194.87179487179486</c:v>
                </c:pt>
                <c:pt idx="28">
                  <c:v>423.07692307692309</c:v>
                </c:pt>
                <c:pt idx="29">
                  <c:v>417.94871794871796</c:v>
                </c:pt>
                <c:pt idx="30">
                  <c:v>207.69230769230768</c:v>
                </c:pt>
                <c:pt idx="31">
                  <c:v>141.02564102564102</c:v>
                </c:pt>
                <c:pt idx="32">
                  <c:v>387.17948717948718</c:v>
                </c:pt>
                <c:pt idx="33">
                  <c:v>210.25641025641025</c:v>
                </c:pt>
                <c:pt idx="34">
                  <c:v>133.33333333333334</c:v>
                </c:pt>
                <c:pt idx="35">
                  <c:v>156.41025641025641</c:v>
                </c:pt>
                <c:pt idx="36">
                  <c:v>302.56410256410254</c:v>
                </c:pt>
                <c:pt idx="37">
                  <c:v>171.7948717948718</c:v>
                </c:pt>
                <c:pt idx="38">
                  <c:v>61.53846153846154</c:v>
                </c:pt>
                <c:pt idx="39">
                  <c:v>146.15384615384616</c:v>
                </c:pt>
                <c:pt idx="40">
                  <c:v>261.53846153846155</c:v>
                </c:pt>
              </c:numCache>
            </c:numRef>
          </c:val>
          <c:smooth val="0"/>
          <c:extLst>
            <c:ext xmlns:c16="http://schemas.microsoft.com/office/drawing/2014/chart" uri="{C3380CC4-5D6E-409C-BE32-E72D297353CC}">
              <c16:uniqueId val="{00000003-E36E-45AE-8EB5-D809F03C526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Grafdata!$B$19:$AP$19</c:f>
              <c:numCache>
                <c:formatCode>General</c:formatCode>
                <c:ptCount val="41"/>
                <c:pt idx="0">
                  <c:v>100</c:v>
                </c:pt>
                <c:pt idx="1">
                  <c:v>91.55797101449275</c:v>
                </c:pt>
                <c:pt idx="2">
                  <c:v>153.68659420289856</c:v>
                </c:pt>
                <c:pt idx="3">
                  <c:v>149.61050724637681</c:v>
                </c:pt>
                <c:pt idx="4">
                  <c:v>125.74275362318841</c:v>
                </c:pt>
                <c:pt idx="5">
                  <c:v>138.1159420289855</c:v>
                </c:pt>
                <c:pt idx="6">
                  <c:v>233.90398550724638</c:v>
                </c:pt>
                <c:pt idx="7">
                  <c:v>155.82427536231884</c:v>
                </c:pt>
                <c:pt idx="8">
                  <c:v>140.89673913043478</c:v>
                </c:pt>
                <c:pt idx="9">
                  <c:v>103.94927536231884</c:v>
                </c:pt>
                <c:pt idx="10">
                  <c:v>131.52173913043478</c:v>
                </c:pt>
                <c:pt idx="11">
                  <c:v>118.55978260869566</c:v>
                </c:pt>
                <c:pt idx="12">
                  <c:v>114.0126811594203</c:v>
                </c:pt>
                <c:pt idx="13">
                  <c:v>92.282608695652172</c:v>
                </c:pt>
                <c:pt idx="14">
                  <c:v>101.53985507246377</c:v>
                </c:pt>
                <c:pt idx="15">
                  <c:v>151.81159420289856</c:v>
                </c:pt>
                <c:pt idx="16">
                  <c:v>81.277173913043484</c:v>
                </c:pt>
                <c:pt idx="17">
                  <c:v>69.900362318840578</c:v>
                </c:pt>
                <c:pt idx="18">
                  <c:v>87.789855072463766</c:v>
                </c:pt>
                <c:pt idx="19">
                  <c:v>95.398550724637687</c:v>
                </c:pt>
                <c:pt idx="20">
                  <c:v>81.313405797101453</c:v>
                </c:pt>
                <c:pt idx="21">
                  <c:v>69.05797101449275</c:v>
                </c:pt>
                <c:pt idx="22">
                  <c:v>103.75</c:v>
                </c:pt>
                <c:pt idx="23">
                  <c:v>84.673913043478265</c:v>
                </c:pt>
                <c:pt idx="24">
                  <c:v>69.755434782608702</c:v>
                </c:pt>
                <c:pt idx="25">
                  <c:v>76.268115942028984</c:v>
                </c:pt>
                <c:pt idx="26">
                  <c:v>82.527173913043484</c:v>
                </c:pt>
                <c:pt idx="27">
                  <c:v>75.335144927536234</c:v>
                </c:pt>
                <c:pt idx="28">
                  <c:v>86.684782608695656</c:v>
                </c:pt>
                <c:pt idx="29">
                  <c:v>63.777173913043477</c:v>
                </c:pt>
                <c:pt idx="30">
                  <c:v>98.197463768115938</c:v>
                </c:pt>
                <c:pt idx="31">
                  <c:v>144.28442028985506</c:v>
                </c:pt>
                <c:pt idx="32">
                  <c:v>109.27536231884058</c:v>
                </c:pt>
                <c:pt idx="33">
                  <c:v>75.579710144927532</c:v>
                </c:pt>
                <c:pt idx="34">
                  <c:v>123.67753623188406</c:v>
                </c:pt>
                <c:pt idx="35">
                  <c:v>442.92572463768118</c:v>
                </c:pt>
                <c:pt idx="36">
                  <c:v>422.80797101449275</c:v>
                </c:pt>
                <c:pt idx="37">
                  <c:v>122.67210144927536</c:v>
                </c:pt>
                <c:pt idx="38">
                  <c:v>129.9909420289855</c:v>
                </c:pt>
                <c:pt idx="39">
                  <c:v>80.135869565217391</c:v>
                </c:pt>
                <c:pt idx="40">
                  <c:v>69.565217391304344</c:v>
                </c:pt>
              </c:numCache>
            </c:numRef>
          </c:val>
          <c:smooth val="0"/>
          <c:extLst>
            <c:ext xmlns:c16="http://schemas.microsoft.com/office/drawing/2014/chart" uri="{C3380CC4-5D6E-409C-BE32-E72D297353CC}">
              <c16:uniqueId val="{00000000-4B79-434C-B8C1-CD5517F097F2}"/>
            </c:ext>
          </c:extLst>
        </c:ser>
        <c:ser>
          <c:idx val="1"/>
          <c:order val="1"/>
          <c:tx>
            <c:strRef>
              <c:f>Grafdata!$A$31</c:f>
              <c:strCache>
                <c:ptCount val="1"/>
                <c:pt idx="0">
                  <c:v>Dalarnas län</c:v>
                </c:pt>
              </c:strCache>
            </c:strRef>
          </c:tx>
          <c:spPr>
            <a:ln w="28575" cap="rnd">
              <a:solidFill>
                <a:schemeClr val="accent2"/>
              </a:solidFill>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Grafdata!$B$31:$AP$31</c:f>
              <c:numCache>
                <c:formatCode>General</c:formatCode>
                <c:ptCount val="41"/>
                <c:pt idx="0">
                  <c:v>105</c:v>
                </c:pt>
                <c:pt idx="1">
                  <c:v>107.94979079497908</c:v>
                </c:pt>
                <c:pt idx="2">
                  <c:v>339.74895397489541</c:v>
                </c:pt>
                <c:pt idx="3">
                  <c:v>75.73221757322176</c:v>
                </c:pt>
                <c:pt idx="4">
                  <c:v>126.35983263598327</c:v>
                </c:pt>
                <c:pt idx="5">
                  <c:v>128.87029288702928</c:v>
                </c:pt>
                <c:pt idx="6">
                  <c:v>220.08368200836821</c:v>
                </c:pt>
                <c:pt idx="7">
                  <c:v>266.52719665271968</c:v>
                </c:pt>
                <c:pt idx="8">
                  <c:v>121.75732217573221</c:v>
                </c:pt>
                <c:pt idx="9">
                  <c:v>165.69037656903765</c:v>
                </c:pt>
                <c:pt idx="10">
                  <c:v>314.22594142259413</c:v>
                </c:pt>
                <c:pt idx="11">
                  <c:v>220.5020920502092</c:v>
                </c:pt>
                <c:pt idx="12">
                  <c:v>144.35146443514645</c:v>
                </c:pt>
                <c:pt idx="13">
                  <c:v>148.95397489539749</c:v>
                </c:pt>
                <c:pt idx="14">
                  <c:v>82.426778242677827</c:v>
                </c:pt>
                <c:pt idx="15">
                  <c:v>369.87447698744768</c:v>
                </c:pt>
                <c:pt idx="16">
                  <c:v>64.43514644351464</c:v>
                </c:pt>
                <c:pt idx="17">
                  <c:v>66.527196652719667</c:v>
                </c:pt>
                <c:pt idx="18">
                  <c:v>97.489539748953973</c:v>
                </c:pt>
                <c:pt idx="19">
                  <c:v>153.13807531380752</c:v>
                </c:pt>
                <c:pt idx="20">
                  <c:v>118.82845188284519</c:v>
                </c:pt>
                <c:pt idx="21">
                  <c:v>42.677824267782427</c:v>
                </c:pt>
                <c:pt idx="22">
                  <c:v>94.560669456066947</c:v>
                </c:pt>
                <c:pt idx="23">
                  <c:v>139.74895397489539</c:v>
                </c:pt>
                <c:pt idx="24">
                  <c:v>123.84937238493724</c:v>
                </c:pt>
                <c:pt idx="25">
                  <c:v>316.31799163179915</c:v>
                </c:pt>
                <c:pt idx="26">
                  <c:v>40.1673640167364</c:v>
                </c:pt>
                <c:pt idx="27">
                  <c:v>79.079497907949786</c:v>
                </c:pt>
                <c:pt idx="28">
                  <c:v>143.93305439330544</c:v>
                </c:pt>
                <c:pt idx="29">
                  <c:v>67.36401673640168</c:v>
                </c:pt>
                <c:pt idx="30">
                  <c:v>113.80753138075313</c:v>
                </c:pt>
                <c:pt idx="31">
                  <c:v>74.058577405857747</c:v>
                </c:pt>
                <c:pt idx="32">
                  <c:v>62.761506276150627</c:v>
                </c:pt>
                <c:pt idx="33">
                  <c:v>66.945606694560666</c:v>
                </c:pt>
                <c:pt idx="34">
                  <c:v>137.23849372384936</c:v>
                </c:pt>
                <c:pt idx="35">
                  <c:v>153.55648535564853</c:v>
                </c:pt>
                <c:pt idx="36">
                  <c:v>473.64016736401675</c:v>
                </c:pt>
                <c:pt idx="37">
                  <c:v>41.422594142259413</c:v>
                </c:pt>
                <c:pt idx="38">
                  <c:v>131.79916317991632</c:v>
                </c:pt>
                <c:pt idx="39">
                  <c:v>24.686192468619247</c:v>
                </c:pt>
                <c:pt idx="40">
                  <c:v>41.84100418410042</c:v>
                </c:pt>
              </c:numCache>
            </c:numRef>
          </c:val>
          <c:smooth val="0"/>
          <c:extLst>
            <c:ext xmlns:c16="http://schemas.microsoft.com/office/drawing/2014/chart" uri="{C3380CC4-5D6E-409C-BE32-E72D297353CC}">
              <c16:uniqueId val="{00000001-4B79-434C-B8C1-CD5517F097F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Grafdata!$B$4:$AP$4</c:f>
              <c:numCache>
                <c:formatCode>General</c:formatCode>
                <c:ptCount val="41"/>
                <c:pt idx="0">
                  <c:v>5.1058506000000001</c:v>
                </c:pt>
                <c:pt idx="1">
                  <c:v>5.1979901999999996</c:v>
                </c:pt>
                <c:pt idx="2">
                  <c:v>5.3716065000000004</c:v>
                </c:pt>
                <c:pt idx="3">
                  <c:v>5.6471321000000003</c:v>
                </c:pt>
                <c:pt idx="4">
                  <c:v>5.2812840999999997</c:v>
                </c:pt>
                <c:pt idx="5">
                  <c:v>5.4272818000000003</c:v>
                </c:pt>
                <c:pt idx="6">
                  <c:v>5.6900012000000002</c:v>
                </c:pt>
                <c:pt idx="7">
                  <c:v>5.8598794999999999</c:v>
                </c:pt>
                <c:pt idx="8">
                  <c:v>5.4593397000000001</c:v>
                </c:pt>
                <c:pt idx="9">
                  <c:v>5.5785103999999999</c:v>
                </c:pt>
                <c:pt idx="10">
                  <c:v>5.6457477999999996</c:v>
                </c:pt>
                <c:pt idx="11">
                  <c:v>5.5976245000000002</c:v>
                </c:pt>
                <c:pt idx="12">
                  <c:v>5.0938878000000001</c:v>
                </c:pt>
                <c:pt idx="13">
                  <c:v>5.1062773000000004</c:v>
                </c:pt>
                <c:pt idx="14">
                  <c:v>5.2243864999999996</c:v>
                </c:pt>
                <c:pt idx="15">
                  <c:v>5.2929404</c:v>
                </c:pt>
                <c:pt idx="16">
                  <c:v>4.9356795</c:v>
                </c:pt>
                <c:pt idx="17">
                  <c:v>5.0270139</c:v>
                </c:pt>
                <c:pt idx="18">
                  <c:v>5.1607665000000003</c:v>
                </c:pt>
                <c:pt idx="19">
                  <c:v>5.1933197</c:v>
                </c:pt>
                <c:pt idx="20">
                  <c:v>4.8013187999999998</c:v>
                </c:pt>
                <c:pt idx="21">
                  <c:v>4.8220586000000001</c:v>
                </c:pt>
                <c:pt idx="22">
                  <c:v>4.9710428000000002</c:v>
                </c:pt>
                <c:pt idx="23">
                  <c:v>5.0919134000000001</c:v>
                </c:pt>
                <c:pt idx="24">
                  <c:v>4.8117241000000002</c:v>
                </c:pt>
                <c:pt idx="25">
                  <c:v>4.8194819000000004</c:v>
                </c:pt>
                <c:pt idx="26">
                  <c:v>4.8820189999999997</c:v>
                </c:pt>
                <c:pt idx="27">
                  <c:v>4.9013086000000001</c:v>
                </c:pt>
                <c:pt idx="28">
                  <c:v>4.5815858</c:v>
                </c:pt>
                <c:pt idx="29">
                  <c:v>4.5682245000000004</c:v>
                </c:pt>
                <c:pt idx="30">
                  <c:v>4.5652578999999998</c:v>
                </c:pt>
                <c:pt idx="31">
                  <c:v>4.6360673999999999</c:v>
                </c:pt>
                <c:pt idx="32">
                  <c:v>4.4652865000000004</c:v>
                </c:pt>
                <c:pt idx="33">
                  <c:v>4.6453017000000001</c:v>
                </c:pt>
                <c:pt idx="34">
                  <c:v>4.8557554528969531</c:v>
                </c:pt>
                <c:pt idx="35">
                  <c:v>5.0690150105641782</c:v>
                </c:pt>
                <c:pt idx="36">
                  <c:v>5.8655588453141814</c:v>
                </c:pt>
                <c:pt idx="37">
                  <c:v>6.2768198893320166</c:v>
                </c:pt>
                <c:pt idx="38">
                  <c:v>6.0307963571851229</c:v>
                </c:pt>
                <c:pt idx="39">
                  <c:v>5.9896784238545449</c:v>
                </c:pt>
                <c:pt idx="40">
                  <c:v>5.5009540448191512</c:v>
                </c:pt>
              </c:numCache>
            </c:numRef>
          </c:val>
          <c:smooth val="0"/>
          <c:extLst>
            <c:ext xmlns:c16="http://schemas.microsoft.com/office/drawing/2014/chart" uri="{C3380CC4-5D6E-409C-BE32-E72D297353CC}">
              <c16:uniqueId val="{00000000-BC50-42A2-A74E-DEFF7916C395}"/>
            </c:ext>
          </c:extLst>
        </c:ser>
        <c:ser>
          <c:idx val="1"/>
          <c:order val="1"/>
          <c:tx>
            <c:strRef>
              <c:f>Grafdata!$A$16</c:f>
              <c:strCache>
                <c:ptCount val="1"/>
                <c:pt idx="0">
                  <c:v>Dalarnas län</c:v>
                </c:pt>
              </c:strCache>
            </c:strRef>
          </c:tx>
          <c:spPr>
            <a:ln w="28575" cap="rnd">
              <a:solidFill>
                <a:schemeClr val="accent2"/>
              </a:solidFill>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Grafdata!$B$16:$AP$16</c:f>
              <c:numCache>
                <c:formatCode>General</c:formatCode>
                <c:ptCount val="41"/>
                <c:pt idx="0">
                  <c:v>4.5610505999999997</c:v>
                </c:pt>
                <c:pt idx="1">
                  <c:v>4.5034387999999996</c:v>
                </c:pt>
                <c:pt idx="2">
                  <c:v>4.9255458000000001</c:v>
                </c:pt>
                <c:pt idx="3">
                  <c:v>5.2353411000000003</c:v>
                </c:pt>
                <c:pt idx="4">
                  <c:v>4.6505307</c:v>
                </c:pt>
                <c:pt idx="5">
                  <c:v>4.5935696999999998</c:v>
                </c:pt>
                <c:pt idx="6">
                  <c:v>5.0920943000000003</c:v>
                </c:pt>
                <c:pt idx="7">
                  <c:v>5.4105368</c:v>
                </c:pt>
                <c:pt idx="8">
                  <c:v>4.7633643000000001</c:v>
                </c:pt>
                <c:pt idx="9">
                  <c:v>4.5964127000000001</c:v>
                </c:pt>
                <c:pt idx="10">
                  <c:v>4.9520941000000001</c:v>
                </c:pt>
                <c:pt idx="11">
                  <c:v>5.0264575999999996</c:v>
                </c:pt>
                <c:pt idx="12">
                  <c:v>4.3529898999999999</c:v>
                </c:pt>
                <c:pt idx="13">
                  <c:v>4.2087016999999998</c:v>
                </c:pt>
                <c:pt idx="14">
                  <c:v>4.5965755000000001</c:v>
                </c:pt>
                <c:pt idx="15">
                  <c:v>4.7800357</c:v>
                </c:pt>
                <c:pt idx="16">
                  <c:v>4.3116745999999999</c:v>
                </c:pt>
                <c:pt idx="17">
                  <c:v>4.3381800000000004</c:v>
                </c:pt>
                <c:pt idx="18">
                  <c:v>4.7620665000000004</c:v>
                </c:pt>
                <c:pt idx="19">
                  <c:v>5.0059380999999998</c:v>
                </c:pt>
                <c:pt idx="20">
                  <c:v>4.4392519999999998</c:v>
                </c:pt>
                <c:pt idx="21">
                  <c:v>4.3569848000000002</c:v>
                </c:pt>
                <c:pt idx="22">
                  <c:v>4.7492903999999996</c:v>
                </c:pt>
                <c:pt idx="23">
                  <c:v>4.9678313999999997</c:v>
                </c:pt>
                <c:pt idx="24">
                  <c:v>4.5049726000000003</c:v>
                </c:pt>
                <c:pt idx="25">
                  <c:v>4.4275025000000001</c:v>
                </c:pt>
                <c:pt idx="26">
                  <c:v>4.4927446</c:v>
                </c:pt>
                <c:pt idx="27">
                  <c:v>4.5348566000000003</c:v>
                </c:pt>
                <c:pt idx="28">
                  <c:v>4.0363560999999999</c:v>
                </c:pt>
                <c:pt idx="29">
                  <c:v>3.8690533999999999</c:v>
                </c:pt>
                <c:pt idx="30">
                  <c:v>3.9274491999999999</c:v>
                </c:pt>
                <c:pt idx="31">
                  <c:v>4.0462932</c:v>
                </c:pt>
                <c:pt idx="32">
                  <c:v>3.7698402999999998</c:v>
                </c:pt>
                <c:pt idx="33">
                  <c:v>3.9160512999999999</c:v>
                </c:pt>
                <c:pt idx="34">
                  <c:v>4.1337098897828337</c:v>
                </c:pt>
                <c:pt idx="35">
                  <c:v>4.38539693976408</c:v>
                </c:pt>
                <c:pt idx="36">
                  <c:v>4.9303259999967546</c:v>
                </c:pt>
                <c:pt idx="37">
                  <c:v>5.1819908419190348</c:v>
                </c:pt>
                <c:pt idx="38">
                  <c:v>5.1007689879493761</c:v>
                </c:pt>
                <c:pt idx="39">
                  <c:v>5.1362873266735516</c:v>
                </c:pt>
                <c:pt idx="40">
                  <c:v>4.6492450354869996</c:v>
                </c:pt>
              </c:numCache>
            </c:numRef>
          </c:val>
          <c:smooth val="0"/>
          <c:extLst>
            <c:ext xmlns:c16="http://schemas.microsoft.com/office/drawing/2014/chart" uri="{C3380CC4-5D6E-409C-BE32-E72D297353CC}">
              <c16:uniqueId val="{00000001-BC50-42A2-A74E-DEFF7916C395}"/>
            </c:ext>
          </c:extLst>
        </c:ser>
        <c:ser>
          <c:idx val="2"/>
          <c:order val="2"/>
          <c:tx>
            <c:strRef>
              <c:f>Grafdata!$A$18</c:f>
              <c:strCache>
                <c:ptCount val="1"/>
                <c:pt idx="0">
                  <c:v>Ludvika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Grafdata!$B$18:$AP$18</c:f>
              <c:numCache>
                <c:formatCode>General</c:formatCode>
                <c:ptCount val="41"/>
                <c:pt idx="0">
                  <c:v>4.4176916999999998</c:v>
                </c:pt>
                <c:pt idx="1">
                  <c:v>4.4191919000000004</c:v>
                </c:pt>
                <c:pt idx="2">
                  <c:v>5.0460735999999997</c:v>
                </c:pt>
                <c:pt idx="3">
                  <c:v>5.1508111999999997</c:v>
                </c:pt>
                <c:pt idx="4">
                  <c:v>4.3888626999999998</c:v>
                </c:pt>
                <c:pt idx="5">
                  <c:v>4.3582982000000001</c:v>
                </c:pt>
                <c:pt idx="6">
                  <c:v>5.0904857999999997</c:v>
                </c:pt>
                <c:pt idx="7">
                  <c:v>5.5673233</c:v>
                </c:pt>
                <c:pt idx="8">
                  <c:v>5.0062667000000003</c:v>
                </c:pt>
                <c:pt idx="9">
                  <c:v>4.8119263999999999</c:v>
                </c:pt>
                <c:pt idx="10">
                  <c:v>5.0403580999999997</c:v>
                </c:pt>
                <c:pt idx="11">
                  <c:v>5.2533459999999996</c:v>
                </c:pt>
                <c:pt idx="12">
                  <c:v>4.8638953000000003</c:v>
                </c:pt>
                <c:pt idx="13">
                  <c:v>4.6412832999999996</c:v>
                </c:pt>
                <c:pt idx="14">
                  <c:v>5.1925945000000002</c:v>
                </c:pt>
                <c:pt idx="15">
                  <c:v>5.3437653000000003</c:v>
                </c:pt>
                <c:pt idx="16">
                  <c:v>5.0115328000000003</c:v>
                </c:pt>
                <c:pt idx="17">
                  <c:v>5.3676753000000001</c:v>
                </c:pt>
                <c:pt idx="18">
                  <c:v>6.1479397000000002</c:v>
                </c:pt>
                <c:pt idx="19">
                  <c:v>6.5306759999999997</c:v>
                </c:pt>
                <c:pt idx="20">
                  <c:v>5.9289632000000001</c:v>
                </c:pt>
                <c:pt idx="21">
                  <c:v>6.0244078999999999</c:v>
                </c:pt>
                <c:pt idx="22">
                  <c:v>6.5367208000000003</c:v>
                </c:pt>
                <c:pt idx="23">
                  <c:v>6.7270574999999999</c:v>
                </c:pt>
                <c:pt idx="24">
                  <c:v>6.1779101000000001</c:v>
                </c:pt>
                <c:pt idx="25">
                  <c:v>6.1384062999999998</c:v>
                </c:pt>
                <c:pt idx="26">
                  <c:v>6.0893961000000001</c:v>
                </c:pt>
                <c:pt idx="27">
                  <c:v>6.1753296999999998</c:v>
                </c:pt>
                <c:pt idx="28">
                  <c:v>5.7373235999999999</c:v>
                </c:pt>
                <c:pt idx="29">
                  <c:v>5.3639846999999996</c:v>
                </c:pt>
                <c:pt idx="30">
                  <c:v>5.4488852000000003</c:v>
                </c:pt>
                <c:pt idx="31">
                  <c:v>5.7481513</c:v>
                </c:pt>
                <c:pt idx="32">
                  <c:v>5.7013382999999997</c:v>
                </c:pt>
                <c:pt idx="33">
                  <c:v>6.0074892000000002</c:v>
                </c:pt>
                <c:pt idx="34">
                  <c:v>6.4443974778963682</c:v>
                </c:pt>
                <c:pt idx="35">
                  <c:v>6.7418319771667639</c:v>
                </c:pt>
                <c:pt idx="36">
                  <c:v>7.4226180951872989</c:v>
                </c:pt>
                <c:pt idx="37">
                  <c:v>7.8770670381085042</c:v>
                </c:pt>
                <c:pt idx="38">
                  <c:v>7.8532438478747189</c:v>
                </c:pt>
                <c:pt idx="39">
                  <c:v>7.7266853327589926</c:v>
                </c:pt>
                <c:pt idx="40">
                  <c:v>7.0046099481605051</c:v>
                </c:pt>
              </c:numCache>
            </c:numRef>
          </c:val>
          <c:smooth val="0"/>
          <c:extLst>
            <c:ext xmlns:c16="http://schemas.microsoft.com/office/drawing/2014/chart" uri="{C3380CC4-5D6E-409C-BE32-E72D297353CC}">
              <c16:uniqueId val="{00000002-BC50-42A2-A74E-DEFF7916C395}"/>
            </c:ext>
          </c:extLst>
        </c:ser>
        <c:ser>
          <c:idx val="3"/>
          <c:order val="3"/>
          <c:tx>
            <c:strRef>
              <c:f>Grafdata!$A$17</c:f>
              <c:strCache>
                <c:ptCount val="1"/>
                <c:pt idx="0">
                  <c:v>Smedjebackens kommun</c:v>
                </c:pt>
              </c:strCache>
            </c:strRef>
          </c:tx>
          <c:spPr>
            <a:ln w="28575" cap="rnd">
              <a:solidFill>
                <a:schemeClr val="accent4"/>
              </a:solidFill>
              <a:prstDash val="sysDot"/>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Grafdata!$B$17:$AP$17</c:f>
              <c:numCache>
                <c:formatCode>General</c:formatCode>
                <c:ptCount val="41"/>
                <c:pt idx="0">
                  <c:v>4.0432591999999996</c:v>
                </c:pt>
                <c:pt idx="1">
                  <c:v>3.7554620999999999</c:v>
                </c:pt>
                <c:pt idx="2">
                  <c:v>3.9820087000000002</c:v>
                </c:pt>
                <c:pt idx="3">
                  <c:v>4.3749741999999996</c:v>
                </c:pt>
                <c:pt idx="4">
                  <c:v>3.3428371000000001</c:v>
                </c:pt>
                <c:pt idx="5">
                  <c:v>3.1154196999999999</c:v>
                </c:pt>
                <c:pt idx="6">
                  <c:v>3.5977782999999999</c:v>
                </c:pt>
                <c:pt idx="7">
                  <c:v>3.9985051999999999</c:v>
                </c:pt>
                <c:pt idx="8">
                  <c:v>3.1854521</c:v>
                </c:pt>
                <c:pt idx="9">
                  <c:v>3.1475491</c:v>
                </c:pt>
                <c:pt idx="10">
                  <c:v>3.3916667</c:v>
                </c:pt>
                <c:pt idx="11">
                  <c:v>3.6624070999999998</c:v>
                </c:pt>
                <c:pt idx="12">
                  <c:v>2.8965575000000001</c:v>
                </c:pt>
                <c:pt idx="13">
                  <c:v>2.8066658000000002</c:v>
                </c:pt>
                <c:pt idx="14">
                  <c:v>3.0291635000000001</c:v>
                </c:pt>
                <c:pt idx="15">
                  <c:v>3.0558703999999999</c:v>
                </c:pt>
                <c:pt idx="16">
                  <c:v>2.6887108</c:v>
                </c:pt>
                <c:pt idx="17">
                  <c:v>2.8213165999999998</c:v>
                </c:pt>
                <c:pt idx="18">
                  <c:v>3.1108880999999999</c:v>
                </c:pt>
                <c:pt idx="19">
                  <c:v>3.0960793999999998</c:v>
                </c:pt>
                <c:pt idx="20">
                  <c:v>2.6601314999999999</c:v>
                </c:pt>
                <c:pt idx="21">
                  <c:v>2.8335845000000002</c:v>
                </c:pt>
                <c:pt idx="22">
                  <c:v>3.0992251999999998</c:v>
                </c:pt>
                <c:pt idx="23">
                  <c:v>2.9286945000000002</c:v>
                </c:pt>
                <c:pt idx="24">
                  <c:v>2.7090695</c:v>
                </c:pt>
                <c:pt idx="25">
                  <c:v>2.6324657</c:v>
                </c:pt>
                <c:pt idx="26">
                  <c:v>3.0371674999999998</c:v>
                </c:pt>
                <c:pt idx="27">
                  <c:v>3.1370065</c:v>
                </c:pt>
                <c:pt idx="28">
                  <c:v>2.7198855000000002</c:v>
                </c:pt>
                <c:pt idx="29">
                  <c:v>2.6550167</c:v>
                </c:pt>
                <c:pt idx="30">
                  <c:v>2.8195725999999999</c:v>
                </c:pt>
                <c:pt idx="31">
                  <c:v>3.1596381999999998</c:v>
                </c:pt>
                <c:pt idx="32">
                  <c:v>2.9253960000000001</c:v>
                </c:pt>
                <c:pt idx="33">
                  <c:v>2.9807486000000001</c:v>
                </c:pt>
                <c:pt idx="34">
                  <c:v>3.3290543431750108</c:v>
                </c:pt>
                <c:pt idx="35">
                  <c:v>3.5253505933117588</c:v>
                </c:pt>
                <c:pt idx="36">
                  <c:v>3.9281705948372609</c:v>
                </c:pt>
                <c:pt idx="37">
                  <c:v>4.1240671239377074</c:v>
                </c:pt>
                <c:pt idx="38">
                  <c:v>4.1833786173286756</c:v>
                </c:pt>
                <c:pt idx="39">
                  <c:v>4.2960460785587458</c:v>
                </c:pt>
                <c:pt idx="40">
                  <c:v>3.9057763921364863</c:v>
                </c:pt>
              </c:numCache>
            </c:numRef>
          </c:val>
          <c:smooth val="0"/>
          <c:extLst>
            <c:ext xmlns:c16="http://schemas.microsoft.com/office/drawing/2014/chart" uri="{C3380CC4-5D6E-409C-BE32-E72D297353CC}">
              <c16:uniqueId val="{00000003-BC50-42A2-A74E-DEFF7916C39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100.25788594078087</c:v>
                </c:pt>
                <c:pt idx="2">
                  <c:v>100.38153612033351</c:v>
                </c:pt>
                <c:pt idx="3">
                  <c:v>100.51129418051296</c:v>
                </c:pt>
                <c:pt idx="4">
                  <c:v>100.71552180778023</c:v>
                </c:pt>
                <c:pt idx="5">
                  <c:v>100.98713724799435</c:v>
                </c:pt>
                <c:pt idx="6">
                  <c:v>101.15468583475568</c:v>
                </c:pt>
                <c:pt idx="7">
                  <c:v>101.34070626154093</c:v>
                </c:pt>
                <c:pt idx="8">
                  <c:v>101.58385707262937</c:v>
                </c:pt>
                <c:pt idx="9">
                  <c:v>101.89092362587506</c:v>
                </c:pt>
                <c:pt idx="10">
                  <c:v>102.09649562201513</c:v>
                </c:pt>
                <c:pt idx="11">
                  <c:v>102.32945251794997</c:v>
                </c:pt>
                <c:pt idx="12">
                  <c:v>102.61868236607228</c:v>
                </c:pt>
                <c:pt idx="13">
                  <c:v>102.98181015987193</c:v>
                </c:pt>
                <c:pt idx="14">
                  <c:v>103.18142247352864</c:v>
                </c:pt>
                <c:pt idx="15">
                  <c:v>103.39315527820391</c:v>
                </c:pt>
                <c:pt idx="16">
                  <c:v>103.66642206915941</c:v>
                </c:pt>
                <c:pt idx="17">
                  <c:v>104.04203026375458</c:v>
                </c:pt>
                <c:pt idx="18">
                  <c:v>104.27874504118427</c:v>
                </c:pt>
                <c:pt idx="19">
                  <c:v>104.53662039638346</c:v>
                </c:pt>
                <c:pt idx="20">
                  <c:v>104.86427590598818</c:v>
                </c:pt>
                <c:pt idx="21">
                  <c:v>105.37332594318592</c:v>
                </c:pt>
                <c:pt idx="22">
                  <c:v>105.80450844157797</c:v>
                </c:pt>
                <c:pt idx="23">
                  <c:v>106.10873805893459</c:v>
                </c:pt>
                <c:pt idx="24">
                  <c:v>106.41749830524837</c:v>
                </c:pt>
                <c:pt idx="25">
                  <c:v>106.84804566873989</c:v>
                </c:pt>
                <c:pt idx="26">
                  <c:v>107.12864826779659</c:v>
                </c:pt>
                <c:pt idx="27">
                  <c:v>107.36623106292366</c:v>
                </c:pt>
                <c:pt idx="28">
                  <c:v>107.6714980672845</c:v>
                </c:pt>
                <c:pt idx="29">
                  <c:v>108.04794252283205</c:v>
                </c:pt>
                <c:pt idx="30">
                  <c:v>108.29245887395663</c:v>
                </c:pt>
                <c:pt idx="31">
                  <c:v>108.55621981256746</c:v>
                </c:pt>
                <c:pt idx="32">
                  <c:v>108.83236588173872</c:v>
                </c:pt>
                <c:pt idx="33">
                  <c:v>109.1738355754301</c:v>
                </c:pt>
                <c:pt idx="34">
                  <c:v>109.32353687148638</c:v>
                </c:pt>
                <c:pt idx="35">
                  <c:v>109.49093726010426</c:v>
                </c:pt>
                <c:pt idx="36">
                  <c:v>109.58606988262284</c:v>
                </c:pt>
                <c:pt idx="37">
                  <c:v>109.80662047683388</c:v>
                </c:pt>
                <c:pt idx="38">
                  <c:v>109.87087495760474</c:v>
                </c:pt>
                <c:pt idx="39">
                  <c:v>109.98214000659694</c:v>
                </c:pt>
                <c:pt idx="40">
                  <c:v>110.18794488553387</c:v>
                </c:pt>
              </c:numCache>
            </c:numRef>
          </c:val>
          <c:smooth val="0"/>
          <c:extLst>
            <c:ext xmlns:c16="http://schemas.microsoft.com/office/drawing/2014/chart" uri="{C3380CC4-5D6E-409C-BE32-E72D297353CC}">
              <c16:uniqueId val="{00000000-5110-4C67-9E21-E6CFFEBE8321}"/>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Grafdata!$B$35:$AP$35</c:f>
              <c:numCache>
                <c:formatCode>General</c:formatCode>
                <c:ptCount val="41"/>
                <c:pt idx="0">
                  <c:v>100</c:v>
                </c:pt>
                <c:pt idx="1">
                  <c:v>99.931100409429504</c:v>
                </c:pt>
                <c:pt idx="2">
                  <c:v>99.765524953555911</c:v>
                </c:pt>
                <c:pt idx="3">
                  <c:v>99.707447288205898</c:v>
                </c:pt>
                <c:pt idx="4">
                  <c:v>99.82504554226864</c:v>
                </c:pt>
                <c:pt idx="5">
                  <c:v>99.765164222715228</c:v>
                </c:pt>
                <c:pt idx="6">
                  <c:v>99.761917645149069</c:v>
                </c:pt>
                <c:pt idx="7">
                  <c:v>99.791497574085099</c:v>
                </c:pt>
                <c:pt idx="8">
                  <c:v>99.965009108453728</c:v>
                </c:pt>
                <c:pt idx="9">
                  <c:v>99.973666648630129</c:v>
                </c:pt>
                <c:pt idx="10">
                  <c:v>100.04833793265155</c:v>
                </c:pt>
                <c:pt idx="11">
                  <c:v>100.14645672131739</c:v>
                </c:pt>
                <c:pt idx="12">
                  <c:v>100.38093176776148</c:v>
                </c:pt>
                <c:pt idx="13">
                  <c:v>100.45091355085403</c:v>
                </c:pt>
                <c:pt idx="14">
                  <c:v>100.60891365907328</c:v>
                </c:pt>
                <c:pt idx="15">
                  <c:v>100.68755298234223</c:v>
                </c:pt>
                <c:pt idx="16">
                  <c:v>100.95701892033259</c:v>
                </c:pt>
                <c:pt idx="17">
                  <c:v>101.18067204155619</c:v>
                </c:pt>
                <c:pt idx="18">
                  <c:v>101.37546669552513</c:v>
                </c:pt>
                <c:pt idx="19">
                  <c:v>101.49486860379128</c:v>
                </c:pt>
                <c:pt idx="20">
                  <c:v>101.83323413235215</c:v>
                </c:pt>
                <c:pt idx="21">
                  <c:v>102.16618869830276</c:v>
                </c:pt>
                <c:pt idx="22">
                  <c:v>102.63910683043846</c:v>
                </c:pt>
                <c:pt idx="23">
                  <c:v>102.78628501343722</c:v>
                </c:pt>
                <c:pt idx="24">
                  <c:v>103.01426690474902</c:v>
                </c:pt>
                <c:pt idx="25">
                  <c:v>103.06945872337356</c:v>
                </c:pt>
                <c:pt idx="26">
                  <c:v>103.22854102411486</c:v>
                </c:pt>
                <c:pt idx="27">
                  <c:v>103.31078765579063</c:v>
                </c:pt>
                <c:pt idx="28">
                  <c:v>103.5694316685605</c:v>
                </c:pt>
                <c:pt idx="29">
                  <c:v>103.54418050971267</c:v>
                </c:pt>
                <c:pt idx="30">
                  <c:v>103.59865086665584</c:v>
                </c:pt>
                <c:pt idx="31">
                  <c:v>103.65600707032448</c:v>
                </c:pt>
                <c:pt idx="32">
                  <c:v>103.84503003084248</c:v>
                </c:pt>
                <c:pt idx="33">
                  <c:v>103.82843641217106</c:v>
                </c:pt>
                <c:pt idx="34">
                  <c:v>103.87821726818534</c:v>
                </c:pt>
                <c:pt idx="35">
                  <c:v>103.81436790938442</c:v>
                </c:pt>
                <c:pt idx="36">
                  <c:v>103.82663275796764</c:v>
                </c:pt>
                <c:pt idx="37">
                  <c:v>103.82050033367602</c:v>
                </c:pt>
                <c:pt idx="38">
                  <c:v>103.7736053243872</c:v>
                </c:pt>
                <c:pt idx="39">
                  <c:v>103.83240445141857</c:v>
                </c:pt>
                <c:pt idx="40">
                  <c:v>104.02828129790956</c:v>
                </c:pt>
              </c:numCache>
            </c:numRef>
          </c:val>
          <c:smooth val="0"/>
          <c:extLst>
            <c:ext xmlns:c16="http://schemas.microsoft.com/office/drawing/2014/chart" uri="{C3380CC4-5D6E-409C-BE32-E72D297353CC}">
              <c16:uniqueId val="{00000001-5110-4C67-9E21-E6CFFEBE8321}"/>
            </c:ext>
          </c:extLst>
        </c:ser>
        <c:ser>
          <c:idx val="2"/>
          <c:order val="2"/>
          <c:tx>
            <c:strRef>
              <c:f>Grafdata!$A$37</c:f>
              <c:strCache>
                <c:ptCount val="1"/>
                <c:pt idx="0">
                  <c:v>Ludvika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Grafdata!$B$37:$AP$37</c:f>
              <c:numCache>
                <c:formatCode>General</c:formatCode>
                <c:ptCount val="41"/>
                <c:pt idx="0">
                  <c:v>100</c:v>
                </c:pt>
                <c:pt idx="1">
                  <c:v>99.728734741329205</c:v>
                </c:pt>
                <c:pt idx="2">
                  <c:v>99.151327262158503</c:v>
                </c:pt>
                <c:pt idx="3">
                  <c:v>99.155202480139508</c:v>
                </c:pt>
                <c:pt idx="4">
                  <c:v>99.794613447006398</c:v>
                </c:pt>
                <c:pt idx="5">
                  <c:v>99.492346444487509</c:v>
                </c:pt>
                <c:pt idx="6">
                  <c:v>99.356713815152105</c:v>
                </c:pt>
                <c:pt idx="7">
                  <c:v>99.30246076341794</c:v>
                </c:pt>
                <c:pt idx="8">
                  <c:v>99.317961635341987</c:v>
                </c:pt>
                <c:pt idx="9">
                  <c:v>99.372214687076152</c:v>
                </c:pt>
                <c:pt idx="10">
                  <c:v>99.639604727765942</c:v>
                </c:pt>
                <c:pt idx="11">
                  <c:v>100.11238132144933</c:v>
                </c:pt>
                <c:pt idx="12">
                  <c:v>100.41464832396822</c:v>
                </c:pt>
                <c:pt idx="13">
                  <c:v>100.33326874636698</c:v>
                </c:pt>
                <c:pt idx="14">
                  <c:v>100.87192404572757</c:v>
                </c:pt>
                <c:pt idx="15">
                  <c:v>101.09668668862624</c:v>
                </c:pt>
                <c:pt idx="16">
                  <c:v>101.37957760124007</c:v>
                </c:pt>
                <c:pt idx="17">
                  <c:v>101.64696764192986</c:v>
                </c:pt>
                <c:pt idx="18">
                  <c:v>102.15849641542337</c:v>
                </c:pt>
                <c:pt idx="19">
                  <c:v>102.46463863592327</c:v>
                </c:pt>
                <c:pt idx="20">
                  <c:v>102.9141639217206</c:v>
                </c:pt>
                <c:pt idx="21">
                  <c:v>103.60007750435962</c:v>
                </c:pt>
                <c:pt idx="22">
                  <c:v>104.37124588258089</c:v>
                </c:pt>
                <c:pt idx="23">
                  <c:v>104.57275721759349</c:v>
                </c:pt>
                <c:pt idx="24">
                  <c:v>104.80914551443519</c:v>
                </c:pt>
                <c:pt idx="25">
                  <c:v>104.62313505134664</c:v>
                </c:pt>
                <c:pt idx="26">
                  <c:v>104.59988374346057</c:v>
                </c:pt>
                <c:pt idx="27">
                  <c:v>104.65026157721371</c:v>
                </c:pt>
                <c:pt idx="28">
                  <c:v>105.01065684944778</c:v>
                </c:pt>
                <c:pt idx="29">
                  <c:v>104.60763417942259</c:v>
                </c:pt>
                <c:pt idx="30">
                  <c:v>104.42162371633404</c:v>
                </c:pt>
                <c:pt idx="31">
                  <c:v>104.37124588258089</c:v>
                </c:pt>
                <c:pt idx="32">
                  <c:v>104.53012981980237</c:v>
                </c:pt>
                <c:pt idx="33">
                  <c:v>104.31699283084673</c:v>
                </c:pt>
                <c:pt idx="34">
                  <c:v>104.23561325324549</c:v>
                </c:pt>
                <c:pt idx="35">
                  <c:v>103.87521798101143</c:v>
                </c:pt>
                <c:pt idx="36">
                  <c:v>103.64658012013176</c:v>
                </c:pt>
                <c:pt idx="37">
                  <c:v>103.29393528385971</c:v>
                </c:pt>
                <c:pt idx="38">
                  <c:v>103.09629916682813</c:v>
                </c:pt>
                <c:pt idx="39">
                  <c:v>103.1195504747142</c:v>
                </c:pt>
                <c:pt idx="40">
                  <c:v>103.13117612865723</c:v>
                </c:pt>
              </c:numCache>
            </c:numRef>
          </c:val>
          <c:smooth val="0"/>
          <c:extLst>
            <c:ext xmlns:c16="http://schemas.microsoft.com/office/drawing/2014/chart" uri="{C3380CC4-5D6E-409C-BE32-E72D297353CC}">
              <c16:uniqueId val="{00000002-5110-4C67-9E21-E6CFFEBE8321}"/>
            </c:ext>
          </c:extLst>
        </c:ser>
        <c:ser>
          <c:idx val="3"/>
          <c:order val="3"/>
          <c:tx>
            <c:strRef>
              <c:f>Grafdata!$A$36</c:f>
              <c:strCache>
                <c:ptCount val="1"/>
                <c:pt idx="0">
                  <c:v>Smedjebackens kommun</c:v>
                </c:pt>
              </c:strCache>
            </c:strRef>
          </c:tx>
          <c:spPr>
            <a:ln w="28575" cap="rnd">
              <a:solidFill>
                <a:schemeClr val="accent4"/>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Grafdata!$B$36:$AP$36</c:f>
              <c:numCache>
                <c:formatCode>General</c:formatCode>
                <c:ptCount val="41"/>
                <c:pt idx="0">
                  <c:v>100</c:v>
                </c:pt>
                <c:pt idx="1">
                  <c:v>99.710199121248948</c:v>
                </c:pt>
                <c:pt idx="2">
                  <c:v>99.672805459474617</c:v>
                </c:pt>
                <c:pt idx="3">
                  <c:v>99.598018135925955</c:v>
                </c:pt>
                <c:pt idx="4">
                  <c:v>99.654108628587451</c:v>
                </c:pt>
                <c:pt idx="5">
                  <c:v>99.383004580723565</c:v>
                </c:pt>
                <c:pt idx="6">
                  <c:v>99.560624474151638</c:v>
                </c:pt>
                <c:pt idx="7">
                  <c:v>99.775638029354027</c:v>
                </c:pt>
                <c:pt idx="8">
                  <c:v>100.27110404786389</c:v>
                </c:pt>
                <c:pt idx="9">
                  <c:v>100.28045246330747</c:v>
                </c:pt>
                <c:pt idx="10">
                  <c:v>99.943909507338503</c:v>
                </c:pt>
                <c:pt idx="11">
                  <c:v>99.766289613910445</c:v>
                </c:pt>
                <c:pt idx="12">
                  <c:v>100.04674207721791</c:v>
                </c:pt>
                <c:pt idx="13">
                  <c:v>100</c:v>
                </c:pt>
                <c:pt idx="14">
                  <c:v>100.14022623165374</c:v>
                </c:pt>
                <c:pt idx="15">
                  <c:v>100.06543890810508</c:v>
                </c:pt>
                <c:pt idx="16">
                  <c:v>100.5796017575021</c:v>
                </c:pt>
                <c:pt idx="17">
                  <c:v>100.72917640459941</c:v>
                </c:pt>
                <c:pt idx="18">
                  <c:v>100.86940263625316</c:v>
                </c:pt>
                <c:pt idx="19">
                  <c:v>100.70113115826868</c:v>
                </c:pt>
                <c:pt idx="20">
                  <c:v>101.20594559222212</c:v>
                </c:pt>
                <c:pt idx="21">
                  <c:v>101.56118537907825</c:v>
                </c:pt>
                <c:pt idx="22">
                  <c:v>101.98186407403945</c:v>
                </c:pt>
                <c:pt idx="23">
                  <c:v>101.45835280919884</c:v>
                </c:pt>
                <c:pt idx="24">
                  <c:v>101.43030756286809</c:v>
                </c:pt>
                <c:pt idx="25">
                  <c:v>101.42095914742451</c:v>
                </c:pt>
                <c:pt idx="26">
                  <c:v>101.84163784238572</c:v>
                </c:pt>
                <c:pt idx="27">
                  <c:v>101.68271477984482</c:v>
                </c:pt>
                <c:pt idx="28">
                  <c:v>102.09404505936244</c:v>
                </c:pt>
                <c:pt idx="29">
                  <c:v>101.71076002617556</c:v>
                </c:pt>
                <c:pt idx="30">
                  <c:v>101.86968308871646</c:v>
                </c:pt>
                <c:pt idx="31">
                  <c:v>102.25296812190334</c:v>
                </c:pt>
                <c:pt idx="32">
                  <c:v>102.21557446012901</c:v>
                </c:pt>
                <c:pt idx="33">
                  <c:v>101.86968308871646</c:v>
                </c:pt>
                <c:pt idx="34">
                  <c:v>101.84163784238572</c:v>
                </c:pt>
                <c:pt idx="35">
                  <c:v>101.61727587173974</c:v>
                </c:pt>
                <c:pt idx="36">
                  <c:v>101.54248854819109</c:v>
                </c:pt>
                <c:pt idx="37">
                  <c:v>101.6920631952884</c:v>
                </c:pt>
                <c:pt idx="38">
                  <c:v>101.46770122464243</c:v>
                </c:pt>
                <c:pt idx="39">
                  <c:v>101.83228942694214</c:v>
                </c:pt>
                <c:pt idx="40">
                  <c:v>101.98186407403945</c:v>
                </c:pt>
              </c:numCache>
            </c:numRef>
          </c:val>
          <c:smooth val="0"/>
          <c:extLst>
            <c:ext xmlns:c16="http://schemas.microsoft.com/office/drawing/2014/chart" uri="{C3380CC4-5D6E-409C-BE32-E72D297353CC}">
              <c16:uniqueId val="{00000003-5110-4C67-9E21-E6CFFEBE832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60.160135872861822</c:v>
                </c:pt>
                <c:pt idx="2">
                  <c:v>66.735411864612402</c:v>
                </c:pt>
                <c:pt idx="3">
                  <c:v>67.754458328278545</c:v>
                </c:pt>
                <c:pt idx="4">
                  <c:v>75.397306805774591</c:v>
                </c:pt>
                <c:pt idx="5">
                  <c:v>53.415018803833554</c:v>
                </c:pt>
                <c:pt idx="6">
                  <c:v>62.064782239475917</c:v>
                </c:pt>
                <c:pt idx="7">
                  <c:v>89.190828581827006</c:v>
                </c:pt>
                <c:pt idx="8">
                  <c:v>94.904767681669298</c:v>
                </c:pt>
                <c:pt idx="9">
                  <c:v>79.012495450685435</c:v>
                </c:pt>
                <c:pt idx="10">
                  <c:v>106.91495814630596</c:v>
                </c:pt>
                <c:pt idx="11">
                  <c:v>105.89591168263982</c:v>
                </c:pt>
                <c:pt idx="12">
                  <c:v>111.93740143151766</c:v>
                </c:pt>
                <c:pt idx="13">
                  <c:v>94.152614339439523</c:v>
                </c:pt>
                <c:pt idx="14">
                  <c:v>134.52626470945043</c:v>
                </c:pt>
                <c:pt idx="15">
                  <c:v>137.2437219458935</c:v>
                </c:pt>
                <c:pt idx="16">
                  <c:v>160.37850297221885</c:v>
                </c:pt>
                <c:pt idx="17">
                  <c:v>142.82421448501759</c:v>
                </c:pt>
                <c:pt idx="18">
                  <c:v>142.98192405677545</c:v>
                </c:pt>
                <c:pt idx="19">
                  <c:v>180.54106514618465</c:v>
                </c:pt>
                <c:pt idx="20">
                  <c:v>201.10396700230498</c:v>
                </c:pt>
                <c:pt idx="21">
                  <c:v>177.87213393182094</c:v>
                </c:pt>
                <c:pt idx="22">
                  <c:v>182.48210602935825</c:v>
                </c:pt>
                <c:pt idx="23">
                  <c:v>205.89591168263982</c:v>
                </c:pt>
                <c:pt idx="24">
                  <c:v>214.87322576731773</c:v>
                </c:pt>
                <c:pt idx="25">
                  <c:v>154.22782967366251</c:v>
                </c:pt>
                <c:pt idx="26">
                  <c:v>198.72619192041734</c:v>
                </c:pt>
                <c:pt idx="27">
                  <c:v>167.28132961300497</c:v>
                </c:pt>
                <c:pt idx="28">
                  <c:v>174.3297343200291</c:v>
                </c:pt>
                <c:pt idx="29">
                  <c:v>133.89542642241904</c:v>
                </c:pt>
                <c:pt idx="30">
                  <c:v>166.71114885357272</c:v>
                </c:pt>
                <c:pt idx="31">
                  <c:v>141.01662016256216</c:v>
                </c:pt>
                <c:pt idx="32">
                  <c:v>153.3907557927939</c:v>
                </c:pt>
                <c:pt idx="33">
                  <c:v>107.92187310445226</c:v>
                </c:pt>
                <c:pt idx="34">
                  <c:v>171.05422782967366</c:v>
                </c:pt>
                <c:pt idx="35">
                  <c:v>143.81899793764407</c:v>
                </c:pt>
                <c:pt idx="36">
                  <c:v>151.69234502001697</c:v>
                </c:pt>
                <c:pt idx="37">
                  <c:v>124.62695620526507</c:v>
                </c:pt>
                <c:pt idx="38">
                  <c:v>155.91410894091956</c:v>
                </c:pt>
                <c:pt idx="39">
                  <c:v>186.95863156617736</c:v>
                </c:pt>
                <c:pt idx="40">
                  <c:v>178.07836952565813</c:v>
                </c:pt>
              </c:numCache>
            </c:numRef>
          </c:val>
          <c:smooth val="0"/>
          <c:extLst>
            <c:ext xmlns:c16="http://schemas.microsoft.com/office/drawing/2014/chart" uri="{C3380CC4-5D6E-409C-BE32-E72D297353CC}">
              <c16:uniqueId val="{00000000-12FA-4164-8DCB-075A7DFEDECA}"/>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Grafdata!$B$35:$AP$35</c:f>
              <c:numCache>
                <c:formatCode>General</c:formatCode>
                <c:ptCount val="41"/>
                <c:pt idx="0">
                  <c:v>100</c:v>
                </c:pt>
                <c:pt idx="1">
                  <c:v>40.677966101694913</c:v>
                </c:pt>
                <c:pt idx="2">
                  <c:v>28.8135593220339</c:v>
                </c:pt>
                <c:pt idx="3">
                  <c:v>11.299435028248588</c:v>
                </c:pt>
                <c:pt idx="4">
                  <c:v>55.367231638418076</c:v>
                </c:pt>
                <c:pt idx="5">
                  <c:v>18.64406779661017</c:v>
                </c:pt>
                <c:pt idx="6">
                  <c:v>90.395480225988706</c:v>
                </c:pt>
                <c:pt idx="7">
                  <c:v>7.3446327683615822</c:v>
                </c:pt>
                <c:pt idx="8">
                  <c:v>42.93785310734463</c:v>
                </c:pt>
                <c:pt idx="9">
                  <c:v>63.841807909604519</c:v>
                </c:pt>
                <c:pt idx="10">
                  <c:v>74.011299435028249</c:v>
                </c:pt>
                <c:pt idx="11">
                  <c:v>22.033898305084747</c:v>
                </c:pt>
                <c:pt idx="12">
                  <c:v>36.72316384180791</c:v>
                </c:pt>
                <c:pt idx="13">
                  <c:v>35.028248587570623</c:v>
                </c:pt>
                <c:pt idx="14">
                  <c:v>23.163841807909606</c:v>
                </c:pt>
                <c:pt idx="15">
                  <c:v>43.502824858757059</c:v>
                </c:pt>
                <c:pt idx="16">
                  <c:v>77.966101694915253</c:v>
                </c:pt>
                <c:pt idx="17">
                  <c:v>23.163841807909606</c:v>
                </c:pt>
                <c:pt idx="18">
                  <c:v>94.915254237288138</c:v>
                </c:pt>
                <c:pt idx="19">
                  <c:v>76.836158192090394</c:v>
                </c:pt>
                <c:pt idx="20">
                  <c:v>58.757062146892657</c:v>
                </c:pt>
                <c:pt idx="21">
                  <c:v>89.265536723163848</c:v>
                </c:pt>
                <c:pt idx="22">
                  <c:v>70.056497175141246</c:v>
                </c:pt>
                <c:pt idx="23">
                  <c:v>40.112994350282484</c:v>
                </c:pt>
                <c:pt idx="24">
                  <c:v>115.81920903954803</c:v>
                </c:pt>
                <c:pt idx="25">
                  <c:v>48.587570621468927</c:v>
                </c:pt>
                <c:pt idx="26">
                  <c:v>110.16949152542372</c:v>
                </c:pt>
                <c:pt idx="27">
                  <c:v>165.5367231638418</c:v>
                </c:pt>
                <c:pt idx="28">
                  <c:v>122.03389830508475</c:v>
                </c:pt>
                <c:pt idx="29">
                  <c:v>41.807909604519772</c:v>
                </c:pt>
                <c:pt idx="30">
                  <c:v>63.27683615819209</c:v>
                </c:pt>
                <c:pt idx="31">
                  <c:v>75.141242937853107</c:v>
                </c:pt>
                <c:pt idx="32">
                  <c:v>192.65536723163842</c:v>
                </c:pt>
                <c:pt idx="33">
                  <c:v>17.514124293785311</c:v>
                </c:pt>
                <c:pt idx="34">
                  <c:v>53.10734463276836</c:v>
                </c:pt>
                <c:pt idx="35">
                  <c:v>77.401129943502823</c:v>
                </c:pt>
                <c:pt idx="36">
                  <c:v>66.101694915254242</c:v>
                </c:pt>
                <c:pt idx="37">
                  <c:v>158.19209039548022</c:v>
                </c:pt>
                <c:pt idx="38">
                  <c:v>49.152542372881356</c:v>
                </c:pt>
                <c:pt idx="39">
                  <c:v>119.77401129943503</c:v>
                </c:pt>
                <c:pt idx="40">
                  <c:v>125.42372881355932</c:v>
                </c:pt>
              </c:numCache>
            </c:numRef>
          </c:val>
          <c:smooth val="0"/>
          <c:extLst>
            <c:ext xmlns:c16="http://schemas.microsoft.com/office/drawing/2014/chart" uri="{C3380CC4-5D6E-409C-BE32-E72D297353CC}">
              <c16:uniqueId val="{00000001-12FA-4164-8DCB-075A7DFEDEC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100.49242916851377</c:v>
                </c:pt>
                <c:pt idx="2">
                  <c:v>103.41089666249309</c:v>
                </c:pt>
                <c:pt idx="3">
                  <c:v>109.80946194934553</c:v>
                </c:pt>
                <c:pt idx="4">
                  <c:v>117.36770386092945</c:v>
                </c:pt>
                <c:pt idx="5">
                  <c:v>121.95220755402957</c:v>
                </c:pt>
                <c:pt idx="6">
                  <c:v>126.82226083605218</c:v>
                </c:pt>
                <c:pt idx="7">
                  <c:v>131.19675238810348</c:v>
                </c:pt>
                <c:pt idx="8">
                  <c:v>137.97870048061088</c:v>
                </c:pt>
                <c:pt idx="9">
                  <c:v>44.044644696336135</c:v>
                </c:pt>
                <c:pt idx="10">
                  <c:v>77.569495401304849</c:v>
                </c:pt>
              </c:numCache>
            </c:numRef>
          </c:val>
          <c:smooth val="0"/>
          <c:extLst>
            <c:ext xmlns:c16="http://schemas.microsoft.com/office/drawing/2014/chart" uri="{C3380CC4-5D6E-409C-BE32-E72D297353CC}">
              <c16:uniqueId val="{00000000-AC69-4E08-8BF4-977713868D66}"/>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Grafdata!$B$33:$L$33</c:f>
              <c:numCache>
                <c:formatCode>General</c:formatCode>
                <c:ptCount val="11"/>
                <c:pt idx="0">
                  <c:v>100</c:v>
                </c:pt>
                <c:pt idx="1">
                  <c:v>90.0048611506475</c:v>
                </c:pt>
                <c:pt idx="2">
                  <c:v>77.29842647619131</c:v>
                </c:pt>
                <c:pt idx="3">
                  <c:v>82.637152329191863</c:v>
                </c:pt>
                <c:pt idx="4">
                  <c:v>87.276266636302722</c:v>
                </c:pt>
                <c:pt idx="5">
                  <c:v>82.047245128995669</c:v>
                </c:pt>
                <c:pt idx="6">
                  <c:v>88.599506877871249</c:v>
                </c:pt>
                <c:pt idx="7">
                  <c:v>107.85448079845494</c:v>
                </c:pt>
                <c:pt idx="8">
                  <c:v>107.11589245908532</c:v>
                </c:pt>
                <c:pt idx="9">
                  <c:v>38.663884278338102</c:v>
                </c:pt>
                <c:pt idx="10">
                  <c:v>74.258674526256783</c:v>
                </c:pt>
              </c:numCache>
            </c:numRef>
          </c:val>
          <c:smooth val="0"/>
          <c:extLst>
            <c:ext xmlns:c16="http://schemas.microsoft.com/office/drawing/2014/chart" uri="{C3380CC4-5D6E-409C-BE32-E72D297353CC}">
              <c16:uniqueId val="{00000001-AC69-4E08-8BF4-977713868D66}"/>
            </c:ext>
          </c:extLst>
        </c:ser>
        <c:ser>
          <c:idx val="2"/>
          <c:order val="2"/>
          <c:tx>
            <c:strRef>
              <c:f>Grafdata!$A$34</c:f>
              <c:strCache>
                <c:ptCount val="1"/>
                <c:pt idx="0">
                  <c:v>Ludvika kommun</c:v>
                </c:pt>
              </c:strCache>
            </c:strRef>
          </c:tx>
          <c:spPr>
            <a:ln w="28575" cap="rnd">
              <a:solidFill>
                <a:schemeClr val="accent3"/>
              </a:solidFill>
              <a:prstDash val="sysDot"/>
              <a:round/>
            </a:ln>
            <a:effectLst/>
          </c:spPr>
          <c:marker>
            <c:symbol val="none"/>
          </c:marker>
          <c:val>
            <c:numRef>
              <c:f>Grafdata!$B$34:$L$34</c:f>
              <c:numCache>
                <c:formatCode>General</c:formatCode>
                <c:ptCount val="11"/>
                <c:pt idx="0">
                  <c:v>100</c:v>
                </c:pt>
                <c:pt idx="1">
                  <c:v>76.747961119477424</c:v>
                </c:pt>
                <c:pt idx="2">
                  <c:v>78.633314427646638</c:v>
                </c:pt>
                <c:pt idx="3">
                  <c:v>74.661164459916691</c:v>
                </c:pt>
                <c:pt idx="4">
                  <c:v>71.402867145176117</c:v>
                </c:pt>
                <c:pt idx="5">
                  <c:v>67.84729420508107</c:v>
                </c:pt>
                <c:pt idx="6">
                  <c:v>79.800903561440222</c:v>
                </c:pt>
                <c:pt idx="7">
                  <c:v>77.749310594355677</c:v>
                </c:pt>
                <c:pt idx="8">
                  <c:v>78.015294048620206</c:v>
                </c:pt>
                <c:pt idx="9">
                  <c:v>52.222722027732686</c:v>
                </c:pt>
                <c:pt idx="10">
                  <c:v>108.90262267508948</c:v>
                </c:pt>
              </c:numCache>
            </c:numRef>
          </c:val>
          <c:smooth val="0"/>
          <c:extLst>
            <c:ext xmlns:c16="http://schemas.microsoft.com/office/drawing/2014/chart" uri="{C3380CC4-5D6E-409C-BE32-E72D297353CC}">
              <c16:uniqueId val="{00000002-AC69-4E08-8BF4-977713868D6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2021-09-28</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28/09/2021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9/28/2021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9/28/2021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9/28/2021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9/28/2021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9/28/2021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9/28/2021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9/28/2021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4.jpg"/><Relationship Id="rId1" Type="http://schemas.openxmlformats.org/officeDocument/2006/relationships/slideLayout" Target="../slideLayouts/slideLayout1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t="9624"/>
          <a:stretch/>
        </p:blipFill>
        <p:spPr>
          <a:xfrm>
            <a:off x="0" y="0"/>
            <a:ext cx="12191999" cy="7343936"/>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Konjunkturen i Dalarna</a:t>
            </a:r>
            <a:br>
              <a:rPr lang="sv-SE" sz="3200" b="1" dirty="0">
                <a:solidFill>
                  <a:schemeClr val="bg1"/>
                </a:solidFill>
                <a:latin typeface="+mj-lt"/>
              </a:rPr>
            </a:br>
            <a:r>
              <a:rPr lang="sv-SE" sz="3200" b="1" dirty="0">
                <a:solidFill>
                  <a:schemeClr val="bg1"/>
                </a:solidFill>
                <a:latin typeface="+mj-lt"/>
              </a:rPr>
              <a:t>Dalarnas län</a:t>
            </a:r>
            <a:r>
              <a:rPr lang="sv-SE" sz="2000" dirty="0">
                <a:solidFill>
                  <a:schemeClr val="bg1"/>
                </a:solidFill>
                <a:latin typeface="+mj-lt"/>
              </a:rPr>
              <a:t>, 2021 kv2</a:t>
            </a:r>
          </a:p>
          <a:p>
            <a:endParaRPr lang="sv-SE" sz="2000" dirty="0">
              <a:solidFill>
                <a:schemeClr val="bg1"/>
              </a:solidFill>
              <a:latin typeface="+mj-lt"/>
            </a:endParaRPr>
          </a:p>
          <a:p>
            <a:r>
              <a:rPr lang="sv-SE" sz="2000">
                <a:solidFill>
                  <a:schemeClr val="bg1"/>
                </a:solidFill>
              </a:rPr>
              <a:t>2021-09-29</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BC20C71E-DC75-433C-BE84-2E590A0DAA89}"/>
              </a:ext>
            </a:extLst>
          </p:cNvPr>
          <p:cNvPicPr>
            <a:picLocks noChangeAspect="1"/>
          </p:cNvPicPr>
          <p:nvPr/>
        </p:nvPicPr>
        <p:blipFill rotWithShape="1">
          <a:blip r:embed="rId4"/>
          <a:srcRect t="43564" b="9043"/>
          <a:stretch/>
        </p:blipFill>
        <p:spPr>
          <a:xfrm>
            <a:off x="5708630" y="-11355"/>
            <a:ext cx="6483370" cy="7355291"/>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Dalarnas län och Ludvika samt Smedjebackens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3"/>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pic>
        <p:nvPicPr>
          <p:cNvPr id="6" name="Platshållare för bild 5">
            <a:extLst>
              <a:ext uri="{FF2B5EF4-FFF2-40B4-BE49-F238E27FC236}">
                <a16:creationId xmlns:a16="http://schemas.microsoft.com/office/drawing/2014/main" id="{03B765C8-C8D6-41DB-9067-0867630BBFF3}"/>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4"/>
          <a:srcRect t="2464" b="2464"/>
          <a:stretch>
            <a:fillRect/>
          </a:stretch>
        </p:blipFill>
        <p:spPr/>
      </p:pic>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F383F52-4654-4C0D-B59F-904B21975617}"/>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4" b="2464"/>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7376" y="1233736"/>
            <a:ext cx="4951381" cy="4354880"/>
          </a:xfrm>
        </p:spPr>
        <p:txBody>
          <a:bodyPr/>
          <a:lstStyle/>
          <a:p>
            <a:pPr>
              <a:spcAft>
                <a:spcPts val="800"/>
              </a:spcAft>
            </a:pPr>
            <a:r>
              <a:rPr lang="sv-SE" sz="1100" b="1" dirty="0">
                <a:effectLst/>
                <a:ea typeface="Minion Pro" panose="02040503050201020203" pitchFamily="18" charset="0"/>
                <a:cs typeface="Times New Roman" panose="02020603050405020304" pitchFamily="18" charset="0"/>
              </a:rPr>
              <a:t>Fjolåret präglades starkt av följdverkningarna av Covid-19 pandemin. Det ekonomiska läget börjar under det andra kvartalet bli mer stabilt. </a:t>
            </a:r>
            <a:r>
              <a:rPr lang="sv-SE" sz="1100" b="1" dirty="0" smtClean="0">
                <a:effectLst/>
                <a:ea typeface="Minion Pro" panose="02040503050201020203" pitchFamily="18" charset="0"/>
                <a:cs typeface="Times New Roman" panose="02020603050405020304" pitchFamily="18" charset="0"/>
              </a:rPr>
              <a:t>Lönesumman i privat sektor visar en god återhämtning samtidigt som företagandet stärks med fler nya företag och färre konkurser. Arbetsmarknaden stärks också även om en ökad sysselsättning låter vänta på sig. </a:t>
            </a:r>
          </a:p>
          <a:p>
            <a:pPr>
              <a:spcAft>
                <a:spcPts val="800"/>
              </a:spcAft>
            </a:pPr>
            <a:r>
              <a:rPr lang="sv-SE" sz="1100" dirty="0" smtClean="0">
                <a:effectLst/>
                <a:ea typeface="Minion Pro" panose="02040503050201020203" pitchFamily="18" charset="0"/>
                <a:cs typeface="Times New Roman" panose="02020603050405020304" pitchFamily="18" charset="0"/>
              </a:rPr>
              <a:t>Lönesumman </a:t>
            </a:r>
            <a:r>
              <a:rPr lang="sv-SE" sz="1100" dirty="0">
                <a:effectLst/>
                <a:ea typeface="Minion Pro" panose="02040503050201020203" pitchFamily="18" charset="0"/>
                <a:cs typeface="Times New Roman" panose="02020603050405020304" pitchFamily="18" charset="0"/>
              </a:rPr>
              <a:t>i privat sektor ökar detta kvartal med 7,1 procent, vilket är en </a:t>
            </a:r>
            <a:r>
              <a:rPr lang="sv-SE" sz="1100" dirty="0" smtClean="0">
                <a:effectLst/>
                <a:ea typeface="Minion Pro" panose="02040503050201020203" pitchFamily="18" charset="0"/>
                <a:cs typeface="Times New Roman" panose="02020603050405020304" pitchFamily="18" charset="0"/>
              </a:rPr>
              <a:t>god återhämtning. </a:t>
            </a:r>
            <a:r>
              <a:rPr lang="sv-SE" sz="1100" dirty="0">
                <a:effectLst/>
                <a:ea typeface="Minion Pro" panose="02040503050201020203" pitchFamily="18" charset="0"/>
                <a:cs typeface="Times New Roman" panose="02020603050405020304" pitchFamily="18" charset="0"/>
              </a:rPr>
              <a:t>En liknande utveckling kan vi se i relation till den totala lönesumman, per sysselsatt och invånare. Likaså sker det under kvartalet en märkbar ökning av nyföretagandet med 21 procent och en minskning av företagskonkurserna med 23 procent. Lyckligtvis ser vi även en viss återhämtning för den hårt drabbade turistnäringen med en ökning av de kommersiella övernattningarna med 92 procent i länet.</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smtClean="0">
                <a:effectLst/>
                <a:ea typeface="Minion Pro" panose="02040503050201020203" pitchFamily="18" charset="0"/>
                <a:cs typeface="Times New Roman" panose="02020603050405020304" pitchFamily="18" charset="0"/>
              </a:rPr>
              <a:t>I likhet </a:t>
            </a:r>
            <a:r>
              <a:rPr lang="sv-SE" sz="1100" dirty="0">
                <a:effectLst/>
                <a:ea typeface="Minion Pro" panose="02040503050201020203" pitchFamily="18" charset="0"/>
                <a:cs typeface="Times New Roman" panose="02020603050405020304" pitchFamily="18" charset="0"/>
              </a:rPr>
              <a:t>med större delen av Stockholmsregionen under kvartalet så syns det en rad positiva signaler på arbetsmarknaden. Arbetslösheten minskar med 0,3 procentenheter, antalet varsel minskar dramatiskt efter förra årets rekordsiffror och andelen lediga jobb ökar med 63 procent</a:t>
            </a:r>
            <a:r>
              <a:rPr lang="sv-SE" sz="1100" dirty="0" smtClean="0">
                <a:effectLst/>
                <a:ea typeface="Minion Pro" panose="02040503050201020203" pitchFamily="18" charset="0"/>
                <a:cs typeface="Times New Roman" panose="02020603050405020304" pitchFamily="18" charset="0"/>
              </a:rPr>
              <a:t>. </a:t>
            </a:r>
            <a:r>
              <a:rPr lang="sv-SE" sz="1100" dirty="0" smtClean="0">
                <a:ea typeface="Minion Pro" panose="02040503050201020203" pitchFamily="18" charset="0"/>
                <a:cs typeface="Times New Roman" panose="02020603050405020304" pitchFamily="18" charset="0"/>
              </a:rPr>
              <a:t>En ökning av sysselsättningen låter dock vänta på sig, istället minskar antalet sysselsatta invånare med 1,9 procent eller 2 500 personer. </a:t>
            </a:r>
            <a:endParaRPr lang="sv-SE" sz="1100" dirty="0" smtClean="0">
              <a:effectLst/>
              <a:ea typeface="Minion Pro" panose="02040503050201020203" pitchFamily="18" charset="0"/>
              <a:cs typeface="Times New Roman" panose="02020603050405020304" pitchFamily="18" charset="0"/>
            </a:endParaRPr>
          </a:p>
          <a:p>
            <a:pPr>
              <a:spcAft>
                <a:spcPts val="800"/>
              </a:spcAft>
            </a:pPr>
            <a:r>
              <a:rPr lang="sv-SE" sz="1100" dirty="0" smtClean="0">
                <a:effectLst/>
                <a:ea typeface="Minion Pro" panose="02040503050201020203" pitchFamily="18" charset="0"/>
                <a:cs typeface="Times New Roman" panose="02020603050405020304" pitchFamily="18" charset="0"/>
              </a:rPr>
              <a:t>Befolkningstillväxten </a:t>
            </a:r>
            <a:r>
              <a:rPr lang="sv-SE" sz="1100" dirty="0">
                <a:effectLst/>
                <a:ea typeface="Minion Pro" panose="02040503050201020203" pitchFamily="18" charset="0"/>
                <a:cs typeface="Times New Roman" panose="02020603050405020304" pitchFamily="18" charset="0"/>
              </a:rPr>
              <a:t>under kvartalet följer utvecklingen för de senaste kvartalen och ligger på 0,2 procent. Som helhet har Dalarna en lägre befolkningstillväxt än övriga Stockholmsregionen. Befolkningen ökar i Smedjebackens kommun men minskar 0,5 procent i Ludvikas kommun.  Bostadsbyggandet ökade i länet och </a:t>
            </a:r>
            <a:r>
              <a:rPr lang="sv-SE" sz="1100" dirty="0" smtClean="0">
                <a:effectLst/>
                <a:ea typeface="Minion Pro" panose="02040503050201020203" pitchFamily="18" charset="0"/>
                <a:cs typeface="Times New Roman" panose="02020603050405020304" pitchFamily="18" charset="0"/>
              </a:rPr>
              <a:t>i Smedjebacken </a:t>
            </a:r>
            <a:r>
              <a:rPr lang="sv-SE" sz="1100" dirty="0">
                <a:effectLst/>
                <a:ea typeface="Minion Pro" panose="02040503050201020203" pitchFamily="18" charset="0"/>
                <a:cs typeface="Times New Roman" panose="02020603050405020304" pitchFamily="18" charset="0"/>
              </a:rPr>
              <a:t>under kvartalet medan det däremot minskade i </a:t>
            </a:r>
            <a:r>
              <a:rPr lang="sv-SE" sz="1100" dirty="0" smtClean="0">
                <a:effectLst/>
                <a:ea typeface="Minion Pro" panose="02040503050201020203" pitchFamily="18" charset="0"/>
                <a:cs typeface="Times New Roman" panose="02020603050405020304" pitchFamily="18" charset="0"/>
              </a:rPr>
              <a:t>Ludvika.</a:t>
            </a:r>
            <a: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t/>
            </a:r>
            <a:b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br>
            <a: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t/>
            </a:r>
            <a:br>
              <a:rPr lang="sv-SE" sz="1100" kern="1200" dirty="0">
                <a:solidFill>
                  <a:srgbClr val="000000"/>
                </a:solidFill>
                <a:effectLst/>
                <a:latin typeface="Futura Std Book" panose="020B0502020204020303"/>
                <a:ea typeface="Calibri" panose="020F0502020204030204" pitchFamily="34" charset="0"/>
                <a:cs typeface="Times New Roman" panose="02020603050405020304" pitchFamily="18" charset="0"/>
              </a:rPr>
            </a:b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4299" y="100669"/>
            <a:ext cx="4951381" cy="1073790"/>
          </a:xfrm>
        </p:spPr>
        <p:txBody>
          <a:bodyPr/>
          <a:lstStyle/>
          <a:p>
            <a:r>
              <a:rPr lang="sv-SE" dirty="0"/>
              <a:t/>
            </a:r>
            <a:br>
              <a:rPr lang="sv-SE" dirty="0"/>
            </a:br>
            <a:r>
              <a:rPr lang="sv-SE" dirty="0"/>
              <a:t/>
            </a:r>
            <a:br>
              <a:rPr lang="sv-SE" dirty="0"/>
            </a:br>
            <a:r>
              <a:rPr lang="sv-SE" dirty="0" smtClean="0"/>
              <a:t>Återhämtning</a:t>
            </a:r>
            <a:endParaRPr lang="sv-SE"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Dalarna, 2021 kv2</a:t>
            </a:r>
          </a:p>
        </p:txBody>
      </p:sp>
      <p:graphicFrame>
        <p:nvGraphicFramePr>
          <p:cNvPr id="73" name="Tabell 72">
            <a:extLst>
              <a:ext uri="{FF2B5EF4-FFF2-40B4-BE49-F238E27FC236}">
                <a16:creationId xmlns:a16="http://schemas.microsoft.com/office/drawing/2014/main" id="{E17B6CE0-746D-4EA3-AA23-0D2ABCF747DE}"/>
              </a:ext>
            </a:extLst>
          </p:cNvPr>
          <p:cNvGraphicFramePr>
            <a:graphicFrameLocks noGrp="1"/>
          </p:cNvGraphicFramePr>
          <p:nvPr>
            <p:extLst>
              <p:ext uri="{D42A27DB-BD31-4B8C-83A1-F6EECF244321}">
                <p14:modId xmlns:p14="http://schemas.microsoft.com/office/powerpoint/2010/main" val="777108110"/>
              </p:ext>
            </p:extLst>
          </p:nvPr>
        </p:nvGraphicFramePr>
        <p:xfrm>
          <a:off x="555324" y="1628775"/>
          <a:ext cx="5014966" cy="3817661"/>
        </p:xfrm>
        <a:graphic>
          <a:graphicData uri="http://schemas.openxmlformats.org/drawingml/2006/table">
            <a:tbl>
              <a:tblPr bandRow="1"/>
              <a:tblGrid>
                <a:gridCol w="1152937">
                  <a:extLst>
                    <a:ext uri="{9D8B030D-6E8A-4147-A177-3AD203B41FA5}">
                      <a16:colId xmlns:a16="http://schemas.microsoft.com/office/drawing/2014/main" val="3610426340"/>
                    </a:ext>
                  </a:extLst>
                </a:gridCol>
                <a:gridCol w="570076">
                  <a:extLst>
                    <a:ext uri="{9D8B030D-6E8A-4147-A177-3AD203B41FA5}">
                      <a16:colId xmlns:a16="http://schemas.microsoft.com/office/drawing/2014/main" val="1013583586"/>
                    </a:ext>
                  </a:extLst>
                </a:gridCol>
                <a:gridCol w="547706">
                  <a:extLst>
                    <a:ext uri="{9D8B030D-6E8A-4147-A177-3AD203B41FA5}">
                      <a16:colId xmlns:a16="http://schemas.microsoft.com/office/drawing/2014/main" val="1781218869"/>
                    </a:ext>
                  </a:extLst>
                </a:gridCol>
                <a:gridCol w="190026">
                  <a:extLst>
                    <a:ext uri="{9D8B030D-6E8A-4147-A177-3AD203B41FA5}">
                      <a16:colId xmlns:a16="http://schemas.microsoft.com/office/drawing/2014/main" val="3978909767"/>
                    </a:ext>
                  </a:extLst>
                </a:gridCol>
                <a:gridCol w="570076">
                  <a:extLst>
                    <a:ext uri="{9D8B030D-6E8A-4147-A177-3AD203B41FA5}">
                      <a16:colId xmlns:a16="http://schemas.microsoft.com/office/drawing/2014/main" val="2834698736"/>
                    </a:ext>
                  </a:extLst>
                </a:gridCol>
                <a:gridCol w="475063">
                  <a:extLst>
                    <a:ext uri="{9D8B030D-6E8A-4147-A177-3AD203B41FA5}">
                      <a16:colId xmlns:a16="http://schemas.microsoft.com/office/drawing/2014/main" val="3716900473"/>
                    </a:ext>
                  </a:extLst>
                </a:gridCol>
                <a:gridCol w="326234">
                  <a:extLst>
                    <a:ext uri="{9D8B030D-6E8A-4147-A177-3AD203B41FA5}">
                      <a16:colId xmlns:a16="http://schemas.microsoft.com/office/drawing/2014/main" val="2306815657"/>
                    </a:ext>
                  </a:extLst>
                </a:gridCol>
                <a:gridCol w="433868">
                  <a:extLst>
                    <a:ext uri="{9D8B030D-6E8A-4147-A177-3AD203B41FA5}">
                      <a16:colId xmlns:a16="http://schemas.microsoft.com/office/drawing/2014/main" val="2324693470"/>
                    </a:ext>
                  </a:extLst>
                </a:gridCol>
                <a:gridCol w="475063">
                  <a:extLst>
                    <a:ext uri="{9D8B030D-6E8A-4147-A177-3AD203B41FA5}">
                      <a16:colId xmlns:a16="http://schemas.microsoft.com/office/drawing/2014/main" val="3059590423"/>
                    </a:ext>
                  </a:extLst>
                </a:gridCol>
                <a:gridCol w="273917">
                  <a:extLst>
                    <a:ext uri="{9D8B030D-6E8A-4147-A177-3AD203B41FA5}">
                      <a16:colId xmlns:a16="http://schemas.microsoft.com/office/drawing/2014/main" val="4172107803"/>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800" b="1" i="0" u="none" strike="noStrike">
                          <a:solidFill>
                            <a:srgbClr val="000000"/>
                          </a:solidFill>
                          <a:effectLst/>
                          <a:latin typeface="Futura Std Book" panose="020B0502020204020303" pitchFamily="34" charset="0"/>
                        </a:rPr>
                        <a:t>Dalarnas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Ludvika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Smedjebackens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ctr">
                    <a:lnL>
                      <a:noFill/>
                    </a:lnL>
                    <a:lnR>
                      <a:noFill/>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129 400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7 732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774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-0,4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288,4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26,6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000000"/>
                        </a:solidFill>
                        <a:effectLst/>
                        <a:highlight>
                          <a:srgbClr val="FF0000"/>
                        </a:highligh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339</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92</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56</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109</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59" name="Bild 58" descr="Spela upp">
            <a:extLst>
              <a:ext uri="{FF2B5EF4-FFF2-40B4-BE49-F238E27FC236}">
                <a16:creationId xmlns:a16="http://schemas.microsoft.com/office/drawing/2014/main" id="{F22CEA7E-8D03-4EB9-92FD-09873B7F8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2817588" y="2437307"/>
            <a:ext cx="180000" cy="180000"/>
          </a:xfrm>
          <a:prstGeom prst="rect">
            <a:avLst/>
          </a:prstGeom>
        </p:spPr>
      </p:pic>
      <p:sp>
        <p:nvSpPr>
          <p:cNvPr id="42" name="textruta 6">
            <a:extLst>
              <a:ext uri="{FF2B5EF4-FFF2-40B4-BE49-F238E27FC236}">
                <a16:creationId xmlns:a16="http://schemas.microsoft.com/office/drawing/2014/main" id="{7CE0C37A-85C7-4D82-B1D5-18E815DB989F}"/>
              </a:ext>
            </a:extLst>
          </p:cNvPr>
          <p:cNvSpPr txBox="1"/>
          <p:nvPr/>
        </p:nvSpPr>
        <p:spPr>
          <a:xfrm>
            <a:off x="555324" y="5429781"/>
            <a:ext cx="2553636" cy="317671"/>
          </a:xfrm>
          <a:prstGeom prst="rect">
            <a:avLst/>
          </a:prstGeom>
          <a:noFill/>
        </p:spPr>
        <p:txBody>
          <a:bodyPr wrap="none" lIns="0" tIns="0" rIns="0" bIns="0" rtlCol="0">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08157" algn="l" rtl="0" fontAlgn="base">
              <a:spcBef>
                <a:spcPct val="0"/>
              </a:spcBef>
              <a:spcAft>
                <a:spcPct val="0"/>
              </a:spcAft>
              <a:defRPr kern="1200">
                <a:solidFill>
                  <a:schemeClr val="tx1"/>
                </a:solidFill>
                <a:latin typeface="Arial" charset="0"/>
                <a:ea typeface="+mn-ea"/>
                <a:cs typeface="Arial" charset="0"/>
              </a:defRPr>
            </a:lvl2pPr>
            <a:lvl3pPr marL="816314" algn="l" rtl="0" fontAlgn="base">
              <a:spcBef>
                <a:spcPct val="0"/>
              </a:spcBef>
              <a:spcAft>
                <a:spcPct val="0"/>
              </a:spcAft>
              <a:defRPr kern="1200">
                <a:solidFill>
                  <a:schemeClr val="tx1"/>
                </a:solidFill>
                <a:latin typeface="Arial" charset="0"/>
                <a:ea typeface="+mn-ea"/>
                <a:cs typeface="Arial" charset="0"/>
              </a:defRPr>
            </a:lvl3pPr>
            <a:lvl4pPr marL="1224472" algn="l" rtl="0" fontAlgn="base">
              <a:spcBef>
                <a:spcPct val="0"/>
              </a:spcBef>
              <a:spcAft>
                <a:spcPct val="0"/>
              </a:spcAft>
              <a:defRPr kern="1200">
                <a:solidFill>
                  <a:schemeClr val="tx1"/>
                </a:solidFill>
                <a:latin typeface="Arial" charset="0"/>
                <a:ea typeface="+mn-ea"/>
                <a:cs typeface="Arial" charset="0"/>
              </a:defRPr>
            </a:lvl4pPr>
            <a:lvl5pPr marL="1632629" algn="l" rtl="0" fontAlgn="base">
              <a:spcBef>
                <a:spcPct val="0"/>
              </a:spcBef>
              <a:spcAft>
                <a:spcPct val="0"/>
              </a:spcAft>
              <a:defRPr kern="1200">
                <a:solidFill>
                  <a:schemeClr val="tx1"/>
                </a:solidFill>
                <a:latin typeface="Arial" charset="0"/>
                <a:ea typeface="+mn-ea"/>
                <a:cs typeface="Arial" charset="0"/>
              </a:defRPr>
            </a:lvl5pPr>
            <a:lvl6pPr marL="2040786" algn="l" defTabSz="816314" rtl="0" eaLnBrk="1" latinLnBrk="0" hangingPunct="1">
              <a:defRPr kern="1200">
                <a:solidFill>
                  <a:schemeClr val="tx1"/>
                </a:solidFill>
                <a:latin typeface="Arial" charset="0"/>
                <a:ea typeface="+mn-ea"/>
                <a:cs typeface="Arial" charset="0"/>
              </a:defRPr>
            </a:lvl6pPr>
            <a:lvl7pPr marL="2448943" algn="l" defTabSz="816314" rtl="0" eaLnBrk="1" latinLnBrk="0" hangingPunct="1">
              <a:defRPr kern="1200">
                <a:solidFill>
                  <a:schemeClr val="tx1"/>
                </a:solidFill>
                <a:latin typeface="Arial" charset="0"/>
                <a:ea typeface="+mn-ea"/>
                <a:cs typeface="Arial" charset="0"/>
              </a:defRPr>
            </a:lvl7pPr>
            <a:lvl8pPr marL="2857100" algn="l" defTabSz="816314" rtl="0" eaLnBrk="1" latinLnBrk="0" hangingPunct="1">
              <a:defRPr kern="1200">
                <a:solidFill>
                  <a:schemeClr val="tx1"/>
                </a:solidFill>
                <a:latin typeface="Arial" charset="0"/>
                <a:ea typeface="+mn-ea"/>
                <a:cs typeface="Arial" charset="0"/>
              </a:defRPr>
            </a:lvl8pPr>
            <a:lvl9pPr marL="3265257" algn="l" defTabSz="816314" rtl="0" eaLnBrk="1" latinLnBrk="0" hangingPunct="1">
              <a:defRPr kern="1200">
                <a:solidFill>
                  <a:schemeClr val="tx1"/>
                </a:solidFill>
                <a:latin typeface="Arial" charset="0"/>
                <a:ea typeface="+mn-ea"/>
                <a:cs typeface="Arial" charset="0"/>
              </a:defRPr>
            </a:lvl9pPr>
          </a:lstStyle>
          <a:p>
            <a:pPr>
              <a:lnSpc>
                <a:spcPts val="2400"/>
              </a:lnSpc>
            </a:pPr>
            <a:r>
              <a:rPr lang="sv-SE" sz="700" dirty="0">
                <a:latin typeface="+mj-lt"/>
              </a:rPr>
              <a:t>*Förändring i arbetslösheten visas i procentenheter, ej i procent</a:t>
            </a:r>
            <a:r>
              <a:rPr lang="sv-SE" sz="700" dirty="0">
                <a:solidFill>
                  <a:schemeClr val="bg1"/>
                </a:solidFill>
                <a:latin typeface="+mj-lt"/>
              </a:rPr>
              <a:t>.</a:t>
            </a:r>
          </a:p>
        </p:txBody>
      </p:sp>
      <p:pic>
        <p:nvPicPr>
          <p:cNvPr id="43" name="Bild 42" descr="Spela upp">
            <a:extLst>
              <a:ext uri="{FF2B5EF4-FFF2-40B4-BE49-F238E27FC236}">
                <a16:creationId xmlns:a16="http://schemas.microsoft.com/office/drawing/2014/main" id="{1261AF90-C605-4DDE-B7DF-F48AE08BBD2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2817588" y="2751205"/>
            <a:ext cx="180000" cy="180000"/>
          </a:xfrm>
          <a:prstGeom prst="rect">
            <a:avLst/>
          </a:prstGeom>
        </p:spPr>
      </p:pic>
      <p:pic>
        <p:nvPicPr>
          <p:cNvPr id="44" name="Bild 43" descr="Spela upp">
            <a:extLst>
              <a:ext uri="{FF2B5EF4-FFF2-40B4-BE49-F238E27FC236}">
                <a16:creationId xmlns:a16="http://schemas.microsoft.com/office/drawing/2014/main" id="{490409A3-F21F-49E2-9EA8-94840A73B4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2817588" y="3062985"/>
            <a:ext cx="180000" cy="180000"/>
          </a:xfrm>
          <a:prstGeom prst="rect">
            <a:avLst/>
          </a:prstGeom>
        </p:spPr>
      </p:pic>
      <p:pic>
        <p:nvPicPr>
          <p:cNvPr id="45" name="Bild 44" descr="Spela upp">
            <a:extLst>
              <a:ext uri="{FF2B5EF4-FFF2-40B4-BE49-F238E27FC236}">
                <a16:creationId xmlns:a16="http://schemas.microsoft.com/office/drawing/2014/main" id="{E44E92BB-B84C-4C02-8C14-C46D6BE6BB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2817588" y="3647608"/>
            <a:ext cx="180000" cy="180000"/>
          </a:xfrm>
          <a:prstGeom prst="rect">
            <a:avLst/>
          </a:prstGeom>
        </p:spPr>
      </p:pic>
      <p:pic>
        <p:nvPicPr>
          <p:cNvPr id="46" name="Bild 45" descr="Spela upp">
            <a:extLst>
              <a:ext uri="{FF2B5EF4-FFF2-40B4-BE49-F238E27FC236}">
                <a16:creationId xmlns:a16="http://schemas.microsoft.com/office/drawing/2014/main" id="{C222260C-97F3-40DE-B872-EFC6E3A226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2817588" y="3960729"/>
            <a:ext cx="180000" cy="180000"/>
          </a:xfrm>
          <a:prstGeom prst="rect">
            <a:avLst/>
          </a:prstGeom>
        </p:spPr>
      </p:pic>
      <p:pic>
        <p:nvPicPr>
          <p:cNvPr id="47" name="Bild 46" descr="Spela upp">
            <a:extLst>
              <a:ext uri="{FF2B5EF4-FFF2-40B4-BE49-F238E27FC236}">
                <a16:creationId xmlns:a16="http://schemas.microsoft.com/office/drawing/2014/main" id="{08239E00-C012-4773-8D2E-B4B8D3606A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2817588" y="4273850"/>
            <a:ext cx="180000" cy="180000"/>
          </a:xfrm>
          <a:prstGeom prst="rect">
            <a:avLst/>
          </a:prstGeom>
        </p:spPr>
      </p:pic>
      <p:pic>
        <p:nvPicPr>
          <p:cNvPr id="48" name="Bild 47" descr="Spela upp">
            <a:extLst>
              <a:ext uri="{FF2B5EF4-FFF2-40B4-BE49-F238E27FC236}">
                <a16:creationId xmlns:a16="http://schemas.microsoft.com/office/drawing/2014/main" id="{C8F6AAA0-887A-40E6-B4D2-1A3526C008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2817588" y="4586971"/>
            <a:ext cx="180000" cy="180000"/>
          </a:xfrm>
          <a:prstGeom prst="rect">
            <a:avLst/>
          </a:prstGeom>
        </p:spPr>
      </p:pic>
      <p:pic>
        <p:nvPicPr>
          <p:cNvPr id="49" name="Bild 48" descr="Spela upp">
            <a:extLst>
              <a:ext uri="{FF2B5EF4-FFF2-40B4-BE49-F238E27FC236}">
                <a16:creationId xmlns:a16="http://schemas.microsoft.com/office/drawing/2014/main" id="{5E78F11C-F6AE-425C-B8BC-A4890FFA75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H="1" flipV="1">
            <a:off x="2817588" y="4900092"/>
            <a:ext cx="180000" cy="180000"/>
          </a:xfrm>
          <a:prstGeom prst="rect">
            <a:avLst/>
          </a:prstGeom>
        </p:spPr>
      </p:pic>
      <p:pic>
        <p:nvPicPr>
          <p:cNvPr id="50" name="Bild 49" descr="Spela upp">
            <a:extLst>
              <a:ext uri="{FF2B5EF4-FFF2-40B4-BE49-F238E27FC236}">
                <a16:creationId xmlns:a16="http://schemas.microsoft.com/office/drawing/2014/main" id="{E732868F-CF4D-4822-B8D4-92694165C6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H="1">
            <a:off x="2817588" y="5213214"/>
            <a:ext cx="180000" cy="180000"/>
          </a:xfrm>
          <a:prstGeom prst="rect">
            <a:avLst/>
          </a:prstGeom>
        </p:spPr>
      </p:pic>
      <p:pic>
        <p:nvPicPr>
          <p:cNvPr id="53" name="Bild 52" descr="Spela upp">
            <a:extLst>
              <a:ext uri="{FF2B5EF4-FFF2-40B4-BE49-F238E27FC236}">
                <a16:creationId xmlns:a16="http://schemas.microsoft.com/office/drawing/2014/main" id="{BE6DBC1D-E4C0-43B6-9BB1-71A397CFE0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4061993" y="2715302"/>
            <a:ext cx="180000" cy="180000"/>
          </a:xfrm>
          <a:prstGeom prst="rect">
            <a:avLst/>
          </a:prstGeom>
        </p:spPr>
      </p:pic>
      <p:pic>
        <p:nvPicPr>
          <p:cNvPr id="54" name="Bild 53" descr="Spela upp">
            <a:extLst>
              <a:ext uri="{FF2B5EF4-FFF2-40B4-BE49-F238E27FC236}">
                <a16:creationId xmlns:a16="http://schemas.microsoft.com/office/drawing/2014/main" id="{B8B98AD2-4637-468F-8898-3D3A18A9BD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4061993" y="3053845"/>
            <a:ext cx="180000" cy="180000"/>
          </a:xfrm>
          <a:prstGeom prst="rect">
            <a:avLst/>
          </a:prstGeom>
        </p:spPr>
      </p:pic>
      <p:pic>
        <p:nvPicPr>
          <p:cNvPr id="55" name="Bild 54" descr="Spela upp">
            <a:extLst>
              <a:ext uri="{FF2B5EF4-FFF2-40B4-BE49-F238E27FC236}">
                <a16:creationId xmlns:a16="http://schemas.microsoft.com/office/drawing/2014/main" id="{2FCCB42C-D260-445D-AC6A-F691B48751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4061993" y="3647608"/>
            <a:ext cx="180000" cy="180000"/>
          </a:xfrm>
          <a:prstGeom prst="rect">
            <a:avLst/>
          </a:prstGeom>
        </p:spPr>
      </p:pic>
      <p:pic>
        <p:nvPicPr>
          <p:cNvPr id="57" name="Bild 56" descr="Spela upp">
            <a:extLst>
              <a:ext uri="{FF2B5EF4-FFF2-40B4-BE49-F238E27FC236}">
                <a16:creationId xmlns:a16="http://schemas.microsoft.com/office/drawing/2014/main" id="{7E98462E-FF52-45AB-A594-BCFF7BEF1C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4061993" y="4273850"/>
            <a:ext cx="180000" cy="180000"/>
          </a:xfrm>
          <a:prstGeom prst="rect">
            <a:avLst/>
          </a:prstGeom>
        </p:spPr>
      </p:pic>
      <p:pic>
        <p:nvPicPr>
          <p:cNvPr id="58" name="Bild 57" descr="Spela upp">
            <a:extLst>
              <a:ext uri="{FF2B5EF4-FFF2-40B4-BE49-F238E27FC236}">
                <a16:creationId xmlns:a16="http://schemas.microsoft.com/office/drawing/2014/main" id="{8653F667-800A-49A4-97E0-5DBF1B6A6F6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4061993" y="4586971"/>
            <a:ext cx="180000" cy="180000"/>
          </a:xfrm>
          <a:prstGeom prst="rect">
            <a:avLst/>
          </a:prstGeom>
        </p:spPr>
      </p:pic>
      <p:pic>
        <p:nvPicPr>
          <p:cNvPr id="61" name="Bild 60" descr="Spela upp">
            <a:extLst>
              <a:ext uri="{FF2B5EF4-FFF2-40B4-BE49-F238E27FC236}">
                <a16:creationId xmlns:a16="http://schemas.microsoft.com/office/drawing/2014/main" id="{13725CAA-5C7C-40CE-A838-4C24E55AF7D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flipH="1">
            <a:off x="4061993" y="4900092"/>
            <a:ext cx="180000" cy="180000"/>
          </a:xfrm>
          <a:prstGeom prst="rect">
            <a:avLst/>
          </a:prstGeom>
        </p:spPr>
      </p:pic>
      <p:pic>
        <p:nvPicPr>
          <p:cNvPr id="62" name="Bild 61" descr="Spela upp">
            <a:extLst>
              <a:ext uri="{FF2B5EF4-FFF2-40B4-BE49-F238E27FC236}">
                <a16:creationId xmlns:a16="http://schemas.microsoft.com/office/drawing/2014/main" id="{F575D432-A7BC-49B9-BB7F-115E9A7603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H="1" flipV="1">
            <a:off x="4061993" y="5213214"/>
            <a:ext cx="180000" cy="180000"/>
          </a:xfrm>
          <a:prstGeom prst="rect">
            <a:avLst/>
          </a:prstGeom>
        </p:spPr>
      </p:pic>
      <p:pic>
        <p:nvPicPr>
          <p:cNvPr id="65" name="Bild 64" descr="Spela upp">
            <a:extLst>
              <a:ext uri="{FF2B5EF4-FFF2-40B4-BE49-F238E27FC236}">
                <a16:creationId xmlns:a16="http://schemas.microsoft.com/office/drawing/2014/main" id="{C991E3B6-5414-49FD-BDF8-AB43DCBD723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a:off x="5306398" y="2715302"/>
            <a:ext cx="180000" cy="180000"/>
          </a:xfrm>
          <a:prstGeom prst="rect">
            <a:avLst/>
          </a:prstGeom>
        </p:spPr>
      </p:pic>
      <p:pic>
        <p:nvPicPr>
          <p:cNvPr id="66" name="Bild 65" descr="Spela upp">
            <a:extLst>
              <a:ext uri="{FF2B5EF4-FFF2-40B4-BE49-F238E27FC236}">
                <a16:creationId xmlns:a16="http://schemas.microsoft.com/office/drawing/2014/main" id="{AEEE08F6-B9A8-427D-AC82-29AEEA08945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5306398" y="3034619"/>
            <a:ext cx="180000" cy="180000"/>
          </a:xfrm>
          <a:prstGeom prst="rect">
            <a:avLst/>
          </a:prstGeom>
        </p:spPr>
      </p:pic>
      <p:pic>
        <p:nvPicPr>
          <p:cNvPr id="67" name="Bild 66" descr="Spela upp">
            <a:extLst>
              <a:ext uri="{FF2B5EF4-FFF2-40B4-BE49-F238E27FC236}">
                <a16:creationId xmlns:a16="http://schemas.microsoft.com/office/drawing/2014/main" id="{6F13EE50-8B37-4C74-85B8-FE26FA7B27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5306398" y="3654665"/>
            <a:ext cx="180000" cy="180000"/>
          </a:xfrm>
          <a:prstGeom prst="rect">
            <a:avLst/>
          </a:prstGeom>
        </p:spPr>
      </p:pic>
      <p:pic>
        <p:nvPicPr>
          <p:cNvPr id="69" name="Bild 68" descr="Spela upp">
            <a:extLst>
              <a:ext uri="{FF2B5EF4-FFF2-40B4-BE49-F238E27FC236}">
                <a16:creationId xmlns:a16="http://schemas.microsoft.com/office/drawing/2014/main" id="{702D5464-FCBE-4410-A2D2-524A730F4BE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flipV="1">
            <a:off x="5306398" y="4280907"/>
            <a:ext cx="180000" cy="180000"/>
          </a:xfrm>
          <a:prstGeom prst="rect">
            <a:avLst/>
          </a:prstGeom>
        </p:spPr>
      </p:pic>
      <p:pic>
        <p:nvPicPr>
          <p:cNvPr id="70" name="Bild 69" descr="Spela upp">
            <a:extLst>
              <a:ext uri="{FF2B5EF4-FFF2-40B4-BE49-F238E27FC236}">
                <a16:creationId xmlns:a16="http://schemas.microsoft.com/office/drawing/2014/main" id="{5B8531D9-0F4D-4CA2-BC33-CF70444286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306398" y="4594028"/>
            <a:ext cx="180000" cy="180000"/>
          </a:xfrm>
          <a:prstGeom prst="rect">
            <a:avLst/>
          </a:prstGeom>
        </p:spPr>
      </p:pic>
      <p:pic>
        <p:nvPicPr>
          <p:cNvPr id="34" name="Bild 33" descr="Spela upp">
            <a:extLst>
              <a:ext uri="{FF2B5EF4-FFF2-40B4-BE49-F238E27FC236}">
                <a16:creationId xmlns:a16="http://schemas.microsoft.com/office/drawing/2014/main" id="{1CE09235-FAA0-4E55-A710-7CB2436E0B5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flipV="1">
            <a:off x="2817588" y="3370733"/>
            <a:ext cx="180000" cy="180000"/>
          </a:xfrm>
          <a:prstGeom prst="rect">
            <a:avLst/>
          </a:prstGeom>
        </p:spPr>
      </p:pic>
      <p:pic>
        <p:nvPicPr>
          <p:cNvPr id="33" name="Bild 32" descr="Spela upp">
            <a:extLst>
              <a:ext uri="{FF2B5EF4-FFF2-40B4-BE49-F238E27FC236}">
                <a16:creationId xmlns:a16="http://schemas.microsoft.com/office/drawing/2014/main" id="{30405FF1-19C4-411B-8837-3574A3C3C8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306398" y="4900091"/>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Dalarnas län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ACBD6D52-AD3D-470D-99B2-6BD59B98CAC6}"/>
              </a:ext>
            </a:extLst>
          </p:cNvPr>
          <p:cNvGraphicFramePr>
            <a:graphicFrameLocks noGrp="1"/>
          </p:cNvGraphicFramePr>
          <p:nvPr>
            <p:extLst>
              <p:ext uri="{D42A27DB-BD31-4B8C-83A1-F6EECF244321}">
                <p14:modId xmlns:p14="http://schemas.microsoft.com/office/powerpoint/2010/main" val="1113580128"/>
              </p:ext>
            </p:extLst>
          </p:nvPr>
        </p:nvGraphicFramePr>
        <p:xfrm>
          <a:off x="6467220" y="1454674"/>
          <a:ext cx="4696080" cy="4212704"/>
        </p:xfrm>
        <a:graphic>
          <a:graphicData uri="http://schemas.openxmlformats.org/drawingml/2006/table">
            <a:tbl>
              <a:tblPr/>
              <a:tblGrid>
                <a:gridCol w="1528610">
                  <a:extLst>
                    <a:ext uri="{9D8B030D-6E8A-4147-A177-3AD203B41FA5}">
                      <a16:colId xmlns:a16="http://schemas.microsoft.com/office/drawing/2014/main" val="2108381207"/>
                    </a:ext>
                  </a:extLst>
                </a:gridCol>
                <a:gridCol w="786653">
                  <a:extLst>
                    <a:ext uri="{9D8B030D-6E8A-4147-A177-3AD203B41FA5}">
                      <a16:colId xmlns:a16="http://schemas.microsoft.com/office/drawing/2014/main" val="147447777"/>
                    </a:ext>
                  </a:extLst>
                </a:gridCol>
                <a:gridCol w="798572">
                  <a:extLst>
                    <a:ext uri="{9D8B030D-6E8A-4147-A177-3AD203B41FA5}">
                      <a16:colId xmlns:a16="http://schemas.microsoft.com/office/drawing/2014/main" val="2973070207"/>
                    </a:ext>
                  </a:extLst>
                </a:gridCol>
                <a:gridCol w="786653">
                  <a:extLst>
                    <a:ext uri="{9D8B030D-6E8A-4147-A177-3AD203B41FA5}">
                      <a16:colId xmlns:a16="http://schemas.microsoft.com/office/drawing/2014/main" val="49223154"/>
                    </a:ext>
                  </a:extLst>
                </a:gridCol>
                <a:gridCol w="795592">
                  <a:extLst>
                    <a:ext uri="{9D8B030D-6E8A-4147-A177-3AD203B41FA5}">
                      <a16:colId xmlns:a16="http://schemas.microsoft.com/office/drawing/2014/main" val="619478933"/>
                    </a:ext>
                  </a:extLst>
                </a:gridCol>
              </a:tblGrid>
              <a:tr h="190744">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39024642"/>
                  </a:ext>
                </a:extLst>
              </a:tr>
              <a:tr h="190744">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69446505"/>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1421124"/>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516,89</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4315213"/>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29439950"/>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3106637"/>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5743266"/>
                  </a:ext>
                </a:extLst>
              </a:tr>
              <a:tr h="363814">
                <a:tc>
                  <a:txBody>
                    <a:bodyPr/>
                    <a:lstStyle/>
                    <a:p>
                      <a:pPr algn="l" fontAlgn="b"/>
                      <a:r>
                        <a:rPr lang="sv-SE" sz="800" b="1" i="0" u="none" strike="noStrike">
                          <a:solidFill>
                            <a:srgbClr val="000000"/>
                          </a:solidFill>
                          <a:effectLst/>
                          <a:latin typeface="Futura Std Book" panose="020B0502020204020303"/>
                        </a:rPr>
                        <a:t>Lönesumma per sysselsatt</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5001644"/>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344674884"/>
                  </a:ext>
                </a:extLst>
              </a:tr>
              <a:tr h="19936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40548201"/>
                  </a:ext>
                </a:extLst>
              </a:tr>
              <a:tr h="18978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101,86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7925338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287528"/>
                  </a:ext>
                </a:extLst>
              </a:tr>
              <a:tr h="18978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20,83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5841882"/>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78569575"/>
                  </a:ext>
                </a:extLst>
              </a:tr>
              <a:tr h="363814">
                <a:tc>
                  <a:txBody>
                    <a:bodyPr/>
                    <a:lstStyle/>
                    <a:p>
                      <a:pPr algn="l" fontAlgn="b"/>
                      <a:r>
                        <a:rPr lang="sv-SE" sz="800" b="1" i="0" u="none" strike="noStrike">
                          <a:solidFill>
                            <a:srgbClr val="000000"/>
                          </a:solidFill>
                          <a:effectLst/>
                          <a:latin typeface="Futura Std Book" panose="020B0502020204020303"/>
                        </a:rPr>
                        <a:t>Lönesumma per invånare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93101"/>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02895488"/>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0687640"/>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49,66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71567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31480253"/>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42,20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142160"/>
                  </a:ext>
                </a:extLst>
              </a:tr>
            </a:tbl>
          </a:graphicData>
        </a:graphic>
      </p:graphicFrame>
      <p:graphicFrame>
        <p:nvGraphicFramePr>
          <p:cNvPr id="9" name="Diagram 8">
            <a:extLst>
              <a:ext uri="{FF2B5EF4-FFF2-40B4-BE49-F238E27FC236}">
                <a16:creationId xmlns:a16="http://schemas.microsoft.com/office/drawing/2014/main" id="{4FDE91E3-EF2B-4A82-B0E7-FD796D8463A3}"/>
              </a:ext>
            </a:extLst>
          </p:cNvPr>
          <p:cNvGraphicFramePr>
            <a:graphicFrameLocks/>
          </p:cNvGraphicFramePr>
          <p:nvPr>
            <p:extLst>
              <p:ext uri="{D42A27DB-BD31-4B8C-83A1-F6EECF244321}">
                <p14:modId xmlns:p14="http://schemas.microsoft.com/office/powerpoint/2010/main" val="574108279"/>
              </p:ext>
            </p:extLst>
          </p:nvPr>
        </p:nvGraphicFramePr>
        <p:xfrm>
          <a:off x="714375" y="1947117"/>
          <a:ext cx="5306047" cy="380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Dalarnas län</a:t>
            </a:r>
            <a:r>
              <a:rPr lang="sv-SE" sz="1400" dirty="0"/>
              <a:t/>
            </a:r>
            <a:br>
              <a:rPr lang="sv-SE" sz="1400" dirty="0"/>
            </a:br>
            <a:r>
              <a:rPr lang="sv-SE" sz="1200" dirty="0"/>
              <a:t>Index 100 = 2011 kv2</a:t>
            </a:r>
            <a:endParaRPr lang="sv-SE" sz="1400" dirty="0"/>
          </a:p>
        </p:txBody>
      </p:sp>
      <p:graphicFrame>
        <p:nvGraphicFramePr>
          <p:cNvPr id="36" name="Tabell 35">
            <a:extLst>
              <a:ext uri="{FF2B5EF4-FFF2-40B4-BE49-F238E27FC236}">
                <a16:creationId xmlns:a16="http://schemas.microsoft.com/office/drawing/2014/main" id="{0D082BDF-C893-4C12-BA25-52FC3FE265B4}"/>
              </a:ext>
            </a:extLst>
          </p:cNvPr>
          <p:cNvGraphicFramePr>
            <a:graphicFrameLocks noGrp="1"/>
          </p:cNvGraphicFramePr>
          <p:nvPr>
            <p:extLst>
              <p:ext uri="{D42A27DB-BD31-4B8C-83A1-F6EECF244321}">
                <p14:modId xmlns:p14="http://schemas.microsoft.com/office/powerpoint/2010/main" val="4209707835"/>
              </p:ext>
            </p:extLst>
          </p:nvPr>
        </p:nvGraphicFramePr>
        <p:xfrm>
          <a:off x="6461953" y="1104900"/>
          <a:ext cx="4729921" cy="4798199"/>
        </p:xfrm>
        <a:graphic>
          <a:graphicData uri="http://schemas.openxmlformats.org/drawingml/2006/table">
            <a:tbl>
              <a:tblPr/>
              <a:tblGrid>
                <a:gridCol w="1584375">
                  <a:extLst>
                    <a:ext uri="{9D8B030D-6E8A-4147-A177-3AD203B41FA5}">
                      <a16:colId xmlns:a16="http://schemas.microsoft.com/office/drawing/2014/main" val="1139350116"/>
                    </a:ext>
                  </a:extLst>
                </a:gridCol>
                <a:gridCol w="760205">
                  <a:extLst>
                    <a:ext uri="{9D8B030D-6E8A-4147-A177-3AD203B41FA5}">
                      <a16:colId xmlns:a16="http://schemas.microsoft.com/office/drawing/2014/main" val="1051377578"/>
                    </a:ext>
                  </a:extLst>
                </a:gridCol>
                <a:gridCol w="842725">
                  <a:extLst>
                    <a:ext uri="{9D8B030D-6E8A-4147-A177-3AD203B41FA5}">
                      <a16:colId xmlns:a16="http://schemas.microsoft.com/office/drawing/2014/main" val="1948640366"/>
                    </a:ext>
                  </a:extLst>
                </a:gridCol>
                <a:gridCol w="771308">
                  <a:extLst>
                    <a:ext uri="{9D8B030D-6E8A-4147-A177-3AD203B41FA5}">
                      <a16:colId xmlns:a16="http://schemas.microsoft.com/office/drawing/2014/main" val="3366175508"/>
                    </a:ext>
                  </a:extLst>
                </a:gridCol>
                <a:gridCol w="771308">
                  <a:extLst>
                    <a:ext uri="{9D8B030D-6E8A-4147-A177-3AD203B41FA5}">
                      <a16:colId xmlns:a16="http://schemas.microsoft.com/office/drawing/2014/main" val="770962640"/>
                    </a:ext>
                  </a:extLst>
                </a:gridCol>
              </a:tblGrid>
              <a:tr h="339820">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277183598"/>
                  </a:ext>
                </a:extLst>
              </a:tr>
              <a:tr h="334367">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3687036989"/>
                  </a:ext>
                </a:extLst>
              </a:tr>
              <a:tr h="176553">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91501015"/>
                  </a:ext>
                </a:extLst>
              </a:tr>
              <a:tr h="176553">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376,86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25,43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23,01</a:t>
                      </a:r>
                    </a:p>
                  </a:txBody>
                  <a:tcPr marL="9525" marR="9525" marT="9525" marB="0" anchor="ctr">
                    <a:lnL>
                      <a:noFill/>
                    </a:lnL>
                    <a:lnR>
                      <a:noFill/>
                    </a:lnR>
                    <a:lnT>
                      <a:noFill/>
                    </a:lnT>
                    <a:lnB>
                      <a:noFill/>
                    </a:lnB>
                  </a:tcPr>
                </a:tc>
                <a:extLst>
                  <a:ext uri="{0D108BD9-81ED-4DB2-BD59-A6C34878D82A}">
                    <a16:rowId xmlns:a16="http://schemas.microsoft.com/office/drawing/2014/main" val="2600092870"/>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78,40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5,32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7,28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16,70</a:t>
                      </a:r>
                    </a:p>
                  </a:txBody>
                  <a:tcPr marL="9525" marR="9525" marT="9525" marB="0" anchor="ctr">
                    <a:lnL>
                      <a:noFill/>
                    </a:lnL>
                    <a:lnR>
                      <a:noFill/>
                    </a:lnR>
                    <a:lnT>
                      <a:noFill/>
                    </a:lnT>
                    <a:lnB>
                      <a:noFill/>
                    </a:lnB>
                  </a:tcPr>
                </a:tc>
                <a:extLst>
                  <a:ext uri="{0D108BD9-81ED-4DB2-BD59-A6C34878D82A}">
                    <a16:rowId xmlns:a16="http://schemas.microsoft.com/office/drawing/2014/main" val="1978279691"/>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255,88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17,61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24,07</a:t>
                      </a:r>
                    </a:p>
                  </a:txBody>
                  <a:tcPr marL="9525" marR="9525" marT="9525" marB="0" anchor="ctr">
                    <a:lnL>
                      <a:noFill/>
                    </a:lnL>
                    <a:lnR>
                      <a:noFill/>
                    </a:lnR>
                    <a:lnT>
                      <a:noFill/>
                    </a:lnT>
                    <a:lnB>
                      <a:noFill/>
                    </a:lnB>
                  </a:tcPr>
                </a:tc>
                <a:extLst>
                  <a:ext uri="{0D108BD9-81ED-4DB2-BD59-A6C34878D82A}">
                    <a16:rowId xmlns:a16="http://schemas.microsoft.com/office/drawing/2014/main" val="3134984268"/>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42,58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29,27</a:t>
                      </a:r>
                    </a:p>
                  </a:txBody>
                  <a:tcPr marL="9525" marR="9525" marT="9525" marB="0" anchor="ctr">
                    <a:lnL>
                      <a:noFill/>
                    </a:lnL>
                    <a:lnR>
                      <a:noFill/>
                    </a:lnR>
                    <a:lnT>
                      <a:noFill/>
                    </a:lnT>
                    <a:lnB>
                      <a:noFill/>
                    </a:lnB>
                  </a:tcPr>
                </a:tc>
                <a:extLst>
                  <a:ext uri="{0D108BD9-81ED-4DB2-BD59-A6C34878D82A}">
                    <a16:rowId xmlns:a16="http://schemas.microsoft.com/office/drawing/2014/main" val="1373267136"/>
                  </a:ext>
                </a:extLst>
              </a:tr>
              <a:tr h="20717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140,03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21,81</a:t>
                      </a:r>
                    </a:p>
                  </a:txBody>
                  <a:tcPr marL="9525" marR="9525" marT="9525" marB="0" anchor="ctr">
                    <a:lnL>
                      <a:noFill/>
                    </a:lnL>
                    <a:lnR>
                      <a:noFill/>
                    </a:lnR>
                    <a:lnT>
                      <a:noFill/>
                    </a:lnT>
                    <a:lnB>
                      <a:noFill/>
                    </a:lnB>
                  </a:tcPr>
                </a:tc>
                <a:extLst>
                  <a:ext uri="{0D108BD9-81ED-4DB2-BD59-A6C34878D82A}">
                    <a16:rowId xmlns:a16="http://schemas.microsoft.com/office/drawing/2014/main" val="3741996808"/>
                  </a:ext>
                </a:extLst>
              </a:tr>
              <a:tr h="176553">
                <a:tc>
                  <a:txBody>
                    <a:bodyPr/>
                    <a:lstStyle/>
                    <a:p>
                      <a:pPr algn="l" rtl="0" fontAlgn="b"/>
                      <a:r>
                        <a:rPr lang="sv-SE" sz="800" b="1" i="0" u="none" strike="noStrike">
                          <a:solidFill>
                            <a:srgbClr val="000000"/>
                          </a:solidFill>
                          <a:effectLst/>
                          <a:latin typeface="Futura Std Book" panose="020B0502020204020303"/>
                        </a:rPr>
                        <a:t>Totalt</a:t>
                      </a:r>
                      <a:r>
                        <a:rPr lang="sv-SE" sz="800" b="0" i="0" u="none" strike="noStrike">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516,89</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tcPr>
                </a:tc>
                <a:extLst>
                  <a:ext uri="{0D108BD9-81ED-4DB2-BD59-A6C34878D82A}">
                    <a16:rowId xmlns:a16="http://schemas.microsoft.com/office/drawing/2014/main" val="1243054732"/>
                  </a:ext>
                </a:extLst>
              </a:tr>
              <a:tr h="334367">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386352757"/>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193,43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13,46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23,70</a:t>
                      </a:r>
                    </a:p>
                  </a:txBody>
                  <a:tcPr marL="9525" marR="9525" marT="9525" marB="0" anchor="ctr">
                    <a:lnL>
                      <a:noFill/>
                    </a:lnL>
                    <a:lnR>
                      <a:noFill/>
                    </a:lnR>
                    <a:lnT>
                      <a:noFill/>
                    </a:lnT>
                    <a:lnB>
                      <a:noFill/>
                    </a:lnB>
                  </a:tcPr>
                </a:tc>
                <a:extLst>
                  <a:ext uri="{0D108BD9-81ED-4DB2-BD59-A6C34878D82A}">
                    <a16:rowId xmlns:a16="http://schemas.microsoft.com/office/drawing/2014/main" val="4291931610"/>
                  </a:ext>
                </a:extLst>
              </a:tr>
              <a:tr h="176553">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30,33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1,63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12,38</a:t>
                      </a:r>
                    </a:p>
                  </a:txBody>
                  <a:tcPr marL="9525" marR="9525" marT="9525" marB="0" anchor="ctr">
                    <a:lnL>
                      <a:noFill/>
                    </a:lnL>
                    <a:lnR>
                      <a:noFill/>
                    </a:lnR>
                    <a:lnT>
                      <a:noFill/>
                    </a:lnT>
                    <a:lnB>
                      <a:noFill/>
                    </a:lnB>
                  </a:tcPr>
                </a:tc>
                <a:extLst>
                  <a:ext uri="{0D108BD9-81ED-4DB2-BD59-A6C34878D82A}">
                    <a16:rowId xmlns:a16="http://schemas.microsoft.com/office/drawing/2014/main" val="2537712281"/>
                  </a:ext>
                </a:extLst>
              </a:tr>
              <a:tr h="176553">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143,73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10,76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25,69</a:t>
                      </a:r>
                    </a:p>
                  </a:txBody>
                  <a:tcPr marL="9525" marR="9525" marT="9525" marB="0" anchor="ctr">
                    <a:lnL>
                      <a:noFill/>
                    </a:lnL>
                    <a:lnR>
                      <a:noFill/>
                    </a:lnR>
                    <a:lnT>
                      <a:noFill/>
                    </a:lnT>
                    <a:lnB>
                      <a:noFill/>
                    </a:lnB>
                  </a:tcPr>
                </a:tc>
                <a:extLst>
                  <a:ext uri="{0D108BD9-81ED-4DB2-BD59-A6C34878D82A}">
                    <a16:rowId xmlns:a16="http://schemas.microsoft.com/office/drawing/2014/main" val="3253554703"/>
                  </a:ext>
                </a:extLst>
              </a:tr>
              <a:tr h="176553">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19,37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28,86</a:t>
                      </a:r>
                    </a:p>
                  </a:txBody>
                  <a:tcPr marL="9525" marR="9525" marT="9525" marB="0" anchor="ctr">
                    <a:lnL>
                      <a:noFill/>
                    </a:lnL>
                    <a:lnR>
                      <a:noFill/>
                    </a:lnR>
                    <a:lnT>
                      <a:noFill/>
                    </a:lnT>
                    <a:lnB>
                      <a:noFill/>
                    </a:lnB>
                  </a:tcPr>
                </a:tc>
                <a:extLst>
                  <a:ext uri="{0D108BD9-81ED-4DB2-BD59-A6C34878D82A}">
                    <a16:rowId xmlns:a16="http://schemas.microsoft.com/office/drawing/2014/main" val="1810237040"/>
                  </a:ext>
                </a:extLst>
              </a:tr>
              <a:tr h="175447">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61,78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5,60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26,20</a:t>
                      </a:r>
                    </a:p>
                  </a:txBody>
                  <a:tcPr marL="9525" marR="9525" marT="9525" marB="0" anchor="ctr">
                    <a:lnL>
                      <a:noFill/>
                    </a:lnL>
                    <a:lnR>
                      <a:noFill/>
                    </a:lnR>
                    <a:lnT>
                      <a:noFill/>
                    </a:lnT>
                    <a:lnB>
                      <a:noFill/>
                    </a:lnB>
                  </a:tcPr>
                </a:tc>
                <a:extLst>
                  <a:ext uri="{0D108BD9-81ED-4DB2-BD59-A6C34878D82A}">
                    <a16:rowId xmlns:a16="http://schemas.microsoft.com/office/drawing/2014/main" val="1270928003"/>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24,30</a:t>
                      </a:r>
                    </a:p>
                  </a:txBody>
                  <a:tcPr marL="9525" marR="9525" marT="9525" marB="0" anchor="ctr">
                    <a:lnL>
                      <a:noFill/>
                    </a:lnL>
                    <a:lnR>
                      <a:noFill/>
                    </a:lnR>
                    <a:lnT>
                      <a:noFill/>
                    </a:lnT>
                    <a:lnB>
                      <a:noFill/>
                    </a:lnB>
                  </a:tcPr>
                </a:tc>
                <a:extLst>
                  <a:ext uri="{0D108BD9-81ED-4DB2-BD59-A6C34878D82A}">
                    <a16:rowId xmlns:a16="http://schemas.microsoft.com/office/drawing/2014/main" val="212682581"/>
                  </a:ext>
                </a:extLst>
              </a:tr>
              <a:tr h="290126">
                <a:tc>
                  <a:txBody>
                    <a:bodyPr/>
                    <a:lstStyle/>
                    <a:p>
                      <a:pPr algn="l" rtl="0" fontAlgn="b"/>
                      <a:r>
                        <a:rPr lang="sv-SE" sz="800" b="1" i="0" u="none" strike="noStrike" dirty="0">
                          <a:solidFill>
                            <a:srgbClr val="000000"/>
                          </a:solidFill>
                          <a:effectLst/>
                          <a:latin typeface="Futura Std Book" panose="020B0502020204020303"/>
                        </a:rPr>
                        <a:t>Dalarnas län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826068918"/>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8,01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0,53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14,79</a:t>
                      </a:r>
                    </a:p>
                  </a:txBody>
                  <a:tcPr marL="9525" marR="9525" marT="9525" marB="0" anchor="ctr">
                    <a:lnL>
                      <a:noFill/>
                    </a:lnL>
                    <a:lnR>
                      <a:noFill/>
                    </a:lnR>
                    <a:lnT>
                      <a:noFill/>
                    </a:lnT>
                    <a:lnB>
                      <a:noFill/>
                    </a:lnB>
                  </a:tcPr>
                </a:tc>
                <a:extLst>
                  <a:ext uri="{0D108BD9-81ED-4DB2-BD59-A6C34878D82A}">
                    <a16:rowId xmlns:a16="http://schemas.microsoft.com/office/drawing/2014/main" val="2220849441"/>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6,16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8,74</a:t>
                      </a:r>
                    </a:p>
                  </a:txBody>
                  <a:tcPr marL="9525" marR="9525" marT="9525" marB="0" anchor="ctr">
                    <a:lnL>
                      <a:noFill/>
                    </a:lnL>
                    <a:lnR>
                      <a:noFill/>
                    </a:lnR>
                    <a:lnT>
                      <a:noFill/>
                    </a:lnT>
                    <a:lnB>
                      <a:noFill/>
                    </a:lnB>
                  </a:tcPr>
                </a:tc>
                <a:extLst>
                  <a:ext uri="{0D108BD9-81ED-4DB2-BD59-A6C34878D82A}">
                    <a16:rowId xmlns:a16="http://schemas.microsoft.com/office/drawing/2014/main" val="2596976213"/>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4,36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7,65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14,84</a:t>
                      </a:r>
                    </a:p>
                  </a:txBody>
                  <a:tcPr marL="9525" marR="9525" marT="9525" marB="0" anchor="ctr">
                    <a:lnL>
                      <a:noFill/>
                    </a:lnL>
                    <a:lnR>
                      <a:noFill/>
                    </a:lnR>
                    <a:lnT>
                      <a:noFill/>
                    </a:lnT>
                    <a:lnB>
                      <a:noFill/>
                    </a:lnB>
                  </a:tcPr>
                </a:tc>
                <a:extLst>
                  <a:ext uri="{0D108BD9-81ED-4DB2-BD59-A6C34878D82A}">
                    <a16:rowId xmlns:a16="http://schemas.microsoft.com/office/drawing/2014/main" val="2083154827"/>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6,81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28,70</a:t>
                      </a:r>
                    </a:p>
                  </a:txBody>
                  <a:tcPr marL="9525" marR="9525" marT="9525" marB="0" anchor="ctr">
                    <a:lnL>
                      <a:noFill/>
                    </a:lnL>
                    <a:lnR>
                      <a:noFill/>
                    </a:lnR>
                    <a:lnT>
                      <a:noFill/>
                    </a:lnT>
                    <a:lnB>
                      <a:noFill/>
                    </a:lnB>
                  </a:tcPr>
                </a:tc>
                <a:extLst>
                  <a:ext uri="{0D108BD9-81ED-4DB2-BD59-A6C34878D82A}">
                    <a16:rowId xmlns:a16="http://schemas.microsoft.com/office/drawing/2014/main" val="2272733670"/>
                  </a:ext>
                </a:extLst>
              </a:tr>
              <a:tr h="18475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4,16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0,21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5,36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18,64</a:t>
                      </a:r>
                    </a:p>
                  </a:txBody>
                  <a:tcPr marL="9525" marR="9525" marT="9525" marB="0" anchor="ctr">
                    <a:lnL>
                      <a:noFill/>
                    </a:lnL>
                    <a:lnR>
                      <a:noFill/>
                    </a:lnR>
                    <a:lnT>
                      <a:noFill/>
                    </a:lnT>
                    <a:lnB>
                      <a:noFill/>
                    </a:lnB>
                  </a:tcPr>
                </a:tc>
                <a:extLst>
                  <a:ext uri="{0D108BD9-81ED-4DB2-BD59-A6C34878D82A}">
                    <a16:rowId xmlns:a16="http://schemas.microsoft.com/office/drawing/2014/main" val="3356123350"/>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12,17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0,74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6,48</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16,08</a:t>
                      </a:r>
                    </a:p>
                  </a:txBody>
                  <a:tcPr marL="9525" marR="9525" marT="9525" marB="0" anchor="ctr">
                    <a:lnL>
                      <a:noFill/>
                    </a:lnL>
                    <a:lnR>
                      <a:noFill/>
                    </a:lnR>
                    <a:lnT>
                      <a:noFill/>
                    </a:lnT>
                    <a:lnB>
                      <a:noFill/>
                    </a:lnB>
                  </a:tcPr>
                </a:tc>
                <a:extLst>
                  <a:ext uri="{0D108BD9-81ED-4DB2-BD59-A6C34878D82A}">
                    <a16:rowId xmlns:a16="http://schemas.microsoft.com/office/drawing/2014/main" val="549288381"/>
                  </a:ext>
                </a:extLst>
              </a:tr>
            </a:tbl>
          </a:graphicData>
        </a:graphic>
      </p:graphicFrame>
      <p:sp>
        <p:nvSpPr>
          <p:cNvPr id="8" name="Rektangel 7">
            <a:extLst>
              <a:ext uri="{FF2B5EF4-FFF2-40B4-BE49-F238E27FC236}">
                <a16:creationId xmlns:a16="http://schemas.microsoft.com/office/drawing/2014/main" id="{F0E9C705-C75B-4A93-991A-8BE170A98BF9}"/>
              </a:ext>
            </a:extLst>
          </p:cNvPr>
          <p:cNvSpPr/>
          <p:nvPr/>
        </p:nvSpPr>
        <p:spPr>
          <a:xfrm>
            <a:off x="6167438" y="6124679"/>
            <a:ext cx="3564132"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2" name="Diagram 11">
            <a:extLst>
              <a:ext uri="{FF2B5EF4-FFF2-40B4-BE49-F238E27FC236}">
                <a16:creationId xmlns:a16="http://schemas.microsoft.com/office/drawing/2014/main" id="{DA3BBE49-CDB3-4C3C-B50E-5F8EBD7E4BDA}"/>
              </a:ext>
            </a:extLst>
          </p:cNvPr>
          <p:cNvGraphicFramePr>
            <a:graphicFrameLocks/>
          </p:cNvGraphicFramePr>
          <p:nvPr>
            <p:extLst>
              <p:ext uri="{D42A27DB-BD31-4B8C-83A1-F6EECF244321}">
                <p14:modId xmlns:p14="http://schemas.microsoft.com/office/powerpoint/2010/main" val="1507922934"/>
              </p:ext>
            </p:extLst>
          </p:nvPr>
        </p:nvGraphicFramePr>
        <p:xfrm>
          <a:off x="646906" y="1943192"/>
          <a:ext cx="5307011"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2920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9"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733853"/>
            <a:ext cx="4722408" cy="1711279"/>
          </a:xfrm>
        </p:spPr>
        <p:txBody>
          <a:bodyPr/>
          <a:lstStyle/>
          <a:p>
            <a:pPr lvl="4"/>
            <a:r>
              <a:rPr lang="sv-SE" sz="1400" dirty="0"/>
              <a:t>I likhet med övriga delar av landet och Stockholmsregionen har antalet nyregistrerade företag ökat.</a:t>
            </a:r>
          </a:p>
          <a:p>
            <a:pPr lvl="4"/>
            <a:r>
              <a:rPr lang="sv-SE" sz="1400" dirty="0"/>
              <a:t>Av länets samtliga nyregistrerade företag var </a:t>
            </a:r>
            <a:br>
              <a:rPr lang="sv-SE" sz="1400" dirty="0"/>
            </a:br>
            <a:r>
              <a:rPr lang="sv-SE" sz="1400" dirty="0"/>
              <a:t>338 av 428 aktiebolag.</a:t>
            </a:r>
          </a:p>
          <a:p>
            <a:pPr lvl="4"/>
            <a:endParaRPr lang="sv-SE" sz="1400" dirty="0"/>
          </a:p>
          <a:p>
            <a:endParaRPr lang="sv-SE" sz="16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29000"/>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6422"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9" name="Tabell 28">
            <a:extLst>
              <a:ext uri="{FF2B5EF4-FFF2-40B4-BE49-F238E27FC236}">
                <a16:creationId xmlns:a16="http://schemas.microsoft.com/office/drawing/2014/main" id="{D2E691CC-4F54-43E0-9C6C-C038162E6CB4}"/>
              </a:ext>
            </a:extLst>
          </p:cNvPr>
          <p:cNvGraphicFramePr>
            <a:graphicFrameLocks noGrp="1"/>
          </p:cNvGraphicFramePr>
          <p:nvPr>
            <p:extLst>
              <p:ext uri="{D42A27DB-BD31-4B8C-83A1-F6EECF244321}">
                <p14:modId xmlns:p14="http://schemas.microsoft.com/office/powerpoint/2010/main" val="3863057000"/>
              </p:ext>
            </p:extLst>
          </p:nvPr>
        </p:nvGraphicFramePr>
        <p:xfrm>
          <a:off x="6755215" y="3705999"/>
          <a:ext cx="4722409" cy="2266432"/>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39">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algn="l" fontAlgn="b"/>
                      <a:r>
                        <a:rPr lang="sv-SE" sz="800" b="0" i="0" u="none" strike="noStrike" dirty="0">
                          <a:solidFill>
                            <a:schemeClr val="tx1"/>
                          </a:solidFill>
                          <a:effectLst/>
                          <a:latin typeface="Futura Std Book" panose="020B0502020204020303" pitchFamily="34" charset="0"/>
                        </a:rPr>
                        <a:t>Sverige</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17 991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76 839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44414373"/>
                  </a:ext>
                </a:extLst>
              </a:tr>
              <a:tr h="337732">
                <a:tc>
                  <a:txBody>
                    <a:bodyPr/>
                    <a:lstStyle/>
                    <a:p>
                      <a:pPr algn="l" fontAlgn="b"/>
                      <a:r>
                        <a:rPr lang="sv-SE" sz="800" b="0" i="0" u="none" strike="noStrike">
                          <a:solidFill>
                            <a:schemeClr val="tx1"/>
                          </a:solidFill>
                          <a:effectLst/>
                          <a:latin typeface="Futura Std Book" panose="020B0502020204020303" pitchFamily="34" charset="0"/>
                        </a:rPr>
                        <a:t>Stockholmsregionen</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9 119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37732">
                <a:tc>
                  <a:txBody>
                    <a:bodyPr/>
                    <a:lstStyle/>
                    <a:p>
                      <a:pPr algn="l" fontAlgn="b"/>
                      <a:r>
                        <a:rPr lang="sv-SE" sz="800" b="1" i="0" u="none" strike="noStrike">
                          <a:solidFill>
                            <a:schemeClr val="tx1"/>
                          </a:solidFill>
                          <a:effectLst/>
                          <a:latin typeface="Futura Std Book" panose="020B0502020204020303" pitchFamily="34" charset="0"/>
                        </a:rPr>
                        <a:t>Dalarnas län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428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4613420"/>
                  </a:ext>
                </a:extLst>
              </a:tr>
              <a:tr h="337732">
                <a:tc>
                  <a:txBody>
                    <a:bodyPr/>
                    <a:lstStyle/>
                    <a:p>
                      <a:pPr algn="l" fontAlgn="b"/>
                      <a:r>
                        <a:rPr lang="sv-SE" sz="800" b="1" i="0" u="none" strike="noStrike">
                          <a:solidFill>
                            <a:schemeClr val="tx1"/>
                          </a:solidFill>
                          <a:effectLst/>
                          <a:latin typeface="Futura Std Book" panose="020B0502020204020303" pitchFamily="34" charset="0"/>
                        </a:rPr>
                        <a:t>Ludvika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3719529238"/>
                  </a:ext>
                </a:extLst>
              </a:tr>
              <a:tr h="337732">
                <a:tc>
                  <a:txBody>
                    <a:bodyPr/>
                    <a:lstStyle/>
                    <a:p>
                      <a:pPr algn="l" fontAlgn="b"/>
                      <a:r>
                        <a:rPr lang="sv-SE" sz="800" b="1" i="0" u="none" strike="noStrike">
                          <a:solidFill>
                            <a:schemeClr val="tx1"/>
                          </a:solidFill>
                          <a:effectLst/>
                          <a:latin typeface="Futura Std Book" panose="020B0502020204020303" pitchFamily="34" charset="0"/>
                        </a:rPr>
                        <a:t>Smedjebackens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E765F77E-09A8-4B2E-82E6-C343761A7715}"/>
              </a:ext>
            </a:extLst>
          </p:cNvPr>
          <p:cNvGraphicFramePr>
            <a:graphicFrameLocks/>
          </p:cNvGraphicFramePr>
          <p:nvPr>
            <p:extLst>
              <p:ext uri="{D42A27DB-BD31-4B8C-83A1-F6EECF244321}">
                <p14:modId xmlns:p14="http://schemas.microsoft.com/office/powerpoint/2010/main" val="2126123496"/>
              </p:ext>
            </p:extLst>
          </p:nvPr>
        </p:nvGraphicFramePr>
        <p:xfrm>
          <a:off x="714374" y="2033973"/>
          <a:ext cx="5745150" cy="37230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733853"/>
            <a:ext cx="4722412" cy="1695148"/>
          </a:xfrm>
        </p:spPr>
        <p:txBody>
          <a:bodyPr/>
          <a:lstStyle/>
          <a:p>
            <a:pPr lvl="4"/>
            <a:r>
              <a:rPr lang="sv-SE" sz="1400" dirty="0"/>
              <a:t>Företagskonkurserna minskar under kvartalet och har minskat de senaste fyra kvartalen.</a:t>
            </a:r>
          </a:p>
          <a:p>
            <a:pPr lvl="4"/>
            <a:r>
              <a:rPr lang="sv-SE" sz="1400" dirty="0"/>
              <a:t>Antalet konkurser ökade i Fastighetsbolag &amp; fastighetsförvaltare och Hotell &amp; restauranger men minskade i övriga.</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70386" y="3441995"/>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758"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E897986A-712D-446E-8CDC-DAC557CF8E0C}"/>
              </a:ext>
            </a:extLst>
          </p:cNvPr>
          <p:cNvGraphicFramePr>
            <a:graphicFrameLocks noGrp="1"/>
          </p:cNvGraphicFramePr>
          <p:nvPr>
            <p:extLst>
              <p:ext uri="{D42A27DB-BD31-4B8C-83A1-F6EECF244321}">
                <p14:modId xmlns:p14="http://schemas.microsoft.com/office/powerpoint/2010/main" val="1935891836"/>
              </p:ext>
            </p:extLst>
          </p:nvPr>
        </p:nvGraphicFramePr>
        <p:xfrm>
          <a:off x="6770386" y="3718994"/>
          <a:ext cx="4707238" cy="2266431"/>
        </p:xfrm>
        <a:graphic>
          <a:graphicData uri="http://schemas.openxmlformats.org/drawingml/2006/table">
            <a:tbl>
              <a:tblPr bandRow="1">
                <a:tableStyleId>{2D5ABB26-0587-4C30-8999-92F81FD0307C}</a:tableStyleId>
              </a:tblPr>
              <a:tblGrid>
                <a:gridCol w="1537618">
                  <a:extLst>
                    <a:ext uri="{9D8B030D-6E8A-4147-A177-3AD203B41FA5}">
                      <a16:colId xmlns:a16="http://schemas.microsoft.com/office/drawing/2014/main" val="1678076792"/>
                    </a:ext>
                  </a:extLst>
                </a:gridCol>
                <a:gridCol w="682894">
                  <a:extLst>
                    <a:ext uri="{9D8B030D-6E8A-4147-A177-3AD203B41FA5}">
                      <a16:colId xmlns:a16="http://schemas.microsoft.com/office/drawing/2014/main" val="2601369493"/>
                    </a:ext>
                  </a:extLst>
                </a:gridCol>
                <a:gridCol w="774739">
                  <a:extLst>
                    <a:ext uri="{9D8B030D-6E8A-4147-A177-3AD203B41FA5}">
                      <a16:colId xmlns:a16="http://schemas.microsoft.com/office/drawing/2014/main" val="2395970223"/>
                    </a:ext>
                  </a:extLst>
                </a:gridCol>
                <a:gridCol w="613334">
                  <a:extLst>
                    <a:ext uri="{9D8B030D-6E8A-4147-A177-3AD203B41FA5}">
                      <a16:colId xmlns:a16="http://schemas.microsoft.com/office/drawing/2014/main" val="3235649811"/>
                    </a:ext>
                  </a:extLst>
                </a:gridCol>
                <a:gridCol w="559533">
                  <a:extLst>
                    <a:ext uri="{9D8B030D-6E8A-4147-A177-3AD203B41FA5}">
                      <a16:colId xmlns:a16="http://schemas.microsoft.com/office/drawing/2014/main" val="1050073455"/>
                    </a:ext>
                  </a:extLst>
                </a:gridCol>
                <a:gridCol w="539120">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lvl="0" algn="l" fontAlgn="b"/>
                      <a:r>
                        <a:rPr lang="sv-SE" sz="800" b="0" i="0" u="none" strike="noStrike">
                          <a:solidFill>
                            <a:schemeClr val="tx1"/>
                          </a:solidFill>
                          <a:effectLst/>
                          <a:latin typeface="Futura Std Book" panose="020B0502020204020303" pitchFamily="34" charset="0"/>
                        </a:rPr>
                        <a:t>Sverige</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1 853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44414373"/>
                  </a:ext>
                </a:extLst>
              </a:tr>
              <a:tr h="337732">
                <a:tc>
                  <a:txBody>
                    <a:bodyPr/>
                    <a:lstStyle/>
                    <a:p>
                      <a:pPr lvl="0" algn="l" fontAlgn="b"/>
                      <a:r>
                        <a:rPr lang="sv-SE" sz="800" b="0" i="0" u="none" strike="noStrike">
                          <a:solidFill>
                            <a:schemeClr val="tx1"/>
                          </a:solidFill>
                          <a:effectLst/>
                          <a:latin typeface="Futura Std Book" panose="020B0502020204020303" pitchFamily="34" charset="0"/>
                        </a:rPr>
                        <a:t>Stockholmsregionen</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999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37732">
                <a:tc>
                  <a:txBody>
                    <a:bodyPr/>
                    <a:lstStyle/>
                    <a:p>
                      <a:pPr lvl="0" algn="l" fontAlgn="b"/>
                      <a:r>
                        <a:rPr lang="sv-SE" sz="800" b="1" i="0" u="none" strike="noStrike">
                          <a:solidFill>
                            <a:schemeClr val="tx1"/>
                          </a:solidFill>
                          <a:effectLst/>
                          <a:latin typeface="Futura Std Book" panose="020B0502020204020303" pitchFamily="34" charset="0"/>
                        </a:rPr>
                        <a:t>Dalarnas län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554613420"/>
                  </a:ext>
                </a:extLst>
              </a:tr>
              <a:tr h="337732">
                <a:tc>
                  <a:txBody>
                    <a:bodyPr/>
                    <a:lstStyle/>
                    <a:p>
                      <a:pPr lvl="0" algn="l" fontAlgn="b"/>
                      <a:r>
                        <a:rPr lang="sv-SE" sz="800" b="1" i="0" u="none" strike="noStrike">
                          <a:solidFill>
                            <a:schemeClr val="tx1"/>
                          </a:solidFill>
                          <a:effectLst/>
                          <a:latin typeface="Futura Std Book" panose="020B0502020204020303" pitchFamily="34" charset="0"/>
                        </a:rPr>
                        <a:t>Ludvika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923977588"/>
                  </a:ext>
                </a:extLst>
              </a:tr>
              <a:tr h="337732">
                <a:tc>
                  <a:txBody>
                    <a:bodyPr/>
                    <a:lstStyle/>
                    <a:p>
                      <a:pPr lvl="0" algn="l" fontAlgn="b"/>
                      <a:r>
                        <a:rPr lang="sv-SE" sz="800" b="1" i="0" u="none" strike="noStrike">
                          <a:solidFill>
                            <a:schemeClr val="tx1"/>
                          </a:solidFill>
                          <a:effectLst/>
                          <a:latin typeface="Futura Std Book" panose="020B0502020204020303" pitchFamily="34" charset="0"/>
                        </a:rPr>
                        <a:t>Smedjebackens kommun</a:t>
                      </a:r>
                    </a:p>
                  </a:txBody>
                  <a:tcPr marL="144000"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3499475923"/>
                  </a:ext>
                </a:extLst>
              </a:tr>
            </a:tbl>
          </a:graphicData>
        </a:graphic>
      </p:graphicFrame>
      <p:graphicFrame>
        <p:nvGraphicFramePr>
          <p:cNvPr id="13" name="Diagram 12">
            <a:extLst>
              <a:ext uri="{FF2B5EF4-FFF2-40B4-BE49-F238E27FC236}">
                <a16:creationId xmlns:a16="http://schemas.microsoft.com/office/drawing/2014/main" id="{9091C626-5740-44DC-8CB0-BD5D06638183}"/>
              </a:ext>
            </a:extLst>
          </p:cNvPr>
          <p:cNvGraphicFramePr>
            <a:graphicFrameLocks/>
          </p:cNvGraphicFramePr>
          <p:nvPr>
            <p:extLst>
              <p:ext uri="{D42A27DB-BD31-4B8C-83A1-F6EECF244321}">
                <p14:modId xmlns:p14="http://schemas.microsoft.com/office/powerpoint/2010/main" val="1321033123"/>
              </p:ext>
            </p:extLst>
          </p:nvPr>
        </p:nvGraphicFramePr>
        <p:xfrm>
          <a:off x="762426" y="1949297"/>
          <a:ext cx="5814543" cy="3730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059028"/>
            <a:ext cx="4722411" cy="1376220"/>
          </a:xfrm>
        </p:spPr>
        <p:txBody>
          <a:bodyPr/>
          <a:lstStyle/>
          <a:p>
            <a:pPr lvl="4"/>
            <a:r>
              <a:rPr lang="sv-SE" sz="1400" dirty="0"/>
              <a:t>Antalet sysselsatta invånare </a:t>
            </a:r>
            <a:r>
              <a:rPr lang="sv-SE" sz="1400" dirty="0" smtClean="0"/>
              <a:t>minskade med 1,9 procent eller 2 500 personer </a:t>
            </a:r>
            <a:r>
              <a:rPr lang="sv-SE" sz="1400" dirty="0"/>
              <a:t>under kvartalet. </a:t>
            </a:r>
          </a:p>
          <a:p>
            <a:pPr marL="0" lvl="4" indent="0">
              <a:buNone/>
            </a:pPr>
            <a:endParaRPr lang="sv-SE" sz="1400" dirty="0"/>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1494"/>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FD6A3244-A840-4C51-9244-882B3ECD87BB}"/>
              </a:ext>
            </a:extLst>
          </p:cNvPr>
          <p:cNvGraphicFramePr>
            <a:graphicFrameLocks noGrp="1"/>
          </p:cNvGraphicFramePr>
          <p:nvPr>
            <p:extLst>
              <p:ext uri="{D42A27DB-BD31-4B8C-83A1-F6EECF244321}">
                <p14:modId xmlns:p14="http://schemas.microsoft.com/office/powerpoint/2010/main" val="3124045235"/>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5 074 400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2 346 200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mn-lt"/>
                      </a:endParaRPr>
                    </a:p>
                  </a:txBody>
                  <a:tcPr marL="144000" marR="9525" marT="9525" marB="0" anchor="ctr"/>
                </a:tc>
                <a:tc>
                  <a:txBody>
                    <a:bodyPr/>
                    <a:lstStyle/>
                    <a:p>
                      <a:pPr algn="ctr" fontAlgn="ctr"/>
                      <a:r>
                        <a:rPr lang="sv-SE" sz="700" b="1" i="0" u="none" strike="noStrike">
                          <a:solidFill>
                            <a:srgbClr val="000000"/>
                          </a:solidFill>
                          <a:effectLst/>
                          <a:latin typeface="Futura Std Book" panose="020B0502020204020303"/>
                        </a:rPr>
                        <a:t>129 400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759B9C41-C87A-43B6-9DAF-F4209F2D8B05}"/>
              </a:ext>
            </a:extLst>
          </p:cNvPr>
          <p:cNvGraphicFramePr>
            <a:graphicFrameLocks/>
          </p:cNvGraphicFramePr>
          <p:nvPr>
            <p:extLst>
              <p:ext uri="{D42A27DB-BD31-4B8C-83A1-F6EECF244321}">
                <p14:modId xmlns:p14="http://schemas.microsoft.com/office/powerpoint/2010/main" val="3700843466"/>
              </p:ext>
            </p:extLst>
          </p:nvPr>
        </p:nvGraphicFramePr>
        <p:xfrm>
          <a:off x="714373" y="1955882"/>
          <a:ext cx="5778705" cy="3715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732376966"/>
              </p:ext>
            </p:extLst>
          </p:nvPr>
        </p:nvGraphicFramePr>
        <p:xfrm>
          <a:off x="1882774" y="1621872"/>
          <a:ext cx="8426451" cy="4157040"/>
        </p:xfrm>
        <a:graphic>
          <a:graphicData uri="http://schemas.openxmlformats.org/drawingml/2006/table">
            <a:tbl>
              <a:tblPr firstRow="1" bandRow="1">
                <a:tableStyleId>{5C22544A-7EE6-4342-B048-85BDC9FD1C3A}</a:tableStyleId>
              </a:tblPr>
              <a:tblGrid>
                <a:gridCol w="2110136">
                  <a:extLst>
                    <a:ext uri="{9D8B030D-6E8A-4147-A177-3AD203B41FA5}">
                      <a16:colId xmlns:a16="http://schemas.microsoft.com/office/drawing/2014/main" val="452260278"/>
                    </a:ext>
                  </a:extLst>
                </a:gridCol>
                <a:gridCol w="1782988">
                  <a:extLst>
                    <a:ext uri="{9D8B030D-6E8A-4147-A177-3AD203B41FA5}">
                      <a16:colId xmlns:a16="http://schemas.microsoft.com/office/drawing/2014/main" val="1889858293"/>
                    </a:ext>
                  </a:extLst>
                </a:gridCol>
                <a:gridCol w="1652382">
                  <a:extLst>
                    <a:ext uri="{9D8B030D-6E8A-4147-A177-3AD203B41FA5}">
                      <a16:colId xmlns:a16="http://schemas.microsoft.com/office/drawing/2014/main" val="1671515360"/>
                    </a:ext>
                  </a:extLst>
                </a:gridCol>
                <a:gridCol w="1439469">
                  <a:extLst>
                    <a:ext uri="{9D8B030D-6E8A-4147-A177-3AD203B41FA5}">
                      <a16:colId xmlns:a16="http://schemas.microsoft.com/office/drawing/2014/main" val="2818758293"/>
                    </a:ext>
                  </a:extLst>
                </a:gridCol>
                <a:gridCol w="1441476">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Dalarnas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51,2</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23 900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129 400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913894"/>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635752118"/>
              </p:ext>
            </p:extLst>
          </p:nvPr>
        </p:nvGraphicFramePr>
        <p:xfrm>
          <a:off x="1882773" y="1628775"/>
          <a:ext cx="7135392" cy="3526227"/>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484851">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a:solidFill>
                            <a:schemeClr val="bg1"/>
                          </a:solidFill>
                        </a:rPr>
                        <a:t>Förändring -1 år</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Dalarnas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19 900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26,7</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217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a:t>Sysselsatta utomlands</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129 400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2" y="1828800"/>
            <a:ext cx="4725917" cy="1607264"/>
          </a:xfrm>
        </p:spPr>
        <p:txBody>
          <a:bodyPr/>
          <a:lstStyle/>
          <a:p>
            <a:pPr lvl="4"/>
            <a:r>
              <a:rPr lang="sv-SE" sz="1400" dirty="0"/>
              <a:t>Antalet lediga jobb ökade under kvartalet på länsnivå.</a:t>
            </a:r>
          </a:p>
          <a:p>
            <a:pPr lvl="4"/>
            <a:r>
              <a:rPr lang="sv-SE" sz="1400" dirty="0"/>
              <a:t>De lediga jobben ökade som mest inom Hotell och restaurang och Information &amp; kommunikation.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43126"/>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D94B4D3E-0F87-4E4D-88E1-6936623A835D}"/>
              </a:ext>
            </a:extLst>
          </p:cNvPr>
          <p:cNvGraphicFramePr>
            <a:graphicFrameLocks noGrp="1"/>
          </p:cNvGraphicFramePr>
          <p:nvPr>
            <p:extLst>
              <p:ext uri="{D42A27DB-BD31-4B8C-83A1-F6EECF244321}">
                <p14:modId xmlns:p14="http://schemas.microsoft.com/office/powerpoint/2010/main" val="152531357"/>
              </p:ext>
            </p:extLst>
          </p:nvPr>
        </p:nvGraphicFramePr>
        <p:xfrm>
          <a:off x="6744445" y="3720125"/>
          <a:ext cx="4725916" cy="2252311"/>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0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088">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562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312 463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1 034 716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3562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35628">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7 732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27 396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554613420"/>
                  </a:ext>
                </a:extLst>
              </a:tr>
              <a:tr h="335628">
                <a:tc>
                  <a:txBody>
                    <a:bodyPr/>
                    <a:lstStyle/>
                    <a:p>
                      <a:pPr marL="72000" algn="l" fontAlgn="b"/>
                      <a:r>
                        <a:rPr lang="sv-SE" sz="800" b="1" u="none" strike="noStrike">
                          <a:effectLst/>
                        </a:rPr>
                        <a:t>Ludvika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2 624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923977588"/>
                  </a:ext>
                </a:extLst>
              </a:tr>
              <a:tr h="33562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p>
                      <a:pPr marL="72000" algn="l" fontAlgn="b"/>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670725407"/>
                  </a:ext>
                </a:extLst>
              </a:tr>
            </a:tbl>
          </a:graphicData>
        </a:graphic>
      </p:graphicFrame>
      <p:graphicFrame>
        <p:nvGraphicFramePr>
          <p:cNvPr id="13" name="Diagram 12">
            <a:extLst>
              <a:ext uri="{FF2B5EF4-FFF2-40B4-BE49-F238E27FC236}">
                <a16:creationId xmlns:a16="http://schemas.microsoft.com/office/drawing/2014/main" id="{58CD44E3-7C9D-49AB-ACB3-0447DE272EA8}"/>
              </a:ext>
            </a:extLst>
          </p:cNvPr>
          <p:cNvGraphicFramePr>
            <a:graphicFrameLocks/>
          </p:cNvGraphicFramePr>
          <p:nvPr>
            <p:extLst>
              <p:ext uri="{D42A27DB-BD31-4B8C-83A1-F6EECF244321}">
                <p14:modId xmlns:p14="http://schemas.microsoft.com/office/powerpoint/2010/main" val="1947017917"/>
              </p:ext>
            </p:extLst>
          </p:nvPr>
        </p:nvGraphicFramePr>
        <p:xfrm>
          <a:off x="591291" y="1937461"/>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6" y="2135924"/>
            <a:ext cx="4684939" cy="1302797"/>
          </a:xfrm>
        </p:spPr>
        <p:txBody>
          <a:bodyPr/>
          <a:lstStyle/>
          <a:p>
            <a:pPr lvl="4"/>
            <a:r>
              <a:rPr lang="sv-SE" sz="1400" dirty="0"/>
              <a:t>Varslen minskade med 91 procent i Dalarna  under årets andra kvartal.</a:t>
            </a:r>
          </a:p>
          <a:p>
            <a:pPr lvl="4"/>
            <a:r>
              <a:rPr lang="sv-SE" sz="1400" dirty="0"/>
              <a:t>Minskningen sker från höga nivåer.</a:t>
            </a:r>
            <a:br>
              <a:rPr lang="sv-SE" sz="1400" dirty="0"/>
            </a:br>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721"/>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3046"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CE4BCDFE-FB34-42A8-BA35-A9143DC3B177}"/>
              </a:ext>
            </a:extLst>
          </p:cNvPr>
          <p:cNvGraphicFramePr>
            <a:graphicFrameLocks noGrp="1"/>
          </p:cNvGraphicFramePr>
          <p:nvPr>
            <p:extLst>
              <p:ext uri="{D42A27DB-BD31-4B8C-83A1-F6EECF244321}">
                <p14:modId xmlns:p14="http://schemas.microsoft.com/office/powerpoint/2010/main" val="3744789968"/>
              </p:ext>
            </p:extLst>
          </p:nvPr>
        </p:nvGraphicFramePr>
        <p:xfrm>
          <a:off x="6792686" y="3752789"/>
          <a:ext cx="4677673" cy="2219644"/>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2">
                  <a:extLst>
                    <a:ext uri="{9D8B030D-6E8A-4147-A177-3AD203B41FA5}">
                      <a16:colId xmlns:a16="http://schemas.microsoft.com/office/drawing/2014/main" val="3235649811"/>
                    </a:ext>
                  </a:extLst>
                </a:gridCol>
                <a:gridCol w="556019">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7602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98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076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44414373"/>
                  </a:ext>
                </a:extLst>
              </a:tr>
              <a:tr h="33076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4178915708"/>
                  </a:ext>
                </a:extLst>
              </a:tr>
              <a:tr h="33076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54613420"/>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mn-lt"/>
                          <a:ea typeface="+mn-ea"/>
                          <a:cs typeface="+mn-cs"/>
                        </a:rPr>
                        <a:t>i.u</a:t>
                      </a:r>
                      <a:r>
                        <a:rPr kumimoji="0" lang="sv-SE" sz="800" b="1"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923977588"/>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203185260"/>
                  </a:ext>
                </a:extLst>
              </a:tr>
            </a:tbl>
          </a:graphicData>
        </a:graphic>
      </p:graphicFrame>
      <p:graphicFrame>
        <p:nvGraphicFramePr>
          <p:cNvPr id="12" name="Diagram 11">
            <a:extLst>
              <a:ext uri="{FF2B5EF4-FFF2-40B4-BE49-F238E27FC236}">
                <a16:creationId xmlns:a16="http://schemas.microsoft.com/office/drawing/2014/main" id="{BB361F81-6B32-43FA-AA36-C3C3D7CF6275}"/>
              </a:ext>
            </a:extLst>
          </p:cNvPr>
          <p:cNvGraphicFramePr>
            <a:graphicFrameLocks/>
          </p:cNvGraphicFramePr>
          <p:nvPr>
            <p:extLst>
              <p:ext uri="{D42A27DB-BD31-4B8C-83A1-F6EECF244321}">
                <p14:modId xmlns:p14="http://schemas.microsoft.com/office/powerpoint/2010/main" val="3466925145"/>
              </p:ext>
            </p:extLst>
          </p:nvPr>
        </p:nvGraphicFramePr>
        <p:xfrm>
          <a:off x="721638" y="1943682"/>
          <a:ext cx="5939221" cy="38133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0" y="1975389"/>
            <a:ext cx="4667523" cy="1463344"/>
          </a:xfrm>
        </p:spPr>
        <p:txBody>
          <a:bodyPr/>
          <a:lstStyle/>
          <a:p>
            <a:pPr lvl="4"/>
            <a:r>
              <a:rPr lang="sv-SE" sz="1400" dirty="0" smtClean="0"/>
              <a:t>Arbetslösheten minskar med 0,3 procentenheter i Dalarna under andra kvartalet jämfört </a:t>
            </a:r>
            <a:r>
              <a:rPr lang="sv-SE" sz="1400" dirty="0"/>
              <a:t>med förra året.</a:t>
            </a:r>
          </a:p>
          <a:p>
            <a:pPr lvl="4"/>
            <a:r>
              <a:rPr lang="sv-SE" sz="1400" dirty="0"/>
              <a:t>Säters och Gagnefs kommuner stod för länets lägsta arbetslöshet (2,6%).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8736"/>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50192" y="1233345"/>
            <a:ext cx="5445808"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06EFDE4E-31D2-4D71-8354-71C1E237BADC}"/>
              </a:ext>
            </a:extLst>
          </p:cNvPr>
          <p:cNvGraphicFramePr>
            <a:graphicFrameLocks noGrp="1"/>
          </p:cNvGraphicFramePr>
          <p:nvPr>
            <p:extLst>
              <p:ext uri="{D42A27DB-BD31-4B8C-83A1-F6EECF244321}">
                <p14:modId xmlns:p14="http://schemas.microsoft.com/office/powerpoint/2010/main" val="4276308974"/>
              </p:ext>
            </p:extLst>
          </p:nvPr>
        </p:nvGraphicFramePr>
        <p:xfrm>
          <a:off x="6810101" y="3715735"/>
          <a:ext cx="4667523" cy="2164363"/>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a:effectLst/>
                        </a:rPr>
                        <a:t>Arbetslösa i förh. till befolkningen, 15-74 år</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5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415 627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-26 471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2052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20529">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9 509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-618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54613420"/>
                  </a:ext>
                </a:extLst>
              </a:tr>
              <a:tr h="32052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1 302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923977588"/>
                  </a:ext>
                </a:extLst>
              </a:tr>
              <a:tr h="320529">
                <a:tc>
                  <a:txBody>
                    <a:bodyPr/>
                    <a:lstStyle/>
                    <a:p>
                      <a:pPr marL="72000" algn="l" fontAlgn="b"/>
                      <a:r>
                        <a:rPr lang="sv-SE" sz="800" b="1" u="none" strike="noStrike">
                          <a:effectLst/>
                        </a:rPr>
                        <a:t>Smedjebackens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301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2316436672"/>
                  </a:ext>
                </a:extLst>
              </a:tr>
            </a:tbl>
          </a:graphicData>
        </a:graphic>
      </p:graphicFrame>
      <p:graphicFrame>
        <p:nvGraphicFramePr>
          <p:cNvPr id="13" name="Diagram 12">
            <a:extLst>
              <a:ext uri="{FF2B5EF4-FFF2-40B4-BE49-F238E27FC236}">
                <a16:creationId xmlns:a16="http://schemas.microsoft.com/office/drawing/2014/main" id="{85D31AC6-BD2D-4AFE-9D56-E6675E9BBE53}"/>
              </a:ext>
            </a:extLst>
          </p:cNvPr>
          <p:cNvGraphicFramePr>
            <a:graphicFrameLocks/>
          </p:cNvGraphicFramePr>
          <p:nvPr>
            <p:extLst>
              <p:ext uri="{D42A27DB-BD31-4B8C-83A1-F6EECF244321}">
                <p14:modId xmlns:p14="http://schemas.microsoft.com/office/powerpoint/2010/main" val="330832409"/>
              </p:ext>
            </p:extLst>
          </p:nvPr>
        </p:nvGraphicFramePr>
        <p:xfrm>
          <a:off x="709184" y="1789067"/>
          <a:ext cx="5792284" cy="3835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941867044"/>
              </p:ext>
            </p:extLst>
          </p:nvPr>
        </p:nvGraphicFramePr>
        <p:xfrm>
          <a:off x="1882773" y="1552559"/>
          <a:ext cx="8426449" cy="4435718"/>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25755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273655">
                <a:tc>
                  <a:txBody>
                    <a:bodyPr/>
                    <a:lstStyle/>
                    <a:p>
                      <a:pPr algn="l"/>
                      <a:r>
                        <a:rPr lang="sv-SE" sz="1200" b="1">
                          <a:solidFill>
                            <a:schemeClr val="bg1"/>
                          </a:solidFill>
                        </a:rPr>
                        <a:t>Dalarnas </a:t>
                      </a:r>
                      <a:r>
                        <a:rPr lang="sv-SE" sz="1200" b="1" dirty="0">
                          <a:solidFill>
                            <a:schemeClr val="bg1"/>
                          </a:solidFill>
                        </a:rPr>
                        <a:t>län</a:t>
                      </a:r>
                    </a:p>
                  </a:txBody>
                  <a:tcPr marL="18000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4 609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-1 690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293360832"/>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-40,2</a:t>
                      </a:r>
                    </a:p>
                  </a:txBody>
                  <a:tcPr marL="9525" marR="9525" marT="9525" marB="0" anchor="ctr"/>
                </a:tc>
                <a:extLst>
                  <a:ext uri="{0D108BD9-81ED-4DB2-BD59-A6C34878D82A}">
                    <a16:rowId xmlns:a16="http://schemas.microsoft.com/office/drawing/2014/main" val="1559525621"/>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4 901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extLst>
                  <a:ext uri="{0D108BD9-81ED-4DB2-BD59-A6C34878D82A}">
                    <a16:rowId xmlns:a16="http://schemas.microsoft.com/office/drawing/2014/main" val="194798639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extLst>
                  <a:ext uri="{0D108BD9-81ED-4DB2-BD59-A6C34878D82A}">
                    <a16:rowId xmlns:a16="http://schemas.microsoft.com/office/drawing/2014/main" val="2325918200"/>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9 509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944598109"/>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Smedjebackens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1394483087"/>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extLst>
                  <a:ext uri="{0D108BD9-81ED-4DB2-BD59-A6C34878D82A}">
                    <a16:rowId xmlns:a16="http://schemas.microsoft.com/office/drawing/2014/main" val="2775197856"/>
                  </a:ext>
                </a:extLst>
              </a:tr>
              <a:tr h="177071">
                <a:tc>
                  <a:txBody>
                    <a:bodyPr/>
                    <a:lstStyle/>
                    <a:p>
                      <a:pPr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1910890941"/>
                  </a:ext>
                </a:extLst>
              </a:tr>
              <a:tr h="177071">
                <a:tc>
                  <a:txBody>
                    <a:bodyPr/>
                    <a:lstStyle/>
                    <a:p>
                      <a:pPr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188702832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89,5</a:t>
                      </a:r>
                    </a:p>
                  </a:txBody>
                  <a:tcPr marL="9525" marR="9525" marT="9525" marB="0" anchor="ctr"/>
                </a:tc>
                <a:extLst>
                  <a:ext uri="{0D108BD9-81ED-4DB2-BD59-A6C34878D82A}">
                    <a16:rowId xmlns:a16="http://schemas.microsoft.com/office/drawing/2014/main" val="83169849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3835035854"/>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301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42,0</a:t>
                      </a:r>
                    </a:p>
                  </a:txBody>
                  <a:tcPr marL="9525" marR="9525" marT="9525" marB="0" anchor="ctr"/>
                </a:tc>
                <a:extLst>
                  <a:ext uri="{0D108BD9-81ED-4DB2-BD59-A6C34878D82A}">
                    <a16:rowId xmlns:a16="http://schemas.microsoft.com/office/drawing/2014/main" val="2667704836"/>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Ludvika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3365030541"/>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665517753"/>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18,8</a:t>
                      </a:r>
                    </a:p>
                  </a:txBody>
                  <a:tcPr marL="9525" marR="9525" marT="9525" marB="0" anchor="ctr"/>
                </a:tc>
                <a:extLst>
                  <a:ext uri="{0D108BD9-81ED-4DB2-BD59-A6C34878D82A}">
                    <a16:rowId xmlns:a16="http://schemas.microsoft.com/office/drawing/2014/main" val="152252477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a:t>
                      </a:r>
                    </a:p>
                  </a:txBody>
                  <a:tcPr marL="9525" marR="9525" marT="9525" marB="0" anchor="ctr"/>
                </a:tc>
                <a:extLst>
                  <a:ext uri="{0D108BD9-81ED-4DB2-BD59-A6C34878D82A}">
                    <a16:rowId xmlns:a16="http://schemas.microsoft.com/office/drawing/2014/main" val="123867917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36,9</a:t>
                      </a:r>
                    </a:p>
                  </a:txBody>
                  <a:tcPr marL="9525" marR="9525" marT="9525" marB="0" anchor="ctr"/>
                </a:tc>
                <a:extLst>
                  <a:ext uri="{0D108BD9-81ED-4DB2-BD59-A6C34878D82A}">
                    <a16:rowId xmlns:a16="http://schemas.microsoft.com/office/drawing/2014/main" val="425302627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-10,4</a:t>
                      </a:r>
                    </a:p>
                  </a:txBody>
                  <a:tcPr marL="9525" marR="9525" marT="9525" marB="0" anchor="ctr"/>
                </a:tc>
                <a:extLst>
                  <a:ext uri="{0D108BD9-81ED-4DB2-BD59-A6C34878D82A}">
                    <a16:rowId xmlns:a16="http://schemas.microsoft.com/office/drawing/2014/main" val="3805096232"/>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1 302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98045737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3" y="5988277"/>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63692"/>
            <a:ext cx="4725925" cy="1361026"/>
          </a:xfrm>
        </p:spPr>
        <p:txBody>
          <a:bodyPr/>
          <a:lstStyle/>
          <a:p>
            <a:pPr lvl="4"/>
            <a:r>
              <a:rPr lang="sv-SE" sz="1400" dirty="0"/>
              <a:t>Folkmängden är i stort sett oförändrad under kvartalet. </a:t>
            </a:r>
          </a:p>
          <a:p>
            <a:pPr lvl="4"/>
            <a:r>
              <a:rPr lang="sv-SE" sz="1400" dirty="0"/>
              <a:t>Det innebär att befolkningstillväxten är lägre än för riket som helhet.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0"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p>
        </p:txBody>
      </p:sp>
      <p:graphicFrame>
        <p:nvGraphicFramePr>
          <p:cNvPr id="17" name="Tabell 16">
            <a:extLst>
              <a:ext uri="{FF2B5EF4-FFF2-40B4-BE49-F238E27FC236}">
                <a16:creationId xmlns:a16="http://schemas.microsoft.com/office/drawing/2014/main" id="{9F7CADBA-7CDD-4BB2-B762-441758633BD0}"/>
              </a:ext>
            </a:extLst>
          </p:cNvPr>
          <p:cNvGraphicFramePr>
            <a:graphicFrameLocks noGrp="1"/>
          </p:cNvGraphicFramePr>
          <p:nvPr>
            <p:extLst>
              <p:ext uri="{D42A27DB-BD31-4B8C-83A1-F6EECF244321}">
                <p14:modId xmlns:p14="http://schemas.microsoft.com/office/powerpoint/2010/main" val="1278926071"/>
              </p:ext>
            </p:extLst>
          </p:nvPr>
        </p:nvGraphicFramePr>
        <p:xfrm>
          <a:off x="6744439" y="3753427"/>
          <a:ext cx="4725925" cy="21352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5034">
                <a:tc>
                  <a:txBody>
                    <a:bodyPr/>
                    <a:lstStyle/>
                    <a:p>
                      <a:pPr marL="72000" algn="l" fontAlgn="b"/>
                      <a:r>
                        <a:rPr lang="sv-SE" sz="800" b="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10 409,2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544414373"/>
                  </a:ext>
                </a:extLst>
              </a:tr>
              <a:tr h="305034">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4 721,6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4178915708"/>
                  </a:ext>
                </a:extLst>
              </a:tr>
              <a:tr h="305034">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extLst>
                  <a:ext uri="{0D108BD9-81ED-4DB2-BD59-A6C34878D82A}">
                    <a16:rowId xmlns:a16="http://schemas.microsoft.com/office/drawing/2014/main" val="1554613420"/>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extLst>
                  <a:ext uri="{0D108BD9-81ED-4DB2-BD59-A6C34878D82A}">
                    <a16:rowId xmlns:a16="http://schemas.microsoft.com/office/drawing/2014/main" val="923977588"/>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1093937911"/>
                  </a:ext>
                </a:extLst>
              </a:tr>
            </a:tbl>
          </a:graphicData>
        </a:graphic>
      </p:graphicFrame>
      <p:graphicFrame>
        <p:nvGraphicFramePr>
          <p:cNvPr id="13" name="Diagram 12">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2787609050"/>
              </p:ext>
            </p:extLst>
          </p:nvPr>
        </p:nvGraphicFramePr>
        <p:xfrm>
          <a:off x="721633" y="1950883"/>
          <a:ext cx="5721112"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768943"/>
            <a:ext cx="4725917" cy="1667590"/>
          </a:xfrm>
        </p:spPr>
        <p:txBody>
          <a:bodyPr/>
          <a:lstStyle/>
          <a:p>
            <a:pPr lvl="4"/>
            <a:r>
              <a:rPr lang="sv-SE" sz="1400" dirty="0"/>
              <a:t>På länsnivå ökade antalet påbörjade lägenheter jämfört med samma period förra året.</a:t>
            </a:r>
          </a:p>
          <a:p>
            <a:pPr lvl="4"/>
            <a:r>
              <a:rPr lang="sv-SE" sz="1400" dirty="0"/>
              <a:t>Flest bostäder påbörjades i kommunerna Falun och Mora.</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0672" y="3438721"/>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588228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600E56B2-A14E-4F5B-AD0A-94D39A0FE262}"/>
              </a:ext>
            </a:extLst>
          </p:cNvPr>
          <p:cNvGraphicFramePr>
            <a:graphicFrameLocks noGrp="1"/>
          </p:cNvGraphicFramePr>
          <p:nvPr>
            <p:extLst>
              <p:ext uri="{D42A27DB-BD31-4B8C-83A1-F6EECF244321}">
                <p14:modId xmlns:p14="http://schemas.microsoft.com/office/powerpoint/2010/main" val="2894317529"/>
              </p:ext>
            </p:extLst>
          </p:nvPr>
        </p:nvGraphicFramePr>
        <p:xfrm>
          <a:off x="6744445" y="3734254"/>
          <a:ext cx="4725916" cy="2145846"/>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66844">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0187">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19763">
                <a:tc>
                  <a:txBody>
                    <a:bodyPr/>
                    <a:lstStyle/>
                    <a:p>
                      <a:pPr marL="72000" algn="l" fontAlgn="b">
                        <a:spcBef>
                          <a:spcPts val="0"/>
                        </a:spcBef>
                      </a:pP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53 215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19763">
                <a:tc>
                  <a:txBody>
                    <a:bodyPr/>
                    <a:lstStyle/>
                    <a:p>
                      <a:pPr marL="72000" algn="l" fontAlgn="b">
                        <a:spcBef>
                          <a:spcPts val="0"/>
                        </a:spcBef>
                      </a:pP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23 935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19763">
                <a:tc>
                  <a:txBody>
                    <a:bodyPr/>
                    <a:lstStyle/>
                    <a:p>
                      <a:pPr marL="72000" algn="l" fontAlgn="b">
                        <a:spcBef>
                          <a:spcPts val="0"/>
                        </a:spcBef>
                      </a:pPr>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1554613420"/>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923977588"/>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122</a:t>
                      </a:r>
                    </a:p>
                  </a:txBody>
                  <a:tcPr marL="9525" marR="9525" marT="9525" marB="0" anchor="ctr"/>
                </a:tc>
                <a:extLst>
                  <a:ext uri="{0D108BD9-81ED-4DB2-BD59-A6C34878D82A}">
                    <a16:rowId xmlns:a16="http://schemas.microsoft.com/office/drawing/2014/main" val="1024077979"/>
                  </a:ext>
                </a:extLst>
              </a:tr>
            </a:tbl>
          </a:graphicData>
        </a:graphic>
      </p:graphicFrame>
      <p:graphicFrame>
        <p:nvGraphicFramePr>
          <p:cNvPr id="12" name="Diagram 11">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1766047124"/>
              </p:ext>
            </p:extLst>
          </p:nvPr>
        </p:nvGraphicFramePr>
        <p:xfrm>
          <a:off x="721637" y="1948444"/>
          <a:ext cx="5570106" cy="37392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25390" y="216474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5390" y="2164738"/>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461584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9992"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kv2</a:t>
            </a:r>
            <a:endParaRPr lang="sv-SE" sz="1400" dirty="0"/>
          </a:p>
        </p:txBody>
      </p:sp>
      <p:graphicFrame>
        <p:nvGraphicFramePr>
          <p:cNvPr id="29" name="Tabell 28">
            <a:extLst>
              <a:ext uri="{FF2B5EF4-FFF2-40B4-BE49-F238E27FC236}">
                <a16:creationId xmlns:a16="http://schemas.microsoft.com/office/drawing/2014/main" id="{7DC14B16-0A56-4F2C-A49C-91CBF30C04FC}"/>
              </a:ext>
            </a:extLst>
          </p:cNvPr>
          <p:cNvGraphicFramePr>
            <a:graphicFrameLocks noGrp="1"/>
          </p:cNvGraphicFramePr>
          <p:nvPr>
            <p:extLst>
              <p:ext uri="{D42A27DB-BD31-4B8C-83A1-F6EECF244321}">
                <p14:modId xmlns:p14="http://schemas.microsoft.com/office/powerpoint/2010/main" val="4071264958"/>
              </p:ext>
            </p:extLst>
          </p:nvPr>
        </p:nvGraphicFramePr>
        <p:xfrm>
          <a:off x="6763492" y="2343132"/>
          <a:ext cx="4733183" cy="2171736"/>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493854">
                  <a:extLst>
                    <a:ext uri="{9D8B030D-6E8A-4147-A177-3AD203B41FA5}">
                      <a16:colId xmlns:a16="http://schemas.microsoft.com/office/drawing/2014/main" val="3235649811"/>
                    </a:ext>
                  </a:extLst>
                </a:gridCol>
                <a:gridCol w="685478">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03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67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65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26 828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28165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4178915708"/>
                  </a:ext>
                </a:extLst>
              </a:tr>
              <a:tr h="281651">
                <a:tc>
                  <a:txBody>
                    <a:bodyPr/>
                    <a:lstStyle/>
                    <a:p>
                      <a:pPr marL="72000" algn="l" fontAlgn="b"/>
                      <a:r>
                        <a:rPr lang="sv-SE" sz="800" b="1" u="none" strike="noStrike" dirty="0">
                          <a:effectLst/>
                        </a:rPr>
                        <a:t>Dalarnas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1 974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extLst>
                  <a:ext uri="{0D108BD9-81ED-4DB2-BD59-A6C34878D82A}">
                    <a16:rowId xmlns:a16="http://schemas.microsoft.com/office/drawing/2014/main" val="1554613420"/>
                  </a:ext>
                </a:extLst>
              </a:tr>
              <a:tr h="281651">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1376509740"/>
                  </a:ext>
                </a:extLst>
              </a:tr>
              <a:tr h="281651">
                <a:tc>
                  <a:txBody>
                    <a:bodyPr/>
                    <a:lstStyle/>
                    <a:p>
                      <a:pPr marL="72000" algn="l" fontAlgn="b"/>
                      <a:r>
                        <a:rPr lang="sv-SE" sz="800" b="1" u="none" strike="noStrike" dirty="0">
                          <a:effectLst/>
                        </a:rPr>
                        <a:t>Ludvika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926192075"/>
                  </a:ext>
                </a:extLst>
              </a:tr>
              <a:tr h="281651">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-76 </a:t>
                      </a:r>
                    </a:p>
                  </a:txBody>
                  <a:tcPr marL="9525" marR="9525" marT="9525" marB="0" anchor="ctr"/>
                </a:tc>
                <a:extLst>
                  <a:ext uri="{0D108BD9-81ED-4DB2-BD59-A6C34878D82A}">
                    <a16:rowId xmlns:a16="http://schemas.microsoft.com/office/drawing/2014/main" val="2631041098"/>
                  </a:ext>
                </a:extLst>
              </a:tr>
            </a:tbl>
          </a:graphicData>
        </a:graphic>
      </p:graphicFrame>
      <p:sp>
        <p:nvSpPr>
          <p:cNvPr id="11" name="textruta 10">
            <a:extLst>
              <a:ext uri="{FF2B5EF4-FFF2-40B4-BE49-F238E27FC236}">
                <a16:creationId xmlns:a16="http://schemas.microsoft.com/office/drawing/2014/main" id="{CC922B59-3BD6-4513-972C-092D07947543}"/>
              </a:ext>
            </a:extLst>
          </p:cNvPr>
          <p:cNvSpPr txBox="1"/>
          <p:nvPr/>
        </p:nvSpPr>
        <p:spPr>
          <a:xfrm>
            <a:off x="10339128" y="4762980"/>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17ABD88F-5BE6-4BD3-B454-0FEEC39AA004}"/>
              </a:ext>
            </a:extLst>
          </p:cNvPr>
          <p:cNvGraphicFramePr>
            <a:graphicFrameLocks/>
          </p:cNvGraphicFramePr>
          <p:nvPr>
            <p:extLst>
              <p:ext uri="{D42A27DB-BD31-4B8C-83A1-F6EECF244321}">
                <p14:modId xmlns:p14="http://schemas.microsoft.com/office/powerpoint/2010/main" val="1110010302"/>
              </p:ext>
            </p:extLst>
          </p:nvPr>
        </p:nvGraphicFramePr>
        <p:xfrm>
          <a:off x="748399" y="2164738"/>
          <a:ext cx="5779143" cy="33468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F6153CBC-6FDA-4646-9773-BCD3251B40BA}"/>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431066375"/>
              </p:ext>
            </p:extLst>
          </p:nvPr>
        </p:nvGraphicFramePr>
        <p:xfrm>
          <a:off x="6167439" y="106614"/>
          <a:ext cx="5687122" cy="602272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241055">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rtl="0" fontAlgn="b"/>
                      <a:r>
                        <a:rPr lang="sv-SE" sz="1000" b="1" i="0" u="none" strike="noStrike" dirty="0">
                          <a:solidFill>
                            <a:schemeClr val="bg1"/>
                          </a:solidFill>
                          <a:effectLst/>
                          <a:latin typeface="Futura Std Book" panose="020B0502020204020303" pitchFamily="34" charset="0"/>
                        </a:rPr>
                        <a:t>Nyregistrerade företag</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algn="ctr" rtl="0" fontAlgn="b"/>
                      <a:r>
                        <a:rPr lang="sv-SE" sz="1000" b="1" i="0" u="none" strike="noStrike" dirty="0">
                          <a:solidFill>
                            <a:schemeClr val="bg1"/>
                          </a:solidFill>
                          <a:effectLst/>
                          <a:latin typeface="Futura Std Book" panose="020B0502020204020303" pitchFamily="34" charset="0"/>
                        </a:rPr>
                        <a:t>Företagskonkurser</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055">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696100177"/>
                  </a:ext>
                </a:extLst>
              </a:tr>
              <a:tr h="207910">
                <a:tc>
                  <a:txBody>
                    <a:bodyPr/>
                    <a:lstStyle/>
                    <a:p>
                      <a:pPr algn="l" fontAlgn="b"/>
                      <a:endParaRPr lang="sv-SE" sz="8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2021 kv2</a:t>
                      </a: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2021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7910">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93360832"/>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9525621"/>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947986397"/>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208508909"/>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121273573"/>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084239425"/>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226078857"/>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884210164"/>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077706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Dalarnas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96E2B788-3681-469C-9350-51BB1FDC15A4}"/>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0198692"/>
              </p:ext>
            </p:extLst>
          </p:nvPr>
        </p:nvGraphicFramePr>
        <p:xfrm>
          <a:off x="6167438" y="106615"/>
          <a:ext cx="5689600" cy="6167192"/>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Antal*         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2021 kv2</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2021 kv2</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7 732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1 912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B47A2E46-4930-4CBF-9C3D-B598ACF891DB}"/>
              </a:ext>
            </a:extLst>
          </p:cNvPr>
          <p:cNvSpPr txBox="1"/>
          <p:nvPr/>
        </p:nvSpPr>
        <p:spPr>
          <a:xfrm>
            <a:off x="6096000" y="6273807"/>
            <a:ext cx="5830442" cy="276999"/>
          </a:xfrm>
          <a:prstGeom prst="rect">
            <a:avLst/>
          </a:prstGeom>
          <a:noFill/>
        </p:spPr>
        <p:txBody>
          <a:bodyPr wrap="none" rtlCol="0">
            <a:spAutoFit/>
          </a:bodyPr>
          <a:lstStyle/>
          <a:p>
            <a:r>
              <a:rPr lang="sv-SE" sz="600" dirty="0"/>
              <a:t>*Varsel ska anmälas till arbetsförmedlingen om du inom ett län avser att säga upp eller minska arbetstiden för minst fem anställda eller fler. Som arbets-</a:t>
            </a:r>
          </a:p>
          <a:p>
            <a:r>
              <a:rPr lang="sv-SE" sz="600" dirty="0"/>
              <a:t>givare är man inte skyldig att specificera vilken kommun ett varsel gäller. Därför summerar kommunernas siffror inte alltid till länet. </a:t>
            </a:r>
            <a:endParaRPr lang="sv-SE" sz="800" dirty="0"/>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8DD208CF-0C68-43F3-8329-EE03E88A339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519576580"/>
              </p:ext>
            </p:extLst>
          </p:nvPr>
        </p:nvGraphicFramePr>
        <p:xfrm>
          <a:off x="6167440" y="106615"/>
          <a:ext cx="5702807" cy="61671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9 509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1 598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2 359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1 302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13600084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03986F7-A4C4-41D9-BA81-0CB121A7D0A9}"/>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189592555"/>
              </p:ext>
            </p:extLst>
          </p:nvPr>
        </p:nvGraphicFramePr>
        <p:xfrm>
          <a:off x="6167439" y="106615"/>
          <a:ext cx="5687122" cy="6167192"/>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288 382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Avesta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22 986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Borlänge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52 460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Falun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59 752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1 050</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Gagnef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10 455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Hedemora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15 495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Leksand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15 940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Ludvika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26 613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Malung-Sälen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10 184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20 544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175</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Orsa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6 939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Rättvik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11 079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Smedjebacken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10 909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Säter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11 203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Vansbro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6 790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Älvdalen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7 033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CFCCD982-544E-4305-B668-957D6459B193}"/>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4245125569"/>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8142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5611">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9336083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148</a:t>
                      </a:r>
                    </a:p>
                  </a:txBody>
                  <a:tcPr marL="9525" marR="9525" marT="9525" marB="0" anchor="ctr"/>
                </a:tc>
                <a:extLst>
                  <a:ext uri="{0D108BD9-81ED-4DB2-BD59-A6C34878D82A}">
                    <a16:rowId xmlns:a16="http://schemas.microsoft.com/office/drawing/2014/main" val="1559525621"/>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Falun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94798639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08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232591820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39445981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2085089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56</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109</a:t>
                      </a:r>
                    </a:p>
                  </a:txBody>
                  <a:tcPr marL="0" marR="0" marT="0" marB="0" anchor="ctr"/>
                </a:tc>
                <a:extLst>
                  <a:ext uri="{0D108BD9-81ED-4DB2-BD59-A6C34878D82A}">
                    <a16:rowId xmlns:a16="http://schemas.microsoft.com/office/drawing/2014/main" val="1121273573"/>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Malung-Sälen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198</a:t>
                      </a:r>
                    </a:p>
                  </a:txBody>
                  <a:tcPr marL="9525" marR="9525" marT="9525" marB="0" anchor="ctr"/>
                </a:tc>
                <a:extLst>
                  <a:ext uri="{0D108BD9-81ED-4DB2-BD59-A6C34878D82A}">
                    <a16:rowId xmlns:a16="http://schemas.microsoft.com/office/drawing/2014/main" val="1084239425"/>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2047465816"/>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422607885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44396649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08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tc>
                <a:extLst>
                  <a:ext uri="{0D108BD9-81ED-4DB2-BD59-A6C34878D82A}">
                    <a16:rowId xmlns:a16="http://schemas.microsoft.com/office/drawing/2014/main" val="305524805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201</a:t>
                      </a:r>
                    </a:p>
                  </a:txBody>
                  <a:tcPr marL="9525" marR="9525" marT="9525" marB="0" anchor="ctr"/>
                </a:tc>
                <a:extLst>
                  <a:ext uri="{0D108BD9-81ED-4DB2-BD59-A6C34878D82A}">
                    <a16:rowId xmlns:a16="http://schemas.microsoft.com/office/drawing/2014/main" val="2884210164"/>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20077706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112</a:t>
                      </a:r>
                    </a:p>
                  </a:txBody>
                  <a:tcPr marL="9525" marR="9525" marT="9525" marB="0" anchor="ctr"/>
                </a:tc>
                <a:extLst>
                  <a:ext uri="{0D108BD9-81ED-4DB2-BD59-A6C34878D82A}">
                    <a16:rowId xmlns:a16="http://schemas.microsoft.com/office/drawing/2014/main" val="6707990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575206" y="0"/>
            <a:ext cx="5616794"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8" y="1628775"/>
            <a:ext cx="536575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8" y="342899"/>
            <a:ext cx="567978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525389" y="0"/>
            <a:ext cx="605261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3723</TotalTime>
  <Words>3325</Words>
  <Application>Microsoft Office PowerPoint</Application>
  <PresentationFormat>Bredbild</PresentationFormat>
  <Paragraphs>1375</Paragraphs>
  <Slides>23</Slides>
  <Notes>1</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23</vt:i4>
      </vt:variant>
    </vt:vector>
  </HeadingPairs>
  <TitlesOfParts>
    <vt:vector size="32" baseType="lpstr">
      <vt:lpstr>Arial</vt:lpstr>
      <vt:lpstr>Calibri</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  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536</cp:revision>
  <cp:lastPrinted>2020-06-24T11:57:20Z</cp:lastPrinted>
  <dcterms:created xsi:type="dcterms:W3CDTF">2019-04-29T08:02:07Z</dcterms:created>
  <dcterms:modified xsi:type="dcterms:W3CDTF">2021-09-28T13:32:42Z</dcterms:modified>
</cp:coreProperties>
</file>