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2"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67F"/>
    <a:srgbClr val="C40064"/>
    <a:srgbClr val="FFFFFF"/>
    <a:srgbClr val="595959"/>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69" d="100"/>
          <a:sy n="69" d="100"/>
        </p:scale>
        <p:origin x="484" y="52"/>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2\Sida%204_kla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5_klart.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6_klart.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7_klart.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8_klar.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1_klar.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2_klar.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3_klar.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5_klar.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6_klar.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7_kla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Grafdata'!$B$60</c:f>
              <c:strCache>
                <c:ptCount val="1"/>
                <c:pt idx="0">
                  <c:v>Total</c:v>
                </c:pt>
              </c:strCache>
            </c:strRef>
          </c:tx>
          <c:spPr>
            <a:ln w="28575" cap="rnd">
              <a:solidFill>
                <a:schemeClr val="accent1"/>
              </a:solidFill>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Grafdata'!$C$60:$AQ$60</c:f>
              <c:numCache>
                <c:formatCode>General</c:formatCode>
                <c:ptCount val="41"/>
                <c:pt idx="0">
                  <c:v>100</c:v>
                </c:pt>
                <c:pt idx="1">
                  <c:v>98.267713595305693</c:v>
                </c:pt>
                <c:pt idx="2">
                  <c:v>95.545871585937618</c:v>
                </c:pt>
                <c:pt idx="3">
                  <c:v>93.353520829407756</c:v>
                </c:pt>
                <c:pt idx="4">
                  <c:v>101.9922113722137</c:v>
                </c:pt>
                <c:pt idx="5">
                  <c:v>99.486369558742481</c:v>
                </c:pt>
                <c:pt idx="6">
                  <c:v>98.932098383218602</c:v>
                </c:pt>
                <c:pt idx="7">
                  <c:v>96.270088489395476</c:v>
                </c:pt>
                <c:pt idx="8">
                  <c:v>104.04393047674239</c:v>
                </c:pt>
                <c:pt idx="9">
                  <c:v>103.11833341691086</c:v>
                </c:pt>
                <c:pt idx="10">
                  <c:v>101.00616096097941</c:v>
                </c:pt>
                <c:pt idx="11">
                  <c:v>98.449780864440712</c:v>
                </c:pt>
                <c:pt idx="12">
                  <c:v>105.44229273824021</c:v>
                </c:pt>
                <c:pt idx="13">
                  <c:v>105.29133725354042</c:v>
                </c:pt>
                <c:pt idx="14">
                  <c:v>102.01461430008051</c:v>
                </c:pt>
                <c:pt idx="15">
                  <c:v>100.46691528491134</c:v>
                </c:pt>
                <c:pt idx="16">
                  <c:v>109.37654574505684</c:v>
                </c:pt>
                <c:pt idx="17">
                  <c:v>107.96296019804238</c:v>
                </c:pt>
                <c:pt idx="18">
                  <c:v>105.90004005484688</c:v>
                </c:pt>
                <c:pt idx="19">
                  <c:v>104.3722737217434</c:v>
                </c:pt>
                <c:pt idx="20">
                  <c:v>111.95051718440801</c:v>
                </c:pt>
                <c:pt idx="21">
                  <c:v>111.54523144884426</c:v>
                </c:pt>
                <c:pt idx="22">
                  <c:v>110.57357705468043</c:v>
                </c:pt>
                <c:pt idx="23">
                  <c:v>108.31983253978612</c:v>
                </c:pt>
                <c:pt idx="24">
                  <c:v>117.95175276158638</c:v>
                </c:pt>
                <c:pt idx="25">
                  <c:v>116.24263855780227</c:v>
                </c:pt>
                <c:pt idx="26">
                  <c:v>114.59292724353831</c:v>
                </c:pt>
                <c:pt idx="27">
                  <c:v>112.68070851969742</c:v>
                </c:pt>
                <c:pt idx="28">
                  <c:v>122.34025868481756</c:v>
                </c:pt>
                <c:pt idx="29">
                  <c:v>120.00468518624432</c:v>
                </c:pt>
                <c:pt idx="30">
                  <c:v>118.25505042816978</c:v>
                </c:pt>
                <c:pt idx="31">
                  <c:v>115.73589401812025</c:v>
                </c:pt>
                <c:pt idx="32">
                  <c:v>126.2151107403362</c:v>
                </c:pt>
                <c:pt idx="33">
                  <c:v>123.39159297916336</c:v>
                </c:pt>
                <c:pt idx="34">
                  <c:v>120.15083913529405</c:v>
                </c:pt>
                <c:pt idx="35">
                  <c:v>118.79164594519973</c:v>
                </c:pt>
                <c:pt idx="36">
                  <c:v>123.54611525525762</c:v>
                </c:pt>
                <c:pt idx="37">
                  <c:v>121.71884893683199</c:v>
                </c:pt>
                <c:pt idx="38">
                  <c:v>120.64632445125137</c:v>
                </c:pt>
                <c:pt idx="39">
                  <c:v>121.90562685282779</c:v>
                </c:pt>
                <c:pt idx="40">
                  <c:v>131.33407029013881</c:v>
                </c:pt>
              </c:numCache>
            </c:numRef>
          </c:val>
          <c:smooth val="0"/>
          <c:extLst>
            <c:ext xmlns:c16="http://schemas.microsoft.com/office/drawing/2014/chart" uri="{C3380CC4-5D6E-409C-BE32-E72D297353CC}">
              <c16:uniqueId val="{00000000-470C-49F8-AB81-844D5F004FAC}"/>
            </c:ext>
          </c:extLst>
        </c:ser>
        <c:ser>
          <c:idx val="1"/>
          <c:order val="1"/>
          <c:tx>
            <c:strRef>
              <c:f>'s4 Grafdata'!$B$61</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Grafdata'!$C$61:$AQ$61</c:f>
              <c:numCache>
                <c:formatCode>General</c:formatCode>
                <c:ptCount val="41"/>
                <c:pt idx="0">
                  <c:v>100</c:v>
                </c:pt>
                <c:pt idx="1">
                  <c:v>98.347391177339304</c:v>
                </c:pt>
                <c:pt idx="2">
                  <c:v>95.669399910118912</c:v>
                </c:pt>
                <c:pt idx="3">
                  <c:v>93.448494650950593</c:v>
                </c:pt>
                <c:pt idx="4">
                  <c:v>101.98409652369089</c:v>
                </c:pt>
                <c:pt idx="5">
                  <c:v>99.486369558742481</c:v>
                </c:pt>
                <c:pt idx="6">
                  <c:v>98.878454746403989</c:v>
                </c:pt>
                <c:pt idx="7">
                  <c:v>96.196676362559487</c:v>
                </c:pt>
                <c:pt idx="8">
                  <c:v>103.75011434963419</c:v>
                </c:pt>
                <c:pt idx="9">
                  <c:v>102.6771536920552</c:v>
                </c:pt>
                <c:pt idx="10">
                  <c:v>100.46728217296224</c:v>
                </c:pt>
                <c:pt idx="11">
                  <c:v>97.754682340885594</c:v>
                </c:pt>
                <c:pt idx="12">
                  <c:v>104.36798800112346</c:v>
                </c:pt>
                <c:pt idx="13">
                  <c:v>104.08926617283906</c:v>
                </c:pt>
                <c:pt idx="14">
                  <c:v>100.73793323351948</c:v>
                </c:pt>
                <c:pt idx="15">
                  <c:v>99.067012868960404</c:v>
                </c:pt>
                <c:pt idx="16">
                  <c:v>107.59960933850031</c:v>
                </c:pt>
                <c:pt idx="17">
                  <c:v>106.02489504646267</c:v>
                </c:pt>
                <c:pt idx="18">
                  <c:v>103.89789178945212</c:v>
                </c:pt>
                <c:pt idx="19">
                  <c:v>102.23394921353194</c:v>
                </c:pt>
                <c:pt idx="20">
                  <c:v>109.37600538795884</c:v>
                </c:pt>
                <c:pt idx="21">
                  <c:v>108.69504649586271</c:v>
                </c:pt>
                <c:pt idx="22">
                  <c:v>107.42677643706095</c:v>
                </c:pt>
                <c:pt idx="23">
                  <c:v>105.15735682835037</c:v>
                </c:pt>
                <c:pt idx="24">
                  <c:v>114.32221361117814</c:v>
                </c:pt>
                <c:pt idx="25">
                  <c:v>112.59188377356287</c:v>
                </c:pt>
                <c:pt idx="26">
                  <c:v>110.92209578865545</c:v>
                </c:pt>
                <c:pt idx="27">
                  <c:v>109.01235887934043</c:v>
                </c:pt>
                <c:pt idx="28">
                  <c:v>118.16476488955433</c:v>
                </c:pt>
                <c:pt idx="29">
                  <c:v>115.86559551161854</c:v>
                </c:pt>
                <c:pt idx="30">
                  <c:v>114.10339011657207</c:v>
                </c:pt>
                <c:pt idx="31">
                  <c:v>111.58427936070919</c:v>
                </c:pt>
                <c:pt idx="32">
                  <c:v>121.49778681042305</c:v>
                </c:pt>
                <c:pt idx="33">
                  <c:v>118.72895428154288</c:v>
                </c:pt>
                <c:pt idx="34">
                  <c:v>115.59577517033094</c:v>
                </c:pt>
                <c:pt idx="35">
                  <c:v>114.28373625123238</c:v>
                </c:pt>
                <c:pt idx="36">
                  <c:v>118.7016578063127</c:v>
                </c:pt>
                <c:pt idx="37">
                  <c:v>116.99116799693341</c:v>
                </c:pt>
                <c:pt idx="38">
                  <c:v>116.02402873215887</c:v>
                </c:pt>
                <c:pt idx="39">
                  <c:v>117.22366727526799</c:v>
                </c:pt>
                <c:pt idx="40">
                  <c:v>126.12550352480716</c:v>
                </c:pt>
              </c:numCache>
            </c:numRef>
          </c:val>
          <c:smooth val="0"/>
          <c:extLst>
            <c:ext xmlns:c16="http://schemas.microsoft.com/office/drawing/2014/chart" uri="{C3380CC4-5D6E-409C-BE32-E72D297353CC}">
              <c16:uniqueId val="{00000001-470C-49F8-AB81-844D5F004FAC}"/>
            </c:ext>
          </c:extLst>
        </c:ser>
        <c:ser>
          <c:idx val="2"/>
          <c:order val="2"/>
          <c:tx>
            <c:strRef>
              <c:f>'s4 Grafdata'!$B$62</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Grafdata'!$C$62:$AQ$62</c:f>
              <c:numCache>
                <c:formatCode>General</c:formatCode>
                <c:ptCount val="41"/>
                <c:pt idx="0">
                  <c:v>100</c:v>
                </c:pt>
                <c:pt idx="1">
                  <c:v>96.292115481327116</c:v>
                </c:pt>
                <c:pt idx="2">
                  <c:v>96.721820774687643</c:v>
                </c:pt>
                <c:pt idx="3">
                  <c:v>98.204023510392176</c:v>
                </c:pt>
                <c:pt idx="4">
                  <c:v>105.10708705233613</c:v>
                </c:pt>
                <c:pt idx="5">
                  <c:v>100.63340687110309</c:v>
                </c:pt>
                <c:pt idx="6">
                  <c:v>103.08364328766089</c:v>
                </c:pt>
                <c:pt idx="7">
                  <c:v>101.4342965989147</c:v>
                </c:pt>
                <c:pt idx="8">
                  <c:v>106.97016602140077</c:v>
                </c:pt>
                <c:pt idx="9">
                  <c:v>104.46784201436083</c:v>
                </c:pt>
                <c:pt idx="10">
                  <c:v>107.45683736834998</c:v>
                </c:pt>
                <c:pt idx="11">
                  <c:v>107.51859885278338</c:v>
                </c:pt>
                <c:pt idx="12">
                  <c:v>116.02178699291315</c:v>
                </c:pt>
                <c:pt idx="13">
                  <c:v>109.10503923280251</c:v>
                </c:pt>
                <c:pt idx="14">
                  <c:v>107.40098593512477</c:v>
                </c:pt>
                <c:pt idx="15">
                  <c:v>109.63056427441406</c:v>
                </c:pt>
                <c:pt idx="16">
                  <c:v>117.31013382273417</c:v>
                </c:pt>
                <c:pt idx="17">
                  <c:v>110.22440311918061</c:v>
                </c:pt>
                <c:pt idx="18">
                  <c:v>112.75441157943246</c:v>
                </c:pt>
                <c:pt idx="19">
                  <c:v>111.7607096971638</c:v>
                </c:pt>
                <c:pt idx="20">
                  <c:v>115.55049459974975</c:v>
                </c:pt>
                <c:pt idx="21">
                  <c:v>116.4104080782546</c:v>
                </c:pt>
                <c:pt idx="22">
                  <c:v>114.57860425508616</c:v>
                </c:pt>
                <c:pt idx="23">
                  <c:v>108.56732644505601</c:v>
                </c:pt>
                <c:pt idx="24">
                  <c:v>116.01233679689665</c:v>
                </c:pt>
                <c:pt idx="25">
                  <c:v>110.6112164440114</c:v>
                </c:pt>
                <c:pt idx="26">
                  <c:v>114.59292724353834</c:v>
                </c:pt>
                <c:pt idx="27">
                  <c:v>114.86275167461022</c:v>
                </c:pt>
                <c:pt idx="28">
                  <c:v>121.14355186547776</c:v>
                </c:pt>
                <c:pt idx="29">
                  <c:v>115.44310358559763</c:v>
                </c:pt>
                <c:pt idx="30">
                  <c:v>116.9223488831491</c:v>
                </c:pt>
                <c:pt idx="31">
                  <c:v>111.49958750208367</c:v>
                </c:pt>
                <c:pt idx="32">
                  <c:v>123.67765132857963</c:v>
                </c:pt>
                <c:pt idx="33">
                  <c:v>117.9254439800864</c:v>
                </c:pt>
                <c:pt idx="34">
                  <c:v>119.24472420968853</c:v>
                </c:pt>
                <c:pt idx="35">
                  <c:v>121.56283519742057</c:v>
                </c:pt>
                <c:pt idx="36">
                  <c:v>120.70281193460951</c:v>
                </c:pt>
                <c:pt idx="37">
                  <c:v>127.12857555624676</c:v>
                </c:pt>
                <c:pt idx="38">
                  <c:v>124.13648395453231</c:v>
                </c:pt>
                <c:pt idx="39">
                  <c:v>130.42910970595236</c:v>
                </c:pt>
                <c:pt idx="40">
                  <c:v>144.99633934716667</c:v>
                </c:pt>
              </c:numCache>
            </c:numRef>
          </c:val>
          <c:smooth val="0"/>
          <c:extLst>
            <c:ext xmlns:c16="http://schemas.microsoft.com/office/drawing/2014/chart" uri="{C3380CC4-5D6E-409C-BE32-E72D297353CC}">
              <c16:uniqueId val="{00000002-470C-49F8-AB81-844D5F004FAC}"/>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Grafdata!$B$57</c:f>
              <c:strCache>
                <c:ptCount val="1"/>
                <c:pt idx="0">
                  <c:v>Privat sektor</c:v>
                </c:pt>
              </c:strCache>
            </c:strRef>
          </c:tx>
          <c:spPr>
            <a:ln w="28575" cap="rnd">
              <a:solidFill>
                <a:schemeClr val="accent1"/>
              </a:solidFill>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Grafdata!$C$57:$AQ$57</c:f>
              <c:numCache>
                <c:formatCode>General</c:formatCode>
                <c:ptCount val="41"/>
                <c:pt idx="0">
                  <c:v>106</c:v>
                </c:pt>
                <c:pt idx="1">
                  <c:v>95.896923034683667</c:v>
                </c:pt>
                <c:pt idx="2">
                  <c:v>94.370101610452664</c:v>
                </c:pt>
                <c:pt idx="3">
                  <c:v>91.11288235185944</c:v>
                </c:pt>
                <c:pt idx="4">
                  <c:v>102.49529597338365</c:v>
                </c:pt>
                <c:pt idx="5">
                  <c:v>97.197397426316613</c:v>
                </c:pt>
                <c:pt idx="6">
                  <c:v>96.733009554988485</c:v>
                </c:pt>
                <c:pt idx="7">
                  <c:v>93.784191019418813</c:v>
                </c:pt>
                <c:pt idx="8">
                  <c:v>103.66191433685876</c:v>
                </c:pt>
                <c:pt idx="9">
                  <c:v>100.11072871857674</c:v>
                </c:pt>
                <c:pt idx="10">
                  <c:v>98.831527333564523</c:v>
                </c:pt>
                <c:pt idx="11">
                  <c:v>95.269997879620206</c:v>
                </c:pt>
                <c:pt idx="12">
                  <c:v>103.4812703922611</c:v>
                </c:pt>
                <c:pt idx="13">
                  <c:v>101.65201450421449</c:v>
                </c:pt>
                <c:pt idx="14">
                  <c:v>99.446242837245947</c:v>
                </c:pt>
                <c:pt idx="15">
                  <c:v>96.603114113638313</c:v>
                </c:pt>
                <c:pt idx="16">
                  <c:v>107.34822281609875</c:v>
                </c:pt>
                <c:pt idx="17">
                  <c:v>103.65219167292429</c:v>
                </c:pt>
                <c:pt idx="18">
                  <c:v>102.58319742865176</c:v>
                </c:pt>
                <c:pt idx="19">
                  <c:v>99.692674523581516</c:v>
                </c:pt>
                <c:pt idx="20">
                  <c:v>108.67819153415749</c:v>
                </c:pt>
                <c:pt idx="21">
                  <c:v>106.03507820098567</c:v>
                </c:pt>
                <c:pt idx="22">
                  <c:v>105.70356943740551</c:v>
                </c:pt>
                <c:pt idx="23">
                  <c:v>102.33703671095827</c:v>
                </c:pt>
                <c:pt idx="24">
                  <c:v>113.83198735980024</c:v>
                </c:pt>
                <c:pt idx="25">
                  <c:v>109.83616981444111</c:v>
                </c:pt>
                <c:pt idx="26">
                  <c:v>109.45739411644496</c:v>
                </c:pt>
                <c:pt idx="27">
                  <c:v>106.59843705820485</c:v>
                </c:pt>
                <c:pt idx="28">
                  <c:v>117.99670382036859</c:v>
                </c:pt>
                <c:pt idx="29">
                  <c:v>113.32668607364711</c:v>
                </c:pt>
                <c:pt idx="30">
                  <c:v>112.38804199789641</c:v>
                </c:pt>
                <c:pt idx="31">
                  <c:v>108.83286114896028</c:v>
                </c:pt>
                <c:pt idx="32">
                  <c:v>122.2579264345337</c:v>
                </c:pt>
                <c:pt idx="33">
                  <c:v>116.92100749579105</c:v>
                </c:pt>
                <c:pt idx="34">
                  <c:v>114.68676210236616</c:v>
                </c:pt>
                <c:pt idx="35">
                  <c:v>112.19394373152946</c:v>
                </c:pt>
                <c:pt idx="36">
                  <c:v>118.34233427126584</c:v>
                </c:pt>
                <c:pt idx="37">
                  <c:v>113.90214606893458</c:v>
                </c:pt>
                <c:pt idx="38">
                  <c:v>112.52898712970914</c:v>
                </c:pt>
                <c:pt idx="39">
                  <c:v>112.18957932429656</c:v>
                </c:pt>
                <c:pt idx="40">
                  <c:v>125.05456999310169</c:v>
                </c:pt>
              </c:numCache>
            </c:numRef>
          </c:val>
          <c:smooth val="0"/>
          <c:extLst>
            <c:ext xmlns:c16="http://schemas.microsoft.com/office/drawing/2014/chart" uri="{C3380CC4-5D6E-409C-BE32-E72D297353CC}">
              <c16:uniqueId val="{00000000-E2A6-4943-8E65-80B563DE3DC0}"/>
            </c:ext>
          </c:extLst>
        </c:ser>
        <c:ser>
          <c:idx val="1"/>
          <c:order val="1"/>
          <c:tx>
            <c:strRef>
              <c:f>Grafdata!$B$58</c:f>
              <c:strCache>
                <c:ptCount val="1"/>
                <c:pt idx="0">
                  <c:v>Industri</c:v>
                </c:pt>
              </c:strCache>
            </c:strRef>
          </c:tx>
          <c:spPr>
            <a:ln w="28575" cap="rnd">
              <a:solidFill>
                <a:schemeClr val="accent2"/>
              </a:solidFill>
              <a:prstDash val="sysDot"/>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Grafdata!$C$58:$AQ$58</c:f>
              <c:numCache>
                <c:formatCode>General</c:formatCode>
                <c:ptCount val="41"/>
                <c:pt idx="0">
                  <c:v>107</c:v>
                </c:pt>
                <c:pt idx="1">
                  <c:v>86.543193716194892</c:v>
                </c:pt>
                <c:pt idx="2">
                  <c:v>84.815677529572469</c:v>
                </c:pt>
                <c:pt idx="3">
                  <c:v>85.682484547523444</c:v>
                </c:pt>
                <c:pt idx="4">
                  <c:v>101.35594140241759</c:v>
                </c:pt>
                <c:pt idx="5">
                  <c:v>86.300586226170452</c:v>
                </c:pt>
                <c:pt idx="6">
                  <c:v>84.6275423296009</c:v>
                </c:pt>
                <c:pt idx="7">
                  <c:v>86.107745569677135</c:v>
                </c:pt>
                <c:pt idx="8">
                  <c:v>99.0746988965696</c:v>
                </c:pt>
                <c:pt idx="9">
                  <c:v>86.655523799165096</c:v>
                </c:pt>
                <c:pt idx="10">
                  <c:v>84.727767389802494</c:v>
                </c:pt>
                <c:pt idx="11">
                  <c:v>85.459546206282269</c:v>
                </c:pt>
                <c:pt idx="12">
                  <c:v>92.806098239161983</c:v>
                </c:pt>
                <c:pt idx="13">
                  <c:v>85.070638756452183</c:v>
                </c:pt>
                <c:pt idx="14">
                  <c:v>82.507805551282956</c:v>
                </c:pt>
                <c:pt idx="15">
                  <c:v>83.09518930246918</c:v>
                </c:pt>
                <c:pt idx="16">
                  <c:v>94.911161862634771</c:v>
                </c:pt>
                <c:pt idx="17">
                  <c:v>83.647451063191639</c:v>
                </c:pt>
                <c:pt idx="18">
                  <c:v>82.16731737246198</c:v>
                </c:pt>
                <c:pt idx="19">
                  <c:v>82.521196592626239</c:v>
                </c:pt>
                <c:pt idx="20">
                  <c:v>90.869499846812204</c:v>
                </c:pt>
                <c:pt idx="21">
                  <c:v>81.585010098764272</c:v>
                </c:pt>
                <c:pt idx="22">
                  <c:v>81.634788374158717</c:v>
                </c:pt>
                <c:pt idx="23">
                  <c:v>83.187198792411536</c:v>
                </c:pt>
                <c:pt idx="24">
                  <c:v>98.920605192468614</c:v>
                </c:pt>
                <c:pt idx="25">
                  <c:v>85.7106484792712</c:v>
                </c:pt>
                <c:pt idx="26">
                  <c:v>85.030539750704108</c:v>
                </c:pt>
                <c:pt idx="27">
                  <c:v>85.305358585180443</c:v>
                </c:pt>
                <c:pt idx="28">
                  <c:v>100.45061076318774</c:v>
                </c:pt>
                <c:pt idx="29">
                  <c:v>86.345632217193</c:v>
                </c:pt>
                <c:pt idx="30">
                  <c:v>85.864904556299223</c:v>
                </c:pt>
                <c:pt idx="31">
                  <c:v>87.356869055585435</c:v>
                </c:pt>
                <c:pt idx="32">
                  <c:v>106.64285209566212</c:v>
                </c:pt>
                <c:pt idx="33">
                  <c:v>89.140605403795533</c:v>
                </c:pt>
                <c:pt idx="34">
                  <c:v>87.500998107319759</c:v>
                </c:pt>
                <c:pt idx="35">
                  <c:v>89.992709549297345</c:v>
                </c:pt>
                <c:pt idx="36">
                  <c:v>100.14850574017703</c:v>
                </c:pt>
                <c:pt idx="37">
                  <c:v>84.577535763650545</c:v>
                </c:pt>
                <c:pt idx="38">
                  <c:v>83.610328386779955</c:v>
                </c:pt>
                <c:pt idx="39">
                  <c:v>89.105198889727504</c:v>
                </c:pt>
                <c:pt idx="40">
                  <c:v>102.43698860245379</c:v>
                </c:pt>
              </c:numCache>
            </c:numRef>
          </c:val>
          <c:smooth val="0"/>
          <c:extLst>
            <c:ext xmlns:c16="http://schemas.microsoft.com/office/drawing/2014/chart" uri="{C3380CC4-5D6E-409C-BE32-E72D297353CC}">
              <c16:uniqueId val="{00000001-E2A6-4943-8E65-80B563DE3DC0}"/>
            </c:ext>
          </c:extLst>
        </c:ser>
        <c:ser>
          <c:idx val="2"/>
          <c:order val="2"/>
          <c:tx>
            <c:strRef>
              <c:f>Grafdata!$B$59</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Grafdata!$C$59:$AQ$59</c:f>
              <c:numCache>
                <c:formatCode>General</c:formatCode>
                <c:ptCount val="41"/>
                <c:pt idx="0">
                  <c:v>108</c:v>
                </c:pt>
                <c:pt idx="1">
                  <c:v>102.55816584635984</c:v>
                </c:pt>
                <c:pt idx="2">
                  <c:v>99.47592466790995</c:v>
                </c:pt>
                <c:pt idx="3">
                  <c:v>95.680419450991693</c:v>
                </c:pt>
                <c:pt idx="4">
                  <c:v>102.97442071155822</c:v>
                </c:pt>
                <c:pt idx="5">
                  <c:v>104.65953014762846</c:v>
                </c:pt>
                <c:pt idx="6">
                  <c:v>104.88003573271486</c:v>
                </c:pt>
                <c:pt idx="7">
                  <c:v>100.93509948586006</c:v>
                </c:pt>
                <c:pt idx="8">
                  <c:v>107.6915946214945</c:v>
                </c:pt>
                <c:pt idx="9">
                  <c:v>109.90848431953881</c:v>
                </c:pt>
                <c:pt idx="10">
                  <c:v>108.52660942111798</c:v>
                </c:pt>
                <c:pt idx="11">
                  <c:v>103.97075426003542</c:v>
                </c:pt>
                <c:pt idx="12">
                  <c:v>111.67628456296706</c:v>
                </c:pt>
                <c:pt idx="13">
                  <c:v>113.97104013492448</c:v>
                </c:pt>
                <c:pt idx="14">
                  <c:v>110.8120695085245</c:v>
                </c:pt>
                <c:pt idx="15">
                  <c:v>108.13468286500165</c:v>
                </c:pt>
                <c:pt idx="16">
                  <c:v>116.34135834654782</c:v>
                </c:pt>
                <c:pt idx="17">
                  <c:v>118.25598015328272</c:v>
                </c:pt>
                <c:pt idx="18">
                  <c:v>116.15072959175886</c:v>
                </c:pt>
                <c:pt idx="19">
                  <c:v>113.18995040857</c:v>
                </c:pt>
                <c:pt idx="20">
                  <c:v>121.82987718792548</c:v>
                </c:pt>
                <c:pt idx="21">
                  <c:v>123.97455111997594</c:v>
                </c:pt>
                <c:pt idx="22">
                  <c:v>122.27425564280109</c:v>
                </c:pt>
                <c:pt idx="23">
                  <c:v>117.51266873529764</c:v>
                </c:pt>
                <c:pt idx="24">
                  <c:v>124.42276162876283</c:v>
                </c:pt>
                <c:pt idx="25">
                  <c:v>126.71421011182781</c:v>
                </c:pt>
                <c:pt idx="26">
                  <c:v>125.29035962751868</c:v>
                </c:pt>
                <c:pt idx="27">
                  <c:v>121.84321375541897</c:v>
                </c:pt>
                <c:pt idx="28">
                  <c:v>129.53949458227066</c:v>
                </c:pt>
                <c:pt idx="29">
                  <c:v>131.40111285704464</c:v>
                </c:pt>
                <c:pt idx="30">
                  <c:v>128.89662223286101</c:v>
                </c:pt>
                <c:pt idx="31">
                  <c:v>123.79189769103741</c:v>
                </c:pt>
                <c:pt idx="32">
                  <c:v>132.59775172884409</c:v>
                </c:pt>
                <c:pt idx="33">
                  <c:v>136.02562841678895</c:v>
                </c:pt>
                <c:pt idx="34">
                  <c:v>131.96611464804232</c:v>
                </c:pt>
                <c:pt idx="35">
                  <c:v>127.88330011503885</c:v>
                </c:pt>
                <c:pt idx="36">
                  <c:v>129.86438171017403</c:v>
                </c:pt>
                <c:pt idx="37">
                  <c:v>132.73199410774097</c:v>
                </c:pt>
                <c:pt idx="38">
                  <c:v>129.21044410600442</c:v>
                </c:pt>
                <c:pt idx="39">
                  <c:v>127.15320493984794</c:v>
                </c:pt>
                <c:pt idx="40">
                  <c:v>139.37669093427579</c:v>
                </c:pt>
              </c:numCache>
            </c:numRef>
          </c:val>
          <c:smooth val="0"/>
          <c:extLst>
            <c:ext xmlns:c16="http://schemas.microsoft.com/office/drawing/2014/chart" uri="{C3380CC4-5D6E-409C-BE32-E72D297353CC}">
              <c16:uniqueId val="{00000002-E2A6-4943-8E65-80B563DE3DC0}"/>
            </c:ext>
          </c:extLst>
        </c:ser>
        <c:ser>
          <c:idx val="3"/>
          <c:order val="3"/>
          <c:tx>
            <c:strRef>
              <c:f>Grafdata!$B$60</c:f>
              <c:strCache>
                <c:ptCount val="1"/>
                <c:pt idx="0">
                  <c:v>Övrigt</c:v>
                </c:pt>
              </c:strCache>
            </c:strRef>
          </c:tx>
          <c:spPr>
            <a:ln w="28575" cap="rnd">
              <a:solidFill>
                <a:schemeClr val="accent4"/>
              </a:solidFill>
              <a:prstDash val="dash"/>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Grafdata!$C$60:$AQ$60</c:f>
              <c:numCache>
                <c:formatCode>General</c:formatCode>
                <c:ptCount val="41"/>
                <c:pt idx="0">
                  <c:v>109</c:v>
                </c:pt>
                <c:pt idx="1">
                  <c:v>100.72342661951178</c:v>
                </c:pt>
                <c:pt idx="2">
                  <c:v>105.35626451288445</c:v>
                </c:pt>
                <c:pt idx="3">
                  <c:v>91.417807496758456</c:v>
                </c:pt>
                <c:pt idx="4">
                  <c:v>104.26801844681941</c:v>
                </c:pt>
                <c:pt idx="5">
                  <c:v>103.88280917202815</c:v>
                </c:pt>
                <c:pt idx="6">
                  <c:v>104.66914229879224</c:v>
                </c:pt>
                <c:pt idx="7">
                  <c:v>91.739767059658959</c:v>
                </c:pt>
                <c:pt idx="8">
                  <c:v>103.30848450440318</c:v>
                </c:pt>
                <c:pt idx="9">
                  <c:v>106.28458800928227</c:v>
                </c:pt>
                <c:pt idx="10">
                  <c:v>107.35312788695119</c:v>
                </c:pt>
                <c:pt idx="11">
                  <c:v>94.21931576142282</c:v>
                </c:pt>
                <c:pt idx="12">
                  <c:v>106.87610644091878</c:v>
                </c:pt>
                <c:pt idx="13">
                  <c:v>108.38713221452549</c:v>
                </c:pt>
                <c:pt idx="14">
                  <c:v>110.67133823949165</c:v>
                </c:pt>
                <c:pt idx="15">
                  <c:v>96.755476229677654</c:v>
                </c:pt>
                <c:pt idx="16">
                  <c:v>113.28039019182395</c:v>
                </c:pt>
                <c:pt idx="17">
                  <c:v>112.69998312492653</c:v>
                </c:pt>
                <c:pt idx="18">
                  <c:v>116.5823712774183</c:v>
                </c:pt>
                <c:pt idx="19">
                  <c:v>104.02930676929969</c:v>
                </c:pt>
                <c:pt idx="20">
                  <c:v>116.19412575655075</c:v>
                </c:pt>
                <c:pt idx="21">
                  <c:v>116.77061994000458</c:v>
                </c:pt>
                <c:pt idx="22">
                  <c:v>120.1550494673313</c:v>
                </c:pt>
                <c:pt idx="23">
                  <c:v>106.73359783215345</c:v>
                </c:pt>
                <c:pt idx="24">
                  <c:v>121.62729109473777</c:v>
                </c:pt>
                <c:pt idx="25">
                  <c:v>123.36502663266251</c:v>
                </c:pt>
                <c:pt idx="26">
                  <c:v>127.63357235874818</c:v>
                </c:pt>
                <c:pt idx="27">
                  <c:v>117.29697343852291</c:v>
                </c:pt>
                <c:pt idx="28">
                  <c:v>130.44741964883838</c:v>
                </c:pt>
                <c:pt idx="29">
                  <c:v>131.31426618641157</c:v>
                </c:pt>
                <c:pt idx="30">
                  <c:v>134.56011698877788</c:v>
                </c:pt>
                <c:pt idx="31">
                  <c:v>121.10919536844769</c:v>
                </c:pt>
                <c:pt idx="32">
                  <c:v>133.09817287689245</c:v>
                </c:pt>
                <c:pt idx="33">
                  <c:v>133.67739153717275</c:v>
                </c:pt>
                <c:pt idx="34">
                  <c:v>136.1349650667448</c:v>
                </c:pt>
                <c:pt idx="35">
                  <c:v>124.08197265194232</c:v>
                </c:pt>
                <c:pt idx="36">
                  <c:v>132.84613358383024</c:v>
                </c:pt>
                <c:pt idx="37">
                  <c:v>136.35657026317287</c:v>
                </c:pt>
                <c:pt idx="38">
                  <c:v>141.40396870004918</c:v>
                </c:pt>
                <c:pt idx="39">
                  <c:v>129.36387925719194</c:v>
                </c:pt>
                <c:pt idx="40">
                  <c:v>143.09012702642048</c:v>
                </c:pt>
              </c:numCache>
            </c:numRef>
          </c:val>
          <c:smooth val="0"/>
          <c:extLst>
            <c:ext xmlns:c16="http://schemas.microsoft.com/office/drawing/2014/chart" uri="{C3380CC4-5D6E-409C-BE32-E72D297353CC}">
              <c16:uniqueId val="{00000003-E2A6-4943-8E65-80B563DE3DC0}"/>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Grafdata!$A$35</c:f>
              <c:strCache>
                <c:ptCount val="1"/>
                <c:pt idx="0">
                  <c:v>Gävleborgs län</c:v>
                </c:pt>
              </c:strCache>
            </c:strRef>
          </c:tx>
          <c:spPr>
            <a:ln w="28575" cap="rnd">
              <a:solidFill>
                <a:schemeClr val="accent2"/>
              </a:solidFill>
              <a:prstDash val="solid"/>
              <a:round/>
            </a:ln>
            <a:effectLst/>
          </c:spPr>
          <c:marker>
            <c:symbol val="none"/>
          </c:marker>
          <c:cat>
            <c:strRef>
              <c:f>Grafdata!$B$20:$AP$20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Grafdata!$B$35:$AP$35</c:f>
              <c:numCache>
                <c:formatCode>General</c:formatCode>
                <c:ptCount val="41"/>
                <c:pt idx="0">
                  <c:v>360.25</c:v>
                </c:pt>
                <c:pt idx="1">
                  <c:v>363.25</c:v>
                </c:pt>
                <c:pt idx="2">
                  <c:v>348.5</c:v>
                </c:pt>
                <c:pt idx="3">
                  <c:v>337.5</c:v>
                </c:pt>
                <c:pt idx="4">
                  <c:v>324.75</c:v>
                </c:pt>
                <c:pt idx="5">
                  <c:v>321.25</c:v>
                </c:pt>
                <c:pt idx="6">
                  <c:v>317.5</c:v>
                </c:pt>
                <c:pt idx="7">
                  <c:v>305.5</c:v>
                </c:pt>
                <c:pt idx="8">
                  <c:v>309</c:v>
                </c:pt>
                <c:pt idx="9">
                  <c:v>306.25</c:v>
                </c:pt>
                <c:pt idx="10">
                  <c:v>303.75</c:v>
                </c:pt>
                <c:pt idx="11">
                  <c:v>304.5</c:v>
                </c:pt>
                <c:pt idx="12">
                  <c:v>297.5</c:v>
                </c:pt>
                <c:pt idx="13">
                  <c:v>291</c:v>
                </c:pt>
                <c:pt idx="14">
                  <c:v>294.5</c:v>
                </c:pt>
                <c:pt idx="15">
                  <c:v>292.25</c:v>
                </c:pt>
                <c:pt idx="16">
                  <c:v>292.75</c:v>
                </c:pt>
                <c:pt idx="17">
                  <c:v>303.5</c:v>
                </c:pt>
                <c:pt idx="18">
                  <c:v>310.5</c:v>
                </c:pt>
                <c:pt idx="19">
                  <c:v>310.75</c:v>
                </c:pt>
                <c:pt idx="20">
                  <c:v>321.25</c:v>
                </c:pt>
                <c:pt idx="21">
                  <c:v>327.75</c:v>
                </c:pt>
                <c:pt idx="22">
                  <c:v>323.5</c:v>
                </c:pt>
                <c:pt idx="23">
                  <c:v>327</c:v>
                </c:pt>
                <c:pt idx="24">
                  <c:v>314.5</c:v>
                </c:pt>
                <c:pt idx="25">
                  <c:v>306</c:v>
                </c:pt>
                <c:pt idx="26">
                  <c:v>311.75</c:v>
                </c:pt>
                <c:pt idx="27">
                  <c:v>308</c:v>
                </c:pt>
                <c:pt idx="28">
                  <c:v>312.25</c:v>
                </c:pt>
                <c:pt idx="29">
                  <c:v>317</c:v>
                </c:pt>
                <c:pt idx="30">
                  <c:v>310.75</c:v>
                </c:pt>
                <c:pt idx="31">
                  <c:v>304</c:v>
                </c:pt>
                <c:pt idx="32">
                  <c:v>305.75</c:v>
                </c:pt>
                <c:pt idx="33">
                  <c:v>304.5</c:v>
                </c:pt>
                <c:pt idx="34">
                  <c:v>308.25</c:v>
                </c:pt>
                <c:pt idx="35">
                  <c:v>331.25</c:v>
                </c:pt>
                <c:pt idx="36">
                  <c:v>324.5</c:v>
                </c:pt>
                <c:pt idx="37">
                  <c:v>331.5</c:v>
                </c:pt>
                <c:pt idx="38">
                  <c:v>339.75</c:v>
                </c:pt>
                <c:pt idx="39">
                  <c:v>336.75</c:v>
                </c:pt>
                <c:pt idx="40">
                  <c:v>351.25</c:v>
                </c:pt>
              </c:numCache>
            </c:numRef>
          </c:val>
          <c:smooth val="0"/>
          <c:extLst>
            <c:ext xmlns:c16="http://schemas.microsoft.com/office/drawing/2014/chart" uri="{C3380CC4-5D6E-409C-BE32-E72D297353CC}">
              <c16:uniqueId val="{00000000-9E21-4886-A498-B9C5A09BC805}"/>
            </c:ext>
          </c:extLst>
        </c:ser>
        <c:ser>
          <c:idx val="1"/>
          <c:order val="1"/>
          <c:tx>
            <c:strRef>
              <c:f>Grafdata!$A$36</c:f>
              <c:strCache>
                <c:ptCount val="1"/>
                <c:pt idx="0">
                  <c:v>Gävle kommun</c:v>
                </c:pt>
              </c:strCache>
            </c:strRef>
          </c:tx>
          <c:spPr>
            <a:ln w="28575" cap="rnd">
              <a:solidFill>
                <a:schemeClr val="accent3"/>
              </a:solidFill>
              <a:prstDash val="sysDot"/>
              <a:round/>
            </a:ln>
            <a:effectLst/>
          </c:spPr>
          <c:marker>
            <c:symbol val="none"/>
          </c:marker>
          <c:cat>
            <c:strRef>
              <c:f>Grafdata!$B$20:$AP$20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Grafdata!$B$36:$AP$36</c:f>
              <c:numCache>
                <c:formatCode>General</c:formatCode>
                <c:ptCount val="41"/>
                <c:pt idx="0">
                  <c:v>139</c:v>
                </c:pt>
                <c:pt idx="1">
                  <c:v>141</c:v>
                </c:pt>
                <c:pt idx="2">
                  <c:v>144.25</c:v>
                </c:pt>
                <c:pt idx="3">
                  <c:v>143.5</c:v>
                </c:pt>
                <c:pt idx="4">
                  <c:v>139</c:v>
                </c:pt>
                <c:pt idx="5">
                  <c:v>136</c:v>
                </c:pt>
                <c:pt idx="6">
                  <c:v>131.75</c:v>
                </c:pt>
                <c:pt idx="7">
                  <c:v>125.75</c:v>
                </c:pt>
                <c:pt idx="8">
                  <c:v>127</c:v>
                </c:pt>
                <c:pt idx="9">
                  <c:v>124.5</c:v>
                </c:pt>
                <c:pt idx="10">
                  <c:v>122.75</c:v>
                </c:pt>
                <c:pt idx="11">
                  <c:v>122.5</c:v>
                </c:pt>
                <c:pt idx="12">
                  <c:v>118.75</c:v>
                </c:pt>
                <c:pt idx="13">
                  <c:v>115.5</c:v>
                </c:pt>
                <c:pt idx="14">
                  <c:v>118.5</c:v>
                </c:pt>
                <c:pt idx="15">
                  <c:v>120.75</c:v>
                </c:pt>
                <c:pt idx="16">
                  <c:v>119.25</c:v>
                </c:pt>
                <c:pt idx="17">
                  <c:v>124.75</c:v>
                </c:pt>
                <c:pt idx="18">
                  <c:v>131.25</c:v>
                </c:pt>
                <c:pt idx="19">
                  <c:v>127</c:v>
                </c:pt>
                <c:pt idx="20">
                  <c:v>133.25</c:v>
                </c:pt>
                <c:pt idx="21">
                  <c:v>130.25</c:v>
                </c:pt>
                <c:pt idx="22">
                  <c:v>123.5</c:v>
                </c:pt>
                <c:pt idx="23">
                  <c:v>130.5</c:v>
                </c:pt>
                <c:pt idx="24">
                  <c:v>123.5</c:v>
                </c:pt>
                <c:pt idx="25">
                  <c:v>127.25</c:v>
                </c:pt>
                <c:pt idx="26">
                  <c:v>135.75</c:v>
                </c:pt>
                <c:pt idx="27">
                  <c:v>131.25</c:v>
                </c:pt>
                <c:pt idx="28">
                  <c:v>134.25</c:v>
                </c:pt>
                <c:pt idx="29">
                  <c:v>135.5</c:v>
                </c:pt>
                <c:pt idx="30">
                  <c:v>132.5</c:v>
                </c:pt>
                <c:pt idx="31">
                  <c:v>128.25</c:v>
                </c:pt>
                <c:pt idx="32">
                  <c:v>134</c:v>
                </c:pt>
                <c:pt idx="33">
                  <c:v>134.75</c:v>
                </c:pt>
                <c:pt idx="34">
                  <c:v>132.75</c:v>
                </c:pt>
                <c:pt idx="35">
                  <c:v>140</c:v>
                </c:pt>
                <c:pt idx="36">
                  <c:v>133.5</c:v>
                </c:pt>
                <c:pt idx="37">
                  <c:v>136.25</c:v>
                </c:pt>
                <c:pt idx="38">
                  <c:v>140</c:v>
                </c:pt>
                <c:pt idx="39">
                  <c:v>141</c:v>
                </c:pt>
                <c:pt idx="40">
                  <c:v>147.25</c:v>
                </c:pt>
              </c:numCache>
            </c:numRef>
          </c:val>
          <c:smooth val="0"/>
          <c:extLst>
            <c:ext xmlns:c16="http://schemas.microsoft.com/office/drawing/2014/chart" uri="{C3380CC4-5D6E-409C-BE32-E72D297353CC}">
              <c16:uniqueId val="{00000001-9E21-4886-A498-B9C5A09BC80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Grafdata!$A$35</c:f>
              <c:strCache>
                <c:ptCount val="1"/>
                <c:pt idx="0">
                  <c:v>Gävleborgs län</c:v>
                </c:pt>
              </c:strCache>
            </c:strRef>
          </c:tx>
          <c:spPr>
            <a:ln w="28575" cap="rnd">
              <a:solidFill>
                <a:schemeClr val="accent2"/>
              </a:solidFill>
              <a:round/>
            </a:ln>
            <a:effectLst/>
          </c:spPr>
          <c:marker>
            <c:symbol val="none"/>
          </c:marker>
          <c:cat>
            <c:strRef>
              <c:f>Grafdata!$B$20:$AP$20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Grafdata!$B$35:$AP$35</c:f>
              <c:numCache>
                <c:formatCode>General</c:formatCode>
                <c:ptCount val="41"/>
                <c:pt idx="0">
                  <c:v>43.5</c:v>
                </c:pt>
                <c:pt idx="1">
                  <c:v>41.75</c:v>
                </c:pt>
                <c:pt idx="2">
                  <c:v>48.75</c:v>
                </c:pt>
                <c:pt idx="3">
                  <c:v>49</c:v>
                </c:pt>
                <c:pt idx="4">
                  <c:v>54</c:v>
                </c:pt>
                <c:pt idx="5">
                  <c:v>54.5</c:v>
                </c:pt>
                <c:pt idx="6">
                  <c:v>53.75</c:v>
                </c:pt>
                <c:pt idx="7">
                  <c:v>55.5</c:v>
                </c:pt>
                <c:pt idx="8">
                  <c:v>52.25</c:v>
                </c:pt>
                <c:pt idx="9">
                  <c:v>49.75</c:v>
                </c:pt>
                <c:pt idx="10">
                  <c:v>50.5</c:v>
                </c:pt>
                <c:pt idx="11">
                  <c:v>45.75</c:v>
                </c:pt>
                <c:pt idx="12">
                  <c:v>49.5</c:v>
                </c:pt>
                <c:pt idx="13">
                  <c:v>48.75</c:v>
                </c:pt>
                <c:pt idx="14">
                  <c:v>47.25</c:v>
                </c:pt>
                <c:pt idx="15">
                  <c:v>48.25</c:v>
                </c:pt>
                <c:pt idx="16">
                  <c:v>44</c:v>
                </c:pt>
                <c:pt idx="17">
                  <c:v>46.75</c:v>
                </c:pt>
                <c:pt idx="18">
                  <c:v>44.75</c:v>
                </c:pt>
                <c:pt idx="19">
                  <c:v>40.5</c:v>
                </c:pt>
                <c:pt idx="20">
                  <c:v>38</c:v>
                </c:pt>
                <c:pt idx="21">
                  <c:v>35</c:v>
                </c:pt>
                <c:pt idx="22">
                  <c:v>34.25</c:v>
                </c:pt>
                <c:pt idx="23">
                  <c:v>36.5</c:v>
                </c:pt>
                <c:pt idx="24">
                  <c:v>43.25</c:v>
                </c:pt>
                <c:pt idx="25">
                  <c:v>44</c:v>
                </c:pt>
                <c:pt idx="26">
                  <c:v>44.75</c:v>
                </c:pt>
                <c:pt idx="27">
                  <c:v>43.25</c:v>
                </c:pt>
                <c:pt idx="28">
                  <c:v>41.75</c:v>
                </c:pt>
                <c:pt idx="29">
                  <c:v>44.25</c:v>
                </c:pt>
                <c:pt idx="30">
                  <c:v>47</c:v>
                </c:pt>
                <c:pt idx="31">
                  <c:v>48.25</c:v>
                </c:pt>
                <c:pt idx="32">
                  <c:v>48.75</c:v>
                </c:pt>
                <c:pt idx="33">
                  <c:v>48.75</c:v>
                </c:pt>
                <c:pt idx="34">
                  <c:v>45.75</c:v>
                </c:pt>
                <c:pt idx="35">
                  <c:v>50.25</c:v>
                </c:pt>
                <c:pt idx="36">
                  <c:v>49.75</c:v>
                </c:pt>
                <c:pt idx="37">
                  <c:v>45</c:v>
                </c:pt>
                <c:pt idx="38">
                  <c:v>44.75</c:v>
                </c:pt>
                <c:pt idx="39">
                  <c:v>41.25</c:v>
                </c:pt>
                <c:pt idx="40">
                  <c:v>38.75</c:v>
                </c:pt>
              </c:numCache>
            </c:numRef>
          </c:val>
          <c:smooth val="0"/>
          <c:extLst>
            <c:ext xmlns:c16="http://schemas.microsoft.com/office/drawing/2014/chart" uri="{C3380CC4-5D6E-409C-BE32-E72D297353CC}">
              <c16:uniqueId val="{00000000-93C7-4CF7-A98A-EE786804AE0C}"/>
            </c:ext>
          </c:extLst>
        </c:ser>
        <c:ser>
          <c:idx val="1"/>
          <c:order val="1"/>
          <c:tx>
            <c:strRef>
              <c:f>Grafdata!$A$36</c:f>
              <c:strCache>
                <c:ptCount val="1"/>
                <c:pt idx="0">
                  <c:v>Gävle kommun</c:v>
                </c:pt>
              </c:strCache>
            </c:strRef>
          </c:tx>
          <c:spPr>
            <a:ln w="28575" cap="rnd">
              <a:solidFill>
                <a:schemeClr val="accent3"/>
              </a:solidFill>
              <a:prstDash val="sysDot"/>
              <a:round/>
            </a:ln>
            <a:effectLst/>
          </c:spPr>
          <c:marker>
            <c:symbol val="none"/>
          </c:marker>
          <c:cat>
            <c:strRef>
              <c:f>Grafdata!$B$20:$AP$20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Grafdata!$B$36:$AP$36</c:f>
              <c:numCache>
                <c:formatCode>General</c:formatCode>
                <c:ptCount val="41"/>
                <c:pt idx="0">
                  <c:v>15.75</c:v>
                </c:pt>
                <c:pt idx="1">
                  <c:v>14.5</c:v>
                </c:pt>
                <c:pt idx="2">
                  <c:v>18</c:v>
                </c:pt>
                <c:pt idx="3">
                  <c:v>16.75</c:v>
                </c:pt>
                <c:pt idx="4">
                  <c:v>19.5</c:v>
                </c:pt>
                <c:pt idx="5">
                  <c:v>21.75</c:v>
                </c:pt>
                <c:pt idx="6">
                  <c:v>21.75</c:v>
                </c:pt>
                <c:pt idx="7">
                  <c:v>21</c:v>
                </c:pt>
                <c:pt idx="8">
                  <c:v>21.5</c:v>
                </c:pt>
                <c:pt idx="9">
                  <c:v>19.75</c:v>
                </c:pt>
                <c:pt idx="10">
                  <c:v>20</c:v>
                </c:pt>
                <c:pt idx="11">
                  <c:v>21.75</c:v>
                </c:pt>
                <c:pt idx="12">
                  <c:v>22</c:v>
                </c:pt>
                <c:pt idx="13">
                  <c:v>23</c:v>
                </c:pt>
                <c:pt idx="14">
                  <c:v>20.75</c:v>
                </c:pt>
                <c:pt idx="15">
                  <c:v>17.75</c:v>
                </c:pt>
                <c:pt idx="16">
                  <c:v>16.5</c:v>
                </c:pt>
                <c:pt idx="17">
                  <c:v>14.75</c:v>
                </c:pt>
                <c:pt idx="18">
                  <c:v>15</c:v>
                </c:pt>
                <c:pt idx="19">
                  <c:v>15.75</c:v>
                </c:pt>
                <c:pt idx="20">
                  <c:v>14.75</c:v>
                </c:pt>
                <c:pt idx="21">
                  <c:v>15.5</c:v>
                </c:pt>
                <c:pt idx="22">
                  <c:v>15</c:v>
                </c:pt>
                <c:pt idx="23">
                  <c:v>15.25</c:v>
                </c:pt>
                <c:pt idx="24">
                  <c:v>16.75</c:v>
                </c:pt>
                <c:pt idx="25">
                  <c:v>18.25</c:v>
                </c:pt>
                <c:pt idx="26">
                  <c:v>18.25</c:v>
                </c:pt>
                <c:pt idx="27">
                  <c:v>19</c:v>
                </c:pt>
                <c:pt idx="28">
                  <c:v>18</c:v>
                </c:pt>
                <c:pt idx="29">
                  <c:v>18</c:v>
                </c:pt>
                <c:pt idx="30">
                  <c:v>19.75</c:v>
                </c:pt>
                <c:pt idx="31">
                  <c:v>20</c:v>
                </c:pt>
                <c:pt idx="32">
                  <c:v>20.75</c:v>
                </c:pt>
                <c:pt idx="33">
                  <c:v>18.75</c:v>
                </c:pt>
                <c:pt idx="34">
                  <c:v>20</c:v>
                </c:pt>
                <c:pt idx="35">
                  <c:v>19.5</c:v>
                </c:pt>
                <c:pt idx="36">
                  <c:v>20.25</c:v>
                </c:pt>
                <c:pt idx="37">
                  <c:v>20</c:v>
                </c:pt>
                <c:pt idx="38">
                  <c:v>18</c:v>
                </c:pt>
                <c:pt idx="39">
                  <c:v>17.75</c:v>
                </c:pt>
                <c:pt idx="40">
                  <c:v>16.75</c:v>
                </c:pt>
              </c:numCache>
            </c:numRef>
          </c:val>
          <c:smooth val="0"/>
          <c:extLst>
            <c:ext xmlns:c16="http://schemas.microsoft.com/office/drawing/2014/chart" uri="{C3380CC4-5D6E-409C-BE32-E72D297353CC}">
              <c16:uniqueId val="{00000001-93C7-4CF7-A98A-EE786804AE0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Grafdata!$B$14:$AP$14</c:f>
              <c:numCache>
                <c:formatCode>General</c:formatCode>
                <c:ptCount val="41"/>
                <c:pt idx="0">
                  <c:v>100</c:v>
                </c:pt>
                <c:pt idx="1">
                  <c:v>101.34111163731863</c:v>
                </c:pt>
                <c:pt idx="2">
                  <c:v>99.390795195246909</c:v>
                </c:pt>
                <c:pt idx="3">
                  <c:v>98.387652301201186</c:v>
                </c:pt>
                <c:pt idx="4">
                  <c:v>100.70176949240108</c:v>
                </c:pt>
                <c:pt idx="5">
                  <c:v>101.9374004391441</c:v>
                </c:pt>
                <c:pt idx="6">
                  <c:v>99.982778662763167</c:v>
                </c:pt>
                <c:pt idx="7">
                  <c:v>99.205665819950923</c:v>
                </c:pt>
                <c:pt idx="8">
                  <c:v>101.52624101261463</c:v>
                </c:pt>
                <c:pt idx="9">
                  <c:v>103.03310802083782</c:v>
                </c:pt>
                <c:pt idx="10">
                  <c:v>101.34111163731863</c:v>
                </c:pt>
                <c:pt idx="11">
                  <c:v>100.30137340164464</c:v>
                </c:pt>
                <c:pt idx="12">
                  <c:v>102.86735264993327</c:v>
                </c:pt>
                <c:pt idx="13">
                  <c:v>105.02001980453782</c:v>
                </c:pt>
                <c:pt idx="14">
                  <c:v>102.74034528781159</c:v>
                </c:pt>
                <c:pt idx="15">
                  <c:v>102.0342704611013</c:v>
                </c:pt>
                <c:pt idx="16">
                  <c:v>104.11589959960391</c:v>
                </c:pt>
                <c:pt idx="17">
                  <c:v>106.00378869419211</c:v>
                </c:pt>
                <c:pt idx="18">
                  <c:v>104.34623498514659</c:v>
                </c:pt>
                <c:pt idx="19">
                  <c:v>103.5734274744909</c:v>
                </c:pt>
                <c:pt idx="20">
                  <c:v>106.22336074396176</c:v>
                </c:pt>
                <c:pt idx="21">
                  <c:v>107.06505360141215</c:v>
                </c:pt>
                <c:pt idx="22">
                  <c:v>105.93059801093555</c:v>
                </c:pt>
                <c:pt idx="23">
                  <c:v>106.00594136134671</c:v>
                </c:pt>
                <c:pt idx="24">
                  <c:v>108.3631118956387</c:v>
                </c:pt>
                <c:pt idx="25">
                  <c:v>109.86782623670727</c:v>
                </c:pt>
                <c:pt idx="26">
                  <c:v>108.17582985318811</c:v>
                </c:pt>
                <c:pt idx="27">
                  <c:v>108.00146381366513</c:v>
                </c:pt>
                <c:pt idx="28">
                  <c:v>110.21871098290782</c:v>
                </c:pt>
                <c:pt idx="29">
                  <c:v>111.11206785206872</c:v>
                </c:pt>
                <c:pt idx="30">
                  <c:v>109.59013217376329</c:v>
                </c:pt>
                <c:pt idx="31">
                  <c:v>108.76350798639514</c:v>
                </c:pt>
                <c:pt idx="32">
                  <c:v>110.76548844017738</c:v>
                </c:pt>
                <c:pt idx="33">
                  <c:v>111.910707366427</c:v>
                </c:pt>
                <c:pt idx="34">
                  <c:v>110.42967236405907</c:v>
                </c:pt>
                <c:pt idx="35">
                  <c:v>108.82808800103328</c:v>
                </c:pt>
                <c:pt idx="36">
                  <c:v>108.65802729581952</c:v>
                </c:pt>
                <c:pt idx="37">
                  <c:v>109.69346019718431</c:v>
                </c:pt>
                <c:pt idx="38">
                  <c:v>108.90127868428984</c:v>
                </c:pt>
                <c:pt idx="39">
                  <c:v>105.94136134670858</c:v>
                </c:pt>
                <c:pt idx="40">
                  <c:v>109.23494209325354</c:v>
                </c:pt>
              </c:numCache>
            </c:numRef>
          </c:val>
          <c:smooth val="0"/>
          <c:extLst>
            <c:ext xmlns:c16="http://schemas.microsoft.com/office/drawing/2014/chart" uri="{C3380CC4-5D6E-409C-BE32-E72D297353CC}">
              <c16:uniqueId val="{00000000-C854-47B5-9840-2D54B6482000}"/>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Grafdata!$B$15:$AP$15</c:f>
              <c:numCache>
                <c:formatCode>General</c:formatCode>
                <c:ptCount val="41"/>
                <c:pt idx="0">
                  <c:v>100</c:v>
                </c:pt>
                <c:pt idx="1">
                  <c:v>101.0769084151339</c:v>
                </c:pt>
                <c:pt idx="2">
                  <c:v>99.928523777756595</c:v>
                </c:pt>
                <c:pt idx="3">
                  <c:v>99.108929762698949</c:v>
                </c:pt>
                <c:pt idx="4">
                  <c:v>100.85294958543791</c:v>
                </c:pt>
                <c:pt idx="5">
                  <c:v>101.9346230820547</c:v>
                </c:pt>
                <c:pt idx="6">
                  <c:v>100.95778137806157</c:v>
                </c:pt>
                <c:pt idx="7">
                  <c:v>100.10483179262366</c:v>
                </c:pt>
                <c:pt idx="8">
                  <c:v>102.2252930525112</c:v>
                </c:pt>
                <c:pt idx="9">
                  <c:v>103.33079195654246</c:v>
                </c:pt>
                <c:pt idx="10">
                  <c:v>102.63032497855713</c:v>
                </c:pt>
                <c:pt idx="11">
                  <c:v>101.46288001524826</c:v>
                </c:pt>
                <c:pt idx="12">
                  <c:v>103.68340798627656</c:v>
                </c:pt>
                <c:pt idx="13">
                  <c:v>105.5989707423997</c:v>
                </c:pt>
                <c:pt idx="14">
                  <c:v>104.14085580863433</c:v>
                </c:pt>
                <c:pt idx="15">
                  <c:v>103.49756980844373</c:v>
                </c:pt>
                <c:pt idx="16">
                  <c:v>105.27494520156294</c:v>
                </c:pt>
                <c:pt idx="17">
                  <c:v>106.40426951300867</c:v>
                </c:pt>
                <c:pt idx="18">
                  <c:v>105.79433908272181</c:v>
                </c:pt>
                <c:pt idx="19">
                  <c:v>105.05575145287334</c:v>
                </c:pt>
                <c:pt idx="20">
                  <c:v>107.819498713428</c:v>
                </c:pt>
                <c:pt idx="21">
                  <c:v>108.21500047650815</c:v>
                </c:pt>
                <c:pt idx="22">
                  <c:v>107.3906413799676</c:v>
                </c:pt>
                <c:pt idx="23">
                  <c:v>107.12379681692556</c:v>
                </c:pt>
                <c:pt idx="24">
                  <c:v>109.64929000285905</c:v>
                </c:pt>
                <c:pt idx="25">
                  <c:v>110.9787477365863</c:v>
                </c:pt>
                <c:pt idx="26">
                  <c:v>110.01620127704184</c:v>
                </c:pt>
                <c:pt idx="27">
                  <c:v>109.99237586962737</c:v>
                </c:pt>
                <c:pt idx="28">
                  <c:v>111.87934813685314</c:v>
                </c:pt>
                <c:pt idx="29">
                  <c:v>113.18974554464882</c:v>
                </c:pt>
                <c:pt idx="30">
                  <c:v>111.85552272943868</c:v>
                </c:pt>
                <c:pt idx="31">
                  <c:v>111.65062422567426</c:v>
                </c:pt>
                <c:pt idx="32">
                  <c:v>113.04202801867912</c:v>
                </c:pt>
                <c:pt idx="33">
                  <c:v>114.34289526350901</c:v>
                </c:pt>
                <c:pt idx="34">
                  <c:v>113.0610883446107</c:v>
                </c:pt>
                <c:pt idx="35">
                  <c:v>112.10330696654913</c:v>
                </c:pt>
                <c:pt idx="36">
                  <c:v>111.49337653673878</c:v>
                </c:pt>
                <c:pt idx="37">
                  <c:v>111.72686552940056</c:v>
                </c:pt>
                <c:pt idx="38">
                  <c:v>110.96445249213761</c:v>
                </c:pt>
                <c:pt idx="39">
                  <c:v>109.14419136567236</c:v>
                </c:pt>
                <c:pt idx="40">
                  <c:v>111.79834175164396</c:v>
                </c:pt>
              </c:numCache>
            </c:numRef>
          </c:val>
          <c:smooth val="0"/>
          <c:extLst>
            <c:ext xmlns:c16="http://schemas.microsoft.com/office/drawing/2014/chart" uri="{C3380CC4-5D6E-409C-BE32-E72D297353CC}">
              <c16:uniqueId val="{00000001-C854-47B5-9840-2D54B6482000}"/>
            </c:ext>
          </c:extLst>
        </c:ser>
        <c:ser>
          <c:idx val="2"/>
          <c:order val="2"/>
          <c:tx>
            <c:strRef>
              <c:f>Grafdata!$A$22</c:f>
              <c:strCache>
                <c:ptCount val="1"/>
                <c:pt idx="0">
                  <c:v>Gävleborgs län</c:v>
                </c:pt>
              </c:strCache>
            </c:strRef>
          </c:tx>
          <c:spPr>
            <a:ln w="28575" cap="rnd">
              <a:solidFill>
                <a:schemeClr val="accent2"/>
              </a:solidFill>
              <a:round/>
            </a:ln>
            <a:effectLst/>
          </c:spPr>
          <c:marker>
            <c:symbol val="none"/>
          </c:marker>
          <c:cat>
            <c:strRef>
              <c:f>Grafdata!$B$13:$AP$13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Grafdata!$B$22:$AP$22</c:f>
              <c:numCache>
                <c:formatCode>General</c:formatCode>
                <c:ptCount val="41"/>
                <c:pt idx="0">
                  <c:v>100</c:v>
                </c:pt>
                <c:pt idx="1">
                  <c:v>102.05167173252279</c:v>
                </c:pt>
                <c:pt idx="2">
                  <c:v>98.784194528875375</c:v>
                </c:pt>
                <c:pt idx="3">
                  <c:v>95.060790273556236</c:v>
                </c:pt>
                <c:pt idx="4">
                  <c:v>97.036474164133736</c:v>
                </c:pt>
                <c:pt idx="5">
                  <c:v>98.860182370820667</c:v>
                </c:pt>
                <c:pt idx="6">
                  <c:v>95.972644376899694</c:v>
                </c:pt>
                <c:pt idx="7">
                  <c:v>94.908814589665653</c:v>
                </c:pt>
                <c:pt idx="8">
                  <c:v>97.264437689969611</c:v>
                </c:pt>
                <c:pt idx="9">
                  <c:v>98.708206686930097</c:v>
                </c:pt>
                <c:pt idx="10">
                  <c:v>93.996960486322195</c:v>
                </c:pt>
                <c:pt idx="11">
                  <c:v>91.565349544072944</c:v>
                </c:pt>
                <c:pt idx="12">
                  <c:v>90.881458966565347</c:v>
                </c:pt>
                <c:pt idx="13">
                  <c:v>96.504559270516722</c:v>
                </c:pt>
                <c:pt idx="14">
                  <c:v>94.984802431610944</c:v>
                </c:pt>
                <c:pt idx="15">
                  <c:v>91.641337386018236</c:v>
                </c:pt>
                <c:pt idx="16">
                  <c:v>93.237082066869306</c:v>
                </c:pt>
                <c:pt idx="17">
                  <c:v>97.948328267477208</c:v>
                </c:pt>
                <c:pt idx="18">
                  <c:v>93.920972644376903</c:v>
                </c:pt>
                <c:pt idx="19">
                  <c:v>93.389057750759875</c:v>
                </c:pt>
                <c:pt idx="20">
                  <c:v>96.884498480243167</c:v>
                </c:pt>
                <c:pt idx="21">
                  <c:v>95.820668693009125</c:v>
                </c:pt>
                <c:pt idx="22">
                  <c:v>96.504559270516722</c:v>
                </c:pt>
                <c:pt idx="23">
                  <c:v>99.772036474164139</c:v>
                </c:pt>
                <c:pt idx="24">
                  <c:v>101.67173252279635</c:v>
                </c:pt>
                <c:pt idx="25">
                  <c:v>105.09118541033435</c:v>
                </c:pt>
                <c:pt idx="26">
                  <c:v>100</c:v>
                </c:pt>
                <c:pt idx="27">
                  <c:v>98.100303951367778</c:v>
                </c:pt>
                <c:pt idx="28">
                  <c:v>100.98784194528875</c:v>
                </c:pt>
                <c:pt idx="29">
                  <c:v>103.95136778115501</c:v>
                </c:pt>
                <c:pt idx="30">
                  <c:v>101.13981762917933</c:v>
                </c:pt>
                <c:pt idx="31">
                  <c:v>103.79939209726444</c:v>
                </c:pt>
                <c:pt idx="32">
                  <c:v>102.05167173252279</c:v>
                </c:pt>
                <c:pt idx="33">
                  <c:v>104.63525835866261</c:v>
                </c:pt>
                <c:pt idx="34">
                  <c:v>100.75987841945289</c:v>
                </c:pt>
                <c:pt idx="35">
                  <c:v>97.720364741641333</c:v>
                </c:pt>
                <c:pt idx="36">
                  <c:v>102.35562310030394</c:v>
                </c:pt>
                <c:pt idx="37">
                  <c:v>95.744680851063833</c:v>
                </c:pt>
                <c:pt idx="38">
                  <c:v>97.18844984802432</c:v>
                </c:pt>
                <c:pt idx="39">
                  <c:v>93.465045592705167</c:v>
                </c:pt>
                <c:pt idx="40">
                  <c:v>90.577507598784194</c:v>
                </c:pt>
              </c:numCache>
            </c:numRef>
          </c:val>
          <c:smooth val="0"/>
          <c:extLst>
            <c:ext xmlns:c16="http://schemas.microsoft.com/office/drawing/2014/chart" uri="{C3380CC4-5D6E-409C-BE32-E72D297353CC}">
              <c16:uniqueId val="{00000002-C854-47B5-9840-2D54B6482000}"/>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Grafdata!$B$21:$AP$21</c:f>
              <c:numCache>
                <c:formatCode>General</c:formatCode>
                <c:ptCount val="41"/>
                <c:pt idx="0">
                  <c:v>100</c:v>
                </c:pt>
                <c:pt idx="1">
                  <c:v>78.373980223499331</c:v>
                </c:pt>
                <c:pt idx="2">
                  <c:v>81.819459687403693</c:v>
                </c:pt>
                <c:pt idx="3">
                  <c:v>115.40382879108165</c:v>
                </c:pt>
                <c:pt idx="4">
                  <c:v>93.797271945806543</c:v>
                </c:pt>
                <c:pt idx="5">
                  <c:v>72.319386701411602</c:v>
                </c:pt>
                <c:pt idx="6">
                  <c:v>77.650607946282307</c:v>
                </c:pt>
                <c:pt idx="7">
                  <c:v>111.44690674552758</c:v>
                </c:pt>
                <c:pt idx="8">
                  <c:v>95.689501370514733</c:v>
                </c:pt>
                <c:pt idx="9">
                  <c:v>73.919131520757759</c:v>
                </c:pt>
                <c:pt idx="10">
                  <c:v>80.878751344834484</c:v>
                </c:pt>
                <c:pt idx="11">
                  <c:v>115.11350673363357</c:v>
                </c:pt>
                <c:pt idx="12">
                  <c:v>111.84211237680235</c:v>
                </c:pt>
                <c:pt idx="13">
                  <c:v>92.668962571701982</c:v>
                </c:pt>
                <c:pt idx="14">
                  <c:v>110.47321954727059</c:v>
                </c:pt>
                <c:pt idx="15">
                  <c:v>162.4392459195424</c:v>
                </c:pt>
                <c:pt idx="16">
                  <c:v>145.395124535728</c:v>
                </c:pt>
                <c:pt idx="17">
                  <c:v>120.53231116901934</c:v>
                </c:pt>
                <c:pt idx="18">
                  <c:v>154.42538398741397</c:v>
                </c:pt>
                <c:pt idx="19">
                  <c:v>197.61633156184618</c:v>
                </c:pt>
                <c:pt idx="20">
                  <c:v>191.00974768472213</c:v>
                </c:pt>
                <c:pt idx="21">
                  <c:v>147.39980645196169</c:v>
                </c:pt>
                <c:pt idx="22">
                  <c:v>166.64540161217948</c:v>
                </c:pt>
                <c:pt idx="23">
                  <c:v>207.3905074959317</c:v>
                </c:pt>
                <c:pt idx="24">
                  <c:v>177.78955164975375</c:v>
                </c:pt>
                <c:pt idx="25">
                  <c:v>140.57858969437791</c:v>
                </c:pt>
                <c:pt idx="26">
                  <c:v>165.58629377132138</c:v>
                </c:pt>
                <c:pt idx="27">
                  <c:v>218.50275995177518</c:v>
                </c:pt>
                <c:pt idx="28">
                  <c:v>192.13535387393426</c:v>
                </c:pt>
                <c:pt idx="29">
                  <c:v>140.10877616007178</c:v>
                </c:pt>
                <c:pt idx="30">
                  <c:v>162.71118631972189</c:v>
                </c:pt>
                <c:pt idx="31">
                  <c:v>202.06198943595345</c:v>
                </c:pt>
                <c:pt idx="32">
                  <c:v>160.42375126373895</c:v>
                </c:pt>
                <c:pt idx="33">
                  <c:v>118.09674158093065</c:v>
                </c:pt>
                <c:pt idx="34">
                  <c:v>135.6777154843837</c:v>
                </c:pt>
                <c:pt idx="35">
                  <c:v>191.6039077240805</c:v>
                </c:pt>
                <c:pt idx="36">
                  <c:v>101.6424551406467</c:v>
                </c:pt>
                <c:pt idx="37">
                  <c:v>85.594187071207301</c:v>
                </c:pt>
                <c:pt idx="38">
                  <c:v>136.81629696107953</c:v>
                </c:pt>
                <c:pt idx="39">
                  <c:v>168.06619559164608</c:v>
                </c:pt>
                <c:pt idx="40">
                  <c:v>168.929052209313</c:v>
                </c:pt>
              </c:numCache>
            </c:numRef>
          </c:val>
          <c:smooth val="0"/>
          <c:extLst>
            <c:ext xmlns:c16="http://schemas.microsoft.com/office/drawing/2014/chart" uri="{C3380CC4-5D6E-409C-BE32-E72D297353CC}">
              <c16:uniqueId val="{00000000-75CD-4D78-8E2C-558AB877DFDC}"/>
            </c:ext>
          </c:extLst>
        </c:ser>
        <c:ser>
          <c:idx val="1"/>
          <c:order val="1"/>
          <c:tx>
            <c:strRef>
              <c:f>Grafdata!$A$36</c:f>
              <c:strCache>
                <c:ptCount val="1"/>
                <c:pt idx="0">
                  <c:v>Gävleborgs län</c:v>
                </c:pt>
              </c:strCache>
            </c:strRef>
          </c:tx>
          <c:spPr>
            <a:ln w="28575" cap="rnd">
              <a:solidFill>
                <a:schemeClr val="accent2"/>
              </a:solidFill>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Grafdata!$B$36:$AP$36</c:f>
              <c:numCache>
                <c:formatCode>General</c:formatCode>
                <c:ptCount val="41"/>
                <c:pt idx="0">
                  <c:v>100</c:v>
                </c:pt>
                <c:pt idx="1">
                  <c:v>69.26200143300693</c:v>
                </c:pt>
                <c:pt idx="2">
                  <c:v>75.352280869357529</c:v>
                </c:pt>
                <c:pt idx="3">
                  <c:v>132.45760687843324</c:v>
                </c:pt>
                <c:pt idx="4">
                  <c:v>90.733221877239075</c:v>
                </c:pt>
                <c:pt idx="5">
                  <c:v>63.171721996656316</c:v>
                </c:pt>
                <c:pt idx="6">
                  <c:v>80.033436828277999</c:v>
                </c:pt>
                <c:pt idx="7">
                  <c:v>151.0389300214951</c:v>
                </c:pt>
                <c:pt idx="8">
                  <c:v>104.91999044662049</c:v>
                </c:pt>
                <c:pt idx="9">
                  <c:v>65.918318605206593</c:v>
                </c:pt>
                <c:pt idx="10">
                  <c:v>96.942918557439697</c:v>
                </c:pt>
                <c:pt idx="11">
                  <c:v>130.40363028421305</c:v>
                </c:pt>
                <c:pt idx="12">
                  <c:v>117.72151898734177</c:v>
                </c:pt>
                <c:pt idx="13">
                  <c:v>82.803916885598284</c:v>
                </c:pt>
                <c:pt idx="14">
                  <c:v>108.14425603057082</c:v>
                </c:pt>
                <c:pt idx="15">
                  <c:v>158.25173155003583</c:v>
                </c:pt>
                <c:pt idx="16">
                  <c:v>126.03295915930261</c:v>
                </c:pt>
                <c:pt idx="17">
                  <c:v>96.27418199187963</c:v>
                </c:pt>
                <c:pt idx="18">
                  <c:v>148.29233341294483</c:v>
                </c:pt>
                <c:pt idx="19">
                  <c:v>177.50179125865776</c:v>
                </c:pt>
                <c:pt idx="20">
                  <c:v>152.68688798662527</c:v>
                </c:pt>
                <c:pt idx="21">
                  <c:v>110.48483401003105</c:v>
                </c:pt>
                <c:pt idx="22">
                  <c:v>166.13326964413662</c:v>
                </c:pt>
                <c:pt idx="23">
                  <c:v>188.0343921662288</c:v>
                </c:pt>
                <c:pt idx="24">
                  <c:v>142.72748984953427</c:v>
                </c:pt>
                <c:pt idx="25">
                  <c:v>85.550513494148561</c:v>
                </c:pt>
                <c:pt idx="26">
                  <c:v>144.18438022450442</c:v>
                </c:pt>
                <c:pt idx="27">
                  <c:v>166.82588965846668</c:v>
                </c:pt>
                <c:pt idx="28">
                  <c:v>147.69524719369477</c:v>
                </c:pt>
                <c:pt idx="29">
                  <c:v>100.21495103893002</c:v>
                </c:pt>
                <c:pt idx="30">
                  <c:v>136.89992834965369</c:v>
                </c:pt>
                <c:pt idx="31">
                  <c:v>178.74373059469787</c:v>
                </c:pt>
                <c:pt idx="32">
                  <c:v>142.96632433723428</c:v>
                </c:pt>
                <c:pt idx="33">
                  <c:v>94.315739192739429</c:v>
                </c:pt>
                <c:pt idx="34">
                  <c:v>138.69118700740387</c:v>
                </c:pt>
                <c:pt idx="35">
                  <c:v>183.61595414377837</c:v>
                </c:pt>
                <c:pt idx="36">
                  <c:v>100.90757105326009</c:v>
                </c:pt>
                <c:pt idx="37">
                  <c:v>79.340816813947939</c:v>
                </c:pt>
                <c:pt idx="38">
                  <c:v>148.36398375925484</c:v>
                </c:pt>
                <c:pt idx="39">
                  <c:v>177.28684021972774</c:v>
                </c:pt>
                <c:pt idx="40">
                  <c:v>166.03773584905662</c:v>
                </c:pt>
              </c:numCache>
            </c:numRef>
          </c:val>
          <c:smooth val="0"/>
          <c:extLst>
            <c:ext xmlns:c16="http://schemas.microsoft.com/office/drawing/2014/chart" uri="{C3380CC4-5D6E-409C-BE32-E72D297353CC}">
              <c16:uniqueId val="{00000001-75CD-4D78-8E2C-558AB877DFDC}"/>
            </c:ext>
          </c:extLst>
        </c:ser>
        <c:ser>
          <c:idx val="2"/>
          <c:order val="2"/>
          <c:tx>
            <c:strRef>
              <c:f>Grafdata!$A$37</c:f>
              <c:strCache>
                <c:ptCount val="1"/>
                <c:pt idx="0">
                  <c:v>Gävle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Grafdata!$B$37:$AP$37</c:f>
              <c:numCache>
                <c:formatCode>General</c:formatCode>
                <c:ptCount val="41"/>
                <c:pt idx="0">
                  <c:v>100</c:v>
                </c:pt>
                <c:pt idx="1">
                  <c:v>79.87220447284345</c:v>
                </c:pt>
                <c:pt idx="2">
                  <c:v>77.635782747603841</c:v>
                </c:pt>
                <c:pt idx="3">
                  <c:v>85.995740149094786</c:v>
                </c:pt>
                <c:pt idx="4">
                  <c:v>85.88924387646432</c:v>
                </c:pt>
                <c:pt idx="5">
                  <c:v>67.145899893503724</c:v>
                </c:pt>
                <c:pt idx="6">
                  <c:v>88.817891373801913</c:v>
                </c:pt>
                <c:pt idx="7">
                  <c:v>85.463258785942486</c:v>
                </c:pt>
                <c:pt idx="8">
                  <c:v>85.143769968051117</c:v>
                </c:pt>
                <c:pt idx="9">
                  <c:v>74.973375931842384</c:v>
                </c:pt>
                <c:pt idx="10">
                  <c:v>101.86368477103301</c:v>
                </c:pt>
                <c:pt idx="11">
                  <c:v>93.769968051118212</c:v>
                </c:pt>
                <c:pt idx="12">
                  <c:v>102.55591054313099</c:v>
                </c:pt>
                <c:pt idx="13">
                  <c:v>86.900958466453673</c:v>
                </c:pt>
                <c:pt idx="14">
                  <c:v>133.54632587859425</c:v>
                </c:pt>
                <c:pt idx="15">
                  <c:v>132.00212992545261</c:v>
                </c:pt>
                <c:pt idx="16">
                  <c:v>107.93397231096911</c:v>
                </c:pt>
                <c:pt idx="17">
                  <c:v>95.686900958466452</c:v>
                </c:pt>
                <c:pt idx="18">
                  <c:v>141.3738019169329</c:v>
                </c:pt>
                <c:pt idx="19">
                  <c:v>192.54526091586794</c:v>
                </c:pt>
                <c:pt idx="20">
                  <c:v>153.94036208732695</c:v>
                </c:pt>
                <c:pt idx="21">
                  <c:v>133.06709265175718</c:v>
                </c:pt>
                <c:pt idx="22">
                  <c:v>197.23109691160809</c:v>
                </c:pt>
                <c:pt idx="23">
                  <c:v>206.92225772097976</c:v>
                </c:pt>
                <c:pt idx="24">
                  <c:v>162.67305644302451</c:v>
                </c:pt>
                <c:pt idx="25">
                  <c:v>100.26624068157615</c:v>
                </c:pt>
                <c:pt idx="26">
                  <c:v>184.29179978700745</c:v>
                </c:pt>
                <c:pt idx="27">
                  <c:v>178.3280085197018</c:v>
                </c:pt>
                <c:pt idx="28">
                  <c:v>165.49520766773162</c:v>
                </c:pt>
                <c:pt idx="29">
                  <c:v>118.31735889243876</c:v>
                </c:pt>
                <c:pt idx="30">
                  <c:v>175.98509052183172</c:v>
                </c:pt>
                <c:pt idx="31">
                  <c:v>213.04579339723111</c:v>
                </c:pt>
                <c:pt idx="32">
                  <c:v>195.95314164004259</c:v>
                </c:pt>
                <c:pt idx="33">
                  <c:v>117.14589989350372</c:v>
                </c:pt>
                <c:pt idx="34">
                  <c:v>171.72523961661341</c:v>
                </c:pt>
                <c:pt idx="35">
                  <c:v>214.16400425985091</c:v>
                </c:pt>
                <c:pt idx="36">
                  <c:v>107.02875399361022</c:v>
                </c:pt>
                <c:pt idx="37">
                  <c:v>98.722044728434511</c:v>
                </c:pt>
                <c:pt idx="38">
                  <c:v>192.17252396166134</c:v>
                </c:pt>
                <c:pt idx="39">
                  <c:v>196.80511182108626</c:v>
                </c:pt>
                <c:pt idx="40">
                  <c:v>193.23748668796591</c:v>
                </c:pt>
              </c:numCache>
            </c:numRef>
          </c:val>
          <c:smooth val="0"/>
          <c:extLst>
            <c:ext xmlns:c16="http://schemas.microsoft.com/office/drawing/2014/chart" uri="{C3380CC4-5D6E-409C-BE32-E72D297353CC}">
              <c16:uniqueId val="{00000002-75CD-4D78-8E2C-558AB877DFD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Grafdata!$B$19:$AP$19</c:f>
              <c:numCache>
                <c:formatCode>General</c:formatCode>
                <c:ptCount val="41"/>
                <c:pt idx="0">
                  <c:v>100</c:v>
                </c:pt>
                <c:pt idx="1">
                  <c:v>91.55797101449275</c:v>
                </c:pt>
                <c:pt idx="2">
                  <c:v>153.68659420289856</c:v>
                </c:pt>
                <c:pt idx="3">
                  <c:v>149.61050724637681</c:v>
                </c:pt>
                <c:pt idx="4">
                  <c:v>125.74275362318841</c:v>
                </c:pt>
                <c:pt idx="5">
                  <c:v>138.1159420289855</c:v>
                </c:pt>
                <c:pt idx="6">
                  <c:v>233.90398550724638</c:v>
                </c:pt>
                <c:pt idx="7">
                  <c:v>155.82427536231884</c:v>
                </c:pt>
                <c:pt idx="8">
                  <c:v>140.89673913043478</c:v>
                </c:pt>
                <c:pt idx="9">
                  <c:v>103.94927536231884</c:v>
                </c:pt>
                <c:pt idx="10">
                  <c:v>131.52173913043478</c:v>
                </c:pt>
                <c:pt idx="11">
                  <c:v>118.55978260869566</c:v>
                </c:pt>
                <c:pt idx="12">
                  <c:v>114.0126811594203</c:v>
                </c:pt>
                <c:pt idx="13">
                  <c:v>92.282608695652172</c:v>
                </c:pt>
                <c:pt idx="14">
                  <c:v>101.53985507246377</c:v>
                </c:pt>
                <c:pt idx="15">
                  <c:v>151.81159420289856</c:v>
                </c:pt>
                <c:pt idx="16">
                  <c:v>81.277173913043484</c:v>
                </c:pt>
                <c:pt idx="17">
                  <c:v>69.900362318840578</c:v>
                </c:pt>
                <c:pt idx="18">
                  <c:v>87.789855072463766</c:v>
                </c:pt>
                <c:pt idx="19">
                  <c:v>95.398550724637687</c:v>
                </c:pt>
                <c:pt idx="20">
                  <c:v>81.313405797101453</c:v>
                </c:pt>
                <c:pt idx="21">
                  <c:v>69.05797101449275</c:v>
                </c:pt>
                <c:pt idx="22">
                  <c:v>103.75</c:v>
                </c:pt>
                <c:pt idx="23">
                  <c:v>84.673913043478265</c:v>
                </c:pt>
                <c:pt idx="24">
                  <c:v>69.755434782608702</c:v>
                </c:pt>
                <c:pt idx="25">
                  <c:v>76.268115942028984</c:v>
                </c:pt>
                <c:pt idx="26">
                  <c:v>82.527173913043484</c:v>
                </c:pt>
                <c:pt idx="27">
                  <c:v>75.335144927536234</c:v>
                </c:pt>
                <c:pt idx="28">
                  <c:v>86.684782608695656</c:v>
                </c:pt>
                <c:pt idx="29">
                  <c:v>63.777173913043477</c:v>
                </c:pt>
                <c:pt idx="30">
                  <c:v>98.197463768115938</c:v>
                </c:pt>
                <c:pt idx="31">
                  <c:v>144.28442028985506</c:v>
                </c:pt>
                <c:pt idx="32">
                  <c:v>109.27536231884058</c:v>
                </c:pt>
                <c:pt idx="33">
                  <c:v>75.579710144927532</c:v>
                </c:pt>
                <c:pt idx="34">
                  <c:v>123.67753623188406</c:v>
                </c:pt>
                <c:pt idx="35">
                  <c:v>442.92572463768118</c:v>
                </c:pt>
                <c:pt idx="36">
                  <c:v>422.80797101449275</c:v>
                </c:pt>
                <c:pt idx="37">
                  <c:v>122.67210144927536</c:v>
                </c:pt>
                <c:pt idx="38">
                  <c:v>129.9909420289855</c:v>
                </c:pt>
                <c:pt idx="39">
                  <c:v>80.135869565217391</c:v>
                </c:pt>
                <c:pt idx="40">
                  <c:v>69.565217391304344</c:v>
                </c:pt>
              </c:numCache>
            </c:numRef>
          </c:val>
          <c:smooth val="0"/>
          <c:extLst>
            <c:ext xmlns:c16="http://schemas.microsoft.com/office/drawing/2014/chart" uri="{C3380CC4-5D6E-409C-BE32-E72D297353CC}">
              <c16:uniqueId val="{00000000-EDA2-498D-83B9-9AD1C46387C1}"/>
            </c:ext>
          </c:extLst>
        </c:ser>
        <c:ser>
          <c:idx val="1"/>
          <c:order val="1"/>
          <c:tx>
            <c:strRef>
              <c:f>Grafdata!$A$32</c:f>
              <c:strCache>
                <c:ptCount val="1"/>
                <c:pt idx="0">
                  <c:v>Gävleborgs län</c:v>
                </c:pt>
              </c:strCache>
            </c:strRef>
          </c:tx>
          <c:spPr>
            <a:ln w="28575" cap="rnd">
              <a:solidFill>
                <a:schemeClr val="accent2"/>
              </a:solidFill>
              <a:round/>
            </a:ln>
            <a:effectLst/>
          </c:spPr>
          <c:marker>
            <c:symbol val="none"/>
          </c:marker>
          <c:cat>
            <c:strRef>
              <c:f>Grafdata!$B$18:$AP$18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Grafdata!$B$32:$AP$32</c:f>
              <c:numCache>
                <c:formatCode>General</c:formatCode>
                <c:ptCount val="41"/>
                <c:pt idx="0">
                  <c:v>106</c:v>
                </c:pt>
                <c:pt idx="1">
                  <c:v>139.13043478260869</c:v>
                </c:pt>
                <c:pt idx="2">
                  <c:v>352.17391304347825</c:v>
                </c:pt>
                <c:pt idx="3">
                  <c:v>144.20289855072463</c:v>
                </c:pt>
                <c:pt idx="4">
                  <c:v>64.130434782608702</c:v>
                </c:pt>
                <c:pt idx="5">
                  <c:v>123.18840579710145</c:v>
                </c:pt>
                <c:pt idx="6">
                  <c:v>311.59420289855075</c:v>
                </c:pt>
                <c:pt idx="7">
                  <c:v>189.85507246376812</c:v>
                </c:pt>
                <c:pt idx="8">
                  <c:v>241.66666666666666</c:v>
                </c:pt>
                <c:pt idx="9">
                  <c:v>69.20289855072464</c:v>
                </c:pt>
                <c:pt idx="10">
                  <c:v>161.59420289855072</c:v>
                </c:pt>
                <c:pt idx="11">
                  <c:v>143.84057971014494</c:v>
                </c:pt>
                <c:pt idx="12">
                  <c:v>159.42028985507247</c:v>
                </c:pt>
                <c:pt idx="13">
                  <c:v>126.44927536231884</c:v>
                </c:pt>
                <c:pt idx="14">
                  <c:v>77.898550724637687</c:v>
                </c:pt>
                <c:pt idx="15">
                  <c:v>154.34782608695653</c:v>
                </c:pt>
                <c:pt idx="16">
                  <c:v>40.579710144927539</c:v>
                </c:pt>
                <c:pt idx="17">
                  <c:v>76.811594202898547</c:v>
                </c:pt>
                <c:pt idx="18">
                  <c:v>168.1159420289855</c:v>
                </c:pt>
                <c:pt idx="19">
                  <c:v>84.782608695652172</c:v>
                </c:pt>
                <c:pt idx="20">
                  <c:v>58.695652173913047</c:v>
                </c:pt>
                <c:pt idx="21">
                  <c:v>92.753623188405797</c:v>
                </c:pt>
                <c:pt idx="22">
                  <c:v>66.666666666666671</c:v>
                </c:pt>
                <c:pt idx="23">
                  <c:v>60.869565217391305</c:v>
                </c:pt>
                <c:pt idx="24">
                  <c:v>97.101449275362313</c:v>
                </c:pt>
                <c:pt idx="25">
                  <c:v>150</c:v>
                </c:pt>
                <c:pt idx="26">
                  <c:v>69.927536231884062</c:v>
                </c:pt>
                <c:pt idx="27">
                  <c:v>102.17391304347827</c:v>
                </c:pt>
                <c:pt idx="28">
                  <c:v>108.69565217391305</c:v>
                </c:pt>
                <c:pt idx="29">
                  <c:v>60.144927536231883</c:v>
                </c:pt>
                <c:pt idx="30">
                  <c:v>201.44927536231884</c:v>
                </c:pt>
                <c:pt idx="31">
                  <c:v>86.231884057971016</c:v>
                </c:pt>
                <c:pt idx="32">
                  <c:v>76.086956521739125</c:v>
                </c:pt>
                <c:pt idx="33">
                  <c:v>72.101449275362313</c:v>
                </c:pt>
                <c:pt idx="34">
                  <c:v>93.115942028985501</c:v>
                </c:pt>
                <c:pt idx="35">
                  <c:v>214.49275362318841</c:v>
                </c:pt>
                <c:pt idx="36">
                  <c:v>378.62318840579712</c:v>
                </c:pt>
                <c:pt idx="37">
                  <c:v>105.07246376811594</c:v>
                </c:pt>
                <c:pt idx="38">
                  <c:v>52.89855072463768</c:v>
                </c:pt>
                <c:pt idx="39">
                  <c:v>42.028985507246375</c:v>
                </c:pt>
                <c:pt idx="40">
                  <c:v>116.30434782608695</c:v>
                </c:pt>
              </c:numCache>
            </c:numRef>
          </c:val>
          <c:smooth val="0"/>
          <c:extLst>
            <c:ext xmlns:c16="http://schemas.microsoft.com/office/drawing/2014/chart" uri="{C3380CC4-5D6E-409C-BE32-E72D297353CC}">
              <c16:uniqueId val="{00000001-EDA2-498D-83B9-9AD1C46387C1}"/>
            </c:ext>
          </c:extLst>
        </c:ser>
        <c:ser>
          <c:idx val="2"/>
          <c:order val="2"/>
          <c:tx>
            <c:strRef>
              <c:f>Grafdata!$A$33</c:f>
              <c:strCache>
                <c:ptCount val="1"/>
                <c:pt idx="0">
                  <c:v>Gävle kommun</c:v>
                </c:pt>
              </c:strCache>
            </c:strRef>
          </c:tx>
          <c:spPr>
            <a:ln w="28575" cap="rnd">
              <a:solidFill>
                <a:schemeClr val="accent3"/>
              </a:solidFill>
              <a:prstDash val="sysDot"/>
              <a:round/>
            </a:ln>
            <a:effectLst/>
          </c:spPr>
          <c:marker>
            <c:symbol val="none"/>
          </c:marker>
          <c:cat>
            <c:strRef>
              <c:f>Grafdata!$B$18:$AP$18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Grafdata!$B$33:$AP$33</c:f>
              <c:numCache>
                <c:formatCode>General</c:formatCode>
                <c:ptCount val="41"/>
                <c:pt idx="0">
                  <c:v>107</c:v>
                </c:pt>
                <c:pt idx="1">
                  <c:v>34.756097560975611</c:v>
                </c:pt>
                <c:pt idx="2">
                  <c:v>104.26829268292683</c:v>
                </c:pt>
                <c:pt idx="3">
                  <c:v>117.6829268292683</c:v>
                </c:pt>
                <c:pt idx="4">
                  <c:v>42.68292682926829</c:v>
                </c:pt>
                <c:pt idx="5">
                  <c:v>117.07317073170732</c:v>
                </c:pt>
                <c:pt idx="6">
                  <c:v>147.5609756097561</c:v>
                </c:pt>
                <c:pt idx="7">
                  <c:v>70.121951219512198</c:v>
                </c:pt>
                <c:pt idx="8">
                  <c:v>59.146341463414636</c:v>
                </c:pt>
                <c:pt idx="9">
                  <c:v>35.975609756097562</c:v>
                </c:pt>
                <c:pt idx="10">
                  <c:v>50</c:v>
                </c:pt>
                <c:pt idx="11">
                  <c:v>42.68292682926829</c:v>
                </c:pt>
                <c:pt idx="12">
                  <c:v>58.536585365853661</c:v>
                </c:pt>
                <c:pt idx="13">
                  <c:v>171.34146341463415</c:v>
                </c:pt>
                <c:pt idx="14">
                  <c:v>51.219512195121951</c:v>
                </c:pt>
                <c:pt idx="15">
                  <c:v>95.121951219512198</c:v>
                </c:pt>
                <c:pt idx="16">
                  <c:v>31.707317073170731</c:v>
                </c:pt>
                <c:pt idx="17">
                  <c:v>47.560975609756099</c:v>
                </c:pt>
                <c:pt idx="18">
                  <c:v>78.048780487804876</c:v>
                </c:pt>
                <c:pt idx="19">
                  <c:v>43.902439024390247</c:v>
                </c:pt>
                <c:pt idx="20">
                  <c:v>18.292682926829269</c:v>
                </c:pt>
                <c:pt idx="21">
                  <c:v>12.804878048780488</c:v>
                </c:pt>
                <c:pt idx="22">
                  <c:v>34.146341463414636</c:v>
                </c:pt>
                <c:pt idx="23">
                  <c:v>13.414634146341463</c:v>
                </c:pt>
                <c:pt idx="24">
                  <c:v>26.829268292682926</c:v>
                </c:pt>
                <c:pt idx="25">
                  <c:v>32.31707317073171</c:v>
                </c:pt>
                <c:pt idx="26">
                  <c:v>20.73170731707317</c:v>
                </c:pt>
                <c:pt idx="27">
                  <c:v>75.609756097560975</c:v>
                </c:pt>
                <c:pt idx="28">
                  <c:v>39.024390243902438</c:v>
                </c:pt>
                <c:pt idx="29">
                  <c:v>32.926829268292686</c:v>
                </c:pt>
                <c:pt idx="30">
                  <c:v>277.4390243902439</c:v>
                </c:pt>
                <c:pt idx="31">
                  <c:v>44.512195121951223</c:v>
                </c:pt>
                <c:pt idx="32">
                  <c:v>63.414634146341463</c:v>
                </c:pt>
                <c:pt idx="33">
                  <c:v>17.682926829268293</c:v>
                </c:pt>
                <c:pt idx="34">
                  <c:v>69.512195121951223</c:v>
                </c:pt>
                <c:pt idx="35">
                  <c:v>192.07317073170731</c:v>
                </c:pt>
                <c:pt idx="36">
                  <c:v>198.17073170731706</c:v>
                </c:pt>
                <c:pt idx="37">
                  <c:v>28.658536585365855</c:v>
                </c:pt>
                <c:pt idx="38">
                  <c:v>31.097560975609756</c:v>
                </c:pt>
                <c:pt idx="39">
                  <c:v>6.7073170731707314</c:v>
                </c:pt>
                <c:pt idx="40">
                  <c:v>162.19512195121951</c:v>
                </c:pt>
              </c:numCache>
            </c:numRef>
          </c:val>
          <c:smooth val="0"/>
          <c:extLst>
            <c:ext xmlns:c16="http://schemas.microsoft.com/office/drawing/2014/chart" uri="{C3380CC4-5D6E-409C-BE32-E72D297353CC}">
              <c16:uniqueId val="{00000002-EDA2-498D-83B9-9AD1C46387C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Grafdata!$B$4:$AP$4</c:f>
              <c:numCache>
                <c:formatCode>General</c:formatCode>
                <c:ptCount val="41"/>
                <c:pt idx="0">
                  <c:v>5.1058506000000001</c:v>
                </c:pt>
                <c:pt idx="1">
                  <c:v>5.1979901999999996</c:v>
                </c:pt>
                <c:pt idx="2">
                  <c:v>5.3716065000000004</c:v>
                </c:pt>
                <c:pt idx="3">
                  <c:v>5.6471321000000003</c:v>
                </c:pt>
                <c:pt idx="4">
                  <c:v>5.2812840999999997</c:v>
                </c:pt>
                <c:pt idx="5">
                  <c:v>5.4272818000000003</c:v>
                </c:pt>
                <c:pt idx="6">
                  <c:v>5.6900012000000002</c:v>
                </c:pt>
                <c:pt idx="7">
                  <c:v>5.8598794999999999</c:v>
                </c:pt>
                <c:pt idx="8">
                  <c:v>5.4593397000000001</c:v>
                </c:pt>
                <c:pt idx="9">
                  <c:v>5.5785103999999999</c:v>
                </c:pt>
                <c:pt idx="10">
                  <c:v>5.6457477999999996</c:v>
                </c:pt>
                <c:pt idx="11">
                  <c:v>5.5976245000000002</c:v>
                </c:pt>
                <c:pt idx="12">
                  <c:v>5.0938878000000001</c:v>
                </c:pt>
                <c:pt idx="13">
                  <c:v>5.1062773000000004</c:v>
                </c:pt>
                <c:pt idx="14">
                  <c:v>5.2243864999999996</c:v>
                </c:pt>
                <c:pt idx="15">
                  <c:v>5.2929404</c:v>
                </c:pt>
                <c:pt idx="16">
                  <c:v>4.9356795</c:v>
                </c:pt>
                <c:pt idx="17">
                  <c:v>5.0270139</c:v>
                </c:pt>
                <c:pt idx="18">
                  <c:v>5.1607665000000003</c:v>
                </c:pt>
                <c:pt idx="19">
                  <c:v>5.1933197</c:v>
                </c:pt>
                <c:pt idx="20">
                  <c:v>4.8013187999999998</c:v>
                </c:pt>
                <c:pt idx="21">
                  <c:v>4.8220586000000001</c:v>
                </c:pt>
                <c:pt idx="22">
                  <c:v>4.9710428000000002</c:v>
                </c:pt>
                <c:pt idx="23">
                  <c:v>5.0919134000000001</c:v>
                </c:pt>
                <c:pt idx="24">
                  <c:v>4.8117241000000002</c:v>
                </c:pt>
                <c:pt idx="25">
                  <c:v>4.8194819000000004</c:v>
                </c:pt>
                <c:pt idx="26">
                  <c:v>4.8820189999999997</c:v>
                </c:pt>
                <c:pt idx="27">
                  <c:v>4.9013086000000001</c:v>
                </c:pt>
                <c:pt idx="28">
                  <c:v>4.5815858</c:v>
                </c:pt>
                <c:pt idx="29">
                  <c:v>4.5682245000000004</c:v>
                </c:pt>
                <c:pt idx="30">
                  <c:v>4.5652578999999998</c:v>
                </c:pt>
                <c:pt idx="31">
                  <c:v>4.6360673999999999</c:v>
                </c:pt>
                <c:pt idx="32">
                  <c:v>4.4652865000000004</c:v>
                </c:pt>
                <c:pt idx="33">
                  <c:v>4.6453017000000001</c:v>
                </c:pt>
                <c:pt idx="34">
                  <c:v>4.8557554528969531</c:v>
                </c:pt>
                <c:pt idx="35">
                  <c:v>5.0690150105641782</c:v>
                </c:pt>
                <c:pt idx="36">
                  <c:v>5.8655588453141814</c:v>
                </c:pt>
                <c:pt idx="37">
                  <c:v>6.2768198893320166</c:v>
                </c:pt>
                <c:pt idx="38">
                  <c:v>6.0307963571851229</c:v>
                </c:pt>
                <c:pt idx="39">
                  <c:v>5.9896784238545449</c:v>
                </c:pt>
                <c:pt idx="40">
                  <c:v>5.5009540448191512</c:v>
                </c:pt>
              </c:numCache>
            </c:numRef>
          </c:val>
          <c:smooth val="0"/>
          <c:extLst>
            <c:ext xmlns:c16="http://schemas.microsoft.com/office/drawing/2014/chart" uri="{C3380CC4-5D6E-409C-BE32-E72D297353CC}">
              <c16:uniqueId val="{00000000-30BE-4E1A-A793-8127E3E984B6}"/>
            </c:ext>
          </c:extLst>
        </c:ser>
        <c:ser>
          <c:idx val="1"/>
          <c:order val="1"/>
          <c:tx>
            <c:strRef>
              <c:f>Grafdata!$A$19</c:f>
              <c:strCache>
                <c:ptCount val="1"/>
                <c:pt idx="0">
                  <c:v>Gävleborgs län</c:v>
                </c:pt>
              </c:strCache>
            </c:strRef>
          </c:tx>
          <c:spPr>
            <a:ln w="28575" cap="rnd">
              <a:solidFill>
                <a:schemeClr val="accent2"/>
              </a:solidFill>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Grafdata!$B$19:$AP$19</c:f>
              <c:numCache>
                <c:formatCode>General</c:formatCode>
                <c:ptCount val="41"/>
                <c:pt idx="0">
                  <c:v>7.0498609999999999</c:v>
                </c:pt>
                <c:pt idx="1">
                  <c:v>7.1052033000000003</c:v>
                </c:pt>
                <c:pt idx="2">
                  <c:v>7.6336567999999998</c:v>
                </c:pt>
                <c:pt idx="3">
                  <c:v>8.2439929999999997</c:v>
                </c:pt>
                <c:pt idx="4">
                  <c:v>7.5099292000000002</c:v>
                </c:pt>
                <c:pt idx="5">
                  <c:v>7.5564451999999998</c:v>
                </c:pt>
                <c:pt idx="6">
                  <c:v>8.0618154999999998</c:v>
                </c:pt>
                <c:pt idx="7">
                  <c:v>8.3307486999999991</c:v>
                </c:pt>
                <c:pt idx="8">
                  <c:v>7.4986845999999998</c:v>
                </c:pt>
                <c:pt idx="9">
                  <c:v>7.4636196000000004</c:v>
                </c:pt>
                <c:pt idx="10">
                  <c:v>7.7709353999999999</c:v>
                </c:pt>
                <c:pt idx="11">
                  <c:v>7.8944524999999999</c:v>
                </c:pt>
                <c:pt idx="12">
                  <c:v>7.0427341999999999</c:v>
                </c:pt>
                <c:pt idx="13">
                  <c:v>6.9364319999999999</c:v>
                </c:pt>
                <c:pt idx="14">
                  <c:v>7.4848033999999997</c:v>
                </c:pt>
                <c:pt idx="15">
                  <c:v>7.8555925999999996</c:v>
                </c:pt>
                <c:pt idx="16">
                  <c:v>7.2157843000000002</c:v>
                </c:pt>
                <c:pt idx="17">
                  <c:v>7.1644426000000001</c:v>
                </c:pt>
                <c:pt idx="18">
                  <c:v>7.5972989000000002</c:v>
                </c:pt>
                <c:pt idx="19">
                  <c:v>7.8067921</c:v>
                </c:pt>
                <c:pt idx="20">
                  <c:v>7.1228869000000001</c:v>
                </c:pt>
                <c:pt idx="21">
                  <c:v>7.0553945000000002</c:v>
                </c:pt>
                <c:pt idx="22">
                  <c:v>7.3336075999999997</c:v>
                </c:pt>
                <c:pt idx="23">
                  <c:v>7.4147594000000003</c:v>
                </c:pt>
                <c:pt idx="24">
                  <c:v>6.8013681000000004</c:v>
                </c:pt>
                <c:pt idx="25">
                  <c:v>6.5998957000000003</c:v>
                </c:pt>
                <c:pt idx="26">
                  <c:v>6.7600595999999999</c:v>
                </c:pt>
                <c:pt idx="27">
                  <c:v>6.7298498000000002</c:v>
                </c:pt>
                <c:pt idx="28">
                  <c:v>6.1397124999999999</c:v>
                </c:pt>
                <c:pt idx="29">
                  <c:v>5.9244516999999997</c:v>
                </c:pt>
                <c:pt idx="30">
                  <c:v>5.9807613999999996</c:v>
                </c:pt>
                <c:pt idx="31">
                  <c:v>6.2971548999999998</c:v>
                </c:pt>
                <c:pt idx="32">
                  <c:v>6.0884353999999998</c:v>
                </c:pt>
                <c:pt idx="33">
                  <c:v>6.2679324000000003</c:v>
                </c:pt>
                <c:pt idx="34">
                  <c:v>6.5694896197245303</c:v>
                </c:pt>
                <c:pt idx="35">
                  <c:v>6.8472310189057515</c:v>
                </c:pt>
                <c:pt idx="36">
                  <c:v>7.3334525921878999</c:v>
                </c:pt>
                <c:pt idx="37">
                  <c:v>7.3675105260524845</c:v>
                </c:pt>
                <c:pt idx="38">
                  <c:v>7.2101042191313773</c:v>
                </c:pt>
                <c:pt idx="39">
                  <c:v>7.3335469836460403</c:v>
                </c:pt>
                <c:pt idx="40">
                  <c:v>6.7530765309837619</c:v>
                </c:pt>
              </c:numCache>
            </c:numRef>
          </c:val>
          <c:smooth val="0"/>
          <c:extLst>
            <c:ext xmlns:c16="http://schemas.microsoft.com/office/drawing/2014/chart" uri="{C3380CC4-5D6E-409C-BE32-E72D297353CC}">
              <c16:uniqueId val="{00000001-30BE-4E1A-A793-8127E3E984B6}"/>
            </c:ext>
          </c:extLst>
        </c:ser>
        <c:ser>
          <c:idx val="2"/>
          <c:order val="2"/>
          <c:tx>
            <c:strRef>
              <c:f>Grafdata!$A$20</c:f>
              <c:strCache>
                <c:ptCount val="1"/>
                <c:pt idx="0">
                  <c:v>Gävle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Grafdata!$B$20:$AP$20</c:f>
              <c:numCache>
                <c:formatCode>General</c:formatCode>
                <c:ptCount val="41"/>
                <c:pt idx="0">
                  <c:v>8.1530681999999999</c:v>
                </c:pt>
                <c:pt idx="1">
                  <c:v>8.2942791000000007</c:v>
                </c:pt>
                <c:pt idx="2">
                  <c:v>8.7142222999999994</c:v>
                </c:pt>
                <c:pt idx="3">
                  <c:v>9.4089624999999995</c:v>
                </c:pt>
                <c:pt idx="4">
                  <c:v>8.9535242999999998</c:v>
                </c:pt>
                <c:pt idx="5">
                  <c:v>8.9318358999999994</c:v>
                </c:pt>
                <c:pt idx="6">
                  <c:v>9.1650670000000005</c:v>
                </c:pt>
                <c:pt idx="7">
                  <c:v>9.0913260999999999</c:v>
                </c:pt>
                <c:pt idx="8">
                  <c:v>8.3845424000000008</c:v>
                </c:pt>
                <c:pt idx="9">
                  <c:v>8.5424559999999996</c:v>
                </c:pt>
                <c:pt idx="10">
                  <c:v>8.6579849000000006</c:v>
                </c:pt>
                <c:pt idx="11">
                  <c:v>8.6588364000000002</c:v>
                </c:pt>
                <c:pt idx="12">
                  <c:v>7.9947206</c:v>
                </c:pt>
                <c:pt idx="13">
                  <c:v>7.8306459999999998</c:v>
                </c:pt>
                <c:pt idx="14">
                  <c:v>7.9348187000000001</c:v>
                </c:pt>
                <c:pt idx="15">
                  <c:v>8.1206454000000008</c:v>
                </c:pt>
                <c:pt idx="16">
                  <c:v>7.6211339999999996</c:v>
                </c:pt>
                <c:pt idx="17">
                  <c:v>7.6740399000000004</c:v>
                </c:pt>
                <c:pt idx="18">
                  <c:v>7.9003842999999998</c:v>
                </c:pt>
                <c:pt idx="19">
                  <c:v>8.0285104</c:v>
                </c:pt>
                <c:pt idx="20">
                  <c:v>7.4407021999999996</c:v>
                </c:pt>
                <c:pt idx="21">
                  <c:v>7.2729735</c:v>
                </c:pt>
                <c:pt idx="22">
                  <c:v>7.4340235000000003</c:v>
                </c:pt>
                <c:pt idx="23">
                  <c:v>7.501563</c:v>
                </c:pt>
                <c:pt idx="24">
                  <c:v>7.1116391999999999</c:v>
                </c:pt>
                <c:pt idx="25">
                  <c:v>7.0151554000000003</c:v>
                </c:pt>
                <c:pt idx="26">
                  <c:v>7.1042154999999996</c:v>
                </c:pt>
                <c:pt idx="27">
                  <c:v>6.7608056000000003</c:v>
                </c:pt>
                <c:pt idx="28">
                  <c:v>6.2848436000000003</c:v>
                </c:pt>
                <c:pt idx="29">
                  <c:v>6.2296680999999996</c:v>
                </c:pt>
                <c:pt idx="30">
                  <c:v>6.1026942000000002</c:v>
                </c:pt>
                <c:pt idx="31">
                  <c:v>6.3865388999999997</c:v>
                </c:pt>
                <c:pt idx="32">
                  <c:v>6.3698980000000001</c:v>
                </c:pt>
                <c:pt idx="33">
                  <c:v>6.5987647000000003</c:v>
                </c:pt>
                <c:pt idx="34">
                  <c:v>6.7047837877553196</c:v>
                </c:pt>
                <c:pt idx="35">
                  <c:v>6.7611845410370286</c:v>
                </c:pt>
                <c:pt idx="36">
                  <c:v>7.4734442752713441</c:v>
                </c:pt>
                <c:pt idx="37">
                  <c:v>7.880358550302577</c:v>
                </c:pt>
                <c:pt idx="38">
                  <c:v>7.7144878589259251</c:v>
                </c:pt>
                <c:pt idx="39">
                  <c:v>7.8095568884673447</c:v>
                </c:pt>
                <c:pt idx="40">
                  <c:v>7.3489726667913535</c:v>
                </c:pt>
              </c:numCache>
            </c:numRef>
          </c:val>
          <c:smooth val="0"/>
          <c:extLst>
            <c:ext xmlns:c16="http://schemas.microsoft.com/office/drawing/2014/chart" uri="{C3380CC4-5D6E-409C-BE32-E72D297353CC}">
              <c16:uniqueId val="{00000002-30BE-4E1A-A793-8127E3E984B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Grafdata!$B$23:$AP$23</c:f>
              <c:numCache>
                <c:formatCode>General</c:formatCode>
                <c:ptCount val="41"/>
                <c:pt idx="0">
                  <c:v>100</c:v>
                </c:pt>
                <c:pt idx="1">
                  <c:v>100.25788594078087</c:v>
                </c:pt>
                <c:pt idx="2">
                  <c:v>100.38153612033351</c:v>
                </c:pt>
                <c:pt idx="3">
                  <c:v>100.51129418051296</c:v>
                </c:pt>
                <c:pt idx="4">
                  <c:v>100.71552180778023</c:v>
                </c:pt>
                <c:pt idx="5">
                  <c:v>100.98713724799435</c:v>
                </c:pt>
                <c:pt idx="6">
                  <c:v>101.15468583475568</c:v>
                </c:pt>
                <c:pt idx="7">
                  <c:v>101.34070626154093</c:v>
                </c:pt>
                <c:pt idx="8">
                  <c:v>101.58385707262937</c:v>
                </c:pt>
                <c:pt idx="9">
                  <c:v>101.89092362587506</c:v>
                </c:pt>
                <c:pt idx="10">
                  <c:v>102.09649562201513</c:v>
                </c:pt>
                <c:pt idx="11">
                  <c:v>102.32945251794997</c:v>
                </c:pt>
                <c:pt idx="12">
                  <c:v>102.61868236607228</c:v>
                </c:pt>
                <c:pt idx="13">
                  <c:v>102.98181015987193</c:v>
                </c:pt>
                <c:pt idx="14">
                  <c:v>103.18142247352864</c:v>
                </c:pt>
                <c:pt idx="15">
                  <c:v>103.39315527820391</c:v>
                </c:pt>
                <c:pt idx="16">
                  <c:v>103.66642206915941</c:v>
                </c:pt>
                <c:pt idx="17">
                  <c:v>104.04203026375458</c:v>
                </c:pt>
                <c:pt idx="18">
                  <c:v>104.27874504118427</c:v>
                </c:pt>
                <c:pt idx="19">
                  <c:v>104.53662039638346</c:v>
                </c:pt>
                <c:pt idx="20">
                  <c:v>104.86427590598818</c:v>
                </c:pt>
                <c:pt idx="21">
                  <c:v>105.37332594318592</c:v>
                </c:pt>
                <c:pt idx="22">
                  <c:v>105.80450844157797</c:v>
                </c:pt>
                <c:pt idx="23">
                  <c:v>106.10873805893459</c:v>
                </c:pt>
                <c:pt idx="24">
                  <c:v>106.41749830524837</c:v>
                </c:pt>
                <c:pt idx="25">
                  <c:v>106.84804566873989</c:v>
                </c:pt>
                <c:pt idx="26">
                  <c:v>107.12864826779659</c:v>
                </c:pt>
                <c:pt idx="27">
                  <c:v>107.36623106292366</c:v>
                </c:pt>
                <c:pt idx="28">
                  <c:v>107.6714980672845</c:v>
                </c:pt>
                <c:pt idx="29">
                  <c:v>108.04794252283205</c:v>
                </c:pt>
                <c:pt idx="30">
                  <c:v>108.29245887395663</c:v>
                </c:pt>
                <c:pt idx="31">
                  <c:v>108.55621981256746</c:v>
                </c:pt>
                <c:pt idx="32">
                  <c:v>108.83236588173872</c:v>
                </c:pt>
                <c:pt idx="33">
                  <c:v>109.1738355754301</c:v>
                </c:pt>
                <c:pt idx="34">
                  <c:v>109.32353687148638</c:v>
                </c:pt>
                <c:pt idx="35">
                  <c:v>109.49093726010426</c:v>
                </c:pt>
                <c:pt idx="36">
                  <c:v>109.58606988262284</c:v>
                </c:pt>
                <c:pt idx="37">
                  <c:v>109.80662047683388</c:v>
                </c:pt>
                <c:pt idx="38">
                  <c:v>109.87087495760474</c:v>
                </c:pt>
                <c:pt idx="39">
                  <c:v>109.98214000659694</c:v>
                </c:pt>
                <c:pt idx="40">
                  <c:v>110.18794488553387</c:v>
                </c:pt>
              </c:numCache>
            </c:numRef>
          </c:val>
          <c:smooth val="0"/>
          <c:extLst>
            <c:ext xmlns:c16="http://schemas.microsoft.com/office/drawing/2014/chart" uri="{C3380CC4-5D6E-409C-BE32-E72D297353CC}">
              <c16:uniqueId val="{00000000-0F7B-4A7F-8519-B06542081511}"/>
            </c:ext>
          </c:extLst>
        </c:ser>
        <c:ser>
          <c:idx val="1"/>
          <c:order val="1"/>
          <c:tx>
            <c:strRef>
              <c:f>Grafdata!$A$38</c:f>
              <c:strCache>
                <c:ptCount val="1"/>
                <c:pt idx="0">
                  <c:v>Gävleborgs län</c:v>
                </c:pt>
              </c:strCache>
            </c:strRef>
          </c:tx>
          <c:spPr>
            <a:ln w="28575" cap="rnd">
              <a:solidFill>
                <a:schemeClr val="accent2"/>
              </a:solidFill>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Grafdata!$B$38:$AP$38</c:f>
              <c:numCache>
                <c:formatCode>General</c:formatCode>
                <c:ptCount val="41"/>
                <c:pt idx="0">
                  <c:v>100</c:v>
                </c:pt>
                <c:pt idx="1">
                  <c:v>99.918983532679661</c:v>
                </c:pt>
                <c:pt idx="2">
                  <c:v>99.870880005208207</c:v>
                </c:pt>
                <c:pt idx="3">
                  <c:v>99.898367735191883</c:v>
                </c:pt>
                <c:pt idx="4">
                  <c:v>100.00795697446897</c:v>
                </c:pt>
                <c:pt idx="5">
                  <c:v>100</c:v>
                </c:pt>
                <c:pt idx="6">
                  <c:v>100.05425209865201</c:v>
                </c:pt>
                <c:pt idx="7">
                  <c:v>100.0763146187705</c:v>
                </c:pt>
                <c:pt idx="8">
                  <c:v>100.28319595496353</c:v>
                </c:pt>
                <c:pt idx="9">
                  <c:v>100.42967662132396</c:v>
                </c:pt>
                <c:pt idx="10">
                  <c:v>100.5363724153396</c:v>
                </c:pt>
                <c:pt idx="11">
                  <c:v>100.71106417299909</c:v>
                </c:pt>
                <c:pt idx="12">
                  <c:v>101.02934315175759</c:v>
                </c:pt>
                <c:pt idx="13">
                  <c:v>101.15484633997258</c:v>
                </c:pt>
                <c:pt idx="14">
                  <c:v>101.2673290245111</c:v>
                </c:pt>
                <c:pt idx="15">
                  <c:v>101.41308632955618</c:v>
                </c:pt>
                <c:pt idx="16">
                  <c:v>101.65143388296737</c:v>
                </c:pt>
                <c:pt idx="17">
                  <c:v>101.82793404391526</c:v>
                </c:pt>
                <c:pt idx="18">
                  <c:v>101.92703454411962</c:v>
                </c:pt>
                <c:pt idx="19">
                  <c:v>102.09159924336406</c:v>
                </c:pt>
                <c:pt idx="20">
                  <c:v>102.35381772018214</c:v>
                </c:pt>
                <c:pt idx="21">
                  <c:v>102.62218476818079</c:v>
                </c:pt>
                <c:pt idx="22">
                  <c:v>102.92925164655119</c:v>
                </c:pt>
                <c:pt idx="23">
                  <c:v>103.0073746686101</c:v>
                </c:pt>
                <c:pt idx="24">
                  <c:v>103.17483281311598</c:v>
                </c:pt>
                <c:pt idx="25">
                  <c:v>103.24246709610217</c:v>
                </c:pt>
                <c:pt idx="26">
                  <c:v>103.30937801777299</c:v>
                </c:pt>
                <c:pt idx="27">
                  <c:v>103.36507683905572</c:v>
                </c:pt>
                <c:pt idx="28">
                  <c:v>103.53362002553466</c:v>
                </c:pt>
                <c:pt idx="29">
                  <c:v>103.57231985590643</c:v>
                </c:pt>
                <c:pt idx="30">
                  <c:v>103.63850741626189</c:v>
                </c:pt>
                <c:pt idx="31">
                  <c:v>103.72060892555527</c:v>
                </c:pt>
                <c:pt idx="32">
                  <c:v>103.88264186019596</c:v>
                </c:pt>
                <c:pt idx="33">
                  <c:v>103.92712858109061</c:v>
                </c:pt>
                <c:pt idx="34">
                  <c:v>103.94051076542478</c:v>
                </c:pt>
                <c:pt idx="35">
                  <c:v>103.94448925265925</c:v>
                </c:pt>
                <c:pt idx="36">
                  <c:v>104.08120454126234</c:v>
                </c:pt>
                <c:pt idx="37">
                  <c:v>104.04105798825985</c:v>
                </c:pt>
                <c:pt idx="38">
                  <c:v>103.98391244434639</c:v>
                </c:pt>
                <c:pt idx="39">
                  <c:v>103.99403950276144</c:v>
                </c:pt>
                <c:pt idx="40">
                  <c:v>104.12966974939147</c:v>
                </c:pt>
              </c:numCache>
            </c:numRef>
          </c:val>
          <c:smooth val="0"/>
          <c:extLst>
            <c:ext xmlns:c16="http://schemas.microsoft.com/office/drawing/2014/chart" uri="{C3380CC4-5D6E-409C-BE32-E72D297353CC}">
              <c16:uniqueId val="{00000001-0F7B-4A7F-8519-B06542081511}"/>
            </c:ext>
          </c:extLst>
        </c:ser>
        <c:ser>
          <c:idx val="2"/>
          <c:order val="2"/>
          <c:tx>
            <c:strRef>
              <c:f>Grafdata!$A$39</c:f>
              <c:strCache>
                <c:ptCount val="1"/>
                <c:pt idx="0">
                  <c:v>Gävle kommun</c:v>
                </c:pt>
              </c:strCache>
            </c:strRef>
          </c:tx>
          <c:spPr>
            <a:ln w="28575" cap="rnd">
              <a:solidFill>
                <a:schemeClr val="accent3"/>
              </a:solidFill>
              <a:prstDash val="sysDot"/>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Grafdata!$B$39:$AP$39</c:f>
              <c:numCache>
                <c:formatCode>General</c:formatCode>
                <c:ptCount val="41"/>
                <c:pt idx="0">
                  <c:v>100</c:v>
                </c:pt>
                <c:pt idx="1">
                  <c:v>100.17225443240063</c:v>
                </c:pt>
                <c:pt idx="2">
                  <c:v>100.23107301907403</c:v>
                </c:pt>
                <c:pt idx="3">
                  <c:v>100.43798840433577</c:v>
                </c:pt>
                <c:pt idx="4">
                  <c:v>100.53356860768002</c:v>
                </c:pt>
                <c:pt idx="5">
                  <c:v>100.86757415343249</c:v>
                </c:pt>
                <c:pt idx="6">
                  <c:v>101.01041929249642</c:v>
                </c:pt>
                <c:pt idx="7">
                  <c:v>101.16796907822872</c:v>
                </c:pt>
                <c:pt idx="8">
                  <c:v>101.45155869254684</c:v>
                </c:pt>
                <c:pt idx="9">
                  <c:v>101.8496344844971</c:v>
                </c:pt>
                <c:pt idx="10">
                  <c:v>102.13007310310059</c:v>
                </c:pt>
                <c:pt idx="11">
                  <c:v>102.46827997647256</c:v>
                </c:pt>
                <c:pt idx="12">
                  <c:v>102.79073187127132</c:v>
                </c:pt>
                <c:pt idx="13">
                  <c:v>103.13208974035796</c:v>
                </c:pt>
                <c:pt idx="14">
                  <c:v>103.26233089656331</c:v>
                </c:pt>
                <c:pt idx="15">
                  <c:v>103.48290059658852</c:v>
                </c:pt>
                <c:pt idx="16">
                  <c:v>103.50075623897152</c:v>
                </c:pt>
                <c:pt idx="17">
                  <c:v>103.95134862616587</c:v>
                </c:pt>
                <c:pt idx="18">
                  <c:v>103.85366775901184</c:v>
                </c:pt>
                <c:pt idx="19">
                  <c:v>104.09839509284934</c:v>
                </c:pt>
                <c:pt idx="20">
                  <c:v>104.34312242668683</c:v>
                </c:pt>
                <c:pt idx="21">
                  <c:v>104.58784976052432</c:v>
                </c:pt>
                <c:pt idx="22">
                  <c:v>104.8105201243593</c:v>
                </c:pt>
                <c:pt idx="23">
                  <c:v>105.09621040248719</c:v>
                </c:pt>
                <c:pt idx="24">
                  <c:v>105.18758927821192</c:v>
                </c:pt>
                <c:pt idx="25">
                  <c:v>105.55835644063524</c:v>
                </c:pt>
                <c:pt idx="26">
                  <c:v>105.66654062683808</c:v>
                </c:pt>
                <c:pt idx="27">
                  <c:v>105.89971430972187</c:v>
                </c:pt>
                <c:pt idx="28">
                  <c:v>106.05831442735905</c:v>
                </c:pt>
                <c:pt idx="29">
                  <c:v>106.35135702882111</c:v>
                </c:pt>
                <c:pt idx="30">
                  <c:v>106.5614234097975</c:v>
                </c:pt>
                <c:pt idx="31">
                  <c:v>106.84816401983026</c:v>
                </c:pt>
                <c:pt idx="32">
                  <c:v>107.09394168557264</c:v>
                </c:pt>
                <c:pt idx="33">
                  <c:v>107.46365851609109</c:v>
                </c:pt>
                <c:pt idx="34">
                  <c:v>107.57289303419881</c:v>
                </c:pt>
                <c:pt idx="35">
                  <c:v>107.8816906142341</c:v>
                </c:pt>
                <c:pt idx="36">
                  <c:v>107.86908663137551</c:v>
                </c:pt>
                <c:pt idx="37">
                  <c:v>107.99512645996134</c:v>
                </c:pt>
                <c:pt idx="38">
                  <c:v>108.08335433997144</c:v>
                </c:pt>
                <c:pt idx="39">
                  <c:v>108.08965633140072</c:v>
                </c:pt>
                <c:pt idx="40">
                  <c:v>108.28396773380388</c:v>
                </c:pt>
              </c:numCache>
            </c:numRef>
          </c:val>
          <c:smooth val="0"/>
          <c:extLst>
            <c:ext xmlns:c16="http://schemas.microsoft.com/office/drawing/2014/chart" uri="{C3380CC4-5D6E-409C-BE32-E72D297353CC}">
              <c16:uniqueId val="{00000002-0F7B-4A7F-8519-B0654208151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Grafdata!$B$23:$AP$23</c:f>
              <c:numCache>
                <c:formatCode>General</c:formatCode>
                <c:ptCount val="41"/>
                <c:pt idx="0">
                  <c:v>100</c:v>
                </c:pt>
                <c:pt idx="1">
                  <c:v>60.160135872861822</c:v>
                </c:pt>
                <c:pt idx="2">
                  <c:v>66.735411864612402</c:v>
                </c:pt>
                <c:pt idx="3">
                  <c:v>67.754458328278545</c:v>
                </c:pt>
                <c:pt idx="4">
                  <c:v>75.397306805774591</c:v>
                </c:pt>
                <c:pt idx="5">
                  <c:v>53.415018803833554</c:v>
                </c:pt>
                <c:pt idx="6">
                  <c:v>62.064782239475917</c:v>
                </c:pt>
                <c:pt idx="7">
                  <c:v>89.190828581827006</c:v>
                </c:pt>
                <c:pt idx="8">
                  <c:v>94.904767681669298</c:v>
                </c:pt>
                <c:pt idx="9">
                  <c:v>79.012495450685435</c:v>
                </c:pt>
                <c:pt idx="10">
                  <c:v>106.91495814630596</c:v>
                </c:pt>
                <c:pt idx="11">
                  <c:v>105.89591168263982</c:v>
                </c:pt>
                <c:pt idx="12">
                  <c:v>111.93740143151766</c:v>
                </c:pt>
                <c:pt idx="13">
                  <c:v>94.152614339439523</c:v>
                </c:pt>
                <c:pt idx="14">
                  <c:v>134.52626470945043</c:v>
                </c:pt>
                <c:pt idx="15">
                  <c:v>137.2437219458935</c:v>
                </c:pt>
                <c:pt idx="16">
                  <c:v>160.37850297221885</c:v>
                </c:pt>
                <c:pt idx="17">
                  <c:v>142.82421448501759</c:v>
                </c:pt>
                <c:pt idx="18">
                  <c:v>142.98192405677545</c:v>
                </c:pt>
                <c:pt idx="19">
                  <c:v>180.54106514618465</c:v>
                </c:pt>
                <c:pt idx="20">
                  <c:v>201.10396700230498</c:v>
                </c:pt>
                <c:pt idx="21">
                  <c:v>177.87213393182094</c:v>
                </c:pt>
                <c:pt idx="22">
                  <c:v>182.48210602935825</c:v>
                </c:pt>
                <c:pt idx="23">
                  <c:v>205.89591168263982</c:v>
                </c:pt>
                <c:pt idx="24">
                  <c:v>214.87322576731773</c:v>
                </c:pt>
                <c:pt idx="25">
                  <c:v>154.22782967366251</c:v>
                </c:pt>
                <c:pt idx="26">
                  <c:v>198.72619192041734</c:v>
                </c:pt>
                <c:pt idx="27">
                  <c:v>167.28132961300497</c:v>
                </c:pt>
                <c:pt idx="28">
                  <c:v>174.3297343200291</c:v>
                </c:pt>
                <c:pt idx="29">
                  <c:v>133.89542642241904</c:v>
                </c:pt>
                <c:pt idx="30">
                  <c:v>166.71114885357272</c:v>
                </c:pt>
                <c:pt idx="31">
                  <c:v>141.01662016256216</c:v>
                </c:pt>
                <c:pt idx="32">
                  <c:v>153.3907557927939</c:v>
                </c:pt>
                <c:pt idx="33">
                  <c:v>107.92187310445226</c:v>
                </c:pt>
                <c:pt idx="34">
                  <c:v>171.05422782967366</c:v>
                </c:pt>
                <c:pt idx="35">
                  <c:v>143.81899793764407</c:v>
                </c:pt>
                <c:pt idx="36">
                  <c:v>151.69234502001697</c:v>
                </c:pt>
                <c:pt idx="37">
                  <c:v>124.62695620526507</c:v>
                </c:pt>
                <c:pt idx="38">
                  <c:v>155.91410894091956</c:v>
                </c:pt>
                <c:pt idx="39">
                  <c:v>186.95863156617736</c:v>
                </c:pt>
                <c:pt idx="40">
                  <c:v>178.07836952565813</c:v>
                </c:pt>
              </c:numCache>
            </c:numRef>
          </c:val>
          <c:smooth val="0"/>
          <c:extLst>
            <c:ext xmlns:c16="http://schemas.microsoft.com/office/drawing/2014/chart" uri="{C3380CC4-5D6E-409C-BE32-E72D297353CC}">
              <c16:uniqueId val="{00000000-43EB-46BC-8666-40DABA9C558C}"/>
            </c:ext>
          </c:extLst>
        </c:ser>
        <c:ser>
          <c:idx val="1"/>
          <c:order val="1"/>
          <c:tx>
            <c:strRef>
              <c:f>Grafdata!$A$38</c:f>
              <c:strCache>
                <c:ptCount val="1"/>
                <c:pt idx="0">
                  <c:v>Gävleborgs län</c:v>
                </c:pt>
              </c:strCache>
            </c:strRef>
          </c:tx>
          <c:spPr>
            <a:ln w="28575" cap="rnd">
              <a:solidFill>
                <a:schemeClr val="accent2"/>
              </a:solidFill>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Grafdata!$B$38:$AP$38</c:f>
              <c:numCache>
                <c:formatCode>General</c:formatCode>
                <c:ptCount val="41"/>
                <c:pt idx="0">
                  <c:v>100</c:v>
                </c:pt>
                <c:pt idx="1">
                  <c:v>54.411764705882355</c:v>
                </c:pt>
                <c:pt idx="2">
                  <c:v>51.470588235294116</c:v>
                </c:pt>
                <c:pt idx="3">
                  <c:v>108.82352941176471</c:v>
                </c:pt>
                <c:pt idx="4">
                  <c:v>98.529411764705884</c:v>
                </c:pt>
                <c:pt idx="5">
                  <c:v>95.588235294117652</c:v>
                </c:pt>
                <c:pt idx="6">
                  <c:v>70.588235294117652</c:v>
                </c:pt>
                <c:pt idx="7">
                  <c:v>55.882352941176471</c:v>
                </c:pt>
                <c:pt idx="8">
                  <c:v>17.647058823529413</c:v>
                </c:pt>
                <c:pt idx="9">
                  <c:v>82.352941176470594</c:v>
                </c:pt>
                <c:pt idx="10">
                  <c:v>83.82352941176471</c:v>
                </c:pt>
                <c:pt idx="11">
                  <c:v>195.58823529411765</c:v>
                </c:pt>
                <c:pt idx="12">
                  <c:v>182.35294117647058</c:v>
                </c:pt>
                <c:pt idx="13">
                  <c:v>117.64705882352941</c:v>
                </c:pt>
                <c:pt idx="14">
                  <c:v>550</c:v>
                </c:pt>
                <c:pt idx="15">
                  <c:v>107.35294117647059</c:v>
                </c:pt>
                <c:pt idx="16">
                  <c:v>167.64705882352942</c:v>
                </c:pt>
                <c:pt idx="17">
                  <c:v>101.47058823529412</c:v>
                </c:pt>
                <c:pt idx="18">
                  <c:v>27.941176470588236</c:v>
                </c:pt>
                <c:pt idx="19">
                  <c:v>436.76470588235293</c:v>
                </c:pt>
                <c:pt idx="20">
                  <c:v>150</c:v>
                </c:pt>
                <c:pt idx="21">
                  <c:v>594.11764705882354</c:v>
                </c:pt>
                <c:pt idx="22">
                  <c:v>198.52941176470588</c:v>
                </c:pt>
                <c:pt idx="23">
                  <c:v>188.23529411764707</c:v>
                </c:pt>
                <c:pt idx="24">
                  <c:v>422.05882352941177</c:v>
                </c:pt>
                <c:pt idx="25">
                  <c:v>182.35294117647058</c:v>
                </c:pt>
                <c:pt idx="26">
                  <c:v>311.76470588235293</c:v>
                </c:pt>
                <c:pt idx="27">
                  <c:v>498.52941176470586</c:v>
                </c:pt>
                <c:pt idx="28">
                  <c:v>626.47058823529414</c:v>
                </c:pt>
                <c:pt idx="29">
                  <c:v>175</c:v>
                </c:pt>
                <c:pt idx="30">
                  <c:v>298.52941176470586</c:v>
                </c:pt>
                <c:pt idx="31">
                  <c:v>89.705882352941174</c:v>
                </c:pt>
                <c:pt idx="32">
                  <c:v>272.05882352941177</c:v>
                </c:pt>
                <c:pt idx="33">
                  <c:v>180.88235294117646</c:v>
                </c:pt>
                <c:pt idx="34">
                  <c:v>279.41176470588238</c:v>
                </c:pt>
                <c:pt idx="35">
                  <c:v>113.23529411764706</c:v>
                </c:pt>
                <c:pt idx="36">
                  <c:v>298.52941176470586</c:v>
                </c:pt>
                <c:pt idx="37">
                  <c:v>441.1764705882353</c:v>
                </c:pt>
                <c:pt idx="38">
                  <c:v>148.52941176470588</c:v>
                </c:pt>
                <c:pt idx="39">
                  <c:v>269.11764705882354</c:v>
                </c:pt>
                <c:pt idx="40">
                  <c:v>370.58823529411762</c:v>
                </c:pt>
              </c:numCache>
            </c:numRef>
          </c:val>
          <c:smooth val="0"/>
          <c:extLst>
            <c:ext xmlns:c16="http://schemas.microsoft.com/office/drawing/2014/chart" uri="{C3380CC4-5D6E-409C-BE32-E72D297353CC}">
              <c16:uniqueId val="{00000001-43EB-46BC-8666-40DABA9C558C}"/>
            </c:ext>
          </c:extLst>
        </c:ser>
        <c:ser>
          <c:idx val="2"/>
          <c:order val="2"/>
          <c:tx>
            <c:strRef>
              <c:f>Grafdata!$A$39</c:f>
              <c:strCache>
                <c:ptCount val="1"/>
                <c:pt idx="0">
                  <c:v>Gävle kommun</c:v>
                </c:pt>
              </c:strCache>
            </c:strRef>
          </c:tx>
          <c:spPr>
            <a:ln w="28575" cap="rnd">
              <a:solidFill>
                <a:schemeClr val="accent3"/>
              </a:solidFill>
              <a:prstDash val="sysDot"/>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Grafdata!$B$39:$AP$39</c:f>
              <c:numCache>
                <c:formatCode>General</c:formatCode>
                <c:ptCount val="41"/>
                <c:pt idx="0">
                  <c:v>100</c:v>
                </c:pt>
                <c:pt idx="1">
                  <c:v>33.333333333333336</c:v>
                </c:pt>
                <c:pt idx="2">
                  <c:v>16.666666666666668</c:v>
                </c:pt>
                <c:pt idx="3">
                  <c:v>143.75</c:v>
                </c:pt>
                <c:pt idx="4">
                  <c:v>60.416666666666664</c:v>
                </c:pt>
                <c:pt idx="5">
                  <c:v>118.75</c:v>
                </c:pt>
                <c:pt idx="6">
                  <c:v>87.5</c:v>
                </c:pt>
                <c:pt idx="7">
                  <c:v>75</c:v>
                </c:pt>
                <c:pt idx="8">
                  <c:v>14.583333333333334</c:v>
                </c:pt>
                <c:pt idx="9">
                  <c:v>81.25</c:v>
                </c:pt>
                <c:pt idx="10">
                  <c:v>16.666666666666668</c:v>
                </c:pt>
                <c:pt idx="11">
                  <c:v>162.5</c:v>
                </c:pt>
                <c:pt idx="12">
                  <c:v>181.25</c:v>
                </c:pt>
                <c:pt idx="13">
                  <c:v>33.333333333333336</c:v>
                </c:pt>
                <c:pt idx="14">
                  <c:v>762.5</c:v>
                </c:pt>
                <c:pt idx="15">
                  <c:v>122.91666666666667</c:v>
                </c:pt>
                <c:pt idx="16">
                  <c:v>191.66666666666666</c:v>
                </c:pt>
                <c:pt idx="17">
                  <c:v>106.25</c:v>
                </c:pt>
                <c:pt idx="18">
                  <c:v>12.5</c:v>
                </c:pt>
                <c:pt idx="19">
                  <c:v>593.75</c:v>
                </c:pt>
                <c:pt idx="20">
                  <c:v>150</c:v>
                </c:pt>
                <c:pt idx="21">
                  <c:v>795.83333333333337</c:v>
                </c:pt>
                <c:pt idx="22">
                  <c:v>37.5</c:v>
                </c:pt>
                <c:pt idx="23">
                  <c:v>141.66666666666666</c:v>
                </c:pt>
                <c:pt idx="24">
                  <c:v>545.83333333333337</c:v>
                </c:pt>
                <c:pt idx="25">
                  <c:v>18.75</c:v>
                </c:pt>
                <c:pt idx="26">
                  <c:v>339.58333333333331</c:v>
                </c:pt>
                <c:pt idx="27">
                  <c:v>685.41666666666663</c:v>
                </c:pt>
                <c:pt idx="28">
                  <c:v>754.16666666666663</c:v>
                </c:pt>
                <c:pt idx="29">
                  <c:v>60.416666666666664</c:v>
                </c:pt>
                <c:pt idx="30">
                  <c:v>181.25</c:v>
                </c:pt>
                <c:pt idx="31">
                  <c:v>22.916666666666668</c:v>
                </c:pt>
                <c:pt idx="32">
                  <c:v>187.5</c:v>
                </c:pt>
                <c:pt idx="33">
                  <c:v>145.83333333333334</c:v>
                </c:pt>
                <c:pt idx="34">
                  <c:v>297.91666666666669</c:v>
                </c:pt>
                <c:pt idx="35">
                  <c:v>72.916666666666671</c:v>
                </c:pt>
                <c:pt idx="36">
                  <c:v>316.66666666666669</c:v>
                </c:pt>
                <c:pt idx="37">
                  <c:v>583.33333333333337</c:v>
                </c:pt>
                <c:pt idx="38">
                  <c:v>164.58333333333334</c:v>
                </c:pt>
                <c:pt idx="39">
                  <c:v>227.08333333333334</c:v>
                </c:pt>
                <c:pt idx="40">
                  <c:v>479.16666666666669</c:v>
                </c:pt>
              </c:numCache>
            </c:numRef>
          </c:val>
          <c:smooth val="0"/>
          <c:extLst>
            <c:ext xmlns:c16="http://schemas.microsoft.com/office/drawing/2014/chart" uri="{C3380CC4-5D6E-409C-BE32-E72D297353CC}">
              <c16:uniqueId val="{00000002-43EB-46BC-8666-40DABA9C558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100.49242916851377</c:v>
                </c:pt>
                <c:pt idx="2">
                  <c:v>103.41089666249309</c:v>
                </c:pt>
                <c:pt idx="3">
                  <c:v>109.80946194934553</c:v>
                </c:pt>
                <c:pt idx="4">
                  <c:v>117.36770386092945</c:v>
                </c:pt>
                <c:pt idx="5">
                  <c:v>121.95220755402957</c:v>
                </c:pt>
                <c:pt idx="6">
                  <c:v>126.82226083605218</c:v>
                </c:pt>
                <c:pt idx="7">
                  <c:v>131.19675238810348</c:v>
                </c:pt>
                <c:pt idx="8">
                  <c:v>137.97870048061088</c:v>
                </c:pt>
                <c:pt idx="9">
                  <c:v>44.044644696336135</c:v>
                </c:pt>
                <c:pt idx="10">
                  <c:v>77.569495401304849</c:v>
                </c:pt>
              </c:numCache>
            </c:numRef>
          </c:val>
          <c:smooth val="0"/>
          <c:extLst>
            <c:ext xmlns:c16="http://schemas.microsoft.com/office/drawing/2014/chart" uri="{C3380CC4-5D6E-409C-BE32-E72D297353CC}">
              <c16:uniqueId val="{00000000-4E72-4AFE-B78F-ADA6BD476B3F}"/>
            </c:ext>
          </c:extLst>
        </c:ser>
        <c:ser>
          <c:idx val="1"/>
          <c:order val="1"/>
          <c:tx>
            <c:strRef>
              <c:f>Grafdata!$A$35</c:f>
              <c:strCache>
                <c:ptCount val="1"/>
                <c:pt idx="0">
                  <c:v>Gävleborgs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Grafdata!$B$35:$L$35</c:f>
              <c:numCache>
                <c:formatCode>General</c:formatCode>
                <c:ptCount val="11"/>
                <c:pt idx="0">
                  <c:v>100</c:v>
                </c:pt>
                <c:pt idx="1">
                  <c:v>99.03059572251243</c:v>
                </c:pt>
                <c:pt idx="2">
                  <c:v>97.371274094307481</c:v>
                </c:pt>
                <c:pt idx="3">
                  <c:v>104.26622361770131</c:v>
                </c:pt>
                <c:pt idx="4">
                  <c:v>110.17487292848796</c:v>
                </c:pt>
                <c:pt idx="5">
                  <c:v>115.05991016994494</c:v>
                </c:pt>
                <c:pt idx="6">
                  <c:v>113.6674035171705</c:v>
                </c:pt>
                <c:pt idx="7">
                  <c:v>112.1960491671712</c:v>
                </c:pt>
                <c:pt idx="8">
                  <c:v>123.49802176759641</c:v>
                </c:pt>
                <c:pt idx="9">
                  <c:v>59.073117159230108</c:v>
                </c:pt>
                <c:pt idx="10">
                  <c:v>98.091463328780819</c:v>
                </c:pt>
              </c:numCache>
            </c:numRef>
          </c:val>
          <c:smooth val="0"/>
          <c:extLst>
            <c:ext xmlns:c16="http://schemas.microsoft.com/office/drawing/2014/chart" uri="{C3380CC4-5D6E-409C-BE32-E72D297353CC}">
              <c16:uniqueId val="{00000001-4E72-4AFE-B78F-ADA6BD476B3F}"/>
            </c:ext>
          </c:extLst>
        </c:ser>
        <c:ser>
          <c:idx val="2"/>
          <c:order val="2"/>
          <c:tx>
            <c:strRef>
              <c:f>Grafdata!$A$36</c:f>
              <c:strCache>
                <c:ptCount val="1"/>
                <c:pt idx="0">
                  <c:v>Gävle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Grafdata!$B$36:$L$36</c:f>
              <c:numCache>
                <c:formatCode>General</c:formatCode>
                <c:ptCount val="11"/>
                <c:pt idx="0">
                  <c:v>100</c:v>
                </c:pt>
                <c:pt idx="1">
                  <c:v>102.88587746993508</c:v>
                </c:pt>
                <c:pt idx="2">
                  <c:v>104.12217531661287</c:v>
                </c:pt>
                <c:pt idx="3">
                  <c:v>105.07290077689879</c:v>
                </c:pt>
                <c:pt idx="4">
                  <c:v>119.05885274397815</c:v>
                </c:pt>
                <c:pt idx="5">
                  <c:v>129.33236368796338</c:v>
                </c:pt>
                <c:pt idx="6">
                  <c:v>128.70623292773777</c:v>
                </c:pt>
                <c:pt idx="7">
                  <c:v>125.01862428606903</c:v>
                </c:pt>
                <c:pt idx="8">
                  <c:v>137.4223988080457</c:v>
                </c:pt>
                <c:pt idx="9">
                  <c:v>66.110894320479616</c:v>
                </c:pt>
                <c:pt idx="10">
                  <c:v>117.74983149455461</c:v>
                </c:pt>
              </c:numCache>
            </c:numRef>
          </c:val>
          <c:smooth val="0"/>
          <c:extLst>
            <c:ext xmlns:c16="http://schemas.microsoft.com/office/drawing/2014/chart" uri="{C3380CC4-5D6E-409C-BE32-E72D297353CC}">
              <c16:uniqueId val="{00000002-4E72-4AFE-B78F-ADA6BD476B3F}"/>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2021-09-28</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28/09/2021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9/28/2021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9/28/2021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9/28/2021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9/28/2021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9/28/2021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9/28/2021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9/28/2021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9/28/2021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9/28/2021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9/28/2021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9/28/2021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17.svg"/><Relationship Id="rId2" Type="http://schemas.openxmlformats.org/officeDocument/2006/relationships/image" Target="../media/image7.jpg"/><Relationship Id="rId1" Type="http://schemas.openxmlformats.org/officeDocument/2006/relationships/slideLayout" Target="../slideLayouts/slideLayout12.xml"/><Relationship Id="rId6" Type="http://schemas.openxmlformats.org/officeDocument/2006/relationships/image" Target="../media/image11.svg"/><Relationship Id="rId11" Type="http://schemas.openxmlformats.org/officeDocument/2006/relationships/image" Target="../media/image16.svg"/><Relationship Id="rId5" Type="http://schemas.openxmlformats.org/officeDocument/2006/relationships/image" Target="../media/image9.png"/><Relationship Id="rId10" Type="http://schemas.openxmlformats.org/officeDocument/2006/relationships/image" Target="../media/image11.png"/><Relationship Id="rId4" Type="http://schemas.openxmlformats.org/officeDocument/2006/relationships/image" Target="../media/image9.svg"/><Relationship Id="rId9" Type="http://schemas.openxmlformats.org/officeDocument/2006/relationships/image" Target="../media/image14.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http://stockholmbusinessalliance.se/hittamaterial/konjunkturrapporter/" TargetMode="External"/><Relationship Id="rId1" Type="http://schemas.openxmlformats.org/officeDocument/2006/relationships/slideLayout" Target="../slideLayouts/slideLayout1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en-GB" sz="3200" dirty="0" err="1">
                <a:solidFill>
                  <a:schemeClr val="bg1"/>
                </a:solidFill>
              </a:rPr>
              <a:t>Gävleborgskonjunkturen</a:t>
            </a:r>
            <a:r>
              <a:rPr lang="sv-SE" sz="3200" dirty="0">
                <a:solidFill>
                  <a:schemeClr val="bg1"/>
                </a:solidFill>
                <a:latin typeface="+mj-lt"/>
              </a:rPr>
              <a:t> </a:t>
            </a:r>
          </a:p>
          <a:p>
            <a:r>
              <a:rPr lang="en-GB" sz="2000" dirty="0" err="1">
                <a:solidFill>
                  <a:schemeClr val="bg1"/>
                </a:solidFill>
              </a:rPr>
              <a:t>Gävleborgs</a:t>
            </a:r>
            <a:r>
              <a:rPr lang="en-GB" sz="2000" dirty="0">
                <a:solidFill>
                  <a:schemeClr val="bg1"/>
                </a:solidFill>
              </a:rPr>
              <a:t> </a:t>
            </a:r>
            <a:r>
              <a:rPr lang="en-GB" sz="2000" dirty="0" err="1">
                <a:solidFill>
                  <a:schemeClr val="bg1"/>
                </a:solidFill>
              </a:rPr>
              <a:t>län</a:t>
            </a:r>
            <a:r>
              <a:rPr lang="sv-SE" sz="2000" dirty="0">
                <a:solidFill>
                  <a:schemeClr val="bg1"/>
                </a:solidFill>
                <a:latin typeface="+mj-lt"/>
              </a:rPr>
              <a:t>, 2021 kv2</a:t>
            </a:r>
          </a:p>
          <a:p>
            <a:endParaRPr lang="sv-SE" sz="2000" dirty="0">
              <a:solidFill>
                <a:schemeClr val="bg1"/>
              </a:solidFill>
              <a:latin typeface="+mj-lt"/>
            </a:endParaRPr>
          </a:p>
          <a:p>
            <a:r>
              <a:rPr lang="sv-SE" sz="2000">
                <a:solidFill>
                  <a:schemeClr val="bg1"/>
                </a:solidFill>
              </a:rPr>
              <a:t>2021-09-29</a:t>
            </a:r>
          </a:p>
          <a:p>
            <a:r>
              <a:rPr lang="sv-SE" sz="200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E74B21AF-C4D9-4349-8B9E-89972F88D258}"/>
              </a:ext>
            </a:extLst>
          </p:cNvPr>
          <p:cNvPicPr>
            <a:picLocks noChangeAspect="1"/>
          </p:cNvPicPr>
          <p:nvPr/>
        </p:nvPicPr>
        <p:blipFill rotWithShape="1">
          <a:blip r:embed="rId4"/>
          <a:srcRect l="-1435" t="44220" r="1435" b="9306"/>
          <a:stretch/>
        </p:blipFill>
        <p:spPr>
          <a:xfrm>
            <a:off x="6372225" y="382"/>
            <a:ext cx="6171961" cy="6866006"/>
          </a:xfrm>
          <a:prstGeom prst="rect">
            <a:avLst/>
          </a:prstGeom>
        </p:spPr>
      </p:pic>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97F73C8C-2529-478E-BCD1-5F1AD43D8FF2}"/>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Gävleborgs län och Gävle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http://stockholmbusinessalliance.se/hitta-material/konjunkturrapporter/</a:t>
            </a:r>
            <a:r>
              <a:rPr lang="sv-SE" sz="1100" dirty="0"/>
              <a:t> </a:t>
            </a:r>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Om </a:t>
            </a:r>
            <a:r>
              <a:rPr lang="en-US" dirty="0" err="1"/>
              <a:t>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2A759816-AF8A-40F3-9661-B3E574FCD320}"/>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3" y="1233948"/>
            <a:ext cx="4858261" cy="5024239"/>
          </a:xfrm>
        </p:spPr>
        <p:txBody>
          <a:bodyPr/>
          <a:lstStyle/>
          <a:p>
            <a:pPr>
              <a:lnSpc>
                <a:spcPct val="107000"/>
              </a:lnSpc>
              <a:spcAft>
                <a:spcPts val="800"/>
              </a:spcAft>
            </a:pPr>
            <a:r>
              <a:rPr lang="sv-SE" sz="1100" b="1" dirty="0">
                <a:effectLst/>
                <a:ea typeface="Minion Pro" panose="02040503050201020203" pitchFamily="18" charset="0"/>
                <a:cs typeface="Times New Roman" panose="02020603050405020304" pitchFamily="18" charset="0"/>
              </a:rPr>
              <a:t>Fjolåret präglades starkt av Covid-19 pandemin men under andra kvartalet sker det en viss stabilisering av det ekonomiska läget. Arbetslösheten minskar tillsammans med färre varsel och fler lediga jobb. Därtill ökar nyföretagandet samtidigt som företagskonkurserna minskar. Lönesumman utvecklas också positivt och turistnäringen får ett rejält uppsving. Dessvärre minskar även sysselsättningen kraftigt.</a:t>
            </a:r>
            <a:r>
              <a:rPr lang="sv-SE" sz="1100" b="1" dirty="0">
                <a:ea typeface="Minion Pro" panose="02040503050201020203" pitchFamily="18" charset="0"/>
                <a:cs typeface="Times New Roman" panose="02020603050405020304" pitchFamily="18" charset="0"/>
              </a:rPr>
              <a:t/>
            </a:r>
            <a:br>
              <a:rPr lang="sv-SE" sz="1100" b="1" dirty="0">
                <a:ea typeface="Minion Pro" panose="02040503050201020203" pitchFamily="18" charset="0"/>
                <a:cs typeface="Times New Roman" panose="02020603050405020304" pitchFamily="18" charset="0"/>
              </a:rPr>
            </a:br>
            <a:r>
              <a:rPr lang="sv-SE" sz="1100" b="1" dirty="0">
                <a:ea typeface="Minion Pro" panose="02040503050201020203" pitchFamily="18" charset="0"/>
                <a:cs typeface="Times New Roman" panose="02020603050405020304" pitchFamily="18" charset="0"/>
              </a:rPr>
              <a:t/>
            </a:r>
            <a:br>
              <a:rPr lang="sv-SE" sz="1100" b="1" dirty="0">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Lönesumman i privat sektor ökar nästan 6 procent och en liknande utveckling syns även i relation till den totala lönesumman, per sysselsatt och invånare. Likväl ökar nyföretagandet med 21 procent samtidigt som företagskonkurserna minskar med 18 procent. Turistnäringen återhämtar sig också något och de kommersiella övernattningarna ökar med 66 procent i länet och 78 procent i Gävle kommun.</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Situationen på arbetsmarknaden har stabiliserats något jämfört med förra året. Noterbart minskar arbetslösheten under kvartalet med 0,6 procentenheter vilket motsvarar nästan 1 300 personer. Därtill minskar varslen från rekordnivåerna under förra året samtidigt som antalet lediga jobb ökar med 65 procent. Dessvärre går det även att notera en minskning av </a:t>
            </a:r>
            <a:r>
              <a:rPr lang="sv-SE" sz="1100" dirty="0" smtClean="0">
                <a:effectLst/>
                <a:ea typeface="Minion Pro" panose="02040503050201020203" pitchFamily="18" charset="0"/>
                <a:cs typeface="Times New Roman" panose="02020603050405020304" pitchFamily="18" charset="0"/>
              </a:rPr>
              <a:t>antalet sysselsatta invånare på närmare </a:t>
            </a:r>
            <a:r>
              <a:rPr lang="sv-SE" sz="1100" dirty="0">
                <a:effectLst/>
                <a:ea typeface="Minion Pro" panose="02040503050201020203" pitchFamily="18" charset="0"/>
                <a:cs typeface="Times New Roman" panose="02020603050405020304" pitchFamily="18" charset="0"/>
              </a:rPr>
              <a:t>12 procent, vilket motsvarar </a:t>
            </a:r>
            <a:r>
              <a:rPr lang="sv-SE" sz="1100" dirty="0" smtClean="0">
                <a:effectLst/>
                <a:ea typeface="Minion Pro" panose="02040503050201020203" pitchFamily="18" charset="0"/>
                <a:cs typeface="Times New Roman" panose="02020603050405020304" pitchFamily="18" charset="0"/>
              </a:rPr>
              <a:t>15</a:t>
            </a:r>
            <a:r>
              <a:rPr lang="sv-SE" sz="1100" dirty="0">
                <a:effectLst/>
                <a:ea typeface="Minion Pro" panose="02040503050201020203" pitchFamily="18" charset="0"/>
                <a:cs typeface="Times New Roman" panose="02020603050405020304" pitchFamily="18" charset="0"/>
              </a:rPr>
              <a:t> </a:t>
            </a:r>
            <a:r>
              <a:rPr lang="sv-SE" sz="1100" dirty="0">
                <a:ea typeface="Minion Pro" panose="02040503050201020203" pitchFamily="18" charset="0"/>
                <a:cs typeface="Times New Roman" panose="02020603050405020304" pitchFamily="18" charset="0"/>
              </a:rPr>
              <a:t>5</a:t>
            </a:r>
            <a:r>
              <a:rPr lang="sv-SE" sz="1100" dirty="0" smtClean="0">
                <a:effectLst/>
                <a:ea typeface="Minion Pro" panose="02040503050201020203" pitchFamily="18" charset="0"/>
                <a:cs typeface="Times New Roman" panose="02020603050405020304" pitchFamily="18" charset="0"/>
              </a:rPr>
              <a:t>00 </a:t>
            </a:r>
            <a:r>
              <a:rPr lang="sv-SE" sz="1100" dirty="0">
                <a:effectLst/>
                <a:ea typeface="Minion Pro" panose="02040503050201020203" pitchFamily="18" charset="0"/>
                <a:cs typeface="Times New Roman" panose="02020603050405020304" pitchFamily="18" charset="0"/>
              </a:rPr>
              <a:t>personer.</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Befolkningstillväxten är närmast oförändrad vilket innebär att tillväxten sker långsammare än för övriga Stockholmsregionen och landet som helhet. Till skillnad från förra kvartalet ökar bostadsbyggandet i länet under perioden.</a:t>
            </a:r>
            <a:br>
              <a:rPr lang="sv-SE" sz="1100" dirty="0">
                <a:effectLst/>
                <a:ea typeface="Minion Pro" panose="02040503050201020203" pitchFamily="18" charset="0"/>
                <a:cs typeface="Times New Roman" panose="02020603050405020304" pitchFamily="18" charset="0"/>
              </a:rPr>
            </a:br>
            <a:r>
              <a:rPr lang="sv-SE" sz="1100" dirty="0">
                <a:effectLst/>
                <a:ea typeface="Times New Roman" panose="02020603050405020304" pitchFamily="18" charset="0"/>
                <a:cs typeface="Times New Roman" panose="02020603050405020304" pitchFamily="18" charset="0"/>
              </a:rPr>
              <a:t/>
            </a:r>
            <a:br>
              <a:rPr lang="sv-SE" sz="1100" dirty="0">
                <a:effectLst/>
                <a:ea typeface="Times New Roman" panose="02020603050405020304" pitchFamily="18" charset="0"/>
                <a:cs typeface="Times New Roman" panose="02020603050405020304" pitchFamily="18" charset="0"/>
              </a:rPr>
            </a:br>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3" y="119994"/>
            <a:ext cx="5596088" cy="975382"/>
          </a:xfrm>
        </p:spPr>
        <p:txBody>
          <a:bodyPr/>
          <a:lstStyle/>
          <a:p>
            <a:r>
              <a:rPr lang="sv-SE" sz="2800" dirty="0" smtClean="0"/>
              <a:t>Återhämtning</a:t>
            </a:r>
            <a:endParaRPr lang="sv-SE" sz="2800" dirty="0"/>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528677"/>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Gävleborg, 2021 kv2</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462524" y="5385190"/>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4" name="Tabell 53">
            <a:extLst>
              <a:ext uri="{FF2B5EF4-FFF2-40B4-BE49-F238E27FC236}">
                <a16:creationId xmlns:a16="http://schemas.microsoft.com/office/drawing/2014/main" id="{0120F7F9-842D-4673-B582-85A5F7E1CDDC}"/>
              </a:ext>
            </a:extLst>
          </p:cNvPr>
          <p:cNvGraphicFramePr>
            <a:graphicFrameLocks noGrp="1"/>
          </p:cNvGraphicFramePr>
          <p:nvPr>
            <p:extLst>
              <p:ext uri="{D42A27DB-BD31-4B8C-83A1-F6EECF244321}">
                <p14:modId xmlns:p14="http://schemas.microsoft.com/office/powerpoint/2010/main" val="270516458"/>
              </p:ext>
            </p:extLst>
          </p:nvPr>
        </p:nvGraphicFramePr>
        <p:xfrm>
          <a:off x="564159" y="1628775"/>
          <a:ext cx="4869990" cy="379227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Gävleborgs län</a:t>
                      </a:r>
                      <a:endParaRPr lang="sv-SE" sz="800" b="1" dirty="0">
                        <a:latin typeface="+mj-lt"/>
                        <a:cs typeface="Arial" panose="020B060402020202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Gävle kommun</a:t>
                      </a:r>
                      <a:endParaRPr lang="sv-SE" sz="800" b="1" dirty="0">
                        <a:latin typeface="+mj-lt"/>
                        <a:cs typeface="Arial" panose="020B060402020202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kv2</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kv2</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339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119 200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6 952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3 629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81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321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-0,6 p.e.*</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-0,1 p.e.*</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287,9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103,1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57402E03-6B1B-450F-96E0-22F9918CBF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584466" y="2431440"/>
            <a:ext cx="180000" cy="180000"/>
          </a:xfrm>
          <a:prstGeom prst="rect">
            <a:avLst/>
          </a:prstGeom>
        </p:spPr>
      </p:pic>
      <p:pic>
        <p:nvPicPr>
          <p:cNvPr id="11" name="Bild 10" descr="Spela upp">
            <a:extLst>
              <a:ext uri="{FF2B5EF4-FFF2-40B4-BE49-F238E27FC236}">
                <a16:creationId xmlns:a16="http://schemas.microsoft.com/office/drawing/2014/main" id="{A92EB931-9976-4D68-83C6-A75EAB04440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3584466" y="2737458"/>
            <a:ext cx="180000" cy="180000"/>
          </a:xfrm>
          <a:prstGeom prst="rect">
            <a:avLst/>
          </a:prstGeom>
        </p:spPr>
      </p:pic>
      <p:pic>
        <p:nvPicPr>
          <p:cNvPr id="23" name="Bild 22" descr="Spela upp">
            <a:extLst>
              <a:ext uri="{FF2B5EF4-FFF2-40B4-BE49-F238E27FC236}">
                <a16:creationId xmlns:a16="http://schemas.microsoft.com/office/drawing/2014/main" id="{1F665BC3-BF67-4450-B5B1-D9C7AD22404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5400000" flipV="1">
            <a:off x="3584466" y="3043476"/>
            <a:ext cx="180000" cy="180000"/>
          </a:xfrm>
          <a:prstGeom prst="rect">
            <a:avLst/>
          </a:prstGeom>
        </p:spPr>
      </p:pic>
      <p:pic>
        <p:nvPicPr>
          <p:cNvPr id="24" name="Bild 23" descr="Spela upp">
            <a:extLst>
              <a:ext uri="{FF2B5EF4-FFF2-40B4-BE49-F238E27FC236}">
                <a16:creationId xmlns:a16="http://schemas.microsoft.com/office/drawing/2014/main" id="{15B4AB2E-4822-4EC7-8713-287DB2966FB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5400000" flipV="1">
            <a:off x="3584466" y="3349494"/>
            <a:ext cx="180000" cy="180000"/>
          </a:xfrm>
          <a:prstGeom prst="rect">
            <a:avLst/>
          </a:prstGeom>
        </p:spPr>
      </p:pic>
      <p:pic>
        <p:nvPicPr>
          <p:cNvPr id="25" name="Bild 24" descr="Spela upp">
            <a:extLst>
              <a:ext uri="{FF2B5EF4-FFF2-40B4-BE49-F238E27FC236}">
                <a16:creationId xmlns:a16="http://schemas.microsoft.com/office/drawing/2014/main" id="{1644E130-EDC2-4529-BDCC-4A76531CE85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3584466" y="3655512"/>
            <a:ext cx="180000" cy="180000"/>
          </a:xfrm>
          <a:prstGeom prst="rect">
            <a:avLst/>
          </a:prstGeom>
        </p:spPr>
      </p:pic>
      <p:pic>
        <p:nvPicPr>
          <p:cNvPr id="26" name="Bild 25" descr="Spela upp">
            <a:extLst>
              <a:ext uri="{FF2B5EF4-FFF2-40B4-BE49-F238E27FC236}">
                <a16:creationId xmlns:a16="http://schemas.microsoft.com/office/drawing/2014/main" id="{3A9A3568-9710-40EF-8030-1D18818F519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16200000" flipH="1">
            <a:off x="3584466" y="3961530"/>
            <a:ext cx="180000" cy="180000"/>
          </a:xfrm>
          <a:prstGeom prst="rect">
            <a:avLst/>
          </a:prstGeom>
        </p:spPr>
      </p:pic>
      <p:pic>
        <p:nvPicPr>
          <p:cNvPr id="27" name="Bild 26" descr="Spela upp">
            <a:extLst>
              <a:ext uri="{FF2B5EF4-FFF2-40B4-BE49-F238E27FC236}">
                <a16:creationId xmlns:a16="http://schemas.microsoft.com/office/drawing/2014/main" id="{3C0E4865-9512-4D95-9CB7-382A030524A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3584466" y="4267548"/>
            <a:ext cx="180000" cy="180000"/>
          </a:xfrm>
          <a:prstGeom prst="rect">
            <a:avLst/>
          </a:prstGeom>
        </p:spPr>
      </p:pic>
      <p:pic>
        <p:nvPicPr>
          <p:cNvPr id="28" name="Bild 27" descr="Spela upp">
            <a:extLst>
              <a:ext uri="{FF2B5EF4-FFF2-40B4-BE49-F238E27FC236}">
                <a16:creationId xmlns:a16="http://schemas.microsoft.com/office/drawing/2014/main" id="{3214DF0B-B31E-420F-A281-9CFD4A2D257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3584466" y="4573566"/>
            <a:ext cx="180000" cy="180000"/>
          </a:xfrm>
          <a:prstGeom prst="rect">
            <a:avLst/>
          </a:prstGeom>
        </p:spPr>
      </p:pic>
      <p:pic>
        <p:nvPicPr>
          <p:cNvPr id="29" name="Bild 28" descr="Spela upp">
            <a:extLst>
              <a:ext uri="{FF2B5EF4-FFF2-40B4-BE49-F238E27FC236}">
                <a16:creationId xmlns:a16="http://schemas.microsoft.com/office/drawing/2014/main" id="{744EACEE-E96F-4437-8EF5-5211CB701B3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584466" y="4879584"/>
            <a:ext cx="180000" cy="180000"/>
          </a:xfrm>
          <a:prstGeom prst="rect">
            <a:avLst/>
          </a:prstGeom>
        </p:spPr>
      </p:pic>
      <p:pic>
        <p:nvPicPr>
          <p:cNvPr id="30" name="Bild 29" descr="Spela upp">
            <a:extLst>
              <a:ext uri="{FF2B5EF4-FFF2-40B4-BE49-F238E27FC236}">
                <a16:creationId xmlns:a16="http://schemas.microsoft.com/office/drawing/2014/main" id="{9B005B2D-ED67-48D7-99E6-2DA87EC0369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584466" y="5185598"/>
            <a:ext cx="180000" cy="180000"/>
          </a:xfrm>
          <a:prstGeom prst="rect">
            <a:avLst/>
          </a:prstGeom>
        </p:spPr>
      </p:pic>
      <p:pic>
        <p:nvPicPr>
          <p:cNvPr id="32" name="Bild 31" descr="Spela upp">
            <a:extLst>
              <a:ext uri="{FF2B5EF4-FFF2-40B4-BE49-F238E27FC236}">
                <a16:creationId xmlns:a16="http://schemas.microsoft.com/office/drawing/2014/main" id="{D3FD24C7-E8B4-49CE-8D9E-3E2115C4FA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16200000">
            <a:off x="5230938" y="2737457"/>
            <a:ext cx="180000" cy="180000"/>
          </a:xfrm>
          <a:prstGeom prst="rect">
            <a:avLst/>
          </a:prstGeom>
        </p:spPr>
      </p:pic>
      <p:pic>
        <p:nvPicPr>
          <p:cNvPr id="33" name="Bild 32" descr="Spela upp">
            <a:extLst>
              <a:ext uri="{FF2B5EF4-FFF2-40B4-BE49-F238E27FC236}">
                <a16:creationId xmlns:a16="http://schemas.microsoft.com/office/drawing/2014/main" id="{5E64CA3A-7A09-4575-B978-8B022C72E8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5400000" flipV="1">
            <a:off x="5230938" y="3043475"/>
            <a:ext cx="180000" cy="180000"/>
          </a:xfrm>
          <a:prstGeom prst="rect">
            <a:avLst/>
          </a:prstGeom>
        </p:spPr>
      </p:pic>
      <p:pic>
        <p:nvPicPr>
          <p:cNvPr id="35" name="Bild 34" descr="Spela upp">
            <a:extLst>
              <a:ext uri="{FF2B5EF4-FFF2-40B4-BE49-F238E27FC236}">
                <a16:creationId xmlns:a16="http://schemas.microsoft.com/office/drawing/2014/main" id="{1C8174F4-F564-4EEA-92F5-06CFE8E255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5230938" y="3655511"/>
            <a:ext cx="180000" cy="180000"/>
          </a:xfrm>
          <a:prstGeom prst="rect">
            <a:avLst/>
          </a:prstGeom>
        </p:spPr>
      </p:pic>
      <p:pic>
        <p:nvPicPr>
          <p:cNvPr id="36" name="Bild 35" descr="Spela upp">
            <a:extLst>
              <a:ext uri="{FF2B5EF4-FFF2-40B4-BE49-F238E27FC236}">
                <a16:creationId xmlns:a16="http://schemas.microsoft.com/office/drawing/2014/main" id="{6B2849B3-B572-4336-A0AB-48700BE8FDA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5400000" flipV="1">
            <a:off x="5230938" y="3961529"/>
            <a:ext cx="180000" cy="180000"/>
          </a:xfrm>
          <a:prstGeom prst="rect">
            <a:avLst/>
          </a:prstGeom>
        </p:spPr>
      </p:pic>
      <p:pic>
        <p:nvPicPr>
          <p:cNvPr id="37" name="Bild 36" descr="Spela upp">
            <a:extLst>
              <a:ext uri="{FF2B5EF4-FFF2-40B4-BE49-F238E27FC236}">
                <a16:creationId xmlns:a16="http://schemas.microsoft.com/office/drawing/2014/main" id="{96EA566D-43E2-49CA-929C-78BA42C588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5230938" y="4267547"/>
            <a:ext cx="180000" cy="180000"/>
          </a:xfrm>
          <a:prstGeom prst="rect">
            <a:avLst/>
          </a:prstGeom>
        </p:spPr>
      </p:pic>
      <p:pic>
        <p:nvPicPr>
          <p:cNvPr id="38" name="Bild 37" descr="Spela upp">
            <a:extLst>
              <a:ext uri="{FF2B5EF4-FFF2-40B4-BE49-F238E27FC236}">
                <a16:creationId xmlns:a16="http://schemas.microsoft.com/office/drawing/2014/main" id="{A96259F6-26F0-45B8-B047-24D3A0B84B7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rot="16200000">
            <a:off x="5230938" y="4573565"/>
            <a:ext cx="180000" cy="180000"/>
          </a:xfrm>
          <a:prstGeom prst="rect">
            <a:avLst/>
          </a:prstGeom>
        </p:spPr>
      </p:pic>
      <p:pic>
        <p:nvPicPr>
          <p:cNvPr id="39" name="Bild 38" descr="Spela upp">
            <a:extLst>
              <a:ext uri="{FF2B5EF4-FFF2-40B4-BE49-F238E27FC236}">
                <a16:creationId xmlns:a16="http://schemas.microsoft.com/office/drawing/2014/main" id="{285CBCE1-C1C4-4E86-8CE2-1E3612D22CE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5230938" y="4879583"/>
            <a:ext cx="180000" cy="180000"/>
          </a:xfrm>
          <a:prstGeom prst="rect">
            <a:avLst/>
          </a:prstGeom>
        </p:spPr>
      </p:pic>
      <p:pic>
        <p:nvPicPr>
          <p:cNvPr id="40" name="Bild 39" descr="Spela upp">
            <a:extLst>
              <a:ext uri="{FF2B5EF4-FFF2-40B4-BE49-F238E27FC236}">
                <a16:creationId xmlns:a16="http://schemas.microsoft.com/office/drawing/2014/main" id="{9B8396D6-5136-4246-ABAE-6151A8B978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5230938" y="5185597"/>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Gävleborgs län</a:t>
            </a:r>
            <a:r>
              <a:rPr lang="sv-SE" sz="1400" dirty="0"/>
              <a:t/>
            </a:r>
            <a:br>
              <a:rPr lang="sv-SE" sz="1400" dirty="0"/>
            </a:br>
            <a:r>
              <a:rPr lang="sv-SE" sz="1200" dirty="0"/>
              <a:t>Index 100 = 2011 kv2</a:t>
            </a:r>
            <a:endParaRPr lang="sv-SE" sz="1400" dirty="0"/>
          </a:p>
        </p:txBody>
      </p:sp>
      <p:graphicFrame>
        <p:nvGraphicFramePr>
          <p:cNvPr id="48" name="Tabell 47">
            <a:extLst>
              <a:ext uri="{FF2B5EF4-FFF2-40B4-BE49-F238E27FC236}">
                <a16:creationId xmlns:a16="http://schemas.microsoft.com/office/drawing/2014/main" id="{B74D9E7C-93E3-4F03-8806-E2EA8CBE72A7}"/>
              </a:ext>
            </a:extLst>
          </p:cNvPr>
          <p:cNvGraphicFramePr>
            <a:graphicFrameLocks noGrp="1"/>
          </p:cNvGraphicFramePr>
          <p:nvPr>
            <p:extLst>
              <p:ext uri="{D42A27DB-BD31-4B8C-83A1-F6EECF244321}">
                <p14:modId xmlns:p14="http://schemas.microsoft.com/office/powerpoint/2010/main" val="3787246094"/>
              </p:ext>
            </p:extLst>
          </p:nvPr>
        </p:nvGraphicFramePr>
        <p:xfrm>
          <a:off x="6399517" y="1268550"/>
          <a:ext cx="4792357" cy="4611554"/>
        </p:xfrm>
        <a:graphic>
          <a:graphicData uri="http://schemas.openxmlformats.org/drawingml/2006/table">
            <a:tbl>
              <a:tblPr/>
              <a:tblGrid>
                <a:gridCol w="1558961">
                  <a:extLst>
                    <a:ext uri="{9D8B030D-6E8A-4147-A177-3AD203B41FA5}">
                      <a16:colId xmlns:a16="http://schemas.microsoft.com/office/drawing/2014/main" val="4062813528"/>
                    </a:ext>
                  </a:extLst>
                </a:gridCol>
                <a:gridCol w="768961">
                  <a:extLst>
                    <a:ext uri="{9D8B030D-6E8A-4147-A177-3AD203B41FA5}">
                      <a16:colId xmlns:a16="http://schemas.microsoft.com/office/drawing/2014/main" val="1487168971"/>
                    </a:ext>
                  </a:extLst>
                </a:gridCol>
                <a:gridCol w="847737">
                  <a:extLst>
                    <a:ext uri="{9D8B030D-6E8A-4147-A177-3AD203B41FA5}">
                      <a16:colId xmlns:a16="http://schemas.microsoft.com/office/drawing/2014/main" val="3378853702"/>
                    </a:ext>
                  </a:extLst>
                </a:gridCol>
                <a:gridCol w="802271">
                  <a:extLst>
                    <a:ext uri="{9D8B030D-6E8A-4147-A177-3AD203B41FA5}">
                      <a16:colId xmlns:a16="http://schemas.microsoft.com/office/drawing/2014/main" val="343550618"/>
                    </a:ext>
                  </a:extLst>
                </a:gridCol>
                <a:gridCol w="814427">
                  <a:extLst>
                    <a:ext uri="{9D8B030D-6E8A-4147-A177-3AD203B41FA5}">
                      <a16:colId xmlns:a16="http://schemas.microsoft.com/office/drawing/2014/main" val="262399734"/>
                    </a:ext>
                  </a:extLst>
                </a:gridCol>
              </a:tblGrid>
              <a:tr h="209354">
                <a:tc>
                  <a:txBody>
                    <a:bodyPr/>
                    <a:lstStyle/>
                    <a:p>
                      <a:pPr algn="l" fontAlgn="b"/>
                      <a:r>
                        <a:rPr lang="sv-SE" sz="800" b="1" i="0" u="none" strike="noStrike" dirty="0">
                          <a:solidFill>
                            <a:srgbClr val="000000"/>
                          </a:solidFill>
                          <a:effectLst/>
                          <a:latin typeface="Futura Std Book" panose="020B0502020204020303"/>
                        </a:rPr>
                        <a:t>Lönesumma, total</a:t>
                      </a: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70869354"/>
                  </a:ext>
                </a:extLst>
              </a:tr>
              <a:tr h="21113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278483680"/>
                  </a:ext>
                </a:extLst>
              </a:tr>
              <a:tr h="21113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59257647"/>
                  </a:ext>
                </a:extLst>
              </a:tr>
              <a:tr h="211132">
                <a:tc>
                  <a:txBody>
                    <a:bodyPr/>
                    <a:lstStyle/>
                    <a:p>
                      <a:pPr algn="l" fontAlgn="b"/>
                      <a:r>
                        <a:rPr lang="sv-SE" sz="800" b="0" i="0" u="none" strike="noStrike" dirty="0">
                          <a:solidFill>
                            <a:srgbClr val="000000"/>
                          </a:solidFill>
                          <a:effectLst/>
                          <a:latin typeface="Futura Std Book" panose="020B0502020204020303"/>
                        </a:rPr>
                        <a:t>Sverige</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516,89</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32,86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22,68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89539269"/>
                  </a:ext>
                </a:extLst>
              </a:tr>
              <a:tr h="211132">
                <a:tc>
                  <a:txBody>
                    <a:bodyPr/>
                    <a:lstStyle/>
                    <a:p>
                      <a:pPr algn="l" fontAlgn="b"/>
                      <a:r>
                        <a:rPr lang="sv-SE" sz="800" b="0" i="0" u="none" strike="noStrike" dirty="0">
                          <a:solidFill>
                            <a:srgbClr val="000000"/>
                          </a:solidFill>
                          <a:effectLst/>
                          <a:latin typeface="Futura Std Book" panose="020B0502020204020303"/>
                        </a:rPr>
                        <a:t>Stockholmsregionen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255,22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64961900"/>
                  </a:ext>
                </a:extLst>
              </a:tr>
              <a:tr h="211132">
                <a:tc>
                  <a:txBody>
                    <a:bodyPr/>
                    <a:lstStyle/>
                    <a:p>
                      <a:pPr algn="l" fontAlgn="b"/>
                      <a:r>
                        <a:rPr lang="sv-SE" sz="800" b="1" i="0" u="none" strike="noStrike" dirty="0">
                          <a:solidFill>
                            <a:srgbClr val="000000"/>
                          </a:solidFill>
                          <a:effectLst/>
                          <a:latin typeface="Futura Std Book" panose="020B0502020204020303"/>
                        </a:rPr>
                        <a:t>Gävleborgs län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12,07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17,31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65056360"/>
                  </a:ext>
                </a:extLst>
              </a:tr>
              <a:tr h="211132">
                <a:tc>
                  <a:txBody>
                    <a:bodyPr/>
                    <a:lstStyle/>
                    <a:p>
                      <a:pPr algn="l" fontAlgn="b"/>
                      <a:endParaRPr lang="sv-SE" sz="800" b="1"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40260966"/>
                  </a:ext>
                </a:extLst>
              </a:tr>
              <a:tr h="402133">
                <a:tc>
                  <a:txBody>
                    <a:bodyPr/>
                    <a:lstStyle/>
                    <a:p>
                      <a:pPr algn="l" fontAlgn="b"/>
                      <a:r>
                        <a:rPr lang="sv-SE" sz="800" b="1" i="0" u="none" strike="noStrike" dirty="0">
                          <a:solidFill>
                            <a:srgbClr val="000000"/>
                          </a:solidFill>
                          <a:effectLst/>
                          <a:latin typeface="Futura Std Book" panose="020B0502020204020303"/>
                        </a:rPr>
                        <a:t>Lönesumma per sysselsatt</a:t>
                      </a: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4747278"/>
                  </a:ext>
                </a:extLst>
              </a:tr>
              <a:tr h="211132">
                <a:tc>
                  <a:txBody>
                    <a:bodyPr/>
                    <a:lstStyle/>
                    <a:p>
                      <a:pPr algn="l" fontAlgn="b"/>
                      <a:endParaRPr lang="sv-SE" sz="800" b="0" i="0" u="none" strike="noStrike">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863175949"/>
                  </a:ext>
                </a:extLst>
              </a:tr>
              <a:tr h="21982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91460448"/>
                  </a:ext>
                </a:extLst>
              </a:tr>
              <a:tr h="211132">
                <a:tc>
                  <a:txBody>
                    <a:bodyPr/>
                    <a:lstStyle/>
                    <a:p>
                      <a:pPr algn="l" fontAlgn="b"/>
                      <a:r>
                        <a:rPr lang="sv-SE" sz="800" b="0" i="0" u="none" strike="noStrike">
                          <a:solidFill>
                            <a:srgbClr val="000000"/>
                          </a:solidFill>
                          <a:effectLst/>
                          <a:latin typeface="Futura Std Book" panose="020B0502020204020303"/>
                        </a:rPr>
                        <a:t>Sverige</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101,86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07465847"/>
                  </a:ext>
                </a:extLst>
              </a:tr>
              <a:tr h="211132">
                <a:tc>
                  <a:txBody>
                    <a:bodyPr/>
                    <a:lstStyle/>
                    <a:p>
                      <a:pPr algn="l" fontAlgn="b"/>
                      <a:r>
                        <a:rPr lang="sv-SE" sz="800" b="0" i="0" u="none" strike="noStrike" dirty="0">
                          <a:solidFill>
                            <a:srgbClr val="000000"/>
                          </a:solidFill>
                          <a:effectLst/>
                          <a:latin typeface="Futura Std Book" panose="020B0502020204020303"/>
                        </a:rPr>
                        <a:t>Stockholmsregionen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108,78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19,87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657401"/>
                  </a:ext>
                </a:extLst>
              </a:tr>
              <a:tr h="211132">
                <a:tc>
                  <a:txBody>
                    <a:bodyPr/>
                    <a:lstStyle/>
                    <a:p>
                      <a:pPr algn="l" fontAlgn="b"/>
                      <a:r>
                        <a:rPr lang="sv-SE" sz="800" b="1" i="0" u="none" strike="noStrike">
                          <a:solidFill>
                            <a:srgbClr val="000000"/>
                          </a:solidFill>
                          <a:effectLst/>
                          <a:latin typeface="Futura Std Book" panose="020B0502020204020303"/>
                        </a:rPr>
                        <a:t>Gävleborgs län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101,28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16,97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20,13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25,48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13359832"/>
                  </a:ext>
                </a:extLst>
              </a:tr>
              <a:tr h="211132">
                <a:tc>
                  <a:txBody>
                    <a:bodyPr/>
                    <a:lstStyle/>
                    <a:p>
                      <a:pPr algn="l" fontAlgn="b"/>
                      <a:endParaRPr lang="sv-SE" sz="800" b="1"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60378484"/>
                  </a:ext>
                </a:extLst>
              </a:tr>
              <a:tr h="402133">
                <a:tc>
                  <a:txBody>
                    <a:bodyPr/>
                    <a:lstStyle/>
                    <a:p>
                      <a:pPr algn="l" fontAlgn="b"/>
                      <a:r>
                        <a:rPr lang="sv-SE" sz="800" b="1" i="0" u="none" strike="noStrike" dirty="0">
                          <a:solidFill>
                            <a:srgbClr val="000000"/>
                          </a:solidFill>
                          <a:effectLst/>
                          <a:latin typeface="Futura Std Book" panose="020B0502020204020303"/>
                        </a:rPr>
                        <a:t>Lönesumma per invånare</a:t>
                      </a: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85487942"/>
                  </a:ext>
                </a:extLst>
              </a:tr>
              <a:tr h="211132">
                <a:tc>
                  <a:txBody>
                    <a:bodyPr/>
                    <a:lstStyle/>
                    <a:p>
                      <a:pPr algn="l" fontAlgn="b"/>
                      <a:endParaRPr lang="sv-SE" sz="800" b="0" i="0" u="none" strike="noStrike">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182964636"/>
                  </a:ext>
                </a:extLst>
              </a:tr>
              <a:tr h="21113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51443088"/>
                  </a:ext>
                </a:extLst>
              </a:tr>
              <a:tr h="211132">
                <a:tc>
                  <a:txBody>
                    <a:bodyPr/>
                    <a:lstStyle/>
                    <a:p>
                      <a:pPr algn="l" fontAlgn="b"/>
                      <a:r>
                        <a:rPr lang="sv-SE" sz="800" b="0" i="0" u="none" strike="noStrike" dirty="0">
                          <a:solidFill>
                            <a:srgbClr val="000000"/>
                          </a:solidFill>
                          <a:effectLst/>
                          <a:latin typeface="Futura Std Book" panose="020B0502020204020303"/>
                        </a:rPr>
                        <a:t>Sverige</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49,66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51677803"/>
                  </a:ext>
                </a:extLst>
              </a:tr>
              <a:tr h="211132">
                <a:tc>
                  <a:txBody>
                    <a:bodyPr/>
                    <a:lstStyle/>
                    <a:p>
                      <a:pPr algn="l" fontAlgn="b"/>
                      <a:r>
                        <a:rPr lang="sv-SE" sz="800" b="0" i="0" u="none" strike="noStrike" dirty="0">
                          <a:solidFill>
                            <a:srgbClr val="000000"/>
                          </a:solidFill>
                          <a:effectLst/>
                          <a:latin typeface="Futura Std Book" panose="020B0502020204020303"/>
                        </a:rPr>
                        <a:t>Stockholmsregionen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17,45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0735928"/>
                  </a:ext>
                </a:extLst>
              </a:tr>
              <a:tr h="211132">
                <a:tc>
                  <a:txBody>
                    <a:bodyPr/>
                    <a:lstStyle/>
                    <a:p>
                      <a:pPr algn="l" fontAlgn="b"/>
                      <a:r>
                        <a:rPr lang="sv-SE" sz="800" b="1" i="0" u="none" strike="noStrike" dirty="0">
                          <a:solidFill>
                            <a:srgbClr val="000000"/>
                          </a:solidFill>
                          <a:effectLst/>
                          <a:latin typeface="Futura Std Book" panose="020B0502020204020303"/>
                        </a:rPr>
                        <a:t>Gävleborgs län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41,93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6,25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15,31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59751444"/>
                  </a:ext>
                </a:extLst>
              </a:tr>
            </a:tbl>
          </a:graphicData>
        </a:graphic>
      </p:graphicFrame>
      <p:graphicFrame>
        <p:nvGraphicFramePr>
          <p:cNvPr id="9" name="Diagram 8">
            <a:extLst>
              <a:ext uri="{FF2B5EF4-FFF2-40B4-BE49-F238E27FC236}">
                <a16:creationId xmlns:a16="http://schemas.microsoft.com/office/drawing/2014/main" id="{AC6852DF-6B8D-48A7-B0DE-DDAD6BDCF3B8}"/>
              </a:ext>
            </a:extLst>
          </p:cNvPr>
          <p:cNvGraphicFramePr>
            <a:graphicFrameLocks/>
          </p:cNvGraphicFramePr>
          <p:nvPr>
            <p:extLst>
              <p:ext uri="{D42A27DB-BD31-4B8C-83A1-F6EECF244321}">
                <p14:modId xmlns:p14="http://schemas.microsoft.com/office/powerpoint/2010/main" val="2379936050"/>
              </p:ext>
            </p:extLst>
          </p:nvPr>
        </p:nvGraphicFramePr>
        <p:xfrm>
          <a:off x="714375" y="1947117"/>
          <a:ext cx="5306047" cy="38098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442782" cy="492443"/>
          </a:xfrm>
          <a:prstGeom prst="rect">
            <a:avLst/>
          </a:prstGeom>
          <a:noFill/>
        </p:spPr>
        <p:txBody>
          <a:bodyPr wrap="square" rtlCol="0">
            <a:spAutoFit/>
          </a:bodyPr>
          <a:lstStyle/>
          <a:p>
            <a:r>
              <a:rPr lang="sv-SE" sz="1400" b="1" dirty="0"/>
              <a:t>Lönesumma i privat sektor efter näringsgren, Gävleborgs län</a:t>
            </a:r>
            <a:r>
              <a:rPr lang="sv-SE" sz="1400" dirty="0"/>
              <a:t/>
            </a:r>
            <a:br>
              <a:rPr lang="sv-SE" sz="1400" dirty="0"/>
            </a:br>
            <a:r>
              <a:rPr lang="sv-SE" sz="1200" dirty="0"/>
              <a:t>Index 100 = 2011 kv2</a:t>
            </a:r>
            <a:endParaRPr lang="sv-SE" sz="1400" dirty="0"/>
          </a:p>
        </p:txBody>
      </p:sp>
      <p:graphicFrame>
        <p:nvGraphicFramePr>
          <p:cNvPr id="36" name="Tabell 35">
            <a:extLst>
              <a:ext uri="{FF2B5EF4-FFF2-40B4-BE49-F238E27FC236}">
                <a16:creationId xmlns:a16="http://schemas.microsoft.com/office/drawing/2014/main" id="{DE6208B4-F0F2-4683-93C7-FF086155D6B7}"/>
              </a:ext>
            </a:extLst>
          </p:cNvPr>
          <p:cNvGraphicFramePr>
            <a:graphicFrameLocks noGrp="1"/>
          </p:cNvGraphicFramePr>
          <p:nvPr>
            <p:extLst>
              <p:ext uri="{D42A27DB-BD31-4B8C-83A1-F6EECF244321}">
                <p14:modId xmlns:p14="http://schemas.microsoft.com/office/powerpoint/2010/main" val="1470976677"/>
              </p:ext>
            </p:extLst>
          </p:nvPr>
        </p:nvGraphicFramePr>
        <p:xfrm>
          <a:off x="6471479" y="1215257"/>
          <a:ext cx="4691822" cy="4743524"/>
        </p:xfrm>
        <a:graphic>
          <a:graphicData uri="http://schemas.openxmlformats.org/drawingml/2006/table">
            <a:tbl>
              <a:tblPr/>
              <a:tblGrid>
                <a:gridCol w="1561661">
                  <a:extLst>
                    <a:ext uri="{9D8B030D-6E8A-4147-A177-3AD203B41FA5}">
                      <a16:colId xmlns:a16="http://schemas.microsoft.com/office/drawing/2014/main" val="656619399"/>
                    </a:ext>
                  </a:extLst>
                </a:gridCol>
                <a:gridCol w="721141">
                  <a:extLst>
                    <a:ext uri="{9D8B030D-6E8A-4147-A177-3AD203B41FA5}">
                      <a16:colId xmlns:a16="http://schemas.microsoft.com/office/drawing/2014/main" val="4174465636"/>
                    </a:ext>
                  </a:extLst>
                </a:gridCol>
                <a:gridCol w="851092">
                  <a:extLst>
                    <a:ext uri="{9D8B030D-6E8A-4147-A177-3AD203B41FA5}">
                      <a16:colId xmlns:a16="http://schemas.microsoft.com/office/drawing/2014/main" val="1934979130"/>
                    </a:ext>
                  </a:extLst>
                </a:gridCol>
                <a:gridCol w="778964">
                  <a:extLst>
                    <a:ext uri="{9D8B030D-6E8A-4147-A177-3AD203B41FA5}">
                      <a16:colId xmlns:a16="http://schemas.microsoft.com/office/drawing/2014/main" val="3280834034"/>
                    </a:ext>
                  </a:extLst>
                </a:gridCol>
                <a:gridCol w="778964">
                  <a:extLst>
                    <a:ext uri="{9D8B030D-6E8A-4147-A177-3AD203B41FA5}">
                      <a16:colId xmlns:a16="http://schemas.microsoft.com/office/drawing/2014/main" val="2642525547"/>
                    </a:ext>
                  </a:extLst>
                </a:gridCol>
              </a:tblGrid>
              <a:tr h="335859">
                <a:tc>
                  <a:txBody>
                    <a:bodyPr/>
                    <a:lstStyle/>
                    <a:p>
                      <a:pPr algn="l" fontAlgn="b"/>
                      <a:endParaRPr lang="sv-SE" sz="800" b="0" i="0" u="none" strike="noStrike" dirty="0">
                        <a:solidFill>
                          <a:srgbClr val="000000"/>
                        </a:solidFill>
                        <a:effectLst/>
                        <a:latin typeface="Futura Std Book" panose="020B0502020204020303"/>
                      </a:endParaRP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045620983"/>
                  </a:ext>
                </a:extLst>
              </a:tr>
              <a:tr h="335859">
                <a:tc>
                  <a:txBody>
                    <a:bodyPr/>
                    <a:lstStyle/>
                    <a:p>
                      <a:pPr algn="l" fontAlgn="b"/>
                      <a:endParaRPr lang="sv-SE" sz="800" b="0" i="0" u="none" strike="noStrike" dirty="0">
                        <a:solidFill>
                          <a:srgbClr val="000000"/>
                        </a:solidFill>
                        <a:effectLst/>
                        <a:latin typeface="Futura Std Book" panose="020B0502020204020303"/>
                      </a:endParaRP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17877959"/>
                  </a:ext>
                </a:extLst>
              </a:tr>
              <a:tr h="172136">
                <a:tc>
                  <a:txBody>
                    <a:bodyPr/>
                    <a:lstStyle/>
                    <a:p>
                      <a:pPr algn="l" rtl="0" fontAlgn="b"/>
                      <a:r>
                        <a:rPr lang="sv-SE" sz="800" b="1" i="0" u="none" strike="noStrike">
                          <a:solidFill>
                            <a:srgbClr val="000000"/>
                          </a:solidFill>
                          <a:effectLst/>
                          <a:latin typeface="Futura Std Book" panose="020B0502020204020303"/>
                        </a:rPr>
                        <a:t>Sverige</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22624938"/>
                  </a:ext>
                </a:extLst>
              </a:tr>
              <a:tr h="172136">
                <a:tc>
                  <a:txBody>
                    <a:bodyPr/>
                    <a:lstStyle/>
                    <a:p>
                      <a:pPr algn="l" rtl="0" fontAlgn="b"/>
                      <a:r>
                        <a:rPr lang="sv-SE" sz="800" b="0" i="0" u="none" strike="noStrike">
                          <a:solidFill>
                            <a:srgbClr val="000000"/>
                          </a:solidFill>
                          <a:effectLst/>
                          <a:latin typeface="Futura Std Book" panose="020B0502020204020303"/>
                        </a:rPr>
                        <a:t>Privat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376,86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23,01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03998836"/>
                  </a:ext>
                </a:extLst>
              </a:tr>
              <a:tr h="172136">
                <a:tc>
                  <a:txBody>
                    <a:bodyPr/>
                    <a:lstStyle/>
                    <a:p>
                      <a:pPr algn="l" rtl="0" fontAlgn="b"/>
                      <a:r>
                        <a:rPr lang="sv-SE" sz="800" b="0" i="1" u="none" strike="noStrike">
                          <a:solidFill>
                            <a:srgbClr val="000000"/>
                          </a:solidFill>
                          <a:effectLst/>
                          <a:latin typeface="Futura Std Book" panose="020B0502020204020303"/>
                        </a:rPr>
                        <a:t>Industri</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78,40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92158914"/>
                  </a:ext>
                </a:extLst>
              </a:tr>
              <a:tr h="172136">
                <a:tc>
                  <a:txBody>
                    <a:bodyPr/>
                    <a:lstStyle/>
                    <a:p>
                      <a:pPr algn="l" rtl="0" fontAlgn="b"/>
                      <a:r>
                        <a:rPr lang="sv-SE" sz="800" b="0" i="1" u="none" strike="noStrike">
                          <a:solidFill>
                            <a:srgbClr val="000000"/>
                          </a:solidFill>
                          <a:effectLst/>
                          <a:latin typeface="Futura Std Book" panose="020B0502020204020303"/>
                        </a:rPr>
                        <a:t>Tjänster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255,88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4768507"/>
                  </a:ext>
                </a:extLst>
              </a:tr>
              <a:tr h="172136">
                <a:tc>
                  <a:txBody>
                    <a:bodyPr/>
                    <a:lstStyle/>
                    <a:p>
                      <a:pPr algn="l" rtl="0" fontAlgn="b"/>
                      <a:r>
                        <a:rPr lang="sv-SE" sz="800" b="0" i="1" u="none" strike="noStrike">
                          <a:solidFill>
                            <a:srgbClr val="000000"/>
                          </a:solidFill>
                          <a:effectLst/>
                          <a:latin typeface="Futura Std Book" panose="020B0502020204020303"/>
                        </a:rPr>
                        <a:t>Övrigt*</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5151281"/>
                  </a:ext>
                </a:extLst>
              </a:tr>
              <a:tr h="184877">
                <a:tc>
                  <a:txBody>
                    <a:bodyPr/>
                    <a:lstStyle/>
                    <a:p>
                      <a:pPr algn="l" rtl="0" fontAlgn="b"/>
                      <a:r>
                        <a:rPr lang="sv-SE" sz="800" b="0" i="0" u="none" strike="noStrike">
                          <a:solidFill>
                            <a:srgbClr val="000000"/>
                          </a:solidFill>
                          <a:effectLst/>
                          <a:latin typeface="Futura Std Book" panose="020B0502020204020303"/>
                        </a:rPr>
                        <a:t>Offentlig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140,03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21,81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20159318"/>
                  </a:ext>
                </a:extLst>
              </a:tr>
              <a:tr h="172136">
                <a:tc>
                  <a:txBody>
                    <a:bodyPr/>
                    <a:lstStyle/>
                    <a:p>
                      <a:pPr algn="l" rtl="0" fontAlgn="b"/>
                      <a:r>
                        <a:rPr lang="sv-SE" sz="800" b="1" i="0" u="none" strike="noStrike">
                          <a:solidFill>
                            <a:srgbClr val="000000"/>
                          </a:solidFill>
                          <a:effectLst/>
                          <a:latin typeface="Futura Std Book" panose="020B0502020204020303"/>
                        </a:rPr>
                        <a:t>Totalt </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516,89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32,86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22,68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25237952"/>
                  </a:ext>
                </a:extLst>
              </a:tr>
              <a:tr h="335859">
                <a:tc>
                  <a:txBody>
                    <a:bodyPr/>
                    <a:lstStyle/>
                    <a:p>
                      <a:pPr algn="l" rtl="0" fontAlgn="b"/>
                      <a:r>
                        <a:rPr lang="sv-SE" sz="800" b="1" i="0" u="none" strike="noStrike">
                          <a:solidFill>
                            <a:srgbClr val="000000"/>
                          </a:solidFill>
                          <a:effectLst/>
                          <a:latin typeface="Futura Std Book" panose="020B0502020204020303"/>
                        </a:rPr>
                        <a:t>Stockholmsregionen</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44698972"/>
                  </a:ext>
                </a:extLst>
              </a:tr>
              <a:tr h="172136">
                <a:tc>
                  <a:txBody>
                    <a:bodyPr/>
                    <a:lstStyle/>
                    <a:p>
                      <a:pPr algn="l" rtl="0" fontAlgn="b"/>
                      <a:r>
                        <a:rPr lang="sv-SE" sz="800" b="0" i="0" u="none" strike="noStrike">
                          <a:solidFill>
                            <a:srgbClr val="000000"/>
                          </a:solidFill>
                          <a:effectLst/>
                          <a:latin typeface="Futura Std Book" panose="020B0502020204020303"/>
                        </a:rPr>
                        <a:t>Privat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193,43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40241231"/>
                  </a:ext>
                </a:extLst>
              </a:tr>
              <a:tr h="172136">
                <a:tc>
                  <a:txBody>
                    <a:bodyPr/>
                    <a:lstStyle/>
                    <a:p>
                      <a:pPr algn="l" rtl="0" fontAlgn="b"/>
                      <a:r>
                        <a:rPr lang="sv-SE" sz="800" b="0" i="1" u="none" strike="noStrike">
                          <a:solidFill>
                            <a:srgbClr val="000000"/>
                          </a:solidFill>
                          <a:effectLst/>
                          <a:latin typeface="Futura Std Book" panose="020B0502020204020303"/>
                        </a:rPr>
                        <a:t>Industri</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30,33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25930528"/>
                  </a:ext>
                </a:extLst>
              </a:tr>
              <a:tr h="172136">
                <a:tc>
                  <a:txBody>
                    <a:bodyPr/>
                    <a:lstStyle/>
                    <a:p>
                      <a:pPr algn="l" rtl="0" fontAlgn="b"/>
                      <a:r>
                        <a:rPr lang="sv-SE" sz="800" b="0" i="1" u="none" strike="noStrike">
                          <a:solidFill>
                            <a:srgbClr val="000000"/>
                          </a:solidFill>
                          <a:effectLst/>
                          <a:latin typeface="Futura Std Book" panose="020B0502020204020303"/>
                        </a:rPr>
                        <a:t>Tjänster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143,73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10,76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25,69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13445450"/>
                  </a:ext>
                </a:extLst>
              </a:tr>
              <a:tr h="172136">
                <a:tc>
                  <a:txBody>
                    <a:bodyPr/>
                    <a:lstStyle/>
                    <a:p>
                      <a:pPr algn="l" rtl="0" fontAlgn="b"/>
                      <a:r>
                        <a:rPr lang="sv-SE" sz="800" b="0" i="1" u="none" strike="noStrike">
                          <a:solidFill>
                            <a:srgbClr val="000000"/>
                          </a:solidFill>
                          <a:effectLst/>
                          <a:latin typeface="Futura Std Book" panose="020B0502020204020303"/>
                        </a:rPr>
                        <a:t>Övrigt*</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28,86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04151676"/>
                  </a:ext>
                </a:extLst>
              </a:tr>
              <a:tr h="172136">
                <a:tc>
                  <a:txBody>
                    <a:bodyPr/>
                    <a:lstStyle/>
                    <a:p>
                      <a:pPr algn="l" rtl="0" fontAlgn="b"/>
                      <a:r>
                        <a:rPr lang="sv-SE" sz="800" b="0" i="0" u="none" strike="noStrike" dirty="0">
                          <a:solidFill>
                            <a:srgbClr val="000000"/>
                          </a:solidFill>
                          <a:effectLst/>
                          <a:latin typeface="Futura Std Book" panose="020B0502020204020303"/>
                        </a:rPr>
                        <a:t>Offentlig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61,78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26,20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8983989"/>
                  </a:ext>
                </a:extLst>
              </a:tr>
              <a:tr h="172136">
                <a:tc>
                  <a:txBody>
                    <a:bodyPr/>
                    <a:lstStyle/>
                    <a:p>
                      <a:pPr algn="l" rtl="0" fontAlgn="b"/>
                      <a:r>
                        <a:rPr lang="sv-SE" sz="800" b="1" i="0" u="none" strike="noStrike">
                          <a:solidFill>
                            <a:srgbClr val="000000"/>
                          </a:solidFill>
                          <a:effectLst/>
                          <a:latin typeface="Futura Std Book" panose="020B0502020204020303"/>
                        </a:rPr>
                        <a:t>Totalt </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255,22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16,74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79798188"/>
                  </a:ext>
                </a:extLst>
              </a:tr>
              <a:tr h="335859">
                <a:tc>
                  <a:txBody>
                    <a:bodyPr/>
                    <a:lstStyle/>
                    <a:p>
                      <a:pPr algn="l" rtl="0" fontAlgn="b"/>
                      <a:r>
                        <a:rPr lang="sv-SE" sz="800" b="1" i="0" u="none" strike="noStrike" dirty="0">
                          <a:solidFill>
                            <a:srgbClr val="000000"/>
                          </a:solidFill>
                          <a:effectLst/>
                          <a:latin typeface="Futura Std Book" panose="020B0502020204020303"/>
                        </a:rPr>
                        <a:t>Gävleborgs län</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6926945"/>
                  </a:ext>
                </a:extLst>
              </a:tr>
              <a:tr h="172136">
                <a:tc>
                  <a:txBody>
                    <a:bodyPr/>
                    <a:lstStyle/>
                    <a:p>
                      <a:pPr algn="l" rtl="0" fontAlgn="b"/>
                      <a:r>
                        <a:rPr lang="sv-SE" sz="800" b="0" i="0" u="none" strike="noStrike">
                          <a:solidFill>
                            <a:srgbClr val="000000"/>
                          </a:solidFill>
                          <a:effectLst/>
                          <a:latin typeface="Futura Std Book" panose="020B0502020204020303"/>
                        </a:rPr>
                        <a:t>Privat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7,99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13742244"/>
                  </a:ext>
                </a:extLst>
              </a:tr>
              <a:tr h="172136">
                <a:tc>
                  <a:txBody>
                    <a:bodyPr/>
                    <a:lstStyle/>
                    <a:p>
                      <a:pPr algn="l" rtl="0" fontAlgn="b"/>
                      <a:r>
                        <a:rPr lang="sv-SE" sz="800" b="0" i="1" u="none" strike="noStrike">
                          <a:solidFill>
                            <a:srgbClr val="000000"/>
                          </a:solidFill>
                          <a:effectLst/>
                          <a:latin typeface="Futura Std Book" panose="020B0502020204020303"/>
                        </a:rPr>
                        <a:t>Industri</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12,73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92511417"/>
                  </a:ext>
                </a:extLst>
              </a:tr>
              <a:tr h="172136">
                <a:tc>
                  <a:txBody>
                    <a:bodyPr/>
                    <a:lstStyle/>
                    <a:p>
                      <a:pPr algn="l" rtl="0" fontAlgn="b"/>
                      <a:r>
                        <a:rPr lang="sv-SE" sz="800" b="0" i="1" u="none" strike="noStrike">
                          <a:solidFill>
                            <a:srgbClr val="000000"/>
                          </a:solidFill>
                          <a:effectLst/>
                          <a:latin typeface="Futura Std Book" panose="020B0502020204020303"/>
                        </a:rPr>
                        <a:t>Tjänster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14,40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73942728"/>
                  </a:ext>
                </a:extLst>
              </a:tr>
              <a:tr h="172136">
                <a:tc>
                  <a:txBody>
                    <a:bodyPr/>
                    <a:lstStyle/>
                    <a:p>
                      <a:pPr algn="l" rtl="0" fontAlgn="b"/>
                      <a:r>
                        <a:rPr lang="sv-SE" sz="800" b="0" i="1" u="none" strike="noStrike" dirty="0">
                          <a:solidFill>
                            <a:srgbClr val="000000"/>
                          </a:solidFill>
                          <a:effectLst/>
                          <a:latin typeface="Futura Std Book" panose="020B0502020204020303"/>
                        </a:rPr>
                        <a:t>Övrigt*</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23,15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38119804"/>
                  </a:ext>
                </a:extLst>
              </a:tr>
              <a:tr h="177190">
                <a:tc>
                  <a:txBody>
                    <a:bodyPr/>
                    <a:lstStyle/>
                    <a:p>
                      <a:pPr algn="l" rtl="0" fontAlgn="b"/>
                      <a:r>
                        <a:rPr lang="sv-SE" sz="800" b="0" i="0" u="none" strike="noStrike" dirty="0">
                          <a:solidFill>
                            <a:srgbClr val="000000"/>
                          </a:solidFill>
                          <a:effectLst/>
                          <a:latin typeface="Futura Std Book" panose="020B0502020204020303"/>
                        </a:rPr>
                        <a:t>Offentlig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21,97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60629122"/>
                  </a:ext>
                </a:extLst>
              </a:tr>
              <a:tr h="172136">
                <a:tc>
                  <a:txBody>
                    <a:bodyPr/>
                    <a:lstStyle/>
                    <a:p>
                      <a:pPr algn="l" rtl="0" fontAlgn="b"/>
                      <a:r>
                        <a:rPr lang="sv-SE" sz="800" b="1" i="0" u="none" strike="noStrike" dirty="0">
                          <a:solidFill>
                            <a:srgbClr val="000000"/>
                          </a:solidFill>
                          <a:effectLst/>
                          <a:latin typeface="Futura Std Book" panose="020B0502020204020303"/>
                        </a:rPr>
                        <a:t>Totalt </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12,07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17,31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61871573"/>
                  </a:ext>
                </a:extLst>
              </a:tr>
            </a:tbl>
          </a:graphicData>
        </a:graphic>
      </p:graphicFrame>
      <p:sp>
        <p:nvSpPr>
          <p:cNvPr id="8" name="Rektangel 7">
            <a:extLst>
              <a:ext uri="{FF2B5EF4-FFF2-40B4-BE49-F238E27FC236}">
                <a16:creationId xmlns:a16="http://schemas.microsoft.com/office/drawing/2014/main" id="{7AE5B7B6-6595-4501-8693-87232A44E5CB}"/>
              </a:ext>
            </a:extLst>
          </p:cNvPr>
          <p:cNvSpPr/>
          <p:nvPr/>
        </p:nvSpPr>
        <p:spPr>
          <a:xfrm>
            <a:off x="6167438" y="6119336"/>
            <a:ext cx="3564132" cy="738664"/>
          </a:xfrm>
          <a:prstGeom prst="rect">
            <a:avLst/>
          </a:prstGeom>
        </p:spPr>
        <p:txBody>
          <a:bodyPr wrap="square">
            <a:spAutoFit/>
          </a:bodyPr>
          <a:lstStyle/>
          <a:p>
            <a:r>
              <a:rPr lang="sv-SE" sz="700" dirty="0"/>
              <a:t>*I övrigt ingår jordbruk, skogsbruk och fiske, byggverksamhet samt okänd näringsgren</a:t>
            </a:r>
            <a:br>
              <a:rPr lang="sv-SE" sz="700" dirty="0"/>
            </a:br>
            <a:endParaRPr lang="sv-SE" sz="700" dirty="0"/>
          </a:p>
          <a:p>
            <a:r>
              <a:rPr lang="sv-SE" sz="700" dirty="0"/>
              <a:t>**</a:t>
            </a:r>
            <a:r>
              <a:rPr lang="sv-SE" sz="700" dirty="0" err="1"/>
              <a:t>fr.o.m</a:t>
            </a:r>
            <a:r>
              <a:rPr lang="sv-SE" sz="700" dirty="0"/>
              <a:t> Q3 2019 redovisar Försvarsmakten samtliga anställda i Stockholm vilket påverkar lönesummorna för statlig och därmed också offentlig sektor. Detta innebär att statistiken ej är jämförbar med tidigare kvartal.</a:t>
            </a:r>
          </a:p>
        </p:txBody>
      </p:sp>
      <p:graphicFrame>
        <p:nvGraphicFramePr>
          <p:cNvPr id="12" name="Diagram 11">
            <a:extLst>
              <a:ext uri="{FF2B5EF4-FFF2-40B4-BE49-F238E27FC236}">
                <a16:creationId xmlns:a16="http://schemas.microsoft.com/office/drawing/2014/main" id="{A5D3E455-09DA-448F-9A33-07A5A6EA34EF}"/>
              </a:ext>
            </a:extLst>
          </p:cNvPr>
          <p:cNvGraphicFramePr>
            <a:graphicFrameLocks/>
          </p:cNvGraphicFramePr>
          <p:nvPr>
            <p:extLst>
              <p:ext uri="{D42A27DB-BD31-4B8C-83A1-F6EECF244321}">
                <p14:modId xmlns:p14="http://schemas.microsoft.com/office/powerpoint/2010/main" val="1756597586"/>
              </p:ext>
            </p:extLst>
          </p:nvPr>
        </p:nvGraphicFramePr>
        <p:xfrm>
          <a:off x="717549" y="1943192"/>
          <a:ext cx="5307011" cy="37277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801991" y="5849322"/>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1961009"/>
            <a:ext cx="4704373" cy="1467991"/>
          </a:xfrm>
        </p:spPr>
        <p:txBody>
          <a:bodyPr/>
          <a:lstStyle/>
          <a:p>
            <a:pPr lvl="4"/>
            <a:r>
              <a:rPr lang="sv-SE" sz="1400" dirty="0"/>
              <a:t>Antalet nyregistrerade företag ökade med </a:t>
            </a:r>
            <a:br>
              <a:rPr lang="sv-SE" sz="1400" dirty="0"/>
            </a:br>
            <a:r>
              <a:rPr lang="sv-SE" sz="1400" dirty="0"/>
              <a:t>21 procent för länet. </a:t>
            </a:r>
          </a:p>
          <a:p>
            <a:pPr lvl="4"/>
            <a:r>
              <a:rPr lang="sv-SE" sz="1400" dirty="0"/>
              <a:t>264 av de 339 nystartade företagen är aktiebolag.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highlight>
                <a:srgbClr val="FF0000"/>
              </a:highlight>
            </a:endParaRPr>
          </a:p>
        </p:txBody>
      </p:sp>
      <p:graphicFrame>
        <p:nvGraphicFramePr>
          <p:cNvPr id="26" name="Tabell 25">
            <a:extLst>
              <a:ext uri="{FF2B5EF4-FFF2-40B4-BE49-F238E27FC236}">
                <a16:creationId xmlns:a16="http://schemas.microsoft.com/office/drawing/2014/main" id="{C39620C7-9908-45B2-AB86-6652F013F4F1}"/>
              </a:ext>
            </a:extLst>
          </p:cNvPr>
          <p:cNvGraphicFramePr>
            <a:graphicFrameLocks noGrp="1"/>
          </p:cNvGraphicFramePr>
          <p:nvPr>
            <p:extLst>
              <p:ext uri="{D42A27DB-BD31-4B8C-83A1-F6EECF244321}">
                <p14:modId xmlns:p14="http://schemas.microsoft.com/office/powerpoint/2010/main" val="1654552839"/>
              </p:ext>
            </p:extLst>
          </p:nvPr>
        </p:nvGraphicFramePr>
        <p:xfrm>
          <a:off x="6755216" y="3705999"/>
          <a:ext cx="4704372" cy="2274987"/>
        </p:xfrm>
        <a:graphic>
          <a:graphicData uri="http://schemas.openxmlformats.org/drawingml/2006/table">
            <a:tbl>
              <a:tblPr bandRow="1">
                <a:tableStyleId>{2D5ABB26-0587-4C30-8999-92F81FD0307C}</a:tableStyleId>
              </a:tblPr>
              <a:tblGrid>
                <a:gridCol w="1536681">
                  <a:extLst>
                    <a:ext uri="{9D8B030D-6E8A-4147-A177-3AD203B41FA5}">
                      <a16:colId xmlns:a16="http://schemas.microsoft.com/office/drawing/2014/main" val="1678076792"/>
                    </a:ext>
                  </a:extLst>
                </a:gridCol>
                <a:gridCol w="682478">
                  <a:extLst>
                    <a:ext uri="{9D8B030D-6E8A-4147-A177-3AD203B41FA5}">
                      <a16:colId xmlns:a16="http://schemas.microsoft.com/office/drawing/2014/main" val="2601369493"/>
                    </a:ext>
                  </a:extLst>
                </a:gridCol>
                <a:gridCol w="774267">
                  <a:extLst>
                    <a:ext uri="{9D8B030D-6E8A-4147-A177-3AD203B41FA5}">
                      <a16:colId xmlns:a16="http://schemas.microsoft.com/office/drawing/2014/main" val="2395970223"/>
                    </a:ext>
                  </a:extLst>
                </a:gridCol>
                <a:gridCol w="612961">
                  <a:extLst>
                    <a:ext uri="{9D8B030D-6E8A-4147-A177-3AD203B41FA5}">
                      <a16:colId xmlns:a16="http://schemas.microsoft.com/office/drawing/2014/main" val="3235649811"/>
                    </a:ext>
                  </a:extLst>
                </a:gridCol>
                <a:gridCol w="559193">
                  <a:extLst>
                    <a:ext uri="{9D8B030D-6E8A-4147-A177-3AD203B41FA5}">
                      <a16:colId xmlns:a16="http://schemas.microsoft.com/office/drawing/2014/main" val="1050073455"/>
                    </a:ext>
                  </a:extLst>
                </a:gridCol>
                <a:gridCol w="538792">
                  <a:extLst>
                    <a:ext uri="{9D8B030D-6E8A-4147-A177-3AD203B41FA5}">
                      <a16:colId xmlns:a16="http://schemas.microsoft.com/office/drawing/2014/main" val="3827523272"/>
                    </a:ext>
                  </a:extLst>
                </a:gridCol>
              </a:tblGrid>
              <a:tr h="33244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Antal</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906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837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17 991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76 839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544414373"/>
                  </a:ext>
                </a:extLst>
              </a:tr>
              <a:tr h="39837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9 119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39 486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4178915708"/>
                  </a:ext>
                </a:extLst>
              </a:tr>
              <a:tr h="398370">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1 405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54613420"/>
                  </a:ext>
                </a:extLst>
              </a:tr>
              <a:tr h="398370">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589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923977588"/>
                  </a:ext>
                </a:extLst>
              </a:tr>
            </a:tbl>
          </a:graphicData>
        </a:graphic>
      </p:graphicFrame>
      <p:sp>
        <p:nvSpPr>
          <p:cNvPr id="29" name="textruta 28">
            <a:extLst>
              <a:ext uri="{FF2B5EF4-FFF2-40B4-BE49-F238E27FC236}">
                <a16:creationId xmlns:a16="http://schemas.microsoft.com/office/drawing/2014/main" id="{37AF899F-A67D-4C59-BBDA-DB86F1E5C9BE}"/>
              </a:ext>
            </a:extLst>
          </p:cNvPr>
          <p:cNvSpPr txBox="1"/>
          <p:nvPr/>
        </p:nvSpPr>
        <p:spPr>
          <a:xfrm>
            <a:off x="6755213" y="3429000"/>
            <a:ext cx="1257075" cy="276999"/>
          </a:xfrm>
          <a:prstGeom prst="rect">
            <a:avLst/>
          </a:prstGeom>
          <a:noFill/>
        </p:spPr>
        <p:txBody>
          <a:bodyPr wrap="none" rtlCol="0">
            <a:spAutoFit/>
          </a:bodyPr>
          <a:lstStyle/>
          <a:p>
            <a:r>
              <a:rPr lang="sv-SE" sz="1200" b="1">
                <a:latin typeface="+mj-lt"/>
                <a:cs typeface="Arial" panose="020B0604020202020204" pitchFamily="34" charset="0"/>
              </a:rPr>
              <a:t>Nyföretagande</a:t>
            </a:r>
            <a:endParaRPr lang="sv-SE" sz="1200" b="1" dirty="0">
              <a:latin typeface="+mj-lt"/>
              <a:cs typeface="Arial" panose="020B0604020202020204" pitchFamily="34" charset="0"/>
            </a:endParaRPr>
          </a:p>
        </p:txBody>
      </p:sp>
      <p:graphicFrame>
        <p:nvGraphicFramePr>
          <p:cNvPr id="13" name="Diagram 12">
            <a:extLst>
              <a:ext uri="{FF2B5EF4-FFF2-40B4-BE49-F238E27FC236}">
                <a16:creationId xmlns:a16="http://schemas.microsoft.com/office/drawing/2014/main" id="{F3971010-5A4C-4747-B30A-56674C6BAB5A}"/>
              </a:ext>
            </a:extLst>
          </p:cNvPr>
          <p:cNvGraphicFramePr>
            <a:graphicFrameLocks/>
          </p:cNvGraphicFramePr>
          <p:nvPr>
            <p:extLst>
              <p:ext uri="{D42A27DB-BD31-4B8C-83A1-F6EECF244321}">
                <p14:modId xmlns:p14="http://schemas.microsoft.com/office/powerpoint/2010/main" val="1544714086"/>
              </p:ext>
            </p:extLst>
          </p:nvPr>
        </p:nvGraphicFramePr>
        <p:xfrm>
          <a:off x="732409" y="1961008"/>
          <a:ext cx="5718725" cy="38883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2055303"/>
            <a:ext cx="4722414" cy="1373697"/>
          </a:xfrm>
        </p:spPr>
        <p:txBody>
          <a:bodyPr/>
          <a:lstStyle/>
          <a:p>
            <a:pPr lvl="4"/>
            <a:r>
              <a:rPr lang="sv-SE" sz="1400" dirty="0"/>
              <a:t>Företagskonkurserna minskade med 18 procent i länet och 16 procent i Gävle.</a:t>
            </a:r>
          </a:p>
          <a:p>
            <a:pPr marL="0" lvl="4" indent="0">
              <a:buNone/>
            </a:pPr>
            <a:r>
              <a:rPr lang="sv-SE" sz="1400" dirty="0"/>
              <a:t/>
            </a:r>
            <a:br>
              <a:rPr lang="sv-SE" sz="1400" dirty="0"/>
            </a:b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814CEC8F-43AA-4D05-80B7-55CB2684E8F4}"/>
              </a:ext>
            </a:extLst>
          </p:cNvPr>
          <p:cNvGraphicFramePr>
            <a:graphicFrameLocks noGrp="1"/>
          </p:cNvGraphicFramePr>
          <p:nvPr>
            <p:extLst>
              <p:ext uri="{D42A27DB-BD31-4B8C-83A1-F6EECF244321}">
                <p14:modId xmlns:p14="http://schemas.microsoft.com/office/powerpoint/2010/main" val="2234092366"/>
              </p:ext>
            </p:extLst>
          </p:nvPr>
        </p:nvGraphicFramePr>
        <p:xfrm>
          <a:off x="6755212" y="3705999"/>
          <a:ext cx="4722412" cy="2266433"/>
        </p:xfrm>
        <a:graphic>
          <a:graphicData uri="http://schemas.openxmlformats.org/drawingml/2006/table">
            <a:tbl>
              <a:tblPr bandRow="1">
                <a:tableStyleId>{2D5ABB26-0587-4C30-8999-92F81FD0307C}</a:tableStyleId>
              </a:tblPr>
              <a:tblGrid>
                <a:gridCol w="1542574">
                  <a:extLst>
                    <a:ext uri="{9D8B030D-6E8A-4147-A177-3AD203B41FA5}">
                      <a16:colId xmlns:a16="http://schemas.microsoft.com/office/drawing/2014/main" val="1678076792"/>
                    </a:ext>
                  </a:extLst>
                </a:gridCol>
                <a:gridCol w="685096">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ctr"/>
                      <a:r>
                        <a:rPr lang="sv-SE" sz="800" b="0" i="0" u="none" strike="noStrike">
                          <a:solidFill>
                            <a:srgbClr val="000000"/>
                          </a:solidFill>
                          <a:effectLst/>
                          <a:latin typeface="Futura Std Book" panose="020B0502020204020303" pitchFamily="34" charset="0"/>
                        </a:rPr>
                        <a:t>Antal</a:t>
                      </a:r>
                    </a:p>
                  </a:txBody>
                  <a:tcPr marL="9525" marR="9525" marT="9525" marB="0" anchor="ctr"/>
                </a:tc>
                <a:tc gridSpan="2">
                  <a:txBody>
                    <a:bodyPr/>
                    <a:lstStyle/>
                    <a:p>
                      <a:pPr algn="ctr" fontAlgn="ctr"/>
                      <a:r>
                        <a:rPr lang="sv-SE" sz="800" b="0" i="0" u="none" strike="noStrike">
                          <a:solidFill>
                            <a:srgbClr val="000000"/>
                          </a:solidFill>
                          <a:effectLst/>
                          <a:latin typeface="Futura Std Book" panose="020B0502020204020303" pitchFamily="34" charset="0"/>
                        </a:rPr>
                        <a:t>Förändring (%) </a:t>
                      </a:r>
                    </a:p>
                  </a:txBody>
                  <a:tcPr marL="9525" marR="9525" marT="9525" marB="0" anchor="ct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ctr"/>
                      <a:r>
                        <a:rPr lang="sv-SE" sz="800" b="0" i="0" u="none" strike="noStrike">
                          <a:solidFill>
                            <a:srgbClr val="000000"/>
                          </a:solidFill>
                          <a:effectLst/>
                          <a:latin typeface="Futura Std Book" panose="020B0502020204020303" pitchFamily="34" charset="0"/>
                        </a:rPr>
                        <a:t>R12*</a:t>
                      </a:r>
                    </a:p>
                  </a:txBody>
                  <a:tcPr marL="9525" marR="9525" marT="9525" marB="0" anchor="ctr"/>
                </a:tc>
                <a:tc hMerge="1">
                  <a:txBody>
                    <a:bodyPr/>
                    <a:lstStyle/>
                    <a:p>
                      <a:endParaRPr lang="sv-SE"/>
                    </a:p>
                  </a:txBody>
                  <a:tcPr/>
                </a:tc>
                <a:extLst>
                  <a:ext uri="{0D108BD9-81ED-4DB2-BD59-A6C34878D82A}">
                    <a16:rowId xmlns:a16="http://schemas.microsoft.com/office/drawing/2014/main" val="240735732"/>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1 853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999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3 541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155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67D78452-A10A-4CFC-96C0-E9F33941F235}"/>
              </a:ext>
            </a:extLst>
          </p:cNvPr>
          <p:cNvGraphicFramePr>
            <a:graphicFrameLocks/>
          </p:cNvGraphicFramePr>
          <p:nvPr>
            <p:extLst>
              <p:ext uri="{D42A27DB-BD31-4B8C-83A1-F6EECF244321}">
                <p14:modId xmlns:p14="http://schemas.microsoft.com/office/powerpoint/2010/main" val="934775317"/>
              </p:ext>
            </p:extLst>
          </p:nvPr>
        </p:nvGraphicFramePr>
        <p:xfrm>
          <a:off x="714373" y="1949297"/>
          <a:ext cx="5887763" cy="38114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955882"/>
            <a:ext cx="4722411" cy="1483025"/>
          </a:xfrm>
        </p:spPr>
        <p:txBody>
          <a:bodyPr/>
          <a:lstStyle/>
          <a:p>
            <a:pPr lvl="4"/>
            <a:r>
              <a:rPr lang="sv-SE" sz="1400" dirty="0"/>
              <a:t>Antalet sysselsatta invånare minskade med nästan12 procent, eller 15 500 personer, under andra kvartalet. </a:t>
            </a:r>
          </a:p>
          <a:p>
            <a:pPr lvl="4"/>
            <a:r>
              <a:rPr lang="sv-SE" sz="1400" dirty="0"/>
              <a:t>Sysselsättningen minskar mest inom </a:t>
            </a:r>
            <a:r>
              <a:rPr lang="sv-SE" sz="1400" dirty="0" err="1"/>
              <a:t>Tillverkn</a:t>
            </a:r>
            <a:r>
              <a:rPr lang="sv-SE" sz="1400" dirty="0"/>
              <a:t>. och utvinning, energi och miljö och Vård och omsorg.</a:t>
            </a:r>
          </a:p>
          <a:p>
            <a:pPr lvl="4"/>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kv2</a:t>
            </a:r>
            <a:endParaRPr lang="sv-SE" sz="1400" dirty="0"/>
          </a:p>
        </p:txBody>
      </p:sp>
      <p:graphicFrame>
        <p:nvGraphicFramePr>
          <p:cNvPr id="17" name="Tabell 16">
            <a:extLst>
              <a:ext uri="{FF2B5EF4-FFF2-40B4-BE49-F238E27FC236}">
                <a16:creationId xmlns:a16="http://schemas.microsoft.com/office/drawing/2014/main" id="{B0310047-DACE-4A04-AF0A-B41B77D20F7B}"/>
              </a:ext>
            </a:extLst>
          </p:cNvPr>
          <p:cNvGraphicFramePr>
            <a:graphicFrameLocks noGrp="1"/>
          </p:cNvGraphicFramePr>
          <p:nvPr>
            <p:extLst>
              <p:ext uri="{D42A27DB-BD31-4B8C-83A1-F6EECF244321}">
                <p14:modId xmlns:p14="http://schemas.microsoft.com/office/powerpoint/2010/main" val="2050695428"/>
              </p:ext>
            </p:extLst>
          </p:nvPr>
        </p:nvGraphicFramePr>
        <p:xfrm>
          <a:off x="6755214" y="3741540"/>
          <a:ext cx="4722411" cy="22308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131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131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6941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5 074 400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26 800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2,8 </a:t>
                      </a:r>
                    </a:p>
                  </a:txBody>
                  <a:tcPr marL="9525" marR="9525" marT="9525" marB="0" anchor="ctr"/>
                </a:tc>
                <a:extLst>
                  <a:ext uri="{0D108BD9-81ED-4DB2-BD59-A6C34878D82A}">
                    <a16:rowId xmlns:a16="http://schemas.microsoft.com/office/drawing/2014/main" val="1544414373"/>
                  </a:ext>
                </a:extLst>
              </a:tr>
              <a:tr h="46941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dirty="0">
                          <a:solidFill>
                            <a:srgbClr val="000000"/>
                          </a:solidFill>
                          <a:effectLst/>
                          <a:latin typeface="Futura Std Book" panose="020B0502020204020303"/>
                        </a:rPr>
                        <a:t>2 346 200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3,7 </a:t>
                      </a:r>
                    </a:p>
                  </a:txBody>
                  <a:tcPr marL="9525" marR="9525" marT="9525" marB="0" anchor="ctr"/>
                </a:tc>
                <a:extLst>
                  <a:ext uri="{0D108BD9-81ED-4DB2-BD59-A6C34878D82A}">
                    <a16:rowId xmlns:a16="http://schemas.microsoft.com/office/drawing/2014/main" val="4178915708"/>
                  </a:ext>
                </a:extLst>
              </a:tr>
              <a:tr h="469418">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119 200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-15 500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-11,5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-6,5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2" name="Diagram 11">
            <a:extLst>
              <a:ext uri="{FF2B5EF4-FFF2-40B4-BE49-F238E27FC236}">
                <a16:creationId xmlns:a16="http://schemas.microsoft.com/office/drawing/2014/main" id="{C35A42FD-ED15-42DE-AD69-29AA8D1F7BF8}"/>
              </a:ext>
            </a:extLst>
          </p:cNvPr>
          <p:cNvGraphicFramePr>
            <a:graphicFrameLocks/>
          </p:cNvGraphicFramePr>
          <p:nvPr>
            <p:extLst>
              <p:ext uri="{D42A27DB-BD31-4B8C-83A1-F6EECF244321}">
                <p14:modId xmlns:p14="http://schemas.microsoft.com/office/powerpoint/2010/main" val="3182668886"/>
              </p:ext>
            </p:extLst>
          </p:nvPr>
        </p:nvGraphicFramePr>
        <p:xfrm>
          <a:off x="714373" y="1955883"/>
          <a:ext cx="5912929" cy="38011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990328691"/>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Gävleborgs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14 700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-6,4</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11,0</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-2 200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14,7</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14 400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20 600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118 700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-14 800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119 200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-15 500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-11,5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44575521"/>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Gävleborgs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7 800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29 500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15 700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-12,8</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10 600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23 600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-9,9</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18 600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12,0</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118 700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-14 800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-11,1</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119 200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-15 500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-11,5</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6944" y="5849321"/>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760618"/>
            <a:ext cx="4725915" cy="1668380"/>
          </a:xfrm>
        </p:spPr>
        <p:txBody>
          <a:bodyPr/>
          <a:lstStyle/>
          <a:p>
            <a:pPr lvl="4"/>
            <a:r>
              <a:rPr lang="sv-SE" sz="1400" dirty="0"/>
              <a:t>Antalet lediga jobb ökade med 65 procent i länet för kvartalet. </a:t>
            </a:r>
          </a:p>
          <a:p>
            <a:pPr lvl="4"/>
            <a:r>
              <a:rPr lang="sv-SE" sz="1400" dirty="0"/>
              <a:t>De lediga jobben ökade som mest inom </a:t>
            </a:r>
            <a:r>
              <a:rPr lang="sv-SE" sz="1400" dirty="0"/>
              <a:t>T</a:t>
            </a:r>
            <a:r>
              <a:rPr lang="sv-SE" sz="1400" dirty="0" smtClean="0"/>
              <a:t>illverkning  av </a:t>
            </a:r>
            <a:r>
              <a:rPr lang="sv-SE" sz="1400" dirty="0"/>
              <a:t>verkstadsvaror </a:t>
            </a:r>
            <a:r>
              <a:rPr lang="sv-SE" sz="1400" dirty="0" smtClean="0"/>
              <a:t>samt </a:t>
            </a:r>
            <a:r>
              <a:rPr lang="sv-SE" sz="1400" dirty="0"/>
              <a:t>Hotell och restaurang.</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kv2</a:t>
            </a:r>
            <a:endParaRPr lang="sv-SE" sz="1400" dirty="0"/>
          </a:p>
        </p:txBody>
      </p:sp>
      <p:graphicFrame>
        <p:nvGraphicFramePr>
          <p:cNvPr id="26" name="Tabell 25">
            <a:extLst>
              <a:ext uri="{FF2B5EF4-FFF2-40B4-BE49-F238E27FC236}">
                <a16:creationId xmlns:a16="http://schemas.microsoft.com/office/drawing/2014/main" id="{BA7CC711-8170-4C5D-9F5D-9DB635C4A11B}"/>
              </a:ext>
            </a:extLst>
          </p:cNvPr>
          <p:cNvGraphicFramePr>
            <a:graphicFrameLocks noGrp="1"/>
          </p:cNvGraphicFramePr>
          <p:nvPr>
            <p:extLst>
              <p:ext uri="{D42A27DB-BD31-4B8C-83A1-F6EECF244321}">
                <p14:modId xmlns:p14="http://schemas.microsoft.com/office/powerpoint/2010/main" val="3079198701"/>
              </p:ext>
            </p:extLst>
          </p:nvPr>
        </p:nvGraphicFramePr>
        <p:xfrm>
          <a:off x="6744446" y="3732764"/>
          <a:ext cx="4725915" cy="2239665"/>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3">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32728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364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218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312 463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1 034 716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544414373"/>
                  </a:ext>
                </a:extLst>
              </a:tr>
              <a:tr h="39218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135 912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457 430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4178915708"/>
                  </a:ext>
                </a:extLst>
              </a:tr>
              <a:tr h="392185">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6 952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23 909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554613420"/>
                  </a:ext>
                </a:extLst>
              </a:tr>
              <a:tr h="392185">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3 629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12 788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5AADE85B-9D0E-4065-8B52-9882993F00D3}"/>
              </a:ext>
            </a:extLst>
          </p:cNvPr>
          <p:cNvGraphicFramePr>
            <a:graphicFrameLocks/>
          </p:cNvGraphicFramePr>
          <p:nvPr>
            <p:extLst>
              <p:ext uri="{D42A27DB-BD31-4B8C-83A1-F6EECF244321}">
                <p14:modId xmlns:p14="http://schemas.microsoft.com/office/powerpoint/2010/main" val="3428149359"/>
              </p:ext>
            </p:extLst>
          </p:nvPr>
        </p:nvGraphicFramePr>
        <p:xfrm>
          <a:off x="736945" y="1994073"/>
          <a:ext cx="5865192" cy="38552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7" y="2025498"/>
            <a:ext cx="4684939" cy="1413496"/>
          </a:xfrm>
        </p:spPr>
        <p:txBody>
          <a:bodyPr/>
          <a:lstStyle/>
          <a:p>
            <a:pPr lvl="4"/>
            <a:r>
              <a:rPr lang="sv-SE" sz="1400" dirty="0"/>
              <a:t>Antal varslade personer minskade i länet med 69 procent och 18 procent i Gävle.</a:t>
            </a:r>
          </a:p>
          <a:p>
            <a:pPr lvl="4"/>
            <a:r>
              <a:rPr lang="sv-SE" sz="1400" dirty="0"/>
              <a:t>Minskningen i länet är något lägre än utvecklingen i Sverige och Stockholmsregionen som helhet.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kv2</a:t>
            </a:r>
            <a:endParaRPr lang="sv-SE" sz="1400" dirty="0"/>
          </a:p>
        </p:txBody>
      </p:sp>
      <p:graphicFrame>
        <p:nvGraphicFramePr>
          <p:cNvPr id="26" name="Tabell 25">
            <a:extLst>
              <a:ext uri="{FF2B5EF4-FFF2-40B4-BE49-F238E27FC236}">
                <a16:creationId xmlns:a16="http://schemas.microsoft.com/office/drawing/2014/main" id="{01D9CC6C-B031-4EBD-99E6-46D3FAA1CD4C}"/>
              </a:ext>
            </a:extLst>
          </p:cNvPr>
          <p:cNvGraphicFramePr>
            <a:graphicFrameLocks noGrp="1"/>
          </p:cNvGraphicFramePr>
          <p:nvPr>
            <p:extLst>
              <p:ext uri="{D42A27DB-BD31-4B8C-83A1-F6EECF244321}">
                <p14:modId xmlns:p14="http://schemas.microsoft.com/office/powerpoint/2010/main" val="3543578533"/>
              </p:ext>
            </p:extLst>
          </p:nvPr>
        </p:nvGraphicFramePr>
        <p:xfrm>
          <a:off x="6779353" y="3725983"/>
          <a:ext cx="4711606" cy="2246450"/>
        </p:xfrm>
        <a:graphic>
          <a:graphicData uri="http://schemas.openxmlformats.org/drawingml/2006/table">
            <a:tbl>
              <a:tblPr bandRow="1">
                <a:tableStyleId>{2D5ABB26-0587-4C30-8999-92F81FD0307C}</a:tableStyleId>
              </a:tblPr>
              <a:tblGrid>
                <a:gridCol w="1539044">
                  <a:extLst>
                    <a:ext uri="{9D8B030D-6E8A-4147-A177-3AD203B41FA5}">
                      <a16:colId xmlns:a16="http://schemas.microsoft.com/office/drawing/2014/main" val="1678076792"/>
                    </a:ext>
                  </a:extLst>
                </a:gridCol>
                <a:gridCol w="683528">
                  <a:extLst>
                    <a:ext uri="{9D8B030D-6E8A-4147-A177-3AD203B41FA5}">
                      <a16:colId xmlns:a16="http://schemas.microsoft.com/office/drawing/2014/main" val="2601369493"/>
                    </a:ext>
                  </a:extLst>
                </a:gridCol>
                <a:gridCol w="775457">
                  <a:extLst>
                    <a:ext uri="{9D8B030D-6E8A-4147-A177-3AD203B41FA5}">
                      <a16:colId xmlns:a16="http://schemas.microsoft.com/office/drawing/2014/main" val="2395970223"/>
                    </a:ext>
                  </a:extLst>
                </a:gridCol>
                <a:gridCol w="613904">
                  <a:extLst>
                    <a:ext uri="{9D8B030D-6E8A-4147-A177-3AD203B41FA5}">
                      <a16:colId xmlns:a16="http://schemas.microsoft.com/office/drawing/2014/main" val="3235649811"/>
                    </a:ext>
                  </a:extLst>
                </a:gridCol>
                <a:gridCol w="560053">
                  <a:extLst>
                    <a:ext uri="{9D8B030D-6E8A-4147-A177-3AD203B41FA5}">
                      <a16:colId xmlns:a16="http://schemas.microsoft.com/office/drawing/2014/main" val="1050073455"/>
                    </a:ext>
                  </a:extLst>
                </a:gridCol>
                <a:gridCol w="539620">
                  <a:extLst>
                    <a:ext uri="{9D8B030D-6E8A-4147-A177-3AD203B41FA5}">
                      <a16:colId xmlns:a16="http://schemas.microsoft.com/office/drawing/2014/main" val="3827523272"/>
                    </a:ext>
                  </a:extLst>
                </a:gridCol>
              </a:tblGrid>
              <a:tr h="32827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4686">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337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7 680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44 421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1544414373"/>
                  </a:ext>
                </a:extLst>
              </a:tr>
              <a:tr h="39337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4 486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27 047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4178915708"/>
                  </a:ext>
                </a:extLst>
              </a:tr>
              <a:tr h="393373">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873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-58</a:t>
                      </a:r>
                    </a:p>
                  </a:txBody>
                  <a:tcPr marL="9525" marR="9525" marT="9525" marB="0" anchor="ctr"/>
                </a:tc>
                <a:extLst>
                  <a:ext uri="{0D108BD9-81ED-4DB2-BD59-A6C34878D82A}">
                    <a16:rowId xmlns:a16="http://schemas.microsoft.com/office/drawing/2014/main" val="1554613420"/>
                  </a:ext>
                </a:extLst>
              </a:tr>
              <a:tr h="393373">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787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D16C9894-4D5A-46B2-B35D-FE4B4E3FCFCB}"/>
              </a:ext>
            </a:extLst>
          </p:cNvPr>
          <p:cNvGraphicFramePr>
            <a:graphicFrameLocks/>
          </p:cNvGraphicFramePr>
          <p:nvPr>
            <p:extLst>
              <p:ext uri="{D42A27DB-BD31-4B8C-83A1-F6EECF244321}">
                <p14:modId xmlns:p14="http://schemas.microsoft.com/office/powerpoint/2010/main" val="3955052304"/>
              </p:ext>
            </p:extLst>
          </p:nvPr>
        </p:nvGraphicFramePr>
        <p:xfrm>
          <a:off x="721639" y="1943954"/>
          <a:ext cx="5897275" cy="381303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1" y="2000539"/>
            <a:ext cx="4667523" cy="1428461"/>
          </a:xfrm>
        </p:spPr>
        <p:txBody>
          <a:bodyPr/>
          <a:lstStyle/>
          <a:p>
            <a:pPr lvl="4"/>
            <a:r>
              <a:rPr lang="sv-SE" sz="1400" dirty="0"/>
              <a:t>Arbetslösheten i Gävleborgs län minskade till</a:t>
            </a:r>
            <a:br>
              <a:rPr lang="sv-SE" sz="1400" dirty="0"/>
            </a:br>
            <a:r>
              <a:rPr lang="sv-SE" sz="1400" dirty="0"/>
              <a:t>6,8 procent. </a:t>
            </a:r>
          </a:p>
          <a:p>
            <a:pPr lvl="4"/>
            <a:r>
              <a:rPr lang="sv-SE" sz="1400" dirty="0"/>
              <a:t>Nordanstigs kommun hade länets lägsta arbetslöshet under perioden: 4,9 procent. </a:t>
            </a:r>
          </a:p>
          <a:p>
            <a:pPr lvl="4"/>
            <a:endParaRPr lang="sv-SE" sz="1400" dirty="0"/>
          </a:p>
          <a:p>
            <a:pPr lvl="4"/>
            <a:endParaRPr lang="sv-SE" sz="1400" dirty="0"/>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60669" y="1225405"/>
            <a:ext cx="5208907"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688EE00F-CEF5-4A5D-A269-DB8825C7197D}"/>
              </a:ext>
            </a:extLst>
          </p:cNvPr>
          <p:cNvGraphicFramePr>
            <a:graphicFrameLocks noGrp="1"/>
          </p:cNvGraphicFramePr>
          <p:nvPr>
            <p:extLst>
              <p:ext uri="{D42A27DB-BD31-4B8C-83A1-F6EECF244321}">
                <p14:modId xmlns:p14="http://schemas.microsoft.com/office/powerpoint/2010/main" val="2456038186"/>
              </p:ext>
            </p:extLst>
          </p:nvPr>
        </p:nvGraphicFramePr>
        <p:xfrm>
          <a:off x="6810101" y="3726566"/>
          <a:ext cx="4667523" cy="2163820"/>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2">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32960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32960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7615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415 627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-26 471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544414373"/>
                  </a:ext>
                </a:extLst>
              </a:tr>
              <a:tr h="37615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194 649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-7 869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4178915708"/>
                  </a:ext>
                </a:extLst>
              </a:tr>
              <a:tr h="376155">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13 911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-1 257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554613420"/>
                  </a:ext>
                </a:extLst>
              </a:tr>
              <a:tr h="376155">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5 501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-95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E86022AC-F9C2-48AF-BE10-287518613DF6}"/>
              </a:ext>
            </a:extLst>
          </p:cNvPr>
          <p:cNvGraphicFramePr>
            <a:graphicFrameLocks/>
          </p:cNvGraphicFramePr>
          <p:nvPr>
            <p:extLst>
              <p:ext uri="{D42A27DB-BD31-4B8C-83A1-F6EECF244321}">
                <p14:modId xmlns:p14="http://schemas.microsoft.com/office/powerpoint/2010/main" val="1919995705"/>
              </p:ext>
            </p:extLst>
          </p:nvPr>
        </p:nvGraphicFramePr>
        <p:xfrm>
          <a:off x="660667" y="1748625"/>
          <a:ext cx="5865968" cy="40083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144185489"/>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03502">
                  <a:extLst>
                    <a:ext uri="{9D8B030D-6E8A-4147-A177-3AD203B41FA5}">
                      <a16:colId xmlns:a16="http://schemas.microsoft.com/office/drawing/2014/main" val="452260278"/>
                    </a:ext>
                  </a:extLst>
                </a:gridCol>
                <a:gridCol w="196485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a:solidFill>
                            <a:schemeClr val="bg1"/>
                          </a:solidFill>
                        </a:rPr>
                        <a:t>Gävleborgs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4 546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-2 393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-34,5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-19,8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1 162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-22,2</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9 365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1 660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13 911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-1 257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3800136099"/>
              </p:ext>
            </p:extLst>
          </p:nvPr>
        </p:nvGraphicFramePr>
        <p:xfrm>
          <a:off x="1882774" y="3585949"/>
          <a:ext cx="8426449" cy="1915560"/>
        </p:xfrm>
        <a:graphic>
          <a:graphicData uri="http://schemas.openxmlformats.org/drawingml/2006/table">
            <a:tbl>
              <a:tblPr firstRow="1" bandRow="1">
                <a:tableStyleId>{5C22544A-7EE6-4342-B048-85BDC9FD1C3A}</a:tableStyleId>
              </a:tblPr>
              <a:tblGrid>
                <a:gridCol w="2613026">
                  <a:extLst>
                    <a:ext uri="{9D8B030D-6E8A-4147-A177-3AD203B41FA5}">
                      <a16:colId xmlns:a16="http://schemas.microsoft.com/office/drawing/2014/main" val="3172541576"/>
                    </a:ext>
                  </a:extLst>
                </a:gridCol>
                <a:gridCol w="1972112">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Gävle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1 767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-835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-32,1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-10,1</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3 734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-22,7</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5 501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18176" y="5948730"/>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1" y="2150727"/>
            <a:ext cx="4725925" cy="1286836"/>
          </a:xfrm>
        </p:spPr>
        <p:txBody>
          <a:bodyPr/>
          <a:lstStyle/>
          <a:p>
            <a:pPr lvl="4"/>
            <a:r>
              <a:rPr lang="sv-SE" sz="1400" dirty="0"/>
              <a:t>Antalet invånare är närmast oförändrat under kvartalet jämfört med förra året.</a:t>
            </a:r>
          </a:p>
          <a:p>
            <a:pPr lvl="4"/>
            <a:r>
              <a:rPr lang="sv-SE" sz="1400" dirty="0"/>
              <a:t>Länet har en lägre befolkningstillväxt än riket som helhet.</a:t>
            </a:r>
          </a:p>
          <a:p>
            <a:pPr lvl="4"/>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kv2</a:t>
            </a:r>
            <a:endParaRPr lang="sv-SE" sz="1400" dirty="0"/>
          </a:p>
        </p:txBody>
      </p:sp>
      <p:graphicFrame>
        <p:nvGraphicFramePr>
          <p:cNvPr id="17" name="Tabell 16">
            <a:extLst>
              <a:ext uri="{FF2B5EF4-FFF2-40B4-BE49-F238E27FC236}">
                <a16:creationId xmlns:a16="http://schemas.microsoft.com/office/drawing/2014/main" id="{7958FEDD-D2A0-4D17-9EE9-6A96F89645B7}"/>
              </a:ext>
            </a:extLst>
          </p:cNvPr>
          <p:cNvGraphicFramePr>
            <a:graphicFrameLocks noGrp="1"/>
          </p:cNvGraphicFramePr>
          <p:nvPr>
            <p:extLst>
              <p:ext uri="{D42A27DB-BD31-4B8C-83A1-F6EECF244321}">
                <p14:modId xmlns:p14="http://schemas.microsoft.com/office/powerpoint/2010/main" val="1764962856"/>
              </p:ext>
            </p:extLst>
          </p:nvPr>
        </p:nvGraphicFramePr>
        <p:xfrm>
          <a:off x="6744441" y="3723128"/>
          <a:ext cx="4725925" cy="2156970"/>
        </p:xfrm>
        <a:graphic>
          <a:graphicData uri="http://schemas.openxmlformats.org/drawingml/2006/table">
            <a:tbl>
              <a:tblPr bandRow="1">
                <a:tableStyleId>{2D5ABB26-0587-4C30-8999-92F81FD0307C}</a:tableStyleId>
              </a:tblPr>
              <a:tblGrid>
                <a:gridCol w="1793709">
                  <a:extLst>
                    <a:ext uri="{9D8B030D-6E8A-4147-A177-3AD203B41FA5}">
                      <a16:colId xmlns:a16="http://schemas.microsoft.com/office/drawing/2014/main" val="1678076792"/>
                    </a:ext>
                  </a:extLst>
                </a:gridCol>
                <a:gridCol w="906524">
                  <a:extLst>
                    <a:ext uri="{9D8B030D-6E8A-4147-A177-3AD203B41FA5}">
                      <a16:colId xmlns:a16="http://schemas.microsoft.com/office/drawing/2014/main" val="2601369493"/>
                    </a:ext>
                  </a:extLst>
                </a:gridCol>
                <a:gridCol w="899625">
                  <a:extLst>
                    <a:ext uri="{9D8B030D-6E8A-4147-A177-3AD203B41FA5}">
                      <a16:colId xmlns:a16="http://schemas.microsoft.com/office/drawing/2014/main" val="4186067780"/>
                    </a:ext>
                  </a:extLst>
                </a:gridCol>
                <a:gridCol w="531179">
                  <a:extLst>
                    <a:ext uri="{9D8B030D-6E8A-4147-A177-3AD203B41FA5}">
                      <a16:colId xmlns:a16="http://schemas.microsoft.com/office/drawing/2014/main" val="3235649811"/>
                    </a:ext>
                  </a:extLst>
                </a:gridCol>
                <a:gridCol w="594888">
                  <a:extLst>
                    <a:ext uri="{9D8B030D-6E8A-4147-A177-3AD203B41FA5}">
                      <a16:colId xmlns:a16="http://schemas.microsoft.com/office/drawing/2014/main" val="1050073455"/>
                    </a:ext>
                  </a:extLst>
                </a:gridCol>
              </a:tblGrid>
              <a:tr h="359495">
                <a:tc>
                  <a:txBody>
                    <a:bodyPr/>
                    <a:lstStyle/>
                    <a:p>
                      <a:pPr marL="72000" algn="l" fontAlgn="b"/>
                      <a:endParaRPr lang="sv-SE" sz="800" b="0" i="0" u="none" strike="noStrike" dirty="0">
                        <a:solidFill>
                          <a:schemeClr val="tx1"/>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59495">
                <a:tc>
                  <a:txBody>
                    <a:bodyPr/>
                    <a:lstStyle/>
                    <a:p>
                      <a:pPr marL="72000" algn="l" fontAlgn="b"/>
                      <a:endParaRPr lang="sv-SE" sz="800" b="0" i="0" u="none" strike="noStrike" dirty="0">
                        <a:solidFill>
                          <a:schemeClr val="tx1"/>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59495">
                <a:tc>
                  <a:txBody>
                    <a:bodyPr/>
                    <a:lstStyle/>
                    <a:p>
                      <a:pPr marL="72000" algn="l" fontAlgn="b"/>
                      <a:r>
                        <a:rPr lang="sv-SE" sz="800" u="none" strike="noStrike" dirty="0">
                          <a:solidFill>
                            <a:schemeClr val="tx1"/>
                          </a:solidFill>
                          <a:effectLst/>
                        </a:rPr>
                        <a:t>Sverige</a:t>
                      </a:r>
                      <a:endParaRPr lang="sv-SE" sz="800" b="0" i="0" u="none" strike="noStrike" dirty="0">
                        <a:solidFill>
                          <a:schemeClr val="tx1"/>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10 409,2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 </a:t>
                      </a:r>
                    </a:p>
                  </a:txBody>
                  <a:tcPr marL="9525" marR="9525" marT="9525" marB="0" anchor="ctr"/>
                </a:tc>
                <a:extLst>
                  <a:ext uri="{0D108BD9-81ED-4DB2-BD59-A6C34878D82A}">
                    <a16:rowId xmlns:a16="http://schemas.microsoft.com/office/drawing/2014/main" val="1544414373"/>
                  </a:ext>
                </a:extLst>
              </a:tr>
              <a:tr h="359495">
                <a:tc>
                  <a:txBody>
                    <a:bodyPr/>
                    <a:lstStyle/>
                    <a:p>
                      <a:pPr marL="72000" algn="l" fontAlgn="b"/>
                      <a:r>
                        <a:rPr lang="sv-SE" sz="800" u="none" strike="noStrike" dirty="0">
                          <a:solidFill>
                            <a:schemeClr val="tx1"/>
                          </a:solidFill>
                          <a:effectLst/>
                        </a:rPr>
                        <a:t>Stockholmsregionen</a:t>
                      </a:r>
                      <a:endParaRPr lang="sv-SE" sz="800" b="0" i="0" u="none" strike="noStrike" dirty="0">
                        <a:solidFill>
                          <a:schemeClr val="tx1"/>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4 721,6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 </a:t>
                      </a:r>
                    </a:p>
                  </a:txBody>
                  <a:tcPr marL="9525" marR="9525" marT="9525" marB="0" anchor="ctr"/>
                </a:tc>
                <a:extLst>
                  <a:ext uri="{0D108BD9-81ED-4DB2-BD59-A6C34878D82A}">
                    <a16:rowId xmlns:a16="http://schemas.microsoft.com/office/drawing/2014/main" val="4178915708"/>
                  </a:ext>
                </a:extLst>
              </a:tr>
              <a:tr h="359495">
                <a:tc>
                  <a:txBody>
                    <a:bodyPr/>
                    <a:lstStyle/>
                    <a:p>
                      <a:pPr marL="72000" algn="l" fontAlgn="b"/>
                      <a:r>
                        <a:rPr lang="sv-SE" sz="800" b="1" u="none" strike="noStrike" dirty="0">
                          <a:solidFill>
                            <a:schemeClr val="tx1"/>
                          </a:solidFill>
                          <a:effectLst/>
                        </a:rPr>
                        <a:t>Gävleborgs län</a:t>
                      </a:r>
                      <a:endParaRPr lang="sv-SE" sz="800" b="1" i="0" u="none" strike="noStrike" dirty="0">
                        <a:solidFill>
                          <a:schemeClr val="tx1"/>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287,9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 </a:t>
                      </a:r>
                    </a:p>
                  </a:txBody>
                  <a:tcPr marL="9525" marR="9525" marT="9525" marB="0" anchor="ctr"/>
                </a:tc>
                <a:extLst>
                  <a:ext uri="{0D108BD9-81ED-4DB2-BD59-A6C34878D82A}">
                    <a16:rowId xmlns:a16="http://schemas.microsoft.com/office/drawing/2014/main" val="1554613420"/>
                  </a:ext>
                </a:extLst>
              </a:tr>
              <a:tr h="359495">
                <a:tc>
                  <a:txBody>
                    <a:bodyPr/>
                    <a:lstStyle/>
                    <a:p>
                      <a:pPr marL="72000" algn="l" fontAlgn="b"/>
                      <a:r>
                        <a:rPr lang="sv-SE" sz="800" b="1" u="none" strike="noStrike" dirty="0">
                          <a:solidFill>
                            <a:schemeClr val="tx1"/>
                          </a:solidFill>
                          <a:effectLst/>
                        </a:rPr>
                        <a:t>Gävle kommun</a:t>
                      </a:r>
                      <a:endParaRPr lang="sv-SE" sz="800" b="1" i="0" u="none" strike="noStrike" dirty="0">
                        <a:solidFill>
                          <a:schemeClr val="tx1"/>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3,8 </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BED41F88-DB59-4C39-84CD-447BDE9B28C4}"/>
              </a:ext>
            </a:extLst>
          </p:cNvPr>
          <p:cNvGraphicFramePr>
            <a:graphicFrameLocks/>
          </p:cNvGraphicFramePr>
          <p:nvPr>
            <p:extLst>
              <p:ext uri="{D42A27DB-BD31-4B8C-83A1-F6EECF244321}">
                <p14:modId xmlns:p14="http://schemas.microsoft.com/office/powerpoint/2010/main" val="1921282533"/>
              </p:ext>
            </p:extLst>
          </p:nvPr>
        </p:nvGraphicFramePr>
        <p:xfrm>
          <a:off x="718176" y="1947288"/>
          <a:ext cx="5850404" cy="393280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3" y="1949297"/>
            <a:ext cx="4725917" cy="1515049"/>
          </a:xfrm>
        </p:spPr>
        <p:txBody>
          <a:bodyPr/>
          <a:lstStyle/>
          <a:p>
            <a:pPr lvl="4"/>
            <a:r>
              <a:rPr lang="sv-SE" sz="1400" dirty="0"/>
              <a:t>Bostadsbyggandet ökade under kvartalet och befinner sig på </a:t>
            </a:r>
            <a:r>
              <a:rPr lang="sv-SE" sz="1400"/>
              <a:t>en något </a:t>
            </a:r>
            <a:r>
              <a:rPr lang="sv-SE" sz="1400" dirty="0"/>
              <a:t>högre nivå än landet som helhet.</a:t>
            </a:r>
            <a:br>
              <a:rPr lang="sv-SE" sz="1400" dirty="0"/>
            </a:br>
            <a:r>
              <a:rPr lang="sv-SE" sz="1400" dirty="0"/>
              <a:t>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kv2</a:t>
            </a:r>
            <a:endParaRPr lang="sv-SE" sz="1400" dirty="0"/>
          </a:p>
        </p:txBody>
      </p:sp>
      <p:graphicFrame>
        <p:nvGraphicFramePr>
          <p:cNvPr id="26" name="Tabell 25">
            <a:extLst>
              <a:ext uri="{FF2B5EF4-FFF2-40B4-BE49-F238E27FC236}">
                <a16:creationId xmlns:a16="http://schemas.microsoft.com/office/drawing/2014/main" id="{A9CEE3BA-079A-459D-9BE6-0087756A64B0}"/>
              </a:ext>
            </a:extLst>
          </p:cNvPr>
          <p:cNvGraphicFramePr>
            <a:graphicFrameLocks noGrp="1"/>
          </p:cNvGraphicFramePr>
          <p:nvPr>
            <p:extLst>
              <p:ext uri="{D42A27DB-BD31-4B8C-83A1-F6EECF244321}">
                <p14:modId xmlns:p14="http://schemas.microsoft.com/office/powerpoint/2010/main" val="3243193815"/>
              </p:ext>
            </p:extLst>
          </p:nvPr>
        </p:nvGraphicFramePr>
        <p:xfrm>
          <a:off x="6747662" y="3705998"/>
          <a:ext cx="4722698" cy="2174101"/>
        </p:xfrm>
        <a:graphic>
          <a:graphicData uri="http://schemas.openxmlformats.org/drawingml/2006/table">
            <a:tbl>
              <a:tblPr bandRow="1">
                <a:tableStyleId>{2D5ABB26-0587-4C30-8999-92F81FD0307C}</a:tableStyleId>
              </a:tblPr>
              <a:tblGrid>
                <a:gridCol w="1542667">
                  <a:extLst>
                    <a:ext uri="{9D8B030D-6E8A-4147-A177-3AD203B41FA5}">
                      <a16:colId xmlns:a16="http://schemas.microsoft.com/office/drawing/2014/main" val="1678076792"/>
                    </a:ext>
                  </a:extLst>
                </a:gridCol>
                <a:gridCol w="685137">
                  <a:extLst>
                    <a:ext uri="{9D8B030D-6E8A-4147-A177-3AD203B41FA5}">
                      <a16:colId xmlns:a16="http://schemas.microsoft.com/office/drawing/2014/main" val="2601369493"/>
                    </a:ext>
                  </a:extLst>
                </a:gridCol>
                <a:gridCol w="777283">
                  <a:extLst>
                    <a:ext uri="{9D8B030D-6E8A-4147-A177-3AD203B41FA5}">
                      <a16:colId xmlns:a16="http://schemas.microsoft.com/office/drawing/2014/main" val="2395970223"/>
                    </a:ext>
                  </a:extLst>
                </a:gridCol>
                <a:gridCol w="615349">
                  <a:extLst>
                    <a:ext uri="{9D8B030D-6E8A-4147-A177-3AD203B41FA5}">
                      <a16:colId xmlns:a16="http://schemas.microsoft.com/office/drawing/2014/main" val="3235649811"/>
                    </a:ext>
                  </a:extLst>
                </a:gridCol>
                <a:gridCol w="561371">
                  <a:extLst>
                    <a:ext uri="{9D8B030D-6E8A-4147-A177-3AD203B41FA5}">
                      <a16:colId xmlns:a16="http://schemas.microsoft.com/office/drawing/2014/main" val="1050073455"/>
                    </a:ext>
                  </a:extLst>
                </a:gridCol>
                <a:gridCol w="540891">
                  <a:extLst>
                    <a:ext uri="{9D8B030D-6E8A-4147-A177-3AD203B41FA5}">
                      <a16:colId xmlns:a16="http://schemas.microsoft.com/office/drawing/2014/main" val="3827523272"/>
                    </a:ext>
                  </a:extLst>
                </a:gridCol>
              </a:tblGrid>
              <a:tr h="31770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3358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8070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14 679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53 215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544414373"/>
                  </a:ext>
                </a:extLst>
              </a:tr>
              <a:tr h="38070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7 408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23 935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4178915708"/>
                  </a:ext>
                </a:extLst>
              </a:tr>
              <a:tr h="380704">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836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1554613420"/>
                  </a:ext>
                </a:extLst>
              </a:tr>
              <a:tr h="380704">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698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BED41F88-DB59-4C39-84CD-447BDE9B28C4}"/>
              </a:ext>
            </a:extLst>
          </p:cNvPr>
          <p:cNvGraphicFramePr>
            <a:graphicFrameLocks/>
          </p:cNvGraphicFramePr>
          <p:nvPr>
            <p:extLst>
              <p:ext uri="{D42A27DB-BD31-4B8C-83A1-F6EECF244321}">
                <p14:modId xmlns:p14="http://schemas.microsoft.com/office/powerpoint/2010/main" val="1685145581"/>
              </p:ext>
            </p:extLst>
          </p:nvPr>
        </p:nvGraphicFramePr>
        <p:xfrm>
          <a:off x="721636" y="1949297"/>
          <a:ext cx="5863721"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1" y="2164740"/>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37180" y="2237763"/>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30" y="462799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49" y="1456854"/>
            <a:ext cx="5691959"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kv2</a:t>
            </a:r>
            <a:endParaRPr lang="sv-SE" sz="1400" dirty="0"/>
          </a:p>
        </p:txBody>
      </p:sp>
      <p:graphicFrame>
        <p:nvGraphicFramePr>
          <p:cNvPr id="29" name="Tabell 28">
            <a:extLst>
              <a:ext uri="{FF2B5EF4-FFF2-40B4-BE49-F238E27FC236}">
                <a16:creationId xmlns:a16="http://schemas.microsoft.com/office/drawing/2014/main" id="{5318F90F-1A22-4E0F-B55A-FEA9494C72F9}"/>
              </a:ext>
            </a:extLst>
          </p:cNvPr>
          <p:cNvGraphicFramePr>
            <a:graphicFrameLocks noGrp="1"/>
          </p:cNvGraphicFramePr>
          <p:nvPr>
            <p:extLst>
              <p:ext uri="{D42A27DB-BD31-4B8C-83A1-F6EECF244321}">
                <p14:modId xmlns:p14="http://schemas.microsoft.com/office/powerpoint/2010/main" val="3712779696"/>
              </p:ext>
            </p:extLst>
          </p:nvPr>
        </p:nvGraphicFramePr>
        <p:xfrm>
          <a:off x="6737180" y="2478250"/>
          <a:ext cx="4733184" cy="2174104"/>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1678076792"/>
                    </a:ext>
                  </a:extLst>
                </a:gridCol>
                <a:gridCol w="686658">
                  <a:extLst>
                    <a:ext uri="{9D8B030D-6E8A-4147-A177-3AD203B41FA5}">
                      <a16:colId xmlns:a16="http://schemas.microsoft.com/office/drawing/2014/main" val="2601369493"/>
                    </a:ext>
                  </a:extLst>
                </a:gridCol>
                <a:gridCol w="779009">
                  <a:extLst>
                    <a:ext uri="{9D8B030D-6E8A-4147-A177-3AD203B41FA5}">
                      <a16:colId xmlns:a16="http://schemas.microsoft.com/office/drawing/2014/main" val="2395970223"/>
                    </a:ext>
                  </a:extLst>
                </a:gridCol>
                <a:gridCol w="572927">
                  <a:extLst>
                    <a:ext uri="{9D8B030D-6E8A-4147-A177-3AD203B41FA5}">
                      <a16:colId xmlns:a16="http://schemas.microsoft.com/office/drawing/2014/main" val="3235649811"/>
                    </a:ext>
                  </a:extLst>
                </a:gridCol>
                <a:gridCol w="606406">
                  <a:extLst>
                    <a:ext uri="{9D8B030D-6E8A-4147-A177-3AD203B41FA5}">
                      <a16:colId xmlns:a16="http://schemas.microsoft.com/office/drawing/2014/main" val="1050073455"/>
                    </a:ext>
                  </a:extLst>
                </a:gridCol>
                <a:gridCol w="542092">
                  <a:extLst>
                    <a:ext uri="{9D8B030D-6E8A-4147-A177-3AD203B41FA5}">
                      <a16:colId xmlns:a16="http://schemas.microsoft.com/office/drawing/2014/main" val="3827523272"/>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4706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6 537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26 828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 </a:t>
                      </a:r>
                    </a:p>
                  </a:txBody>
                  <a:tcPr marL="9525" marR="9525" marT="9525" marB="0" anchor="ctr"/>
                </a:tc>
                <a:extLst>
                  <a:ext uri="{0D108BD9-81ED-4DB2-BD59-A6C34878D82A}">
                    <a16:rowId xmlns:a16="http://schemas.microsoft.com/office/drawing/2014/main" val="1544414373"/>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2 779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11 548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 </a:t>
                      </a:r>
                    </a:p>
                  </a:txBody>
                  <a:tcPr marL="9525" marR="9525" marT="9525" marB="0" anchor="ctr"/>
                </a:tc>
                <a:extLst>
                  <a:ext uri="{0D108BD9-81ED-4DB2-BD59-A6C34878D82A}">
                    <a16:rowId xmlns:a16="http://schemas.microsoft.com/office/drawing/2014/main" val="4178915708"/>
                  </a:ext>
                </a:extLst>
              </a:tr>
              <a:tr h="281958">
                <a:tc>
                  <a:txBody>
                    <a:bodyPr/>
                    <a:lstStyle/>
                    <a:p>
                      <a:pPr marL="72000" algn="l" fontAlgn="b"/>
                      <a:r>
                        <a:rPr lang="sv-SE" sz="800" b="1" u="none" strike="noStrike" dirty="0">
                          <a:effectLst/>
                        </a:rPr>
                        <a:t>Gävleborgs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139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619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a:t>
                      </a:r>
                    </a:p>
                  </a:txBody>
                  <a:tcPr marL="9525" marR="9525" marT="9525" marB="0" anchor="ctr"/>
                </a:tc>
                <a:extLst>
                  <a:ext uri="{0D108BD9-81ED-4DB2-BD59-A6C34878D82A}">
                    <a16:rowId xmlns:a16="http://schemas.microsoft.com/office/drawing/2014/main" val="1554613420"/>
                  </a:ext>
                </a:extLst>
              </a:tr>
              <a:tr h="281958">
                <a:tc>
                  <a:txBody>
                    <a:bodyPr/>
                    <a:lstStyle/>
                    <a:p>
                      <a:pPr marL="72000" algn="l" fontAlgn="b"/>
                      <a:r>
                        <a:rPr lang="sv-SE" sz="800" b="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-58 </a:t>
                      </a:r>
                    </a:p>
                  </a:txBody>
                  <a:tcPr marL="9525" marR="9525" marT="9525" marB="0" anchor="ctr"/>
                </a:tc>
                <a:extLst>
                  <a:ext uri="{0D108BD9-81ED-4DB2-BD59-A6C34878D82A}">
                    <a16:rowId xmlns:a16="http://schemas.microsoft.com/office/drawing/2014/main" val="1376509740"/>
                  </a:ext>
                </a:extLst>
              </a:tr>
              <a:tr h="281958">
                <a:tc>
                  <a:txBody>
                    <a:bodyPr/>
                    <a:lstStyle/>
                    <a:p>
                      <a:pPr marL="72000" algn="l" fontAlgn="b"/>
                      <a:r>
                        <a:rPr lang="sv-SE" sz="800" b="1" u="none" strike="noStrike" dirty="0">
                          <a:effectLst/>
                        </a:rPr>
                        <a:t>Gävle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66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a:t>
                      </a:r>
                    </a:p>
                  </a:txBody>
                  <a:tcPr marL="9525" marR="9525" marT="9525" marB="0" anchor="ctr"/>
                </a:tc>
                <a:extLst>
                  <a:ext uri="{0D108BD9-81ED-4DB2-BD59-A6C34878D82A}">
                    <a16:rowId xmlns:a16="http://schemas.microsoft.com/office/drawing/2014/main" val="923977588"/>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172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19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-30 </a:t>
                      </a:r>
                    </a:p>
                  </a:txBody>
                  <a:tcPr marL="9525" marR="9525" marT="9525" marB="0" anchor="ctr"/>
                </a:tc>
                <a:extLst>
                  <a:ext uri="{0D108BD9-81ED-4DB2-BD59-A6C34878D82A}">
                    <a16:rowId xmlns:a16="http://schemas.microsoft.com/office/drawing/2014/main" val="6640234"/>
                  </a:ext>
                </a:extLst>
              </a:tr>
            </a:tbl>
          </a:graphicData>
        </a:graphic>
      </p:graphicFrame>
      <p:sp>
        <p:nvSpPr>
          <p:cNvPr id="11" name="textruta 10">
            <a:extLst>
              <a:ext uri="{FF2B5EF4-FFF2-40B4-BE49-F238E27FC236}">
                <a16:creationId xmlns:a16="http://schemas.microsoft.com/office/drawing/2014/main" id="{F57CE71F-C2DA-40B8-B009-D6BF2ECA4B1B}"/>
              </a:ext>
            </a:extLst>
          </p:cNvPr>
          <p:cNvSpPr txBox="1"/>
          <p:nvPr/>
        </p:nvSpPr>
        <p:spPr>
          <a:xfrm>
            <a:off x="10337004" y="4790851"/>
            <a:ext cx="1133360"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12">
            <a:extLst>
              <a:ext uri="{FF2B5EF4-FFF2-40B4-BE49-F238E27FC236}">
                <a16:creationId xmlns:a16="http://schemas.microsoft.com/office/drawing/2014/main" id="{419DD39B-069C-4728-A6C9-74E2711163A3}"/>
              </a:ext>
            </a:extLst>
          </p:cNvPr>
          <p:cNvGraphicFramePr>
            <a:graphicFrameLocks/>
          </p:cNvGraphicFramePr>
          <p:nvPr>
            <p:extLst>
              <p:ext uri="{D42A27DB-BD31-4B8C-83A1-F6EECF244321}">
                <p14:modId xmlns:p14="http://schemas.microsoft.com/office/powerpoint/2010/main" val="822081318"/>
              </p:ext>
            </p:extLst>
          </p:nvPr>
        </p:nvGraphicFramePr>
        <p:xfrm>
          <a:off x="717549" y="2164740"/>
          <a:ext cx="5767141" cy="34894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latshållare för bild 13" descr="En bild som visar oskärpa&#10;&#10;Automatiskt genererad beskrivning">
            <a:extLst>
              <a:ext uri="{FF2B5EF4-FFF2-40B4-BE49-F238E27FC236}">
                <a16:creationId xmlns:a16="http://schemas.microsoft.com/office/drawing/2014/main" id="{0D7AF5A6-1AEB-4E83-84CE-467DB02AFE2E}"/>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1739284320"/>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978553">
                  <a:extLst>
                    <a:ext uri="{9D8B030D-6E8A-4147-A177-3AD203B41FA5}">
                      <a16:colId xmlns:a16="http://schemas.microsoft.com/office/drawing/2014/main" val="2818758293"/>
                    </a:ext>
                  </a:extLst>
                </a:gridCol>
                <a:gridCol w="1254851">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algn="l" rtl="0" fontAlgn="ctr"/>
                      <a:r>
                        <a:rPr lang="sv-SE" sz="800" b="1" i="0" u="none" strike="noStrike">
                          <a:solidFill>
                            <a:srgbClr val="000000"/>
                          </a:solidFill>
                          <a:effectLst/>
                          <a:latin typeface="Futura Std Book" panose="020B0502020204020303" pitchFamily="34" charset="0"/>
                        </a:rPr>
                        <a:t>Gävleborgs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339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Bollnäs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Gävle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Hofors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Hudiksvall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Ljusdal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Nordanstig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Ockelbo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Ovanåker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Sandviken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Söderhamn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a:t>
            </a:r>
            <a:r>
              <a:rPr lang="sv-SE" sz="2400" b="0"/>
              <a:t>i Gävleborgs </a:t>
            </a:r>
            <a:r>
              <a:rPr lang="sv-SE" sz="2400" b="0" dirty="0"/>
              <a:t>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oskärpa&#10;&#10;Automatiskt genererad beskrivning">
            <a:extLst>
              <a:ext uri="{FF2B5EF4-FFF2-40B4-BE49-F238E27FC236}">
                <a16:creationId xmlns:a16="http://schemas.microsoft.com/office/drawing/2014/main" id="{0D934A15-744B-4D46-9517-153D330B86D3}"/>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Gävleborgs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2419439932"/>
              </p:ext>
            </p:extLst>
          </p:nvPr>
        </p:nvGraphicFramePr>
        <p:xfrm>
          <a:off x="6167438" y="106615"/>
          <a:ext cx="5689601" cy="6418008"/>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978979">
                  <a:extLst>
                    <a:ext uri="{9D8B030D-6E8A-4147-A177-3AD203B41FA5}">
                      <a16:colId xmlns:a16="http://schemas.microsoft.com/office/drawing/2014/main" val="2818758293"/>
                    </a:ext>
                  </a:extLst>
                </a:gridCol>
                <a:gridCol w="1255399">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a:rPr>
                        <a:t>2021 kv2</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a:rPr>
                        <a:t>2021 kv2</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algn="l" rtl="0" fontAlgn="ctr"/>
                      <a:r>
                        <a:rPr lang="sv-SE" sz="800" b="1" i="0" u="none" strike="noStrike">
                          <a:solidFill>
                            <a:srgbClr val="000000"/>
                          </a:solidFill>
                          <a:effectLst/>
                          <a:latin typeface="Futura Std Book" panose="020B0502020204020303" pitchFamily="34" charset="0"/>
                        </a:rPr>
                        <a:t>Gävleborgs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6 952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321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Ockelbo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Hofors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Ovanåker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Nordanstig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Ljusdal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Gävle</a:t>
                      </a:r>
                    </a:p>
                  </a:txBody>
                  <a:tcPr marL="144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3 629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Sandviken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Söderhamn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Bollnäs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Hudiksvall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1 052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EB44EF06-FB49-4A33-A960-103DA1D56F40}"/>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54D24FFE-A7F6-47BE-9507-E79ED9C1180B}"/>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Gävleborgs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3849388384"/>
              </p:ext>
            </p:extLst>
          </p:nvPr>
        </p:nvGraphicFramePr>
        <p:xfrm>
          <a:off x="6167440" y="106615"/>
          <a:ext cx="5687122" cy="6418008"/>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52540">
                  <a:extLst>
                    <a:ext uri="{9D8B030D-6E8A-4147-A177-3AD203B41FA5}">
                      <a16:colId xmlns:a16="http://schemas.microsoft.com/office/drawing/2014/main" val="2818758293"/>
                    </a:ext>
                  </a:extLst>
                </a:gridCol>
                <a:gridCol w="1254851">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dirty="0">
                          <a:solidFill>
                            <a:schemeClr val="bg1"/>
                          </a:solidFill>
                        </a:rPr>
                        <a:t>% av </a:t>
                      </a:r>
                      <a:r>
                        <a:rPr lang="sv-SE" sz="1000" dirty="0" err="1">
                          <a:solidFill>
                            <a:schemeClr val="bg1"/>
                          </a:solidFill>
                        </a:rPr>
                        <a:t>bef</a:t>
                      </a:r>
                      <a:r>
                        <a:rPr lang="sv-SE" sz="1000" dirty="0">
                          <a:solidFill>
                            <a:schemeClr val="bg1"/>
                          </a:solidFill>
                        </a:rPr>
                        <a:t>.           Förändring (</a:t>
                      </a:r>
                      <a:r>
                        <a:rPr lang="sv-SE" sz="1000" dirty="0" err="1">
                          <a:solidFill>
                            <a:schemeClr val="bg1"/>
                          </a:solidFill>
                        </a:rPr>
                        <a:t>p.e</a:t>
                      </a:r>
                      <a:r>
                        <a:rPr lang="sv-SE" sz="1000" dirty="0">
                          <a:solidFill>
                            <a:schemeClr val="bg1"/>
                          </a:solidFill>
                        </a:rPr>
                        <a:t>.)</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marL="72000" algn="l" fontAlgn="b"/>
                      <a:r>
                        <a:rPr lang="sv-SE" sz="800" b="1" i="0" u="none" strike="noStrike" dirty="0">
                          <a:solidFill>
                            <a:srgbClr val="000000"/>
                          </a:solidFill>
                          <a:effectLst/>
                          <a:latin typeface="Futura Std Book" panose="020B0502020204020303"/>
                        </a:rPr>
                        <a:t>Gävleborgs län</a:t>
                      </a:r>
                    </a:p>
                  </a:txBody>
                  <a:tcPr marL="9175" marR="9175" marT="917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13 911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marL="72000" algn="l" fontAlgn="b"/>
                      <a:r>
                        <a:rPr lang="sv-SE" sz="800" b="0" i="0" u="none" strike="noStrike" dirty="0">
                          <a:solidFill>
                            <a:srgbClr val="000000"/>
                          </a:solidFill>
                          <a:effectLst/>
                          <a:latin typeface="Futura Std Book" panose="020B0502020204020303"/>
                        </a:rPr>
                        <a:t>Ockelbo</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293360832"/>
                  </a:ext>
                </a:extLst>
              </a:tr>
              <a:tr h="458586">
                <a:tc>
                  <a:txBody>
                    <a:bodyPr/>
                    <a:lstStyle/>
                    <a:p>
                      <a:pPr marL="72000" algn="l" fontAlgn="b"/>
                      <a:r>
                        <a:rPr lang="sv-SE" sz="800" b="0" i="0" u="none" strike="noStrike" dirty="0">
                          <a:solidFill>
                            <a:srgbClr val="000000"/>
                          </a:solidFill>
                          <a:effectLst/>
                          <a:latin typeface="Futura Std Book" panose="020B0502020204020303"/>
                        </a:rPr>
                        <a:t>Hofors</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559525621"/>
                  </a:ext>
                </a:extLst>
              </a:tr>
              <a:tr h="458586">
                <a:tc>
                  <a:txBody>
                    <a:bodyPr/>
                    <a:lstStyle/>
                    <a:p>
                      <a:pPr marL="72000" algn="l" fontAlgn="b"/>
                      <a:r>
                        <a:rPr lang="sv-SE" sz="800" b="0" i="0" u="none" strike="noStrike" dirty="0">
                          <a:solidFill>
                            <a:srgbClr val="000000"/>
                          </a:solidFill>
                          <a:effectLst/>
                          <a:latin typeface="Futura Std Book" panose="020B0502020204020303"/>
                        </a:rPr>
                        <a:t>Ovanåker</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947986397"/>
                  </a:ext>
                </a:extLst>
              </a:tr>
              <a:tr h="458586">
                <a:tc>
                  <a:txBody>
                    <a:bodyPr/>
                    <a:lstStyle/>
                    <a:p>
                      <a:pPr marL="72000" algn="l" fontAlgn="b"/>
                      <a:r>
                        <a:rPr lang="sv-SE" sz="800" b="0" i="0" u="none" strike="noStrike" dirty="0">
                          <a:solidFill>
                            <a:srgbClr val="000000"/>
                          </a:solidFill>
                          <a:effectLst/>
                          <a:latin typeface="Futura Std Book" panose="020B0502020204020303"/>
                        </a:rPr>
                        <a:t>Nordanstig</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2325918200"/>
                  </a:ext>
                </a:extLst>
              </a:tr>
              <a:tr h="458586">
                <a:tc>
                  <a:txBody>
                    <a:bodyPr/>
                    <a:lstStyle/>
                    <a:p>
                      <a:pPr marL="72000" algn="l" fontAlgn="b"/>
                      <a:r>
                        <a:rPr lang="sv-SE" sz="800" b="0" i="0" u="none" strike="noStrike" dirty="0">
                          <a:solidFill>
                            <a:srgbClr val="000000"/>
                          </a:solidFill>
                          <a:effectLst/>
                          <a:latin typeface="Futura Std Book" panose="020B0502020204020303"/>
                        </a:rPr>
                        <a:t>Ljusdal</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3944598109"/>
                  </a:ext>
                </a:extLst>
              </a:tr>
              <a:tr h="458586">
                <a:tc>
                  <a:txBody>
                    <a:bodyPr/>
                    <a:lstStyle/>
                    <a:p>
                      <a:pPr marL="72000" algn="l" fontAlgn="b"/>
                      <a:r>
                        <a:rPr lang="sv-SE" sz="800" b="0" i="0" u="none" strike="noStrike" dirty="0">
                          <a:solidFill>
                            <a:srgbClr val="000000"/>
                          </a:solidFill>
                          <a:effectLst/>
                          <a:latin typeface="Futura Std Book" panose="020B0502020204020303"/>
                        </a:rPr>
                        <a:t>Gävle</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5 501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3208508909"/>
                  </a:ext>
                </a:extLst>
              </a:tr>
              <a:tr h="458586">
                <a:tc>
                  <a:txBody>
                    <a:bodyPr/>
                    <a:lstStyle/>
                    <a:p>
                      <a:pPr marL="72000" algn="l" fontAlgn="b"/>
                      <a:r>
                        <a:rPr lang="sv-SE" sz="800" b="0" i="0" u="none" strike="noStrike" dirty="0">
                          <a:solidFill>
                            <a:srgbClr val="000000"/>
                          </a:solidFill>
                          <a:effectLst/>
                          <a:latin typeface="Futura Std Book" panose="020B0502020204020303"/>
                        </a:rPr>
                        <a:t>Sandviken</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2 138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121273573"/>
                  </a:ext>
                </a:extLst>
              </a:tr>
              <a:tr h="458586">
                <a:tc>
                  <a:txBody>
                    <a:bodyPr/>
                    <a:lstStyle/>
                    <a:p>
                      <a:pPr marL="72000" algn="l" fontAlgn="b"/>
                      <a:r>
                        <a:rPr lang="sv-SE" sz="800" b="0" i="0" u="none" strike="noStrike" dirty="0">
                          <a:solidFill>
                            <a:srgbClr val="000000"/>
                          </a:solidFill>
                          <a:effectLst/>
                          <a:latin typeface="Futura Std Book" panose="020B0502020204020303"/>
                        </a:rPr>
                        <a:t>Söderhamn</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1 315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084239425"/>
                  </a:ext>
                </a:extLst>
              </a:tr>
              <a:tr h="458586">
                <a:tc>
                  <a:txBody>
                    <a:bodyPr/>
                    <a:lstStyle/>
                    <a:p>
                      <a:pPr marL="72000" algn="l" fontAlgn="b"/>
                      <a:r>
                        <a:rPr lang="sv-SE" sz="800" b="0" i="0" u="none" strike="noStrike" dirty="0">
                          <a:solidFill>
                            <a:srgbClr val="000000"/>
                          </a:solidFill>
                          <a:effectLst/>
                          <a:latin typeface="Futura Std Book" panose="020B0502020204020303"/>
                        </a:rPr>
                        <a:t>Bollnäs</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1 267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047465816"/>
                  </a:ext>
                </a:extLst>
              </a:tr>
              <a:tr h="458586">
                <a:tc>
                  <a:txBody>
                    <a:bodyPr/>
                    <a:lstStyle/>
                    <a:p>
                      <a:pPr marL="72000" algn="l" fontAlgn="b"/>
                      <a:r>
                        <a:rPr lang="sv-SE" sz="800" b="0" i="0" u="none" strike="noStrike" dirty="0">
                          <a:solidFill>
                            <a:srgbClr val="000000"/>
                          </a:solidFill>
                          <a:effectLst/>
                          <a:latin typeface="Futura Std Book" panose="020B0502020204020303"/>
                        </a:rPr>
                        <a:t>Hudiksvall</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1 417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oskärpa&#10;&#10;Automatiskt genererad beskrivning">
            <a:extLst>
              <a:ext uri="{FF2B5EF4-FFF2-40B4-BE49-F238E27FC236}">
                <a16:creationId xmlns:a16="http://schemas.microsoft.com/office/drawing/2014/main" id="{5AD4564A-4005-45CD-849A-33787E39FB78}"/>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Gävleborgs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1425535401"/>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marL="72000" algn="l" fontAlgn="b"/>
                      <a:r>
                        <a:rPr lang="sv-SE" sz="800" b="1" i="0" u="none" strike="noStrike" dirty="0">
                          <a:solidFill>
                            <a:srgbClr val="000000"/>
                          </a:solidFill>
                          <a:effectLst/>
                          <a:latin typeface="Futura Std Book" panose="020B0502020204020303"/>
                        </a:rPr>
                        <a:t>Gävleborgs län</a:t>
                      </a:r>
                    </a:p>
                  </a:txBody>
                  <a:tcPr marL="9175" marR="9175" marT="917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287 905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252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Bollnäs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26 798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Gävle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103 095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Hofors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9 569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Hudiksvall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37 700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Ljusdal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18 883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-86</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Nordanstig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9 496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Ockelbo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5 919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Ovanåker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11 731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Sandviken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39 210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Söderhamn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25 504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oskärpa&#10;&#10;Automatiskt genererad beskrivning">
            <a:extLst>
              <a:ext uri="{FF2B5EF4-FFF2-40B4-BE49-F238E27FC236}">
                <a16:creationId xmlns:a16="http://schemas.microsoft.com/office/drawing/2014/main" id="{7416516F-2F8B-4E91-9F78-B7A1C8D2FF4A}"/>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Gävleborgs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3595441318"/>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17693">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algn="l" rtl="0" fontAlgn="ctr"/>
                      <a:r>
                        <a:rPr lang="sv-SE" sz="800" b="1" i="0" u="none" strike="noStrike">
                          <a:solidFill>
                            <a:srgbClr val="000000"/>
                          </a:solidFill>
                          <a:effectLst/>
                          <a:latin typeface="Futura Std Book" panose="020B0502020204020303" pitchFamily="34" charset="0"/>
                        </a:rPr>
                        <a:t>Gävleborg</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Bollnäs</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Gävle</a:t>
                      </a:r>
                    </a:p>
                  </a:txBody>
                  <a:tcPr marL="180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66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Hofors</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Hudiksvall</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Ljusdal</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Nordanstig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Ockelbo</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Ovanåker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Sandviken</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Söderhamn</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4226078857"/>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269611" y="1628775"/>
            <a:ext cx="5502539"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a:solidFill>
                  <a:schemeClr val="bg1"/>
                </a:solidFill>
              </a:rPr>
              <a:t> Scandinavia.</a:t>
            </a:r>
          </a:p>
          <a:p>
            <a:r>
              <a:rPr lang="sv-SE" sz="1200">
                <a:solidFill>
                  <a:schemeClr val="bg1"/>
                </a:solidFill>
              </a:rPr>
              <a:t>Bolaget </a:t>
            </a:r>
            <a:r>
              <a:rPr lang="sv-SE" sz="1200" dirty="0">
                <a:solidFill>
                  <a:schemeClr val="bg1"/>
                </a:solidFill>
              </a:rPr>
              <a:t>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p>
          <a:p>
            <a:r>
              <a:rPr lang="sv-SE" sz="1200" u="sng" dirty="0">
                <a:solidFill>
                  <a:schemeClr val="bg1"/>
                </a:solidFill>
                <a:hlinkClick r:id="rId2">
                  <a:extLst>
                    <a:ext uri="{A12FA001-AC4F-418D-AE19-62706E023703}">
                      <ahyp:hlinkClr xmlns="" xmlns:ahyp="http://schemas.microsoft.com/office/drawing/2018/hyperlinkcolor" val="tx"/>
                    </a:ext>
                  </a:extLst>
                </a:hlinkClick>
              </a:rPr>
              <a:t>http://stockholmbusinessalliance.se/hittamaterial/konjunkturrapporter/</a:t>
            </a:r>
            <a:endParaRPr lang="sv-SE" sz="1200"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269611" y="394827"/>
            <a:ext cx="5697080" cy="1113955"/>
          </a:xfrm>
        </p:spPr>
        <p:txBody>
          <a:bodyPr/>
          <a:lstStyle/>
          <a:p>
            <a:r>
              <a:rPr lang="sv-SE" dirty="0">
                <a:solidFill>
                  <a:schemeClr val="bg1"/>
                </a:solidFill>
              </a:rPr>
              <a:t>Stockholm Business Region</a:t>
            </a:r>
          </a:p>
        </p:txBody>
      </p:sp>
      <p:pic>
        <p:nvPicPr>
          <p:cNvPr id="8" name="Platshållare för bild 7">
            <a:extLst>
              <a:ext uri="{FF2B5EF4-FFF2-40B4-BE49-F238E27FC236}">
                <a16:creationId xmlns:a16="http://schemas.microsoft.com/office/drawing/2014/main" id="{2D7BDF1A-827C-4464-8869-15834567189A}"/>
              </a:ext>
            </a:extLst>
          </p:cNvPr>
          <p:cNvPicPr>
            <a:picLocks noGrp="1" noChangeAspect="1"/>
          </p:cNvPicPr>
          <p:nvPr>
            <p:ph type="pic" sz="quarter" idx="13"/>
          </p:nvPr>
        </p:nvPicPr>
        <p:blipFill>
          <a:blip r:embed="rId3"/>
          <a:srcRect l="20812" r="20812"/>
          <a:stretch>
            <a:fillRect/>
          </a:stretch>
        </p:blipFill>
        <p:spPr>
          <a:xfrm>
            <a:off x="6167438" y="0"/>
            <a:ext cx="6024562" cy="6858000"/>
          </a:xfrm>
        </p:spPr>
      </p:pic>
      <p:pic>
        <p:nvPicPr>
          <p:cNvPr id="10" name="Bildobjekt 9">
            <a:extLst>
              <a:ext uri="{FF2B5EF4-FFF2-40B4-BE49-F238E27FC236}">
                <a16:creationId xmlns:a16="http://schemas.microsoft.com/office/drawing/2014/main" id="{4798FAAA-BB2D-4ED6-8EA4-827DC32C8955}"/>
              </a:ext>
            </a:extLst>
          </p:cNvPr>
          <p:cNvPicPr>
            <a:picLocks noChangeAspect="1"/>
          </p:cNvPicPr>
          <p:nvPr/>
        </p:nvPicPr>
        <p:blipFill rotWithShape="1">
          <a:blip r:embed="rId4"/>
          <a:srcRect l="-1435" t="44220" r="1435" b="9306"/>
          <a:stretch/>
        </p:blipFill>
        <p:spPr>
          <a:xfrm>
            <a:off x="5757625" y="0"/>
            <a:ext cx="6164764"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2935</TotalTime>
  <Words>3023</Words>
  <Application>Microsoft Office PowerPoint</Application>
  <PresentationFormat>Bredbild</PresentationFormat>
  <Paragraphs>1161</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Futura Std Book</vt:lpstr>
      <vt:lpstr>Futura Std Book</vt:lpstr>
      <vt:lpstr>Garamond</vt:lpstr>
      <vt:lpstr>Minion Pro</vt:lpstr>
      <vt:lpstr>Times New Roman</vt:lpstr>
      <vt:lpstr>Wingdings</vt:lpstr>
      <vt:lpstr>Stockholm Business Region</vt:lpstr>
      <vt:lpstr>PowerPoint-presentation</vt:lpstr>
      <vt:lpstr>Om rapporten</vt:lpstr>
      <vt:lpstr>Återhämtning</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533</cp:revision>
  <cp:lastPrinted>2020-06-25T06:11:31Z</cp:lastPrinted>
  <dcterms:created xsi:type="dcterms:W3CDTF">2019-04-29T08:02:07Z</dcterms:created>
  <dcterms:modified xsi:type="dcterms:W3CDTF">2021-09-28T13:02:46Z</dcterms:modified>
</cp:coreProperties>
</file>