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7F"/>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Grafdata'!$B$51</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Grafdata'!$C$51:$AQ$51</c:f>
              <c:numCache>
                <c:formatCode>General</c:formatCode>
                <c:ptCount val="41"/>
                <c:pt idx="0">
                  <c:v>100</c:v>
                </c:pt>
                <c:pt idx="1">
                  <c:v>101.35942190063814</c:v>
                </c:pt>
                <c:pt idx="2">
                  <c:v>99.623658031806968</c:v>
                </c:pt>
                <c:pt idx="3">
                  <c:v>97.445769724894291</c:v>
                </c:pt>
                <c:pt idx="4">
                  <c:v>103.91544837759959</c:v>
                </c:pt>
                <c:pt idx="5">
                  <c:v>103.52615390539563</c:v>
                </c:pt>
                <c:pt idx="6">
                  <c:v>103.32656294620368</c:v>
                </c:pt>
                <c:pt idx="7">
                  <c:v>99.58028578005154</c:v>
                </c:pt>
                <c:pt idx="8">
                  <c:v>105.12459517930391</c:v>
                </c:pt>
                <c:pt idx="9">
                  <c:v>105.29926503673269</c:v>
                </c:pt>
                <c:pt idx="10">
                  <c:v>104.85910275653249</c:v>
                </c:pt>
                <c:pt idx="11">
                  <c:v>102.22491252749465</c:v>
                </c:pt>
                <c:pt idx="12">
                  <c:v>109.14877851204459</c:v>
                </c:pt>
                <c:pt idx="13">
                  <c:v>109.2796115276056</c:v>
                </c:pt>
                <c:pt idx="14">
                  <c:v>107.6777960012045</c:v>
                </c:pt>
                <c:pt idx="15">
                  <c:v>107.24107363276543</c:v>
                </c:pt>
                <c:pt idx="16">
                  <c:v>114.66757894594227</c:v>
                </c:pt>
                <c:pt idx="17">
                  <c:v>113.68578990542082</c:v>
                </c:pt>
                <c:pt idx="18">
                  <c:v>112.42927512092599</c:v>
                </c:pt>
                <c:pt idx="19">
                  <c:v>112.31417464099373</c:v>
                </c:pt>
                <c:pt idx="20">
                  <c:v>118.94703188506541</c:v>
                </c:pt>
                <c:pt idx="21">
                  <c:v>118.88572994429983</c:v>
                </c:pt>
                <c:pt idx="22">
                  <c:v>118.78846905683523</c:v>
                </c:pt>
                <c:pt idx="23">
                  <c:v>116.89867531602732</c:v>
                </c:pt>
                <c:pt idx="24">
                  <c:v>124.71587755978676</c:v>
                </c:pt>
                <c:pt idx="25">
                  <c:v>125.51042243282195</c:v>
                </c:pt>
                <c:pt idx="26">
                  <c:v>124.95907219285981</c:v>
                </c:pt>
                <c:pt idx="27">
                  <c:v>122.93389861180466</c:v>
                </c:pt>
                <c:pt idx="28">
                  <c:v>130.93785734875024</c:v>
                </c:pt>
                <c:pt idx="29">
                  <c:v>130.03504897678954</c:v>
                </c:pt>
                <c:pt idx="30">
                  <c:v>129.25467594808836</c:v>
                </c:pt>
                <c:pt idx="31">
                  <c:v>127.65855947963462</c:v>
                </c:pt>
                <c:pt idx="32">
                  <c:v>135.23990930096548</c:v>
                </c:pt>
                <c:pt idx="33">
                  <c:v>134.38514348821877</c:v>
                </c:pt>
                <c:pt idx="34">
                  <c:v>132.01668075950093</c:v>
                </c:pt>
                <c:pt idx="35">
                  <c:v>131.11141417461621</c:v>
                </c:pt>
                <c:pt idx="36">
                  <c:v>134.31715304879899</c:v>
                </c:pt>
                <c:pt idx="37">
                  <c:v>133.98932510195496</c:v>
                </c:pt>
                <c:pt idx="38">
                  <c:v>133.72430342138918</c:v>
                </c:pt>
                <c:pt idx="39">
                  <c:v>133.72147463007789</c:v>
                </c:pt>
                <c:pt idx="40">
                  <c:v>143.0919080890871</c:v>
                </c:pt>
              </c:numCache>
            </c:numRef>
          </c:val>
          <c:smooth val="0"/>
          <c:extLst>
            <c:ext xmlns:c16="http://schemas.microsoft.com/office/drawing/2014/chart" uri="{C3380CC4-5D6E-409C-BE32-E72D297353CC}">
              <c16:uniqueId val="{00000000-941C-4E07-A084-EF85B2ED43DA}"/>
            </c:ext>
          </c:extLst>
        </c:ser>
        <c:ser>
          <c:idx val="1"/>
          <c:order val="1"/>
          <c:tx>
            <c:strRef>
              <c:f>'s4 Grafdata'!$B$52</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Grafdata'!$C$52:$AQ$52</c:f>
              <c:numCache>
                <c:formatCode>General</c:formatCode>
                <c:ptCount val="41"/>
                <c:pt idx="0">
                  <c:v>100</c:v>
                </c:pt>
                <c:pt idx="1">
                  <c:v>101.09259928368495</c:v>
                </c:pt>
                <c:pt idx="2">
                  <c:v>99.19766793239971</c:v>
                </c:pt>
                <c:pt idx="3">
                  <c:v>96.989824010526462</c:v>
                </c:pt>
                <c:pt idx="4">
                  <c:v>103.28989112736322</c:v>
                </c:pt>
                <c:pt idx="5">
                  <c:v>102.68923633624254</c:v>
                </c:pt>
                <c:pt idx="6">
                  <c:v>102.3247318212206</c:v>
                </c:pt>
                <c:pt idx="7">
                  <c:v>98.47112985610309</c:v>
                </c:pt>
                <c:pt idx="8">
                  <c:v>103.7604557627461</c:v>
                </c:pt>
                <c:pt idx="9">
                  <c:v>103.64606213951224</c:v>
                </c:pt>
                <c:pt idx="10">
                  <c:v>103.0120952421854</c:v>
                </c:pt>
                <c:pt idx="11">
                  <c:v>100.18419483956745</c:v>
                </c:pt>
                <c:pt idx="12">
                  <c:v>106.76942227183727</c:v>
                </c:pt>
                <c:pt idx="13">
                  <c:v>106.5727945235182</c:v>
                </c:pt>
                <c:pt idx="14">
                  <c:v>104.769766820287</c:v>
                </c:pt>
                <c:pt idx="15">
                  <c:v>104.06819051998221</c:v>
                </c:pt>
                <c:pt idx="16">
                  <c:v>111.07927709740326</c:v>
                </c:pt>
                <c:pt idx="17">
                  <c:v>109.66103649031861</c:v>
                </c:pt>
                <c:pt idx="18">
                  <c:v>108.31708316874828</c:v>
                </c:pt>
                <c:pt idx="19">
                  <c:v>107.98170379554735</c:v>
                </c:pt>
                <c:pt idx="20">
                  <c:v>114.12506394475288</c:v>
                </c:pt>
                <c:pt idx="21">
                  <c:v>113.45087741286882</c:v>
                </c:pt>
                <c:pt idx="22">
                  <c:v>112.9191448205803</c:v>
                </c:pt>
                <c:pt idx="23">
                  <c:v>110.82812681039461</c:v>
                </c:pt>
                <c:pt idx="24">
                  <c:v>117.91401917334296</c:v>
                </c:pt>
                <c:pt idx="25">
                  <c:v>118.08543749314731</c:v>
                </c:pt>
                <c:pt idx="26">
                  <c:v>117.20878116794761</c:v>
                </c:pt>
                <c:pt idx="27">
                  <c:v>115.04902242782285</c:v>
                </c:pt>
                <c:pt idx="28">
                  <c:v>122.27635393485753</c:v>
                </c:pt>
                <c:pt idx="29">
                  <c:v>120.93218146801206</c:v>
                </c:pt>
                <c:pt idx="30">
                  <c:v>119.89622892888593</c:v>
                </c:pt>
                <c:pt idx="31">
                  <c:v>118.085936482785</c:v>
                </c:pt>
                <c:pt idx="32">
                  <c:v>124.87137373173243</c:v>
                </c:pt>
                <c:pt idx="33">
                  <c:v>123.75690240471189</c:v>
                </c:pt>
                <c:pt idx="34">
                  <c:v>121.43256426626779</c:v>
                </c:pt>
                <c:pt idx="35">
                  <c:v>120.53225489647971</c:v>
                </c:pt>
                <c:pt idx="36">
                  <c:v>123.48702133738747</c:v>
                </c:pt>
                <c:pt idx="37">
                  <c:v>122.87577471391019</c:v>
                </c:pt>
                <c:pt idx="38">
                  <c:v>122.66603685230164</c:v>
                </c:pt>
                <c:pt idx="39">
                  <c:v>122.65942882643282</c:v>
                </c:pt>
                <c:pt idx="40">
                  <c:v>131.1778757197454</c:v>
                </c:pt>
              </c:numCache>
            </c:numRef>
          </c:val>
          <c:smooth val="0"/>
          <c:extLst>
            <c:ext xmlns:c16="http://schemas.microsoft.com/office/drawing/2014/chart" uri="{C3380CC4-5D6E-409C-BE32-E72D297353CC}">
              <c16:uniqueId val="{00000001-941C-4E07-A084-EF85B2ED43DA}"/>
            </c:ext>
          </c:extLst>
        </c:ser>
        <c:ser>
          <c:idx val="2"/>
          <c:order val="2"/>
          <c:tx>
            <c:strRef>
              <c:f>'s4 Grafdata'!$B$53</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Grafdata'!$C$53:$AQ$53</c:f>
              <c:numCache>
                <c:formatCode>General</c:formatCode>
                <c:ptCount val="41"/>
                <c:pt idx="0">
                  <c:v>100</c:v>
                </c:pt>
                <c:pt idx="1">
                  <c:v>98.34501530136265</c:v>
                </c:pt>
                <c:pt idx="2">
                  <c:v>103.26360105759179</c:v>
                </c:pt>
                <c:pt idx="3">
                  <c:v>101.89641786136781</c:v>
                </c:pt>
                <c:pt idx="4">
                  <c:v>105.94504697872456</c:v>
                </c:pt>
                <c:pt idx="5">
                  <c:v>104.40620621834721</c:v>
                </c:pt>
                <c:pt idx="6">
                  <c:v>105.42702474182626</c:v>
                </c:pt>
                <c:pt idx="7">
                  <c:v>104.0450543978921</c:v>
                </c:pt>
                <c:pt idx="8">
                  <c:v>107.68257198507975</c:v>
                </c:pt>
                <c:pt idx="9">
                  <c:v>103.47555788624709</c:v>
                </c:pt>
                <c:pt idx="10">
                  <c:v>106.74035030988681</c:v>
                </c:pt>
                <c:pt idx="11">
                  <c:v>104.46633582488685</c:v>
                </c:pt>
                <c:pt idx="12">
                  <c:v>106.69599697244806</c:v>
                </c:pt>
                <c:pt idx="13">
                  <c:v>104.01888624618911</c:v>
                </c:pt>
                <c:pt idx="14">
                  <c:v>106.61572365824875</c:v>
                </c:pt>
                <c:pt idx="15">
                  <c:v>105.78201140646931</c:v>
                </c:pt>
                <c:pt idx="16">
                  <c:v>109.8687155098786</c:v>
                </c:pt>
                <c:pt idx="17">
                  <c:v>109.008049835837</c:v>
                </c:pt>
                <c:pt idx="18">
                  <c:v>108.92368525887213</c:v>
                </c:pt>
                <c:pt idx="19">
                  <c:v>108.89301478937357</c:v>
                </c:pt>
                <c:pt idx="20">
                  <c:v>110.79648580300527</c:v>
                </c:pt>
                <c:pt idx="21">
                  <c:v>109.41176133801922</c:v>
                </c:pt>
                <c:pt idx="22">
                  <c:v>111.12469685962004</c:v>
                </c:pt>
                <c:pt idx="23">
                  <c:v>110.14640526167196</c:v>
                </c:pt>
                <c:pt idx="24">
                  <c:v>114.69642016597723</c:v>
                </c:pt>
                <c:pt idx="25">
                  <c:v>115.99936350908828</c:v>
                </c:pt>
                <c:pt idx="26">
                  <c:v>114.43620295556634</c:v>
                </c:pt>
                <c:pt idx="27">
                  <c:v>109.73237871983932</c:v>
                </c:pt>
                <c:pt idx="28">
                  <c:v>118.58008594040182</c:v>
                </c:pt>
                <c:pt idx="29">
                  <c:v>110.55096997701</c:v>
                </c:pt>
                <c:pt idx="30">
                  <c:v>114.04824348360737</c:v>
                </c:pt>
                <c:pt idx="31">
                  <c:v>111.58367054315013</c:v>
                </c:pt>
                <c:pt idx="32">
                  <c:v>121.79991831453412</c:v>
                </c:pt>
                <c:pt idx="33">
                  <c:v>120.44822270063563</c:v>
                </c:pt>
                <c:pt idx="34">
                  <c:v>121.49631057203716</c:v>
                </c:pt>
                <c:pt idx="35">
                  <c:v>123.538191695216</c:v>
                </c:pt>
                <c:pt idx="36">
                  <c:v>122.6619207338577</c:v>
                </c:pt>
                <c:pt idx="37">
                  <c:v>124.63012776767728</c:v>
                </c:pt>
                <c:pt idx="38">
                  <c:v>120.60139320311875</c:v>
                </c:pt>
                <c:pt idx="39">
                  <c:v>122.89191858609269</c:v>
                </c:pt>
                <c:pt idx="40">
                  <c:v>126.85797558169747</c:v>
                </c:pt>
              </c:numCache>
            </c:numRef>
          </c:val>
          <c:smooth val="0"/>
          <c:extLst>
            <c:ext xmlns:c16="http://schemas.microsoft.com/office/drawing/2014/chart" uri="{C3380CC4-5D6E-409C-BE32-E72D297353CC}">
              <c16:uniqueId val="{00000002-941C-4E07-A084-EF85B2ED43DA}"/>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Grafdata!$B$45</c:f>
              <c:strCache>
                <c:ptCount val="1"/>
                <c:pt idx="0">
                  <c:v>Privat sektor</c:v>
                </c:pt>
              </c:strCache>
            </c:strRef>
          </c:tx>
          <c:spPr>
            <a:ln w="28575" cap="rnd">
              <a:solidFill>
                <a:schemeClr val="accent1"/>
              </a:solidFill>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Grafdata!$C$45:$AQ$45</c:f>
              <c:numCache>
                <c:formatCode>General</c:formatCode>
                <c:ptCount val="41"/>
                <c:pt idx="0">
                  <c:v>100</c:v>
                </c:pt>
                <c:pt idx="1">
                  <c:v>99.705879600139482</c:v>
                </c:pt>
                <c:pt idx="2">
                  <c:v>99.665099849856887</c:v>
                </c:pt>
                <c:pt idx="3">
                  <c:v>96.484698380757223</c:v>
                </c:pt>
                <c:pt idx="4">
                  <c:v>104.4052059363889</c:v>
                </c:pt>
                <c:pt idx="5">
                  <c:v>102.58418633855175</c:v>
                </c:pt>
                <c:pt idx="6">
                  <c:v>101.57076376501595</c:v>
                </c:pt>
                <c:pt idx="7">
                  <c:v>97.350915145927985</c:v>
                </c:pt>
                <c:pt idx="8">
                  <c:v>103.91914296447698</c:v>
                </c:pt>
                <c:pt idx="9">
                  <c:v>102.65666175820515</c:v>
                </c:pt>
                <c:pt idx="10">
                  <c:v>102.8467894629029</c:v>
                </c:pt>
                <c:pt idx="11">
                  <c:v>99.501995420550017</c:v>
                </c:pt>
                <c:pt idx="12">
                  <c:v>107.16953814052866</c:v>
                </c:pt>
                <c:pt idx="13">
                  <c:v>105.91903487713158</c:v>
                </c:pt>
                <c:pt idx="14">
                  <c:v>105.94806394217662</c:v>
                </c:pt>
                <c:pt idx="15">
                  <c:v>104.57050926613825</c:v>
                </c:pt>
                <c:pt idx="16">
                  <c:v>113.0304347012015</c:v>
                </c:pt>
                <c:pt idx="17">
                  <c:v>110.26254222221075</c:v>
                </c:pt>
                <c:pt idx="18">
                  <c:v>110.76864795205803</c:v>
                </c:pt>
                <c:pt idx="19">
                  <c:v>109.5066416097746</c:v>
                </c:pt>
                <c:pt idx="20">
                  <c:v>116.90457165460634</c:v>
                </c:pt>
                <c:pt idx="21">
                  <c:v>115.04053835225363</c:v>
                </c:pt>
                <c:pt idx="22">
                  <c:v>116.40119383340706</c:v>
                </c:pt>
                <c:pt idx="23">
                  <c:v>113.23312467066083</c:v>
                </c:pt>
                <c:pt idx="24">
                  <c:v>121.83103561765461</c:v>
                </c:pt>
                <c:pt idx="25">
                  <c:v>121.18123769587397</c:v>
                </c:pt>
                <c:pt idx="26">
                  <c:v>122.29765899701506</c:v>
                </c:pt>
                <c:pt idx="27">
                  <c:v>119.3634870422956</c:v>
                </c:pt>
                <c:pt idx="28">
                  <c:v>128.02605973519968</c:v>
                </c:pt>
                <c:pt idx="29">
                  <c:v>125.64184582940793</c:v>
                </c:pt>
                <c:pt idx="30">
                  <c:v>125.99744716361658</c:v>
                </c:pt>
                <c:pt idx="31">
                  <c:v>123.62716385060547</c:v>
                </c:pt>
                <c:pt idx="32">
                  <c:v>132.18681546051982</c:v>
                </c:pt>
                <c:pt idx="33">
                  <c:v>129.88771534847996</c:v>
                </c:pt>
                <c:pt idx="34">
                  <c:v>128.90612501374122</c:v>
                </c:pt>
                <c:pt idx="35">
                  <c:v>127.51166358297857</c:v>
                </c:pt>
                <c:pt idx="36">
                  <c:v>130.54901813687226</c:v>
                </c:pt>
                <c:pt idx="37">
                  <c:v>128.07081793660302</c:v>
                </c:pt>
                <c:pt idx="38">
                  <c:v>128.7650403125144</c:v>
                </c:pt>
                <c:pt idx="39">
                  <c:v>128.75737985589274</c:v>
                </c:pt>
                <c:pt idx="40">
                  <c:v>138.98162671414735</c:v>
                </c:pt>
              </c:numCache>
            </c:numRef>
          </c:val>
          <c:smooth val="0"/>
          <c:extLst>
            <c:ext xmlns:c16="http://schemas.microsoft.com/office/drawing/2014/chart" uri="{C3380CC4-5D6E-409C-BE32-E72D297353CC}">
              <c16:uniqueId val="{00000000-4436-47EB-827E-260FA08CF38C}"/>
            </c:ext>
          </c:extLst>
        </c:ser>
        <c:ser>
          <c:idx val="1"/>
          <c:order val="1"/>
          <c:tx>
            <c:strRef>
              <c:f>Grafdata!$B$46</c:f>
              <c:strCache>
                <c:ptCount val="1"/>
                <c:pt idx="0">
                  <c:v>Industri</c:v>
                </c:pt>
              </c:strCache>
            </c:strRef>
          </c:tx>
          <c:spPr>
            <a:ln w="28575" cap="rnd">
              <a:solidFill>
                <a:schemeClr val="accent2"/>
              </a:solidFill>
              <a:prstDash val="sysDot"/>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Grafdata!$C$46:$AQ$46</c:f>
              <c:numCache>
                <c:formatCode>General</c:formatCode>
                <c:ptCount val="41"/>
                <c:pt idx="0">
                  <c:v>100</c:v>
                </c:pt>
                <c:pt idx="1">
                  <c:v>95.825781018293114</c:v>
                </c:pt>
                <c:pt idx="2">
                  <c:v>96.277071836430807</c:v>
                </c:pt>
                <c:pt idx="3">
                  <c:v>96.634143654459621</c:v>
                </c:pt>
                <c:pt idx="4">
                  <c:v>106.61627003143765</c:v>
                </c:pt>
                <c:pt idx="5">
                  <c:v>99.674159785967561</c:v>
                </c:pt>
                <c:pt idx="6">
                  <c:v>97.750254432046276</c:v>
                </c:pt>
                <c:pt idx="7">
                  <c:v>97.519568807889087</c:v>
                </c:pt>
                <c:pt idx="8">
                  <c:v>103.62404123184821</c:v>
                </c:pt>
                <c:pt idx="9">
                  <c:v>96.86959181730353</c:v>
                </c:pt>
                <c:pt idx="10">
                  <c:v>97.38775420847908</c:v>
                </c:pt>
                <c:pt idx="11">
                  <c:v>96.67306829765505</c:v>
                </c:pt>
                <c:pt idx="12">
                  <c:v>101.72200615826574</c:v>
                </c:pt>
                <c:pt idx="13">
                  <c:v>95.549297778849535</c:v>
                </c:pt>
                <c:pt idx="14">
                  <c:v>96.018195437333972</c:v>
                </c:pt>
                <c:pt idx="15">
                  <c:v>97.238064854472299</c:v>
                </c:pt>
                <c:pt idx="16">
                  <c:v>105.21384091336051</c:v>
                </c:pt>
                <c:pt idx="17">
                  <c:v>97.629866697713624</c:v>
                </c:pt>
                <c:pt idx="18">
                  <c:v>97.806302445611536</c:v>
                </c:pt>
                <c:pt idx="19">
                  <c:v>100.59331806574878</c:v>
                </c:pt>
                <c:pt idx="20">
                  <c:v>106.30911610592294</c:v>
                </c:pt>
                <c:pt idx="21">
                  <c:v>99.311662855097595</c:v>
                </c:pt>
                <c:pt idx="22">
                  <c:v>100.48586914739874</c:v>
                </c:pt>
                <c:pt idx="23">
                  <c:v>101.42901096986003</c:v>
                </c:pt>
                <c:pt idx="24">
                  <c:v>108.7337929837841</c:v>
                </c:pt>
                <c:pt idx="25">
                  <c:v>103.36194105030769</c:v>
                </c:pt>
                <c:pt idx="26">
                  <c:v>104.16007629069978</c:v>
                </c:pt>
                <c:pt idx="27">
                  <c:v>105.46404884649338</c:v>
                </c:pt>
                <c:pt idx="28">
                  <c:v>112.36604754736571</c:v>
                </c:pt>
                <c:pt idx="29">
                  <c:v>104.50792693339433</c:v>
                </c:pt>
                <c:pt idx="30">
                  <c:v>105.6636810896874</c:v>
                </c:pt>
                <c:pt idx="31">
                  <c:v>106.75341722353497</c:v>
                </c:pt>
                <c:pt idx="32">
                  <c:v>115.72346642588265</c:v>
                </c:pt>
                <c:pt idx="33">
                  <c:v>107.22538158889361</c:v>
                </c:pt>
                <c:pt idx="34">
                  <c:v>106.16499461013758</c:v>
                </c:pt>
                <c:pt idx="35">
                  <c:v>109.08671243238146</c:v>
                </c:pt>
                <c:pt idx="36">
                  <c:v>112.28633728416591</c:v>
                </c:pt>
                <c:pt idx="37">
                  <c:v>104.36679423277464</c:v>
                </c:pt>
                <c:pt idx="38">
                  <c:v>105.4484204534066</c:v>
                </c:pt>
                <c:pt idx="39">
                  <c:v>113.19638541279747</c:v>
                </c:pt>
                <c:pt idx="40">
                  <c:v>120.91043591561028</c:v>
                </c:pt>
              </c:numCache>
            </c:numRef>
          </c:val>
          <c:smooth val="0"/>
          <c:extLst>
            <c:ext xmlns:c16="http://schemas.microsoft.com/office/drawing/2014/chart" uri="{C3380CC4-5D6E-409C-BE32-E72D297353CC}">
              <c16:uniqueId val="{00000001-4436-47EB-827E-260FA08CF38C}"/>
            </c:ext>
          </c:extLst>
        </c:ser>
        <c:ser>
          <c:idx val="2"/>
          <c:order val="2"/>
          <c:tx>
            <c:strRef>
              <c:f>Grafdata!$B$47</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Grafdata!$C$47:$AQ$47</c:f>
              <c:numCache>
                <c:formatCode>General</c:formatCode>
                <c:ptCount val="41"/>
                <c:pt idx="0">
                  <c:v>100</c:v>
                </c:pt>
                <c:pt idx="1">
                  <c:v>102.16160264637369</c:v>
                </c:pt>
                <c:pt idx="2">
                  <c:v>100.91444392479008</c:v>
                </c:pt>
                <c:pt idx="3">
                  <c:v>97.105269729549818</c:v>
                </c:pt>
                <c:pt idx="4">
                  <c:v>102.97996261629504</c:v>
                </c:pt>
                <c:pt idx="5">
                  <c:v>104.11323329071313</c:v>
                </c:pt>
                <c:pt idx="6">
                  <c:v>103.18791759774309</c:v>
                </c:pt>
                <c:pt idx="7">
                  <c:v>98.435278944178776</c:v>
                </c:pt>
                <c:pt idx="8">
                  <c:v>105.31033545331842</c:v>
                </c:pt>
                <c:pt idx="9">
                  <c:v>106.8803440024365</c:v>
                </c:pt>
                <c:pt idx="10">
                  <c:v>106.33890831101847</c:v>
                </c:pt>
                <c:pt idx="11">
                  <c:v>102.98155451585498</c:v>
                </c:pt>
                <c:pt idx="12">
                  <c:v>110.8865544088484</c:v>
                </c:pt>
                <c:pt idx="13">
                  <c:v>112.67738743144842</c:v>
                </c:pt>
                <c:pt idx="14">
                  <c:v>111.94178120140364</c:v>
                </c:pt>
                <c:pt idx="15">
                  <c:v>110.53418225188875</c:v>
                </c:pt>
                <c:pt idx="16">
                  <c:v>118.10803313237827</c:v>
                </c:pt>
                <c:pt idx="17">
                  <c:v>118.58901364388902</c:v>
                </c:pt>
                <c:pt idx="18">
                  <c:v>118.15891152732556</c:v>
                </c:pt>
                <c:pt idx="19">
                  <c:v>116.54076649799143</c:v>
                </c:pt>
                <c:pt idx="20">
                  <c:v>123.75088251859968</c:v>
                </c:pt>
                <c:pt idx="21">
                  <c:v>124.80032681355421</c:v>
                </c:pt>
                <c:pt idx="22">
                  <c:v>124.80794349789799</c:v>
                </c:pt>
                <c:pt idx="23">
                  <c:v>121.44136028590614</c:v>
                </c:pt>
                <c:pt idx="24">
                  <c:v>128.84903137339785</c:v>
                </c:pt>
                <c:pt idx="25">
                  <c:v>131.11470046142412</c:v>
                </c:pt>
                <c:pt idx="26">
                  <c:v>131.02738207413921</c:v>
                </c:pt>
                <c:pt idx="27">
                  <c:v>127.26764007000511</c:v>
                </c:pt>
                <c:pt idx="28">
                  <c:v>135.59423739517416</c:v>
                </c:pt>
                <c:pt idx="29">
                  <c:v>136.39077025448037</c:v>
                </c:pt>
                <c:pt idx="30">
                  <c:v>135.40399490044609</c:v>
                </c:pt>
                <c:pt idx="31">
                  <c:v>132.65398454320803</c:v>
                </c:pt>
                <c:pt idx="32">
                  <c:v>139.80590331719043</c:v>
                </c:pt>
                <c:pt idx="33">
                  <c:v>141.53894871751339</c:v>
                </c:pt>
                <c:pt idx="34">
                  <c:v>139.33650599263294</c:v>
                </c:pt>
                <c:pt idx="35">
                  <c:v>137.18542801581503</c:v>
                </c:pt>
                <c:pt idx="36">
                  <c:v>138.73788826214189</c:v>
                </c:pt>
                <c:pt idx="37">
                  <c:v>139.86445863139301</c:v>
                </c:pt>
                <c:pt idx="38">
                  <c:v>139.21728937923763</c:v>
                </c:pt>
                <c:pt idx="39">
                  <c:v>136.5937227197922</c:v>
                </c:pt>
                <c:pt idx="40">
                  <c:v>146.84337230966281</c:v>
                </c:pt>
              </c:numCache>
            </c:numRef>
          </c:val>
          <c:smooth val="0"/>
          <c:extLst>
            <c:ext xmlns:c16="http://schemas.microsoft.com/office/drawing/2014/chart" uri="{C3380CC4-5D6E-409C-BE32-E72D297353CC}">
              <c16:uniqueId val="{00000002-4436-47EB-827E-260FA08CF38C}"/>
            </c:ext>
          </c:extLst>
        </c:ser>
        <c:ser>
          <c:idx val="3"/>
          <c:order val="3"/>
          <c:tx>
            <c:strRef>
              <c:f>Grafdata!$B$48</c:f>
              <c:strCache>
                <c:ptCount val="1"/>
                <c:pt idx="0">
                  <c:v>Övrigt</c:v>
                </c:pt>
              </c:strCache>
            </c:strRef>
          </c:tx>
          <c:spPr>
            <a:ln w="28575" cap="rnd">
              <a:solidFill>
                <a:schemeClr val="accent4"/>
              </a:solidFill>
              <a:prstDash val="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Grafdata!$C$48:$AQ$48</c:f>
              <c:numCache>
                <c:formatCode>General</c:formatCode>
                <c:ptCount val="41"/>
                <c:pt idx="0">
                  <c:v>100</c:v>
                </c:pt>
                <c:pt idx="1">
                  <c:v>98.753670385846632</c:v>
                </c:pt>
                <c:pt idx="2">
                  <c:v>103.0762749963548</c:v>
                </c:pt>
                <c:pt idx="3">
                  <c:v>93.131072464580924</c:v>
                </c:pt>
                <c:pt idx="4">
                  <c:v>105.07039371674662</c:v>
                </c:pt>
                <c:pt idx="5">
                  <c:v>103.35251447202664</c:v>
                </c:pt>
                <c:pt idx="6">
                  <c:v>104.42975025361346</c:v>
                </c:pt>
                <c:pt idx="7">
                  <c:v>91.745694100100323</c:v>
                </c:pt>
                <c:pt idx="8">
                  <c:v>98.136981816727427</c:v>
                </c:pt>
                <c:pt idx="9">
                  <c:v>98.576806566722993</c:v>
                </c:pt>
                <c:pt idx="10">
                  <c:v>101.33129706165673</c:v>
                </c:pt>
                <c:pt idx="11">
                  <c:v>90.800206209500089</c:v>
                </c:pt>
                <c:pt idx="12">
                  <c:v>104.55619516348736</c:v>
                </c:pt>
                <c:pt idx="13">
                  <c:v>102.44825638604004</c:v>
                </c:pt>
                <c:pt idx="14">
                  <c:v>104.8903327301189</c:v>
                </c:pt>
                <c:pt idx="15">
                  <c:v>96.499412367108832</c:v>
                </c:pt>
                <c:pt idx="16">
                  <c:v>110.49371684088727</c:v>
                </c:pt>
                <c:pt idx="17">
                  <c:v>105.5921648690035</c:v>
                </c:pt>
                <c:pt idx="18">
                  <c:v>111.44472964869979</c:v>
                </c:pt>
                <c:pt idx="19">
                  <c:v>100.71616492894094</c:v>
                </c:pt>
                <c:pt idx="20">
                  <c:v>113.63865867901823</c:v>
                </c:pt>
                <c:pt idx="21">
                  <c:v>112.10521097156521</c:v>
                </c:pt>
                <c:pt idx="22">
                  <c:v>120.39380706982163</c:v>
                </c:pt>
                <c:pt idx="23">
                  <c:v>106.84060841733246</c:v>
                </c:pt>
                <c:pt idx="24">
                  <c:v>124.64354402568382</c:v>
                </c:pt>
                <c:pt idx="25">
                  <c:v>123.18160459974975</c:v>
                </c:pt>
                <c:pt idx="26">
                  <c:v>130.8813970568759</c:v>
                </c:pt>
                <c:pt idx="27">
                  <c:v>120.18505091796982</c:v>
                </c:pt>
                <c:pt idx="28">
                  <c:v>135.29067251911573</c:v>
                </c:pt>
                <c:pt idx="29">
                  <c:v>132.90804193865526</c:v>
                </c:pt>
                <c:pt idx="30">
                  <c:v>137.42299120381313</c:v>
                </c:pt>
                <c:pt idx="31">
                  <c:v>127.32103426552108</c:v>
                </c:pt>
                <c:pt idx="32">
                  <c:v>141.42324041336104</c:v>
                </c:pt>
                <c:pt idx="33">
                  <c:v>137.08710141069486</c:v>
                </c:pt>
                <c:pt idx="34">
                  <c:v>142.11022417779787</c:v>
                </c:pt>
                <c:pt idx="35">
                  <c:v>132.41172180404627</c:v>
                </c:pt>
                <c:pt idx="36">
                  <c:v>142.04138992126289</c:v>
                </c:pt>
                <c:pt idx="37">
                  <c:v>137.46491331114464</c:v>
                </c:pt>
                <c:pt idx="38">
                  <c:v>143.45092000776461</c:v>
                </c:pt>
                <c:pt idx="39">
                  <c:v>134.47792600380504</c:v>
                </c:pt>
                <c:pt idx="40">
                  <c:v>151.49723368743363</c:v>
                </c:pt>
              </c:numCache>
            </c:numRef>
          </c:val>
          <c:smooth val="0"/>
          <c:extLst>
            <c:ext xmlns:c16="http://schemas.microsoft.com/office/drawing/2014/chart" uri="{C3380CC4-5D6E-409C-BE32-E72D297353CC}">
              <c16:uniqueId val="{00000003-4436-47EB-827E-260FA08CF38C}"/>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prstDash val="solid"/>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Grafdata!$B$28:$AP$28</c:f>
              <c:numCache>
                <c:formatCode>General</c:formatCode>
                <c:ptCount val="41"/>
                <c:pt idx="0">
                  <c:v>361</c:v>
                </c:pt>
                <c:pt idx="1">
                  <c:v>366.5</c:v>
                </c:pt>
                <c:pt idx="2">
                  <c:v>364.5</c:v>
                </c:pt>
                <c:pt idx="3">
                  <c:v>361.75</c:v>
                </c:pt>
                <c:pt idx="4">
                  <c:v>350.25</c:v>
                </c:pt>
                <c:pt idx="5">
                  <c:v>361</c:v>
                </c:pt>
                <c:pt idx="6">
                  <c:v>351.5</c:v>
                </c:pt>
                <c:pt idx="7">
                  <c:v>337.75</c:v>
                </c:pt>
                <c:pt idx="8">
                  <c:v>332.75</c:v>
                </c:pt>
                <c:pt idx="9">
                  <c:v>331.5</c:v>
                </c:pt>
                <c:pt idx="10">
                  <c:v>334</c:v>
                </c:pt>
                <c:pt idx="11">
                  <c:v>325.75</c:v>
                </c:pt>
                <c:pt idx="12">
                  <c:v>329.25</c:v>
                </c:pt>
                <c:pt idx="13">
                  <c:v>328</c:v>
                </c:pt>
                <c:pt idx="14">
                  <c:v>339.5</c:v>
                </c:pt>
                <c:pt idx="15">
                  <c:v>355.25</c:v>
                </c:pt>
                <c:pt idx="16">
                  <c:v>363.5</c:v>
                </c:pt>
                <c:pt idx="17">
                  <c:v>371.75</c:v>
                </c:pt>
                <c:pt idx="18">
                  <c:v>376.25</c:v>
                </c:pt>
                <c:pt idx="19">
                  <c:v>389</c:v>
                </c:pt>
                <c:pt idx="20">
                  <c:v>400</c:v>
                </c:pt>
                <c:pt idx="21">
                  <c:v>401</c:v>
                </c:pt>
                <c:pt idx="22">
                  <c:v>411</c:v>
                </c:pt>
                <c:pt idx="23">
                  <c:v>412</c:v>
                </c:pt>
                <c:pt idx="24">
                  <c:v>412.5</c:v>
                </c:pt>
                <c:pt idx="25">
                  <c:v>414.5</c:v>
                </c:pt>
                <c:pt idx="26">
                  <c:v>411.75</c:v>
                </c:pt>
                <c:pt idx="27">
                  <c:v>385.75</c:v>
                </c:pt>
                <c:pt idx="28">
                  <c:v>376.75</c:v>
                </c:pt>
                <c:pt idx="29">
                  <c:v>375.5</c:v>
                </c:pt>
                <c:pt idx="30">
                  <c:v>368.75</c:v>
                </c:pt>
                <c:pt idx="31">
                  <c:v>391.75</c:v>
                </c:pt>
                <c:pt idx="32">
                  <c:v>375.25</c:v>
                </c:pt>
                <c:pt idx="33">
                  <c:v>374</c:v>
                </c:pt>
                <c:pt idx="34">
                  <c:v>369.75</c:v>
                </c:pt>
                <c:pt idx="35">
                  <c:v>381.75</c:v>
                </c:pt>
                <c:pt idx="36">
                  <c:v>390.75</c:v>
                </c:pt>
                <c:pt idx="37">
                  <c:v>389.75</c:v>
                </c:pt>
                <c:pt idx="38">
                  <c:v>413.75</c:v>
                </c:pt>
                <c:pt idx="39">
                  <c:v>424.75</c:v>
                </c:pt>
                <c:pt idx="40">
                  <c:v>440.25</c:v>
                </c:pt>
              </c:numCache>
            </c:numRef>
          </c:val>
          <c:smooth val="0"/>
          <c:extLst>
            <c:ext xmlns:c16="http://schemas.microsoft.com/office/drawing/2014/chart" uri="{C3380CC4-5D6E-409C-BE32-E72D297353CC}">
              <c16:uniqueId val="{00000000-5D5F-45DA-8395-32D97D296488}"/>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Grafdata!$B$29:$AP$29</c:f>
              <c:numCache>
                <c:formatCode>General</c:formatCode>
                <c:ptCount val="41"/>
                <c:pt idx="0">
                  <c:v>214.75</c:v>
                </c:pt>
                <c:pt idx="1">
                  <c:v>213.75</c:v>
                </c:pt>
                <c:pt idx="2">
                  <c:v>211.25</c:v>
                </c:pt>
                <c:pt idx="3">
                  <c:v>213</c:v>
                </c:pt>
                <c:pt idx="4">
                  <c:v>209.75</c:v>
                </c:pt>
                <c:pt idx="5">
                  <c:v>220</c:v>
                </c:pt>
                <c:pt idx="6">
                  <c:v>217.25</c:v>
                </c:pt>
                <c:pt idx="7">
                  <c:v>211.75</c:v>
                </c:pt>
                <c:pt idx="8">
                  <c:v>206.25</c:v>
                </c:pt>
                <c:pt idx="9">
                  <c:v>204.25</c:v>
                </c:pt>
                <c:pt idx="10">
                  <c:v>205.5</c:v>
                </c:pt>
                <c:pt idx="11">
                  <c:v>202</c:v>
                </c:pt>
                <c:pt idx="12">
                  <c:v>207</c:v>
                </c:pt>
                <c:pt idx="13">
                  <c:v>210.25</c:v>
                </c:pt>
                <c:pt idx="14">
                  <c:v>217.25</c:v>
                </c:pt>
                <c:pt idx="15">
                  <c:v>225</c:v>
                </c:pt>
                <c:pt idx="16">
                  <c:v>224.75</c:v>
                </c:pt>
                <c:pt idx="17">
                  <c:v>225</c:v>
                </c:pt>
                <c:pt idx="18">
                  <c:v>228.5</c:v>
                </c:pt>
                <c:pt idx="19">
                  <c:v>239</c:v>
                </c:pt>
                <c:pt idx="20">
                  <c:v>248.75</c:v>
                </c:pt>
                <c:pt idx="21">
                  <c:v>251</c:v>
                </c:pt>
                <c:pt idx="22">
                  <c:v>260.5</c:v>
                </c:pt>
                <c:pt idx="23">
                  <c:v>254.25</c:v>
                </c:pt>
                <c:pt idx="24">
                  <c:v>252.75</c:v>
                </c:pt>
                <c:pt idx="25">
                  <c:v>259.25</c:v>
                </c:pt>
                <c:pt idx="26">
                  <c:v>252.75</c:v>
                </c:pt>
                <c:pt idx="27">
                  <c:v>242.75</c:v>
                </c:pt>
                <c:pt idx="28">
                  <c:v>243.75</c:v>
                </c:pt>
                <c:pt idx="29">
                  <c:v>239.25</c:v>
                </c:pt>
                <c:pt idx="30">
                  <c:v>241.75</c:v>
                </c:pt>
                <c:pt idx="31">
                  <c:v>256</c:v>
                </c:pt>
                <c:pt idx="32">
                  <c:v>243.25</c:v>
                </c:pt>
                <c:pt idx="33">
                  <c:v>239.5</c:v>
                </c:pt>
                <c:pt idx="34">
                  <c:v>234.25</c:v>
                </c:pt>
                <c:pt idx="35">
                  <c:v>237</c:v>
                </c:pt>
                <c:pt idx="36">
                  <c:v>240.75</c:v>
                </c:pt>
                <c:pt idx="37">
                  <c:v>237.25</c:v>
                </c:pt>
                <c:pt idx="38">
                  <c:v>249</c:v>
                </c:pt>
                <c:pt idx="39">
                  <c:v>256.5</c:v>
                </c:pt>
                <c:pt idx="40">
                  <c:v>266.5</c:v>
                </c:pt>
              </c:numCache>
            </c:numRef>
          </c:val>
          <c:smooth val="0"/>
          <c:extLst>
            <c:ext xmlns:c16="http://schemas.microsoft.com/office/drawing/2014/chart" uri="{C3380CC4-5D6E-409C-BE32-E72D297353CC}">
              <c16:uniqueId val="{00000001-5D5F-45DA-8395-32D97D29648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Grafdata!$B$28:$AO$28</c:f>
              <c:numCache>
                <c:formatCode>General</c:formatCode>
                <c:ptCount val="40"/>
                <c:pt idx="0">
                  <c:v>48.25</c:v>
                </c:pt>
                <c:pt idx="1">
                  <c:v>43.75</c:v>
                </c:pt>
                <c:pt idx="2">
                  <c:v>43.25</c:v>
                </c:pt>
                <c:pt idx="3">
                  <c:v>45</c:v>
                </c:pt>
                <c:pt idx="4">
                  <c:v>43.5</c:v>
                </c:pt>
                <c:pt idx="5">
                  <c:v>46.5</c:v>
                </c:pt>
                <c:pt idx="6">
                  <c:v>49</c:v>
                </c:pt>
                <c:pt idx="7">
                  <c:v>45</c:v>
                </c:pt>
                <c:pt idx="8">
                  <c:v>46.75</c:v>
                </c:pt>
                <c:pt idx="9">
                  <c:v>43.5</c:v>
                </c:pt>
                <c:pt idx="10">
                  <c:v>41</c:v>
                </c:pt>
                <c:pt idx="11">
                  <c:v>40.75</c:v>
                </c:pt>
                <c:pt idx="12">
                  <c:v>39.5</c:v>
                </c:pt>
                <c:pt idx="13">
                  <c:v>42.75</c:v>
                </c:pt>
                <c:pt idx="14">
                  <c:v>43.75</c:v>
                </c:pt>
                <c:pt idx="15">
                  <c:v>45.25</c:v>
                </c:pt>
                <c:pt idx="16">
                  <c:v>45</c:v>
                </c:pt>
                <c:pt idx="17">
                  <c:v>40</c:v>
                </c:pt>
                <c:pt idx="18">
                  <c:v>39.5</c:v>
                </c:pt>
                <c:pt idx="19">
                  <c:v>38.25</c:v>
                </c:pt>
                <c:pt idx="20">
                  <c:v>37.25</c:v>
                </c:pt>
                <c:pt idx="21">
                  <c:v>40.5</c:v>
                </c:pt>
                <c:pt idx="22">
                  <c:v>37.75</c:v>
                </c:pt>
                <c:pt idx="23">
                  <c:v>38.25</c:v>
                </c:pt>
                <c:pt idx="24">
                  <c:v>38</c:v>
                </c:pt>
                <c:pt idx="25">
                  <c:v>36.5</c:v>
                </c:pt>
                <c:pt idx="26">
                  <c:v>34.75</c:v>
                </c:pt>
                <c:pt idx="27">
                  <c:v>38.25</c:v>
                </c:pt>
                <c:pt idx="28">
                  <c:v>40.25</c:v>
                </c:pt>
                <c:pt idx="29">
                  <c:v>43.25</c:v>
                </c:pt>
                <c:pt idx="30">
                  <c:v>49</c:v>
                </c:pt>
                <c:pt idx="31">
                  <c:v>46.5</c:v>
                </c:pt>
                <c:pt idx="32">
                  <c:v>47.5</c:v>
                </c:pt>
                <c:pt idx="33">
                  <c:v>49.25</c:v>
                </c:pt>
                <c:pt idx="34">
                  <c:v>50.5</c:v>
                </c:pt>
                <c:pt idx="35">
                  <c:v>52</c:v>
                </c:pt>
                <c:pt idx="36">
                  <c:v>54</c:v>
                </c:pt>
                <c:pt idx="37">
                  <c:v>50.5</c:v>
                </c:pt>
                <c:pt idx="38">
                  <c:v>46.25</c:v>
                </c:pt>
                <c:pt idx="39">
                  <c:v>42.75</c:v>
                </c:pt>
              </c:numCache>
            </c:numRef>
          </c:val>
          <c:smooth val="0"/>
          <c:extLst>
            <c:ext xmlns:c16="http://schemas.microsoft.com/office/drawing/2014/chart" uri="{C3380CC4-5D6E-409C-BE32-E72D297353CC}">
              <c16:uniqueId val="{00000000-5A9D-4A2D-B9C3-8181034FE52F}"/>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Grafdata!$B$29:$AO$29</c:f>
              <c:numCache>
                <c:formatCode>General</c:formatCode>
                <c:ptCount val="40"/>
                <c:pt idx="0">
                  <c:v>24.25</c:v>
                </c:pt>
                <c:pt idx="1">
                  <c:v>22.25</c:v>
                </c:pt>
                <c:pt idx="2">
                  <c:v>23.75</c:v>
                </c:pt>
                <c:pt idx="3">
                  <c:v>24</c:v>
                </c:pt>
                <c:pt idx="4">
                  <c:v>24</c:v>
                </c:pt>
                <c:pt idx="5">
                  <c:v>26.5</c:v>
                </c:pt>
                <c:pt idx="6">
                  <c:v>28</c:v>
                </c:pt>
                <c:pt idx="7">
                  <c:v>26.75</c:v>
                </c:pt>
                <c:pt idx="8">
                  <c:v>27.25</c:v>
                </c:pt>
                <c:pt idx="9">
                  <c:v>24.5</c:v>
                </c:pt>
                <c:pt idx="10">
                  <c:v>22</c:v>
                </c:pt>
                <c:pt idx="11">
                  <c:v>21</c:v>
                </c:pt>
                <c:pt idx="12">
                  <c:v>22.5</c:v>
                </c:pt>
                <c:pt idx="13">
                  <c:v>24.5</c:v>
                </c:pt>
                <c:pt idx="14">
                  <c:v>25</c:v>
                </c:pt>
                <c:pt idx="15">
                  <c:v>26.25</c:v>
                </c:pt>
                <c:pt idx="16">
                  <c:v>24.75</c:v>
                </c:pt>
                <c:pt idx="17">
                  <c:v>22.75</c:v>
                </c:pt>
                <c:pt idx="18">
                  <c:v>23.25</c:v>
                </c:pt>
                <c:pt idx="19">
                  <c:v>24.25</c:v>
                </c:pt>
                <c:pt idx="20">
                  <c:v>24.5</c:v>
                </c:pt>
                <c:pt idx="21">
                  <c:v>25.75</c:v>
                </c:pt>
                <c:pt idx="22">
                  <c:v>23.25</c:v>
                </c:pt>
                <c:pt idx="23">
                  <c:v>21.25</c:v>
                </c:pt>
                <c:pt idx="24">
                  <c:v>21</c:v>
                </c:pt>
                <c:pt idx="25">
                  <c:v>20.25</c:v>
                </c:pt>
                <c:pt idx="26">
                  <c:v>20.25</c:v>
                </c:pt>
                <c:pt idx="27">
                  <c:v>23</c:v>
                </c:pt>
                <c:pt idx="28">
                  <c:v>23.25</c:v>
                </c:pt>
                <c:pt idx="29">
                  <c:v>26</c:v>
                </c:pt>
                <c:pt idx="30">
                  <c:v>30</c:v>
                </c:pt>
                <c:pt idx="31">
                  <c:v>29.5</c:v>
                </c:pt>
                <c:pt idx="32">
                  <c:v>29.5</c:v>
                </c:pt>
                <c:pt idx="33">
                  <c:v>29.75</c:v>
                </c:pt>
                <c:pt idx="34">
                  <c:v>29</c:v>
                </c:pt>
                <c:pt idx="35">
                  <c:v>30</c:v>
                </c:pt>
                <c:pt idx="36">
                  <c:v>32.5</c:v>
                </c:pt>
                <c:pt idx="37">
                  <c:v>31.25</c:v>
                </c:pt>
                <c:pt idx="38">
                  <c:v>29.75</c:v>
                </c:pt>
                <c:pt idx="39">
                  <c:v>27.5</c:v>
                </c:pt>
              </c:numCache>
            </c:numRef>
          </c:val>
          <c:smooth val="0"/>
          <c:extLst>
            <c:ext xmlns:c16="http://schemas.microsoft.com/office/drawing/2014/chart" uri="{C3380CC4-5D6E-409C-BE32-E72D297353CC}">
              <c16:uniqueId val="{00000001-5A9D-4A2D-B9C3-8181034FE52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Grafdata!$B$14:$AP$14</c:f>
              <c:numCache>
                <c:formatCode>General</c:formatCode>
                <c:ptCount val="41"/>
                <c:pt idx="0">
                  <c:v>100</c:v>
                </c:pt>
                <c:pt idx="1">
                  <c:v>101.34111163731863</c:v>
                </c:pt>
                <c:pt idx="2">
                  <c:v>99.390795195246909</c:v>
                </c:pt>
                <c:pt idx="3">
                  <c:v>98.387652301201186</c:v>
                </c:pt>
                <c:pt idx="4">
                  <c:v>100.70176949240108</c:v>
                </c:pt>
                <c:pt idx="5">
                  <c:v>101.9374004391441</c:v>
                </c:pt>
                <c:pt idx="6">
                  <c:v>99.982778662763167</c:v>
                </c:pt>
                <c:pt idx="7">
                  <c:v>99.205665819950923</c:v>
                </c:pt>
                <c:pt idx="8">
                  <c:v>101.52624101261463</c:v>
                </c:pt>
                <c:pt idx="9">
                  <c:v>103.03310802083782</c:v>
                </c:pt>
                <c:pt idx="10">
                  <c:v>101.34111163731863</c:v>
                </c:pt>
                <c:pt idx="11">
                  <c:v>100.30137340164464</c:v>
                </c:pt>
                <c:pt idx="12">
                  <c:v>102.86735264993327</c:v>
                </c:pt>
                <c:pt idx="13">
                  <c:v>105.02001980453782</c:v>
                </c:pt>
                <c:pt idx="14">
                  <c:v>102.74034528781159</c:v>
                </c:pt>
                <c:pt idx="15">
                  <c:v>102.0342704611013</c:v>
                </c:pt>
                <c:pt idx="16">
                  <c:v>104.11589959960391</c:v>
                </c:pt>
                <c:pt idx="17">
                  <c:v>106.00378869419211</c:v>
                </c:pt>
                <c:pt idx="18">
                  <c:v>104.34623498514659</c:v>
                </c:pt>
                <c:pt idx="19">
                  <c:v>103.5734274744909</c:v>
                </c:pt>
                <c:pt idx="20">
                  <c:v>106.22336074396176</c:v>
                </c:pt>
                <c:pt idx="21">
                  <c:v>107.06505360141215</c:v>
                </c:pt>
                <c:pt idx="22">
                  <c:v>105.93059801093555</c:v>
                </c:pt>
                <c:pt idx="23">
                  <c:v>106.00594136134671</c:v>
                </c:pt>
                <c:pt idx="24">
                  <c:v>108.3631118956387</c:v>
                </c:pt>
                <c:pt idx="25">
                  <c:v>109.86782623670727</c:v>
                </c:pt>
                <c:pt idx="26">
                  <c:v>108.17582985318811</c:v>
                </c:pt>
                <c:pt idx="27">
                  <c:v>108.00146381366513</c:v>
                </c:pt>
                <c:pt idx="28">
                  <c:v>110.21871098290782</c:v>
                </c:pt>
                <c:pt idx="29">
                  <c:v>111.11206785206872</c:v>
                </c:pt>
                <c:pt idx="30">
                  <c:v>109.59013217376329</c:v>
                </c:pt>
                <c:pt idx="31">
                  <c:v>108.76350798639514</c:v>
                </c:pt>
                <c:pt idx="32">
                  <c:v>110.76548844017738</c:v>
                </c:pt>
                <c:pt idx="33">
                  <c:v>111.910707366427</c:v>
                </c:pt>
                <c:pt idx="34">
                  <c:v>110.42967236405907</c:v>
                </c:pt>
                <c:pt idx="35">
                  <c:v>108.82808800103328</c:v>
                </c:pt>
                <c:pt idx="36">
                  <c:v>108.65802729581952</c:v>
                </c:pt>
                <c:pt idx="37">
                  <c:v>109.69346019718431</c:v>
                </c:pt>
                <c:pt idx="38">
                  <c:v>108.90127868428984</c:v>
                </c:pt>
                <c:pt idx="39">
                  <c:v>105.94136134670858</c:v>
                </c:pt>
                <c:pt idx="40">
                  <c:v>109.23494209325354</c:v>
                </c:pt>
              </c:numCache>
            </c:numRef>
          </c:val>
          <c:smooth val="0"/>
          <c:extLst>
            <c:ext xmlns:c16="http://schemas.microsoft.com/office/drawing/2014/chart" uri="{C3380CC4-5D6E-409C-BE32-E72D297353CC}">
              <c16:uniqueId val="{00000000-B5DB-40E0-9749-CB9B236F38C0}"/>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Grafdata!$B$15:$AP$15</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1-B5DB-40E0-9749-CB9B236F38C0}"/>
            </c:ext>
          </c:extLst>
        </c:ser>
        <c:ser>
          <c:idx val="2"/>
          <c:order val="2"/>
          <c:tx>
            <c:strRef>
              <c:f>Grafdata!$A$19</c:f>
              <c:strCache>
                <c:ptCount val="1"/>
                <c:pt idx="0">
                  <c:v>Örebro län</c:v>
                </c:pt>
              </c:strCache>
            </c:strRef>
          </c:tx>
          <c:spPr>
            <a:ln w="28575" cap="rnd">
              <a:solidFill>
                <a:schemeClr val="accent2"/>
              </a:solidFill>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103.06513409961686</c:v>
                </c:pt>
                <c:pt idx="2">
                  <c:v>96.475095785440615</c:v>
                </c:pt>
                <c:pt idx="3">
                  <c:v>95.632183908045974</c:v>
                </c:pt>
                <c:pt idx="4">
                  <c:v>98.084291187739467</c:v>
                </c:pt>
                <c:pt idx="5">
                  <c:v>99.157088122605359</c:v>
                </c:pt>
                <c:pt idx="6">
                  <c:v>98.007662835249036</c:v>
                </c:pt>
                <c:pt idx="7">
                  <c:v>95.708812260536405</c:v>
                </c:pt>
                <c:pt idx="8">
                  <c:v>97.624521072796938</c:v>
                </c:pt>
                <c:pt idx="9">
                  <c:v>101.7624521072797</c:v>
                </c:pt>
                <c:pt idx="10">
                  <c:v>98.237547892720301</c:v>
                </c:pt>
                <c:pt idx="11">
                  <c:v>97.854406130268202</c:v>
                </c:pt>
                <c:pt idx="12">
                  <c:v>102.29885057471265</c:v>
                </c:pt>
                <c:pt idx="13">
                  <c:v>105.05747126436782</c:v>
                </c:pt>
                <c:pt idx="14">
                  <c:v>100.99616858237547</c:v>
                </c:pt>
                <c:pt idx="15">
                  <c:v>101.37931034482759</c:v>
                </c:pt>
                <c:pt idx="16">
                  <c:v>104.36781609195403</c:v>
                </c:pt>
                <c:pt idx="17">
                  <c:v>104.2911877394636</c:v>
                </c:pt>
                <c:pt idx="18">
                  <c:v>103.21839079693488</c:v>
                </c:pt>
                <c:pt idx="19">
                  <c:v>103.14176245210729</c:v>
                </c:pt>
                <c:pt idx="20">
                  <c:v>107.35632183908046</c:v>
                </c:pt>
                <c:pt idx="21">
                  <c:v>108.65900383141762</c:v>
                </c:pt>
                <c:pt idx="22">
                  <c:v>106.89655172413794</c:v>
                </c:pt>
                <c:pt idx="23">
                  <c:v>106.13026819923371</c:v>
                </c:pt>
                <c:pt idx="24">
                  <c:v>108.73563218390805</c:v>
                </c:pt>
                <c:pt idx="25">
                  <c:v>108.19923371647509</c:v>
                </c:pt>
                <c:pt idx="26">
                  <c:v>109.19540229885058</c:v>
                </c:pt>
                <c:pt idx="27">
                  <c:v>112.03065134099617</c:v>
                </c:pt>
                <c:pt idx="28">
                  <c:v>110.42145593869732</c:v>
                </c:pt>
                <c:pt idx="29">
                  <c:v>117.62452107279694</c:v>
                </c:pt>
                <c:pt idx="30">
                  <c:v>113.33333333333333</c:v>
                </c:pt>
                <c:pt idx="31">
                  <c:v>114.40613026819923</c:v>
                </c:pt>
                <c:pt idx="32">
                  <c:v>111.03448275862068</c:v>
                </c:pt>
                <c:pt idx="33">
                  <c:v>111.57088122605364</c:v>
                </c:pt>
                <c:pt idx="34">
                  <c:v>108.65900383141762</c:v>
                </c:pt>
                <c:pt idx="35">
                  <c:v>106.13026819923371</c:v>
                </c:pt>
                <c:pt idx="36">
                  <c:v>109.50191570881226</c:v>
                </c:pt>
                <c:pt idx="37">
                  <c:v>107.5095785440613</c:v>
                </c:pt>
                <c:pt idx="38">
                  <c:v>110.88122605363985</c:v>
                </c:pt>
                <c:pt idx="39">
                  <c:v>108.81226053639847</c:v>
                </c:pt>
                <c:pt idx="40">
                  <c:v>112.79693486590038</c:v>
                </c:pt>
              </c:numCache>
            </c:numRef>
          </c:val>
          <c:smooth val="0"/>
          <c:extLst>
            <c:ext xmlns:c16="http://schemas.microsoft.com/office/drawing/2014/chart" uri="{C3380CC4-5D6E-409C-BE32-E72D297353CC}">
              <c16:uniqueId val="{00000002-B5DB-40E0-9749-CB9B236F38C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78.373980223499331</c:v>
                </c:pt>
                <c:pt idx="2">
                  <c:v>81.819459687403693</c:v>
                </c:pt>
                <c:pt idx="3">
                  <c:v>115.40382879108165</c:v>
                </c:pt>
                <c:pt idx="4">
                  <c:v>93.797271945806543</c:v>
                </c:pt>
                <c:pt idx="5">
                  <c:v>72.319386701411602</c:v>
                </c:pt>
                <c:pt idx="6">
                  <c:v>77.650607946282307</c:v>
                </c:pt>
                <c:pt idx="7">
                  <c:v>111.44690674552758</c:v>
                </c:pt>
                <c:pt idx="8">
                  <c:v>95.689501370514733</c:v>
                </c:pt>
                <c:pt idx="9">
                  <c:v>73.919131520757759</c:v>
                </c:pt>
                <c:pt idx="10">
                  <c:v>80.878751344834484</c:v>
                </c:pt>
                <c:pt idx="11">
                  <c:v>115.11350673363357</c:v>
                </c:pt>
                <c:pt idx="12">
                  <c:v>111.84211237680235</c:v>
                </c:pt>
                <c:pt idx="13">
                  <c:v>92.668962571701982</c:v>
                </c:pt>
                <c:pt idx="14">
                  <c:v>110.47321954727059</c:v>
                </c:pt>
                <c:pt idx="15">
                  <c:v>162.4392459195424</c:v>
                </c:pt>
                <c:pt idx="16">
                  <c:v>145.395124535728</c:v>
                </c:pt>
                <c:pt idx="17">
                  <c:v>120.53231116901934</c:v>
                </c:pt>
                <c:pt idx="18">
                  <c:v>154.42538398741397</c:v>
                </c:pt>
                <c:pt idx="19">
                  <c:v>197.61633156184618</c:v>
                </c:pt>
                <c:pt idx="20">
                  <c:v>191.00974768472213</c:v>
                </c:pt>
                <c:pt idx="21">
                  <c:v>147.39980645196169</c:v>
                </c:pt>
                <c:pt idx="22">
                  <c:v>166.64540161217948</c:v>
                </c:pt>
                <c:pt idx="23">
                  <c:v>207.3905074959317</c:v>
                </c:pt>
                <c:pt idx="24">
                  <c:v>177.78955164975375</c:v>
                </c:pt>
                <c:pt idx="25">
                  <c:v>140.57858969437791</c:v>
                </c:pt>
                <c:pt idx="26">
                  <c:v>165.58629377132138</c:v>
                </c:pt>
                <c:pt idx="27">
                  <c:v>218.50275995177518</c:v>
                </c:pt>
                <c:pt idx="28">
                  <c:v>192.13535387393426</c:v>
                </c:pt>
                <c:pt idx="29">
                  <c:v>140.10877616007178</c:v>
                </c:pt>
                <c:pt idx="30">
                  <c:v>162.71118631972189</c:v>
                </c:pt>
                <c:pt idx="31">
                  <c:v>202.06198943595345</c:v>
                </c:pt>
                <c:pt idx="32">
                  <c:v>160.42375126373895</c:v>
                </c:pt>
                <c:pt idx="33">
                  <c:v>118.09674158093065</c:v>
                </c:pt>
                <c:pt idx="34">
                  <c:v>135.6777154843837</c:v>
                </c:pt>
                <c:pt idx="35">
                  <c:v>191.6039077240805</c:v>
                </c:pt>
                <c:pt idx="36">
                  <c:v>101.6424551406467</c:v>
                </c:pt>
                <c:pt idx="37">
                  <c:v>85.594187071207301</c:v>
                </c:pt>
                <c:pt idx="38">
                  <c:v>136.81629696107953</c:v>
                </c:pt>
                <c:pt idx="39">
                  <c:v>168.06619559164608</c:v>
                </c:pt>
                <c:pt idx="40">
                  <c:v>168.929052209313</c:v>
                </c:pt>
              </c:numCache>
            </c:numRef>
          </c:val>
          <c:smooth val="0"/>
          <c:extLst>
            <c:ext xmlns:c16="http://schemas.microsoft.com/office/drawing/2014/chart" uri="{C3380CC4-5D6E-409C-BE32-E72D297353CC}">
              <c16:uniqueId val="{00000000-A60E-4697-8BE7-7692AA2D3555}"/>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Grafdata!$B$29:$AP$29</c:f>
              <c:numCache>
                <c:formatCode>General</c:formatCode>
                <c:ptCount val="41"/>
                <c:pt idx="0">
                  <c:v>100</c:v>
                </c:pt>
                <c:pt idx="1">
                  <c:v>67.269706479601254</c:v>
                </c:pt>
                <c:pt idx="2">
                  <c:v>75.761491600516891</c:v>
                </c:pt>
                <c:pt idx="3">
                  <c:v>120.04799704633561</c:v>
                </c:pt>
                <c:pt idx="4">
                  <c:v>91.157467232785677</c:v>
                </c:pt>
                <c:pt idx="5">
                  <c:v>65.70057227247554</c:v>
                </c:pt>
                <c:pt idx="6">
                  <c:v>66.900498430865795</c:v>
                </c:pt>
                <c:pt idx="7">
                  <c:v>126.04762783828687</c:v>
                </c:pt>
                <c:pt idx="8">
                  <c:v>93.852685988554555</c:v>
                </c:pt>
                <c:pt idx="9">
                  <c:v>59.885545504892008</c:v>
                </c:pt>
                <c:pt idx="10">
                  <c:v>74.229278198264723</c:v>
                </c:pt>
                <c:pt idx="11">
                  <c:v>107.10725493815765</c:v>
                </c:pt>
                <c:pt idx="12">
                  <c:v>112.60845486431604</c:v>
                </c:pt>
                <c:pt idx="13">
                  <c:v>80.468894221894033</c:v>
                </c:pt>
                <c:pt idx="14">
                  <c:v>99.040059073287793</c:v>
                </c:pt>
                <c:pt idx="15">
                  <c:v>131.62266937419236</c:v>
                </c:pt>
                <c:pt idx="16">
                  <c:v>139.6344840317519</c:v>
                </c:pt>
                <c:pt idx="17">
                  <c:v>94.849547720140293</c:v>
                </c:pt>
                <c:pt idx="18">
                  <c:v>124.09082517998893</c:v>
                </c:pt>
                <c:pt idx="19">
                  <c:v>174.1738969909544</c:v>
                </c:pt>
                <c:pt idx="20">
                  <c:v>156.02732139560644</c:v>
                </c:pt>
                <c:pt idx="21">
                  <c:v>128.52132176481447</c:v>
                </c:pt>
                <c:pt idx="22">
                  <c:v>160.40243677312165</c:v>
                </c:pt>
                <c:pt idx="23">
                  <c:v>193.61270075687651</c:v>
                </c:pt>
                <c:pt idx="24">
                  <c:v>147.31401144544952</c:v>
                </c:pt>
                <c:pt idx="25">
                  <c:v>106.62728447480156</c:v>
                </c:pt>
                <c:pt idx="26">
                  <c:v>141.48052427542922</c:v>
                </c:pt>
                <c:pt idx="27">
                  <c:v>198.28318257338009</c:v>
                </c:pt>
                <c:pt idx="28">
                  <c:v>160.12553073657006</c:v>
                </c:pt>
                <c:pt idx="29">
                  <c:v>103.61823887760754</c:v>
                </c:pt>
                <c:pt idx="30">
                  <c:v>130.34890160605502</c:v>
                </c:pt>
                <c:pt idx="31">
                  <c:v>175.835333210264</c:v>
                </c:pt>
                <c:pt idx="32">
                  <c:v>113.6053165959018</c:v>
                </c:pt>
                <c:pt idx="33">
                  <c:v>88.77607531844194</c:v>
                </c:pt>
                <c:pt idx="34">
                  <c:v>109.87631530367362</c:v>
                </c:pt>
                <c:pt idx="35">
                  <c:v>170.14952925973788</c:v>
                </c:pt>
                <c:pt idx="36">
                  <c:v>89.625253830533509</c:v>
                </c:pt>
                <c:pt idx="37">
                  <c:v>74.52464463725309</c:v>
                </c:pt>
                <c:pt idx="38">
                  <c:v>113.43917297397083</c:v>
                </c:pt>
                <c:pt idx="39">
                  <c:v>172.67860439357577</c:v>
                </c:pt>
                <c:pt idx="40">
                  <c:v>149.89846778659773</c:v>
                </c:pt>
              </c:numCache>
            </c:numRef>
          </c:val>
          <c:smooth val="0"/>
          <c:extLst>
            <c:ext xmlns:c16="http://schemas.microsoft.com/office/drawing/2014/chart" uri="{C3380CC4-5D6E-409C-BE32-E72D297353CC}">
              <c16:uniqueId val="{00000001-A60E-4697-8BE7-7692AA2D3555}"/>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Grafdata!$B$30:$AP$30</c:f>
              <c:numCache>
                <c:formatCode>General</c:formatCode>
                <c:ptCount val="41"/>
                <c:pt idx="0">
                  <c:v>100</c:v>
                </c:pt>
                <c:pt idx="1">
                  <c:v>69.279469400060293</c:v>
                </c:pt>
                <c:pt idx="2">
                  <c:v>78.685559240277357</c:v>
                </c:pt>
                <c:pt idx="3">
                  <c:v>103.94935182393729</c:v>
                </c:pt>
                <c:pt idx="4">
                  <c:v>87.790171842025927</c:v>
                </c:pt>
                <c:pt idx="5">
                  <c:v>63.340367802230929</c:v>
                </c:pt>
                <c:pt idx="6">
                  <c:v>67.711787760024123</c:v>
                </c:pt>
                <c:pt idx="7">
                  <c:v>94.96533011757613</c:v>
                </c:pt>
                <c:pt idx="8">
                  <c:v>83.96141091347603</c:v>
                </c:pt>
                <c:pt idx="9">
                  <c:v>62.315345191438048</c:v>
                </c:pt>
                <c:pt idx="10">
                  <c:v>80.916490804944232</c:v>
                </c:pt>
                <c:pt idx="11">
                  <c:v>91.046126017485676</c:v>
                </c:pt>
                <c:pt idx="12">
                  <c:v>113.74736207416341</c:v>
                </c:pt>
                <c:pt idx="13">
                  <c:v>81.429002110340676</c:v>
                </c:pt>
                <c:pt idx="14">
                  <c:v>93.397648477539946</c:v>
                </c:pt>
                <c:pt idx="15">
                  <c:v>119.23424781429001</c:v>
                </c:pt>
                <c:pt idx="16">
                  <c:v>144.9502562556527</c:v>
                </c:pt>
                <c:pt idx="17">
                  <c:v>97.226409406089843</c:v>
                </c:pt>
                <c:pt idx="18">
                  <c:v>123.03286101899306</c:v>
                </c:pt>
                <c:pt idx="19">
                  <c:v>145.49291528489599</c:v>
                </c:pt>
                <c:pt idx="20">
                  <c:v>165.17937895688877</c:v>
                </c:pt>
                <c:pt idx="21">
                  <c:v>139.82514320168826</c:v>
                </c:pt>
                <c:pt idx="22">
                  <c:v>153.05999397045522</c:v>
                </c:pt>
                <c:pt idx="23">
                  <c:v>174.64576424479952</c:v>
                </c:pt>
                <c:pt idx="24">
                  <c:v>149.20108531805849</c:v>
                </c:pt>
                <c:pt idx="25">
                  <c:v>112.96352125414531</c:v>
                </c:pt>
                <c:pt idx="26">
                  <c:v>147.15104009647271</c:v>
                </c:pt>
                <c:pt idx="27">
                  <c:v>196.23153451914379</c:v>
                </c:pt>
                <c:pt idx="28">
                  <c:v>173.34941211938499</c:v>
                </c:pt>
                <c:pt idx="29">
                  <c:v>111.30539644256858</c:v>
                </c:pt>
                <c:pt idx="30">
                  <c:v>138.98100693397649</c:v>
                </c:pt>
                <c:pt idx="31">
                  <c:v>157.43141392824842</c:v>
                </c:pt>
                <c:pt idx="32">
                  <c:v>118.02833886041604</c:v>
                </c:pt>
                <c:pt idx="33">
                  <c:v>100.1808863430811</c:v>
                </c:pt>
                <c:pt idx="34">
                  <c:v>124.57039493518239</c:v>
                </c:pt>
                <c:pt idx="35">
                  <c:v>172.6861621947543</c:v>
                </c:pt>
                <c:pt idx="36">
                  <c:v>92.734398552909255</c:v>
                </c:pt>
                <c:pt idx="37">
                  <c:v>84.232740428097685</c:v>
                </c:pt>
                <c:pt idx="38">
                  <c:v>123.93729273439855</c:v>
                </c:pt>
                <c:pt idx="39">
                  <c:v>162.67711787760024</c:v>
                </c:pt>
                <c:pt idx="40">
                  <c:v>145.55321073258969</c:v>
                </c:pt>
              </c:numCache>
            </c:numRef>
          </c:val>
          <c:smooth val="0"/>
          <c:extLst>
            <c:ext xmlns:c16="http://schemas.microsoft.com/office/drawing/2014/chart" uri="{C3380CC4-5D6E-409C-BE32-E72D297353CC}">
              <c16:uniqueId val="{00000002-A60E-4697-8BE7-7692AA2D355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0-62BD-4410-AB06-425A6B303A79}"/>
            </c:ext>
          </c:extLst>
        </c:ser>
        <c:ser>
          <c:idx val="1"/>
          <c:order val="1"/>
          <c:tx>
            <c:strRef>
              <c:f>Grafdata!$A$27</c:f>
              <c:strCache>
                <c:ptCount val="1"/>
                <c:pt idx="0">
                  <c:v>Örebro län</c:v>
                </c:pt>
              </c:strCache>
            </c:strRef>
          </c:tx>
          <c:spPr>
            <a:ln w="28575" cap="rnd">
              <a:solidFill>
                <a:schemeClr val="accent2"/>
              </a:solidFill>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Grafdata!$B$27:$AP$27</c:f>
              <c:numCache>
                <c:formatCode>General</c:formatCode>
                <c:ptCount val="41"/>
                <c:pt idx="0">
                  <c:v>101</c:v>
                </c:pt>
                <c:pt idx="1">
                  <c:v>18.449197860962567</c:v>
                </c:pt>
                <c:pt idx="2">
                  <c:v>59.536541889483068</c:v>
                </c:pt>
                <c:pt idx="3">
                  <c:v>34.135472370766486</c:v>
                </c:pt>
                <c:pt idx="4">
                  <c:v>40.463458110516932</c:v>
                </c:pt>
                <c:pt idx="5">
                  <c:v>40.285204991087348</c:v>
                </c:pt>
                <c:pt idx="6">
                  <c:v>96.702317290552585</c:v>
                </c:pt>
                <c:pt idx="7">
                  <c:v>57.575757575757578</c:v>
                </c:pt>
                <c:pt idx="8">
                  <c:v>35.47237076648841</c:v>
                </c:pt>
                <c:pt idx="9">
                  <c:v>63.101604278074866</c:v>
                </c:pt>
                <c:pt idx="10">
                  <c:v>45.900178253119428</c:v>
                </c:pt>
                <c:pt idx="11">
                  <c:v>28.609625668449198</c:v>
                </c:pt>
                <c:pt idx="12">
                  <c:v>37.611408199643492</c:v>
                </c:pt>
                <c:pt idx="13">
                  <c:v>16.844919786096256</c:v>
                </c:pt>
                <c:pt idx="14">
                  <c:v>26.470588235294116</c:v>
                </c:pt>
                <c:pt idx="15">
                  <c:v>54.901960784313722</c:v>
                </c:pt>
                <c:pt idx="16">
                  <c:v>25.579322638146166</c:v>
                </c:pt>
                <c:pt idx="17">
                  <c:v>14.349376114081997</c:v>
                </c:pt>
                <c:pt idx="18">
                  <c:v>14.884135472370767</c:v>
                </c:pt>
                <c:pt idx="19">
                  <c:v>36.809269162210342</c:v>
                </c:pt>
                <c:pt idx="20">
                  <c:v>21.033868092691623</c:v>
                </c:pt>
                <c:pt idx="21">
                  <c:v>13.012477718360071</c:v>
                </c:pt>
                <c:pt idx="22">
                  <c:v>47.058823529411768</c:v>
                </c:pt>
                <c:pt idx="23">
                  <c:v>32.174688057040996</c:v>
                </c:pt>
                <c:pt idx="24">
                  <c:v>15.775401069518717</c:v>
                </c:pt>
                <c:pt idx="25">
                  <c:v>9.2691622103386813</c:v>
                </c:pt>
                <c:pt idx="26">
                  <c:v>43.137254901960787</c:v>
                </c:pt>
                <c:pt idx="27">
                  <c:v>12.121212121212121</c:v>
                </c:pt>
                <c:pt idx="28">
                  <c:v>18.894830659536542</c:v>
                </c:pt>
                <c:pt idx="29">
                  <c:v>8.37789661319073</c:v>
                </c:pt>
                <c:pt idx="30">
                  <c:v>26.024955436720141</c:v>
                </c:pt>
                <c:pt idx="31">
                  <c:v>30.926916221033867</c:v>
                </c:pt>
                <c:pt idx="32">
                  <c:v>25.133689839572192</c:v>
                </c:pt>
                <c:pt idx="33">
                  <c:v>32.70944741532977</c:v>
                </c:pt>
                <c:pt idx="34">
                  <c:v>38.680926916221033</c:v>
                </c:pt>
                <c:pt idx="35">
                  <c:v>42.959001782531196</c:v>
                </c:pt>
                <c:pt idx="36">
                  <c:v>90.909090909090907</c:v>
                </c:pt>
                <c:pt idx="37">
                  <c:v>14.171122994652407</c:v>
                </c:pt>
                <c:pt idx="38">
                  <c:v>12.388591800356506</c:v>
                </c:pt>
                <c:pt idx="39">
                  <c:v>4.5454545454545459</c:v>
                </c:pt>
                <c:pt idx="40">
                  <c:v>10.33868092691622</c:v>
                </c:pt>
              </c:numCache>
            </c:numRef>
          </c:val>
          <c:smooth val="0"/>
          <c:extLst>
            <c:ext xmlns:c16="http://schemas.microsoft.com/office/drawing/2014/chart" uri="{C3380CC4-5D6E-409C-BE32-E72D297353CC}">
              <c16:uniqueId val="{00000001-62BD-4410-AB06-425A6B303A79}"/>
            </c:ext>
          </c:extLst>
        </c:ser>
        <c:ser>
          <c:idx val="2"/>
          <c:order val="2"/>
          <c:tx>
            <c:strRef>
              <c:f>Grafdata!$A$28</c:f>
              <c:strCache>
                <c:ptCount val="1"/>
                <c:pt idx="0">
                  <c:v>Örebro kommun</c:v>
                </c:pt>
              </c:strCache>
            </c:strRef>
          </c:tx>
          <c:spPr>
            <a:ln w="28575" cap="rnd">
              <a:solidFill>
                <a:schemeClr val="accent3"/>
              </a:solidFill>
              <a:prstDash val="sysDot"/>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Grafdata!$B$28:$AP$28</c:f>
              <c:numCache>
                <c:formatCode>General</c:formatCode>
                <c:ptCount val="41"/>
                <c:pt idx="0">
                  <c:v>102</c:v>
                </c:pt>
                <c:pt idx="1">
                  <c:v>12.703962703962704</c:v>
                </c:pt>
                <c:pt idx="2">
                  <c:v>39.277389277389275</c:v>
                </c:pt>
                <c:pt idx="3">
                  <c:v>27.738927738927739</c:v>
                </c:pt>
                <c:pt idx="4">
                  <c:v>11.188811188811188</c:v>
                </c:pt>
                <c:pt idx="5">
                  <c:v>42.191142191142191</c:v>
                </c:pt>
                <c:pt idx="6">
                  <c:v>50.233100233100231</c:v>
                </c:pt>
                <c:pt idx="7">
                  <c:v>37.76223776223776</c:v>
                </c:pt>
                <c:pt idx="8">
                  <c:v>34.032634032634036</c:v>
                </c:pt>
                <c:pt idx="9">
                  <c:v>25.174825174825173</c:v>
                </c:pt>
                <c:pt idx="10">
                  <c:v>38.228438228438229</c:v>
                </c:pt>
                <c:pt idx="11">
                  <c:v>17.016317016317018</c:v>
                </c:pt>
                <c:pt idx="12">
                  <c:v>12.587412587412587</c:v>
                </c:pt>
                <c:pt idx="13">
                  <c:v>17.482517482517483</c:v>
                </c:pt>
                <c:pt idx="14">
                  <c:v>20.745920745920746</c:v>
                </c:pt>
                <c:pt idx="15">
                  <c:v>31.701631701631701</c:v>
                </c:pt>
                <c:pt idx="16">
                  <c:v>19.93006993006993</c:v>
                </c:pt>
                <c:pt idx="17">
                  <c:v>14.452214452214452</c:v>
                </c:pt>
                <c:pt idx="18">
                  <c:v>7.9254079254079253</c:v>
                </c:pt>
                <c:pt idx="19">
                  <c:v>20.62937062937063</c:v>
                </c:pt>
                <c:pt idx="20">
                  <c:v>4.0792540792540795</c:v>
                </c:pt>
                <c:pt idx="21">
                  <c:v>9.2074592074592072</c:v>
                </c:pt>
                <c:pt idx="22">
                  <c:v>7.4592074592074589</c:v>
                </c:pt>
                <c:pt idx="23">
                  <c:v>24.358974358974358</c:v>
                </c:pt>
                <c:pt idx="24">
                  <c:v>10.955710955710956</c:v>
                </c:pt>
                <c:pt idx="25">
                  <c:v>5.7109557109557105</c:v>
                </c:pt>
                <c:pt idx="26">
                  <c:v>12.237762237762238</c:v>
                </c:pt>
                <c:pt idx="27">
                  <c:v>4.4289044289044286</c:v>
                </c:pt>
                <c:pt idx="28">
                  <c:v>9.0909090909090917</c:v>
                </c:pt>
                <c:pt idx="29">
                  <c:v>5.1282051282051286</c:v>
                </c:pt>
                <c:pt idx="30">
                  <c:v>20.512820512820515</c:v>
                </c:pt>
                <c:pt idx="31">
                  <c:v>18.298368298368299</c:v>
                </c:pt>
                <c:pt idx="32">
                  <c:v>21.445221445221446</c:v>
                </c:pt>
                <c:pt idx="33">
                  <c:v>25.641025641025642</c:v>
                </c:pt>
                <c:pt idx="34">
                  <c:v>19.58041958041958</c:v>
                </c:pt>
                <c:pt idx="35">
                  <c:v>25.524475524475523</c:v>
                </c:pt>
                <c:pt idx="36">
                  <c:v>57.226107226107224</c:v>
                </c:pt>
                <c:pt idx="37">
                  <c:v>13.869463869463869</c:v>
                </c:pt>
                <c:pt idx="38">
                  <c:v>10.955710955710956</c:v>
                </c:pt>
                <c:pt idx="39">
                  <c:v>1.5151515151515151</c:v>
                </c:pt>
                <c:pt idx="40">
                  <c:v>6.1771561771561769</c:v>
                </c:pt>
              </c:numCache>
            </c:numRef>
          </c:val>
          <c:smooth val="0"/>
          <c:extLst>
            <c:ext xmlns:c16="http://schemas.microsoft.com/office/drawing/2014/chart" uri="{C3380CC4-5D6E-409C-BE32-E72D297353CC}">
              <c16:uniqueId val="{00000002-62BD-4410-AB06-425A6B303A7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Grafdata!$B$4:$AP$4</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0-FBC8-4695-AC85-A386E9B7204E}"/>
            </c:ext>
          </c:extLst>
        </c:ser>
        <c:ser>
          <c:idx val="1"/>
          <c:order val="1"/>
          <c:tx>
            <c:strRef>
              <c:f>Grafdata!$A$12</c:f>
              <c:strCache>
                <c:ptCount val="1"/>
                <c:pt idx="0">
                  <c:v>Örebro län</c:v>
                </c:pt>
              </c:strCache>
            </c:strRef>
          </c:tx>
          <c:spPr>
            <a:ln w="28575" cap="rnd">
              <a:solidFill>
                <a:schemeClr val="accent2"/>
              </a:solidFill>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Grafdata!$B$12:$AP$12</c:f>
              <c:numCache>
                <c:formatCode>General</c:formatCode>
                <c:ptCount val="41"/>
                <c:pt idx="0">
                  <c:v>5.7005176999999998</c:v>
                </c:pt>
                <c:pt idx="1">
                  <c:v>5.7902092999999999</c:v>
                </c:pt>
                <c:pt idx="2">
                  <c:v>5.9924808000000001</c:v>
                </c:pt>
                <c:pt idx="3">
                  <c:v>6.3042547000000004</c:v>
                </c:pt>
                <c:pt idx="4">
                  <c:v>5.8226214000000001</c:v>
                </c:pt>
                <c:pt idx="5">
                  <c:v>6.0116129000000003</c:v>
                </c:pt>
                <c:pt idx="6">
                  <c:v>6.4873839999999996</c:v>
                </c:pt>
                <c:pt idx="7">
                  <c:v>6.6882427</c:v>
                </c:pt>
                <c:pt idx="8">
                  <c:v>5.9905048000000001</c:v>
                </c:pt>
                <c:pt idx="9">
                  <c:v>6.0537422000000003</c:v>
                </c:pt>
                <c:pt idx="10">
                  <c:v>6.1542497999999997</c:v>
                </c:pt>
                <c:pt idx="11">
                  <c:v>6.0975190000000001</c:v>
                </c:pt>
                <c:pt idx="12">
                  <c:v>5.4159978000000004</c:v>
                </c:pt>
                <c:pt idx="13">
                  <c:v>5.3898587999999998</c:v>
                </c:pt>
                <c:pt idx="14">
                  <c:v>5.4284692999999997</c:v>
                </c:pt>
                <c:pt idx="15">
                  <c:v>5.5140719999999996</c:v>
                </c:pt>
                <c:pt idx="16">
                  <c:v>5.1657051999999997</c:v>
                </c:pt>
                <c:pt idx="17">
                  <c:v>5.2827367000000001</c:v>
                </c:pt>
                <c:pt idx="18">
                  <c:v>5.3865316999999999</c:v>
                </c:pt>
                <c:pt idx="19">
                  <c:v>5.3783104000000002</c:v>
                </c:pt>
                <c:pt idx="20">
                  <c:v>4.8923249000000002</c:v>
                </c:pt>
                <c:pt idx="21">
                  <c:v>4.9673147999999996</c:v>
                </c:pt>
                <c:pt idx="22">
                  <c:v>5.1439741999999997</c:v>
                </c:pt>
                <c:pt idx="23">
                  <c:v>5.2628193000000003</c:v>
                </c:pt>
                <c:pt idx="24">
                  <c:v>4.9352112000000004</c:v>
                </c:pt>
                <c:pt idx="25">
                  <c:v>4.8967276000000002</c:v>
                </c:pt>
                <c:pt idx="26">
                  <c:v>4.9132784999999997</c:v>
                </c:pt>
                <c:pt idx="27">
                  <c:v>4.8889475999999998</c:v>
                </c:pt>
                <c:pt idx="28">
                  <c:v>4.5476232000000003</c:v>
                </c:pt>
                <c:pt idx="29">
                  <c:v>4.6154779000000001</c:v>
                </c:pt>
                <c:pt idx="30">
                  <c:v>4.6436241000000003</c:v>
                </c:pt>
                <c:pt idx="31">
                  <c:v>4.7482462999999999</c:v>
                </c:pt>
                <c:pt idx="32">
                  <c:v>4.5582763999999996</c:v>
                </c:pt>
                <c:pt idx="33">
                  <c:v>4.8245556000000001</c:v>
                </c:pt>
                <c:pt idx="34">
                  <c:v>5.1210229959555758</c:v>
                </c:pt>
                <c:pt idx="35">
                  <c:v>5.4590499367391301</c:v>
                </c:pt>
                <c:pt idx="36">
                  <c:v>6.0810647198057985</c:v>
                </c:pt>
                <c:pt idx="37">
                  <c:v>6.5056493838825249</c:v>
                </c:pt>
                <c:pt idx="38">
                  <c:v>6.1775371378088133</c:v>
                </c:pt>
                <c:pt idx="39">
                  <c:v>6.1611964030228679</c:v>
                </c:pt>
                <c:pt idx="40">
                  <c:v>5.7381182374347661</c:v>
                </c:pt>
              </c:numCache>
            </c:numRef>
          </c:val>
          <c:smooth val="0"/>
          <c:extLst>
            <c:ext xmlns:c16="http://schemas.microsoft.com/office/drawing/2014/chart" uri="{C3380CC4-5D6E-409C-BE32-E72D297353CC}">
              <c16:uniqueId val="{00000001-FBC8-4695-AC85-A386E9B7204E}"/>
            </c:ext>
          </c:extLst>
        </c:ser>
        <c:ser>
          <c:idx val="2"/>
          <c:order val="2"/>
          <c:tx>
            <c:strRef>
              <c:f>Grafdata!$A$13</c:f>
              <c:strCache>
                <c:ptCount val="1"/>
                <c:pt idx="0">
                  <c:v>Örebro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Grafdata!$B$13:$AP$13</c:f>
              <c:numCache>
                <c:formatCode>General</c:formatCode>
                <c:ptCount val="41"/>
                <c:pt idx="0">
                  <c:v>6.0547958</c:v>
                </c:pt>
                <c:pt idx="1">
                  <c:v>6.2321961999999997</c:v>
                </c:pt>
                <c:pt idx="2">
                  <c:v>6.2194779000000002</c:v>
                </c:pt>
                <c:pt idx="3">
                  <c:v>6.5438232999999997</c:v>
                </c:pt>
                <c:pt idx="4">
                  <c:v>6.2443112999999997</c:v>
                </c:pt>
                <c:pt idx="5">
                  <c:v>6.4179348000000003</c:v>
                </c:pt>
                <c:pt idx="6">
                  <c:v>6.6188840000000004</c:v>
                </c:pt>
                <c:pt idx="7">
                  <c:v>6.6672392</c:v>
                </c:pt>
                <c:pt idx="8">
                  <c:v>6.2253885999999996</c:v>
                </c:pt>
                <c:pt idx="9">
                  <c:v>6.3967806999999999</c:v>
                </c:pt>
                <c:pt idx="10">
                  <c:v>6.4084034000000001</c:v>
                </c:pt>
                <c:pt idx="11">
                  <c:v>6.1978321000000003</c:v>
                </c:pt>
                <c:pt idx="12">
                  <c:v>5.6065635</c:v>
                </c:pt>
                <c:pt idx="13">
                  <c:v>5.5916085000000004</c:v>
                </c:pt>
                <c:pt idx="14">
                  <c:v>5.4497150999999997</c:v>
                </c:pt>
                <c:pt idx="15">
                  <c:v>5.4473944999999997</c:v>
                </c:pt>
                <c:pt idx="16">
                  <c:v>5.1330483999999998</c:v>
                </c:pt>
                <c:pt idx="17">
                  <c:v>5.2525253000000003</c:v>
                </c:pt>
                <c:pt idx="18">
                  <c:v>5.2817316999999999</c:v>
                </c:pt>
                <c:pt idx="19">
                  <c:v>5.1957484999999997</c:v>
                </c:pt>
                <c:pt idx="20">
                  <c:v>4.7884700000000002</c:v>
                </c:pt>
                <c:pt idx="21">
                  <c:v>4.8628920000000004</c:v>
                </c:pt>
                <c:pt idx="22">
                  <c:v>4.8696121000000003</c:v>
                </c:pt>
                <c:pt idx="23">
                  <c:v>4.9672558999999996</c:v>
                </c:pt>
                <c:pt idx="24">
                  <c:v>4.8464055999999998</c:v>
                </c:pt>
                <c:pt idx="25">
                  <c:v>4.8876816999999999</c:v>
                </c:pt>
                <c:pt idx="26">
                  <c:v>4.9318413999999997</c:v>
                </c:pt>
                <c:pt idx="27">
                  <c:v>5.0166506999999996</c:v>
                </c:pt>
                <c:pt idx="28">
                  <c:v>4.8434929999999996</c:v>
                </c:pt>
                <c:pt idx="29">
                  <c:v>4.9744811000000002</c:v>
                </c:pt>
                <c:pt idx="30">
                  <c:v>4.9556544000000002</c:v>
                </c:pt>
                <c:pt idx="31">
                  <c:v>5.1032916999999998</c:v>
                </c:pt>
                <c:pt idx="32">
                  <c:v>4.9434569000000002</c:v>
                </c:pt>
                <c:pt idx="33">
                  <c:v>5.2618318999999998</c:v>
                </c:pt>
                <c:pt idx="34">
                  <c:v>5.459709901981328</c:v>
                </c:pt>
                <c:pt idx="35">
                  <c:v>5.826548816559451</c:v>
                </c:pt>
                <c:pt idx="36">
                  <c:v>6.6712745852873248</c:v>
                </c:pt>
                <c:pt idx="37">
                  <c:v>7.2024842770038635</c:v>
                </c:pt>
                <c:pt idx="38">
                  <c:v>6.8194979150116257</c:v>
                </c:pt>
                <c:pt idx="39">
                  <c:v>6.8170443567629233</c:v>
                </c:pt>
                <c:pt idx="40">
                  <c:v>6.4894378020117092</c:v>
                </c:pt>
              </c:numCache>
            </c:numRef>
          </c:val>
          <c:smooth val="0"/>
          <c:extLst>
            <c:ext xmlns:c16="http://schemas.microsoft.com/office/drawing/2014/chart" uri="{C3380CC4-5D6E-409C-BE32-E72D297353CC}">
              <c16:uniqueId val="{00000002-FBC8-4695-AC85-A386E9B7204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100.25788594078087</c:v>
                </c:pt>
                <c:pt idx="2">
                  <c:v>100.38153612033351</c:v>
                </c:pt>
                <c:pt idx="3">
                  <c:v>100.51129418051296</c:v>
                </c:pt>
                <c:pt idx="4">
                  <c:v>100.71552180778023</c:v>
                </c:pt>
                <c:pt idx="5">
                  <c:v>100.98713724799435</c:v>
                </c:pt>
                <c:pt idx="6">
                  <c:v>101.15468583475568</c:v>
                </c:pt>
                <c:pt idx="7">
                  <c:v>101.34070626154093</c:v>
                </c:pt>
                <c:pt idx="8">
                  <c:v>101.58385707262937</c:v>
                </c:pt>
                <c:pt idx="9">
                  <c:v>101.89092362587506</c:v>
                </c:pt>
                <c:pt idx="10">
                  <c:v>102.09649562201513</c:v>
                </c:pt>
                <c:pt idx="11">
                  <c:v>102.32945251794997</c:v>
                </c:pt>
                <c:pt idx="12">
                  <c:v>102.61868236607228</c:v>
                </c:pt>
                <c:pt idx="13">
                  <c:v>102.98181015987193</c:v>
                </c:pt>
                <c:pt idx="14">
                  <c:v>103.18142247352864</c:v>
                </c:pt>
                <c:pt idx="15">
                  <c:v>103.39315527820391</c:v>
                </c:pt>
                <c:pt idx="16">
                  <c:v>103.66642206915941</c:v>
                </c:pt>
                <c:pt idx="17">
                  <c:v>104.04203026375458</c:v>
                </c:pt>
                <c:pt idx="18">
                  <c:v>104.27874504118427</c:v>
                </c:pt>
                <c:pt idx="19">
                  <c:v>104.53662039638346</c:v>
                </c:pt>
                <c:pt idx="20">
                  <c:v>104.86427590598818</c:v>
                </c:pt>
                <c:pt idx="21">
                  <c:v>105.37332594318592</c:v>
                </c:pt>
                <c:pt idx="22">
                  <c:v>105.80450844157797</c:v>
                </c:pt>
                <c:pt idx="23">
                  <c:v>106.10873805893459</c:v>
                </c:pt>
                <c:pt idx="24">
                  <c:v>106.41749830524837</c:v>
                </c:pt>
                <c:pt idx="25">
                  <c:v>106.84804566873989</c:v>
                </c:pt>
                <c:pt idx="26">
                  <c:v>107.12864826779659</c:v>
                </c:pt>
                <c:pt idx="27">
                  <c:v>107.36623106292366</c:v>
                </c:pt>
                <c:pt idx="28">
                  <c:v>107.6714980672845</c:v>
                </c:pt>
                <c:pt idx="29">
                  <c:v>108.04794252283205</c:v>
                </c:pt>
                <c:pt idx="30">
                  <c:v>108.29245887395663</c:v>
                </c:pt>
                <c:pt idx="31">
                  <c:v>108.55621981256746</c:v>
                </c:pt>
                <c:pt idx="32">
                  <c:v>108.83236588173872</c:v>
                </c:pt>
                <c:pt idx="33">
                  <c:v>109.1738355754301</c:v>
                </c:pt>
                <c:pt idx="34">
                  <c:v>109.32353687148638</c:v>
                </c:pt>
                <c:pt idx="35">
                  <c:v>109.49093726010426</c:v>
                </c:pt>
                <c:pt idx="36">
                  <c:v>109.58606988262284</c:v>
                </c:pt>
                <c:pt idx="37">
                  <c:v>109.80662047683388</c:v>
                </c:pt>
                <c:pt idx="38">
                  <c:v>109.87087495760474</c:v>
                </c:pt>
                <c:pt idx="39">
                  <c:v>109.98214000659694</c:v>
                </c:pt>
                <c:pt idx="40">
                  <c:v>110.18794488553387</c:v>
                </c:pt>
              </c:numCache>
            </c:numRef>
          </c:val>
          <c:smooth val="0"/>
          <c:extLst>
            <c:ext xmlns:c16="http://schemas.microsoft.com/office/drawing/2014/chart" uri="{C3380CC4-5D6E-409C-BE32-E72D297353CC}">
              <c16:uniqueId val="{00000000-F7B9-453D-907D-8BFC77462D5C}"/>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Grafdata!$B$31:$AP$31</c:f>
              <c:numCache>
                <c:formatCode>General</c:formatCode>
                <c:ptCount val="41"/>
                <c:pt idx="0">
                  <c:v>100</c:v>
                </c:pt>
                <c:pt idx="1">
                  <c:v>100.26393882326086</c:v>
                </c:pt>
                <c:pt idx="2">
                  <c:v>100.42943559892713</c:v>
                </c:pt>
                <c:pt idx="3">
                  <c:v>100.47009644467272</c:v>
                </c:pt>
                <c:pt idx="4">
                  <c:v>100.60563259715802</c:v>
                </c:pt>
                <c:pt idx="5">
                  <c:v>100.81500028533927</c:v>
                </c:pt>
                <c:pt idx="6">
                  <c:v>100.97907036466358</c:v>
                </c:pt>
                <c:pt idx="7">
                  <c:v>101.12637676196998</c:v>
                </c:pt>
                <c:pt idx="8">
                  <c:v>101.31470067910746</c:v>
                </c:pt>
                <c:pt idx="9">
                  <c:v>101.59504651030075</c:v>
                </c:pt>
                <c:pt idx="10">
                  <c:v>101.79300062774639</c:v>
                </c:pt>
                <c:pt idx="11">
                  <c:v>102.03696570221994</c:v>
                </c:pt>
                <c:pt idx="12">
                  <c:v>102.22849968612681</c:v>
                </c:pt>
                <c:pt idx="13">
                  <c:v>102.53987616275752</c:v>
                </c:pt>
                <c:pt idx="14">
                  <c:v>102.77563773326486</c:v>
                </c:pt>
                <c:pt idx="15">
                  <c:v>103.04885008274839</c:v>
                </c:pt>
                <c:pt idx="16">
                  <c:v>103.23039719226161</c:v>
                </c:pt>
                <c:pt idx="17">
                  <c:v>103.67017633966786</c:v>
                </c:pt>
                <c:pt idx="18">
                  <c:v>103.79643896593049</c:v>
                </c:pt>
                <c:pt idx="19">
                  <c:v>104.01222678765052</c:v>
                </c:pt>
                <c:pt idx="20">
                  <c:v>104.22516121668664</c:v>
                </c:pt>
                <c:pt idx="21">
                  <c:v>104.79048964218455</c:v>
                </c:pt>
                <c:pt idx="22">
                  <c:v>105.19781144781145</c:v>
                </c:pt>
                <c:pt idx="23">
                  <c:v>105.47744393083376</c:v>
                </c:pt>
                <c:pt idx="24">
                  <c:v>105.76848998459168</c:v>
                </c:pt>
                <c:pt idx="25">
                  <c:v>106.28780745306169</c:v>
                </c:pt>
                <c:pt idx="26">
                  <c:v>106.61238087085545</c:v>
                </c:pt>
                <c:pt idx="27">
                  <c:v>106.85349255264509</c:v>
                </c:pt>
                <c:pt idx="28">
                  <c:v>107.08354733778462</c:v>
                </c:pt>
                <c:pt idx="29">
                  <c:v>107.52724990013125</c:v>
                </c:pt>
                <c:pt idx="30">
                  <c:v>107.80545568681161</c:v>
                </c:pt>
                <c:pt idx="31">
                  <c:v>108.1064886149632</c:v>
                </c:pt>
                <c:pt idx="32">
                  <c:v>108.30337271015237</c:v>
                </c:pt>
                <c:pt idx="33">
                  <c:v>108.58799863037152</c:v>
                </c:pt>
                <c:pt idx="34">
                  <c:v>108.71604462706158</c:v>
                </c:pt>
                <c:pt idx="35">
                  <c:v>108.77703589567996</c:v>
                </c:pt>
                <c:pt idx="36">
                  <c:v>108.7702590880557</c:v>
                </c:pt>
                <c:pt idx="37">
                  <c:v>109.0445414597957</c:v>
                </c:pt>
                <c:pt idx="38">
                  <c:v>109.01493751070022</c:v>
                </c:pt>
                <c:pt idx="39">
                  <c:v>109.0185042515551</c:v>
                </c:pt>
                <c:pt idx="40">
                  <c:v>109.08234891285738</c:v>
                </c:pt>
              </c:numCache>
            </c:numRef>
          </c:val>
          <c:smooth val="0"/>
          <c:extLst>
            <c:ext xmlns:c16="http://schemas.microsoft.com/office/drawing/2014/chart" uri="{C3380CC4-5D6E-409C-BE32-E72D297353CC}">
              <c16:uniqueId val="{00000001-F7B9-453D-907D-8BFC77462D5C}"/>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Grafdata!$B$32:$AP$32</c:f>
              <c:numCache>
                <c:formatCode>General</c:formatCode>
                <c:ptCount val="41"/>
                <c:pt idx="0">
                  <c:v>100</c:v>
                </c:pt>
                <c:pt idx="1">
                  <c:v>100.50589846684045</c:v>
                </c:pt>
                <c:pt idx="2">
                  <c:v>100.97424115229974</c:v>
                </c:pt>
                <c:pt idx="3">
                  <c:v>101.17159310151843</c:v>
                </c:pt>
                <c:pt idx="4">
                  <c:v>101.41828303804179</c:v>
                </c:pt>
                <c:pt idx="5">
                  <c:v>101.97793781940824</c:v>
                </c:pt>
                <c:pt idx="6">
                  <c:v>102.32256734267074</c:v>
                </c:pt>
                <c:pt idx="7">
                  <c:v>102.63111386029249</c:v>
                </c:pt>
                <c:pt idx="8">
                  <c:v>102.76955477989367</c:v>
                </c:pt>
                <c:pt idx="9">
                  <c:v>103.31153625237485</c:v>
                </c:pt>
                <c:pt idx="10">
                  <c:v>103.53539816492143</c:v>
                </c:pt>
                <c:pt idx="11">
                  <c:v>103.94924814798451</c:v>
                </c:pt>
                <c:pt idx="12">
                  <c:v>104.11198986730291</c:v>
                </c:pt>
                <c:pt idx="13">
                  <c:v>104.68858156968439</c:v>
                </c:pt>
                <c:pt idx="14">
                  <c:v>105.0221652748936</c:v>
                </c:pt>
                <c:pt idx="15">
                  <c:v>105.37563145259871</c:v>
                </c:pt>
                <c:pt idx="16">
                  <c:v>105.55310092932149</c:v>
                </c:pt>
                <c:pt idx="17">
                  <c:v>106.06783605060457</c:v>
                </c:pt>
                <c:pt idx="18">
                  <c:v>106.18713088558005</c:v>
                </c:pt>
                <c:pt idx="19">
                  <c:v>106.59729892929204</c:v>
                </c:pt>
                <c:pt idx="20">
                  <c:v>106.72837597019102</c:v>
                </c:pt>
                <c:pt idx="21">
                  <c:v>107.45371802235674</c:v>
                </c:pt>
                <c:pt idx="22">
                  <c:v>107.97728979808245</c:v>
                </c:pt>
                <c:pt idx="23">
                  <c:v>108.56050899129589</c:v>
                </c:pt>
                <c:pt idx="24">
                  <c:v>109.04210665841913</c:v>
                </c:pt>
                <c:pt idx="25">
                  <c:v>110.01855697432951</c:v>
                </c:pt>
                <c:pt idx="26">
                  <c:v>110.67246940308399</c:v>
                </c:pt>
                <c:pt idx="27">
                  <c:v>111.1570126216881</c:v>
                </c:pt>
                <c:pt idx="28">
                  <c:v>111.46408636356942</c:v>
                </c:pt>
                <c:pt idx="29">
                  <c:v>112.39119869217514</c:v>
                </c:pt>
                <c:pt idx="30">
                  <c:v>112.93759849187764</c:v>
                </c:pt>
                <c:pt idx="31">
                  <c:v>113.51566296999955</c:v>
                </c:pt>
                <c:pt idx="32">
                  <c:v>113.71080575560759</c:v>
                </c:pt>
                <c:pt idx="33">
                  <c:v>114.40227396574323</c:v>
                </c:pt>
                <c:pt idx="34">
                  <c:v>114.6526458416177</c:v>
                </c:pt>
                <c:pt idx="35">
                  <c:v>114.86840748759187</c:v>
                </c:pt>
                <c:pt idx="36">
                  <c:v>114.71008409549478</c:v>
                </c:pt>
                <c:pt idx="37">
                  <c:v>115.19610008983932</c:v>
                </c:pt>
                <c:pt idx="38">
                  <c:v>115.15707153271771</c:v>
                </c:pt>
                <c:pt idx="39">
                  <c:v>115.09374217587887</c:v>
                </c:pt>
                <c:pt idx="40">
                  <c:v>115.0016936921015</c:v>
                </c:pt>
              </c:numCache>
            </c:numRef>
          </c:val>
          <c:smooth val="0"/>
          <c:extLst>
            <c:ext xmlns:c16="http://schemas.microsoft.com/office/drawing/2014/chart" uri="{C3380CC4-5D6E-409C-BE32-E72D297353CC}">
              <c16:uniqueId val="{00000002-F7B9-453D-907D-8BFC77462D5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60.160135872861822</c:v>
                </c:pt>
                <c:pt idx="2">
                  <c:v>66.735411864612402</c:v>
                </c:pt>
                <c:pt idx="3">
                  <c:v>67.754458328278545</c:v>
                </c:pt>
                <c:pt idx="4">
                  <c:v>75.397306805774591</c:v>
                </c:pt>
                <c:pt idx="5">
                  <c:v>53.415018803833554</c:v>
                </c:pt>
                <c:pt idx="6">
                  <c:v>62.064782239475917</c:v>
                </c:pt>
                <c:pt idx="7">
                  <c:v>89.190828581827006</c:v>
                </c:pt>
                <c:pt idx="8">
                  <c:v>94.904767681669298</c:v>
                </c:pt>
                <c:pt idx="9">
                  <c:v>79.012495450685435</c:v>
                </c:pt>
                <c:pt idx="10">
                  <c:v>106.91495814630596</c:v>
                </c:pt>
                <c:pt idx="11">
                  <c:v>105.89591168263982</c:v>
                </c:pt>
                <c:pt idx="12">
                  <c:v>111.93740143151766</c:v>
                </c:pt>
                <c:pt idx="13">
                  <c:v>94.152614339439523</c:v>
                </c:pt>
                <c:pt idx="14">
                  <c:v>134.52626470945043</c:v>
                </c:pt>
                <c:pt idx="15">
                  <c:v>137.2437219458935</c:v>
                </c:pt>
                <c:pt idx="16">
                  <c:v>160.37850297221885</c:v>
                </c:pt>
                <c:pt idx="17">
                  <c:v>142.82421448501759</c:v>
                </c:pt>
                <c:pt idx="18">
                  <c:v>142.98192405677545</c:v>
                </c:pt>
                <c:pt idx="19">
                  <c:v>180.54106514618465</c:v>
                </c:pt>
                <c:pt idx="20">
                  <c:v>201.10396700230498</c:v>
                </c:pt>
                <c:pt idx="21">
                  <c:v>177.87213393182094</c:v>
                </c:pt>
                <c:pt idx="22">
                  <c:v>182.48210602935825</c:v>
                </c:pt>
                <c:pt idx="23">
                  <c:v>205.89591168263982</c:v>
                </c:pt>
                <c:pt idx="24">
                  <c:v>214.87322576731773</c:v>
                </c:pt>
                <c:pt idx="25">
                  <c:v>154.22782967366251</c:v>
                </c:pt>
                <c:pt idx="26">
                  <c:v>198.72619192041734</c:v>
                </c:pt>
                <c:pt idx="27">
                  <c:v>167.28132961300497</c:v>
                </c:pt>
                <c:pt idx="28">
                  <c:v>174.3297343200291</c:v>
                </c:pt>
                <c:pt idx="29">
                  <c:v>133.89542642241904</c:v>
                </c:pt>
                <c:pt idx="30">
                  <c:v>166.71114885357272</c:v>
                </c:pt>
                <c:pt idx="31">
                  <c:v>141.01662016256216</c:v>
                </c:pt>
                <c:pt idx="32">
                  <c:v>153.3907557927939</c:v>
                </c:pt>
                <c:pt idx="33">
                  <c:v>107.92187310445226</c:v>
                </c:pt>
                <c:pt idx="34">
                  <c:v>171.05422782967366</c:v>
                </c:pt>
                <c:pt idx="35">
                  <c:v>143.81899793764407</c:v>
                </c:pt>
                <c:pt idx="36">
                  <c:v>151.69234502001697</c:v>
                </c:pt>
                <c:pt idx="37">
                  <c:v>124.62695620526507</c:v>
                </c:pt>
                <c:pt idx="38">
                  <c:v>155.91410894091956</c:v>
                </c:pt>
                <c:pt idx="39">
                  <c:v>186.95863156617736</c:v>
                </c:pt>
                <c:pt idx="40">
                  <c:v>178.07836952565813</c:v>
                </c:pt>
              </c:numCache>
            </c:numRef>
          </c:val>
          <c:smooth val="0"/>
          <c:extLst>
            <c:ext xmlns:c16="http://schemas.microsoft.com/office/drawing/2014/chart" uri="{C3380CC4-5D6E-409C-BE32-E72D297353CC}">
              <c16:uniqueId val="{00000000-E326-4800-A21F-912073EFB788}"/>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Grafdata!$B$31:$AP$31</c:f>
              <c:numCache>
                <c:formatCode>General</c:formatCode>
                <c:ptCount val="41"/>
                <c:pt idx="0">
                  <c:v>100</c:v>
                </c:pt>
                <c:pt idx="1">
                  <c:v>65.048543689320383</c:v>
                </c:pt>
                <c:pt idx="2">
                  <c:v>46.601941747572816</c:v>
                </c:pt>
                <c:pt idx="3">
                  <c:v>9.2233009708737868</c:v>
                </c:pt>
                <c:pt idx="4">
                  <c:v>28.640776699029125</c:v>
                </c:pt>
                <c:pt idx="5">
                  <c:v>24.271844660194176</c:v>
                </c:pt>
                <c:pt idx="6">
                  <c:v>32.524271844660191</c:v>
                </c:pt>
                <c:pt idx="7">
                  <c:v>162.62135922330097</c:v>
                </c:pt>
                <c:pt idx="8">
                  <c:v>67.475728155339809</c:v>
                </c:pt>
                <c:pt idx="9">
                  <c:v>92.71844660194175</c:v>
                </c:pt>
                <c:pt idx="10">
                  <c:v>207.76699029126215</c:v>
                </c:pt>
                <c:pt idx="11">
                  <c:v>144.17475728155341</c:v>
                </c:pt>
                <c:pt idx="12">
                  <c:v>58.252427184466022</c:v>
                </c:pt>
                <c:pt idx="13">
                  <c:v>109.70873786407768</c:v>
                </c:pt>
                <c:pt idx="14">
                  <c:v>183.98058252427185</c:v>
                </c:pt>
                <c:pt idx="15">
                  <c:v>463.10679611650488</c:v>
                </c:pt>
                <c:pt idx="16">
                  <c:v>375.24271844660194</c:v>
                </c:pt>
                <c:pt idx="17">
                  <c:v>264.56310679611653</c:v>
                </c:pt>
                <c:pt idx="18">
                  <c:v>334.95145631067959</c:v>
                </c:pt>
                <c:pt idx="19">
                  <c:v>399.02912621359224</c:v>
                </c:pt>
                <c:pt idx="20">
                  <c:v>289.32038834951459</c:v>
                </c:pt>
                <c:pt idx="21">
                  <c:v>318.44660194174759</c:v>
                </c:pt>
                <c:pt idx="22">
                  <c:v>408.252427184466</c:v>
                </c:pt>
                <c:pt idx="23">
                  <c:v>354.85436893203882</c:v>
                </c:pt>
                <c:pt idx="24">
                  <c:v>266.99029126213594</c:v>
                </c:pt>
                <c:pt idx="25">
                  <c:v>104.85436893203884</c:v>
                </c:pt>
                <c:pt idx="26">
                  <c:v>240.77669902912621</c:v>
                </c:pt>
                <c:pt idx="27">
                  <c:v>137.86407766990291</c:v>
                </c:pt>
                <c:pt idx="28">
                  <c:v>50</c:v>
                </c:pt>
                <c:pt idx="29">
                  <c:v>125.24271844660194</c:v>
                </c:pt>
                <c:pt idx="30">
                  <c:v>203.88349514563106</c:v>
                </c:pt>
                <c:pt idx="31">
                  <c:v>48.543689320388353</c:v>
                </c:pt>
                <c:pt idx="32">
                  <c:v>269.90291262135923</c:v>
                </c:pt>
                <c:pt idx="33">
                  <c:v>110.19417475728156</c:v>
                </c:pt>
                <c:pt idx="34">
                  <c:v>103.88349514563107</c:v>
                </c:pt>
                <c:pt idx="35">
                  <c:v>199.51456310679612</c:v>
                </c:pt>
                <c:pt idx="36">
                  <c:v>275.24271844660194</c:v>
                </c:pt>
                <c:pt idx="37">
                  <c:v>231.06796116504853</c:v>
                </c:pt>
                <c:pt idx="38">
                  <c:v>118.93203883495146</c:v>
                </c:pt>
                <c:pt idx="39">
                  <c:v>72.330097087378647</c:v>
                </c:pt>
                <c:pt idx="40">
                  <c:v>142.23300970873785</c:v>
                </c:pt>
              </c:numCache>
            </c:numRef>
          </c:val>
          <c:smooth val="0"/>
          <c:extLst>
            <c:ext xmlns:c16="http://schemas.microsoft.com/office/drawing/2014/chart" uri="{C3380CC4-5D6E-409C-BE32-E72D297353CC}">
              <c16:uniqueId val="{00000001-E326-4800-A21F-912073EFB788}"/>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Grafdata!$B$32:$AP$32</c:f>
              <c:numCache>
                <c:formatCode>General</c:formatCode>
                <c:ptCount val="41"/>
                <c:pt idx="0">
                  <c:v>100</c:v>
                </c:pt>
                <c:pt idx="1">
                  <c:v>78.205128205128204</c:v>
                </c:pt>
                <c:pt idx="2">
                  <c:v>28.205128205128204</c:v>
                </c:pt>
                <c:pt idx="3">
                  <c:v>5.1282051282051286</c:v>
                </c:pt>
                <c:pt idx="4">
                  <c:v>18.589743589743591</c:v>
                </c:pt>
                <c:pt idx="5">
                  <c:v>19.23076923076923</c:v>
                </c:pt>
                <c:pt idx="6">
                  <c:v>31.410256410256409</c:v>
                </c:pt>
                <c:pt idx="7">
                  <c:v>162.17948717948718</c:v>
                </c:pt>
                <c:pt idx="8">
                  <c:v>62.820512820512818</c:v>
                </c:pt>
                <c:pt idx="9">
                  <c:v>100</c:v>
                </c:pt>
                <c:pt idx="10">
                  <c:v>237.17948717948718</c:v>
                </c:pt>
                <c:pt idx="11">
                  <c:v>164.10256410256412</c:v>
                </c:pt>
                <c:pt idx="12">
                  <c:v>57.051282051282051</c:v>
                </c:pt>
                <c:pt idx="13">
                  <c:v>115.38461538461539</c:v>
                </c:pt>
                <c:pt idx="14">
                  <c:v>202.56410256410257</c:v>
                </c:pt>
                <c:pt idx="15">
                  <c:v>554.48717948717945</c:v>
                </c:pt>
                <c:pt idx="16">
                  <c:v>432.05128205128204</c:v>
                </c:pt>
                <c:pt idx="17">
                  <c:v>300</c:v>
                </c:pt>
                <c:pt idx="18">
                  <c:v>403.20512820512823</c:v>
                </c:pt>
                <c:pt idx="19">
                  <c:v>473.07692307692309</c:v>
                </c:pt>
                <c:pt idx="20">
                  <c:v>341.02564102564105</c:v>
                </c:pt>
                <c:pt idx="21">
                  <c:v>375</c:v>
                </c:pt>
                <c:pt idx="22">
                  <c:v>465.38461538461536</c:v>
                </c:pt>
                <c:pt idx="23">
                  <c:v>408.33333333333331</c:v>
                </c:pt>
                <c:pt idx="24">
                  <c:v>273.71794871794873</c:v>
                </c:pt>
                <c:pt idx="25">
                  <c:v>64.102564102564102</c:v>
                </c:pt>
                <c:pt idx="26">
                  <c:v>162.17948717948718</c:v>
                </c:pt>
                <c:pt idx="27">
                  <c:v>139.10256410256412</c:v>
                </c:pt>
                <c:pt idx="28">
                  <c:v>42.948717948717949</c:v>
                </c:pt>
                <c:pt idx="29">
                  <c:v>125.64102564102564</c:v>
                </c:pt>
                <c:pt idx="30">
                  <c:v>223.71794871794873</c:v>
                </c:pt>
                <c:pt idx="31">
                  <c:v>44.871794871794869</c:v>
                </c:pt>
                <c:pt idx="32">
                  <c:v>260.25641025641028</c:v>
                </c:pt>
                <c:pt idx="33">
                  <c:v>92.307692307692307</c:v>
                </c:pt>
                <c:pt idx="34">
                  <c:v>66.025641025641022</c:v>
                </c:pt>
                <c:pt idx="35">
                  <c:v>114.74358974358974</c:v>
                </c:pt>
                <c:pt idx="36">
                  <c:v>351.28205128205127</c:v>
                </c:pt>
                <c:pt idx="37">
                  <c:v>269.87179487179486</c:v>
                </c:pt>
                <c:pt idx="38">
                  <c:v>105.12820512820512</c:v>
                </c:pt>
                <c:pt idx="39">
                  <c:v>68.589743589743591</c:v>
                </c:pt>
                <c:pt idx="40">
                  <c:v>164.74358974358975</c:v>
                </c:pt>
              </c:numCache>
            </c:numRef>
          </c:val>
          <c:smooth val="0"/>
          <c:extLst>
            <c:ext xmlns:c16="http://schemas.microsoft.com/office/drawing/2014/chart" uri="{C3380CC4-5D6E-409C-BE32-E72D297353CC}">
              <c16:uniqueId val="{00000002-E326-4800-A21F-912073EFB78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100.49242916851377</c:v>
                </c:pt>
                <c:pt idx="2">
                  <c:v>103.41089666249309</c:v>
                </c:pt>
                <c:pt idx="3">
                  <c:v>109.80946194934553</c:v>
                </c:pt>
                <c:pt idx="4">
                  <c:v>117.36770386092945</c:v>
                </c:pt>
                <c:pt idx="5">
                  <c:v>121.95220755402957</c:v>
                </c:pt>
                <c:pt idx="6">
                  <c:v>126.82226083605218</c:v>
                </c:pt>
                <c:pt idx="7">
                  <c:v>131.19675238810348</c:v>
                </c:pt>
                <c:pt idx="8">
                  <c:v>137.97870048061088</c:v>
                </c:pt>
                <c:pt idx="9">
                  <c:v>44.044644696336135</c:v>
                </c:pt>
                <c:pt idx="10">
                  <c:v>77.569495401304849</c:v>
                </c:pt>
              </c:numCache>
            </c:numRef>
          </c:val>
          <c:smooth val="0"/>
          <c:extLst>
            <c:ext xmlns:c16="http://schemas.microsoft.com/office/drawing/2014/chart" uri="{C3380CC4-5D6E-409C-BE32-E72D297353CC}">
              <c16:uniqueId val="{00000000-6B99-46B2-822D-C841374B58BB}"/>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Grafdata!$B$29:$L$29</c:f>
              <c:numCache>
                <c:formatCode>General</c:formatCode>
                <c:ptCount val="11"/>
                <c:pt idx="0">
                  <c:v>100</c:v>
                </c:pt>
                <c:pt idx="1">
                  <c:v>99.668056149579002</c:v>
                </c:pt>
                <c:pt idx="2">
                  <c:v>114.97066765398684</c:v>
                </c:pt>
                <c:pt idx="3">
                  <c:v>105.35387129515553</c:v>
                </c:pt>
                <c:pt idx="4">
                  <c:v>118.12668764722029</c:v>
                </c:pt>
                <c:pt idx="5">
                  <c:v>125.19134647916094</c:v>
                </c:pt>
                <c:pt idx="6">
                  <c:v>135.11072242472216</c:v>
                </c:pt>
                <c:pt idx="7">
                  <c:v>130.95567911243322</c:v>
                </c:pt>
                <c:pt idx="8">
                  <c:v>139.77644858381262</c:v>
                </c:pt>
                <c:pt idx="9">
                  <c:v>48.797661072561652</c:v>
                </c:pt>
                <c:pt idx="10">
                  <c:v>76.671369204547631</c:v>
                </c:pt>
              </c:numCache>
            </c:numRef>
          </c:val>
          <c:smooth val="0"/>
          <c:extLst>
            <c:ext xmlns:c16="http://schemas.microsoft.com/office/drawing/2014/chart" uri="{C3380CC4-5D6E-409C-BE32-E72D297353CC}">
              <c16:uniqueId val="{00000001-6B99-46B2-822D-C841374B58BB}"/>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Grafdata!$B$30:$L$30</c:f>
              <c:numCache>
                <c:formatCode>General</c:formatCode>
                <c:ptCount val="11"/>
                <c:pt idx="0">
                  <c:v>100</c:v>
                </c:pt>
                <c:pt idx="1">
                  <c:v>100.80344446985592</c:v>
                </c:pt>
                <c:pt idx="2">
                  <c:v>107.90318891883024</c:v>
                </c:pt>
                <c:pt idx="3">
                  <c:v>102.11103045730707</c:v>
                </c:pt>
                <c:pt idx="4">
                  <c:v>116.26875615261467</c:v>
                </c:pt>
                <c:pt idx="5">
                  <c:v>123.04732168604015</c:v>
                </c:pt>
                <c:pt idx="6">
                  <c:v>138.42910696351686</c:v>
                </c:pt>
                <c:pt idx="7">
                  <c:v>133.4930941561347</c:v>
                </c:pt>
                <c:pt idx="8">
                  <c:v>141.08305905515726</c:v>
                </c:pt>
                <c:pt idx="9">
                  <c:v>40.813586961925878</c:v>
                </c:pt>
                <c:pt idx="10">
                  <c:v>69.291119353266978</c:v>
                </c:pt>
              </c:numCache>
            </c:numRef>
          </c:val>
          <c:smooth val="0"/>
          <c:extLst>
            <c:ext xmlns:c16="http://schemas.microsoft.com/office/drawing/2014/chart" uri="{C3380CC4-5D6E-409C-BE32-E72D297353CC}">
              <c16:uniqueId val="{00000002-6B99-46B2-822D-C841374B58B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alpha val="50196"/>
            </a:schemeClr>
          </a:solidFill>
        </p:spPr>
        <p:txBody>
          <a:bodyPr wrap="square" lIns="432000" rtlCol="0" anchor="ctr">
            <a:noAutofit/>
          </a:bodyPr>
          <a:lstStyle/>
          <a:p>
            <a:r>
              <a:rPr lang="sv-SE" sz="3200" b="1" dirty="0">
                <a:solidFill>
                  <a:schemeClr val="bg1"/>
                </a:solidFill>
                <a:latin typeface="+mj-lt"/>
              </a:rPr>
              <a:t>Örebrokonjunkturen</a:t>
            </a:r>
            <a:r>
              <a:rPr lang="sv-SE" sz="3200" dirty="0">
                <a:solidFill>
                  <a:schemeClr val="bg1"/>
                </a:solidFill>
                <a:latin typeface="+mj-lt"/>
              </a:rPr>
              <a:t> </a:t>
            </a:r>
          </a:p>
          <a:p>
            <a:r>
              <a:rPr lang="sv-SE" sz="2000" dirty="0">
                <a:solidFill>
                  <a:schemeClr val="bg1"/>
                </a:solidFill>
                <a:latin typeface="+mj-lt"/>
              </a:rPr>
              <a:t>Örebro län, 2021 kv2</a:t>
            </a:r>
          </a:p>
          <a:p>
            <a:endParaRPr lang="sv-SE" sz="2000" dirty="0">
              <a:solidFill>
                <a:schemeClr val="bg1"/>
              </a:solidFill>
              <a:latin typeface="+mj-lt"/>
            </a:endParaRPr>
          </a:p>
          <a:p>
            <a:r>
              <a:rPr lang="sv-SE" sz="2000">
                <a:solidFill>
                  <a:schemeClr val="bg1"/>
                </a:solidFill>
              </a:rPr>
              <a:t>2021-09-29</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väg, träd, byggnad&#10;&#10;Automatiskt genererad beskrivning">
            <a:extLst>
              <a:ext uri="{FF2B5EF4-FFF2-40B4-BE49-F238E27FC236}">
                <a16:creationId xmlns:a16="http://schemas.microsoft.com/office/drawing/2014/main" id="{B1522071-2A08-4A96-8581-0652C3F01A9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Örebro län och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endParaRPr lang="sv-SE" sz="1100"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väg, träd, byggnad&#10;&#10;Automatiskt genererad beskrivning">
            <a:extLst>
              <a:ext uri="{FF2B5EF4-FFF2-40B4-BE49-F238E27FC236}">
                <a16:creationId xmlns:a16="http://schemas.microsoft.com/office/drawing/2014/main" id="{6CB7CA6F-28EC-49C0-864A-15BEE0B2AB6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92208" y="907234"/>
            <a:ext cx="5081631" cy="3995277"/>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Under det andra kvartalet sker det en </a:t>
            </a:r>
            <a:r>
              <a:rPr lang="sv-SE" sz="1100" b="1" dirty="0" smtClean="0">
                <a:effectLst/>
                <a:ea typeface="Minion Pro" panose="02040503050201020203" pitchFamily="18" charset="0"/>
                <a:cs typeface="Times New Roman" panose="02020603050405020304" pitchFamily="18" charset="0"/>
              </a:rPr>
              <a:t>återhämtning</a:t>
            </a:r>
            <a:r>
              <a:rPr lang="sv-SE" sz="1100" b="1" dirty="0">
                <a:effectLst/>
                <a:ea typeface="Minion Pro" panose="02040503050201020203" pitchFamily="18" charset="0"/>
                <a:cs typeface="Times New Roman" panose="02020603050405020304" pitchFamily="18" charset="0"/>
              </a:rPr>
              <a:t>, i synnerhet på </a:t>
            </a:r>
            <a:r>
              <a:rPr lang="sv-SE" sz="1100" b="1" dirty="0" smtClean="0">
                <a:effectLst/>
                <a:ea typeface="Minion Pro" panose="02040503050201020203" pitchFamily="18" charset="0"/>
                <a:cs typeface="Times New Roman" panose="02020603050405020304" pitchFamily="18" charset="0"/>
              </a:rPr>
              <a:t>arbetsmarknaden. Lönesumman visar på en god återhämtning samtidigt som företagandet stärks med fle</a:t>
            </a:r>
            <a:r>
              <a:rPr lang="sv-SE" sz="1100" b="1" dirty="0" smtClean="0">
                <a:ea typeface="Minion Pro" panose="02040503050201020203" pitchFamily="18" charset="0"/>
                <a:cs typeface="Times New Roman" panose="02020603050405020304" pitchFamily="18" charset="0"/>
              </a:rPr>
              <a:t>r nya företag och färre konkurser. Samtliga indikatorer på arbetsmarknaden går åt rätt håll och antalet sysselsatta invånare ökar med 3,0 procent eller 4 300 personer. Även besöksnäringen återhämtar sig och antalet kommersiella övernattningar ökar i såväl länet som i Örebro kommun. </a:t>
            </a:r>
          </a:p>
          <a:p>
            <a:pPr>
              <a:lnSpc>
                <a:spcPct val="107000"/>
              </a:lnSpc>
              <a:spcBef>
                <a:spcPts val="0"/>
              </a:spcBef>
              <a:spcAft>
                <a:spcPts val="800"/>
              </a:spcAft>
            </a:pPr>
            <a:r>
              <a:rPr lang="sv-SE" sz="1100" b="1" dirty="0" smtClean="0">
                <a:effectLst/>
                <a:ea typeface="Minion Pro" panose="02040503050201020203" pitchFamily="18" charset="0"/>
                <a:cs typeface="Times New Roman" panose="02020603050405020304" pitchFamily="18" charset="0"/>
              </a:rPr>
              <a:t>                                                                                                                      </a:t>
            </a:r>
            <a:r>
              <a:rPr lang="sv-SE" sz="1100" b="1" dirty="0">
                <a:effectLst/>
                <a:ea typeface="Minion Pro" panose="02040503050201020203" pitchFamily="18" charset="0"/>
                <a:cs typeface="Times New Roman" panose="02020603050405020304" pitchFamily="18" charset="0"/>
              </a:rPr>
              <a:t/>
            </a:r>
            <a:br>
              <a:rPr lang="sv-SE" sz="1100" b="1"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Lönesumman i både privat sektor och totalt ökade med 6,5 procent för Örebro län. Utvecklingen för lönesumman per sysselsatt är något svagare, 3,4 procent men ökar 6,2 procent per invånare. Näringslivet får ytterligare positiva signaler under kvartalet genom att nyföretagandet ökar med 19 procent och att det sker en minskning av företagskonkurserna med 43 procent. Det går också att se en återhämtning inom besök- och turistnäring där de kommersiella övernattningarna ökar med 57 procent i länet och 70 procent i Örebro kommun.</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Arbetsmarknaden stärktes </a:t>
            </a:r>
            <a:r>
              <a:rPr lang="sv-SE" sz="1100" dirty="0" smtClean="0">
                <a:effectLst/>
                <a:ea typeface="Minion Pro" panose="02040503050201020203" pitchFamily="18" charset="0"/>
                <a:cs typeface="Times New Roman" panose="02020603050405020304" pitchFamily="18" charset="0"/>
              </a:rPr>
              <a:t>under </a:t>
            </a:r>
            <a:r>
              <a:rPr lang="sv-SE" sz="1100" dirty="0">
                <a:effectLst/>
                <a:ea typeface="Minion Pro" panose="02040503050201020203" pitchFamily="18" charset="0"/>
                <a:cs typeface="Times New Roman" panose="02020603050405020304" pitchFamily="18" charset="0"/>
              </a:rPr>
              <a:t>det andra kvartalet. Sysselsättningen i länet ökade med nästan 3 procent eller 4 300 personer samtidigt som </a:t>
            </a:r>
            <a:r>
              <a:rPr lang="sv-SE" sz="1100" dirty="0" smtClean="0">
                <a:effectLst/>
                <a:ea typeface="Minion Pro" panose="02040503050201020203" pitchFamily="18" charset="0"/>
                <a:cs typeface="Times New Roman" panose="02020603050405020304" pitchFamily="18" charset="0"/>
              </a:rPr>
              <a:t>arbetslösheten efterlängtat börjat </a:t>
            </a:r>
            <a:r>
              <a:rPr lang="sv-SE" sz="1100" dirty="0" smtClean="0">
                <a:ea typeface="Minion Pro" panose="02040503050201020203" pitchFamily="18" charset="0"/>
                <a:cs typeface="Times New Roman" panose="02020603050405020304" pitchFamily="18" charset="0"/>
              </a:rPr>
              <a:t>minska. Mycket tyder på att den positiva utvecklingen fortsätter. Såväl lediga jobb som varslade personer pekar åt rätt håll under kvartalet. </a:t>
            </a: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Antalet invånare ökade med 0,3 procent på länsnivå, vilket är något lägre än genomsnittet för hela landet. En liknande utveckling syns i Örebro kommun. Antalet påbörjade lägenheter minskar under kvartalet både i Örebro län och kommun. </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2137" y="-203138"/>
            <a:ext cx="4951381" cy="1113955"/>
          </a:xfrm>
        </p:spPr>
        <p:txBody>
          <a:bodyPr/>
          <a:lstStyle/>
          <a:p>
            <a:r>
              <a:rPr lang="sv-SE" sz="2800" dirty="0" smtClean="0"/>
              <a:t>Återhämtning</a:t>
            </a:r>
            <a:endParaRPr lang="sv-SE" sz="28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Örebro, 2021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484220"/>
            <a:ext cx="2731838" cy="200055"/>
          </a:xfrm>
          <a:prstGeom prst="rect">
            <a:avLst/>
          </a:prstGeom>
          <a:noFill/>
        </p:spPr>
        <p:txBody>
          <a:bodyPr wrap="none" rtlCol="0">
            <a:spAutoFit/>
          </a:bodyPr>
          <a:lstStyle/>
          <a:p>
            <a:r>
              <a:rPr lang="sv-SE" sz="700" dirty="0">
                <a:latin typeface="Arial" panose="020B0604020202020204" pitchFamily="34" charset="0"/>
                <a:cs typeface="Arial" panose="020B0604020202020204" pitchFamily="34" charset="0"/>
              </a:rPr>
              <a:t>* Förändring i arbetslösheten visas i procentenheter, ej i procent</a:t>
            </a:r>
          </a:p>
        </p:txBody>
      </p:sp>
      <p:graphicFrame>
        <p:nvGraphicFramePr>
          <p:cNvPr id="56" name="Tabell 55">
            <a:extLst>
              <a:ext uri="{FF2B5EF4-FFF2-40B4-BE49-F238E27FC236}">
                <a16:creationId xmlns:a16="http://schemas.microsoft.com/office/drawing/2014/main" id="{D64EFD05-09B5-4F38-BEDF-3F0BBA874482}"/>
              </a:ext>
            </a:extLst>
          </p:cNvPr>
          <p:cNvGraphicFramePr>
            <a:graphicFrameLocks noGrp="1"/>
          </p:cNvGraphicFramePr>
          <p:nvPr>
            <p:extLst>
              <p:ext uri="{D42A27DB-BD31-4B8C-83A1-F6EECF244321}">
                <p14:modId xmlns:p14="http://schemas.microsoft.com/office/powerpoint/2010/main" val="914854319"/>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Örebro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dirty="0">
                          <a:latin typeface="+mj-lt"/>
                          <a:cs typeface="Arial" panose="020B0604020202020204" pitchFamily="34" charset="0"/>
                        </a:rPr>
                        <a:t>Örebro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kern="1200" dirty="0">
                          <a:solidFill>
                            <a:schemeClr val="tx1"/>
                          </a:solidFill>
                          <a:latin typeface="+mn-lt"/>
                          <a:ea typeface="+mn-ea"/>
                          <a:cs typeface="+mn-cs"/>
                        </a:rPr>
                        <a:t>2021 kv2</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147 200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8 120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4 828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AD724967-8311-4C95-A6D2-2C32ADD87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0764" y="2459114"/>
            <a:ext cx="180000" cy="180000"/>
          </a:xfrm>
          <a:prstGeom prst="rect">
            <a:avLst/>
          </a:prstGeom>
        </p:spPr>
      </p:pic>
      <p:pic>
        <p:nvPicPr>
          <p:cNvPr id="14" name="Bild 13" descr="Spela upp">
            <a:extLst>
              <a:ext uri="{FF2B5EF4-FFF2-40B4-BE49-F238E27FC236}">
                <a16:creationId xmlns:a16="http://schemas.microsoft.com/office/drawing/2014/main" id="{2D930473-EEB9-46DD-B269-C149C6B06A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V="1">
            <a:off x="3610765" y="2752789"/>
            <a:ext cx="180000" cy="180000"/>
          </a:xfrm>
          <a:prstGeom prst="rect">
            <a:avLst/>
          </a:prstGeom>
        </p:spPr>
      </p:pic>
      <p:pic>
        <p:nvPicPr>
          <p:cNvPr id="15" name="Bild 14" descr="Spela upp">
            <a:extLst>
              <a:ext uri="{FF2B5EF4-FFF2-40B4-BE49-F238E27FC236}">
                <a16:creationId xmlns:a16="http://schemas.microsoft.com/office/drawing/2014/main" id="{439A5065-6943-497F-92C1-9D7615AC42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10764" y="3054853"/>
            <a:ext cx="180000" cy="180000"/>
          </a:xfrm>
          <a:prstGeom prst="rect">
            <a:avLst/>
          </a:prstGeom>
        </p:spPr>
      </p:pic>
      <p:pic>
        <p:nvPicPr>
          <p:cNvPr id="16" name="Bild 15" descr="Spela upp">
            <a:extLst>
              <a:ext uri="{FF2B5EF4-FFF2-40B4-BE49-F238E27FC236}">
                <a16:creationId xmlns:a16="http://schemas.microsoft.com/office/drawing/2014/main" id="{7B7F0DEC-2475-46C1-ACE6-16EE0702BA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3603697" y="3356917"/>
            <a:ext cx="180000" cy="180000"/>
          </a:xfrm>
          <a:prstGeom prst="rect">
            <a:avLst/>
          </a:prstGeom>
        </p:spPr>
      </p:pic>
      <p:pic>
        <p:nvPicPr>
          <p:cNvPr id="17" name="Bild 16" descr="Spela upp">
            <a:extLst>
              <a:ext uri="{FF2B5EF4-FFF2-40B4-BE49-F238E27FC236}">
                <a16:creationId xmlns:a16="http://schemas.microsoft.com/office/drawing/2014/main" id="{27B3E46F-DCAB-4554-8E5B-20537A12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03697" y="3658981"/>
            <a:ext cx="180000" cy="180000"/>
          </a:xfrm>
          <a:prstGeom prst="rect">
            <a:avLst/>
          </a:prstGeom>
        </p:spPr>
      </p:pic>
      <p:pic>
        <p:nvPicPr>
          <p:cNvPr id="18" name="Bild 17" descr="Spela upp">
            <a:extLst>
              <a:ext uri="{FF2B5EF4-FFF2-40B4-BE49-F238E27FC236}">
                <a16:creationId xmlns:a16="http://schemas.microsoft.com/office/drawing/2014/main" id="{9231B48D-402C-4E26-A36A-61AFDBB16E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10764" y="3961045"/>
            <a:ext cx="180000" cy="180000"/>
          </a:xfrm>
          <a:prstGeom prst="rect">
            <a:avLst/>
          </a:prstGeom>
        </p:spPr>
      </p:pic>
      <p:pic>
        <p:nvPicPr>
          <p:cNvPr id="19" name="Bild 18" descr="Spela upp">
            <a:extLst>
              <a:ext uri="{FF2B5EF4-FFF2-40B4-BE49-F238E27FC236}">
                <a16:creationId xmlns:a16="http://schemas.microsoft.com/office/drawing/2014/main" id="{131CB75C-EB48-4402-8B79-E09DEBE4B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610764" y="4263109"/>
            <a:ext cx="180000" cy="180000"/>
          </a:xfrm>
          <a:prstGeom prst="rect">
            <a:avLst/>
          </a:prstGeom>
        </p:spPr>
      </p:pic>
      <p:pic>
        <p:nvPicPr>
          <p:cNvPr id="21" name="Bild 20" descr="Spela upp">
            <a:extLst>
              <a:ext uri="{FF2B5EF4-FFF2-40B4-BE49-F238E27FC236}">
                <a16:creationId xmlns:a16="http://schemas.microsoft.com/office/drawing/2014/main" id="{8F2AF943-42AD-4E1D-84BB-06AE9AF24C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3610764" y="4565173"/>
            <a:ext cx="180000" cy="180000"/>
          </a:xfrm>
          <a:prstGeom prst="rect">
            <a:avLst/>
          </a:prstGeom>
        </p:spPr>
      </p:pic>
      <p:pic>
        <p:nvPicPr>
          <p:cNvPr id="22" name="Bild 21" descr="Spela upp">
            <a:extLst>
              <a:ext uri="{FF2B5EF4-FFF2-40B4-BE49-F238E27FC236}">
                <a16:creationId xmlns:a16="http://schemas.microsoft.com/office/drawing/2014/main" id="{F660EFC1-EBED-49D6-B306-89BD9468E3B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flipV="1">
            <a:off x="3610764" y="4867237"/>
            <a:ext cx="180000" cy="180000"/>
          </a:xfrm>
          <a:prstGeom prst="rect">
            <a:avLst/>
          </a:prstGeom>
        </p:spPr>
      </p:pic>
      <p:pic>
        <p:nvPicPr>
          <p:cNvPr id="23" name="Bild 22" descr="Spela upp">
            <a:extLst>
              <a:ext uri="{FF2B5EF4-FFF2-40B4-BE49-F238E27FC236}">
                <a16:creationId xmlns:a16="http://schemas.microsoft.com/office/drawing/2014/main" id="{F1E6E53C-5EBC-4004-B688-497473E3E9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0764" y="5169301"/>
            <a:ext cx="180000" cy="180000"/>
          </a:xfrm>
          <a:prstGeom prst="rect">
            <a:avLst/>
          </a:prstGeom>
        </p:spPr>
      </p:pic>
      <p:pic>
        <p:nvPicPr>
          <p:cNvPr id="25" name="Bild 24" descr="Spela upp">
            <a:extLst>
              <a:ext uri="{FF2B5EF4-FFF2-40B4-BE49-F238E27FC236}">
                <a16:creationId xmlns:a16="http://schemas.microsoft.com/office/drawing/2014/main" id="{397664AF-DA4F-4CB5-AAB4-B3BE1F1BDF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V="1">
            <a:off x="5240802" y="2752789"/>
            <a:ext cx="180000" cy="180000"/>
          </a:xfrm>
          <a:prstGeom prst="rect">
            <a:avLst/>
          </a:prstGeom>
        </p:spPr>
      </p:pic>
      <p:pic>
        <p:nvPicPr>
          <p:cNvPr id="26" name="Bild 25" descr="Spela upp">
            <a:extLst>
              <a:ext uri="{FF2B5EF4-FFF2-40B4-BE49-F238E27FC236}">
                <a16:creationId xmlns:a16="http://schemas.microsoft.com/office/drawing/2014/main" id="{D0C063CC-6C00-4C69-9F39-5EDDD461BA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5240801" y="3054853"/>
            <a:ext cx="180000" cy="180000"/>
          </a:xfrm>
          <a:prstGeom prst="rect">
            <a:avLst/>
          </a:prstGeom>
        </p:spPr>
      </p:pic>
      <p:pic>
        <p:nvPicPr>
          <p:cNvPr id="29" name="Bild 28" descr="Spela upp">
            <a:extLst>
              <a:ext uri="{FF2B5EF4-FFF2-40B4-BE49-F238E27FC236}">
                <a16:creationId xmlns:a16="http://schemas.microsoft.com/office/drawing/2014/main" id="{7AF57F5F-8455-47A1-833E-2B632EBEB9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40801" y="3961045"/>
            <a:ext cx="180000" cy="180000"/>
          </a:xfrm>
          <a:prstGeom prst="rect">
            <a:avLst/>
          </a:prstGeom>
        </p:spPr>
      </p:pic>
      <p:pic>
        <p:nvPicPr>
          <p:cNvPr id="30" name="Bild 29" descr="Spela upp">
            <a:extLst>
              <a:ext uri="{FF2B5EF4-FFF2-40B4-BE49-F238E27FC236}">
                <a16:creationId xmlns:a16="http://schemas.microsoft.com/office/drawing/2014/main" id="{1B17DDE4-2B77-4D6E-83A9-651C8AD161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40801" y="4263109"/>
            <a:ext cx="180000" cy="180000"/>
          </a:xfrm>
          <a:prstGeom prst="rect">
            <a:avLst/>
          </a:prstGeom>
        </p:spPr>
      </p:pic>
      <p:pic>
        <p:nvPicPr>
          <p:cNvPr id="31" name="Bild 30" descr="Spela upp">
            <a:extLst>
              <a:ext uri="{FF2B5EF4-FFF2-40B4-BE49-F238E27FC236}">
                <a16:creationId xmlns:a16="http://schemas.microsoft.com/office/drawing/2014/main" id="{9DC8B3BE-622D-4DB4-8246-AD134D559F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5240801" y="4565173"/>
            <a:ext cx="180000" cy="180000"/>
          </a:xfrm>
          <a:prstGeom prst="rect">
            <a:avLst/>
          </a:prstGeom>
        </p:spPr>
      </p:pic>
      <p:pic>
        <p:nvPicPr>
          <p:cNvPr id="32" name="Bild 31" descr="Spela upp">
            <a:extLst>
              <a:ext uri="{FF2B5EF4-FFF2-40B4-BE49-F238E27FC236}">
                <a16:creationId xmlns:a16="http://schemas.microsoft.com/office/drawing/2014/main" id="{861E190E-B908-4216-91B0-882FA2B735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flipV="1">
            <a:off x="5240801" y="4867237"/>
            <a:ext cx="180000" cy="180000"/>
          </a:xfrm>
          <a:prstGeom prst="rect">
            <a:avLst/>
          </a:prstGeom>
        </p:spPr>
      </p:pic>
      <p:pic>
        <p:nvPicPr>
          <p:cNvPr id="33" name="Bild 32" descr="Spela upp">
            <a:extLst>
              <a:ext uri="{FF2B5EF4-FFF2-40B4-BE49-F238E27FC236}">
                <a16:creationId xmlns:a16="http://schemas.microsoft.com/office/drawing/2014/main" id="{63A82AD0-8315-43D4-A756-48C3DEEDB7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40801" y="5169301"/>
            <a:ext cx="180000" cy="180000"/>
          </a:xfrm>
          <a:prstGeom prst="rect">
            <a:avLst/>
          </a:prstGeom>
        </p:spPr>
      </p:pic>
      <p:pic>
        <p:nvPicPr>
          <p:cNvPr id="27" name="Bild 26" descr="Spela upp">
            <a:extLst>
              <a:ext uri="{FF2B5EF4-FFF2-40B4-BE49-F238E27FC236}">
                <a16:creationId xmlns:a16="http://schemas.microsoft.com/office/drawing/2014/main" id="{C8B3A394-7F15-4DDE-9964-071425B52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40801" y="3658981"/>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Örebro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654294F6-3AE4-42DE-AC2C-916575EB50B0}"/>
              </a:ext>
            </a:extLst>
          </p:cNvPr>
          <p:cNvGraphicFramePr>
            <a:graphicFrameLocks noGrp="1"/>
          </p:cNvGraphicFramePr>
          <p:nvPr>
            <p:extLst>
              <p:ext uri="{D42A27DB-BD31-4B8C-83A1-F6EECF244321}">
                <p14:modId xmlns:p14="http://schemas.microsoft.com/office/powerpoint/2010/main" val="2396079507"/>
              </p:ext>
            </p:extLst>
          </p:nvPr>
        </p:nvGraphicFramePr>
        <p:xfrm>
          <a:off x="6530438" y="1320697"/>
          <a:ext cx="4623337" cy="4436295"/>
        </p:xfrm>
        <a:graphic>
          <a:graphicData uri="http://schemas.openxmlformats.org/drawingml/2006/table">
            <a:tbl>
              <a:tblPr/>
              <a:tblGrid>
                <a:gridCol w="1315855">
                  <a:extLst>
                    <a:ext uri="{9D8B030D-6E8A-4147-A177-3AD203B41FA5}">
                      <a16:colId xmlns:a16="http://schemas.microsoft.com/office/drawing/2014/main" val="1311396759"/>
                    </a:ext>
                  </a:extLst>
                </a:gridCol>
                <a:gridCol w="817059">
                  <a:extLst>
                    <a:ext uri="{9D8B030D-6E8A-4147-A177-3AD203B41FA5}">
                      <a16:colId xmlns:a16="http://schemas.microsoft.com/office/drawing/2014/main" val="428049390"/>
                    </a:ext>
                  </a:extLst>
                </a:gridCol>
                <a:gridCol w="821725">
                  <a:extLst>
                    <a:ext uri="{9D8B030D-6E8A-4147-A177-3AD203B41FA5}">
                      <a16:colId xmlns:a16="http://schemas.microsoft.com/office/drawing/2014/main" val="889262940"/>
                    </a:ext>
                  </a:extLst>
                </a:gridCol>
                <a:gridCol w="594784">
                  <a:extLst>
                    <a:ext uri="{9D8B030D-6E8A-4147-A177-3AD203B41FA5}">
                      <a16:colId xmlns:a16="http://schemas.microsoft.com/office/drawing/2014/main" val="4131271703"/>
                    </a:ext>
                  </a:extLst>
                </a:gridCol>
                <a:gridCol w="1073914">
                  <a:extLst>
                    <a:ext uri="{9D8B030D-6E8A-4147-A177-3AD203B41FA5}">
                      <a16:colId xmlns:a16="http://schemas.microsoft.com/office/drawing/2014/main" val="2646471855"/>
                    </a:ext>
                  </a:extLst>
                </a:gridCol>
              </a:tblGrid>
              <a:tr h="199840">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35953199"/>
                  </a:ext>
                </a:extLst>
              </a:tr>
              <a:tr h="199840">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611160279"/>
                  </a:ext>
                </a:extLst>
              </a:tr>
              <a:tr h="208981">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1872038"/>
                  </a:ext>
                </a:extLst>
              </a:tr>
              <a:tr h="199840">
                <a:tc>
                  <a:txBody>
                    <a:bodyPr/>
                    <a:lstStyle/>
                    <a:p>
                      <a:pPr algn="l" fontAlgn="b"/>
                      <a:r>
                        <a:rPr lang="sv-SE" sz="800" b="0" i="0" u="none" strike="noStrike" dirty="0">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404363"/>
                  </a:ext>
                </a:extLst>
              </a:tr>
              <a:tr h="208981">
                <a:tc>
                  <a:txBody>
                    <a:bodyPr/>
                    <a:lstStyle/>
                    <a:p>
                      <a:pPr algn="l" fontAlgn="b"/>
                      <a:r>
                        <a:rPr lang="sv-SE" sz="800" b="0" i="0" u="none" strike="noStrike" dirty="0">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28336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20,30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7447219"/>
                  </a:ext>
                </a:extLst>
              </a:tr>
              <a:tr h="208981">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4467379"/>
                  </a:ext>
                </a:extLst>
              </a:tr>
              <a:tr h="382370">
                <a:tc>
                  <a:txBody>
                    <a:bodyPr/>
                    <a:lstStyle/>
                    <a:p>
                      <a:pPr algn="l" fontAlgn="b"/>
                      <a:r>
                        <a:rPr lang="sv-SE" sz="800" b="1" i="0" u="none" strike="noStrike">
                          <a:solidFill>
                            <a:srgbClr val="000000"/>
                          </a:solidFill>
                          <a:effectLst/>
                          <a:latin typeface="Futura Std Book" panose="020B0502020204020303"/>
                        </a:rPr>
                        <a:t>Lönesumma per sysselsatt</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3904471"/>
                  </a:ext>
                </a:extLst>
              </a:tr>
              <a:tr h="199840">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68527578"/>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7835691"/>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5677870"/>
                  </a:ext>
                </a:extLst>
              </a:tr>
              <a:tr h="199840">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8484587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94,72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14,50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4914921"/>
                  </a:ext>
                </a:extLst>
              </a:tr>
              <a:tr h="199840">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62918256"/>
                  </a:ext>
                </a:extLst>
              </a:tr>
              <a:tr h="382370">
                <a:tc>
                  <a:txBody>
                    <a:bodyPr/>
                    <a:lstStyle/>
                    <a:p>
                      <a:pPr algn="l" fontAlgn="b"/>
                      <a:r>
                        <a:rPr lang="sv-SE" sz="800" b="1" i="0" u="none" strike="noStrike">
                          <a:solidFill>
                            <a:srgbClr val="000000"/>
                          </a:solidFill>
                          <a:effectLst/>
                          <a:latin typeface="Futura Std Book" panose="020B0502020204020303"/>
                        </a:rPr>
                        <a:t>Lönesumma per invånare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3264804"/>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1983432"/>
                  </a:ext>
                </a:extLst>
              </a:tr>
              <a:tr h="219429">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0245845"/>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4957948"/>
                  </a:ext>
                </a:extLst>
              </a:tr>
              <a:tr h="208981">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66369749"/>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0990334"/>
                  </a:ext>
                </a:extLst>
              </a:tr>
            </a:tbl>
          </a:graphicData>
        </a:graphic>
      </p:graphicFrame>
      <p:graphicFrame>
        <p:nvGraphicFramePr>
          <p:cNvPr id="9" name="Diagram 8">
            <a:extLst>
              <a:ext uri="{FF2B5EF4-FFF2-40B4-BE49-F238E27FC236}">
                <a16:creationId xmlns:a16="http://schemas.microsoft.com/office/drawing/2014/main" id="{2E025F0B-D494-479E-A032-75B2E0CB398A}"/>
              </a:ext>
            </a:extLst>
          </p:cNvPr>
          <p:cNvGraphicFramePr>
            <a:graphicFrameLocks/>
          </p:cNvGraphicFramePr>
          <p:nvPr>
            <p:extLst>
              <p:ext uri="{D42A27DB-BD31-4B8C-83A1-F6EECF244321}">
                <p14:modId xmlns:p14="http://schemas.microsoft.com/office/powerpoint/2010/main" val="682779054"/>
              </p:ext>
            </p:extLst>
          </p:nvPr>
        </p:nvGraphicFramePr>
        <p:xfrm>
          <a:off x="714376" y="2084926"/>
          <a:ext cx="5306046" cy="35608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Örebro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E2DA5AC0-5A2D-44CE-83E3-EC9A0988E8E7}"/>
              </a:ext>
            </a:extLst>
          </p:cNvPr>
          <p:cNvGraphicFramePr>
            <a:graphicFrameLocks noGrp="1"/>
          </p:cNvGraphicFramePr>
          <p:nvPr>
            <p:extLst>
              <p:ext uri="{D42A27DB-BD31-4B8C-83A1-F6EECF244321}">
                <p14:modId xmlns:p14="http://schemas.microsoft.com/office/powerpoint/2010/main" val="2050423707"/>
              </p:ext>
            </p:extLst>
          </p:nvPr>
        </p:nvGraphicFramePr>
        <p:xfrm>
          <a:off x="6538154" y="1248570"/>
          <a:ext cx="4587045" cy="4748803"/>
        </p:xfrm>
        <a:graphic>
          <a:graphicData uri="http://schemas.openxmlformats.org/drawingml/2006/table">
            <a:tbl>
              <a:tblPr/>
              <a:tblGrid>
                <a:gridCol w="1545908">
                  <a:extLst>
                    <a:ext uri="{9D8B030D-6E8A-4147-A177-3AD203B41FA5}">
                      <a16:colId xmlns:a16="http://schemas.microsoft.com/office/drawing/2014/main" val="2078436596"/>
                    </a:ext>
                  </a:extLst>
                </a:gridCol>
                <a:gridCol w="685913">
                  <a:extLst>
                    <a:ext uri="{9D8B030D-6E8A-4147-A177-3AD203B41FA5}">
                      <a16:colId xmlns:a16="http://schemas.microsoft.com/office/drawing/2014/main" val="3277061348"/>
                    </a:ext>
                  </a:extLst>
                </a:gridCol>
                <a:gridCol w="832084">
                  <a:extLst>
                    <a:ext uri="{9D8B030D-6E8A-4147-A177-3AD203B41FA5}">
                      <a16:colId xmlns:a16="http://schemas.microsoft.com/office/drawing/2014/main" val="906424603"/>
                    </a:ext>
                  </a:extLst>
                </a:gridCol>
                <a:gridCol w="761570">
                  <a:extLst>
                    <a:ext uri="{9D8B030D-6E8A-4147-A177-3AD203B41FA5}">
                      <a16:colId xmlns:a16="http://schemas.microsoft.com/office/drawing/2014/main" val="3971810850"/>
                    </a:ext>
                  </a:extLst>
                </a:gridCol>
                <a:gridCol w="761570">
                  <a:extLst>
                    <a:ext uri="{9D8B030D-6E8A-4147-A177-3AD203B41FA5}">
                      <a16:colId xmlns:a16="http://schemas.microsoft.com/office/drawing/2014/main" val="2979490840"/>
                    </a:ext>
                  </a:extLst>
                </a:gridCol>
              </a:tblGrid>
              <a:tr h="284448">
                <a:tc>
                  <a:txBody>
                    <a:bodyPr/>
                    <a:lstStyle/>
                    <a:p>
                      <a:pPr algn="l" fontAlgn="b"/>
                      <a:r>
                        <a:rPr lang="sv-SE" sz="1050" b="1" i="0" u="none" strike="noStrike" dirty="0">
                          <a:solidFill>
                            <a:srgbClr val="000000"/>
                          </a:solidFill>
                          <a:effectLst/>
                          <a:latin typeface="Futura Std Book" panose="020B0502020204020303"/>
                        </a:rPr>
                        <a:t>Lönesumma efter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0960632"/>
                  </a:ext>
                </a:extLst>
              </a:tr>
              <a:tr h="3209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5124912"/>
                  </a:ext>
                </a:extLst>
              </a:tr>
              <a:tr h="174340">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0290775"/>
                  </a:ext>
                </a:extLst>
              </a:tr>
              <a:tr h="18351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874203"/>
                  </a:ext>
                </a:extLst>
              </a:tr>
              <a:tr h="18351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5811665"/>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99341975"/>
                  </a:ext>
                </a:extLst>
              </a:tr>
              <a:tr h="174340">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7154681"/>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70694488"/>
                  </a:ext>
                </a:extLst>
              </a:tr>
              <a:tr h="174340">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00235"/>
                  </a:ext>
                </a:extLst>
              </a:tr>
              <a:tr h="320911">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8518249"/>
                  </a:ext>
                </a:extLst>
              </a:tr>
              <a:tr h="174340">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22343189"/>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4152847"/>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04837346"/>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0052913"/>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88256886"/>
                  </a:ext>
                </a:extLst>
              </a:tr>
              <a:tr h="183515">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3393739"/>
                  </a:ext>
                </a:extLst>
              </a:tr>
              <a:tr h="327172">
                <a:tc>
                  <a:txBody>
                    <a:bodyPr/>
                    <a:lstStyle/>
                    <a:p>
                      <a:pPr algn="l" rtl="0" fontAlgn="b"/>
                      <a:r>
                        <a:rPr lang="sv-SE" sz="800" b="1" i="0" u="none" strike="noStrike" dirty="0">
                          <a:solidFill>
                            <a:srgbClr val="000000"/>
                          </a:solidFill>
                          <a:effectLst/>
                          <a:latin typeface="Futura Std Book" panose="020B0502020204020303"/>
                        </a:rPr>
                        <a:t>Örebro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254768"/>
                  </a:ext>
                </a:extLst>
              </a:tr>
              <a:tr h="17914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9,24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1665617"/>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13,73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3472335"/>
                  </a:ext>
                </a:extLst>
              </a:tr>
              <a:tr h="174340">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0629944"/>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307114"/>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7945776"/>
                  </a:ext>
                </a:extLst>
              </a:tr>
              <a:tr h="174340">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8365172"/>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19073"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kv3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83A4545F-F2CD-4038-BC51-E4C186262C13}"/>
              </a:ext>
            </a:extLst>
          </p:cNvPr>
          <p:cNvGraphicFramePr>
            <a:graphicFrameLocks/>
          </p:cNvGraphicFramePr>
          <p:nvPr>
            <p:extLst>
              <p:ext uri="{D42A27DB-BD31-4B8C-83A1-F6EECF244321}">
                <p14:modId xmlns:p14="http://schemas.microsoft.com/office/powerpoint/2010/main" val="2130221028"/>
              </p:ext>
            </p:extLst>
          </p:nvPr>
        </p:nvGraphicFramePr>
        <p:xfrm>
          <a:off x="717549" y="2008909"/>
          <a:ext cx="5307011" cy="37406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130805"/>
            <a:ext cx="4722408" cy="1312464"/>
          </a:xfrm>
        </p:spPr>
        <p:txBody>
          <a:bodyPr/>
          <a:lstStyle/>
          <a:p>
            <a:pPr lvl="4"/>
            <a:r>
              <a:rPr lang="sv-SE" sz="1400" dirty="0"/>
              <a:t>Nyföretagandet ökade med 19 procent i länet och 20 procent i Örebro kommun under kvartalet.</a:t>
            </a:r>
          </a:p>
          <a:p>
            <a:pPr lvl="4"/>
            <a:r>
              <a:rPr lang="sv-SE" sz="1400" dirty="0"/>
              <a:t>301 av 386 nystartade företag är aktiebolag</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248F4D77-9F90-40F0-AFDA-4E93E089F6CA}"/>
              </a:ext>
            </a:extLst>
          </p:cNvPr>
          <p:cNvGraphicFramePr>
            <a:graphicFrameLocks noGrp="1"/>
          </p:cNvGraphicFramePr>
          <p:nvPr>
            <p:extLst>
              <p:ext uri="{D42A27DB-BD31-4B8C-83A1-F6EECF244321}">
                <p14:modId xmlns:p14="http://schemas.microsoft.com/office/powerpoint/2010/main" val="2597927720"/>
              </p:ext>
            </p:extLst>
          </p:nvPr>
        </p:nvGraphicFramePr>
        <p:xfrm>
          <a:off x="6755217" y="3720267"/>
          <a:ext cx="4722408" cy="225216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182284860"/>
                    </a:ext>
                  </a:extLst>
                </a:gridCol>
                <a:gridCol w="685095">
                  <a:extLst>
                    <a:ext uri="{9D8B030D-6E8A-4147-A177-3AD203B41FA5}">
                      <a16:colId xmlns:a16="http://schemas.microsoft.com/office/drawing/2014/main" val="1315458953"/>
                    </a:ext>
                  </a:extLst>
                </a:gridCol>
                <a:gridCol w="777235">
                  <a:extLst>
                    <a:ext uri="{9D8B030D-6E8A-4147-A177-3AD203B41FA5}">
                      <a16:colId xmlns:a16="http://schemas.microsoft.com/office/drawing/2014/main" val="4043114926"/>
                    </a:ext>
                  </a:extLst>
                </a:gridCol>
                <a:gridCol w="615311">
                  <a:extLst>
                    <a:ext uri="{9D8B030D-6E8A-4147-A177-3AD203B41FA5}">
                      <a16:colId xmlns:a16="http://schemas.microsoft.com/office/drawing/2014/main" val="3099988716"/>
                    </a:ext>
                  </a:extLst>
                </a:gridCol>
                <a:gridCol w="561337">
                  <a:extLst>
                    <a:ext uri="{9D8B030D-6E8A-4147-A177-3AD203B41FA5}">
                      <a16:colId xmlns:a16="http://schemas.microsoft.com/office/drawing/2014/main" val="1400772856"/>
                    </a:ext>
                  </a:extLst>
                </a:gridCol>
                <a:gridCol w="540858">
                  <a:extLst>
                    <a:ext uri="{9D8B030D-6E8A-4147-A177-3AD203B41FA5}">
                      <a16:colId xmlns:a16="http://schemas.microsoft.com/office/drawing/2014/main" val="69212751"/>
                    </a:ext>
                  </a:extLst>
                </a:gridCol>
              </a:tblGrid>
              <a:tr h="32910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422795235"/>
                  </a:ext>
                </a:extLst>
              </a:tr>
              <a:tr h="34556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99076808"/>
                  </a:ext>
                </a:extLst>
              </a:tr>
              <a:tr h="394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17 991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76 839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126920098"/>
                  </a:ext>
                </a:extLst>
              </a:tr>
              <a:tr h="394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931673820"/>
                  </a:ext>
                </a:extLst>
              </a:tr>
              <a:tr h="39437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614106418"/>
                  </a:ext>
                </a:extLst>
              </a:tr>
              <a:tr h="39437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1 066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19049857"/>
                  </a:ext>
                </a:extLst>
              </a:tr>
            </a:tbl>
          </a:graphicData>
        </a:graphic>
      </p:graphicFrame>
      <p:graphicFrame>
        <p:nvGraphicFramePr>
          <p:cNvPr id="13" name="Diagram 12">
            <a:extLst>
              <a:ext uri="{FF2B5EF4-FFF2-40B4-BE49-F238E27FC236}">
                <a16:creationId xmlns:a16="http://schemas.microsoft.com/office/drawing/2014/main" id="{4DEE4905-CD63-4C01-99B9-93D63C3CAD4E}"/>
              </a:ext>
            </a:extLst>
          </p:cNvPr>
          <p:cNvGraphicFramePr>
            <a:graphicFrameLocks/>
          </p:cNvGraphicFramePr>
          <p:nvPr>
            <p:extLst>
              <p:ext uri="{D42A27DB-BD31-4B8C-83A1-F6EECF244321}">
                <p14:modId xmlns:p14="http://schemas.microsoft.com/office/powerpoint/2010/main" val="2398888840"/>
              </p:ext>
            </p:extLst>
          </p:nvPr>
        </p:nvGraphicFramePr>
        <p:xfrm>
          <a:off x="732409" y="1945635"/>
          <a:ext cx="5886505"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949297"/>
            <a:ext cx="4722408" cy="1494830"/>
          </a:xfrm>
        </p:spPr>
        <p:txBody>
          <a:bodyPr/>
          <a:lstStyle/>
          <a:p>
            <a:pPr lvl="4"/>
            <a:r>
              <a:rPr lang="sv-SE" sz="1400" dirty="0"/>
              <a:t>Konkurserna minskade med 43 procent i länet och 33 procent i Örebro kommun under kvartalet.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A9EC6445-8F0D-4563-9F29-EAAA38E8C7B5}"/>
              </a:ext>
            </a:extLst>
          </p:cNvPr>
          <p:cNvGraphicFramePr>
            <a:graphicFrameLocks noGrp="1"/>
          </p:cNvGraphicFramePr>
          <p:nvPr>
            <p:extLst>
              <p:ext uri="{D42A27DB-BD31-4B8C-83A1-F6EECF244321}">
                <p14:modId xmlns:p14="http://schemas.microsoft.com/office/powerpoint/2010/main" val="2127354507"/>
              </p:ext>
            </p:extLst>
          </p:nvPr>
        </p:nvGraphicFramePr>
        <p:xfrm>
          <a:off x="6741883" y="3715523"/>
          <a:ext cx="4735742" cy="2256907"/>
        </p:xfrm>
        <a:graphic>
          <a:graphicData uri="http://schemas.openxmlformats.org/drawingml/2006/table">
            <a:tbl>
              <a:tblPr bandRow="1">
                <a:tableStyleId>{2D5ABB26-0587-4C30-8999-92F81FD0307C}</a:tableStyleId>
              </a:tblPr>
              <a:tblGrid>
                <a:gridCol w="1546928">
                  <a:extLst>
                    <a:ext uri="{9D8B030D-6E8A-4147-A177-3AD203B41FA5}">
                      <a16:colId xmlns:a16="http://schemas.microsoft.com/office/drawing/2014/main" val="4238794910"/>
                    </a:ext>
                  </a:extLst>
                </a:gridCol>
                <a:gridCol w="687029">
                  <a:extLst>
                    <a:ext uri="{9D8B030D-6E8A-4147-A177-3AD203B41FA5}">
                      <a16:colId xmlns:a16="http://schemas.microsoft.com/office/drawing/2014/main" val="2795690834"/>
                    </a:ext>
                  </a:extLst>
                </a:gridCol>
                <a:gridCol w="779430">
                  <a:extLst>
                    <a:ext uri="{9D8B030D-6E8A-4147-A177-3AD203B41FA5}">
                      <a16:colId xmlns:a16="http://schemas.microsoft.com/office/drawing/2014/main" val="2949547527"/>
                    </a:ext>
                  </a:extLst>
                </a:gridCol>
                <a:gridCol w="617048">
                  <a:extLst>
                    <a:ext uri="{9D8B030D-6E8A-4147-A177-3AD203B41FA5}">
                      <a16:colId xmlns:a16="http://schemas.microsoft.com/office/drawing/2014/main" val="3188753277"/>
                    </a:ext>
                  </a:extLst>
                </a:gridCol>
                <a:gridCol w="562922">
                  <a:extLst>
                    <a:ext uri="{9D8B030D-6E8A-4147-A177-3AD203B41FA5}">
                      <a16:colId xmlns:a16="http://schemas.microsoft.com/office/drawing/2014/main" val="1821272914"/>
                    </a:ext>
                  </a:extLst>
                </a:gridCol>
                <a:gridCol w="542385">
                  <a:extLst>
                    <a:ext uri="{9D8B030D-6E8A-4147-A177-3AD203B41FA5}">
                      <a16:colId xmlns:a16="http://schemas.microsoft.com/office/drawing/2014/main" val="136692746"/>
                    </a:ext>
                  </a:extLst>
                </a:gridCol>
              </a:tblGrid>
              <a:tr h="32980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20004663"/>
                  </a:ext>
                </a:extLst>
              </a:tr>
              <a:tr h="3462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36407042"/>
                  </a:ext>
                </a:extLst>
              </a:tr>
              <a:tr h="3952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175618191"/>
                  </a:ext>
                </a:extLst>
              </a:tr>
              <a:tr h="3952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196897080"/>
                  </a:ext>
                </a:extLst>
              </a:tr>
              <a:tr h="39520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1236040965"/>
                  </a:ext>
                </a:extLst>
              </a:tr>
              <a:tr h="39520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321603924"/>
                  </a:ext>
                </a:extLst>
              </a:tr>
            </a:tbl>
          </a:graphicData>
        </a:graphic>
      </p:graphicFrame>
      <p:graphicFrame>
        <p:nvGraphicFramePr>
          <p:cNvPr id="13" name="Diagram 12">
            <a:extLst>
              <a:ext uri="{FF2B5EF4-FFF2-40B4-BE49-F238E27FC236}">
                <a16:creationId xmlns:a16="http://schemas.microsoft.com/office/drawing/2014/main" id="{710213D2-10C4-4681-83A4-CA8E8E2E9F7B}"/>
              </a:ext>
            </a:extLst>
          </p:cNvPr>
          <p:cNvGraphicFramePr>
            <a:graphicFrameLocks/>
          </p:cNvGraphicFramePr>
          <p:nvPr>
            <p:extLst>
              <p:ext uri="{D42A27DB-BD31-4B8C-83A1-F6EECF244321}">
                <p14:modId xmlns:p14="http://schemas.microsoft.com/office/powerpoint/2010/main" val="671170910"/>
              </p:ext>
            </p:extLst>
          </p:nvPr>
        </p:nvGraphicFramePr>
        <p:xfrm>
          <a:off x="810454" y="1949297"/>
          <a:ext cx="5858794"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681019"/>
            <a:ext cx="4722411" cy="1739098"/>
          </a:xfrm>
        </p:spPr>
        <p:txBody>
          <a:bodyPr/>
          <a:lstStyle/>
          <a:p>
            <a:pPr lvl="4"/>
            <a:r>
              <a:rPr lang="sv-SE" sz="1400" dirty="0"/>
              <a:t>Sysselsättningen ökar med 3 procent eller 4 300 personer för Örebro </a:t>
            </a:r>
            <a:r>
              <a:rPr lang="sv-SE" sz="1400" dirty="0" smtClean="0"/>
              <a:t>län</a:t>
            </a:r>
            <a:r>
              <a:rPr lang="sv-SE" sz="1400" dirty="0" smtClean="0"/>
              <a:t>, vilket är en starkare utveckling jämfört med såväl Stockholmsregionen som landet som helhet.</a:t>
            </a:r>
            <a:endParaRPr lang="sv-SE" sz="1400" dirty="0"/>
          </a:p>
          <a:p>
            <a:pPr lvl="4"/>
            <a:r>
              <a:rPr lang="sv-SE" sz="1400" dirty="0"/>
              <a:t>Sysselsättningen </a:t>
            </a:r>
            <a:r>
              <a:rPr lang="sv-SE" sz="1400" dirty="0" smtClean="0"/>
              <a:t>ökade </a:t>
            </a:r>
            <a:r>
              <a:rPr lang="sv-SE" sz="1400" dirty="0"/>
              <a:t>som mest inom Offentlig förvaltning och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p>
        </p:txBody>
      </p:sp>
      <p:graphicFrame>
        <p:nvGraphicFramePr>
          <p:cNvPr id="17" name="Tabell 16">
            <a:extLst>
              <a:ext uri="{FF2B5EF4-FFF2-40B4-BE49-F238E27FC236}">
                <a16:creationId xmlns:a16="http://schemas.microsoft.com/office/drawing/2014/main" id="{049C9FB7-EC95-4417-80B3-7E9D4F0732B8}"/>
              </a:ext>
            </a:extLst>
          </p:cNvPr>
          <p:cNvGraphicFramePr>
            <a:graphicFrameLocks noGrp="1"/>
          </p:cNvGraphicFramePr>
          <p:nvPr>
            <p:extLst>
              <p:ext uri="{D42A27DB-BD31-4B8C-83A1-F6EECF244321}">
                <p14:modId xmlns:p14="http://schemas.microsoft.com/office/powerpoint/2010/main" val="3096103913"/>
              </p:ext>
            </p:extLst>
          </p:nvPr>
        </p:nvGraphicFramePr>
        <p:xfrm>
          <a:off x="6755213" y="3726940"/>
          <a:ext cx="4722411" cy="22632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7">
                  <a:extLst>
                    <a:ext uri="{9D8B030D-6E8A-4147-A177-3AD203B41FA5}">
                      <a16:colId xmlns:a16="http://schemas.microsoft.com/office/drawing/2014/main" val="2601369493"/>
                    </a:ext>
                  </a:extLst>
                </a:gridCol>
                <a:gridCol w="1028685">
                  <a:extLst>
                    <a:ext uri="{9D8B030D-6E8A-4147-A177-3AD203B41FA5}">
                      <a16:colId xmlns:a16="http://schemas.microsoft.com/office/drawing/2014/main" val="2395970223"/>
                    </a:ext>
                  </a:extLst>
                </a:gridCol>
                <a:gridCol w="543981">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62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5 074 400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476229">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2 346 200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4178915708"/>
                  </a:ext>
                </a:extLst>
              </a:tr>
              <a:tr h="47622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147 200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F848833-B509-414F-B961-E453A45AD1CB}"/>
              </a:ext>
            </a:extLst>
          </p:cNvPr>
          <p:cNvGraphicFramePr>
            <a:graphicFrameLocks/>
          </p:cNvGraphicFramePr>
          <p:nvPr>
            <p:extLst>
              <p:ext uri="{D42A27DB-BD31-4B8C-83A1-F6EECF244321}">
                <p14:modId xmlns:p14="http://schemas.microsoft.com/office/powerpoint/2010/main" val="2019047268"/>
              </p:ext>
            </p:extLst>
          </p:nvPr>
        </p:nvGraphicFramePr>
        <p:xfrm>
          <a:off x="821596" y="1955883"/>
          <a:ext cx="5847652"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825548258"/>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9 500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146 500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147 200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690699736"/>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19 600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29 400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8 400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146 500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147 200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2038525"/>
            <a:ext cx="4725915" cy="1390473"/>
          </a:xfrm>
        </p:spPr>
        <p:txBody>
          <a:bodyPr/>
          <a:lstStyle/>
          <a:p>
            <a:pPr lvl="4"/>
            <a:r>
              <a:rPr lang="sv-SE" sz="1400" dirty="0"/>
              <a:t>Antalet lediga jobb ökade med 67 procent i länet och 57 procent i Örebro kommun under kvartalet.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38" y="1453623"/>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3577BCDC-77E7-44DA-9B67-489610E6F77E}"/>
              </a:ext>
            </a:extLst>
          </p:cNvPr>
          <p:cNvGraphicFramePr>
            <a:graphicFrameLocks noGrp="1"/>
          </p:cNvGraphicFramePr>
          <p:nvPr>
            <p:extLst>
              <p:ext uri="{D42A27DB-BD31-4B8C-83A1-F6EECF244321}">
                <p14:modId xmlns:p14="http://schemas.microsoft.com/office/powerpoint/2010/main" val="3252263779"/>
              </p:ext>
            </p:extLst>
          </p:nvPr>
        </p:nvGraphicFramePr>
        <p:xfrm>
          <a:off x="6744445" y="3730568"/>
          <a:ext cx="4725916" cy="2241863"/>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946917809"/>
                    </a:ext>
                  </a:extLst>
                </a:gridCol>
                <a:gridCol w="685604">
                  <a:extLst>
                    <a:ext uri="{9D8B030D-6E8A-4147-A177-3AD203B41FA5}">
                      <a16:colId xmlns:a16="http://schemas.microsoft.com/office/drawing/2014/main" val="633988030"/>
                    </a:ext>
                  </a:extLst>
                </a:gridCol>
                <a:gridCol w="623387">
                  <a:extLst>
                    <a:ext uri="{9D8B030D-6E8A-4147-A177-3AD203B41FA5}">
                      <a16:colId xmlns:a16="http://schemas.microsoft.com/office/drawing/2014/main" val="3917778827"/>
                    </a:ext>
                  </a:extLst>
                </a:gridCol>
                <a:gridCol w="614869">
                  <a:extLst>
                    <a:ext uri="{9D8B030D-6E8A-4147-A177-3AD203B41FA5}">
                      <a16:colId xmlns:a16="http://schemas.microsoft.com/office/drawing/2014/main" val="1219547459"/>
                    </a:ext>
                  </a:extLst>
                </a:gridCol>
                <a:gridCol w="717079">
                  <a:extLst>
                    <a:ext uri="{9D8B030D-6E8A-4147-A177-3AD203B41FA5}">
                      <a16:colId xmlns:a16="http://schemas.microsoft.com/office/drawing/2014/main" val="1214491405"/>
                    </a:ext>
                  </a:extLst>
                </a:gridCol>
                <a:gridCol w="541259">
                  <a:extLst>
                    <a:ext uri="{9D8B030D-6E8A-4147-A177-3AD203B41FA5}">
                      <a16:colId xmlns:a16="http://schemas.microsoft.com/office/drawing/2014/main" val="4265015680"/>
                    </a:ext>
                  </a:extLst>
                </a:gridCol>
              </a:tblGrid>
              <a:tr h="32760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015361747"/>
                  </a:ext>
                </a:extLst>
              </a:tr>
              <a:tr h="34398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82022121"/>
                  </a:ext>
                </a:extLst>
              </a:tr>
              <a:tr h="3925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3683022561"/>
                  </a:ext>
                </a:extLst>
              </a:tr>
              <a:tr h="3925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642789433"/>
                  </a:ext>
                </a:extLst>
              </a:tr>
              <a:tr h="392570">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8 120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27 656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780627562"/>
                  </a:ext>
                </a:extLst>
              </a:tr>
              <a:tr h="392570">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4 828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17 129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712473604"/>
                  </a:ext>
                </a:extLst>
              </a:tr>
            </a:tbl>
          </a:graphicData>
        </a:graphic>
      </p:graphicFrame>
      <p:graphicFrame>
        <p:nvGraphicFramePr>
          <p:cNvPr id="12" name="Diagram 11">
            <a:extLst>
              <a:ext uri="{FF2B5EF4-FFF2-40B4-BE49-F238E27FC236}">
                <a16:creationId xmlns:a16="http://schemas.microsoft.com/office/drawing/2014/main" id="{EC295826-170C-4D7B-9DC3-F674F9AA51EF}"/>
              </a:ext>
            </a:extLst>
          </p:cNvPr>
          <p:cNvGraphicFramePr>
            <a:graphicFrameLocks/>
          </p:cNvGraphicFramePr>
          <p:nvPr>
            <p:extLst>
              <p:ext uri="{D42A27DB-BD31-4B8C-83A1-F6EECF244321}">
                <p14:modId xmlns:p14="http://schemas.microsoft.com/office/powerpoint/2010/main" val="74578979"/>
              </p:ext>
            </p:extLst>
          </p:nvPr>
        </p:nvGraphicFramePr>
        <p:xfrm>
          <a:off x="701039" y="1970636"/>
          <a:ext cx="5901098" cy="37863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5007" y="2101697"/>
            <a:ext cx="4684939" cy="1337296"/>
          </a:xfrm>
        </p:spPr>
        <p:txBody>
          <a:bodyPr/>
          <a:lstStyle/>
          <a:p>
            <a:pPr lvl="4"/>
            <a:r>
              <a:rPr lang="sv-SE" sz="1400" dirty="0"/>
              <a:t>Antalet varslade personer minskade med 89 procent i länet och 89 procent i Örebro kommun under kvartalet jämfört med förra årets rekordnivåer.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4" name="Tabell 3">
            <a:extLst>
              <a:ext uri="{FF2B5EF4-FFF2-40B4-BE49-F238E27FC236}">
                <a16:creationId xmlns:a16="http://schemas.microsoft.com/office/drawing/2014/main" id="{31F33649-1C46-476D-81D3-DB335D37E875}"/>
              </a:ext>
            </a:extLst>
          </p:cNvPr>
          <p:cNvGraphicFramePr>
            <a:graphicFrameLocks noGrp="1"/>
          </p:cNvGraphicFramePr>
          <p:nvPr>
            <p:extLst>
              <p:ext uri="{D42A27DB-BD31-4B8C-83A1-F6EECF244321}">
                <p14:modId xmlns:p14="http://schemas.microsoft.com/office/powerpoint/2010/main" val="1733550363"/>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951638345"/>
                    </a:ext>
                  </a:extLst>
                </a:gridCol>
                <a:gridCol w="679659">
                  <a:extLst>
                    <a:ext uri="{9D8B030D-6E8A-4147-A177-3AD203B41FA5}">
                      <a16:colId xmlns:a16="http://schemas.microsoft.com/office/drawing/2014/main" val="2541195228"/>
                    </a:ext>
                  </a:extLst>
                </a:gridCol>
                <a:gridCol w="771068">
                  <a:extLst>
                    <a:ext uri="{9D8B030D-6E8A-4147-A177-3AD203B41FA5}">
                      <a16:colId xmlns:a16="http://schemas.microsoft.com/office/drawing/2014/main" val="1048573995"/>
                    </a:ext>
                  </a:extLst>
                </a:gridCol>
                <a:gridCol w="610429">
                  <a:extLst>
                    <a:ext uri="{9D8B030D-6E8A-4147-A177-3AD203B41FA5}">
                      <a16:colId xmlns:a16="http://schemas.microsoft.com/office/drawing/2014/main" val="4246354366"/>
                    </a:ext>
                  </a:extLst>
                </a:gridCol>
                <a:gridCol w="556883">
                  <a:extLst>
                    <a:ext uri="{9D8B030D-6E8A-4147-A177-3AD203B41FA5}">
                      <a16:colId xmlns:a16="http://schemas.microsoft.com/office/drawing/2014/main" val="4122409015"/>
                    </a:ext>
                  </a:extLst>
                </a:gridCol>
                <a:gridCol w="536566">
                  <a:extLst>
                    <a:ext uri="{9D8B030D-6E8A-4147-A177-3AD203B41FA5}">
                      <a16:colId xmlns:a16="http://schemas.microsoft.com/office/drawing/2014/main" val="1136582006"/>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054689746"/>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35684400"/>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007412646"/>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2016572303"/>
                  </a:ext>
                </a:extLst>
              </a:tr>
              <a:tr h="395122">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78260162"/>
                  </a:ext>
                </a:extLst>
              </a:tr>
              <a:tr h="395122">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943726347"/>
                  </a:ext>
                </a:extLst>
              </a:tr>
            </a:tbl>
          </a:graphicData>
        </a:graphic>
      </p:graphicFrame>
      <p:graphicFrame>
        <p:nvGraphicFramePr>
          <p:cNvPr id="13" name="Diagram 12">
            <a:extLst>
              <a:ext uri="{FF2B5EF4-FFF2-40B4-BE49-F238E27FC236}">
                <a16:creationId xmlns:a16="http://schemas.microsoft.com/office/drawing/2014/main" id="{89C10059-E3CC-4FDB-848F-F02280618530}"/>
              </a:ext>
            </a:extLst>
          </p:cNvPr>
          <p:cNvGraphicFramePr>
            <a:graphicFrameLocks/>
          </p:cNvGraphicFramePr>
          <p:nvPr>
            <p:extLst>
              <p:ext uri="{D42A27DB-BD31-4B8C-83A1-F6EECF244321}">
                <p14:modId xmlns:p14="http://schemas.microsoft.com/office/powerpoint/2010/main" val="2545110491"/>
              </p:ext>
            </p:extLst>
          </p:nvPr>
        </p:nvGraphicFramePr>
        <p:xfrm>
          <a:off x="721639" y="2057871"/>
          <a:ext cx="5922442" cy="36991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1866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2088859"/>
            <a:ext cx="4667523" cy="1329858"/>
          </a:xfrm>
        </p:spPr>
        <p:txBody>
          <a:bodyPr/>
          <a:lstStyle/>
          <a:p>
            <a:pPr lvl="4"/>
            <a:r>
              <a:rPr lang="sv-SE" sz="1400" dirty="0"/>
              <a:t>Arbetslösheten sjunker med nästan 0,3 %-enheter och stannar på 5,7 procent för länet. </a:t>
            </a:r>
          </a:p>
          <a:p>
            <a:pPr lvl="4"/>
            <a:r>
              <a:rPr lang="sv-SE" sz="1400" dirty="0"/>
              <a:t>Askersunds kommun stod för länets lägsta arbetslöshet (3 %). </a:t>
            </a:r>
          </a:p>
          <a:p>
            <a:endParaRPr lang="sv-SE"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45429" y="1251924"/>
            <a:ext cx="5221971"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3D77BC62-9E3E-4012-AA31-B44860DFBF2C}"/>
              </a:ext>
            </a:extLst>
          </p:cNvPr>
          <p:cNvGraphicFramePr>
            <a:graphicFrameLocks noGrp="1"/>
          </p:cNvGraphicFramePr>
          <p:nvPr>
            <p:extLst>
              <p:ext uri="{D42A27DB-BD31-4B8C-83A1-F6EECF244321}">
                <p14:modId xmlns:p14="http://schemas.microsoft.com/office/powerpoint/2010/main" val="2562844906"/>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4287211847"/>
                    </a:ext>
                  </a:extLst>
                </a:gridCol>
                <a:gridCol w="676080">
                  <a:extLst>
                    <a:ext uri="{9D8B030D-6E8A-4147-A177-3AD203B41FA5}">
                      <a16:colId xmlns:a16="http://schemas.microsoft.com/office/drawing/2014/main" val="182899347"/>
                    </a:ext>
                  </a:extLst>
                </a:gridCol>
                <a:gridCol w="767008">
                  <a:extLst>
                    <a:ext uri="{9D8B030D-6E8A-4147-A177-3AD203B41FA5}">
                      <a16:colId xmlns:a16="http://schemas.microsoft.com/office/drawing/2014/main" val="406886151"/>
                    </a:ext>
                  </a:extLst>
                </a:gridCol>
                <a:gridCol w="607214">
                  <a:extLst>
                    <a:ext uri="{9D8B030D-6E8A-4147-A177-3AD203B41FA5}">
                      <a16:colId xmlns:a16="http://schemas.microsoft.com/office/drawing/2014/main" val="274142734"/>
                    </a:ext>
                  </a:extLst>
                </a:gridCol>
                <a:gridCol w="553950">
                  <a:extLst>
                    <a:ext uri="{9D8B030D-6E8A-4147-A177-3AD203B41FA5}">
                      <a16:colId xmlns:a16="http://schemas.microsoft.com/office/drawing/2014/main" val="2637792081"/>
                    </a:ext>
                  </a:extLst>
                </a:gridCol>
                <a:gridCol w="533741">
                  <a:extLst>
                    <a:ext uri="{9D8B030D-6E8A-4147-A177-3AD203B41FA5}">
                      <a16:colId xmlns:a16="http://schemas.microsoft.com/office/drawing/2014/main" val="1394509500"/>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51597703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267799404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619847038"/>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562525959"/>
                  </a:ext>
                </a:extLst>
              </a:tr>
              <a:tr h="374367">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12 593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222682074"/>
                  </a:ext>
                </a:extLst>
              </a:tr>
              <a:tr h="374367">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7 409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-216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973506798"/>
                  </a:ext>
                </a:extLst>
              </a:tr>
            </a:tbl>
          </a:graphicData>
        </a:graphic>
      </p:graphicFrame>
      <p:graphicFrame>
        <p:nvGraphicFramePr>
          <p:cNvPr id="13" name="Diagram 12">
            <a:extLst>
              <a:ext uri="{FF2B5EF4-FFF2-40B4-BE49-F238E27FC236}">
                <a16:creationId xmlns:a16="http://schemas.microsoft.com/office/drawing/2014/main" id="{855B6082-2A33-4774-AAAA-CF4AA356081F}"/>
              </a:ext>
            </a:extLst>
          </p:cNvPr>
          <p:cNvGraphicFramePr>
            <a:graphicFrameLocks/>
          </p:cNvGraphicFramePr>
          <p:nvPr>
            <p:extLst>
              <p:ext uri="{D42A27DB-BD31-4B8C-83A1-F6EECF244321}">
                <p14:modId xmlns:p14="http://schemas.microsoft.com/office/powerpoint/2010/main" val="1099196191"/>
              </p:ext>
            </p:extLst>
          </p:nvPr>
        </p:nvGraphicFramePr>
        <p:xfrm>
          <a:off x="709184" y="1761851"/>
          <a:ext cx="5892952" cy="3756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3477932"/>
              </p:ext>
            </p:extLst>
          </p:nvPr>
        </p:nvGraphicFramePr>
        <p:xfrm>
          <a:off x="1882773" y="1552560"/>
          <a:ext cx="8426449" cy="1796280"/>
        </p:xfrm>
        <a:graphic>
          <a:graphicData uri="http://schemas.openxmlformats.org/drawingml/2006/table">
            <a:tbl>
              <a:tblPr firstRow="1" bandRow="1">
                <a:tableStyleId>{5C22544A-7EE6-4342-B048-85BDC9FD1C3A}</a:tableStyleId>
              </a:tblPr>
              <a:tblGrid>
                <a:gridCol w="2708277">
                  <a:extLst>
                    <a:ext uri="{9D8B030D-6E8A-4147-A177-3AD203B41FA5}">
                      <a16:colId xmlns:a16="http://schemas.microsoft.com/office/drawing/2014/main" val="452260278"/>
                    </a:ext>
                  </a:extLst>
                </a:gridCol>
                <a:gridCol w="1860084">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5 256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-2 325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1 768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7 337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33,7</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12 593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19,5</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181442484"/>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98751">
                  <a:extLst>
                    <a:ext uri="{9D8B030D-6E8A-4147-A177-3AD203B41FA5}">
                      <a16:colId xmlns:a16="http://schemas.microsoft.com/office/drawing/2014/main" val="3172541576"/>
                    </a:ext>
                  </a:extLst>
                </a:gridCol>
                <a:gridCol w="18863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3 074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-1 356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77,1</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4 335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61,0</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7 409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43,6</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21748"/>
            <a:ext cx="4725925" cy="1415816"/>
          </a:xfrm>
        </p:spPr>
        <p:txBody>
          <a:bodyPr/>
          <a:lstStyle/>
          <a:p>
            <a:pPr lvl="4"/>
            <a:r>
              <a:rPr lang="sv-SE" sz="1400" dirty="0"/>
              <a:t>Antalet invånare ökade med 0,3 procent </a:t>
            </a:r>
            <a:r>
              <a:rPr lang="sv-SE" sz="1400" dirty="0" smtClean="0"/>
              <a:t>i både </a:t>
            </a:r>
            <a:r>
              <a:rPr lang="sv-SE" sz="1400" dirty="0"/>
              <a:t>länet och </a:t>
            </a:r>
            <a:r>
              <a:rPr lang="sv-SE" sz="1400" dirty="0" smtClean="0"/>
              <a:t>Örebro </a:t>
            </a:r>
            <a:r>
              <a:rPr lang="sv-SE" sz="1400" dirty="0"/>
              <a:t>kommun under kvartalet. </a:t>
            </a:r>
          </a:p>
          <a:p>
            <a:pPr lvl="4"/>
            <a:r>
              <a:rPr lang="sv-SE" sz="1400" dirty="0"/>
              <a:t>I Sverige ökade antalet invånare med 0,5 procent under samma period. </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4" y="1458441"/>
            <a:ext cx="2488292"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7364A5C4-767A-4014-ABBB-FF692FDDC29C}"/>
              </a:ext>
            </a:extLst>
          </p:cNvPr>
          <p:cNvGraphicFramePr>
            <a:graphicFrameLocks noGrp="1"/>
          </p:cNvGraphicFramePr>
          <p:nvPr>
            <p:extLst>
              <p:ext uri="{D42A27DB-BD31-4B8C-83A1-F6EECF244321}">
                <p14:modId xmlns:p14="http://schemas.microsoft.com/office/powerpoint/2010/main" val="4021318486"/>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3352816426"/>
                    </a:ext>
                  </a:extLst>
                </a:gridCol>
                <a:gridCol w="842884">
                  <a:extLst>
                    <a:ext uri="{9D8B030D-6E8A-4147-A177-3AD203B41FA5}">
                      <a16:colId xmlns:a16="http://schemas.microsoft.com/office/drawing/2014/main" val="3210109251"/>
                    </a:ext>
                  </a:extLst>
                </a:gridCol>
                <a:gridCol w="822850">
                  <a:extLst>
                    <a:ext uri="{9D8B030D-6E8A-4147-A177-3AD203B41FA5}">
                      <a16:colId xmlns:a16="http://schemas.microsoft.com/office/drawing/2014/main" val="1579469305"/>
                    </a:ext>
                  </a:extLst>
                </a:gridCol>
                <a:gridCol w="748442">
                  <a:extLst>
                    <a:ext uri="{9D8B030D-6E8A-4147-A177-3AD203B41FA5}">
                      <a16:colId xmlns:a16="http://schemas.microsoft.com/office/drawing/2014/main" val="2913725259"/>
                    </a:ext>
                  </a:extLst>
                </a:gridCol>
                <a:gridCol w="575749">
                  <a:extLst>
                    <a:ext uri="{9D8B030D-6E8A-4147-A177-3AD203B41FA5}">
                      <a16:colId xmlns:a16="http://schemas.microsoft.com/office/drawing/2014/main" val="3756813267"/>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1732766"/>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300967469"/>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10 409,2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2348899071"/>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4 721,6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751567499"/>
                  </a:ext>
                </a:extLst>
              </a:tr>
              <a:tr h="359495">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3808283939"/>
                  </a:ext>
                </a:extLst>
              </a:tr>
              <a:tr h="359495">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1714817989"/>
                  </a:ext>
                </a:extLst>
              </a:tr>
            </a:tbl>
          </a:graphicData>
        </a:graphic>
      </p:graphicFrame>
      <p:graphicFrame>
        <p:nvGraphicFramePr>
          <p:cNvPr id="13" name="Diagram 12">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4084446357"/>
              </p:ext>
            </p:extLst>
          </p:nvPr>
        </p:nvGraphicFramePr>
        <p:xfrm>
          <a:off x="721632" y="1947289"/>
          <a:ext cx="5846947"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23850" y="1635853"/>
            <a:ext cx="4746511" cy="1793145"/>
          </a:xfrm>
        </p:spPr>
        <p:txBody>
          <a:bodyPr/>
          <a:lstStyle/>
          <a:p>
            <a:pPr lvl="4"/>
            <a:r>
              <a:rPr lang="sv-SE" sz="1400" dirty="0"/>
              <a:t>Bostadsbyggandet minskade med 48 procent i länet och 53 procent i Örebro kommun under kvartalet.</a:t>
            </a:r>
          </a:p>
          <a:p>
            <a:pPr lvl="4"/>
            <a:r>
              <a:rPr lang="sv-SE" sz="1400" dirty="0"/>
              <a:t>Under de senaste fyra kvartalen har det påbörjats </a:t>
            </a:r>
            <a:r>
              <a:rPr lang="sv-SE" sz="1400" dirty="0" smtClean="0"/>
              <a:t>     1 </a:t>
            </a:r>
            <a:r>
              <a:rPr lang="sv-SE" sz="1400" dirty="0"/>
              <a:t>163 nya bostäder i länet. En minskning med 18 procent jämfört med föregående fyra kvartal.</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2382290"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F594F299-FA5C-426E-B95A-FD7B4D2A63C7}"/>
              </a:ext>
            </a:extLst>
          </p:cNvPr>
          <p:cNvGraphicFramePr>
            <a:graphicFrameLocks noGrp="1"/>
          </p:cNvGraphicFramePr>
          <p:nvPr>
            <p:extLst>
              <p:ext uri="{D42A27DB-BD31-4B8C-83A1-F6EECF244321}">
                <p14:modId xmlns:p14="http://schemas.microsoft.com/office/powerpoint/2010/main" val="1574405057"/>
              </p:ext>
            </p:extLst>
          </p:nvPr>
        </p:nvGraphicFramePr>
        <p:xfrm>
          <a:off x="6744445" y="3720820"/>
          <a:ext cx="4725916" cy="215928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4099554674"/>
                    </a:ext>
                  </a:extLst>
                </a:gridCol>
                <a:gridCol w="685604">
                  <a:extLst>
                    <a:ext uri="{9D8B030D-6E8A-4147-A177-3AD203B41FA5}">
                      <a16:colId xmlns:a16="http://schemas.microsoft.com/office/drawing/2014/main" val="1020727187"/>
                    </a:ext>
                  </a:extLst>
                </a:gridCol>
                <a:gridCol w="777813">
                  <a:extLst>
                    <a:ext uri="{9D8B030D-6E8A-4147-A177-3AD203B41FA5}">
                      <a16:colId xmlns:a16="http://schemas.microsoft.com/office/drawing/2014/main" val="3263816323"/>
                    </a:ext>
                  </a:extLst>
                </a:gridCol>
                <a:gridCol w="615768">
                  <a:extLst>
                    <a:ext uri="{9D8B030D-6E8A-4147-A177-3AD203B41FA5}">
                      <a16:colId xmlns:a16="http://schemas.microsoft.com/office/drawing/2014/main" val="2922210740"/>
                    </a:ext>
                  </a:extLst>
                </a:gridCol>
                <a:gridCol w="561754">
                  <a:extLst>
                    <a:ext uri="{9D8B030D-6E8A-4147-A177-3AD203B41FA5}">
                      <a16:colId xmlns:a16="http://schemas.microsoft.com/office/drawing/2014/main" val="3938442554"/>
                    </a:ext>
                  </a:extLst>
                </a:gridCol>
                <a:gridCol w="541259">
                  <a:extLst>
                    <a:ext uri="{9D8B030D-6E8A-4147-A177-3AD203B41FA5}">
                      <a16:colId xmlns:a16="http://schemas.microsoft.com/office/drawing/2014/main" val="339066399"/>
                    </a:ext>
                  </a:extLst>
                </a:gridCol>
              </a:tblGrid>
              <a:tr h="3155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97829029"/>
                  </a:ext>
                </a:extLst>
              </a:tr>
              <a:tr h="33131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404663930"/>
                  </a:ext>
                </a:extLst>
              </a:tr>
              <a:tr h="37810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593566320"/>
                  </a:ext>
                </a:extLst>
              </a:tr>
              <a:tr h="37810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678756919"/>
                  </a:ext>
                </a:extLst>
              </a:tr>
              <a:tr h="37810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913011230"/>
                  </a:ext>
                </a:extLst>
              </a:tr>
              <a:tr h="378109">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2887687390"/>
                  </a:ext>
                </a:extLst>
              </a:tr>
            </a:tbl>
          </a:graphicData>
        </a:graphic>
      </p:graphicFrame>
      <p:graphicFrame>
        <p:nvGraphicFramePr>
          <p:cNvPr id="13" name="Diagram 12">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3694721666"/>
              </p:ext>
            </p:extLst>
          </p:nvPr>
        </p:nvGraphicFramePr>
        <p:xfrm>
          <a:off x="721637" y="1949297"/>
          <a:ext cx="5855332"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1"/>
            <a:ext cx="4725923" cy="261782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19811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9" y="480681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389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graphicFrame>
        <p:nvGraphicFramePr>
          <p:cNvPr id="4" name="Tabell 3">
            <a:extLst>
              <a:ext uri="{FF2B5EF4-FFF2-40B4-BE49-F238E27FC236}">
                <a16:creationId xmlns:a16="http://schemas.microsoft.com/office/drawing/2014/main" id="{931AE58A-1EBA-4149-9639-3ECCDA387668}"/>
              </a:ext>
            </a:extLst>
          </p:cNvPr>
          <p:cNvGraphicFramePr>
            <a:graphicFrameLocks noGrp="1"/>
          </p:cNvGraphicFramePr>
          <p:nvPr>
            <p:extLst>
              <p:ext uri="{D42A27DB-BD31-4B8C-83A1-F6EECF244321}">
                <p14:modId xmlns:p14="http://schemas.microsoft.com/office/powerpoint/2010/main" val="3371459718"/>
              </p:ext>
            </p:extLst>
          </p:nvPr>
        </p:nvGraphicFramePr>
        <p:xfrm>
          <a:off x="6744441" y="2482085"/>
          <a:ext cx="4725922" cy="2174104"/>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2916645953"/>
                    </a:ext>
                  </a:extLst>
                </a:gridCol>
                <a:gridCol w="685605">
                  <a:extLst>
                    <a:ext uri="{9D8B030D-6E8A-4147-A177-3AD203B41FA5}">
                      <a16:colId xmlns:a16="http://schemas.microsoft.com/office/drawing/2014/main" val="3077396755"/>
                    </a:ext>
                  </a:extLst>
                </a:gridCol>
                <a:gridCol w="777814">
                  <a:extLst>
                    <a:ext uri="{9D8B030D-6E8A-4147-A177-3AD203B41FA5}">
                      <a16:colId xmlns:a16="http://schemas.microsoft.com/office/drawing/2014/main" val="3043351103"/>
                    </a:ext>
                  </a:extLst>
                </a:gridCol>
                <a:gridCol w="572048">
                  <a:extLst>
                    <a:ext uri="{9D8B030D-6E8A-4147-A177-3AD203B41FA5}">
                      <a16:colId xmlns:a16="http://schemas.microsoft.com/office/drawing/2014/main" val="398498140"/>
                    </a:ext>
                  </a:extLst>
                </a:gridCol>
                <a:gridCol w="605475">
                  <a:extLst>
                    <a:ext uri="{9D8B030D-6E8A-4147-A177-3AD203B41FA5}">
                      <a16:colId xmlns:a16="http://schemas.microsoft.com/office/drawing/2014/main" val="27917313"/>
                    </a:ext>
                  </a:extLst>
                </a:gridCol>
                <a:gridCol w="541260">
                  <a:extLst>
                    <a:ext uri="{9D8B030D-6E8A-4147-A177-3AD203B41FA5}">
                      <a16:colId xmlns:a16="http://schemas.microsoft.com/office/drawing/2014/main" val="4033701741"/>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179888354"/>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732643796"/>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2646093300"/>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3580375222"/>
                  </a:ext>
                </a:extLst>
              </a:tr>
              <a:tr h="281958">
                <a:tc>
                  <a:txBody>
                    <a:bodyPr/>
                    <a:lstStyle/>
                    <a:p>
                      <a:pPr marL="72000" algn="l" fontAlgn="b"/>
                      <a:r>
                        <a:rPr lang="sv-SE" sz="800" b="1" u="none" strike="noStrike" dirty="0">
                          <a:effectLst/>
                        </a:rPr>
                        <a:t>Örebro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extLst>
                  <a:ext uri="{0D108BD9-81ED-4DB2-BD59-A6C34878D82A}">
                    <a16:rowId xmlns:a16="http://schemas.microsoft.com/office/drawing/2014/main" val="2480853882"/>
                  </a:ext>
                </a:extLst>
              </a:tr>
              <a:tr h="281958">
                <a:tc>
                  <a:txBody>
                    <a:bodyPr/>
                    <a:lstStyle/>
                    <a:p>
                      <a:pPr marL="72000" algn="l" fontAlgn="b"/>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extLst>
                  <a:ext uri="{0D108BD9-81ED-4DB2-BD59-A6C34878D82A}">
                    <a16:rowId xmlns:a16="http://schemas.microsoft.com/office/drawing/2014/main" val="1947523943"/>
                  </a:ext>
                </a:extLst>
              </a:tr>
              <a:tr h="281958">
                <a:tc>
                  <a:txBody>
                    <a:bodyPr/>
                    <a:lstStyle/>
                    <a:p>
                      <a:pPr marL="72000" algn="l" fontAlgn="b"/>
                      <a:r>
                        <a:rPr lang="sv-SE" sz="800" b="1" u="none" strike="noStrike" dirty="0">
                          <a:effectLst/>
                        </a:rPr>
                        <a:t>Örebro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4072408172"/>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-73 </a:t>
                      </a:r>
                    </a:p>
                  </a:txBody>
                  <a:tcPr marL="9525" marR="9525" marT="9525" marB="0" anchor="ctr"/>
                </a:tc>
                <a:extLst>
                  <a:ext uri="{0D108BD9-81ED-4DB2-BD59-A6C34878D82A}">
                    <a16:rowId xmlns:a16="http://schemas.microsoft.com/office/drawing/2014/main" val="1186688527"/>
                  </a:ext>
                </a:extLst>
              </a:tr>
            </a:tbl>
          </a:graphicData>
        </a:graphic>
      </p:graphicFrame>
      <p:sp>
        <p:nvSpPr>
          <p:cNvPr id="11" name="textruta 10">
            <a:extLst>
              <a:ext uri="{FF2B5EF4-FFF2-40B4-BE49-F238E27FC236}">
                <a16:creationId xmlns:a16="http://schemas.microsoft.com/office/drawing/2014/main" id="{53DE869A-5839-4758-A680-2C262B656D9D}"/>
              </a:ext>
            </a:extLst>
          </p:cNvPr>
          <p:cNvSpPr txBox="1"/>
          <p:nvPr/>
        </p:nvSpPr>
        <p:spPr>
          <a:xfrm>
            <a:off x="10337006" y="4990788"/>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A609A1A2-4396-47E4-8621-A16E734C9675}"/>
              </a:ext>
            </a:extLst>
          </p:cNvPr>
          <p:cNvGraphicFramePr>
            <a:graphicFrameLocks/>
          </p:cNvGraphicFramePr>
          <p:nvPr>
            <p:extLst>
              <p:ext uri="{D42A27DB-BD31-4B8C-83A1-F6EECF244321}">
                <p14:modId xmlns:p14="http://schemas.microsoft.com/office/powerpoint/2010/main" val="2697870706"/>
              </p:ext>
            </p:extLst>
          </p:nvPr>
        </p:nvGraphicFramePr>
        <p:xfrm>
          <a:off x="779545" y="2198111"/>
          <a:ext cx="5803895" cy="34225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7E656A0B-4922-4C0A-B197-A03FA525A773}"/>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34735405"/>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a:solidFill>
                            <a:srgbClr val="000000"/>
                          </a:solidFill>
                          <a:effectLst/>
                          <a:latin typeface="Futura Std Book" panose="020B0502020204020303" pitchFamily="34" charset="0"/>
                        </a:rPr>
                        <a:t>Örebro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Karlskoga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Örebro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Örebro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63AED92A-7868-497B-8F09-9B51D5D1301D}"/>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153552626"/>
              </p:ext>
            </p:extLst>
          </p:nvPr>
        </p:nvGraphicFramePr>
        <p:xfrm>
          <a:off x="6167438" y="106615"/>
          <a:ext cx="5689601" cy="6418016"/>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795817832"/>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8 120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01126">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01126">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01126">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01126">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401126">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01126">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4 828</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57</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121273573"/>
                  </a:ext>
                </a:extLst>
              </a:tr>
              <a:tr h="401126">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01126">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01126">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4226078857"/>
                  </a:ext>
                </a:extLst>
              </a:tr>
              <a:tr h="401126">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401126">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58648B3D-D626-4AC2-A074-E8890990D401}"/>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D5C31535-0683-49E0-B2D6-E4E3C1535AC9}"/>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166767933"/>
              </p:ext>
            </p:extLst>
          </p:nvPr>
        </p:nvGraphicFramePr>
        <p:xfrm>
          <a:off x="6167440" y="106615"/>
          <a:ext cx="5702807" cy="64249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0156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562">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12 593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562">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93360832"/>
                  </a:ext>
                </a:extLst>
              </a:tr>
              <a:tr h="401562">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559525621"/>
                  </a:ext>
                </a:extLst>
              </a:tr>
              <a:tr h="401562">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401562">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401562">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3944598109"/>
                  </a:ext>
                </a:extLst>
              </a:tr>
              <a:tr h="401562">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208508909"/>
                  </a:ext>
                </a:extLst>
              </a:tr>
              <a:tr h="401562">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7 409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121273573"/>
                  </a:ext>
                </a:extLst>
              </a:tr>
              <a:tr h="401562">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084239425"/>
                  </a:ext>
                </a:extLst>
              </a:tr>
              <a:tr h="401562">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047465816"/>
                  </a:ext>
                </a:extLst>
              </a:tr>
              <a:tr h="401562">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4226078857"/>
                  </a:ext>
                </a:extLst>
              </a:tr>
              <a:tr h="401562">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443966492"/>
                  </a:ext>
                </a:extLst>
              </a:tr>
              <a:tr h="401562">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8214176B-5F12-412F-B296-F42C21A45104}"/>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50099284"/>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305 832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11 539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Degerfors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16 050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6 856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30 394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22 035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5 618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8 532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23 657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4 662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10 720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146C9907-DB4C-4D92-9B46-77EF29609F41}"/>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5307013"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608731675"/>
              </p:ext>
            </p:extLst>
          </p:nvPr>
        </p:nvGraphicFramePr>
        <p:xfrm>
          <a:off x="6164962" y="106615"/>
          <a:ext cx="4871338" cy="6418016"/>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01126">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tc>
                <a:extLst>
                  <a:ext uri="{0D108BD9-81ED-4DB2-BD59-A6C34878D82A}">
                    <a16:rowId xmlns:a16="http://schemas.microsoft.com/office/drawing/2014/main" val="3055248050"/>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himmel, utomhus, byggnad, vatten&#10;&#10;Automatiskt genererad beskrivning">
            <a:extLst>
              <a:ext uri="{FF2B5EF4-FFF2-40B4-BE49-F238E27FC236}">
                <a16:creationId xmlns:a16="http://schemas.microsoft.com/office/drawing/2014/main" id="{DC078A03-353B-4527-A8DC-79BC33448117}"/>
              </a:ext>
            </a:extLst>
          </p:cNvPr>
          <p:cNvPicPr>
            <a:picLocks noGrp="1" noChangeAspect="1"/>
          </p:cNvPicPr>
          <p:nvPr>
            <p:ph type="pic" sz="quarter" idx="13"/>
          </p:nvPr>
        </p:nvPicPr>
        <p:blipFill>
          <a:blip r:embed="rId2"/>
          <a:srcRect t="5193" b="51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5160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29375" y="19524"/>
            <a:ext cx="6244640" cy="6818952"/>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2727</TotalTime>
  <Words>3135</Words>
  <Application>Microsoft Office PowerPoint</Application>
  <PresentationFormat>Bredbild</PresentationFormat>
  <Paragraphs>1208</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528</cp:revision>
  <cp:lastPrinted>2020-09-17T11:36:28Z</cp:lastPrinted>
  <dcterms:created xsi:type="dcterms:W3CDTF">2019-04-29T08:02:07Z</dcterms:created>
  <dcterms:modified xsi:type="dcterms:W3CDTF">2021-09-28T12:02:25Z</dcterms:modified>
</cp:coreProperties>
</file>