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52364"/>
    <a:srgbClr val="C400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69" d="100"/>
          <a:sy n="69" d="100"/>
        </p:scale>
        <p:origin x="484" y="40"/>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2\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2\Sida%20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Grafdata'!$B$48</c:f>
              <c:strCache>
                <c:ptCount val="1"/>
                <c:pt idx="0">
                  <c:v>Total</c:v>
                </c:pt>
              </c:strCache>
            </c:strRef>
          </c:tx>
          <c:spPr>
            <a:ln w="28575" cap="rnd">
              <a:solidFill>
                <a:schemeClr val="accent1"/>
              </a:solidFill>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Grafdata'!$C$48:$AQ$48</c:f>
              <c:numCache>
                <c:formatCode>General</c:formatCode>
                <c:ptCount val="41"/>
                <c:pt idx="0">
                  <c:v>100</c:v>
                </c:pt>
                <c:pt idx="1">
                  <c:v>100.59616104604859</c:v>
                </c:pt>
                <c:pt idx="2">
                  <c:v>98.662235558814828</c:v>
                </c:pt>
                <c:pt idx="3">
                  <c:v>96.971649848389674</c:v>
                </c:pt>
                <c:pt idx="4">
                  <c:v>103.70213171216545</c:v>
                </c:pt>
                <c:pt idx="5">
                  <c:v>103.96808069473707</c:v>
                </c:pt>
                <c:pt idx="6">
                  <c:v>102.9668578227534</c:v>
                </c:pt>
                <c:pt idx="7">
                  <c:v>100.24211136131323</c:v>
                </c:pt>
                <c:pt idx="8">
                  <c:v>106.40458332163614</c:v>
                </c:pt>
                <c:pt idx="9">
                  <c:v>106.96027727817547</c:v>
                </c:pt>
                <c:pt idx="10">
                  <c:v>106.25256998730026</c:v>
                </c:pt>
                <c:pt idx="11">
                  <c:v>103.66286189646367</c:v>
                </c:pt>
                <c:pt idx="12">
                  <c:v>111.6171285472907</c:v>
                </c:pt>
                <c:pt idx="13">
                  <c:v>111.53286805435729</c:v>
                </c:pt>
                <c:pt idx="14">
                  <c:v>109.1168095853472</c:v>
                </c:pt>
                <c:pt idx="15">
                  <c:v>108.91140009830021</c:v>
                </c:pt>
                <c:pt idx="16">
                  <c:v>116.04604901693506</c:v>
                </c:pt>
                <c:pt idx="17">
                  <c:v>116.21238649422384</c:v>
                </c:pt>
                <c:pt idx="18">
                  <c:v>114.95736302329829</c:v>
                </c:pt>
                <c:pt idx="19">
                  <c:v>114.2405918335665</c:v>
                </c:pt>
                <c:pt idx="20">
                  <c:v>122.077396868023</c:v>
                </c:pt>
                <c:pt idx="21">
                  <c:v>122.39602468501381</c:v>
                </c:pt>
                <c:pt idx="22">
                  <c:v>121.80765483545942</c:v>
                </c:pt>
                <c:pt idx="23">
                  <c:v>119.44402965930821</c:v>
                </c:pt>
                <c:pt idx="24">
                  <c:v>127.39315762039098</c:v>
                </c:pt>
                <c:pt idx="25">
                  <c:v>127.76665094160752</c:v>
                </c:pt>
                <c:pt idx="26">
                  <c:v>126.90777193646771</c:v>
                </c:pt>
                <c:pt idx="27">
                  <c:v>125.24133763822336</c:v>
                </c:pt>
                <c:pt idx="28">
                  <c:v>133.55608268735867</c:v>
                </c:pt>
                <c:pt idx="29">
                  <c:v>132.49487122748872</c:v>
                </c:pt>
                <c:pt idx="30">
                  <c:v>131.81907174192762</c:v>
                </c:pt>
                <c:pt idx="31">
                  <c:v>129.91450119599477</c:v>
                </c:pt>
                <c:pt idx="32">
                  <c:v>139.98446077748218</c:v>
                </c:pt>
                <c:pt idx="33">
                  <c:v>138.36372683982597</c:v>
                </c:pt>
                <c:pt idx="34">
                  <c:v>136.2478453854159</c:v>
                </c:pt>
                <c:pt idx="35">
                  <c:v>135.66627520899584</c:v>
                </c:pt>
                <c:pt idx="36">
                  <c:v>139.3214107796415</c:v>
                </c:pt>
                <c:pt idx="37">
                  <c:v>139.5456436131461</c:v>
                </c:pt>
                <c:pt idx="38">
                  <c:v>138.26599109727246</c:v>
                </c:pt>
                <c:pt idx="39">
                  <c:v>139.34518364393466</c:v>
                </c:pt>
                <c:pt idx="40">
                  <c:v>149.36976198441241</c:v>
                </c:pt>
              </c:numCache>
            </c:numRef>
          </c:val>
          <c:smooth val="0"/>
          <c:extLst>
            <c:ext xmlns:c16="http://schemas.microsoft.com/office/drawing/2014/chart" uri="{C3380CC4-5D6E-409C-BE32-E72D297353CC}">
              <c16:uniqueId val="{00000000-6D70-473C-A111-014ABA59F182}"/>
            </c:ext>
          </c:extLst>
        </c:ser>
        <c:ser>
          <c:idx val="1"/>
          <c:order val="1"/>
          <c:tx>
            <c:strRef>
              <c:f>'s4 Grafdata'!$B$49</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Grafdata'!$C$49:$AQ$49</c:f>
              <c:numCache>
                <c:formatCode>General</c:formatCode>
                <c:ptCount val="41"/>
                <c:pt idx="0">
                  <c:v>100</c:v>
                </c:pt>
                <c:pt idx="1">
                  <c:v>100.37325615357136</c:v>
                </c:pt>
                <c:pt idx="2">
                  <c:v>98.423747941921491</c:v>
                </c:pt>
                <c:pt idx="3">
                  <c:v>96.696871918592379</c:v>
                </c:pt>
                <c:pt idx="4">
                  <c:v>103.3193987539621</c:v>
                </c:pt>
                <c:pt idx="5">
                  <c:v>103.22182020076526</c:v>
                </c:pt>
                <c:pt idx="6">
                  <c:v>102.07648684620021</c:v>
                </c:pt>
                <c:pt idx="7">
                  <c:v>99.199672018629798</c:v>
                </c:pt>
                <c:pt idx="8">
                  <c:v>105.07342956306508</c:v>
                </c:pt>
                <c:pt idx="9">
                  <c:v>105.21963760191797</c:v>
                </c:pt>
                <c:pt idx="10">
                  <c:v>104.35610401177736</c:v>
                </c:pt>
                <c:pt idx="11">
                  <c:v>101.58177637542801</c:v>
                </c:pt>
                <c:pt idx="12">
                  <c:v>109.1914861723919</c:v>
                </c:pt>
                <c:pt idx="13">
                  <c:v>108.70547857979373</c:v>
                </c:pt>
                <c:pt idx="14">
                  <c:v>106.13729538552067</c:v>
                </c:pt>
                <c:pt idx="15">
                  <c:v>105.8094526442986</c:v>
                </c:pt>
                <c:pt idx="16">
                  <c:v>112.55374805334439</c:v>
                </c:pt>
                <c:pt idx="17">
                  <c:v>112.29641484323618</c:v>
                </c:pt>
                <c:pt idx="18">
                  <c:v>110.92615170050335</c:v>
                </c:pt>
                <c:pt idx="19">
                  <c:v>109.98722622640356</c:v>
                </c:pt>
                <c:pt idx="20">
                  <c:v>117.24849290520149</c:v>
                </c:pt>
                <c:pt idx="21">
                  <c:v>116.84962577755452</c:v>
                </c:pt>
                <c:pt idx="22">
                  <c:v>115.86094210826495</c:v>
                </c:pt>
                <c:pt idx="23">
                  <c:v>113.23925785606858</c:v>
                </c:pt>
                <c:pt idx="24">
                  <c:v>120.58643549619441</c:v>
                </c:pt>
                <c:pt idx="25">
                  <c:v>120.34580265988896</c:v>
                </c:pt>
                <c:pt idx="26">
                  <c:v>119.28963289111822</c:v>
                </c:pt>
                <c:pt idx="27">
                  <c:v>117.55518530738426</c:v>
                </c:pt>
                <c:pt idx="28">
                  <c:v>125.18832222690524</c:v>
                </c:pt>
                <c:pt idx="29">
                  <c:v>123.7367107995306</c:v>
                </c:pt>
                <c:pt idx="30">
                  <c:v>122.8090091671408</c:v>
                </c:pt>
                <c:pt idx="31">
                  <c:v>120.82625442076139</c:v>
                </c:pt>
                <c:pt idx="32">
                  <c:v>130.01798634013397</c:v>
                </c:pt>
                <c:pt idx="33">
                  <c:v>127.99733370644316</c:v>
                </c:pt>
                <c:pt idx="34">
                  <c:v>125.86831157075062</c:v>
                </c:pt>
                <c:pt idx="35">
                  <c:v>125.25651032468699</c:v>
                </c:pt>
                <c:pt idx="36">
                  <c:v>128.72072549844788</c:v>
                </c:pt>
                <c:pt idx="37">
                  <c:v>128.47329078643966</c:v>
                </c:pt>
                <c:pt idx="38">
                  <c:v>127.27800647646701</c:v>
                </c:pt>
                <c:pt idx="39">
                  <c:v>128.17485691846625</c:v>
                </c:pt>
                <c:pt idx="40">
                  <c:v>137.3206407807383</c:v>
                </c:pt>
              </c:numCache>
            </c:numRef>
          </c:val>
          <c:smooth val="0"/>
          <c:extLst>
            <c:ext xmlns:c16="http://schemas.microsoft.com/office/drawing/2014/chart" uri="{C3380CC4-5D6E-409C-BE32-E72D297353CC}">
              <c16:uniqueId val="{00000001-6D70-473C-A111-014ABA59F182}"/>
            </c:ext>
          </c:extLst>
        </c:ser>
        <c:ser>
          <c:idx val="2"/>
          <c:order val="2"/>
          <c:tx>
            <c:strRef>
              <c:f>'s4 Grafdata'!$B$50</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Grafdata'!$C$50:$AQ$50</c:f>
              <c:numCache>
                <c:formatCode>General</c:formatCode>
                <c:ptCount val="41"/>
                <c:pt idx="0">
                  <c:v>100</c:v>
                </c:pt>
                <c:pt idx="1">
                  <c:v>97.85308278252225</c:v>
                </c:pt>
                <c:pt idx="2">
                  <c:v>96.642689049622916</c:v>
                </c:pt>
                <c:pt idx="3">
                  <c:v>95.319828157585462</c:v>
                </c:pt>
                <c:pt idx="4">
                  <c:v>101.57942207651953</c:v>
                </c:pt>
                <c:pt idx="5">
                  <c:v>99.456545257471547</c:v>
                </c:pt>
                <c:pt idx="6">
                  <c:v>100.25854841103829</c:v>
                </c:pt>
                <c:pt idx="7">
                  <c:v>98.288367061917342</c:v>
                </c:pt>
                <c:pt idx="8">
                  <c:v>102.33617278286769</c:v>
                </c:pt>
                <c:pt idx="9">
                  <c:v>100.31360612800206</c:v>
                </c:pt>
                <c:pt idx="10">
                  <c:v>102.49141706739583</c:v>
                </c:pt>
                <c:pt idx="11">
                  <c:v>101.18733086610037</c:v>
                </c:pt>
                <c:pt idx="12">
                  <c:v>105.28500298547327</c:v>
                </c:pt>
                <c:pt idx="13">
                  <c:v>101.21530394202084</c:v>
                </c:pt>
                <c:pt idx="14">
                  <c:v>103.67417937358414</c:v>
                </c:pt>
                <c:pt idx="15">
                  <c:v>104.69581920277561</c:v>
                </c:pt>
                <c:pt idx="16">
                  <c:v>108.627074509173</c:v>
                </c:pt>
                <c:pt idx="17">
                  <c:v>105.90278787815475</c:v>
                </c:pt>
                <c:pt idx="18">
                  <c:v>107.35190207125714</c:v>
                </c:pt>
                <c:pt idx="19">
                  <c:v>106.63179884750593</c:v>
                </c:pt>
                <c:pt idx="20">
                  <c:v>110.93832915936134</c:v>
                </c:pt>
                <c:pt idx="21">
                  <c:v>110.81725908260134</c:v>
                </c:pt>
                <c:pt idx="22">
                  <c:v>112.25299144535998</c:v>
                </c:pt>
                <c:pt idx="23">
                  <c:v>110.38586254901682</c:v>
                </c:pt>
                <c:pt idx="24">
                  <c:v>116.19961657424787</c:v>
                </c:pt>
                <c:pt idx="25">
                  <c:v>112.81645776212152</c:v>
                </c:pt>
                <c:pt idx="26">
                  <c:v>114.84919213069637</c:v>
                </c:pt>
                <c:pt idx="27">
                  <c:v>115.41733416918468</c:v>
                </c:pt>
                <c:pt idx="28">
                  <c:v>120.20047441862282</c:v>
                </c:pt>
                <c:pt idx="29">
                  <c:v>111.47295769654069</c:v>
                </c:pt>
                <c:pt idx="30">
                  <c:v>115.20223552679821</c:v>
                </c:pt>
                <c:pt idx="31">
                  <c:v>115.12748479970271</c:v>
                </c:pt>
                <c:pt idx="32">
                  <c:v>121.74180498467204</c:v>
                </c:pt>
                <c:pt idx="33">
                  <c:v>116.21131509406617</c:v>
                </c:pt>
                <c:pt idx="34">
                  <c:v>115.6721214392843</c:v>
                </c:pt>
                <c:pt idx="35">
                  <c:v>119.57647437558394</c:v>
                </c:pt>
                <c:pt idx="36">
                  <c:v>122.79811677882149</c:v>
                </c:pt>
                <c:pt idx="37">
                  <c:v>119.76752089632225</c:v>
                </c:pt>
                <c:pt idx="38">
                  <c:v>121.92264023948252</c:v>
                </c:pt>
                <c:pt idx="39">
                  <c:v>129.38724576876473</c:v>
                </c:pt>
                <c:pt idx="40">
                  <c:v>129.27369784447163</c:v>
                </c:pt>
              </c:numCache>
            </c:numRef>
          </c:val>
          <c:smooth val="0"/>
          <c:extLst>
            <c:ext xmlns:c16="http://schemas.microsoft.com/office/drawing/2014/chart" uri="{C3380CC4-5D6E-409C-BE32-E72D297353CC}">
              <c16:uniqueId val="{00000002-6D70-473C-A111-014ABA59F182}"/>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Grafdata!$B$41</c:f>
              <c:strCache>
                <c:ptCount val="1"/>
                <c:pt idx="0">
                  <c:v>Privat sektor</c:v>
                </c:pt>
              </c:strCache>
            </c:strRef>
          </c:tx>
          <c:spPr>
            <a:ln w="28575" cap="rnd">
              <a:solidFill>
                <a:schemeClr val="accent1"/>
              </a:solidFill>
              <a:round/>
            </a:ln>
            <a:effectLst/>
          </c:spPr>
          <c:marker>
            <c:symbol val="none"/>
          </c:marker>
          <c:cat>
            <c:strRef>
              <c:f>Grafdata!$C$32:$AQ$32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Grafdata!$C$41:$AQ$41</c:f>
              <c:numCache>
                <c:formatCode>General</c:formatCode>
                <c:ptCount val="41"/>
                <c:pt idx="0">
                  <c:v>100</c:v>
                </c:pt>
                <c:pt idx="1">
                  <c:v>99.408403860651816</c:v>
                </c:pt>
                <c:pt idx="2">
                  <c:v>98.251487219461367</c:v>
                </c:pt>
                <c:pt idx="3">
                  <c:v>95.830084443359809</c:v>
                </c:pt>
                <c:pt idx="4">
                  <c:v>104.03147501898019</c:v>
                </c:pt>
                <c:pt idx="5">
                  <c:v>103.19036742402946</c:v>
                </c:pt>
                <c:pt idx="6">
                  <c:v>101.75659354172937</c:v>
                </c:pt>
                <c:pt idx="7">
                  <c:v>98.888768049436976</c:v>
                </c:pt>
                <c:pt idx="8">
                  <c:v>106.11854153318623</c:v>
                </c:pt>
                <c:pt idx="9">
                  <c:v>105.15023272544308</c:v>
                </c:pt>
                <c:pt idx="10">
                  <c:v>105.34409398824558</c:v>
                </c:pt>
                <c:pt idx="11">
                  <c:v>101.57239776221148</c:v>
                </c:pt>
                <c:pt idx="12">
                  <c:v>110.8587670533453</c:v>
                </c:pt>
                <c:pt idx="13">
                  <c:v>109.26374822929205</c:v>
                </c:pt>
                <c:pt idx="14">
                  <c:v>107.5419043638063</c:v>
                </c:pt>
                <c:pt idx="15">
                  <c:v>106.71226576298035</c:v>
                </c:pt>
                <c:pt idx="16">
                  <c:v>114.71493617586624</c:v>
                </c:pt>
                <c:pt idx="17">
                  <c:v>113.6145406179125</c:v>
                </c:pt>
                <c:pt idx="18">
                  <c:v>113.25081844355721</c:v>
                </c:pt>
                <c:pt idx="19">
                  <c:v>111.464314587187</c:v>
                </c:pt>
                <c:pt idx="20">
                  <c:v>120.35286035166335</c:v>
                </c:pt>
                <c:pt idx="21">
                  <c:v>118.87621267959429</c:v>
                </c:pt>
                <c:pt idx="22">
                  <c:v>119.23137322882259</c:v>
                </c:pt>
                <c:pt idx="23">
                  <c:v>115.97970131666099</c:v>
                </c:pt>
                <c:pt idx="24">
                  <c:v>124.48915360737934</c:v>
                </c:pt>
                <c:pt idx="25">
                  <c:v>123.31439656581259</c:v>
                </c:pt>
                <c:pt idx="26">
                  <c:v>123.77336754484813</c:v>
                </c:pt>
                <c:pt idx="27">
                  <c:v>121.50151284610719</c:v>
                </c:pt>
                <c:pt idx="28">
                  <c:v>130.65948702706243</c:v>
                </c:pt>
                <c:pt idx="29">
                  <c:v>128.27456878439702</c:v>
                </c:pt>
                <c:pt idx="30">
                  <c:v>128.44354351448726</c:v>
                </c:pt>
                <c:pt idx="31">
                  <c:v>126.14123724987145</c:v>
                </c:pt>
                <c:pt idx="32">
                  <c:v>137.5440588128246</c:v>
                </c:pt>
                <c:pt idx="33">
                  <c:v>135.89603823416093</c:v>
                </c:pt>
                <c:pt idx="34">
                  <c:v>134.55385385462483</c:v>
                </c:pt>
                <c:pt idx="35">
                  <c:v>133.57675343089088</c:v>
                </c:pt>
                <c:pt idx="36">
                  <c:v>137.35588859754353</c:v>
                </c:pt>
                <c:pt idx="37">
                  <c:v>136.60139990725057</c:v>
                </c:pt>
                <c:pt idx="38">
                  <c:v>134.92082715462956</c:v>
                </c:pt>
                <c:pt idx="39">
                  <c:v>135.49160625614385</c:v>
                </c:pt>
                <c:pt idx="40">
                  <c:v>148.08548942590616</c:v>
                </c:pt>
              </c:numCache>
            </c:numRef>
          </c:val>
          <c:smooth val="0"/>
          <c:extLst>
            <c:ext xmlns:c16="http://schemas.microsoft.com/office/drawing/2014/chart" uri="{C3380CC4-5D6E-409C-BE32-E72D297353CC}">
              <c16:uniqueId val="{00000000-4BE4-4604-A796-C30345A35CB8}"/>
            </c:ext>
          </c:extLst>
        </c:ser>
        <c:ser>
          <c:idx val="1"/>
          <c:order val="1"/>
          <c:tx>
            <c:strRef>
              <c:f>Grafdata!$B$42</c:f>
              <c:strCache>
                <c:ptCount val="1"/>
                <c:pt idx="0">
                  <c:v>Industri</c:v>
                </c:pt>
              </c:strCache>
            </c:strRef>
          </c:tx>
          <c:spPr>
            <a:ln w="28575" cap="rnd">
              <a:solidFill>
                <a:schemeClr val="accent2"/>
              </a:solidFill>
              <a:prstDash val="sysDot"/>
              <a:round/>
            </a:ln>
            <a:effectLst/>
          </c:spPr>
          <c:marker>
            <c:symbol val="none"/>
          </c:marker>
          <c:cat>
            <c:strRef>
              <c:f>Grafdata!$C$32:$AQ$32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Grafdata!$C$42:$AQ$42</c:f>
              <c:numCache>
                <c:formatCode>General</c:formatCode>
                <c:ptCount val="41"/>
                <c:pt idx="0">
                  <c:v>100</c:v>
                </c:pt>
                <c:pt idx="1">
                  <c:v>95.916007278409324</c:v>
                </c:pt>
                <c:pt idx="2">
                  <c:v>94.936561748541251</c:v>
                </c:pt>
                <c:pt idx="3">
                  <c:v>93.750831982691039</c:v>
                </c:pt>
                <c:pt idx="4">
                  <c:v>102.08220437046249</c:v>
                </c:pt>
                <c:pt idx="5">
                  <c:v>98.619764944944237</c:v>
                </c:pt>
                <c:pt idx="6">
                  <c:v>95.614541606611326</c:v>
                </c:pt>
                <c:pt idx="7">
                  <c:v>94.973996437397602</c:v>
                </c:pt>
                <c:pt idx="8">
                  <c:v>100.58849895483736</c:v>
                </c:pt>
                <c:pt idx="9">
                  <c:v>96.541838266175773</c:v>
                </c:pt>
                <c:pt idx="10">
                  <c:v>96.586606751471749</c:v>
                </c:pt>
                <c:pt idx="11">
                  <c:v>92.714967789817905</c:v>
                </c:pt>
                <c:pt idx="12">
                  <c:v>105.11899394177902</c:v>
                </c:pt>
                <c:pt idx="13">
                  <c:v>98.440504370700168</c:v>
                </c:pt>
                <c:pt idx="14">
                  <c:v>96.805644731869165</c:v>
                </c:pt>
                <c:pt idx="15">
                  <c:v>99.02058659270179</c:v>
                </c:pt>
                <c:pt idx="16">
                  <c:v>107.27928697859382</c:v>
                </c:pt>
                <c:pt idx="17">
                  <c:v>101.43900771078251</c:v>
                </c:pt>
                <c:pt idx="18">
                  <c:v>99.7089247559867</c:v>
                </c:pt>
                <c:pt idx="19">
                  <c:v>100.12526014910047</c:v>
                </c:pt>
                <c:pt idx="20">
                  <c:v>108.54965008238777</c:v>
                </c:pt>
                <c:pt idx="21">
                  <c:v>103.57976353420275</c:v>
                </c:pt>
                <c:pt idx="22">
                  <c:v>105.45422105404306</c:v>
                </c:pt>
                <c:pt idx="23">
                  <c:v>104.62054517521698</c:v>
                </c:pt>
                <c:pt idx="24">
                  <c:v>106.95881571109095</c:v>
                </c:pt>
                <c:pt idx="25">
                  <c:v>101.15728050631975</c:v>
                </c:pt>
                <c:pt idx="26">
                  <c:v>102.09002319602367</c:v>
                </c:pt>
                <c:pt idx="27">
                  <c:v>103.51161492915163</c:v>
                </c:pt>
                <c:pt idx="28">
                  <c:v>114.37979438512774</c:v>
                </c:pt>
                <c:pt idx="29">
                  <c:v>106.67105206551301</c:v>
                </c:pt>
                <c:pt idx="30">
                  <c:v>106.31367664266797</c:v>
                </c:pt>
                <c:pt idx="31">
                  <c:v>107.26584128242747</c:v>
                </c:pt>
                <c:pt idx="32">
                  <c:v>120.84033749267962</c:v>
                </c:pt>
                <c:pt idx="33">
                  <c:v>113.40282006283616</c:v>
                </c:pt>
                <c:pt idx="34">
                  <c:v>111.9248059185537</c:v>
                </c:pt>
                <c:pt idx="35">
                  <c:v>113.47780300018354</c:v>
                </c:pt>
                <c:pt idx="36">
                  <c:v>118.37045118533645</c:v>
                </c:pt>
                <c:pt idx="37">
                  <c:v>110.76104027736312</c:v>
                </c:pt>
                <c:pt idx="38">
                  <c:v>112.34314650965747</c:v>
                </c:pt>
                <c:pt idx="39">
                  <c:v>115.6634320092721</c:v>
                </c:pt>
                <c:pt idx="40">
                  <c:v>128.65663243347257</c:v>
                </c:pt>
              </c:numCache>
            </c:numRef>
          </c:val>
          <c:smooth val="0"/>
          <c:extLst>
            <c:ext xmlns:c16="http://schemas.microsoft.com/office/drawing/2014/chart" uri="{C3380CC4-5D6E-409C-BE32-E72D297353CC}">
              <c16:uniqueId val="{00000001-4BE4-4604-A796-C30345A35CB8}"/>
            </c:ext>
          </c:extLst>
        </c:ser>
        <c:ser>
          <c:idx val="2"/>
          <c:order val="2"/>
          <c:tx>
            <c:strRef>
              <c:f>Grafdata!$B$43</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Grafdata!$C$43:$AQ$43</c:f>
              <c:numCache>
                <c:formatCode>General</c:formatCode>
                <c:ptCount val="41"/>
                <c:pt idx="0">
                  <c:v>100</c:v>
                </c:pt>
                <c:pt idx="1">
                  <c:v>101.46589890667065</c:v>
                </c:pt>
                <c:pt idx="2">
                  <c:v>99.066528777060242</c:v>
                </c:pt>
                <c:pt idx="3">
                  <c:v>97.384357067800593</c:v>
                </c:pt>
                <c:pt idx="4">
                  <c:v>104.74820601035469</c:v>
                </c:pt>
                <c:pt idx="5">
                  <c:v>105.74946467770866</c:v>
                </c:pt>
                <c:pt idx="6">
                  <c:v>104.49844885894345</c:v>
                </c:pt>
                <c:pt idx="7">
                  <c:v>101.8419204046042</c:v>
                </c:pt>
                <c:pt idx="8">
                  <c:v>108.87317769425709</c:v>
                </c:pt>
                <c:pt idx="9">
                  <c:v>109.79929588505907</c:v>
                </c:pt>
                <c:pt idx="10">
                  <c:v>109.39867706997849</c:v>
                </c:pt>
                <c:pt idx="11">
                  <c:v>107.23861156163844</c:v>
                </c:pt>
                <c:pt idx="12">
                  <c:v>113.82330506156883</c:v>
                </c:pt>
                <c:pt idx="13">
                  <c:v>115.20792263954763</c:v>
                </c:pt>
                <c:pt idx="14">
                  <c:v>112.4705466818762</c:v>
                </c:pt>
                <c:pt idx="15">
                  <c:v>111.67393719253093</c:v>
                </c:pt>
                <c:pt idx="16">
                  <c:v>117.97692541073216</c:v>
                </c:pt>
                <c:pt idx="17">
                  <c:v>120.06089698019133</c:v>
                </c:pt>
                <c:pt idx="18">
                  <c:v>119.34394171007013</c:v>
                </c:pt>
                <c:pt idx="19">
                  <c:v>117.71724391263884</c:v>
                </c:pt>
                <c:pt idx="20">
                  <c:v>125.39846969365554</c:v>
                </c:pt>
                <c:pt idx="21">
                  <c:v>126.06048920342251</c:v>
                </c:pt>
                <c:pt idx="22">
                  <c:v>124.61472218576337</c:v>
                </c:pt>
                <c:pt idx="23">
                  <c:v>121.86941642058788</c:v>
                </c:pt>
                <c:pt idx="24">
                  <c:v>132.21439315042093</c:v>
                </c:pt>
                <c:pt idx="25">
                  <c:v>133.67822782848518</c:v>
                </c:pt>
                <c:pt idx="26">
                  <c:v>133.14389703394582</c:v>
                </c:pt>
                <c:pt idx="27">
                  <c:v>130.59388169395044</c:v>
                </c:pt>
                <c:pt idx="28">
                  <c:v>137.01846120111458</c:v>
                </c:pt>
                <c:pt idx="29">
                  <c:v>137.67286119469065</c:v>
                </c:pt>
                <c:pt idx="30">
                  <c:v>137.2035948428325</c:v>
                </c:pt>
                <c:pt idx="31">
                  <c:v>135.02413431584009</c:v>
                </c:pt>
                <c:pt idx="32">
                  <c:v>143.81592377227474</c:v>
                </c:pt>
                <c:pt idx="33">
                  <c:v>145.90060924231881</c:v>
                </c:pt>
                <c:pt idx="34">
                  <c:v>143.5431169984401</c:v>
                </c:pt>
                <c:pt idx="35">
                  <c:v>143.03785683691709</c:v>
                </c:pt>
                <c:pt idx="36">
                  <c:v>144.66385921359702</c:v>
                </c:pt>
                <c:pt idx="37">
                  <c:v>148.88782438383313</c:v>
                </c:pt>
                <c:pt idx="38">
                  <c:v>144.43567354062847</c:v>
                </c:pt>
                <c:pt idx="39">
                  <c:v>145.30733899509204</c:v>
                </c:pt>
                <c:pt idx="40">
                  <c:v>156.36072956746179</c:v>
                </c:pt>
              </c:numCache>
            </c:numRef>
          </c:val>
          <c:smooth val="0"/>
          <c:extLst>
            <c:ext xmlns:c16="http://schemas.microsoft.com/office/drawing/2014/chart" uri="{C3380CC4-5D6E-409C-BE32-E72D297353CC}">
              <c16:uniqueId val="{00000002-4BE4-4604-A796-C30345A35CB8}"/>
            </c:ext>
          </c:extLst>
        </c:ser>
        <c:ser>
          <c:idx val="3"/>
          <c:order val="3"/>
          <c:tx>
            <c:strRef>
              <c:f>Grafdata!$B$44</c:f>
              <c:strCache>
                <c:ptCount val="1"/>
                <c:pt idx="0">
                  <c:v>Övrigt</c:v>
                </c:pt>
              </c:strCache>
            </c:strRef>
          </c:tx>
          <c:spPr>
            <a:ln w="28575" cap="rnd">
              <a:solidFill>
                <a:schemeClr val="accent4"/>
              </a:solidFill>
              <a:prstDash val="dash"/>
              <a:round/>
            </a:ln>
            <a:effectLst/>
          </c:spPr>
          <c:marker>
            <c:symbol val="none"/>
          </c:marker>
          <c:cat>
            <c:strRef>
              <c:f>Grafdata!$C$32:$AQ$32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Grafdata!$C$44:$AQ$44</c:f>
              <c:numCache>
                <c:formatCode>General</c:formatCode>
                <c:ptCount val="41"/>
                <c:pt idx="0">
                  <c:v>100</c:v>
                </c:pt>
                <c:pt idx="1">
                  <c:v>98.867753738580959</c:v>
                </c:pt>
                <c:pt idx="2">
                  <c:v>103.71073442840918</c:v>
                </c:pt>
                <c:pt idx="3">
                  <c:v>93.779764455326756</c:v>
                </c:pt>
                <c:pt idx="4">
                  <c:v>105.9953081247492</c:v>
                </c:pt>
                <c:pt idx="5">
                  <c:v>103.18405911522754</c:v>
                </c:pt>
                <c:pt idx="6">
                  <c:v>105.40695630395489</c:v>
                </c:pt>
                <c:pt idx="7">
                  <c:v>94.887798742353098</c:v>
                </c:pt>
                <c:pt idx="8">
                  <c:v>107.90413438991474</c:v>
                </c:pt>
                <c:pt idx="9">
                  <c:v>106.03486549090491</c:v>
                </c:pt>
                <c:pt idx="10">
                  <c:v>109.7868776533098</c:v>
                </c:pt>
                <c:pt idx="11">
                  <c:v>97.849876986520513</c:v>
                </c:pt>
                <c:pt idx="12">
                  <c:v>112.15871312131763</c:v>
                </c:pt>
                <c:pt idx="13">
                  <c:v>109.85660224886362</c:v>
                </c:pt>
                <c:pt idx="14">
                  <c:v>113.20941866580928</c:v>
                </c:pt>
                <c:pt idx="15">
                  <c:v>103.26341296022953</c:v>
                </c:pt>
                <c:pt idx="16">
                  <c:v>119.43505503818918</c:v>
                </c:pt>
                <c:pt idx="17">
                  <c:v>115.54377269177317</c:v>
                </c:pt>
                <c:pt idx="18">
                  <c:v>121.04752899379666</c:v>
                </c:pt>
                <c:pt idx="19">
                  <c:v>111.95174282212406</c:v>
                </c:pt>
                <c:pt idx="20">
                  <c:v>128.54046791162466</c:v>
                </c:pt>
                <c:pt idx="21">
                  <c:v>126.09960080578195</c:v>
                </c:pt>
                <c:pt idx="22">
                  <c:v>131.44447189873136</c:v>
                </c:pt>
                <c:pt idx="23">
                  <c:v>118.43255653410449</c:v>
                </c:pt>
                <c:pt idx="24">
                  <c:v>135.43494186757684</c:v>
                </c:pt>
                <c:pt idx="25">
                  <c:v>134.00164642167368</c:v>
                </c:pt>
                <c:pt idx="26">
                  <c:v>138.2824671353471</c:v>
                </c:pt>
                <c:pt idx="27">
                  <c:v>126.62161998473593</c:v>
                </c:pt>
                <c:pt idx="28">
                  <c:v>145.10272492141763</c:v>
                </c:pt>
                <c:pt idx="29">
                  <c:v>142.40346878933016</c:v>
                </c:pt>
                <c:pt idx="30">
                  <c:v>147.46841851424594</c:v>
                </c:pt>
                <c:pt idx="31">
                  <c:v>134.9636272329553</c:v>
                </c:pt>
                <c:pt idx="32">
                  <c:v>153.69366341302933</c:v>
                </c:pt>
                <c:pt idx="33">
                  <c:v>149.45616703099518</c:v>
                </c:pt>
                <c:pt idx="34">
                  <c:v>153.84194950499415</c:v>
                </c:pt>
                <c:pt idx="35">
                  <c:v>142.95653796064471</c:v>
                </c:pt>
                <c:pt idx="36">
                  <c:v>154.7659134815128</c:v>
                </c:pt>
                <c:pt idx="37">
                  <c:v>148.01663604502923</c:v>
                </c:pt>
                <c:pt idx="38">
                  <c:v>151.29944098627902</c:v>
                </c:pt>
                <c:pt idx="39">
                  <c:v>142.21470323612161</c:v>
                </c:pt>
                <c:pt idx="40">
                  <c:v>161.72114357099861</c:v>
                </c:pt>
              </c:numCache>
            </c:numRef>
          </c:val>
          <c:smooth val="0"/>
          <c:extLst>
            <c:ext xmlns:c16="http://schemas.microsoft.com/office/drawing/2014/chart" uri="{C3380CC4-5D6E-409C-BE32-E72D297353CC}">
              <c16:uniqueId val="{00000003-4BE4-4604-A796-C30345A35CB8}"/>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Grafdata!$A$25</c:f>
              <c:strCache>
                <c:ptCount val="1"/>
                <c:pt idx="0">
                  <c:v>Östergötlands län</c:v>
                </c:pt>
              </c:strCache>
            </c:strRef>
          </c:tx>
          <c:spPr>
            <a:ln w="28575" cap="rnd">
              <a:solidFill>
                <a:schemeClr val="accent2"/>
              </a:solidFill>
              <a:prstDash val="solid"/>
              <a:round/>
            </a:ln>
            <a:effectLst/>
          </c:spPr>
          <c:marker>
            <c:symbol val="none"/>
          </c:marker>
          <c:cat>
            <c:strRef>
              <c:f>Grafdata!$B$20:$AP$20</c:f>
              <c:strCache>
                <c:ptCount val="40"/>
                <c:pt idx="3">
                  <c:v>2012</c:v>
                </c:pt>
                <c:pt idx="7">
                  <c:v>2013</c:v>
                </c:pt>
                <c:pt idx="11">
                  <c:v>2014</c:v>
                </c:pt>
                <c:pt idx="15">
                  <c:v>2015</c:v>
                </c:pt>
                <c:pt idx="19">
                  <c:v>2016</c:v>
                </c:pt>
                <c:pt idx="23">
                  <c:v>2017</c:v>
                </c:pt>
                <c:pt idx="27">
                  <c:v>2018</c:v>
                </c:pt>
                <c:pt idx="31">
                  <c:v>2019</c:v>
                </c:pt>
                <c:pt idx="35">
                  <c:v>2020</c:v>
                </c:pt>
                <c:pt idx="39">
                  <c:v>2021</c:v>
                </c:pt>
              </c:strCache>
            </c:strRef>
          </c:cat>
          <c:val>
            <c:numRef>
              <c:f>Grafdata!$B$25:$AP$25</c:f>
              <c:numCache>
                <c:formatCode>General</c:formatCode>
                <c:ptCount val="41"/>
                <c:pt idx="0">
                  <c:v>594</c:v>
                </c:pt>
                <c:pt idx="1">
                  <c:v>586.5</c:v>
                </c:pt>
                <c:pt idx="2">
                  <c:v>557.5</c:v>
                </c:pt>
                <c:pt idx="3">
                  <c:v>519.5</c:v>
                </c:pt>
                <c:pt idx="4">
                  <c:v>515</c:v>
                </c:pt>
                <c:pt idx="5">
                  <c:v>525.25</c:v>
                </c:pt>
                <c:pt idx="6">
                  <c:v>515.25</c:v>
                </c:pt>
                <c:pt idx="7">
                  <c:v>499.5</c:v>
                </c:pt>
                <c:pt idx="8">
                  <c:v>488.75</c:v>
                </c:pt>
                <c:pt idx="9">
                  <c:v>472</c:v>
                </c:pt>
                <c:pt idx="10">
                  <c:v>475.25</c:v>
                </c:pt>
                <c:pt idx="11">
                  <c:v>483.75</c:v>
                </c:pt>
                <c:pt idx="12">
                  <c:v>491.25</c:v>
                </c:pt>
                <c:pt idx="13">
                  <c:v>510.25</c:v>
                </c:pt>
                <c:pt idx="14">
                  <c:v>526.5</c:v>
                </c:pt>
                <c:pt idx="15">
                  <c:v>530.25</c:v>
                </c:pt>
                <c:pt idx="16">
                  <c:v>525.25</c:v>
                </c:pt>
                <c:pt idx="17">
                  <c:v>515.75</c:v>
                </c:pt>
                <c:pt idx="18">
                  <c:v>538.5</c:v>
                </c:pt>
                <c:pt idx="19">
                  <c:v>540.25</c:v>
                </c:pt>
                <c:pt idx="20">
                  <c:v>551.75</c:v>
                </c:pt>
                <c:pt idx="21">
                  <c:v>561.25</c:v>
                </c:pt>
                <c:pt idx="22">
                  <c:v>561.75</c:v>
                </c:pt>
                <c:pt idx="23">
                  <c:v>576.5</c:v>
                </c:pt>
                <c:pt idx="24">
                  <c:v>568.5</c:v>
                </c:pt>
                <c:pt idx="25">
                  <c:v>567.75</c:v>
                </c:pt>
                <c:pt idx="26">
                  <c:v>560.5</c:v>
                </c:pt>
                <c:pt idx="27">
                  <c:v>542.25</c:v>
                </c:pt>
                <c:pt idx="28">
                  <c:v>540.25</c:v>
                </c:pt>
                <c:pt idx="29">
                  <c:v>537.25</c:v>
                </c:pt>
                <c:pt idx="30">
                  <c:v>531</c:v>
                </c:pt>
                <c:pt idx="31">
                  <c:v>545</c:v>
                </c:pt>
                <c:pt idx="32">
                  <c:v>541.75</c:v>
                </c:pt>
                <c:pt idx="33">
                  <c:v>549.5</c:v>
                </c:pt>
                <c:pt idx="34">
                  <c:v>538.25</c:v>
                </c:pt>
                <c:pt idx="35">
                  <c:v>549.5</c:v>
                </c:pt>
                <c:pt idx="36">
                  <c:v>551</c:v>
                </c:pt>
                <c:pt idx="37">
                  <c:v>565</c:v>
                </c:pt>
                <c:pt idx="38">
                  <c:v>609.75</c:v>
                </c:pt>
                <c:pt idx="39">
                  <c:v>631</c:v>
                </c:pt>
                <c:pt idx="40">
                  <c:v>653.75</c:v>
                </c:pt>
              </c:numCache>
            </c:numRef>
          </c:val>
          <c:smooth val="0"/>
          <c:extLst>
            <c:ext xmlns:c16="http://schemas.microsoft.com/office/drawing/2014/chart" uri="{C3380CC4-5D6E-409C-BE32-E72D297353CC}">
              <c16:uniqueId val="{00000000-A156-401C-AB12-503F12801EF1}"/>
            </c:ext>
          </c:extLst>
        </c:ser>
        <c:ser>
          <c:idx val="1"/>
          <c:order val="1"/>
          <c:tx>
            <c:strRef>
              <c:f>Grafdata!$A$26</c:f>
              <c:strCache>
                <c:ptCount val="1"/>
                <c:pt idx="0">
                  <c:v>Linköpings kommun</c:v>
                </c:pt>
              </c:strCache>
            </c:strRef>
          </c:tx>
          <c:spPr>
            <a:ln w="28575" cap="rnd">
              <a:solidFill>
                <a:schemeClr val="accent5"/>
              </a:solidFill>
              <a:prstDash val="sysDot"/>
              <a:round/>
            </a:ln>
            <a:effectLst/>
          </c:spPr>
          <c:marker>
            <c:symbol val="none"/>
          </c:marker>
          <c:cat>
            <c:strRef>
              <c:f>Grafdata!$B$20:$AP$20</c:f>
              <c:strCache>
                <c:ptCount val="40"/>
                <c:pt idx="3">
                  <c:v>2012</c:v>
                </c:pt>
                <c:pt idx="7">
                  <c:v>2013</c:v>
                </c:pt>
                <c:pt idx="11">
                  <c:v>2014</c:v>
                </c:pt>
                <c:pt idx="15">
                  <c:v>2015</c:v>
                </c:pt>
                <c:pt idx="19">
                  <c:v>2016</c:v>
                </c:pt>
                <c:pt idx="23">
                  <c:v>2017</c:v>
                </c:pt>
                <c:pt idx="27">
                  <c:v>2018</c:v>
                </c:pt>
                <c:pt idx="31">
                  <c:v>2019</c:v>
                </c:pt>
                <c:pt idx="35">
                  <c:v>2020</c:v>
                </c:pt>
                <c:pt idx="39">
                  <c:v>2021</c:v>
                </c:pt>
              </c:strCache>
            </c:strRef>
          </c:cat>
          <c:val>
            <c:numRef>
              <c:f>Grafdata!$B$26:$AP$26</c:f>
              <c:numCache>
                <c:formatCode>General</c:formatCode>
                <c:ptCount val="41"/>
                <c:pt idx="0">
                  <c:v>254.5</c:v>
                </c:pt>
                <c:pt idx="1">
                  <c:v>252.25</c:v>
                </c:pt>
                <c:pt idx="2">
                  <c:v>232.75</c:v>
                </c:pt>
                <c:pt idx="3">
                  <c:v>200.25</c:v>
                </c:pt>
                <c:pt idx="4">
                  <c:v>200.25</c:v>
                </c:pt>
                <c:pt idx="5">
                  <c:v>206.5</c:v>
                </c:pt>
                <c:pt idx="6">
                  <c:v>201.5</c:v>
                </c:pt>
                <c:pt idx="7">
                  <c:v>197.25</c:v>
                </c:pt>
                <c:pt idx="8">
                  <c:v>191.5</c:v>
                </c:pt>
                <c:pt idx="9">
                  <c:v>184.75</c:v>
                </c:pt>
                <c:pt idx="10">
                  <c:v>190</c:v>
                </c:pt>
                <c:pt idx="11">
                  <c:v>197.5</c:v>
                </c:pt>
                <c:pt idx="12">
                  <c:v>196</c:v>
                </c:pt>
                <c:pt idx="13">
                  <c:v>196.25</c:v>
                </c:pt>
                <c:pt idx="14">
                  <c:v>196.75</c:v>
                </c:pt>
                <c:pt idx="15">
                  <c:v>195</c:v>
                </c:pt>
                <c:pt idx="16">
                  <c:v>192.75</c:v>
                </c:pt>
                <c:pt idx="17">
                  <c:v>193</c:v>
                </c:pt>
                <c:pt idx="18">
                  <c:v>208.75</c:v>
                </c:pt>
                <c:pt idx="19">
                  <c:v>210.5</c:v>
                </c:pt>
                <c:pt idx="20">
                  <c:v>213.5</c:v>
                </c:pt>
                <c:pt idx="21">
                  <c:v>211</c:v>
                </c:pt>
                <c:pt idx="22">
                  <c:v>206</c:v>
                </c:pt>
                <c:pt idx="23">
                  <c:v>217</c:v>
                </c:pt>
                <c:pt idx="24">
                  <c:v>223.25</c:v>
                </c:pt>
                <c:pt idx="25">
                  <c:v>223</c:v>
                </c:pt>
                <c:pt idx="26">
                  <c:v>221.75</c:v>
                </c:pt>
                <c:pt idx="27">
                  <c:v>208.25</c:v>
                </c:pt>
                <c:pt idx="28">
                  <c:v>204.5</c:v>
                </c:pt>
                <c:pt idx="29">
                  <c:v>209.5</c:v>
                </c:pt>
                <c:pt idx="30">
                  <c:v>201.5</c:v>
                </c:pt>
                <c:pt idx="31">
                  <c:v>201</c:v>
                </c:pt>
                <c:pt idx="32">
                  <c:v>198.5</c:v>
                </c:pt>
                <c:pt idx="33">
                  <c:v>203</c:v>
                </c:pt>
                <c:pt idx="34">
                  <c:v>206</c:v>
                </c:pt>
                <c:pt idx="35">
                  <c:v>207.5</c:v>
                </c:pt>
                <c:pt idx="36">
                  <c:v>204.25</c:v>
                </c:pt>
                <c:pt idx="37">
                  <c:v>207.75</c:v>
                </c:pt>
                <c:pt idx="38">
                  <c:v>223.5</c:v>
                </c:pt>
                <c:pt idx="39">
                  <c:v>242.25</c:v>
                </c:pt>
                <c:pt idx="40">
                  <c:v>252.25</c:v>
                </c:pt>
              </c:numCache>
            </c:numRef>
          </c:val>
          <c:smooth val="0"/>
          <c:extLst>
            <c:ext xmlns:c16="http://schemas.microsoft.com/office/drawing/2014/chart" uri="{C3380CC4-5D6E-409C-BE32-E72D297353CC}">
              <c16:uniqueId val="{00000001-A156-401C-AB12-503F12801EF1}"/>
            </c:ext>
          </c:extLst>
        </c:ser>
        <c:ser>
          <c:idx val="2"/>
          <c:order val="2"/>
          <c:tx>
            <c:strRef>
              <c:f>Grafdata!$A$27</c:f>
              <c:strCache>
                <c:ptCount val="1"/>
                <c:pt idx="0">
                  <c:v>Norrköpings kommun</c:v>
                </c:pt>
              </c:strCache>
            </c:strRef>
          </c:tx>
          <c:spPr>
            <a:ln w="28575" cap="rnd">
              <a:solidFill>
                <a:schemeClr val="accent3"/>
              </a:solidFill>
              <a:prstDash val="sysDash"/>
              <a:round/>
            </a:ln>
            <a:effectLst/>
          </c:spPr>
          <c:marker>
            <c:symbol val="none"/>
          </c:marker>
          <c:cat>
            <c:strRef>
              <c:f>Grafdata!$B$20:$AP$20</c:f>
              <c:strCache>
                <c:ptCount val="40"/>
                <c:pt idx="3">
                  <c:v>2012</c:v>
                </c:pt>
                <c:pt idx="7">
                  <c:v>2013</c:v>
                </c:pt>
                <c:pt idx="11">
                  <c:v>2014</c:v>
                </c:pt>
                <c:pt idx="15">
                  <c:v>2015</c:v>
                </c:pt>
                <c:pt idx="19">
                  <c:v>2016</c:v>
                </c:pt>
                <c:pt idx="23">
                  <c:v>2017</c:v>
                </c:pt>
                <c:pt idx="27">
                  <c:v>2018</c:v>
                </c:pt>
                <c:pt idx="31">
                  <c:v>2019</c:v>
                </c:pt>
                <c:pt idx="35">
                  <c:v>2020</c:v>
                </c:pt>
                <c:pt idx="39">
                  <c:v>2021</c:v>
                </c:pt>
              </c:strCache>
            </c:strRef>
          </c:cat>
          <c:val>
            <c:numRef>
              <c:f>Grafdata!$B$27:$AP$27</c:f>
              <c:numCache>
                <c:formatCode>General</c:formatCode>
                <c:ptCount val="41"/>
                <c:pt idx="0">
                  <c:v>178.25</c:v>
                </c:pt>
                <c:pt idx="1">
                  <c:v>172.75</c:v>
                </c:pt>
                <c:pt idx="2">
                  <c:v>170.5</c:v>
                </c:pt>
                <c:pt idx="3">
                  <c:v>166.75</c:v>
                </c:pt>
                <c:pt idx="4">
                  <c:v>165.25</c:v>
                </c:pt>
                <c:pt idx="5">
                  <c:v>169.75</c:v>
                </c:pt>
                <c:pt idx="6">
                  <c:v>166</c:v>
                </c:pt>
                <c:pt idx="7">
                  <c:v>160.25</c:v>
                </c:pt>
                <c:pt idx="8">
                  <c:v>157</c:v>
                </c:pt>
                <c:pt idx="9">
                  <c:v>150</c:v>
                </c:pt>
                <c:pt idx="10">
                  <c:v>151.5</c:v>
                </c:pt>
                <c:pt idx="11">
                  <c:v>154</c:v>
                </c:pt>
                <c:pt idx="12">
                  <c:v>159.25</c:v>
                </c:pt>
                <c:pt idx="13">
                  <c:v>167.5</c:v>
                </c:pt>
                <c:pt idx="14">
                  <c:v>174</c:v>
                </c:pt>
                <c:pt idx="15">
                  <c:v>175.75</c:v>
                </c:pt>
                <c:pt idx="16">
                  <c:v>173</c:v>
                </c:pt>
                <c:pt idx="17">
                  <c:v>168.5</c:v>
                </c:pt>
                <c:pt idx="18">
                  <c:v>169.5</c:v>
                </c:pt>
                <c:pt idx="19">
                  <c:v>172.75</c:v>
                </c:pt>
                <c:pt idx="20">
                  <c:v>183.75</c:v>
                </c:pt>
                <c:pt idx="21">
                  <c:v>195.75</c:v>
                </c:pt>
                <c:pt idx="22">
                  <c:v>198.5</c:v>
                </c:pt>
                <c:pt idx="23">
                  <c:v>200.5</c:v>
                </c:pt>
                <c:pt idx="24">
                  <c:v>188.75</c:v>
                </c:pt>
                <c:pt idx="25">
                  <c:v>185.75</c:v>
                </c:pt>
                <c:pt idx="26">
                  <c:v>184.75</c:v>
                </c:pt>
                <c:pt idx="27">
                  <c:v>183.75</c:v>
                </c:pt>
                <c:pt idx="28">
                  <c:v>183.75</c:v>
                </c:pt>
                <c:pt idx="29">
                  <c:v>176.5</c:v>
                </c:pt>
                <c:pt idx="30">
                  <c:v>178.75</c:v>
                </c:pt>
                <c:pt idx="31">
                  <c:v>187.25</c:v>
                </c:pt>
                <c:pt idx="32">
                  <c:v>190.25</c:v>
                </c:pt>
                <c:pt idx="33">
                  <c:v>194.75</c:v>
                </c:pt>
                <c:pt idx="34">
                  <c:v>185.25</c:v>
                </c:pt>
                <c:pt idx="35">
                  <c:v>189</c:v>
                </c:pt>
                <c:pt idx="36">
                  <c:v>189.75</c:v>
                </c:pt>
                <c:pt idx="37">
                  <c:v>198.75</c:v>
                </c:pt>
                <c:pt idx="38">
                  <c:v>212.25</c:v>
                </c:pt>
                <c:pt idx="39">
                  <c:v>210.75</c:v>
                </c:pt>
                <c:pt idx="40">
                  <c:v>219.75</c:v>
                </c:pt>
              </c:numCache>
            </c:numRef>
          </c:val>
          <c:smooth val="0"/>
          <c:extLst>
            <c:ext xmlns:c16="http://schemas.microsoft.com/office/drawing/2014/chart" uri="{C3380CC4-5D6E-409C-BE32-E72D297353CC}">
              <c16:uniqueId val="{00000002-A156-401C-AB12-503F12801EF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Grafdata!$A$25</c:f>
              <c:strCache>
                <c:ptCount val="1"/>
                <c:pt idx="0">
                  <c:v>Östergötlands län</c:v>
                </c:pt>
              </c:strCache>
            </c:strRef>
          </c:tx>
          <c:spPr>
            <a:ln w="28575" cap="rnd">
              <a:solidFill>
                <a:schemeClr val="accent2"/>
              </a:solidFill>
              <a:round/>
            </a:ln>
            <a:effectLst/>
          </c:spPr>
          <c:marker>
            <c:symbol val="none"/>
          </c:marker>
          <c:cat>
            <c:strRef>
              <c:f>Grafdata!$B$20:$AO$20</c:f>
              <c:strCache>
                <c:ptCount val="40"/>
                <c:pt idx="3">
                  <c:v>2012</c:v>
                </c:pt>
                <c:pt idx="7">
                  <c:v>2013</c:v>
                </c:pt>
                <c:pt idx="11">
                  <c:v>2014</c:v>
                </c:pt>
                <c:pt idx="15">
                  <c:v>2015</c:v>
                </c:pt>
                <c:pt idx="19">
                  <c:v>2016</c:v>
                </c:pt>
                <c:pt idx="23">
                  <c:v>2017</c:v>
                </c:pt>
                <c:pt idx="27">
                  <c:v>2018</c:v>
                </c:pt>
                <c:pt idx="31">
                  <c:v>2019</c:v>
                </c:pt>
                <c:pt idx="35">
                  <c:v>2020</c:v>
                </c:pt>
                <c:pt idx="39">
                  <c:v>2021</c:v>
                </c:pt>
              </c:strCache>
            </c:strRef>
          </c:cat>
          <c:val>
            <c:numRef>
              <c:f>Grafdata!$B$25:$AO$25</c:f>
              <c:numCache>
                <c:formatCode>General</c:formatCode>
                <c:ptCount val="40"/>
                <c:pt idx="0">
                  <c:v>58.25</c:v>
                </c:pt>
                <c:pt idx="1">
                  <c:v>59.5</c:v>
                </c:pt>
                <c:pt idx="2">
                  <c:v>55.75</c:v>
                </c:pt>
                <c:pt idx="3">
                  <c:v>56.25</c:v>
                </c:pt>
                <c:pt idx="4">
                  <c:v>57.75</c:v>
                </c:pt>
                <c:pt idx="5">
                  <c:v>61.5</c:v>
                </c:pt>
                <c:pt idx="6">
                  <c:v>65.25</c:v>
                </c:pt>
                <c:pt idx="7">
                  <c:v>68.5</c:v>
                </c:pt>
                <c:pt idx="8">
                  <c:v>75.5</c:v>
                </c:pt>
                <c:pt idx="9">
                  <c:v>70.25</c:v>
                </c:pt>
                <c:pt idx="10">
                  <c:v>68.5</c:v>
                </c:pt>
                <c:pt idx="11">
                  <c:v>67</c:v>
                </c:pt>
                <c:pt idx="12">
                  <c:v>55.25</c:v>
                </c:pt>
                <c:pt idx="13">
                  <c:v>58.25</c:v>
                </c:pt>
                <c:pt idx="14">
                  <c:v>62.25</c:v>
                </c:pt>
                <c:pt idx="15">
                  <c:v>57.25</c:v>
                </c:pt>
                <c:pt idx="16">
                  <c:v>60</c:v>
                </c:pt>
                <c:pt idx="17">
                  <c:v>57.75</c:v>
                </c:pt>
                <c:pt idx="18">
                  <c:v>49</c:v>
                </c:pt>
                <c:pt idx="19">
                  <c:v>48.75</c:v>
                </c:pt>
                <c:pt idx="20">
                  <c:v>47</c:v>
                </c:pt>
                <c:pt idx="21">
                  <c:v>44.5</c:v>
                </c:pt>
                <c:pt idx="22">
                  <c:v>43.75</c:v>
                </c:pt>
                <c:pt idx="23">
                  <c:v>46.75</c:v>
                </c:pt>
                <c:pt idx="24">
                  <c:v>45.75</c:v>
                </c:pt>
                <c:pt idx="25">
                  <c:v>49</c:v>
                </c:pt>
                <c:pt idx="26">
                  <c:v>47.5</c:v>
                </c:pt>
                <c:pt idx="27">
                  <c:v>45.5</c:v>
                </c:pt>
                <c:pt idx="28">
                  <c:v>46.75</c:v>
                </c:pt>
                <c:pt idx="29">
                  <c:v>46.25</c:v>
                </c:pt>
                <c:pt idx="30">
                  <c:v>54</c:v>
                </c:pt>
                <c:pt idx="31">
                  <c:v>56.5</c:v>
                </c:pt>
                <c:pt idx="32">
                  <c:v>58.5</c:v>
                </c:pt>
                <c:pt idx="33">
                  <c:v>60.25</c:v>
                </c:pt>
                <c:pt idx="34">
                  <c:v>58.75</c:v>
                </c:pt>
                <c:pt idx="35">
                  <c:v>56</c:v>
                </c:pt>
                <c:pt idx="36">
                  <c:v>56.25</c:v>
                </c:pt>
                <c:pt idx="37">
                  <c:v>53.75</c:v>
                </c:pt>
                <c:pt idx="38">
                  <c:v>53</c:v>
                </c:pt>
                <c:pt idx="39">
                  <c:v>53.75</c:v>
                </c:pt>
              </c:numCache>
            </c:numRef>
          </c:val>
          <c:smooth val="0"/>
          <c:extLst>
            <c:ext xmlns:c16="http://schemas.microsoft.com/office/drawing/2014/chart" uri="{C3380CC4-5D6E-409C-BE32-E72D297353CC}">
              <c16:uniqueId val="{00000000-8168-4757-B501-4953942CC640}"/>
            </c:ext>
          </c:extLst>
        </c:ser>
        <c:ser>
          <c:idx val="1"/>
          <c:order val="1"/>
          <c:tx>
            <c:strRef>
              <c:f>Grafdata!$A$26</c:f>
              <c:strCache>
                <c:ptCount val="1"/>
                <c:pt idx="0">
                  <c:v>Linköpings kommun</c:v>
                </c:pt>
              </c:strCache>
            </c:strRef>
          </c:tx>
          <c:spPr>
            <a:ln w="28575" cap="rnd">
              <a:solidFill>
                <a:schemeClr val="accent5"/>
              </a:solidFill>
              <a:prstDash val="sysDot"/>
              <a:round/>
            </a:ln>
            <a:effectLst/>
          </c:spPr>
          <c:marker>
            <c:symbol val="none"/>
          </c:marker>
          <c:cat>
            <c:strRef>
              <c:f>Grafdata!$B$20:$AO$20</c:f>
              <c:strCache>
                <c:ptCount val="40"/>
                <c:pt idx="3">
                  <c:v>2012</c:v>
                </c:pt>
                <c:pt idx="7">
                  <c:v>2013</c:v>
                </c:pt>
                <c:pt idx="11">
                  <c:v>2014</c:v>
                </c:pt>
                <c:pt idx="15">
                  <c:v>2015</c:v>
                </c:pt>
                <c:pt idx="19">
                  <c:v>2016</c:v>
                </c:pt>
                <c:pt idx="23">
                  <c:v>2017</c:v>
                </c:pt>
                <c:pt idx="27">
                  <c:v>2018</c:v>
                </c:pt>
                <c:pt idx="31">
                  <c:v>2019</c:v>
                </c:pt>
                <c:pt idx="35">
                  <c:v>2020</c:v>
                </c:pt>
                <c:pt idx="39">
                  <c:v>2021</c:v>
                </c:pt>
              </c:strCache>
            </c:strRef>
          </c:cat>
          <c:val>
            <c:numRef>
              <c:f>Grafdata!$B$26:$AO$26</c:f>
              <c:numCache>
                <c:formatCode>General</c:formatCode>
                <c:ptCount val="40"/>
                <c:pt idx="0">
                  <c:v>19</c:v>
                </c:pt>
                <c:pt idx="1">
                  <c:v>17.5</c:v>
                </c:pt>
                <c:pt idx="2">
                  <c:v>16</c:v>
                </c:pt>
                <c:pt idx="3">
                  <c:v>16.25</c:v>
                </c:pt>
                <c:pt idx="4">
                  <c:v>17.25</c:v>
                </c:pt>
                <c:pt idx="5">
                  <c:v>19.5</c:v>
                </c:pt>
                <c:pt idx="6">
                  <c:v>21.5</c:v>
                </c:pt>
                <c:pt idx="7">
                  <c:v>24</c:v>
                </c:pt>
                <c:pt idx="8">
                  <c:v>24.25</c:v>
                </c:pt>
                <c:pt idx="9">
                  <c:v>23.25</c:v>
                </c:pt>
                <c:pt idx="10">
                  <c:v>22.5</c:v>
                </c:pt>
                <c:pt idx="11">
                  <c:v>20.75</c:v>
                </c:pt>
                <c:pt idx="12">
                  <c:v>18.25</c:v>
                </c:pt>
                <c:pt idx="13">
                  <c:v>17.25</c:v>
                </c:pt>
                <c:pt idx="14">
                  <c:v>16.5</c:v>
                </c:pt>
                <c:pt idx="15">
                  <c:v>14.5</c:v>
                </c:pt>
                <c:pt idx="16">
                  <c:v>16.25</c:v>
                </c:pt>
                <c:pt idx="17">
                  <c:v>17.5</c:v>
                </c:pt>
                <c:pt idx="18">
                  <c:v>16</c:v>
                </c:pt>
                <c:pt idx="19">
                  <c:v>17.5</c:v>
                </c:pt>
                <c:pt idx="20">
                  <c:v>17.5</c:v>
                </c:pt>
                <c:pt idx="21">
                  <c:v>16</c:v>
                </c:pt>
                <c:pt idx="22">
                  <c:v>15.5</c:v>
                </c:pt>
                <c:pt idx="23">
                  <c:v>16.5</c:v>
                </c:pt>
                <c:pt idx="24">
                  <c:v>15.5</c:v>
                </c:pt>
                <c:pt idx="25">
                  <c:v>15</c:v>
                </c:pt>
                <c:pt idx="26">
                  <c:v>16.25</c:v>
                </c:pt>
                <c:pt idx="27">
                  <c:v>15</c:v>
                </c:pt>
                <c:pt idx="28">
                  <c:v>16.75</c:v>
                </c:pt>
                <c:pt idx="29">
                  <c:v>17.25</c:v>
                </c:pt>
                <c:pt idx="30">
                  <c:v>19</c:v>
                </c:pt>
                <c:pt idx="31">
                  <c:v>19.25</c:v>
                </c:pt>
                <c:pt idx="32">
                  <c:v>19</c:v>
                </c:pt>
                <c:pt idx="33">
                  <c:v>21.5</c:v>
                </c:pt>
                <c:pt idx="34">
                  <c:v>19.75</c:v>
                </c:pt>
                <c:pt idx="35">
                  <c:v>19.5</c:v>
                </c:pt>
                <c:pt idx="36">
                  <c:v>19.75</c:v>
                </c:pt>
                <c:pt idx="37">
                  <c:v>17</c:v>
                </c:pt>
                <c:pt idx="38">
                  <c:v>20.5</c:v>
                </c:pt>
                <c:pt idx="39">
                  <c:v>20.5</c:v>
                </c:pt>
              </c:numCache>
            </c:numRef>
          </c:val>
          <c:smooth val="0"/>
          <c:extLst>
            <c:ext xmlns:c16="http://schemas.microsoft.com/office/drawing/2014/chart" uri="{C3380CC4-5D6E-409C-BE32-E72D297353CC}">
              <c16:uniqueId val="{00000001-8168-4757-B501-4953942CC640}"/>
            </c:ext>
          </c:extLst>
        </c:ser>
        <c:ser>
          <c:idx val="2"/>
          <c:order val="2"/>
          <c:tx>
            <c:strRef>
              <c:f>Grafdata!$A$27</c:f>
              <c:strCache>
                <c:ptCount val="1"/>
                <c:pt idx="0">
                  <c:v>Norrköpings kommun</c:v>
                </c:pt>
              </c:strCache>
            </c:strRef>
          </c:tx>
          <c:spPr>
            <a:ln w="28575" cap="rnd">
              <a:solidFill>
                <a:schemeClr val="accent3"/>
              </a:solidFill>
              <a:prstDash val="sysDash"/>
              <a:round/>
            </a:ln>
            <a:effectLst/>
          </c:spPr>
          <c:marker>
            <c:symbol val="none"/>
          </c:marker>
          <c:cat>
            <c:strRef>
              <c:f>Grafdata!$B$20:$AO$20</c:f>
              <c:strCache>
                <c:ptCount val="40"/>
                <c:pt idx="3">
                  <c:v>2012</c:v>
                </c:pt>
                <c:pt idx="7">
                  <c:v>2013</c:v>
                </c:pt>
                <c:pt idx="11">
                  <c:v>2014</c:v>
                </c:pt>
                <c:pt idx="15">
                  <c:v>2015</c:v>
                </c:pt>
                <c:pt idx="19">
                  <c:v>2016</c:v>
                </c:pt>
                <c:pt idx="23">
                  <c:v>2017</c:v>
                </c:pt>
                <c:pt idx="27">
                  <c:v>2018</c:v>
                </c:pt>
                <c:pt idx="31">
                  <c:v>2019</c:v>
                </c:pt>
                <c:pt idx="35">
                  <c:v>2020</c:v>
                </c:pt>
                <c:pt idx="39">
                  <c:v>2021</c:v>
                </c:pt>
              </c:strCache>
            </c:strRef>
          </c:cat>
          <c:val>
            <c:numRef>
              <c:f>Grafdata!$B$27:$AO$27</c:f>
              <c:numCache>
                <c:formatCode>General</c:formatCode>
                <c:ptCount val="40"/>
                <c:pt idx="0">
                  <c:v>16.75</c:v>
                </c:pt>
                <c:pt idx="1">
                  <c:v>18</c:v>
                </c:pt>
                <c:pt idx="2">
                  <c:v>19.25</c:v>
                </c:pt>
                <c:pt idx="3">
                  <c:v>20</c:v>
                </c:pt>
                <c:pt idx="4">
                  <c:v>21.25</c:v>
                </c:pt>
                <c:pt idx="5">
                  <c:v>22.75</c:v>
                </c:pt>
                <c:pt idx="6">
                  <c:v>23.75</c:v>
                </c:pt>
                <c:pt idx="7">
                  <c:v>24.25</c:v>
                </c:pt>
                <c:pt idx="8">
                  <c:v>28.25</c:v>
                </c:pt>
                <c:pt idx="9">
                  <c:v>23.75</c:v>
                </c:pt>
                <c:pt idx="10">
                  <c:v>24.5</c:v>
                </c:pt>
                <c:pt idx="11">
                  <c:v>26.25</c:v>
                </c:pt>
                <c:pt idx="12">
                  <c:v>21.5</c:v>
                </c:pt>
                <c:pt idx="13">
                  <c:v>24.75</c:v>
                </c:pt>
                <c:pt idx="14">
                  <c:v>28.25</c:v>
                </c:pt>
                <c:pt idx="15">
                  <c:v>25.75</c:v>
                </c:pt>
                <c:pt idx="16">
                  <c:v>25.5</c:v>
                </c:pt>
                <c:pt idx="17">
                  <c:v>23.75</c:v>
                </c:pt>
                <c:pt idx="18">
                  <c:v>18.25</c:v>
                </c:pt>
                <c:pt idx="19">
                  <c:v>17</c:v>
                </c:pt>
                <c:pt idx="20">
                  <c:v>18</c:v>
                </c:pt>
                <c:pt idx="21">
                  <c:v>16</c:v>
                </c:pt>
                <c:pt idx="22">
                  <c:v>15.5</c:v>
                </c:pt>
                <c:pt idx="23">
                  <c:v>16.5</c:v>
                </c:pt>
                <c:pt idx="24">
                  <c:v>14.75</c:v>
                </c:pt>
                <c:pt idx="25">
                  <c:v>18.25</c:v>
                </c:pt>
                <c:pt idx="26">
                  <c:v>15.75</c:v>
                </c:pt>
                <c:pt idx="27">
                  <c:v>15</c:v>
                </c:pt>
                <c:pt idx="28">
                  <c:v>16.25</c:v>
                </c:pt>
                <c:pt idx="29">
                  <c:v>16</c:v>
                </c:pt>
                <c:pt idx="30">
                  <c:v>22</c:v>
                </c:pt>
                <c:pt idx="31">
                  <c:v>22.25</c:v>
                </c:pt>
                <c:pt idx="32">
                  <c:v>21.75</c:v>
                </c:pt>
                <c:pt idx="33">
                  <c:v>20.75</c:v>
                </c:pt>
                <c:pt idx="34">
                  <c:v>19</c:v>
                </c:pt>
                <c:pt idx="35">
                  <c:v>18.5</c:v>
                </c:pt>
                <c:pt idx="36">
                  <c:v>19.5</c:v>
                </c:pt>
                <c:pt idx="37">
                  <c:v>20.75</c:v>
                </c:pt>
                <c:pt idx="38">
                  <c:v>19.75</c:v>
                </c:pt>
                <c:pt idx="39">
                  <c:v>21</c:v>
                </c:pt>
              </c:numCache>
            </c:numRef>
          </c:val>
          <c:smooth val="0"/>
          <c:extLst>
            <c:ext xmlns:c16="http://schemas.microsoft.com/office/drawing/2014/chart" uri="{C3380CC4-5D6E-409C-BE32-E72D297353CC}">
              <c16:uniqueId val="{00000002-8168-4757-B501-4953942CC640}"/>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Grafdata!$B$14:$AP$14</c:f>
              <c:numCache>
                <c:formatCode>General</c:formatCode>
                <c:ptCount val="41"/>
                <c:pt idx="0">
                  <c:v>100</c:v>
                </c:pt>
                <c:pt idx="1">
                  <c:v>101.34111163731863</c:v>
                </c:pt>
                <c:pt idx="2">
                  <c:v>99.390795195246909</c:v>
                </c:pt>
                <c:pt idx="3">
                  <c:v>98.387652301201186</c:v>
                </c:pt>
                <c:pt idx="4">
                  <c:v>100.70176949240108</c:v>
                </c:pt>
                <c:pt idx="5">
                  <c:v>101.9374004391441</c:v>
                </c:pt>
                <c:pt idx="6">
                  <c:v>99.982778662763167</c:v>
                </c:pt>
                <c:pt idx="7">
                  <c:v>99.205665819950923</c:v>
                </c:pt>
                <c:pt idx="8">
                  <c:v>101.52624101261463</c:v>
                </c:pt>
                <c:pt idx="9">
                  <c:v>103.03310802083782</c:v>
                </c:pt>
                <c:pt idx="10">
                  <c:v>101.34111163731863</c:v>
                </c:pt>
                <c:pt idx="11">
                  <c:v>100.30137340164464</c:v>
                </c:pt>
                <c:pt idx="12">
                  <c:v>102.86735264993327</c:v>
                </c:pt>
                <c:pt idx="13">
                  <c:v>105.02001980453782</c:v>
                </c:pt>
                <c:pt idx="14">
                  <c:v>102.74034528781159</c:v>
                </c:pt>
                <c:pt idx="15">
                  <c:v>102.0342704611013</c:v>
                </c:pt>
                <c:pt idx="16">
                  <c:v>104.11589959960391</c:v>
                </c:pt>
                <c:pt idx="17">
                  <c:v>106.00378869419211</c:v>
                </c:pt>
                <c:pt idx="18">
                  <c:v>104.34623498514659</c:v>
                </c:pt>
                <c:pt idx="19">
                  <c:v>103.5734274744909</c:v>
                </c:pt>
                <c:pt idx="20">
                  <c:v>106.22336074396176</c:v>
                </c:pt>
                <c:pt idx="21">
                  <c:v>107.06505360141215</c:v>
                </c:pt>
                <c:pt idx="22">
                  <c:v>105.93059801093555</c:v>
                </c:pt>
                <c:pt idx="23">
                  <c:v>106.00594136134671</c:v>
                </c:pt>
                <c:pt idx="24">
                  <c:v>108.3631118956387</c:v>
                </c:pt>
                <c:pt idx="25">
                  <c:v>109.86782623670727</c:v>
                </c:pt>
                <c:pt idx="26">
                  <c:v>108.17582985318811</c:v>
                </c:pt>
                <c:pt idx="27">
                  <c:v>108.00146381366513</c:v>
                </c:pt>
                <c:pt idx="28">
                  <c:v>110.21871098290782</c:v>
                </c:pt>
                <c:pt idx="29">
                  <c:v>111.11206785206872</c:v>
                </c:pt>
                <c:pt idx="30">
                  <c:v>109.59013217376329</c:v>
                </c:pt>
                <c:pt idx="31">
                  <c:v>108.76350798639514</c:v>
                </c:pt>
                <c:pt idx="32">
                  <c:v>110.76548844017738</c:v>
                </c:pt>
                <c:pt idx="33">
                  <c:v>111.910707366427</c:v>
                </c:pt>
                <c:pt idx="34">
                  <c:v>110.42967236405907</c:v>
                </c:pt>
                <c:pt idx="35">
                  <c:v>108.82808800103328</c:v>
                </c:pt>
                <c:pt idx="36">
                  <c:v>108.65802729581952</c:v>
                </c:pt>
                <c:pt idx="37">
                  <c:v>109.69346019718431</c:v>
                </c:pt>
                <c:pt idx="38">
                  <c:v>108.90127868428984</c:v>
                </c:pt>
                <c:pt idx="39">
                  <c:v>105.94136134670858</c:v>
                </c:pt>
                <c:pt idx="40">
                  <c:v>109.23494209325354</c:v>
                </c:pt>
              </c:numCache>
            </c:numRef>
          </c:val>
          <c:smooth val="0"/>
          <c:extLst>
            <c:ext xmlns:c16="http://schemas.microsoft.com/office/drawing/2014/chart" uri="{C3380CC4-5D6E-409C-BE32-E72D297353CC}">
              <c16:uniqueId val="{00000000-F28E-4FEB-AC86-54E38CBF70FE}"/>
            </c:ext>
          </c:extLst>
        </c:ser>
        <c:ser>
          <c:idx val="1"/>
          <c:order val="1"/>
          <c:tx>
            <c:strRef>
              <c:f>Grafdata!$A$15</c:f>
              <c:strCache>
                <c:ptCount val="1"/>
                <c:pt idx="0">
                  <c:v>SBA-länen</c:v>
                </c:pt>
              </c:strCache>
            </c:strRef>
          </c:tx>
          <c:spPr>
            <a:ln w="28575" cap="rnd">
              <a:solidFill>
                <a:schemeClr val="accent6"/>
              </a:solidFill>
              <a:prstDash val="sysDot"/>
              <a:round/>
            </a:ln>
            <a:effectLst/>
          </c:spPr>
          <c:marker>
            <c:symbol val="none"/>
          </c:marker>
          <c:cat>
            <c:strRef>
              <c:f>Grafdata!$B$13:$AP$13</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Grafdata!$B$15:$AP$15</c:f>
              <c:numCache>
                <c:formatCode>General</c:formatCode>
                <c:ptCount val="41"/>
                <c:pt idx="0">
                  <c:v>100</c:v>
                </c:pt>
                <c:pt idx="1">
                  <c:v>101.0769084151339</c:v>
                </c:pt>
                <c:pt idx="2">
                  <c:v>99.928523777756595</c:v>
                </c:pt>
                <c:pt idx="3">
                  <c:v>99.108929762698949</c:v>
                </c:pt>
                <c:pt idx="4">
                  <c:v>100.85294958543791</c:v>
                </c:pt>
                <c:pt idx="5">
                  <c:v>101.9346230820547</c:v>
                </c:pt>
                <c:pt idx="6">
                  <c:v>100.95778137806157</c:v>
                </c:pt>
                <c:pt idx="7">
                  <c:v>100.10483179262366</c:v>
                </c:pt>
                <c:pt idx="8">
                  <c:v>102.2252930525112</c:v>
                </c:pt>
                <c:pt idx="9">
                  <c:v>103.33079195654246</c:v>
                </c:pt>
                <c:pt idx="10">
                  <c:v>102.63032497855713</c:v>
                </c:pt>
                <c:pt idx="11">
                  <c:v>101.46288001524826</c:v>
                </c:pt>
                <c:pt idx="12">
                  <c:v>103.68340798627656</c:v>
                </c:pt>
                <c:pt idx="13">
                  <c:v>105.5989707423997</c:v>
                </c:pt>
                <c:pt idx="14">
                  <c:v>104.14085580863433</c:v>
                </c:pt>
                <c:pt idx="15">
                  <c:v>103.49756980844373</c:v>
                </c:pt>
                <c:pt idx="16">
                  <c:v>105.27494520156294</c:v>
                </c:pt>
                <c:pt idx="17">
                  <c:v>106.40426951300867</c:v>
                </c:pt>
                <c:pt idx="18">
                  <c:v>105.79433908272181</c:v>
                </c:pt>
                <c:pt idx="19">
                  <c:v>105.05575145287334</c:v>
                </c:pt>
                <c:pt idx="20">
                  <c:v>107.819498713428</c:v>
                </c:pt>
                <c:pt idx="21">
                  <c:v>108.21500047650815</c:v>
                </c:pt>
                <c:pt idx="22">
                  <c:v>107.3906413799676</c:v>
                </c:pt>
                <c:pt idx="23">
                  <c:v>107.12379681692556</c:v>
                </c:pt>
                <c:pt idx="24">
                  <c:v>109.64929000285905</c:v>
                </c:pt>
                <c:pt idx="25">
                  <c:v>110.9787477365863</c:v>
                </c:pt>
                <c:pt idx="26">
                  <c:v>110.01620127704184</c:v>
                </c:pt>
                <c:pt idx="27">
                  <c:v>109.99237586962737</c:v>
                </c:pt>
                <c:pt idx="28">
                  <c:v>111.87934813685314</c:v>
                </c:pt>
                <c:pt idx="29">
                  <c:v>113.18974554464882</c:v>
                </c:pt>
                <c:pt idx="30">
                  <c:v>111.85552272943868</c:v>
                </c:pt>
                <c:pt idx="31">
                  <c:v>111.65062422567426</c:v>
                </c:pt>
                <c:pt idx="32">
                  <c:v>113.04202801867912</c:v>
                </c:pt>
                <c:pt idx="33">
                  <c:v>114.34289526350901</c:v>
                </c:pt>
                <c:pt idx="34">
                  <c:v>113.0610883446107</c:v>
                </c:pt>
                <c:pt idx="35">
                  <c:v>112.10330696654913</c:v>
                </c:pt>
                <c:pt idx="36">
                  <c:v>111.49337653673878</c:v>
                </c:pt>
                <c:pt idx="37">
                  <c:v>111.72686552940056</c:v>
                </c:pt>
                <c:pt idx="38">
                  <c:v>110.96445249213761</c:v>
                </c:pt>
                <c:pt idx="39">
                  <c:v>109.14419136567236</c:v>
                </c:pt>
                <c:pt idx="40">
                  <c:v>111.79834175164396</c:v>
                </c:pt>
              </c:numCache>
            </c:numRef>
          </c:val>
          <c:smooth val="0"/>
          <c:extLst>
            <c:ext xmlns:c16="http://schemas.microsoft.com/office/drawing/2014/chart" uri="{C3380CC4-5D6E-409C-BE32-E72D297353CC}">
              <c16:uniqueId val="{00000001-F28E-4FEB-AC86-54E38CBF70FE}"/>
            </c:ext>
          </c:extLst>
        </c:ser>
        <c:ser>
          <c:idx val="2"/>
          <c:order val="2"/>
          <c:tx>
            <c:strRef>
              <c:f>Grafdata!$A$18</c:f>
              <c:strCache>
                <c:ptCount val="1"/>
                <c:pt idx="0">
                  <c:v>Östergötlands län</c:v>
                </c:pt>
              </c:strCache>
            </c:strRef>
          </c:tx>
          <c:spPr>
            <a:ln w="28575" cap="rnd">
              <a:solidFill>
                <a:schemeClr val="accent2"/>
              </a:solidFill>
              <a:round/>
            </a:ln>
            <a:effectLst/>
          </c:spPr>
          <c:marker>
            <c:symbol val="none"/>
          </c:marker>
          <c:cat>
            <c:strRef>
              <c:f>Grafdata!$B$13:$AP$13</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Grafdata!$B$18:$AP$18</c:f>
              <c:numCache>
                <c:formatCode>General</c:formatCode>
                <c:ptCount val="41"/>
                <c:pt idx="0">
                  <c:v>100</c:v>
                </c:pt>
                <c:pt idx="1">
                  <c:v>102.80326197757391</c:v>
                </c:pt>
                <c:pt idx="2">
                  <c:v>102.08970438328237</c:v>
                </c:pt>
                <c:pt idx="3">
                  <c:v>101.7329255861366</c:v>
                </c:pt>
                <c:pt idx="4">
                  <c:v>102.08970438328237</c:v>
                </c:pt>
                <c:pt idx="5">
                  <c:v>104.5361875637105</c:v>
                </c:pt>
                <c:pt idx="6">
                  <c:v>102.7013251783894</c:v>
                </c:pt>
                <c:pt idx="7">
                  <c:v>101.98776758409785</c:v>
                </c:pt>
                <c:pt idx="8">
                  <c:v>103.97553516819572</c:v>
                </c:pt>
                <c:pt idx="9">
                  <c:v>106.62589194699287</c:v>
                </c:pt>
                <c:pt idx="10">
                  <c:v>103.6697247706422</c:v>
                </c:pt>
                <c:pt idx="11">
                  <c:v>102.44648318042813</c:v>
                </c:pt>
                <c:pt idx="12">
                  <c:v>106.01427115188584</c:v>
                </c:pt>
                <c:pt idx="13">
                  <c:v>110.19367991845056</c:v>
                </c:pt>
                <c:pt idx="14">
                  <c:v>105.24974515800204</c:v>
                </c:pt>
                <c:pt idx="15">
                  <c:v>104.02650356778797</c:v>
                </c:pt>
                <c:pt idx="16">
                  <c:v>106.82976554536188</c:v>
                </c:pt>
                <c:pt idx="17">
                  <c:v>109.73496432212029</c:v>
                </c:pt>
                <c:pt idx="18">
                  <c:v>107.08460754332314</c:v>
                </c:pt>
                <c:pt idx="19">
                  <c:v>107.13557594291539</c:v>
                </c:pt>
                <c:pt idx="20">
                  <c:v>110.04077471967381</c:v>
                </c:pt>
                <c:pt idx="21">
                  <c:v>110.44852191641182</c:v>
                </c:pt>
                <c:pt idx="22">
                  <c:v>108.51172273190622</c:v>
                </c:pt>
                <c:pt idx="23">
                  <c:v>108.2059123343527</c:v>
                </c:pt>
                <c:pt idx="24">
                  <c:v>109.63302752293578</c:v>
                </c:pt>
                <c:pt idx="25">
                  <c:v>113.25178389398573</c:v>
                </c:pt>
                <c:pt idx="26">
                  <c:v>110.49949031600407</c:v>
                </c:pt>
                <c:pt idx="27">
                  <c:v>108.51172273190622</c:v>
                </c:pt>
                <c:pt idx="28">
                  <c:v>111.11111111111111</c:v>
                </c:pt>
                <c:pt idx="29">
                  <c:v>118.85830784913354</c:v>
                </c:pt>
                <c:pt idx="30">
                  <c:v>114.42405708460754</c:v>
                </c:pt>
                <c:pt idx="31">
                  <c:v>112.8440366972477</c:v>
                </c:pt>
                <c:pt idx="32">
                  <c:v>114.98470948012232</c:v>
                </c:pt>
                <c:pt idx="33">
                  <c:v>119.06218144750255</c:v>
                </c:pt>
                <c:pt idx="34">
                  <c:v>117.78797145769623</c:v>
                </c:pt>
                <c:pt idx="35">
                  <c:v>113.45565749235475</c:v>
                </c:pt>
                <c:pt idx="36">
                  <c:v>113.45565749235475</c:v>
                </c:pt>
                <c:pt idx="37">
                  <c:v>116.51376146788991</c:v>
                </c:pt>
                <c:pt idx="38">
                  <c:v>113.40468909276248</c:v>
                </c:pt>
                <c:pt idx="39">
                  <c:v>107.69622833843017</c:v>
                </c:pt>
                <c:pt idx="40">
                  <c:v>115.5453618756371</c:v>
                </c:pt>
              </c:numCache>
            </c:numRef>
          </c:val>
          <c:smooth val="0"/>
          <c:extLst>
            <c:ext xmlns:c16="http://schemas.microsoft.com/office/drawing/2014/chart" uri="{C3380CC4-5D6E-409C-BE32-E72D297353CC}">
              <c16:uniqueId val="{00000002-F28E-4FEB-AC86-54E38CBF70FE}"/>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Grafdata!$B$21:$AP$21</c:f>
              <c:numCache>
                <c:formatCode>General</c:formatCode>
                <c:ptCount val="41"/>
                <c:pt idx="0">
                  <c:v>100</c:v>
                </c:pt>
                <c:pt idx="1">
                  <c:v>78.373980223499331</c:v>
                </c:pt>
                <c:pt idx="2">
                  <c:v>81.819459687403693</c:v>
                </c:pt>
                <c:pt idx="3">
                  <c:v>115.40382879108165</c:v>
                </c:pt>
                <c:pt idx="4">
                  <c:v>93.797271945806543</c:v>
                </c:pt>
                <c:pt idx="5">
                  <c:v>72.319386701411602</c:v>
                </c:pt>
                <c:pt idx="6">
                  <c:v>77.650607946282307</c:v>
                </c:pt>
                <c:pt idx="7">
                  <c:v>111.44690674552758</c:v>
                </c:pt>
                <c:pt idx="8">
                  <c:v>95.689501370514733</c:v>
                </c:pt>
                <c:pt idx="9">
                  <c:v>73.919131520757759</c:v>
                </c:pt>
                <c:pt idx="10">
                  <c:v>80.878751344834484</c:v>
                </c:pt>
                <c:pt idx="11">
                  <c:v>115.11350673363357</c:v>
                </c:pt>
                <c:pt idx="12">
                  <c:v>111.84211237680235</c:v>
                </c:pt>
                <c:pt idx="13">
                  <c:v>92.668962571701982</c:v>
                </c:pt>
                <c:pt idx="14">
                  <c:v>110.47321954727059</c:v>
                </c:pt>
                <c:pt idx="15">
                  <c:v>162.4392459195424</c:v>
                </c:pt>
                <c:pt idx="16">
                  <c:v>145.395124535728</c:v>
                </c:pt>
                <c:pt idx="17">
                  <c:v>120.53231116901934</c:v>
                </c:pt>
                <c:pt idx="18">
                  <c:v>154.42538398741397</c:v>
                </c:pt>
                <c:pt idx="19">
                  <c:v>197.61633156184618</c:v>
                </c:pt>
                <c:pt idx="20">
                  <c:v>191.00974768472213</c:v>
                </c:pt>
                <c:pt idx="21">
                  <c:v>147.39980645196169</c:v>
                </c:pt>
                <c:pt idx="22">
                  <c:v>166.64540161217948</c:v>
                </c:pt>
                <c:pt idx="23">
                  <c:v>207.3905074959317</c:v>
                </c:pt>
                <c:pt idx="24">
                  <c:v>177.78955164975375</c:v>
                </c:pt>
                <c:pt idx="25">
                  <c:v>140.57858969437791</c:v>
                </c:pt>
                <c:pt idx="26">
                  <c:v>165.58629377132138</c:v>
                </c:pt>
                <c:pt idx="27">
                  <c:v>218.50275995177518</c:v>
                </c:pt>
                <c:pt idx="28">
                  <c:v>192.13535387393426</c:v>
                </c:pt>
                <c:pt idx="29">
                  <c:v>140.10877616007178</c:v>
                </c:pt>
                <c:pt idx="30">
                  <c:v>162.71118631972189</c:v>
                </c:pt>
                <c:pt idx="31">
                  <c:v>202.06198943595345</c:v>
                </c:pt>
                <c:pt idx="32">
                  <c:v>160.42375126373895</c:v>
                </c:pt>
                <c:pt idx="33">
                  <c:v>118.09674158093065</c:v>
                </c:pt>
                <c:pt idx="34">
                  <c:v>135.6777154843837</c:v>
                </c:pt>
                <c:pt idx="35">
                  <c:v>191.6039077240805</c:v>
                </c:pt>
                <c:pt idx="36">
                  <c:v>101.6424551406467</c:v>
                </c:pt>
                <c:pt idx="37">
                  <c:v>85.594187071207301</c:v>
                </c:pt>
                <c:pt idx="38">
                  <c:v>136.81629696107953</c:v>
                </c:pt>
                <c:pt idx="39">
                  <c:v>168.06619559164608</c:v>
                </c:pt>
                <c:pt idx="40">
                  <c:v>168.929052209313</c:v>
                </c:pt>
              </c:numCache>
            </c:numRef>
          </c:val>
          <c:smooth val="0"/>
          <c:extLst>
            <c:ext xmlns:c16="http://schemas.microsoft.com/office/drawing/2014/chart" uri="{C3380CC4-5D6E-409C-BE32-E72D297353CC}">
              <c16:uniqueId val="{00000000-D48F-4D0B-A31A-6CD083DDC61B}"/>
            </c:ext>
          </c:extLst>
        </c:ser>
        <c:ser>
          <c:idx val="1"/>
          <c:order val="1"/>
          <c:tx>
            <c:strRef>
              <c:f>Grafdata!$A$26</c:f>
              <c:strCache>
                <c:ptCount val="1"/>
                <c:pt idx="0">
                  <c:v>Östergötlands län</c:v>
                </c:pt>
              </c:strCache>
            </c:strRef>
          </c:tx>
          <c:spPr>
            <a:ln w="28575" cap="rnd">
              <a:solidFill>
                <a:schemeClr val="accent2"/>
              </a:solidFill>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Grafdata!$B$26:$AP$26</c:f>
              <c:numCache>
                <c:formatCode>General</c:formatCode>
                <c:ptCount val="41"/>
                <c:pt idx="0">
                  <c:v>100</c:v>
                </c:pt>
                <c:pt idx="1">
                  <c:v>82.143374366401162</c:v>
                </c:pt>
                <c:pt idx="2">
                  <c:v>93.454018826937002</c:v>
                </c:pt>
                <c:pt idx="3">
                  <c:v>143.34540188269369</c:v>
                </c:pt>
                <c:pt idx="4">
                  <c:v>108.18247646632875</c:v>
                </c:pt>
                <c:pt idx="5">
                  <c:v>87.733526430123092</c:v>
                </c:pt>
                <c:pt idx="6">
                  <c:v>88.327299058653153</c:v>
                </c:pt>
                <c:pt idx="7">
                  <c:v>138.65314989138307</c:v>
                </c:pt>
                <c:pt idx="8">
                  <c:v>116.98769007965242</c:v>
                </c:pt>
                <c:pt idx="9">
                  <c:v>80.31860970311368</c:v>
                </c:pt>
                <c:pt idx="10">
                  <c:v>96.495293265749453</c:v>
                </c:pt>
                <c:pt idx="11">
                  <c:v>139.23244026068068</c:v>
                </c:pt>
                <c:pt idx="12">
                  <c:v>119.72483707458363</c:v>
                </c:pt>
                <c:pt idx="13">
                  <c:v>102.33164373642288</c:v>
                </c:pt>
                <c:pt idx="14">
                  <c:v>125.17016654598117</c:v>
                </c:pt>
                <c:pt idx="15">
                  <c:v>210.2534395365677</c:v>
                </c:pt>
                <c:pt idx="16">
                  <c:v>154.32295438088343</c:v>
                </c:pt>
                <c:pt idx="17">
                  <c:v>139.95655322230269</c:v>
                </c:pt>
                <c:pt idx="18">
                  <c:v>177.27733526430123</c:v>
                </c:pt>
                <c:pt idx="19">
                  <c:v>247.41491672700943</c:v>
                </c:pt>
                <c:pt idx="20">
                  <c:v>220.1448225923244</c:v>
                </c:pt>
                <c:pt idx="21">
                  <c:v>152.13613323678493</c:v>
                </c:pt>
                <c:pt idx="22">
                  <c:v>182.09992758870385</c:v>
                </c:pt>
                <c:pt idx="23">
                  <c:v>302.75162925416367</c:v>
                </c:pt>
                <c:pt idx="24">
                  <c:v>225.63359884141926</c:v>
                </c:pt>
                <c:pt idx="25">
                  <c:v>154.23606082548878</c:v>
                </c:pt>
                <c:pt idx="26">
                  <c:v>183.11368573497467</c:v>
                </c:pt>
                <c:pt idx="27">
                  <c:v>404.4315713251267</c:v>
                </c:pt>
                <c:pt idx="28">
                  <c:v>337.32078204199854</c:v>
                </c:pt>
                <c:pt idx="29">
                  <c:v>167.57422157856627</c:v>
                </c:pt>
                <c:pt idx="30">
                  <c:v>240.11585807385953</c:v>
                </c:pt>
                <c:pt idx="31">
                  <c:v>324.28674873280232</c:v>
                </c:pt>
                <c:pt idx="32">
                  <c:v>263.49022447501812</c:v>
                </c:pt>
                <c:pt idx="33">
                  <c:v>161.53511947863868</c:v>
                </c:pt>
                <c:pt idx="34">
                  <c:v>197.58146270818247</c:v>
                </c:pt>
                <c:pt idx="35">
                  <c:v>297.94351918899349</c:v>
                </c:pt>
                <c:pt idx="36">
                  <c:v>130.73135409123825</c:v>
                </c:pt>
                <c:pt idx="37">
                  <c:v>91.600289645184645</c:v>
                </c:pt>
                <c:pt idx="38">
                  <c:v>208.9210716871832</c:v>
                </c:pt>
                <c:pt idx="39">
                  <c:v>224.22881969587255</c:v>
                </c:pt>
                <c:pt idx="40">
                  <c:v>228.9210716871832</c:v>
                </c:pt>
              </c:numCache>
            </c:numRef>
          </c:val>
          <c:smooth val="0"/>
          <c:extLst>
            <c:ext xmlns:c16="http://schemas.microsoft.com/office/drawing/2014/chart" uri="{C3380CC4-5D6E-409C-BE32-E72D297353CC}">
              <c16:uniqueId val="{00000001-D48F-4D0B-A31A-6CD083DDC61B}"/>
            </c:ext>
          </c:extLst>
        </c:ser>
        <c:ser>
          <c:idx val="2"/>
          <c:order val="2"/>
          <c:tx>
            <c:strRef>
              <c:f>Grafdata!$A$27</c:f>
              <c:strCache>
                <c:ptCount val="1"/>
                <c:pt idx="0">
                  <c:v>Linköpings kommun</c:v>
                </c:pt>
              </c:strCache>
            </c:strRef>
          </c:tx>
          <c:spPr>
            <a:ln w="28575" cap="rnd">
              <a:solidFill>
                <a:schemeClr val="accent3"/>
              </a:solidFill>
              <a:prstDash val="sysDot"/>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Grafdata!$B$27:$AP$27</c:f>
              <c:numCache>
                <c:formatCode>General</c:formatCode>
                <c:ptCount val="41"/>
                <c:pt idx="0">
                  <c:v>100</c:v>
                </c:pt>
                <c:pt idx="1">
                  <c:v>84.243627937768949</c:v>
                </c:pt>
                <c:pt idx="2">
                  <c:v>100.49652432969215</c:v>
                </c:pt>
                <c:pt idx="3">
                  <c:v>113.70407149950347</c:v>
                </c:pt>
                <c:pt idx="4">
                  <c:v>116.21979476994373</c:v>
                </c:pt>
                <c:pt idx="5">
                  <c:v>93.51208209202251</c:v>
                </c:pt>
                <c:pt idx="6">
                  <c:v>98.742138364779876</c:v>
                </c:pt>
                <c:pt idx="7">
                  <c:v>109.16914928831513</c:v>
                </c:pt>
                <c:pt idx="8">
                  <c:v>102.35021516054287</c:v>
                </c:pt>
                <c:pt idx="9">
                  <c:v>83.581595498179411</c:v>
                </c:pt>
                <c:pt idx="10">
                  <c:v>95.299569678914267</c:v>
                </c:pt>
                <c:pt idx="11">
                  <c:v>113.30685203574976</c:v>
                </c:pt>
                <c:pt idx="12">
                  <c:v>109.9304865938431</c:v>
                </c:pt>
                <c:pt idx="13">
                  <c:v>95.729890764647465</c:v>
                </c:pt>
                <c:pt idx="14">
                  <c:v>106.22310493214168</c:v>
                </c:pt>
                <c:pt idx="15">
                  <c:v>161.40350877192984</c:v>
                </c:pt>
                <c:pt idx="16">
                  <c:v>138.23237338629593</c:v>
                </c:pt>
                <c:pt idx="17">
                  <c:v>118.20589208871235</c:v>
                </c:pt>
                <c:pt idx="18">
                  <c:v>154.12115193644487</c:v>
                </c:pt>
                <c:pt idx="19">
                  <c:v>185.00496524329691</c:v>
                </c:pt>
                <c:pt idx="20">
                  <c:v>191.42667990731545</c:v>
                </c:pt>
                <c:pt idx="21">
                  <c:v>147.0705064548163</c:v>
                </c:pt>
                <c:pt idx="22">
                  <c:v>175.5379013571665</c:v>
                </c:pt>
                <c:pt idx="23">
                  <c:v>217.51075802714334</c:v>
                </c:pt>
                <c:pt idx="24">
                  <c:v>202.7474346242966</c:v>
                </c:pt>
                <c:pt idx="25">
                  <c:v>153.82323733862958</c:v>
                </c:pt>
                <c:pt idx="26">
                  <c:v>164.08474015226747</c:v>
                </c:pt>
                <c:pt idx="27">
                  <c:v>224.42899702085401</c:v>
                </c:pt>
                <c:pt idx="28">
                  <c:v>225.62065541211518</c:v>
                </c:pt>
                <c:pt idx="29">
                  <c:v>156.00794438927508</c:v>
                </c:pt>
                <c:pt idx="30">
                  <c:v>225.62065541211518</c:v>
                </c:pt>
                <c:pt idx="31">
                  <c:v>264.71367096987751</c:v>
                </c:pt>
                <c:pt idx="32">
                  <c:v>218.37140019860973</c:v>
                </c:pt>
                <c:pt idx="33">
                  <c:v>171.16848725587553</c:v>
                </c:pt>
                <c:pt idx="34">
                  <c:v>192.85004965243297</c:v>
                </c:pt>
                <c:pt idx="35">
                  <c:v>213.96888447533928</c:v>
                </c:pt>
                <c:pt idx="36">
                  <c:v>160.17874875868918</c:v>
                </c:pt>
                <c:pt idx="37">
                  <c:v>105.79278384640847</c:v>
                </c:pt>
                <c:pt idx="38">
                  <c:v>201.85369083085072</c:v>
                </c:pt>
                <c:pt idx="39">
                  <c:v>227.67295597484278</c:v>
                </c:pt>
                <c:pt idx="40">
                  <c:v>275.23998675935121</c:v>
                </c:pt>
              </c:numCache>
            </c:numRef>
          </c:val>
          <c:smooth val="0"/>
          <c:extLst>
            <c:ext xmlns:c16="http://schemas.microsoft.com/office/drawing/2014/chart" uri="{C3380CC4-5D6E-409C-BE32-E72D297353CC}">
              <c16:uniqueId val="{00000002-D48F-4D0B-A31A-6CD083DDC61B}"/>
            </c:ext>
          </c:extLst>
        </c:ser>
        <c:ser>
          <c:idx val="3"/>
          <c:order val="3"/>
          <c:tx>
            <c:strRef>
              <c:f>Grafdata!$A$28</c:f>
              <c:strCache>
                <c:ptCount val="1"/>
                <c:pt idx="0">
                  <c:v>Norrköpings kommun</c:v>
                </c:pt>
              </c:strCache>
            </c:strRef>
          </c:tx>
          <c:spPr>
            <a:ln w="28575" cap="rnd">
              <a:solidFill>
                <a:schemeClr val="accent5"/>
              </a:solidFill>
              <a:prstDash val="sysDash"/>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Grafdata!$B$28:$AP$28</c:f>
              <c:numCache>
                <c:formatCode>General</c:formatCode>
                <c:ptCount val="41"/>
                <c:pt idx="0">
                  <c:v>100</c:v>
                </c:pt>
                <c:pt idx="1">
                  <c:v>84.233576642335763</c:v>
                </c:pt>
                <c:pt idx="2">
                  <c:v>97.080291970802918</c:v>
                </c:pt>
                <c:pt idx="3">
                  <c:v>156.93430656934308</c:v>
                </c:pt>
                <c:pt idx="4">
                  <c:v>106.18004866180048</c:v>
                </c:pt>
                <c:pt idx="5">
                  <c:v>92.603406326034062</c:v>
                </c:pt>
                <c:pt idx="6">
                  <c:v>87.055961070559604</c:v>
                </c:pt>
                <c:pt idx="7">
                  <c:v>156.15571776155718</c:v>
                </c:pt>
                <c:pt idx="8">
                  <c:v>126.27737226277372</c:v>
                </c:pt>
                <c:pt idx="9">
                  <c:v>80.973236009732361</c:v>
                </c:pt>
                <c:pt idx="10">
                  <c:v>110.17031630170317</c:v>
                </c:pt>
                <c:pt idx="11">
                  <c:v>151.53284671532847</c:v>
                </c:pt>
                <c:pt idx="12">
                  <c:v>121.16788321167883</c:v>
                </c:pt>
                <c:pt idx="13">
                  <c:v>107.54257907542579</c:v>
                </c:pt>
                <c:pt idx="14">
                  <c:v>142.09245742092457</c:v>
                </c:pt>
                <c:pt idx="15">
                  <c:v>278.58880778588809</c:v>
                </c:pt>
                <c:pt idx="16">
                  <c:v>167.54257907542578</c:v>
                </c:pt>
                <c:pt idx="17">
                  <c:v>176.59367396593674</c:v>
                </c:pt>
                <c:pt idx="18">
                  <c:v>212.06812652068126</c:v>
                </c:pt>
                <c:pt idx="19">
                  <c:v>300.24330900243308</c:v>
                </c:pt>
                <c:pt idx="20">
                  <c:v>264.57420924574211</c:v>
                </c:pt>
                <c:pt idx="21">
                  <c:v>156.35036496350364</c:v>
                </c:pt>
                <c:pt idx="22">
                  <c:v>202.23844282238443</c:v>
                </c:pt>
                <c:pt idx="23">
                  <c:v>482.43309002433091</c:v>
                </c:pt>
                <c:pt idx="24">
                  <c:v>290.65693430656933</c:v>
                </c:pt>
                <c:pt idx="25">
                  <c:v>169.09975669099757</c:v>
                </c:pt>
                <c:pt idx="26">
                  <c:v>191.38686131386862</c:v>
                </c:pt>
                <c:pt idx="27">
                  <c:v>759.02676399026768</c:v>
                </c:pt>
                <c:pt idx="28">
                  <c:v>590.21897810218979</c:v>
                </c:pt>
                <c:pt idx="29">
                  <c:v>186.4720194647202</c:v>
                </c:pt>
                <c:pt idx="30">
                  <c:v>274.93917274939173</c:v>
                </c:pt>
                <c:pt idx="31">
                  <c:v>449.73236009732358</c:v>
                </c:pt>
                <c:pt idx="32">
                  <c:v>401.41119221411191</c:v>
                </c:pt>
                <c:pt idx="33">
                  <c:v>198.78345498783455</c:v>
                </c:pt>
                <c:pt idx="34">
                  <c:v>210.21897810218979</c:v>
                </c:pt>
                <c:pt idx="35">
                  <c:v>469.05109489051097</c:v>
                </c:pt>
                <c:pt idx="36">
                  <c:v>100.34063260340632</c:v>
                </c:pt>
                <c:pt idx="37">
                  <c:v>78.442822384428226</c:v>
                </c:pt>
                <c:pt idx="38">
                  <c:v>222.82238442822384</c:v>
                </c:pt>
                <c:pt idx="39">
                  <c:v>251.92214111922141</c:v>
                </c:pt>
                <c:pt idx="40">
                  <c:v>165.35279805352798</c:v>
                </c:pt>
              </c:numCache>
            </c:numRef>
          </c:val>
          <c:smooth val="0"/>
          <c:extLst>
            <c:ext xmlns:c16="http://schemas.microsoft.com/office/drawing/2014/chart" uri="{C3380CC4-5D6E-409C-BE32-E72D297353CC}">
              <c16:uniqueId val="{00000003-D48F-4D0B-A31A-6CD083DDC61B}"/>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Grafdata!$B$19:$AP$19</c:f>
              <c:numCache>
                <c:formatCode>General</c:formatCode>
                <c:ptCount val="41"/>
                <c:pt idx="0">
                  <c:v>100</c:v>
                </c:pt>
                <c:pt idx="1">
                  <c:v>91.55797101449275</c:v>
                </c:pt>
                <c:pt idx="2">
                  <c:v>153.68659420289856</c:v>
                </c:pt>
                <c:pt idx="3">
                  <c:v>149.61050724637681</c:v>
                </c:pt>
                <c:pt idx="4">
                  <c:v>125.74275362318841</c:v>
                </c:pt>
                <c:pt idx="5">
                  <c:v>138.1159420289855</c:v>
                </c:pt>
                <c:pt idx="6">
                  <c:v>233.90398550724638</c:v>
                </c:pt>
                <c:pt idx="7">
                  <c:v>155.82427536231884</c:v>
                </c:pt>
                <c:pt idx="8">
                  <c:v>140.89673913043478</c:v>
                </c:pt>
                <c:pt idx="9">
                  <c:v>103.94927536231884</c:v>
                </c:pt>
                <c:pt idx="10">
                  <c:v>131.52173913043478</c:v>
                </c:pt>
                <c:pt idx="11">
                  <c:v>118.55978260869566</c:v>
                </c:pt>
                <c:pt idx="12">
                  <c:v>114.0126811594203</c:v>
                </c:pt>
                <c:pt idx="13">
                  <c:v>92.282608695652172</c:v>
                </c:pt>
                <c:pt idx="14">
                  <c:v>101.53985507246377</c:v>
                </c:pt>
                <c:pt idx="15">
                  <c:v>151.81159420289856</c:v>
                </c:pt>
                <c:pt idx="16">
                  <c:v>81.277173913043484</c:v>
                </c:pt>
                <c:pt idx="17">
                  <c:v>69.900362318840578</c:v>
                </c:pt>
                <c:pt idx="18">
                  <c:v>87.789855072463766</c:v>
                </c:pt>
                <c:pt idx="19">
                  <c:v>95.398550724637687</c:v>
                </c:pt>
                <c:pt idx="20">
                  <c:v>81.313405797101453</c:v>
                </c:pt>
                <c:pt idx="21">
                  <c:v>69.05797101449275</c:v>
                </c:pt>
                <c:pt idx="22">
                  <c:v>103.75</c:v>
                </c:pt>
                <c:pt idx="23">
                  <c:v>84.673913043478265</c:v>
                </c:pt>
                <c:pt idx="24">
                  <c:v>69.755434782608702</c:v>
                </c:pt>
                <c:pt idx="25">
                  <c:v>76.268115942028984</c:v>
                </c:pt>
                <c:pt idx="26">
                  <c:v>82.527173913043484</c:v>
                </c:pt>
                <c:pt idx="27">
                  <c:v>75.335144927536234</c:v>
                </c:pt>
                <c:pt idx="28">
                  <c:v>86.684782608695656</c:v>
                </c:pt>
                <c:pt idx="29">
                  <c:v>63.777173913043477</c:v>
                </c:pt>
                <c:pt idx="30">
                  <c:v>98.197463768115938</c:v>
                </c:pt>
                <c:pt idx="31">
                  <c:v>144.28442028985506</c:v>
                </c:pt>
                <c:pt idx="32">
                  <c:v>109.27536231884058</c:v>
                </c:pt>
                <c:pt idx="33">
                  <c:v>75.579710144927532</c:v>
                </c:pt>
                <c:pt idx="34">
                  <c:v>123.67753623188406</c:v>
                </c:pt>
                <c:pt idx="35">
                  <c:v>442.92572463768118</c:v>
                </c:pt>
                <c:pt idx="36">
                  <c:v>422.80797101449275</c:v>
                </c:pt>
                <c:pt idx="37">
                  <c:v>122.67210144927536</c:v>
                </c:pt>
                <c:pt idx="38">
                  <c:v>129.9909420289855</c:v>
                </c:pt>
                <c:pt idx="39">
                  <c:v>80.135869565217391</c:v>
                </c:pt>
                <c:pt idx="40">
                  <c:v>69.565217391304344</c:v>
                </c:pt>
              </c:numCache>
            </c:numRef>
          </c:val>
          <c:smooth val="0"/>
          <c:extLst>
            <c:ext xmlns:c16="http://schemas.microsoft.com/office/drawing/2014/chart" uri="{C3380CC4-5D6E-409C-BE32-E72D297353CC}">
              <c16:uniqueId val="{00000000-CC76-4E22-9103-1BDBE4A7923E}"/>
            </c:ext>
          </c:extLst>
        </c:ser>
        <c:ser>
          <c:idx val="1"/>
          <c:order val="1"/>
          <c:tx>
            <c:strRef>
              <c:f>Grafdata!$A$24</c:f>
              <c:strCache>
                <c:ptCount val="1"/>
                <c:pt idx="0">
                  <c:v>Östergötlands län</c:v>
                </c:pt>
              </c:strCache>
            </c:strRef>
          </c:tx>
          <c:spPr>
            <a:ln w="28575" cap="rnd">
              <a:solidFill>
                <a:schemeClr val="accent2"/>
              </a:solidFill>
              <a:round/>
            </a:ln>
            <a:effectLst/>
          </c:spPr>
          <c:marker>
            <c:symbol val="none"/>
          </c:marker>
          <c:cat>
            <c:strRef>
              <c:f>Grafdata!$B$18:$AP$18</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Grafdata!$B$24:$AP$24</c:f>
              <c:numCache>
                <c:formatCode>General</c:formatCode>
                <c:ptCount val="41"/>
                <c:pt idx="0">
                  <c:v>100</c:v>
                </c:pt>
                <c:pt idx="1">
                  <c:v>152.4904214559387</c:v>
                </c:pt>
                <c:pt idx="2">
                  <c:v>280.4597701149425</c:v>
                </c:pt>
                <c:pt idx="3">
                  <c:v>162.83524904214559</c:v>
                </c:pt>
                <c:pt idx="4">
                  <c:v>162.45210727969348</c:v>
                </c:pt>
                <c:pt idx="5">
                  <c:v>311.11111111111109</c:v>
                </c:pt>
                <c:pt idx="6">
                  <c:v>521.45593869731806</c:v>
                </c:pt>
                <c:pt idx="7">
                  <c:v>379.69348659003833</c:v>
                </c:pt>
                <c:pt idx="8">
                  <c:v>180.07662835249042</c:v>
                </c:pt>
                <c:pt idx="9">
                  <c:v>184.67432950191571</c:v>
                </c:pt>
                <c:pt idx="10">
                  <c:v>252.87356321839081</c:v>
                </c:pt>
                <c:pt idx="11">
                  <c:v>469.34865900383141</c:v>
                </c:pt>
                <c:pt idx="12">
                  <c:v>270.49808429118775</c:v>
                </c:pt>
                <c:pt idx="13">
                  <c:v>183.90804597701148</c:v>
                </c:pt>
                <c:pt idx="14">
                  <c:v>146.74329501915707</c:v>
                </c:pt>
                <c:pt idx="15">
                  <c:v>305.74712643678163</c:v>
                </c:pt>
                <c:pt idx="16">
                  <c:v>102.29885057471265</c:v>
                </c:pt>
                <c:pt idx="17">
                  <c:v>174.32950191570882</c:v>
                </c:pt>
                <c:pt idx="18">
                  <c:v>114.17624521072797</c:v>
                </c:pt>
                <c:pt idx="19">
                  <c:v>134.86590038314176</c:v>
                </c:pt>
                <c:pt idx="20">
                  <c:v>79.693486590038319</c:v>
                </c:pt>
                <c:pt idx="21">
                  <c:v>94.252873563218387</c:v>
                </c:pt>
                <c:pt idx="22">
                  <c:v>164.75095785440612</c:v>
                </c:pt>
                <c:pt idx="23">
                  <c:v>188.88888888888889</c:v>
                </c:pt>
                <c:pt idx="24">
                  <c:v>67.049808429118769</c:v>
                </c:pt>
                <c:pt idx="25">
                  <c:v>108.04597701149426</c:v>
                </c:pt>
                <c:pt idx="26">
                  <c:v>133.33333333333334</c:v>
                </c:pt>
                <c:pt idx="27">
                  <c:v>237.16475095785441</c:v>
                </c:pt>
                <c:pt idx="28">
                  <c:v>92.337164750957854</c:v>
                </c:pt>
                <c:pt idx="29">
                  <c:v>50.957854406130267</c:v>
                </c:pt>
                <c:pt idx="30">
                  <c:v>149.04214559386972</c:v>
                </c:pt>
                <c:pt idx="31">
                  <c:v>145.97701149425288</c:v>
                </c:pt>
                <c:pt idx="32">
                  <c:v>123.75478927203065</c:v>
                </c:pt>
                <c:pt idx="33">
                  <c:v>150.57471264367817</c:v>
                </c:pt>
                <c:pt idx="34">
                  <c:v>180.45977011494253</c:v>
                </c:pt>
                <c:pt idx="35">
                  <c:v>571.64750957854403</c:v>
                </c:pt>
                <c:pt idx="36">
                  <c:v>649.04214559386969</c:v>
                </c:pt>
                <c:pt idx="37">
                  <c:v>83.141762452107287</c:v>
                </c:pt>
                <c:pt idx="38">
                  <c:v>218.00766283524905</c:v>
                </c:pt>
                <c:pt idx="39">
                  <c:v>160.53639846743295</c:v>
                </c:pt>
                <c:pt idx="40">
                  <c:v>50.191570881226056</c:v>
                </c:pt>
              </c:numCache>
            </c:numRef>
          </c:val>
          <c:smooth val="0"/>
          <c:extLst>
            <c:ext xmlns:c16="http://schemas.microsoft.com/office/drawing/2014/chart" uri="{C3380CC4-5D6E-409C-BE32-E72D297353CC}">
              <c16:uniqueId val="{00000001-CC76-4E22-9103-1BDBE4A7923E}"/>
            </c:ext>
          </c:extLst>
        </c:ser>
        <c:ser>
          <c:idx val="2"/>
          <c:order val="2"/>
          <c:tx>
            <c:strRef>
              <c:f>Grafdata!$A$25</c:f>
              <c:strCache>
                <c:ptCount val="1"/>
                <c:pt idx="0">
                  <c:v>Linköpings kommun</c:v>
                </c:pt>
              </c:strCache>
            </c:strRef>
          </c:tx>
          <c:spPr>
            <a:ln w="28575" cap="rnd">
              <a:solidFill>
                <a:schemeClr val="accent3"/>
              </a:solidFill>
              <a:prstDash val="sysDot"/>
              <a:round/>
            </a:ln>
            <a:effectLst/>
          </c:spPr>
          <c:marker>
            <c:symbol val="none"/>
          </c:marker>
          <c:cat>
            <c:strRef>
              <c:f>Grafdata!$B$18:$AP$18</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Grafdata!$B$25:$AP$25</c:f>
              <c:numCache>
                <c:formatCode>General</c:formatCode>
                <c:ptCount val="41"/>
                <c:pt idx="0">
                  <c:v>100</c:v>
                </c:pt>
                <c:pt idx="1">
                  <c:v>305.66037735849056</c:v>
                </c:pt>
                <c:pt idx="2">
                  <c:v>277.35849056603774</c:v>
                </c:pt>
                <c:pt idx="3">
                  <c:v>181.1320754716981</c:v>
                </c:pt>
                <c:pt idx="4">
                  <c:v>277.35849056603774</c:v>
                </c:pt>
                <c:pt idx="5">
                  <c:v>356.60377358490564</c:v>
                </c:pt>
                <c:pt idx="6">
                  <c:v>467.92452830188677</c:v>
                </c:pt>
                <c:pt idx="7">
                  <c:v>292.45283018867923</c:v>
                </c:pt>
                <c:pt idx="8">
                  <c:v>250.9433962264151</c:v>
                </c:pt>
                <c:pt idx="9">
                  <c:v>252.83018867924528</c:v>
                </c:pt>
                <c:pt idx="10">
                  <c:v>220.75471698113208</c:v>
                </c:pt>
                <c:pt idx="11">
                  <c:v>354.71698113207549</c:v>
                </c:pt>
                <c:pt idx="12">
                  <c:v>545.28301886792451</c:v>
                </c:pt>
                <c:pt idx="13">
                  <c:v>88.679245283018872</c:v>
                </c:pt>
                <c:pt idx="14">
                  <c:v>126.41509433962264</c:v>
                </c:pt>
                <c:pt idx="15">
                  <c:v>816.98113207547169</c:v>
                </c:pt>
                <c:pt idx="16">
                  <c:v>226.41509433962264</c:v>
                </c:pt>
                <c:pt idx="17">
                  <c:v>154.71698113207546</c:v>
                </c:pt>
                <c:pt idx="18">
                  <c:v>154.71698113207546</c:v>
                </c:pt>
                <c:pt idx="19">
                  <c:v>179.24528301886792</c:v>
                </c:pt>
                <c:pt idx="20">
                  <c:v>18.867924528301888</c:v>
                </c:pt>
                <c:pt idx="21">
                  <c:v>226.41509433962264</c:v>
                </c:pt>
                <c:pt idx="22">
                  <c:v>567.92452830188677</c:v>
                </c:pt>
                <c:pt idx="23">
                  <c:v>226.41509433962264</c:v>
                </c:pt>
                <c:pt idx="24">
                  <c:v>28.30188679245283</c:v>
                </c:pt>
                <c:pt idx="25">
                  <c:v>200</c:v>
                </c:pt>
                <c:pt idx="26">
                  <c:v>275.47169811320754</c:v>
                </c:pt>
                <c:pt idx="27">
                  <c:v>445.28301886792451</c:v>
                </c:pt>
                <c:pt idx="28">
                  <c:v>166.03773584905662</c:v>
                </c:pt>
                <c:pt idx="29">
                  <c:v>135.84905660377359</c:v>
                </c:pt>
                <c:pt idx="30">
                  <c:v>220.75471698113208</c:v>
                </c:pt>
                <c:pt idx="31">
                  <c:v>264.15094339622641</c:v>
                </c:pt>
                <c:pt idx="32">
                  <c:v>360.37735849056605</c:v>
                </c:pt>
                <c:pt idx="33">
                  <c:v>543.39622641509436</c:v>
                </c:pt>
                <c:pt idx="34">
                  <c:v>177.35849056603774</c:v>
                </c:pt>
                <c:pt idx="35">
                  <c:v>932.07547169811323</c:v>
                </c:pt>
                <c:pt idx="36">
                  <c:v>700</c:v>
                </c:pt>
                <c:pt idx="37">
                  <c:v>83.018867924528308</c:v>
                </c:pt>
                <c:pt idx="38">
                  <c:v>111.32075471698113</c:v>
                </c:pt>
                <c:pt idx="39">
                  <c:v>230.18867924528303</c:v>
                </c:pt>
                <c:pt idx="40">
                  <c:v>15.09433962264151</c:v>
                </c:pt>
              </c:numCache>
            </c:numRef>
          </c:val>
          <c:smooth val="0"/>
          <c:extLst>
            <c:ext xmlns:c16="http://schemas.microsoft.com/office/drawing/2014/chart" uri="{C3380CC4-5D6E-409C-BE32-E72D297353CC}">
              <c16:uniqueId val="{00000002-CC76-4E22-9103-1BDBE4A7923E}"/>
            </c:ext>
          </c:extLst>
        </c:ser>
        <c:ser>
          <c:idx val="3"/>
          <c:order val="3"/>
          <c:tx>
            <c:strRef>
              <c:f>Grafdata!$A$26</c:f>
              <c:strCache>
                <c:ptCount val="1"/>
                <c:pt idx="0">
                  <c:v>Norrköpings kommun</c:v>
                </c:pt>
              </c:strCache>
            </c:strRef>
          </c:tx>
          <c:spPr>
            <a:ln w="28575" cap="rnd">
              <a:solidFill>
                <a:schemeClr val="accent5"/>
              </a:solidFill>
              <a:prstDash val="sysDash"/>
              <a:round/>
            </a:ln>
            <a:effectLst/>
          </c:spPr>
          <c:marker>
            <c:symbol val="none"/>
          </c:marker>
          <c:val>
            <c:numRef>
              <c:f>Grafdata!$C$26:$AP$26</c:f>
              <c:numCache>
                <c:formatCode>General</c:formatCode>
                <c:ptCount val="40"/>
                <c:pt idx="0">
                  <c:v>230.68181818181819</c:v>
                </c:pt>
                <c:pt idx="1">
                  <c:v>421.59090909090907</c:v>
                </c:pt>
                <c:pt idx="2">
                  <c:v>150</c:v>
                </c:pt>
                <c:pt idx="3">
                  <c:v>256.81818181818181</c:v>
                </c:pt>
                <c:pt idx="4">
                  <c:v>280.68181818181819</c:v>
                </c:pt>
                <c:pt idx="5">
                  <c:v>230.68181818181819</c:v>
                </c:pt>
                <c:pt idx="6">
                  <c:v>514.77272727272725</c:v>
                </c:pt>
                <c:pt idx="7">
                  <c:v>259.09090909090907</c:v>
                </c:pt>
                <c:pt idx="8">
                  <c:v>227.27272727272728</c:v>
                </c:pt>
                <c:pt idx="9">
                  <c:v>202.27272727272728</c:v>
                </c:pt>
                <c:pt idx="10">
                  <c:v>765.90909090909088</c:v>
                </c:pt>
                <c:pt idx="11">
                  <c:v>300</c:v>
                </c:pt>
                <c:pt idx="12">
                  <c:v>219.31818181818181</c:v>
                </c:pt>
                <c:pt idx="13">
                  <c:v>139.77272727272728</c:v>
                </c:pt>
                <c:pt idx="14">
                  <c:v>211.36363636363637</c:v>
                </c:pt>
                <c:pt idx="15">
                  <c:v>69.318181818181813</c:v>
                </c:pt>
                <c:pt idx="16">
                  <c:v>314.77272727272725</c:v>
                </c:pt>
                <c:pt idx="17">
                  <c:v>139.77272727272728</c:v>
                </c:pt>
                <c:pt idx="18">
                  <c:v>88.63636363636364</c:v>
                </c:pt>
                <c:pt idx="19">
                  <c:v>123.86363636363636</c:v>
                </c:pt>
                <c:pt idx="20">
                  <c:v>65.909090909090907</c:v>
                </c:pt>
                <c:pt idx="21">
                  <c:v>42.045454545454547</c:v>
                </c:pt>
                <c:pt idx="22">
                  <c:v>147.72727272727272</c:v>
                </c:pt>
                <c:pt idx="23">
                  <c:v>85.227272727272734</c:v>
                </c:pt>
                <c:pt idx="24">
                  <c:v>176.13636363636363</c:v>
                </c:pt>
                <c:pt idx="25">
                  <c:v>61.363636363636367</c:v>
                </c:pt>
                <c:pt idx="26">
                  <c:v>110.22727272727273</c:v>
                </c:pt>
                <c:pt idx="27">
                  <c:v>61.363636363636367</c:v>
                </c:pt>
                <c:pt idx="28">
                  <c:v>62.5</c:v>
                </c:pt>
                <c:pt idx="29">
                  <c:v>171.59090909090909</c:v>
                </c:pt>
                <c:pt idx="30">
                  <c:v>172.72727272727272</c:v>
                </c:pt>
                <c:pt idx="31">
                  <c:v>73.86363636363636</c:v>
                </c:pt>
                <c:pt idx="32">
                  <c:v>85.227272727272734</c:v>
                </c:pt>
                <c:pt idx="33">
                  <c:v>245.45454545454547</c:v>
                </c:pt>
                <c:pt idx="34">
                  <c:v>607.9545454545455</c:v>
                </c:pt>
                <c:pt idx="35">
                  <c:v>965.90909090909088</c:v>
                </c:pt>
                <c:pt idx="36">
                  <c:v>53.409090909090907</c:v>
                </c:pt>
                <c:pt idx="37">
                  <c:v>440.90909090909093</c:v>
                </c:pt>
                <c:pt idx="38">
                  <c:v>248.86363636363637</c:v>
                </c:pt>
                <c:pt idx="39">
                  <c:v>37.5</c:v>
                </c:pt>
              </c:numCache>
            </c:numRef>
          </c:val>
          <c:smooth val="0"/>
          <c:extLst>
            <c:ext xmlns:c16="http://schemas.microsoft.com/office/drawing/2014/chart" uri="{C3380CC4-5D6E-409C-BE32-E72D297353CC}">
              <c16:uniqueId val="{00000003-CC76-4E22-9103-1BDBE4A7923E}"/>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Grafdata!$B$4:$AP$4</c:f>
              <c:numCache>
                <c:formatCode>General</c:formatCode>
                <c:ptCount val="41"/>
                <c:pt idx="0">
                  <c:v>5.1058506000000001</c:v>
                </c:pt>
                <c:pt idx="1">
                  <c:v>5.1979901999999996</c:v>
                </c:pt>
                <c:pt idx="2">
                  <c:v>5.3716065000000004</c:v>
                </c:pt>
                <c:pt idx="3">
                  <c:v>5.6471321000000003</c:v>
                </c:pt>
                <c:pt idx="4">
                  <c:v>5.2812840999999997</c:v>
                </c:pt>
                <c:pt idx="5">
                  <c:v>5.4272818000000003</c:v>
                </c:pt>
                <c:pt idx="6">
                  <c:v>5.6900012000000002</c:v>
                </c:pt>
                <c:pt idx="7">
                  <c:v>5.8598794999999999</c:v>
                </c:pt>
                <c:pt idx="8">
                  <c:v>5.4593397000000001</c:v>
                </c:pt>
                <c:pt idx="9">
                  <c:v>5.5785103999999999</c:v>
                </c:pt>
                <c:pt idx="10">
                  <c:v>5.6457477999999996</c:v>
                </c:pt>
                <c:pt idx="11">
                  <c:v>5.5976245000000002</c:v>
                </c:pt>
                <c:pt idx="12">
                  <c:v>5.0938878000000001</c:v>
                </c:pt>
                <c:pt idx="13">
                  <c:v>5.1062773000000004</c:v>
                </c:pt>
                <c:pt idx="14">
                  <c:v>5.2243864999999996</c:v>
                </c:pt>
                <c:pt idx="15">
                  <c:v>5.2929404</c:v>
                </c:pt>
                <c:pt idx="16">
                  <c:v>4.9356795</c:v>
                </c:pt>
                <c:pt idx="17">
                  <c:v>5.0270139</c:v>
                </c:pt>
                <c:pt idx="18">
                  <c:v>5.1607665000000003</c:v>
                </c:pt>
                <c:pt idx="19">
                  <c:v>5.1933197</c:v>
                </c:pt>
                <c:pt idx="20">
                  <c:v>4.8013187999999998</c:v>
                </c:pt>
                <c:pt idx="21">
                  <c:v>4.8220586000000001</c:v>
                </c:pt>
                <c:pt idx="22">
                  <c:v>4.9710428000000002</c:v>
                </c:pt>
                <c:pt idx="23">
                  <c:v>5.0919134000000001</c:v>
                </c:pt>
                <c:pt idx="24">
                  <c:v>4.8117241000000002</c:v>
                </c:pt>
                <c:pt idx="25">
                  <c:v>4.8194819000000004</c:v>
                </c:pt>
                <c:pt idx="26">
                  <c:v>4.8820189999999997</c:v>
                </c:pt>
                <c:pt idx="27">
                  <c:v>4.9013086000000001</c:v>
                </c:pt>
                <c:pt idx="28">
                  <c:v>4.5815858</c:v>
                </c:pt>
                <c:pt idx="29">
                  <c:v>4.5682245000000004</c:v>
                </c:pt>
                <c:pt idx="30">
                  <c:v>4.5652578999999998</c:v>
                </c:pt>
                <c:pt idx="31">
                  <c:v>4.6360673999999999</c:v>
                </c:pt>
                <c:pt idx="32">
                  <c:v>4.4652865000000004</c:v>
                </c:pt>
                <c:pt idx="33">
                  <c:v>4.6453017000000001</c:v>
                </c:pt>
                <c:pt idx="34">
                  <c:v>4.8557554528969531</c:v>
                </c:pt>
                <c:pt idx="35">
                  <c:v>5.0690150105641782</c:v>
                </c:pt>
                <c:pt idx="36">
                  <c:v>5.8655588453141814</c:v>
                </c:pt>
                <c:pt idx="37">
                  <c:v>6.2768198893320166</c:v>
                </c:pt>
                <c:pt idx="38">
                  <c:v>6.0307963571851229</c:v>
                </c:pt>
                <c:pt idx="39">
                  <c:v>5.9896784238545449</c:v>
                </c:pt>
                <c:pt idx="40">
                  <c:v>5.5009540448191512</c:v>
                </c:pt>
              </c:numCache>
            </c:numRef>
          </c:val>
          <c:smooth val="0"/>
          <c:extLst>
            <c:ext xmlns:c16="http://schemas.microsoft.com/office/drawing/2014/chart" uri="{C3380CC4-5D6E-409C-BE32-E72D297353CC}">
              <c16:uniqueId val="{00000000-AF45-4556-8024-B00E9DDD4146}"/>
            </c:ext>
          </c:extLst>
        </c:ser>
        <c:ser>
          <c:idx val="1"/>
          <c:order val="1"/>
          <c:tx>
            <c:strRef>
              <c:f>Grafdata!$A$9</c:f>
              <c:strCache>
                <c:ptCount val="1"/>
                <c:pt idx="0">
                  <c:v>Östergötlands län</c:v>
                </c:pt>
              </c:strCache>
            </c:strRef>
          </c:tx>
          <c:spPr>
            <a:ln w="28575" cap="rnd">
              <a:solidFill>
                <a:schemeClr val="accent2"/>
              </a:solidFill>
              <a:round/>
            </a:ln>
            <a:effectLst/>
          </c:spPr>
          <c:marker>
            <c:symbol val="none"/>
          </c:marker>
          <c:cat>
            <c:numRef>
              <c:f>Grafdata!$B$2:$AP$2</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Grafdata!$B$9:$AP$9</c:f>
              <c:numCache>
                <c:formatCode>General</c:formatCode>
                <c:ptCount val="41"/>
                <c:pt idx="0">
                  <c:v>6.0202105000000001</c:v>
                </c:pt>
                <c:pt idx="1">
                  <c:v>6.1746847999999996</c:v>
                </c:pt>
                <c:pt idx="2">
                  <c:v>6.2669087000000001</c:v>
                </c:pt>
                <c:pt idx="3">
                  <c:v>6.5601390999999998</c:v>
                </c:pt>
                <c:pt idx="4">
                  <c:v>6.2236186</c:v>
                </c:pt>
                <c:pt idx="5">
                  <c:v>6.4449109</c:v>
                </c:pt>
                <c:pt idx="6">
                  <c:v>6.6383979999999996</c:v>
                </c:pt>
                <c:pt idx="7">
                  <c:v>6.6810691999999996</c:v>
                </c:pt>
                <c:pt idx="8">
                  <c:v>6.2292785000000004</c:v>
                </c:pt>
                <c:pt idx="9">
                  <c:v>6.3694144000000001</c:v>
                </c:pt>
                <c:pt idx="10">
                  <c:v>6.4889830000000002</c:v>
                </c:pt>
                <c:pt idx="11">
                  <c:v>6.4080724</c:v>
                </c:pt>
                <c:pt idx="12">
                  <c:v>5.8537321999999996</c:v>
                </c:pt>
                <c:pt idx="13">
                  <c:v>5.9308487000000003</c:v>
                </c:pt>
                <c:pt idx="14">
                  <c:v>6.0255554</c:v>
                </c:pt>
                <c:pt idx="15">
                  <c:v>6.0571602000000002</c:v>
                </c:pt>
                <c:pt idx="16">
                  <c:v>5.6200925000000002</c:v>
                </c:pt>
                <c:pt idx="17">
                  <c:v>5.7047904000000003</c:v>
                </c:pt>
                <c:pt idx="18">
                  <c:v>5.8823768000000003</c:v>
                </c:pt>
                <c:pt idx="19">
                  <c:v>5.8692494000000002</c:v>
                </c:pt>
                <c:pt idx="20">
                  <c:v>5.3923303999999996</c:v>
                </c:pt>
                <c:pt idx="21">
                  <c:v>5.4287983000000004</c:v>
                </c:pt>
                <c:pt idx="22">
                  <c:v>5.6212739000000003</c:v>
                </c:pt>
                <c:pt idx="23">
                  <c:v>5.7784333999999999</c:v>
                </c:pt>
                <c:pt idx="24">
                  <c:v>5.4686041999999997</c:v>
                </c:pt>
                <c:pt idx="25">
                  <c:v>5.4996074999999998</c:v>
                </c:pt>
                <c:pt idx="26">
                  <c:v>5.5892039000000002</c:v>
                </c:pt>
                <c:pt idx="27">
                  <c:v>5.5692235999999999</c:v>
                </c:pt>
                <c:pt idx="28">
                  <c:v>5.1506242000000002</c:v>
                </c:pt>
                <c:pt idx="29">
                  <c:v>5.1785635000000001</c:v>
                </c:pt>
                <c:pt idx="30">
                  <c:v>5.1828209000000003</c:v>
                </c:pt>
                <c:pt idx="31">
                  <c:v>5.2254132999999996</c:v>
                </c:pt>
                <c:pt idx="32">
                  <c:v>4.9741837999999996</c:v>
                </c:pt>
                <c:pt idx="33">
                  <c:v>5.1148096000000001</c:v>
                </c:pt>
                <c:pt idx="34">
                  <c:v>5.3383224380956884</c:v>
                </c:pt>
                <c:pt idx="35">
                  <c:v>5.5167820048807519</c:v>
                </c:pt>
                <c:pt idx="36">
                  <c:v>5.9989625455359983</c:v>
                </c:pt>
                <c:pt idx="37">
                  <c:v>6.2827507915183798</c:v>
                </c:pt>
                <c:pt idx="38">
                  <c:v>6.0413676291866478</c:v>
                </c:pt>
                <c:pt idx="39">
                  <c:v>5.9844570270381734</c:v>
                </c:pt>
                <c:pt idx="40">
                  <c:v>5.4646453025113653</c:v>
                </c:pt>
              </c:numCache>
            </c:numRef>
          </c:val>
          <c:smooth val="0"/>
          <c:extLst>
            <c:ext xmlns:c16="http://schemas.microsoft.com/office/drawing/2014/chart" uri="{C3380CC4-5D6E-409C-BE32-E72D297353CC}">
              <c16:uniqueId val="{00000001-AF45-4556-8024-B00E9DDD4146}"/>
            </c:ext>
          </c:extLst>
        </c:ser>
        <c:ser>
          <c:idx val="2"/>
          <c:order val="2"/>
          <c:tx>
            <c:strRef>
              <c:f>Grafdata!$A$10</c:f>
              <c:strCache>
                <c:ptCount val="1"/>
                <c:pt idx="0">
                  <c:v>Linköpings kommun</c:v>
                </c:pt>
              </c:strCache>
            </c:strRef>
          </c:tx>
          <c:spPr>
            <a:ln w="28575" cap="rnd">
              <a:solidFill>
                <a:schemeClr val="accent3"/>
              </a:solidFill>
              <a:prstDash val="sysDot"/>
              <a:round/>
            </a:ln>
            <a:effectLst/>
          </c:spPr>
          <c:marker>
            <c:symbol val="none"/>
          </c:marker>
          <c:cat>
            <c:numRef>
              <c:f>Grafdata!$B$2:$AP$2</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Grafdata!$B$10:$AP$10</c:f>
              <c:numCache>
                <c:formatCode>General</c:formatCode>
                <c:ptCount val="41"/>
                <c:pt idx="0">
                  <c:v>5.2735395</c:v>
                </c:pt>
                <c:pt idx="1">
                  <c:v>5.5492746999999998</c:v>
                </c:pt>
                <c:pt idx="2">
                  <c:v>5.5172062999999998</c:v>
                </c:pt>
                <c:pt idx="3">
                  <c:v>5.5614245999999996</c:v>
                </c:pt>
                <c:pt idx="4">
                  <c:v>5.4010375000000002</c:v>
                </c:pt>
                <c:pt idx="5">
                  <c:v>5.6773145999999999</c:v>
                </c:pt>
                <c:pt idx="6">
                  <c:v>5.5245967</c:v>
                </c:pt>
                <c:pt idx="7">
                  <c:v>5.4333396</c:v>
                </c:pt>
                <c:pt idx="8">
                  <c:v>5.0992945000000001</c:v>
                </c:pt>
                <c:pt idx="9">
                  <c:v>5.1938212000000004</c:v>
                </c:pt>
                <c:pt idx="10">
                  <c:v>4.9920312999999998</c:v>
                </c:pt>
                <c:pt idx="11">
                  <c:v>4.7889321000000002</c:v>
                </c:pt>
                <c:pt idx="12">
                  <c:v>4.3772744000000001</c:v>
                </c:pt>
                <c:pt idx="13">
                  <c:v>4.5126289999999996</c:v>
                </c:pt>
                <c:pt idx="14">
                  <c:v>4.3735743999999999</c:v>
                </c:pt>
                <c:pt idx="15">
                  <c:v>4.3306361999999998</c:v>
                </c:pt>
                <c:pt idx="16">
                  <c:v>3.9968433999999999</c:v>
                </c:pt>
                <c:pt idx="17">
                  <c:v>4.1200273000000003</c:v>
                </c:pt>
                <c:pt idx="18">
                  <c:v>4.1162935000000003</c:v>
                </c:pt>
                <c:pt idx="19">
                  <c:v>4.0640147999999998</c:v>
                </c:pt>
                <c:pt idx="20">
                  <c:v>3.6881561999999999</c:v>
                </c:pt>
                <c:pt idx="21">
                  <c:v>3.7796145999999999</c:v>
                </c:pt>
                <c:pt idx="22">
                  <c:v>3.8574516999999999</c:v>
                </c:pt>
                <c:pt idx="23">
                  <c:v>3.8951619000000002</c:v>
                </c:pt>
                <c:pt idx="24">
                  <c:v>3.7477464999999999</c:v>
                </c:pt>
                <c:pt idx="25">
                  <c:v>3.8152764000000001</c:v>
                </c:pt>
                <c:pt idx="26">
                  <c:v>3.9158312999999998</c:v>
                </c:pt>
                <c:pt idx="27">
                  <c:v>3.8969912</c:v>
                </c:pt>
                <c:pt idx="28">
                  <c:v>3.6674175</c:v>
                </c:pt>
                <c:pt idx="29">
                  <c:v>3.8734470999999999</c:v>
                </c:pt>
                <c:pt idx="30">
                  <c:v>3.8706100000000001</c:v>
                </c:pt>
                <c:pt idx="31">
                  <c:v>3.8512417000000001</c:v>
                </c:pt>
                <c:pt idx="32">
                  <c:v>3.7721558000000002</c:v>
                </c:pt>
                <c:pt idx="33">
                  <c:v>3.9634930000000002</c:v>
                </c:pt>
                <c:pt idx="34">
                  <c:v>3.9971643882471071</c:v>
                </c:pt>
                <c:pt idx="35">
                  <c:v>4.1125737381064251</c:v>
                </c:pt>
                <c:pt idx="36">
                  <c:v>4.7059667003082906</c:v>
                </c:pt>
                <c:pt idx="37">
                  <c:v>5.0672968308539765</c:v>
                </c:pt>
                <c:pt idx="38">
                  <c:v>4.8511184902772646</c:v>
                </c:pt>
                <c:pt idx="39">
                  <c:v>4.8091213774785322</c:v>
                </c:pt>
                <c:pt idx="40">
                  <c:v>4.4841831528358407</c:v>
                </c:pt>
              </c:numCache>
            </c:numRef>
          </c:val>
          <c:smooth val="0"/>
          <c:extLst>
            <c:ext xmlns:c16="http://schemas.microsoft.com/office/drawing/2014/chart" uri="{C3380CC4-5D6E-409C-BE32-E72D297353CC}">
              <c16:uniqueId val="{00000002-AF45-4556-8024-B00E9DDD4146}"/>
            </c:ext>
          </c:extLst>
        </c:ser>
        <c:ser>
          <c:idx val="3"/>
          <c:order val="3"/>
          <c:tx>
            <c:strRef>
              <c:f>Grafdata!$A$11</c:f>
              <c:strCache>
                <c:ptCount val="1"/>
                <c:pt idx="0">
                  <c:v>Norrköpings kommun</c:v>
                </c:pt>
              </c:strCache>
            </c:strRef>
          </c:tx>
          <c:spPr>
            <a:ln w="28575" cap="rnd">
              <a:solidFill>
                <a:schemeClr val="accent5"/>
              </a:solidFill>
              <a:prstDash val="sysDash"/>
              <a:round/>
            </a:ln>
            <a:effectLst/>
          </c:spPr>
          <c:marker>
            <c:symbol val="none"/>
          </c:marker>
          <c:cat>
            <c:numRef>
              <c:f>Grafdata!$B$2:$AP$2</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Grafdata!$B$11:$AP$11</c:f>
              <c:numCache>
                <c:formatCode>General</c:formatCode>
                <c:ptCount val="41"/>
                <c:pt idx="0">
                  <c:v>7.4091867999999996</c:v>
                </c:pt>
                <c:pt idx="1">
                  <c:v>7.5365158000000001</c:v>
                </c:pt>
                <c:pt idx="2">
                  <c:v>7.7225469999999996</c:v>
                </c:pt>
                <c:pt idx="3">
                  <c:v>8.1923376999999995</c:v>
                </c:pt>
                <c:pt idx="4">
                  <c:v>7.8668170999999996</c:v>
                </c:pt>
                <c:pt idx="5">
                  <c:v>8.0667010999999995</c:v>
                </c:pt>
                <c:pt idx="6">
                  <c:v>8.4104484999999993</c:v>
                </c:pt>
                <c:pt idx="7">
                  <c:v>8.5753050999999996</c:v>
                </c:pt>
                <c:pt idx="8">
                  <c:v>8.2113403999999992</c:v>
                </c:pt>
                <c:pt idx="9">
                  <c:v>8.3297331000000003</c:v>
                </c:pt>
                <c:pt idx="10">
                  <c:v>8.6897850000000005</c:v>
                </c:pt>
                <c:pt idx="11">
                  <c:v>8.6652593000000007</c:v>
                </c:pt>
                <c:pt idx="12">
                  <c:v>8.1030075000000004</c:v>
                </c:pt>
                <c:pt idx="13">
                  <c:v>8.1646766999999993</c:v>
                </c:pt>
                <c:pt idx="14">
                  <c:v>8.3390625000000007</c:v>
                </c:pt>
                <c:pt idx="15">
                  <c:v>8.3615718000000001</c:v>
                </c:pt>
                <c:pt idx="16">
                  <c:v>7.9667101999999996</c:v>
                </c:pt>
                <c:pt idx="17">
                  <c:v>8.0235085000000002</c:v>
                </c:pt>
                <c:pt idx="18">
                  <c:v>8.1491053999999998</c:v>
                </c:pt>
                <c:pt idx="19">
                  <c:v>8.1424561000000004</c:v>
                </c:pt>
                <c:pt idx="20">
                  <c:v>7.7820567</c:v>
                </c:pt>
                <c:pt idx="21">
                  <c:v>7.9064693000000004</c:v>
                </c:pt>
                <c:pt idx="22">
                  <c:v>8.0919025999999992</c:v>
                </c:pt>
                <c:pt idx="23">
                  <c:v>8.3410709000000001</c:v>
                </c:pt>
                <c:pt idx="24">
                  <c:v>7.9282133999999997</c:v>
                </c:pt>
                <c:pt idx="25">
                  <c:v>7.9253922000000001</c:v>
                </c:pt>
                <c:pt idx="26">
                  <c:v>7.9634238000000002</c:v>
                </c:pt>
                <c:pt idx="27">
                  <c:v>7.9478442999999999</c:v>
                </c:pt>
                <c:pt idx="28">
                  <c:v>7.3582166000000004</c:v>
                </c:pt>
                <c:pt idx="29">
                  <c:v>7.2284708999999996</c:v>
                </c:pt>
                <c:pt idx="30">
                  <c:v>7.2224629</c:v>
                </c:pt>
                <c:pt idx="31">
                  <c:v>7.3105421000000002</c:v>
                </c:pt>
                <c:pt idx="32">
                  <c:v>6.9033508000000001</c:v>
                </c:pt>
                <c:pt idx="33">
                  <c:v>6.9890002000000004</c:v>
                </c:pt>
                <c:pt idx="34">
                  <c:v>7.3070018525781446</c:v>
                </c:pt>
                <c:pt idx="35">
                  <c:v>7.6138642222858781</c:v>
                </c:pt>
                <c:pt idx="36">
                  <c:v>8.2268594672481292</c:v>
                </c:pt>
                <c:pt idx="37">
                  <c:v>8.4702823108765681</c:v>
                </c:pt>
                <c:pt idx="38">
                  <c:v>8.1674152532904269</c:v>
                </c:pt>
                <c:pt idx="39">
                  <c:v>8.1519382810507519</c:v>
                </c:pt>
                <c:pt idx="40">
                  <c:v>7.4472458862786723</c:v>
                </c:pt>
              </c:numCache>
            </c:numRef>
          </c:val>
          <c:smooth val="0"/>
          <c:extLst>
            <c:ext xmlns:c16="http://schemas.microsoft.com/office/drawing/2014/chart" uri="{C3380CC4-5D6E-409C-BE32-E72D297353CC}">
              <c16:uniqueId val="{00000003-AF45-4556-8024-B00E9DDD4146}"/>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Grafdata!$B$23:$AP$23</c:f>
              <c:numCache>
                <c:formatCode>General</c:formatCode>
                <c:ptCount val="41"/>
                <c:pt idx="0">
                  <c:v>100</c:v>
                </c:pt>
                <c:pt idx="1">
                  <c:v>100.25788594078087</c:v>
                </c:pt>
                <c:pt idx="2">
                  <c:v>100.38153612033351</c:v>
                </c:pt>
                <c:pt idx="3">
                  <c:v>100.51129418051296</c:v>
                </c:pt>
                <c:pt idx="4">
                  <c:v>100.71552180778023</c:v>
                </c:pt>
                <c:pt idx="5">
                  <c:v>100.98713724799435</c:v>
                </c:pt>
                <c:pt idx="6">
                  <c:v>101.15468583475568</c:v>
                </c:pt>
                <c:pt idx="7">
                  <c:v>101.34070626154093</c:v>
                </c:pt>
                <c:pt idx="8">
                  <c:v>101.58385707262937</c:v>
                </c:pt>
                <c:pt idx="9">
                  <c:v>101.89092362587506</c:v>
                </c:pt>
                <c:pt idx="10">
                  <c:v>102.09649562201513</c:v>
                </c:pt>
                <c:pt idx="11">
                  <c:v>102.32945251794997</c:v>
                </c:pt>
                <c:pt idx="12">
                  <c:v>102.61868236607228</c:v>
                </c:pt>
                <c:pt idx="13">
                  <c:v>102.98181015987193</c:v>
                </c:pt>
                <c:pt idx="14">
                  <c:v>103.18142247352864</c:v>
                </c:pt>
                <c:pt idx="15">
                  <c:v>103.39315527820391</c:v>
                </c:pt>
                <c:pt idx="16">
                  <c:v>103.66642206915941</c:v>
                </c:pt>
                <c:pt idx="17">
                  <c:v>104.04203026375458</c:v>
                </c:pt>
                <c:pt idx="18">
                  <c:v>104.27874504118427</c:v>
                </c:pt>
                <c:pt idx="19">
                  <c:v>104.53662039638346</c:v>
                </c:pt>
                <c:pt idx="20">
                  <c:v>104.86427590598818</c:v>
                </c:pt>
                <c:pt idx="21">
                  <c:v>105.37332594318592</c:v>
                </c:pt>
                <c:pt idx="22">
                  <c:v>105.80450844157797</c:v>
                </c:pt>
                <c:pt idx="23">
                  <c:v>106.10873805893459</c:v>
                </c:pt>
                <c:pt idx="24">
                  <c:v>106.41749830524837</c:v>
                </c:pt>
                <c:pt idx="25">
                  <c:v>106.84804566873989</c:v>
                </c:pt>
                <c:pt idx="26">
                  <c:v>107.12864826779659</c:v>
                </c:pt>
                <c:pt idx="27">
                  <c:v>107.36623106292366</c:v>
                </c:pt>
                <c:pt idx="28">
                  <c:v>107.6714980672845</c:v>
                </c:pt>
                <c:pt idx="29">
                  <c:v>108.04794252283205</c:v>
                </c:pt>
                <c:pt idx="30">
                  <c:v>108.29245887395663</c:v>
                </c:pt>
                <c:pt idx="31">
                  <c:v>108.55621981256746</c:v>
                </c:pt>
                <c:pt idx="32">
                  <c:v>108.83236588173872</c:v>
                </c:pt>
                <c:pt idx="33">
                  <c:v>109.1738355754301</c:v>
                </c:pt>
                <c:pt idx="34">
                  <c:v>109.32353687148638</c:v>
                </c:pt>
                <c:pt idx="35">
                  <c:v>109.49093726010426</c:v>
                </c:pt>
                <c:pt idx="36">
                  <c:v>109.58606988262284</c:v>
                </c:pt>
                <c:pt idx="37">
                  <c:v>109.80662047683388</c:v>
                </c:pt>
                <c:pt idx="38">
                  <c:v>109.87087495760474</c:v>
                </c:pt>
                <c:pt idx="39">
                  <c:v>109.98214000659694</c:v>
                </c:pt>
                <c:pt idx="40">
                  <c:v>110.18794488553387</c:v>
                </c:pt>
              </c:numCache>
            </c:numRef>
          </c:val>
          <c:smooth val="0"/>
          <c:extLst>
            <c:ext xmlns:c16="http://schemas.microsoft.com/office/drawing/2014/chart" uri="{C3380CC4-5D6E-409C-BE32-E72D297353CC}">
              <c16:uniqueId val="{00000000-D3FE-4D96-B657-47E3F8A5BCCF}"/>
            </c:ext>
          </c:extLst>
        </c:ser>
        <c:ser>
          <c:idx val="1"/>
          <c:order val="1"/>
          <c:tx>
            <c:strRef>
              <c:f>Grafdata!$A$28</c:f>
              <c:strCache>
                <c:ptCount val="1"/>
                <c:pt idx="0">
                  <c:v>Östergötlands län</c:v>
                </c:pt>
              </c:strCache>
            </c:strRef>
          </c:tx>
          <c:spPr>
            <a:ln w="28575" cap="rnd">
              <a:solidFill>
                <a:schemeClr val="accent2"/>
              </a:solidFill>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Grafdata!$B$28:$AP$28</c:f>
              <c:numCache>
                <c:formatCode>General</c:formatCode>
                <c:ptCount val="41"/>
                <c:pt idx="0">
                  <c:v>100</c:v>
                </c:pt>
                <c:pt idx="1">
                  <c:v>100.22207598021548</c:v>
                </c:pt>
                <c:pt idx="2">
                  <c:v>100.24230698574296</c:v>
                </c:pt>
                <c:pt idx="3">
                  <c:v>100.28416423855843</c:v>
                </c:pt>
                <c:pt idx="4">
                  <c:v>100.37043668741701</c:v>
                </c:pt>
                <c:pt idx="5">
                  <c:v>100.72296777224074</c:v>
                </c:pt>
                <c:pt idx="6">
                  <c:v>100.87225864061595</c:v>
                </c:pt>
                <c:pt idx="7">
                  <c:v>101.05084958596201</c:v>
                </c:pt>
                <c:pt idx="8">
                  <c:v>101.26687951854858</c:v>
                </c:pt>
                <c:pt idx="9">
                  <c:v>101.65429164738521</c:v>
                </c:pt>
                <c:pt idx="10">
                  <c:v>101.81730239307215</c:v>
                </c:pt>
                <c:pt idx="11">
                  <c:v>102.04867998502441</c:v>
                </c:pt>
                <c:pt idx="12">
                  <c:v>102.22145742303498</c:v>
                </c:pt>
                <c:pt idx="13">
                  <c:v>102.60096318189534</c:v>
                </c:pt>
                <c:pt idx="14">
                  <c:v>102.80722642215829</c:v>
                </c:pt>
                <c:pt idx="15">
                  <c:v>102.93163547913765</c:v>
                </c:pt>
                <c:pt idx="16">
                  <c:v>103.10278513509428</c:v>
                </c:pt>
                <c:pt idx="17">
                  <c:v>103.48717424011646</c:v>
                </c:pt>
                <c:pt idx="18">
                  <c:v>103.63413970555749</c:v>
                </c:pt>
                <c:pt idx="19">
                  <c:v>103.86714507956366</c:v>
                </c:pt>
                <c:pt idx="20">
                  <c:v>104.11852113674998</c:v>
                </c:pt>
                <c:pt idx="21">
                  <c:v>104.74661246927562</c:v>
                </c:pt>
                <c:pt idx="22">
                  <c:v>105.13262935635173</c:v>
                </c:pt>
                <c:pt idx="23">
                  <c:v>105.47934693383996</c:v>
                </c:pt>
                <c:pt idx="24">
                  <c:v>105.64468308246111</c:v>
                </c:pt>
                <c:pt idx="25">
                  <c:v>106.1662709606007</c:v>
                </c:pt>
                <c:pt idx="26">
                  <c:v>106.3862540781754</c:v>
                </c:pt>
                <c:pt idx="27">
                  <c:v>106.53833543007164</c:v>
                </c:pt>
                <c:pt idx="28">
                  <c:v>106.68413819404557</c:v>
                </c:pt>
                <c:pt idx="29">
                  <c:v>107.07806145109794</c:v>
                </c:pt>
                <c:pt idx="30">
                  <c:v>107.33664625738025</c:v>
                </c:pt>
                <c:pt idx="31">
                  <c:v>107.52174833094205</c:v>
                </c:pt>
                <c:pt idx="32">
                  <c:v>107.6654582322752</c:v>
                </c:pt>
                <c:pt idx="33">
                  <c:v>108.09891333920885</c:v>
                </c:pt>
                <c:pt idx="34">
                  <c:v>108.24634388523671</c:v>
                </c:pt>
                <c:pt idx="35">
                  <c:v>108.31075754651387</c:v>
                </c:pt>
                <c:pt idx="36">
                  <c:v>108.23541449144601</c:v>
                </c:pt>
                <c:pt idx="37">
                  <c:v>108.61840835470767</c:v>
                </c:pt>
                <c:pt idx="38">
                  <c:v>108.63305839319308</c:v>
                </c:pt>
                <c:pt idx="39">
                  <c:v>108.71491257647669</c:v>
                </c:pt>
                <c:pt idx="40">
                  <c:v>108.77444289159205</c:v>
                </c:pt>
              </c:numCache>
            </c:numRef>
          </c:val>
          <c:smooth val="0"/>
          <c:extLst>
            <c:ext xmlns:c16="http://schemas.microsoft.com/office/drawing/2014/chart" uri="{C3380CC4-5D6E-409C-BE32-E72D297353CC}">
              <c16:uniqueId val="{00000001-D3FE-4D96-B657-47E3F8A5BCCF}"/>
            </c:ext>
          </c:extLst>
        </c:ser>
        <c:ser>
          <c:idx val="2"/>
          <c:order val="2"/>
          <c:tx>
            <c:strRef>
              <c:f>Grafdata!$A$29</c:f>
              <c:strCache>
                <c:ptCount val="1"/>
                <c:pt idx="0">
                  <c:v>Linköpings kommun</c:v>
                </c:pt>
              </c:strCache>
            </c:strRef>
          </c:tx>
          <c:spPr>
            <a:ln w="28575" cap="rnd">
              <a:solidFill>
                <a:schemeClr val="accent3"/>
              </a:solidFill>
              <a:prstDash val="sysDot"/>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Grafdata!$B$29:$AP$29</c:f>
              <c:numCache>
                <c:formatCode>General</c:formatCode>
                <c:ptCount val="41"/>
                <c:pt idx="0">
                  <c:v>100</c:v>
                </c:pt>
                <c:pt idx="1">
                  <c:v>100.49582605848974</c:v>
                </c:pt>
                <c:pt idx="2">
                  <c:v>100.48423177651681</c:v>
                </c:pt>
                <c:pt idx="3">
                  <c:v>100.58653426451332</c:v>
                </c:pt>
                <c:pt idx="4">
                  <c:v>100.43921868179834</c:v>
                </c:pt>
                <c:pt idx="5">
                  <c:v>101.07144805761676</c:v>
                </c:pt>
                <c:pt idx="6">
                  <c:v>101.29378546486251</c:v>
                </c:pt>
                <c:pt idx="7">
                  <c:v>101.52839917066783</c:v>
                </c:pt>
                <c:pt idx="8">
                  <c:v>101.48747817546922</c:v>
                </c:pt>
                <c:pt idx="9">
                  <c:v>102.2431525534701</c:v>
                </c:pt>
                <c:pt idx="10">
                  <c:v>102.44025534701004</c:v>
                </c:pt>
                <c:pt idx="11">
                  <c:v>102.69396551724138</c:v>
                </c:pt>
                <c:pt idx="12">
                  <c:v>102.62235377564383</c:v>
                </c:pt>
                <c:pt idx="13">
                  <c:v>103.32483085988652</c:v>
                </c:pt>
                <c:pt idx="14">
                  <c:v>103.58536119598429</c:v>
                </c:pt>
                <c:pt idx="15">
                  <c:v>103.67129528590135</c:v>
                </c:pt>
                <c:pt idx="16">
                  <c:v>103.60036556089044</c:v>
                </c:pt>
                <c:pt idx="17">
                  <c:v>104.19849410737669</c:v>
                </c:pt>
                <c:pt idx="18">
                  <c:v>104.32534919249237</c:v>
                </c:pt>
                <c:pt idx="19">
                  <c:v>104.74137931034483</c:v>
                </c:pt>
                <c:pt idx="20">
                  <c:v>104.74888149279791</c:v>
                </c:pt>
                <c:pt idx="21">
                  <c:v>105.88307507638586</c:v>
                </c:pt>
                <c:pt idx="22">
                  <c:v>106.26977848101266</c:v>
                </c:pt>
                <c:pt idx="23">
                  <c:v>106.66057398515932</c:v>
                </c:pt>
                <c:pt idx="24">
                  <c:v>106.62510912265387</c:v>
                </c:pt>
                <c:pt idx="25">
                  <c:v>107.70201331296377</c:v>
                </c:pt>
                <c:pt idx="26">
                  <c:v>108.11326931470974</c:v>
                </c:pt>
                <c:pt idx="27">
                  <c:v>108.40858249672632</c:v>
                </c:pt>
                <c:pt idx="28">
                  <c:v>108.33219663902226</c:v>
                </c:pt>
                <c:pt idx="29">
                  <c:v>109.40023461370581</c:v>
                </c:pt>
                <c:pt idx="30">
                  <c:v>109.82785901353121</c:v>
                </c:pt>
                <c:pt idx="31">
                  <c:v>110.14499672632039</c:v>
                </c:pt>
                <c:pt idx="32">
                  <c:v>110.05769860323004</c:v>
                </c:pt>
                <c:pt idx="33">
                  <c:v>111.00297359231776</c:v>
                </c:pt>
                <c:pt idx="34">
                  <c:v>111.20348646879093</c:v>
                </c:pt>
                <c:pt idx="35">
                  <c:v>111.39035901353121</c:v>
                </c:pt>
                <c:pt idx="36">
                  <c:v>111.22394696639022</c:v>
                </c:pt>
                <c:pt idx="37">
                  <c:v>112.17331405499782</c:v>
                </c:pt>
                <c:pt idx="38">
                  <c:v>112.27084242688782</c:v>
                </c:pt>
                <c:pt idx="39">
                  <c:v>112.31721955477957</c:v>
                </c:pt>
                <c:pt idx="40">
                  <c:v>112.01645024006984</c:v>
                </c:pt>
              </c:numCache>
            </c:numRef>
          </c:val>
          <c:smooth val="0"/>
          <c:extLst>
            <c:ext xmlns:c16="http://schemas.microsoft.com/office/drawing/2014/chart" uri="{C3380CC4-5D6E-409C-BE32-E72D297353CC}">
              <c16:uniqueId val="{00000002-D3FE-4D96-B657-47E3F8A5BCCF}"/>
            </c:ext>
          </c:extLst>
        </c:ser>
        <c:ser>
          <c:idx val="3"/>
          <c:order val="3"/>
          <c:tx>
            <c:strRef>
              <c:f>Grafdata!$A$30</c:f>
              <c:strCache>
                <c:ptCount val="1"/>
                <c:pt idx="0">
                  <c:v>Norrköpings kommun</c:v>
                </c:pt>
              </c:strCache>
            </c:strRef>
          </c:tx>
          <c:spPr>
            <a:ln w="28575" cap="rnd">
              <a:solidFill>
                <a:schemeClr val="accent5"/>
              </a:solidFill>
              <a:prstDash val="sysDash"/>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Grafdata!$B$30:$AP$30</c:f>
              <c:numCache>
                <c:formatCode>General</c:formatCode>
                <c:ptCount val="41"/>
                <c:pt idx="0">
                  <c:v>100</c:v>
                </c:pt>
                <c:pt idx="1">
                  <c:v>100.29319436022995</c:v>
                </c:pt>
                <c:pt idx="2">
                  <c:v>100.25635318407541</c:v>
                </c:pt>
                <c:pt idx="3">
                  <c:v>100.38145967810023</c:v>
                </c:pt>
                <c:pt idx="4">
                  <c:v>100.67542156283339</c:v>
                </c:pt>
                <c:pt idx="5">
                  <c:v>101.16279962237795</c:v>
                </c:pt>
                <c:pt idx="6">
                  <c:v>101.40840746340827</c:v>
                </c:pt>
                <c:pt idx="7">
                  <c:v>101.69622915211568</c:v>
                </c:pt>
                <c:pt idx="8">
                  <c:v>102.08996922226743</c:v>
                </c:pt>
                <c:pt idx="9">
                  <c:v>102.42153980765836</c:v>
                </c:pt>
                <c:pt idx="10">
                  <c:v>102.65563478114039</c:v>
                </c:pt>
                <c:pt idx="11">
                  <c:v>102.89817252415783</c:v>
                </c:pt>
                <c:pt idx="12">
                  <c:v>103.25276884464536</c:v>
                </c:pt>
                <c:pt idx="13">
                  <c:v>103.57512913599767</c:v>
                </c:pt>
                <c:pt idx="14">
                  <c:v>103.83301736907951</c:v>
                </c:pt>
                <c:pt idx="15">
                  <c:v>104.13695707235453</c:v>
                </c:pt>
                <c:pt idx="16">
                  <c:v>104.47850547628732</c:v>
                </c:pt>
                <c:pt idx="17">
                  <c:v>104.90371405107108</c:v>
                </c:pt>
                <c:pt idx="18">
                  <c:v>105.17772029872053</c:v>
                </c:pt>
                <c:pt idx="19">
                  <c:v>105.40106992915749</c:v>
                </c:pt>
                <c:pt idx="20">
                  <c:v>105.90686857677932</c:v>
                </c:pt>
                <c:pt idx="21">
                  <c:v>106.39808425883996</c:v>
                </c:pt>
                <c:pt idx="22">
                  <c:v>106.96451734221615</c:v>
                </c:pt>
                <c:pt idx="23">
                  <c:v>107.41505422560616</c:v>
                </c:pt>
                <c:pt idx="24">
                  <c:v>107.71285373285542</c:v>
                </c:pt>
                <c:pt idx="25">
                  <c:v>108.05209956327856</c:v>
                </c:pt>
                <c:pt idx="26">
                  <c:v>108.16492566525186</c:v>
                </c:pt>
                <c:pt idx="27">
                  <c:v>108.21404723345793</c:v>
                </c:pt>
                <c:pt idx="28">
                  <c:v>108.46579527051401</c:v>
                </c:pt>
                <c:pt idx="29">
                  <c:v>108.55943325990683</c:v>
                </c:pt>
                <c:pt idx="30">
                  <c:v>108.73980151816346</c:v>
                </c:pt>
                <c:pt idx="31">
                  <c:v>108.97850163866481</c:v>
                </c:pt>
                <c:pt idx="32">
                  <c:v>109.2962567829978</c:v>
                </c:pt>
                <c:pt idx="33">
                  <c:v>109.61631450084045</c:v>
                </c:pt>
                <c:pt idx="34">
                  <c:v>109.88725065047701</c:v>
                </c:pt>
                <c:pt idx="35">
                  <c:v>110.01158961999862</c:v>
                </c:pt>
                <c:pt idx="36">
                  <c:v>109.96323557629577</c:v>
                </c:pt>
                <c:pt idx="37">
                  <c:v>110.19656302527459</c:v>
                </c:pt>
                <c:pt idx="38">
                  <c:v>110.12288067296548</c:v>
                </c:pt>
                <c:pt idx="39">
                  <c:v>110.21575113785508</c:v>
                </c:pt>
                <c:pt idx="40">
                  <c:v>110.42528532723408</c:v>
                </c:pt>
              </c:numCache>
            </c:numRef>
          </c:val>
          <c:smooth val="0"/>
          <c:extLst>
            <c:ext xmlns:c16="http://schemas.microsoft.com/office/drawing/2014/chart" uri="{C3380CC4-5D6E-409C-BE32-E72D297353CC}">
              <c16:uniqueId val="{00000003-D3FE-4D96-B657-47E3F8A5BCCF}"/>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Grafdata!$B$23:$AP$23</c:f>
              <c:numCache>
                <c:formatCode>General</c:formatCode>
                <c:ptCount val="41"/>
                <c:pt idx="0">
                  <c:v>100</c:v>
                </c:pt>
                <c:pt idx="1">
                  <c:v>60.160135872861822</c:v>
                </c:pt>
                <c:pt idx="2">
                  <c:v>66.735411864612402</c:v>
                </c:pt>
                <c:pt idx="3">
                  <c:v>67.754458328278545</c:v>
                </c:pt>
                <c:pt idx="4">
                  <c:v>75.397306805774591</c:v>
                </c:pt>
                <c:pt idx="5">
                  <c:v>53.415018803833554</c:v>
                </c:pt>
                <c:pt idx="6">
                  <c:v>62.064782239475917</c:v>
                </c:pt>
                <c:pt idx="7">
                  <c:v>89.190828581827006</c:v>
                </c:pt>
                <c:pt idx="8">
                  <c:v>94.904767681669298</c:v>
                </c:pt>
                <c:pt idx="9">
                  <c:v>79.012495450685435</c:v>
                </c:pt>
                <c:pt idx="10">
                  <c:v>106.91495814630596</c:v>
                </c:pt>
                <c:pt idx="11">
                  <c:v>105.89591168263982</c:v>
                </c:pt>
                <c:pt idx="12">
                  <c:v>111.93740143151766</c:v>
                </c:pt>
                <c:pt idx="13">
                  <c:v>94.152614339439523</c:v>
                </c:pt>
                <c:pt idx="14">
                  <c:v>134.52626470945043</c:v>
                </c:pt>
                <c:pt idx="15">
                  <c:v>137.2437219458935</c:v>
                </c:pt>
                <c:pt idx="16">
                  <c:v>160.37850297221885</c:v>
                </c:pt>
                <c:pt idx="17">
                  <c:v>142.82421448501759</c:v>
                </c:pt>
                <c:pt idx="18">
                  <c:v>142.98192405677545</c:v>
                </c:pt>
                <c:pt idx="19">
                  <c:v>180.54106514618465</c:v>
                </c:pt>
                <c:pt idx="20">
                  <c:v>201.10396700230498</c:v>
                </c:pt>
                <c:pt idx="21">
                  <c:v>177.87213393182094</c:v>
                </c:pt>
                <c:pt idx="22">
                  <c:v>182.48210602935825</c:v>
                </c:pt>
                <c:pt idx="23">
                  <c:v>205.89591168263982</c:v>
                </c:pt>
                <c:pt idx="24">
                  <c:v>214.87322576731773</c:v>
                </c:pt>
                <c:pt idx="25">
                  <c:v>154.22782967366251</c:v>
                </c:pt>
                <c:pt idx="26">
                  <c:v>198.72619192041734</c:v>
                </c:pt>
                <c:pt idx="27">
                  <c:v>167.28132961300497</c:v>
                </c:pt>
                <c:pt idx="28">
                  <c:v>174.3297343200291</c:v>
                </c:pt>
                <c:pt idx="29">
                  <c:v>133.89542642241904</c:v>
                </c:pt>
                <c:pt idx="30">
                  <c:v>166.71114885357272</c:v>
                </c:pt>
                <c:pt idx="31">
                  <c:v>141.01662016256216</c:v>
                </c:pt>
                <c:pt idx="32">
                  <c:v>153.3907557927939</c:v>
                </c:pt>
                <c:pt idx="33">
                  <c:v>107.92187310445226</c:v>
                </c:pt>
                <c:pt idx="34">
                  <c:v>171.05422782967366</c:v>
                </c:pt>
                <c:pt idx="35">
                  <c:v>143.81899793764407</c:v>
                </c:pt>
                <c:pt idx="36">
                  <c:v>151.69234502001697</c:v>
                </c:pt>
                <c:pt idx="37">
                  <c:v>124.62695620526507</c:v>
                </c:pt>
                <c:pt idx="38">
                  <c:v>155.91410894091956</c:v>
                </c:pt>
                <c:pt idx="39">
                  <c:v>186.95863156617736</c:v>
                </c:pt>
                <c:pt idx="40">
                  <c:v>178.07836952565813</c:v>
                </c:pt>
              </c:numCache>
            </c:numRef>
          </c:val>
          <c:smooth val="0"/>
          <c:extLst>
            <c:ext xmlns:c16="http://schemas.microsoft.com/office/drawing/2014/chart" uri="{C3380CC4-5D6E-409C-BE32-E72D297353CC}">
              <c16:uniqueId val="{00000000-2925-4139-92B0-1DD439B9300A}"/>
            </c:ext>
          </c:extLst>
        </c:ser>
        <c:ser>
          <c:idx val="1"/>
          <c:order val="1"/>
          <c:tx>
            <c:strRef>
              <c:f>Grafdata!$A$28</c:f>
              <c:strCache>
                <c:ptCount val="1"/>
                <c:pt idx="0">
                  <c:v>Östergötlands län</c:v>
                </c:pt>
              </c:strCache>
            </c:strRef>
          </c:tx>
          <c:spPr>
            <a:ln w="28575" cap="rnd">
              <a:solidFill>
                <a:schemeClr val="accent2"/>
              </a:solidFill>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Grafdata!$B$28:$AP$28</c:f>
              <c:numCache>
                <c:formatCode>General</c:formatCode>
                <c:ptCount val="41"/>
                <c:pt idx="0">
                  <c:v>100</c:v>
                </c:pt>
                <c:pt idx="1">
                  <c:v>35.496183206106871</c:v>
                </c:pt>
                <c:pt idx="2">
                  <c:v>43.12977099236641</c:v>
                </c:pt>
                <c:pt idx="3">
                  <c:v>75.572519083969468</c:v>
                </c:pt>
                <c:pt idx="4">
                  <c:v>120.22900763358778</c:v>
                </c:pt>
                <c:pt idx="5">
                  <c:v>58.015267175572518</c:v>
                </c:pt>
                <c:pt idx="6">
                  <c:v>101.52671755725191</c:v>
                </c:pt>
                <c:pt idx="7">
                  <c:v>44.656488549618324</c:v>
                </c:pt>
                <c:pt idx="8">
                  <c:v>130.15267175572518</c:v>
                </c:pt>
                <c:pt idx="9">
                  <c:v>97.328244274809165</c:v>
                </c:pt>
                <c:pt idx="10">
                  <c:v>159.92366412213741</c:v>
                </c:pt>
                <c:pt idx="11">
                  <c:v>132.06106870229007</c:v>
                </c:pt>
                <c:pt idx="12">
                  <c:v>207.63358778625954</c:v>
                </c:pt>
                <c:pt idx="13">
                  <c:v>186.25954198473283</c:v>
                </c:pt>
                <c:pt idx="14">
                  <c:v>75.190839694656489</c:v>
                </c:pt>
                <c:pt idx="15">
                  <c:v>376.71755725190837</c:v>
                </c:pt>
                <c:pt idx="16">
                  <c:v>334.35114503816794</c:v>
                </c:pt>
                <c:pt idx="17">
                  <c:v>267.55725190839695</c:v>
                </c:pt>
                <c:pt idx="18">
                  <c:v>373.6641221374046</c:v>
                </c:pt>
                <c:pt idx="19">
                  <c:v>258.39694656488547</c:v>
                </c:pt>
                <c:pt idx="20">
                  <c:v>365.64885496183206</c:v>
                </c:pt>
                <c:pt idx="21">
                  <c:v>261.06870229007632</c:v>
                </c:pt>
                <c:pt idx="22">
                  <c:v>286.25954198473283</c:v>
                </c:pt>
                <c:pt idx="23">
                  <c:v>191.22137404580153</c:v>
                </c:pt>
                <c:pt idx="24">
                  <c:v>358.01526717557255</c:v>
                </c:pt>
                <c:pt idx="25">
                  <c:v>256.48854961832063</c:v>
                </c:pt>
                <c:pt idx="26">
                  <c:v>198.09160305343511</c:v>
                </c:pt>
                <c:pt idx="27">
                  <c:v>214.50381679389312</c:v>
                </c:pt>
                <c:pt idx="28">
                  <c:v>216.79389312977099</c:v>
                </c:pt>
                <c:pt idx="29">
                  <c:v>101.14503816793894</c:v>
                </c:pt>
                <c:pt idx="30">
                  <c:v>117.55725190839695</c:v>
                </c:pt>
                <c:pt idx="31">
                  <c:v>201.52671755725191</c:v>
                </c:pt>
                <c:pt idx="32">
                  <c:v>206.87022900763358</c:v>
                </c:pt>
                <c:pt idx="33">
                  <c:v>267.17557251908397</c:v>
                </c:pt>
                <c:pt idx="34">
                  <c:v>207.63358778625954</c:v>
                </c:pt>
                <c:pt idx="35">
                  <c:v>102.29007633587786</c:v>
                </c:pt>
                <c:pt idx="36">
                  <c:v>317.93893129770993</c:v>
                </c:pt>
                <c:pt idx="37">
                  <c:v>48.091603053435115</c:v>
                </c:pt>
                <c:pt idx="38">
                  <c:v>92.748091603053439</c:v>
                </c:pt>
                <c:pt idx="39">
                  <c:v>165.26717557251908</c:v>
                </c:pt>
                <c:pt idx="40">
                  <c:v>220.61068702290078</c:v>
                </c:pt>
              </c:numCache>
            </c:numRef>
          </c:val>
          <c:smooth val="0"/>
          <c:extLst>
            <c:ext xmlns:c16="http://schemas.microsoft.com/office/drawing/2014/chart" uri="{C3380CC4-5D6E-409C-BE32-E72D297353CC}">
              <c16:uniqueId val="{00000001-2925-4139-92B0-1DD439B9300A}"/>
            </c:ext>
          </c:extLst>
        </c:ser>
        <c:ser>
          <c:idx val="2"/>
          <c:order val="2"/>
          <c:tx>
            <c:strRef>
              <c:f>Grafdata!$A$29</c:f>
              <c:strCache>
                <c:ptCount val="1"/>
                <c:pt idx="0">
                  <c:v>Linköpings kommun</c:v>
                </c:pt>
              </c:strCache>
            </c:strRef>
          </c:tx>
          <c:spPr>
            <a:ln w="28575" cap="rnd">
              <a:solidFill>
                <a:schemeClr val="accent3"/>
              </a:solidFill>
              <a:prstDash val="sysDot"/>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Grafdata!$B$29:$AP$29</c:f>
              <c:numCache>
                <c:formatCode>General</c:formatCode>
                <c:ptCount val="41"/>
                <c:pt idx="0">
                  <c:v>100</c:v>
                </c:pt>
                <c:pt idx="1">
                  <c:v>37.5</c:v>
                </c:pt>
                <c:pt idx="2">
                  <c:v>42.1875</c:v>
                </c:pt>
                <c:pt idx="3">
                  <c:v>96.09375</c:v>
                </c:pt>
                <c:pt idx="4">
                  <c:v>214.0625</c:v>
                </c:pt>
                <c:pt idx="5">
                  <c:v>84.375</c:v>
                </c:pt>
                <c:pt idx="6">
                  <c:v>92.1875</c:v>
                </c:pt>
                <c:pt idx="7">
                  <c:v>71.09375</c:v>
                </c:pt>
                <c:pt idx="8">
                  <c:v>208.59375</c:v>
                </c:pt>
                <c:pt idx="9">
                  <c:v>123.4375</c:v>
                </c:pt>
                <c:pt idx="10">
                  <c:v>217.1875</c:v>
                </c:pt>
                <c:pt idx="11">
                  <c:v>153.125</c:v>
                </c:pt>
                <c:pt idx="12">
                  <c:v>157.8125</c:v>
                </c:pt>
                <c:pt idx="13">
                  <c:v>180.46875</c:v>
                </c:pt>
                <c:pt idx="14">
                  <c:v>74.21875</c:v>
                </c:pt>
                <c:pt idx="15">
                  <c:v>288.28125</c:v>
                </c:pt>
                <c:pt idx="16">
                  <c:v>466.40625</c:v>
                </c:pt>
                <c:pt idx="17">
                  <c:v>419.53125</c:v>
                </c:pt>
                <c:pt idx="18">
                  <c:v>606.25</c:v>
                </c:pt>
                <c:pt idx="19">
                  <c:v>227.34375</c:v>
                </c:pt>
                <c:pt idx="20">
                  <c:v>333.59375</c:v>
                </c:pt>
                <c:pt idx="21">
                  <c:v>271.875</c:v>
                </c:pt>
                <c:pt idx="22">
                  <c:v>311.71875</c:v>
                </c:pt>
                <c:pt idx="23">
                  <c:v>223.4375</c:v>
                </c:pt>
                <c:pt idx="24">
                  <c:v>599.21875</c:v>
                </c:pt>
                <c:pt idx="25">
                  <c:v>392.1875</c:v>
                </c:pt>
                <c:pt idx="26">
                  <c:v>177.34375</c:v>
                </c:pt>
                <c:pt idx="27">
                  <c:v>183.59375</c:v>
                </c:pt>
                <c:pt idx="28">
                  <c:v>261.71875</c:v>
                </c:pt>
                <c:pt idx="29">
                  <c:v>23.4375</c:v>
                </c:pt>
                <c:pt idx="30">
                  <c:v>154.6875</c:v>
                </c:pt>
                <c:pt idx="31">
                  <c:v>262.5</c:v>
                </c:pt>
                <c:pt idx="32">
                  <c:v>171.09375</c:v>
                </c:pt>
                <c:pt idx="33">
                  <c:v>381.25</c:v>
                </c:pt>
                <c:pt idx="34">
                  <c:v>164.84375</c:v>
                </c:pt>
                <c:pt idx="35">
                  <c:v>31.25</c:v>
                </c:pt>
                <c:pt idx="36">
                  <c:v>350</c:v>
                </c:pt>
                <c:pt idx="37">
                  <c:v>34.375</c:v>
                </c:pt>
                <c:pt idx="38">
                  <c:v>44.53125</c:v>
                </c:pt>
                <c:pt idx="39">
                  <c:v>248.4375</c:v>
                </c:pt>
                <c:pt idx="40">
                  <c:v>341.40625</c:v>
                </c:pt>
              </c:numCache>
            </c:numRef>
          </c:val>
          <c:smooth val="0"/>
          <c:extLst>
            <c:ext xmlns:c16="http://schemas.microsoft.com/office/drawing/2014/chart" uri="{C3380CC4-5D6E-409C-BE32-E72D297353CC}">
              <c16:uniqueId val="{00000002-2925-4139-92B0-1DD439B9300A}"/>
            </c:ext>
          </c:extLst>
        </c:ser>
        <c:ser>
          <c:idx val="3"/>
          <c:order val="3"/>
          <c:tx>
            <c:strRef>
              <c:f>Grafdata!$A$30</c:f>
              <c:strCache>
                <c:ptCount val="1"/>
                <c:pt idx="0">
                  <c:v>Norrköpings kommun</c:v>
                </c:pt>
              </c:strCache>
            </c:strRef>
          </c:tx>
          <c:spPr>
            <a:ln w="28575" cap="rnd">
              <a:solidFill>
                <a:schemeClr val="accent5"/>
              </a:solidFill>
              <a:prstDash val="sysDash"/>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Grafdata!$B$30:$AP$30</c:f>
              <c:numCache>
                <c:formatCode>General</c:formatCode>
                <c:ptCount val="41"/>
                <c:pt idx="0">
                  <c:v>100</c:v>
                </c:pt>
                <c:pt idx="1">
                  <c:v>26.881720430107528</c:v>
                </c:pt>
                <c:pt idx="2">
                  <c:v>35.483870967741936</c:v>
                </c:pt>
                <c:pt idx="3">
                  <c:v>64.516129032258064</c:v>
                </c:pt>
                <c:pt idx="4">
                  <c:v>11.827956989247312</c:v>
                </c:pt>
                <c:pt idx="5">
                  <c:v>9.67741935483871</c:v>
                </c:pt>
                <c:pt idx="6">
                  <c:v>147.31182795698925</c:v>
                </c:pt>
                <c:pt idx="7">
                  <c:v>13.978494623655914</c:v>
                </c:pt>
                <c:pt idx="8">
                  <c:v>20.43010752688172</c:v>
                </c:pt>
                <c:pt idx="9">
                  <c:v>86.021505376344081</c:v>
                </c:pt>
                <c:pt idx="10">
                  <c:v>93.548387096774192</c:v>
                </c:pt>
                <c:pt idx="11">
                  <c:v>151.61290322580646</c:v>
                </c:pt>
                <c:pt idx="12">
                  <c:v>319.35483870967744</c:v>
                </c:pt>
                <c:pt idx="13">
                  <c:v>235.48387096774192</c:v>
                </c:pt>
                <c:pt idx="14">
                  <c:v>77.41935483870968</c:v>
                </c:pt>
                <c:pt idx="15">
                  <c:v>625.80645161290317</c:v>
                </c:pt>
                <c:pt idx="16">
                  <c:v>112.90322580645162</c:v>
                </c:pt>
                <c:pt idx="17">
                  <c:v>132.25806451612902</c:v>
                </c:pt>
                <c:pt idx="18">
                  <c:v>131.18279569892474</c:v>
                </c:pt>
                <c:pt idx="19">
                  <c:v>334.40860215053766</c:v>
                </c:pt>
                <c:pt idx="20">
                  <c:v>403.22580645161293</c:v>
                </c:pt>
                <c:pt idx="21">
                  <c:v>289.24731182795699</c:v>
                </c:pt>
                <c:pt idx="22">
                  <c:v>278.49462365591398</c:v>
                </c:pt>
                <c:pt idx="23">
                  <c:v>146.23655913978496</c:v>
                </c:pt>
                <c:pt idx="24">
                  <c:v>112.90322580645162</c:v>
                </c:pt>
                <c:pt idx="25">
                  <c:v>102.15053763440861</c:v>
                </c:pt>
                <c:pt idx="26">
                  <c:v>245.16129032258064</c:v>
                </c:pt>
                <c:pt idx="27">
                  <c:v>175.26881720430109</c:v>
                </c:pt>
                <c:pt idx="28">
                  <c:v>174.19354838709677</c:v>
                </c:pt>
                <c:pt idx="29">
                  <c:v>146.23655913978496</c:v>
                </c:pt>
                <c:pt idx="30">
                  <c:v>56.98924731182796</c:v>
                </c:pt>
                <c:pt idx="31">
                  <c:v>94.623655913978496</c:v>
                </c:pt>
                <c:pt idx="32">
                  <c:v>275.26881720430106</c:v>
                </c:pt>
                <c:pt idx="33">
                  <c:v>161.29032258064515</c:v>
                </c:pt>
                <c:pt idx="34">
                  <c:v>244.08602150537635</c:v>
                </c:pt>
                <c:pt idx="35">
                  <c:v>169.89247311827958</c:v>
                </c:pt>
                <c:pt idx="36">
                  <c:v>303.22580645161293</c:v>
                </c:pt>
                <c:pt idx="37">
                  <c:v>40.86021505376344</c:v>
                </c:pt>
                <c:pt idx="38">
                  <c:v>92.473118279569889</c:v>
                </c:pt>
                <c:pt idx="39">
                  <c:v>15.053763440860216</c:v>
                </c:pt>
                <c:pt idx="40">
                  <c:v>2.150537634408602</c:v>
                </c:pt>
              </c:numCache>
            </c:numRef>
          </c:val>
          <c:smooth val="0"/>
          <c:extLst>
            <c:ext xmlns:c16="http://schemas.microsoft.com/office/drawing/2014/chart" uri="{C3380CC4-5D6E-409C-BE32-E72D297353CC}">
              <c16:uniqueId val="{00000003-2925-4139-92B0-1DD439B9300A}"/>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Grafdata!$B$21:$L$21</c:f>
              <c:numCache>
                <c:formatCode>General</c:formatCode>
                <c:ptCount val="11"/>
                <c:pt idx="0">
                  <c:v>100</c:v>
                </c:pt>
                <c:pt idx="1">
                  <c:v>100.49242916851377</c:v>
                </c:pt>
                <c:pt idx="2">
                  <c:v>103.41089666249309</c:v>
                </c:pt>
                <c:pt idx="3">
                  <c:v>109.80946194934553</c:v>
                </c:pt>
                <c:pt idx="4">
                  <c:v>117.36770386092945</c:v>
                </c:pt>
                <c:pt idx="5">
                  <c:v>121.95220755402957</c:v>
                </c:pt>
                <c:pt idx="6">
                  <c:v>126.82226083605218</c:v>
                </c:pt>
                <c:pt idx="7">
                  <c:v>131.19675238810348</c:v>
                </c:pt>
                <c:pt idx="8">
                  <c:v>137.97870048061088</c:v>
                </c:pt>
                <c:pt idx="9">
                  <c:v>44.044644696336135</c:v>
                </c:pt>
                <c:pt idx="10">
                  <c:v>77.569495401304849</c:v>
                </c:pt>
              </c:numCache>
            </c:numRef>
          </c:val>
          <c:smooth val="0"/>
          <c:extLst>
            <c:ext xmlns:c16="http://schemas.microsoft.com/office/drawing/2014/chart" uri="{C3380CC4-5D6E-409C-BE32-E72D297353CC}">
              <c16:uniqueId val="{00000000-8B5D-449B-ACE3-17C6681EEABC}"/>
            </c:ext>
          </c:extLst>
        </c:ser>
        <c:ser>
          <c:idx val="1"/>
          <c:order val="1"/>
          <c:tx>
            <c:strRef>
              <c:f>Grafdata!$A$26</c:f>
              <c:strCache>
                <c:ptCount val="1"/>
                <c:pt idx="0">
                  <c:v>Östergötlands län</c:v>
                </c:pt>
              </c:strCache>
            </c:strRef>
          </c:tx>
          <c:spPr>
            <a:ln w="28575" cap="rnd">
              <a:solidFill>
                <a:schemeClr val="accent2"/>
              </a:solidFill>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Grafdata!$B$26:$L$26</c:f>
              <c:numCache>
                <c:formatCode>General</c:formatCode>
                <c:ptCount val="11"/>
                <c:pt idx="0">
                  <c:v>100</c:v>
                </c:pt>
                <c:pt idx="1">
                  <c:v>98.866595879347969</c:v>
                </c:pt>
                <c:pt idx="2">
                  <c:v>101.54118058029461</c:v>
                </c:pt>
                <c:pt idx="3">
                  <c:v>107.18364467071791</c:v>
                </c:pt>
                <c:pt idx="4">
                  <c:v>117.53819229478883</c:v>
                </c:pt>
                <c:pt idx="5">
                  <c:v>123.82050918448166</c:v>
                </c:pt>
                <c:pt idx="6">
                  <c:v>123.32868719498909</c:v>
                </c:pt>
                <c:pt idx="7">
                  <c:v>125.98217404687873</c:v>
                </c:pt>
                <c:pt idx="8">
                  <c:v>133.59884342283203</c:v>
                </c:pt>
                <c:pt idx="9">
                  <c:v>56.498656309121536</c:v>
                </c:pt>
                <c:pt idx="10">
                  <c:v>93.952180514579993</c:v>
                </c:pt>
              </c:numCache>
            </c:numRef>
          </c:val>
          <c:smooth val="0"/>
          <c:extLst>
            <c:ext xmlns:c16="http://schemas.microsoft.com/office/drawing/2014/chart" uri="{C3380CC4-5D6E-409C-BE32-E72D297353CC}">
              <c16:uniqueId val="{00000001-8B5D-449B-ACE3-17C6681EEABC}"/>
            </c:ext>
          </c:extLst>
        </c:ser>
        <c:ser>
          <c:idx val="2"/>
          <c:order val="2"/>
          <c:tx>
            <c:strRef>
              <c:f>Grafdata!$A$27</c:f>
              <c:strCache>
                <c:ptCount val="1"/>
                <c:pt idx="0">
                  <c:v>Linköpings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Grafdata!$B$27:$L$27</c:f>
              <c:numCache>
                <c:formatCode>General</c:formatCode>
                <c:ptCount val="11"/>
                <c:pt idx="0">
                  <c:v>100</c:v>
                </c:pt>
                <c:pt idx="1">
                  <c:v>109.04940786308688</c:v>
                </c:pt>
                <c:pt idx="2">
                  <c:v>114.50300418641309</c:v>
                </c:pt>
                <c:pt idx="3">
                  <c:v>115.8735682774292</c:v>
                </c:pt>
                <c:pt idx="4">
                  <c:v>123.89326181970787</c:v>
                </c:pt>
                <c:pt idx="5">
                  <c:v>127.50852124425519</c:v>
                </c:pt>
                <c:pt idx="6">
                  <c:v>130.30901665353082</c:v>
                </c:pt>
                <c:pt idx="7">
                  <c:v>144.82225656877898</c:v>
                </c:pt>
                <c:pt idx="8">
                  <c:v>150.50410964512727</c:v>
                </c:pt>
                <c:pt idx="9">
                  <c:v>54.955628115499962</c:v>
                </c:pt>
                <c:pt idx="10">
                  <c:v>99.931420616805013</c:v>
                </c:pt>
              </c:numCache>
            </c:numRef>
          </c:val>
          <c:smooth val="0"/>
          <c:extLst>
            <c:ext xmlns:c16="http://schemas.microsoft.com/office/drawing/2014/chart" uri="{C3380CC4-5D6E-409C-BE32-E72D297353CC}">
              <c16:uniqueId val="{00000002-8B5D-449B-ACE3-17C6681EEABC}"/>
            </c:ext>
          </c:extLst>
        </c:ser>
        <c:ser>
          <c:idx val="3"/>
          <c:order val="3"/>
          <c:tx>
            <c:strRef>
              <c:f>Grafdata!$A$28</c:f>
              <c:strCache>
                <c:ptCount val="1"/>
                <c:pt idx="0">
                  <c:v>Norrköpings kommun</c:v>
                </c:pt>
              </c:strCache>
            </c:strRef>
          </c:tx>
          <c:spPr>
            <a:ln w="28575" cap="rnd">
              <a:solidFill>
                <a:schemeClr val="accent5"/>
              </a:solidFill>
              <a:prstDash val="sysDash"/>
              <a:round/>
            </a:ln>
            <a:effectLst/>
          </c:spPr>
          <c:marker>
            <c:symbol val="none"/>
          </c:marker>
          <c:val>
            <c:numRef>
              <c:f>Grafdata!$B$28:$L$28</c:f>
              <c:numCache>
                <c:formatCode>General</c:formatCode>
                <c:ptCount val="11"/>
                <c:pt idx="0">
                  <c:v>100</c:v>
                </c:pt>
                <c:pt idx="1">
                  <c:v>91.597664452904922</c:v>
                </c:pt>
                <c:pt idx="2">
                  <c:v>91.357792839704302</c:v>
                </c:pt>
                <c:pt idx="3">
                  <c:v>97.917982688269333</c:v>
                </c:pt>
                <c:pt idx="4">
                  <c:v>118.43682242671538</c:v>
                </c:pt>
                <c:pt idx="5">
                  <c:v>125.87454970720297</c:v>
                </c:pt>
                <c:pt idx="6">
                  <c:v>125.34700288528845</c:v>
                </c:pt>
                <c:pt idx="7">
                  <c:v>117.45514144742458</c:v>
                </c:pt>
                <c:pt idx="8">
                  <c:v>128.3654584876991</c:v>
                </c:pt>
                <c:pt idx="9">
                  <c:v>60.262407593942605</c:v>
                </c:pt>
                <c:pt idx="10">
                  <c:v>93.432981066361634</c:v>
                </c:pt>
              </c:numCache>
            </c:numRef>
          </c:val>
          <c:smooth val="0"/>
          <c:extLst>
            <c:ext xmlns:c16="http://schemas.microsoft.com/office/drawing/2014/chart" uri="{C3380CC4-5D6E-409C-BE32-E72D297353CC}">
              <c16:uniqueId val="{00000003-8B5D-449B-ACE3-17C6681EEABC}"/>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2021-09-28</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28/09/2021</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9/28/2021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9/28/2021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9/28/2021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9/28/2021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9/28/2021</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9/28/2021</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9/28/2021</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9/28/2021</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9/28/2021</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9/28/2021</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9/28/2021</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tockholmbusinessalliance.se/hitta-material/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svg"/><Relationship Id="rId2" Type="http://schemas.openxmlformats.org/officeDocument/2006/relationships/image" Target="../media/image6.jpg"/><Relationship Id="rId1" Type="http://schemas.openxmlformats.org/officeDocument/2006/relationships/slideLayout" Target="../slideLayouts/slideLayout12.xml"/><Relationship Id="rId6" Type="http://schemas.openxmlformats.org/officeDocument/2006/relationships/image" Target="../media/image10.svg"/><Relationship Id="rId11" Type="http://schemas.openxmlformats.org/officeDocument/2006/relationships/image" Target="../media/image15.svg"/><Relationship Id="rId5" Type="http://schemas.openxmlformats.org/officeDocument/2006/relationships/image" Target="../media/image8.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tockholmbusinessalliance.se/hittamaterial/konjunkturrapporter/" TargetMode="External"/><Relationship Id="rId2" Type="http://schemas.openxmlformats.org/officeDocument/2006/relationships/image" Target="../media/image10.jpg"/><Relationship Id="rId1" Type="http://schemas.openxmlformats.org/officeDocument/2006/relationships/slideLayout" Target="../slideLayouts/slideLayout11.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chemeClr val="accent4">
              <a:lumMod val="75000"/>
              <a:alpha val="50196"/>
            </a:schemeClr>
          </a:solidFill>
        </p:spPr>
        <p:txBody>
          <a:bodyPr wrap="square" lIns="432000" rtlCol="0" anchor="ctr">
            <a:noAutofit/>
          </a:bodyPr>
          <a:lstStyle/>
          <a:p>
            <a:r>
              <a:rPr lang="sv-SE" sz="3200" b="1" dirty="0">
                <a:solidFill>
                  <a:schemeClr val="bg1"/>
                </a:solidFill>
                <a:latin typeface="+mj-lt"/>
              </a:rPr>
              <a:t>Östgötakonjunkturen</a:t>
            </a:r>
            <a:r>
              <a:rPr lang="sv-SE" sz="3200" dirty="0">
                <a:solidFill>
                  <a:schemeClr val="bg1"/>
                </a:solidFill>
                <a:latin typeface="+mj-lt"/>
              </a:rPr>
              <a:t> </a:t>
            </a:r>
          </a:p>
          <a:p>
            <a:r>
              <a:rPr lang="sv-SE" sz="2000" dirty="0">
                <a:solidFill>
                  <a:schemeClr val="bg1"/>
                </a:solidFill>
                <a:latin typeface="+mj-lt"/>
              </a:rPr>
              <a:t>Östergötlands län, 2021 kv2</a:t>
            </a:r>
          </a:p>
          <a:p>
            <a:endParaRPr lang="sv-SE" sz="2000" dirty="0">
              <a:solidFill>
                <a:schemeClr val="bg1"/>
              </a:solidFill>
              <a:latin typeface="+mj-lt"/>
            </a:endParaRPr>
          </a:p>
          <a:p>
            <a:r>
              <a:rPr lang="sv-SE" sz="2000" dirty="0">
                <a:solidFill>
                  <a:schemeClr val="bg1"/>
                </a:solidFill>
                <a:latin typeface="+mj-lt"/>
              </a:rPr>
              <a:t>2021-09-29</a:t>
            </a:r>
          </a:p>
          <a:p>
            <a:r>
              <a:rPr lang="sv-SE" sz="2000" dirty="0">
                <a:solidFill>
                  <a:schemeClr val="bg1"/>
                </a:solidFill>
                <a:latin typeface="+mj-lt"/>
              </a:rPr>
              <a:t>Stockholm 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gräs, utomhus, träd, himmel&#10;&#10;Automatiskt genererad beskrivning">
            <a:extLst>
              <a:ext uri="{FF2B5EF4-FFF2-40B4-BE49-F238E27FC236}">
                <a16:creationId xmlns:a16="http://schemas.microsoft.com/office/drawing/2014/main" id="{8AA6B40A-53C2-43FA-B03C-3A0D1001CE69}"/>
              </a:ext>
            </a:extLst>
          </p:cNvPr>
          <p:cNvPicPr>
            <a:picLocks noGrp="1" noChangeAspect="1"/>
          </p:cNvPicPr>
          <p:nvPr>
            <p:ph type="pic" sz="quarter" idx="13"/>
          </p:nvPr>
        </p:nvPicPr>
        <p:blipFill>
          <a:blip r:embed="rId3"/>
          <a:srcRect t="2400" b="2400"/>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Östergötlands län och Norrköping- samt Linköpings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säsongrensande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rPr>
              <a:t>http://stockholmbusinessalliance.se/hitta-material/konjunkturrapporter/</a:t>
            </a:r>
            <a:r>
              <a:rPr lang="sv-SE" sz="1100" dirty="0"/>
              <a:t> </a:t>
            </a:r>
          </a:p>
          <a:p>
            <a:r>
              <a:rPr lang="sv-SE" sz="1100" dirty="0"/>
              <a:t/>
            </a:r>
            <a:br>
              <a:rPr lang="sv-SE" sz="1100" dirty="0"/>
            </a:br>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gräs, utomhus, träd, himmel&#10;&#10;Automatiskt genererad beskrivning">
            <a:extLst>
              <a:ext uri="{FF2B5EF4-FFF2-40B4-BE49-F238E27FC236}">
                <a16:creationId xmlns:a16="http://schemas.microsoft.com/office/drawing/2014/main" id="{308070C0-1191-4B66-B3E2-394281FD92D3}"/>
              </a:ext>
            </a:extLst>
          </p:cNvPr>
          <p:cNvPicPr>
            <a:picLocks noGrp="1" noChangeAspect="1"/>
          </p:cNvPicPr>
          <p:nvPr>
            <p:ph type="pic" sz="quarter" idx="13"/>
          </p:nvPr>
        </p:nvPicPr>
        <p:blipFill>
          <a:blip r:embed="rId2"/>
          <a:srcRect t="2400" b="2400"/>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483136" y="998290"/>
            <a:ext cx="5154353" cy="5273201"/>
          </a:xfrm>
        </p:spPr>
        <p:txBody>
          <a:bodyPr/>
          <a:lstStyle/>
          <a:p>
            <a:pPr>
              <a:spcAft>
                <a:spcPts val="800"/>
              </a:spcAft>
            </a:pPr>
            <a:r>
              <a:rPr lang="sv-SE" sz="1100" b="1" dirty="0">
                <a:effectLst/>
                <a:ea typeface="Minion Pro" panose="02040503050201020203" pitchFamily="18" charset="0"/>
                <a:cs typeface="Times New Roman" panose="02020603050405020304" pitchFamily="18" charset="0"/>
              </a:rPr>
              <a:t>Fjolåret präglades starkt av följdverkningarna av Covid-19 pandemin. Under det andra kvartalet sker det </a:t>
            </a:r>
            <a:r>
              <a:rPr lang="sv-SE" sz="1100" b="1" dirty="0" smtClean="0">
                <a:effectLst/>
                <a:ea typeface="Minion Pro" panose="02040503050201020203" pitchFamily="18" charset="0"/>
                <a:cs typeface="Times New Roman" panose="02020603050405020304" pitchFamily="18" charset="0"/>
              </a:rPr>
              <a:t>en </a:t>
            </a:r>
            <a:r>
              <a:rPr lang="sv-SE" sz="1100" b="1" dirty="0">
                <a:effectLst/>
                <a:ea typeface="Minion Pro" panose="02040503050201020203" pitchFamily="18" charset="0"/>
                <a:cs typeface="Times New Roman" panose="02020603050405020304" pitchFamily="18" charset="0"/>
              </a:rPr>
              <a:t>viss återhämtning, i synnerhet på arbetsmarknaden. Sysselsättningen ökar </a:t>
            </a:r>
            <a:r>
              <a:rPr lang="sv-SE" sz="1100" b="1" dirty="0" smtClean="0">
                <a:effectLst/>
                <a:ea typeface="Minion Pro" panose="02040503050201020203" pitchFamily="18" charset="0"/>
                <a:cs typeface="Times New Roman" panose="02020603050405020304" pitchFamily="18" charset="0"/>
              </a:rPr>
              <a:t>med 1,8 procent samtidigt </a:t>
            </a:r>
            <a:r>
              <a:rPr lang="sv-SE" sz="1100" b="1" dirty="0">
                <a:effectLst/>
                <a:ea typeface="Minion Pro" panose="02040503050201020203" pitchFamily="18" charset="0"/>
                <a:cs typeface="Times New Roman" panose="02020603050405020304" pitchFamily="18" charset="0"/>
              </a:rPr>
              <a:t>som arbetslösheten </a:t>
            </a:r>
            <a:r>
              <a:rPr lang="sv-SE" sz="1100" b="1" dirty="0" smtClean="0">
                <a:effectLst/>
                <a:ea typeface="Minion Pro" panose="02040503050201020203" pitchFamily="18" charset="0"/>
                <a:cs typeface="Times New Roman" panose="02020603050405020304" pitchFamily="18" charset="0"/>
              </a:rPr>
              <a:t>minskar med 0,5 %-enheter. </a:t>
            </a:r>
            <a:r>
              <a:rPr lang="sv-SE" sz="1100" b="1" dirty="0">
                <a:effectLst/>
                <a:ea typeface="Minion Pro" panose="02040503050201020203" pitchFamily="18" charset="0"/>
                <a:cs typeface="Times New Roman" panose="02020603050405020304" pitchFamily="18" charset="0"/>
              </a:rPr>
              <a:t>Antalet varsel fortsätter att sjunka och antalet lediga jobb ökar. För näringslivets del ser vi en rad positiva signaler som </a:t>
            </a:r>
            <a:r>
              <a:rPr lang="sv-SE" sz="1100" b="1" dirty="0" smtClean="0">
                <a:effectLst/>
                <a:ea typeface="Minion Pro" panose="02040503050201020203" pitchFamily="18" charset="0"/>
                <a:cs typeface="Times New Roman" panose="02020603050405020304" pitchFamily="18" charset="0"/>
              </a:rPr>
              <a:t>ökad tillväxt i lönesumma och stärkt företagande, med fler nya företag och färre företagskonkurser. </a:t>
            </a:r>
            <a:r>
              <a:rPr lang="sv-SE" sz="1100" b="1" dirty="0">
                <a:effectLst/>
                <a:ea typeface="Minion Pro" panose="02040503050201020203" pitchFamily="18" charset="0"/>
                <a:cs typeface="Times New Roman" panose="02020603050405020304" pitchFamily="18" charset="0"/>
              </a:rPr>
              <a:t>Därtill ökar de kommersiella övernattningarna vilket tyder på en viss återhämtning inom </a:t>
            </a:r>
            <a:r>
              <a:rPr lang="sv-SE" sz="1100" b="1" dirty="0" smtClean="0">
                <a:effectLst/>
                <a:ea typeface="Minion Pro" panose="02040503050201020203" pitchFamily="18" charset="0"/>
                <a:cs typeface="Times New Roman" panose="02020603050405020304" pitchFamily="18" charset="0"/>
              </a:rPr>
              <a:t>besöksnäringen</a:t>
            </a:r>
            <a:r>
              <a:rPr lang="sv-SE" sz="1100" b="1" dirty="0">
                <a:effectLst/>
                <a:ea typeface="Minion Pro" panose="02040503050201020203" pitchFamily="18" charset="0"/>
                <a:cs typeface="Times New Roman" panose="02020603050405020304" pitchFamily="18" charset="0"/>
              </a:rPr>
              <a:t>. Med andra ord bjuder årets andra kvartal på en rad positiva nyheter.</a:t>
            </a:r>
            <a:br>
              <a:rPr lang="sv-SE" sz="1100" b="1" dirty="0">
                <a:effectLst/>
                <a:ea typeface="Minion Pro" panose="02040503050201020203" pitchFamily="18" charset="0"/>
                <a:cs typeface="Times New Roman" panose="02020603050405020304" pitchFamily="18" charset="0"/>
              </a:rPr>
            </a:br>
            <a:r>
              <a:rPr lang="sv-SE" sz="1100" b="1" dirty="0">
                <a:effectLst/>
                <a:ea typeface="Minion Pro" panose="02040503050201020203" pitchFamily="18" charset="0"/>
                <a:cs typeface="Times New Roman" panose="02020603050405020304" pitchFamily="18" charset="0"/>
              </a:rPr>
              <a:t/>
            </a:r>
            <a:br>
              <a:rPr lang="sv-SE" sz="1100" b="1"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Lönesumman i privat sektor ökar med 7,8 procent samtidigt som den totala lönesumman ökar med 7,2 procent. Lönesumman stiger också per sysselsatt och invånare, vilket tyder på att köpkraften ökar i länet. Positivt för näringslivet är också att företagskonkurserna minskar med 26 procent och nyföretagandet ökar med 18 procent. Vi kan också se en viss återhämtning inom besök- och turistnäringen. Antalet kommersiella övernattningar ökar med 66 procent i länet, 82 procent i </a:t>
            </a:r>
            <a:r>
              <a:rPr lang="sv-SE" sz="1100" dirty="0" smtClean="0">
                <a:effectLst/>
                <a:ea typeface="Minion Pro" panose="02040503050201020203" pitchFamily="18" charset="0"/>
                <a:cs typeface="Times New Roman" panose="02020603050405020304" pitchFamily="18" charset="0"/>
              </a:rPr>
              <a:t>Linköping </a:t>
            </a:r>
            <a:r>
              <a:rPr lang="sv-SE" sz="1100" dirty="0">
                <a:effectLst/>
                <a:ea typeface="Minion Pro" panose="02040503050201020203" pitchFamily="18" charset="0"/>
                <a:cs typeface="Times New Roman" panose="02020603050405020304" pitchFamily="18" charset="0"/>
              </a:rPr>
              <a:t>och 55 procent i </a:t>
            </a:r>
            <a:r>
              <a:rPr lang="sv-SE" sz="1100" dirty="0" smtClean="0">
                <a:ea typeface="Minion Pro" panose="02040503050201020203" pitchFamily="18" charset="0"/>
                <a:cs typeface="Times New Roman" panose="02020603050405020304" pitchFamily="18" charset="0"/>
              </a:rPr>
              <a:t>Norrköping.</a:t>
            </a:r>
            <a:r>
              <a:rPr lang="sv-SE" sz="1100" dirty="0">
                <a:effectLst/>
                <a:ea typeface="Minion Pro" panose="02040503050201020203" pitchFamily="18" charset="0"/>
                <a:cs typeface="Times New Roman" panose="02020603050405020304" pitchFamily="18" charset="0"/>
              </a:rPr>
              <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I likhet med många andra län under kvartalet är utvecklingen på arbetsmarknaden mer positiv jämfört med förra året. </a:t>
            </a:r>
            <a:r>
              <a:rPr lang="sv-SE" sz="1100" dirty="0" smtClean="0">
                <a:effectLst/>
                <a:ea typeface="Minion Pro" panose="02040503050201020203" pitchFamily="18" charset="0"/>
                <a:cs typeface="Times New Roman" panose="02020603050405020304" pitchFamily="18" charset="0"/>
              </a:rPr>
              <a:t>Sysselsättninge</a:t>
            </a:r>
            <a:r>
              <a:rPr lang="sv-SE" sz="1100" dirty="0" smtClean="0">
                <a:ea typeface="Minion Pro" panose="02040503050201020203" pitchFamily="18" charset="0"/>
                <a:cs typeface="Times New Roman" panose="02020603050405020304" pitchFamily="18" charset="0"/>
              </a:rPr>
              <a:t>n ökar med 1,8 procent samtidigt som a</a:t>
            </a:r>
            <a:r>
              <a:rPr lang="sv-SE" sz="1100" dirty="0" smtClean="0">
                <a:effectLst/>
                <a:ea typeface="Minion Pro" panose="02040503050201020203" pitchFamily="18" charset="0"/>
                <a:cs typeface="Times New Roman" panose="02020603050405020304" pitchFamily="18" charset="0"/>
              </a:rPr>
              <a:t>rbetslösheten minskar </a:t>
            </a:r>
            <a:r>
              <a:rPr lang="sv-SE" sz="1100" dirty="0">
                <a:effectLst/>
                <a:ea typeface="Minion Pro" panose="02040503050201020203" pitchFamily="18" charset="0"/>
                <a:cs typeface="Times New Roman" panose="02020603050405020304" pitchFamily="18" charset="0"/>
              </a:rPr>
              <a:t>med 0,5 </a:t>
            </a:r>
            <a:r>
              <a:rPr lang="sv-SE" sz="1100" dirty="0" smtClean="0">
                <a:ea typeface="Minion Pro" panose="02040503050201020203" pitchFamily="18" charset="0"/>
                <a:cs typeface="Times New Roman" panose="02020603050405020304" pitchFamily="18" charset="0"/>
              </a:rPr>
              <a:t>%-</a:t>
            </a:r>
            <a:r>
              <a:rPr lang="sv-SE" sz="1100" dirty="0" smtClean="0">
                <a:effectLst/>
                <a:ea typeface="Minion Pro" panose="02040503050201020203" pitchFamily="18" charset="0"/>
                <a:cs typeface="Times New Roman" panose="02020603050405020304" pitchFamily="18" charset="0"/>
              </a:rPr>
              <a:t>enheter. </a:t>
            </a:r>
            <a:r>
              <a:rPr lang="sv-SE" sz="1100" dirty="0">
                <a:effectLst/>
                <a:ea typeface="Minion Pro" panose="02040503050201020203" pitchFamily="18" charset="0"/>
                <a:cs typeface="Times New Roman" panose="02020603050405020304" pitchFamily="18" charset="0"/>
              </a:rPr>
              <a:t>Antalet varsel sjunker med 92 </a:t>
            </a:r>
            <a:r>
              <a:rPr lang="sv-SE" sz="1100" dirty="0" smtClean="0">
                <a:ea typeface="Minion Pro" panose="02040503050201020203" pitchFamily="18" charset="0"/>
                <a:cs typeface="Times New Roman" panose="02020603050405020304" pitchFamily="18" charset="0"/>
              </a:rPr>
              <a:t>procent från </a:t>
            </a:r>
            <a:r>
              <a:rPr lang="sv-SE" sz="1100" dirty="0" smtClean="0">
                <a:effectLst/>
                <a:ea typeface="Minion Pro" panose="02040503050201020203" pitchFamily="18" charset="0"/>
                <a:cs typeface="Times New Roman" panose="02020603050405020304" pitchFamily="18" charset="0"/>
              </a:rPr>
              <a:t>fjolårets rekordnivåer, och </a:t>
            </a:r>
            <a:r>
              <a:rPr lang="sv-SE" sz="1100" dirty="0">
                <a:effectLst/>
                <a:ea typeface="Minion Pro" panose="02040503050201020203" pitchFamily="18" charset="0"/>
                <a:cs typeface="Times New Roman" panose="02020603050405020304" pitchFamily="18" charset="0"/>
              </a:rPr>
              <a:t>antalet lediga jobb stiger </a:t>
            </a:r>
            <a:r>
              <a:rPr lang="sv-SE" sz="1100" dirty="0" smtClean="0">
                <a:effectLst/>
                <a:ea typeface="Minion Pro" panose="02040503050201020203" pitchFamily="18" charset="0"/>
                <a:cs typeface="Times New Roman" panose="02020603050405020304" pitchFamily="18" charset="0"/>
              </a:rPr>
              <a:t>med </a:t>
            </a:r>
            <a:r>
              <a:rPr lang="sv-SE" sz="1100" dirty="0">
                <a:effectLst/>
                <a:ea typeface="Minion Pro" panose="02040503050201020203" pitchFamily="18" charset="0"/>
                <a:cs typeface="Times New Roman" panose="02020603050405020304" pitchFamily="18" charset="0"/>
              </a:rPr>
              <a:t>75 procent.</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Antalet invånare ökar med 0,5 procent i länet, med större ökning i Linköping. Bostadsbyggandet </a:t>
            </a:r>
            <a:r>
              <a:rPr lang="sv-SE" sz="1100" dirty="0" smtClean="0">
                <a:effectLst/>
                <a:ea typeface="Minion Pro" panose="02040503050201020203" pitchFamily="18" charset="0"/>
                <a:cs typeface="Times New Roman" panose="02020603050405020304" pitchFamily="18" charset="0"/>
              </a:rPr>
              <a:t>minskar med drygt 30 </a:t>
            </a:r>
            <a:r>
              <a:rPr lang="sv-SE" sz="1100" dirty="0">
                <a:effectLst/>
                <a:ea typeface="Minion Pro" panose="02040503050201020203" pitchFamily="18" charset="0"/>
                <a:cs typeface="Times New Roman" panose="02020603050405020304" pitchFamily="18" charset="0"/>
              </a:rPr>
              <a:t>procent i </a:t>
            </a:r>
            <a:r>
              <a:rPr lang="sv-SE" sz="1100" dirty="0" smtClean="0">
                <a:effectLst/>
                <a:ea typeface="Minion Pro" panose="02040503050201020203" pitchFamily="18" charset="0"/>
                <a:cs typeface="Times New Roman" panose="02020603050405020304" pitchFamily="18" charset="0"/>
              </a:rPr>
              <a:t>länet. </a:t>
            </a:r>
          </a:p>
          <a:p>
            <a:pPr>
              <a:spcAft>
                <a:spcPts val="800"/>
              </a:spcAft>
            </a:pPr>
            <a:r>
              <a:rPr lang="sv-SE" sz="1100" dirty="0" smtClean="0"/>
              <a:t>Staffan </a:t>
            </a:r>
            <a:r>
              <a:rPr lang="sv-SE" sz="1100" dirty="0"/>
              <a:t>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483136" y="115261"/>
            <a:ext cx="5218343" cy="883029"/>
          </a:xfrm>
        </p:spPr>
        <p:txBody>
          <a:bodyPr/>
          <a:lstStyle/>
          <a:p>
            <a:r>
              <a:rPr lang="sv-SE" sz="2800" dirty="0" smtClean="0"/>
              <a:t>Återhämtning</a:t>
            </a:r>
            <a:endParaRPr lang="sv-SE" sz="2800" dirty="0"/>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528677"/>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Östergötland, 2021 kv2</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420903" y="5223690"/>
            <a:ext cx="2731838" cy="200055"/>
          </a:xfrm>
          <a:prstGeom prst="rect">
            <a:avLst/>
          </a:prstGeom>
          <a:noFill/>
        </p:spPr>
        <p:txBody>
          <a:bodyPr wrap="none" rtlCol="0">
            <a:spAutoFit/>
          </a:bodyPr>
          <a:lstStyle/>
          <a:p>
            <a:r>
              <a:rPr lang="sv-SE" sz="700" dirty="0">
                <a:latin typeface="+mj-lt"/>
                <a:cs typeface="Arial" panose="020B0604020202020204" pitchFamily="34" charset="0"/>
              </a:rPr>
              <a:t>* Förändring i arbetslösheten visas i procentenheter, ej i procent</a:t>
            </a:r>
          </a:p>
        </p:txBody>
      </p:sp>
      <p:cxnSp>
        <p:nvCxnSpPr>
          <p:cNvPr id="95" name="Rak koppling 94">
            <a:extLst>
              <a:ext uri="{FF2B5EF4-FFF2-40B4-BE49-F238E27FC236}">
                <a16:creationId xmlns:a16="http://schemas.microsoft.com/office/drawing/2014/main" id="{B17D57C4-D1A1-4129-8B74-53BFBD049ECA}"/>
              </a:ext>
            </a:extLst>
          </p:cNvPr>
          <p:cNvCxnSpPr>
            <a:cxnSpLocks/>
          </p:cNvCxnSpPr>
          <p:nvPr/>
        </p:nvCxnSpPr>
        <p:spPr>
          <a:xfrm rot="5400000">
            <a:off x="599697" y="3392155"/>
            <a:ext cx="3240000" cy="7694"/>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aphicFrame>
        <p:nvGraphicFramePr>
          <p:cNvPr id="73" name="Tabell 72">
            <a:extLst>
              <a:ext uri="{FF2B5EF4-FFF2-40B4-BE49-F238E27FC236}">
                <a16:creationId xmlns:a16="http://schemas.microsoft.com/office/drawing/2014/main" id="{0D5FBE3F-3A3B-405D-8E4C-0B574F037E1D}"/>
              </a:ext>
            </a:extLst>
          </p:cNvPr>
          <p:cNvGraphicFramePr>
            <a:graphicFrameLocks noGrp="1"/>
          </p:cNvGraphicFramePr>
          <p:nvPr>
            <p:extLst>
              <p:ext uri="{D42A27DB-BD31-4B8C-83A1-F6EECF244321}">
                <p14:modId xmlns:p14="http://schemas.microsoft.com/office/powerpoint/2010/main" val="3369966026"/>
              </p:ext>
            </p:extLst>
          </p:nvPr>
        </p:nvGraphicFramePr>
        <p:xfrm>
          <a:off x="420903" y="1599039"/>
          <a:ext cx="5182756" cy="3494713"/>
        </p:xfrm>
        <a:graphic>
          <a:graphicData uri="http://schemas.openxmlformats.org/drawingml/2006/table">
            <a:tbl>
              <a:tblPr bandRow="1"/>
              <a:tblGrid>
                <a:gridCol w="1153209">
                  <a:extLst>
                    <a:ext uri="{9D8B030D-6E8A-4147-A177-3AD203B41FA5}">
                      <a16:colId xmlns:a16="http://schemas.microsoft.com/office/drawing/2014/main" val="3610426340"/>
                    </a:ext>
                  </a:extLst>
                </a:gridCol>
                <a:gridCol w="651828">
                  <a:extLst>
                    <a:ext uri="{9D8B030D-6E8A-4147-A177-3AD203B41FA5}">
                      <a16:colId xmlns:a16="http://schemas.microsoft.com/office/drawing/2014/main" val="1013583586"/>
                    </a:ext>
                  </a:extLst>
                </a:gridCol>
                <a:gridCol w="519453">
                  <a:extLst>
                    <a:ext uri="{9D8B030D-6E8A-4147-A177-3AD203B41FA5}">
                      <a16:colId xmlns:a16="http://schemas.microsoft.com/office/drawing/2014/main" val="1781218869"/>
                    </a:ext>
                  </a:extLst>
                </a:gridCol>
                <a:gridCol w="207781">
                  <a:extLst>
                    <a:ext uri="{9D8B030D-6E8A-4147-A177-3AD203B41FA5}">
                      <a16:colId xmlns:a16="http://schemas.microsoft.com/office/drawing/2014/main" val="3978909767"/>
                    </a:ext>
                  </a:extLst>
                </a:gridCol>
                <a:gridCol w="624620">
                  <a:extLst>
                    <a:ext uri="{9D8B030D-6E8A-4147-A177-3AD203B41FA5}">
                      <a16:colId xmlns:a16="http://schemas.microsoft.com/office/drawing/2014/main" val="2834698736"/>
                    </a:ext>
                  </a:extLst>
                </a:gridCol>
                <a:gridCol w="467507">
                  <a:extLst>
                    <a:ext uri="{9D8B030D-6E8A-4147-A177-3AD203B41FA5}">
                      <a16:colId xmlns:a16="http://schemas.microsoft.com/office/drawing/2014/main" val="3716900473"/>
                    </a:ext>
                  </a:extLst>
                </a:gridCol>
                <a:gridCol w="207781">
                  <a:extLst>
                    <a:ext uri="{9D8B030D-6E8A-4147-A177-3AD203B41FA5}">
                      <a16:colId xmlns:a16="http://schemas.microsoft.com/office/drawing/2014/main" val="2306815657"/>
                    </a:ext>
                  </a:extLst>
                </a:gridCol>
                <a:gridCol w="623343">
                  <a:extLst>
                    <a:ext uri="{9D8B030D-6E8A-4147-A177-3AD203B41FA5}">
                      <a16:colId xmlns:a16="http://schemas.microsoft.com/office/drawing/2014/main" val="2324693470"/>
                    </a:ext>
                  </a:extLst>
                </a:gridCol>
                <a:gridCol w="519453">
                  <a:extLst>
                    <a:ext uri="{9D8B030D-6E8A-4147-A177-3AD203B41FA5}">
                      <a16:colId xmlns:a16="http://schemas.microsoft.com/office/drawing/2014/main" val="3059590423"/>
                    </a:ext>
                  </a:extLst>
                </a:gridCol>
                <a:gridCol w="207781">
                  <a:extLst>
                    <a:ext uri="{9D8B030D-6E8A-4147-A177-3AD203B41FA5}">
                      <a16:colId xmlns:a16="http://schemas.microsoft.com/office/drawing/2014/main" val="4172107803"/>
                    </a:ext>
                  </a:extLst>
                </a:gridCol>
              </a:tblGrid>
              <a:tr h="239402">
                <a:tc>
                  <a:txBody>
                    <a:bodyPr/>
                    <a:lstStyle/>
                    <a:p>
                      <a:pPr algn="l" fontAlgn="b"/>
                      <a:r>
                        <a:rPr lang="sv-SE" sz="500" b="0" i="0" u="none" strike="noStrike" dirty="0">
                          <a:solidFill>
                            <a:srgbClr val="000000"/>
                          </a:solidFill>
                          <a:effectLst/>
                          <a:latin typeface="Arial" panose="020B0604020202020204" pitchFamily="34" charset="0"/>
                        </a:rPr>
                        <a:t> </a:t>
                      </a:r>
                    </a:p>
                  </a:txBody>
                  <a:tcPr marL="8764" marR="8764" marT="8764"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3">
                  <a:txBody>
                    <a:bodyPr/>
                    <a:lstStyle/>
                    <a:p>
                      <a:pPr algn="ctr" rtl="0" fontAlgn="ctr"/>
                      <a:r>
                        <a:rPr lang="sv-SE" sz="900" b="1" i="0" u="none" strike="noStrike">
                          <a:solidFill>
                            <a:srgbClr val="000000"/>
                          </a:solidFill>
                          <a:effectLst/>
                          <a:latin typeface="Futura Std Book" panose="020B0502020204020303" pitchFamily="34" charset="0"/>
                        </a:rPr>
                        <a:t>Östergötlands län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rtl="0" fontAlgn="ctr"/>
                      <a:r>
                        <a:rPr lang="sv-SE" sz="900" b="1" i="0" u="none" strike="noStrike">
                          <a:solidFill>
                            <a:srgbClr val="000000"/>
                          </a:solidFill>
                          <a:effectLst/>
                          <a:latin typeface="Futura Std Book" panose="020B0502020204020303" pitchFamily="34" charset="0"/>
                        </a:rPr>
                        <a:t>Linköpings kommun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rtl="0" fontAlgn="ctr"/>
                      <a:r>
                        <a:rPr lang="sv-SE" sz="900" b="1" i="0" u="none" strike="noStrike">
                          <a:solidFill>
                            <a:srgbClr val="000000"/>
                          </a:solidFill>
                          <a:effectLst/>
                          <a:latin typeface="Futura Std Book" panose="020B0502020204020303" pitchFamily="34" charset="0"/>
                        </a:rPr>
                        <a:t>Norrköpings kommun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540125105"/>
                  </a:ext>
                </a:extLst>
              </a:tr>
              <a:tr h="262789">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kv2</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kv2</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kv2</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3608711"/>
                  </a:ext>
                </a:extLst>
              </a:tr>
              <a:tr h="239402">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43191210"/>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7,8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600" b="0" i="0" u="none" strike="noStrike" dirty="0">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584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600" b="0" i="0" u="none" strike="noStrike" dirty="0">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600" b="0" i="0" u="none" strike="noStrike" dirty="0">
                        <a:solidFill>
                          <a:srgbClr val="FF000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226 700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600" b="0" i="0" u="none" strike="noStrike">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15 807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75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ctr" latinLnBrk="0" hangingPunct="1"/>
                      <a:r>
                        <a:rPr lang="sv-SE" sz="800" b="0" i="0" u="none" strike="noStrike" kern="1200" dirty="0">
                          <a:solidFill>
                            <a:srgbClr val="000000"/>
                          </a:solidFill>
                          <a:effectLst/>
                          <a:latin typeface="Futura Std Book" panose="020B0502020204020303"/>
                          <a:ea typeface="+mn-ea"/>
                          <a:cs typeface="+mn-cs"/>
                        </a:rPr>
                        <a:t>8 315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72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dirty="0">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ctr" latinLnBrk="0" hangingPunct="1"/>
                      <a:r>
                        <a:rPr lang="sv-SE" sz="800" b="0" i="0" u="none" strike="noStrike" kern="1200" dirty="0">
                          <a:solidFill>
                            <a:srgbClr val="000000"/>
                          </a:solidFill>
                          <a:effectLst/>
                          <a:latin typeface="Futura Std Book" panose="020B0502020204020303"/>
                          <a:ea typeface="+mn-ea"/>
                          <a:cs typeface="+mn-cs"/>
                        </a:rPr>
                        <a:t>3 398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600" b="0" i="0" u="none" strike="noStrike" dirty="0">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-92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600" b="0" i="0" u="none" strike="noStrike" dirty="0">
                        <a:solidFill>
                          <a:srgbClr val="FF000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-0,5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-0,2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-0,8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600" b="0" i="0" u="none" strike="noStrike" dirty="0">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467,8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0,5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164,2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dirty="0">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144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600" b="0" i="0" u="none" strike="noStrike" dirty="0">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578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600" b="0" i="0" u="none" strike="noStrike" dirty="0">
                        <a:solidFill>
                          <a:srgbClr val="FF000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272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66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98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82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109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l" rtl="0" fontAlgn="b"/>
                      <a:endParaRPr lang="sv-SE" sz="600" b="0" i="0" u="none" strike="noStrike" dirty="0">
                        <a:solidFill>
                          <a:srgbClr val="FF000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16" name="Bild 15" descr="Spela upp">
            <a:extLst>
              <a:ext uri="{FF2B5EF4-FFF2-40B4-BE49-F238E27FC236}">
                <a16:creationId xmlns:a16="http://schemas.microsoft.com/office/drawing/2014/main" id="{E38B1215-CF36-4AED-B3AA-92A32224C61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2724690" y="2385772"/>
            <a:ext cx="180000" cy="180000"/>
          </a:xfrm>
          <a:prstGeom prst="rect">
            <a:avLst/>
          </a:prstGeom>
        </p:spPr>
      </p:pic>
      <p:pic>
        <p:nvPicPr>
          <p:cNvPr id="19" name="Bild 18" descr="Spela upp">
            <a:extLst>
              <a:ext uri="{FF2B5EF4-FFF2-40B4-BE49-F238E27FC236}">
                <a16:creationId xmlns:a16="http://schemas.microsoft.com/office/drawing/2014/main" id="{686B87F3-1DB6-4FEF-B4C8-4D2524D17AF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16200000">
            <a:off x="2724690" y="2669377"/>
            <a:ext cx="180000" cy="180000"/>
          </a:xfrm>
          <a:prstGeom prst="rect">
            <a:avLst/>
          </a:prstGeom>
        </p:spPr>
      </p:pic>
      <p:pic>
        <p:nvPicPr>
          <p:cNvPr id="21" name="Bild 20" descr="Spela upp">
            <a:extLst>
              <a:ext uri="{FF2B5EF4-FFF2-40B4-BE49-F238E27FC236}">
                <a16:creationId xmlns:a16="http://schemas.microsoft.com/office/drawing/2014/main" id="{E24A119D-379C-427C-BF49-678A7769E2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5400000">
            <a:off x="2716819" y="2962882"/>
            <a:ext cx="180000" cy="180000"/>
          </a:xfrm>
          <a:prstGeom prst="rect">
            <a:avLst/>
          </a:prstGeom>
        </p:spPr>
      </p:pic>
      <p:pic>
        <p:nvPicPr>
          <p:cNvPr id="22" name="Bild 21" descr="Spela upp">
            <a:extLst>
              <a:ext uri="{FF2B5EF4-FFF2-40B4-BE49-F238E27FC236}">
                <a16:creationId xmlns:a16="http://schemas.microsoft.com/office/drawing/2014/main" id="{BCB9F900-5BA8-4995-A34E-CD050091A55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16200000" flipV="1">
            <a:off x="2714112" y="3206664"/>
            <a:ext cx="180000" cy="180000"/>
          </a:xfrm>
          <a:prstGeom prst="rect">
            <a:avLst/>
          </a:prstGeom>
        </p:spPr>
      </p:pic>
      <p:pic>
        <p:nvPicPr>
          <p:cNvPr id="23" name="Bild 22" descr="Spela upp">
            <a:extLst>
              <a:ext uri="{FF2B5EF4-FFF2-40B4-BE49-F238E27FC236}">
                <a16:creationId xmlns:a16="http://schemas.microsoft.com/office/drawing/2014/main" id="{0ED412E6-0EC0-4C66-A098-39D225BE2F7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16200000" flipV="1">
            <a:off x="2714112" y="3492028"/>
            <a:ext cx="180000" cy="180000"/>
          </a:xfrm>
          <a:prstGeom prst="rect">
            <a:avLst/>
          </a:prstGeom>
        </p:spPr>
      </p:pic>
      <p:pic>
        <p:nvPicPr>
          <p:cNvPr id="24" name="Bild 23" descr="Spela upp">
            <a:extLst>
              <a:ext uri="{FF2B5EF4-FFF2-40B4-BE49-F238E27FC236}">
                <a16:creationId xmlns:a16="http://schemas.microsoft.com/office/drawing/2014/main" id="{F7EAE8B5-EDB5-4451-8636-586BE12DB9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5400000">
            <a:off x="2714112" y="3782336"/>
            <a:ext cx="180000" cy="180000"/>
          </a:xfrm>
          <a:prstGeom prst="rect">
            <a:avLst/>
          </a:prstGeom>
        </p:spPr>
      </p:pic>
      <p:pic>
        <p:nvPicPr>
          <p:cNvPr id="25" name="Bild 24" descr="Spela upp">
            <a:extLst>
              <a:ext uri="{FF2B5EF4-FFF2-40B4-BE49-F238E27FC236}">
                <a16:creationId xmlns:a16="http://schemas.microsoft.com/office/drawing/2014/main" id="{E191CA69-2F0C-4774-9952-ADB51F88B71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5400000" flipV="1">
            <a:off x="2714112" y="4056396"/>
            <a:ext cx="180000" cy="180000"/>
          </a:xfrm>
          <a:prstGeom prst="rect">
            <a:avLst/>
          </a:prstGeom>
        </p:spPr>
      </p:pic>
      <p:pic>
        <p:nvPicPr>
          <p:cNvPr id="26" name="Bild 25" descr="Spela upp">
            <a:extLst>
              <a:ext uri="{FF2B5EF4-FFF2-40B4-BE49-F238E27FC236}">
                <a16:creationId xmlns:a16="http://schemas.microsoft.com/office/drawing/2014/main" id="{5D84C4B8-FF59-4C87-8DE3-CD0AF6EA9B2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rot="16200000">
            <a:off x="2714114" y="4331957"/>
            <a:ext cx="180000" cy="180000"/>
          </a:xfrm>
          <a:prstGeom prst="rect">
            <a:avLst/>
          </a:prstGeom>
        </p:spPr>
      </p:pic>
      <p:pic>
        <p:nvPicPr>
          <p:cNvPr id="27" name="Bild 26" descr="Spela upp">
            <a:extLst>
              <a:ext uri="{FF2B5EF4-FFF2-40B4-BE49-F238E27FC236}">
                <a16:creationId xmlns:a16="http://schemas.microsoft.com/office/drawing/2014/main" id="{D441B453-4C49-4F09-892E-5098222DF59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rot="5400000">
            <a:off x="2714114" y="4623607"/>
            <a:ext cx="180000" cy="180000"/>
          </a:xfrm>
          <a:prstGeom prst="rect">
            <a:avLst/>
          </a:prstGeom>
        </p:spPr>
      </p:pic>
      <p:pic>
        <p:nvPicPr>
          <p:cNvPr id="28" name="Bild 27" descr="Spela upp">
            <a:extLst>
              <a:ext uri="{FF2B5EF4-FFF2-40B4-BE49-F238E27FC236}">
                <a16:creationId xmlns:a16="http://schemas.microsoft.com/office/drawing/2014/main" id="{502C4997-C73E-4AAF-9D3C-3924DAC02F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16200000">
            <a:off x="2714114" y="4901029"/>
            <a:ext cx="180000" cy="180000"/>
          </a:xfrm>
          <a:prstGeom prst="rect">
            <a:avLst/>
          </a:prstGeom>
        </p:spPr>
      </p:pic>
      <p:pic>
        <p:nvPicPr>
          <p:cNvPr id="30" name="Bild 29" descr="Spela upp">
            <a:extLst>
              <a:ext uri="{FF2B5EF4-FFF2-40B4-BE49-F238E27FC236}">
                <a16:creationId xmlns:a16="http://schemas.microsoft.com/office/drawing/2014/main" id="{F10541B8-5D3B-4630-9FC3-301C9D94BE8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4083598" y="2683309"/>
            <a:ext cx="180000" cy="180000"/>
          </a:xfrm>
          <a:prstGeom prst="rect">
            <a:avLst/>
          </a:prstGeom>
        </p:spPr>
      </p:pic>
      <p:pic>
        <p:nvPicPr>
          <p:cNvPr id="31" name="Bild 30" descr="Spela upp">
            <a:extLst>
              <a:ext uri="{FF2B5EF4-FFF2-40B4-BE49-F238E27FC236}">
                <a16:creationId xmlns:a16="http://schemas.microsoft.com/office/drawing/2014/main" id="{37F2F94A-DE89-42C8-896D-F3209CB6DA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5400000">
            <a:off x="4083598" y="2970151"/>
            <a:ext cx="180000" cy="180000"/>
          </a:xfrm>
          <a:prstGeom prst="rect">
            <a:avLst/>
          </a:prstGeom>
        </p:spPr>
      </p:pic>
      <p:pic>
        <p:nvPicPr>
          <p:cNvPr id="33" name="Bild 32" descr="Spela upp">
            <a:extLst>
              <a:ext uri="{FF2B5EF4-FFF2-40B4-BE49-F238E27FC236}">
                <a16:creationId xmlns:a16="http://schemas.microsoft.com/office/drawing/2014/main" id="{5DB41425-FD35-4E7A-8CE4-547C8B547A1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16200000">
            <a:off x="4083598" y="3513602"/>
            <a:ext cx="180000" cy="180000"/>
          </a:xfrm>
          <a:prstGeom prst="rect">
            <a:avLst/>
          </a:prstGeom>
        </p:spPr>
      </p:pic>
      <p:pic>
        <p:nvPicPr>
          <p:cNvPr id="34" name="Bild 33" descr="Spela upp">
            <a:extLst>
              <a:ext uri="{FF2B5EF4-FFF2-40B4-BE49-F238E27FC236}">
                <a16:creationId xmlns:a16="http://schemas.microsoft.com/office/drawing/2014/main" id="{6D7D03DC-139C-4E5F-B4B1-D3CE4F0DCBF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5400000">
            <a:off x="4083598" y="3791023"/>
            <a:ext cx="180000" cy="180000"/>
          </a:xfrm>
          <a:prstGeom prst="rect">
            <a:avLst/>
          </a:prstGeom>
        </p:spPr>
      </p:pic>
      <p:pic>
        <p:nvPicPr>
          <p:cNvPr id="36" name="Bild 35" descr="Spela upp">
            <a:extLst>
              <a:ext uri="{FF2B5EF4-FFF2-40B4-BE49-F238E27FC236}">
                <a16:creationId xmlns:a16="http://schemas.microsoft.com/office/drawing/2014/main" id="{0571F7CA-CBC5-4CFD-8526-A7FBD67982B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rot="16200000">
            <a:off x="4083598" y="4319399"/>
            <a:ext cx="180000" cy="180000"/>
          </a:xfrm>
          <a:prstGeom prst="rect">
            <a:avLst/>
          </a:prstGeom>
        </p:spPr>
      </p:pic>
      <p:pic>
        <p:nvPicPr>
          <p:cNvPr id="37" name="Bild 36" descr="Spela upp">
            <a:extLst>
              <a:ext uri="{FF2B5EF4-FFF2-40B4-BE49-F238E27FC236}">
                <a16:creationId xmlns:a16="http://schemas.microsoft.com/office/drawing/2014/main" id="{361D1F4E-ED5C-4FF3-9506-EAE7AEDAC48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rot="5400000">
            <a:off x="4083598" y="4623607"/>
            <a:ext cx="180000" cy="180000"/>
          </a:xfrm>
          <a:prstGeom prst="rect">
            <a:avLst/>
          </a:prstGeom>
        </p:spPr>
      </p:pic>
      <p:pic>
        <p:nvPicPr>
          <p:cNvPr id="38" name="Bild 37" descr="Spela upp">
            <a:extLst>
              <a:ext uri="{FF2B5EF4-FFF2-40B4-BE49-F238E27FC236}">
                <a16:creationId xmlns:a16="http://schemas.microsoft.com/office/drawing/2014/main" id="{F5988556-29B1-4F6F-A153-3C9B816EEB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16200000">
            <a:off x="4083598" y="4901029"/>
            <a:ext cx="180000" cy="180000"/>
          </a:xfrm>
          <a:prstGeom prst="rect">
            <a:avLst/>
          </a:prstGeom>
        </p:spPr>
      </p:pic>
      <p:pic>
        <p:nvPicPr>
          <p:cNvPr id="40" name="Bild 39" descr="Spela upp">
            <a:extLst>
              <a:ext uri="{FF2B5EF4-FFF2-40B4-BE49-F238E27FC236}">
                <a16:creationId xmlns:a16="http://schemas.microsoft.com/office/drawing/2014/main" id="{A74D5F63-2CD7-4AE7-8E56-0065CB94A0D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rot="16200000">
            <a:off x="5395402" y="2679012"/>
            <a:ext cx="180000" cy="180000"/>
          </a:xfrm>
          <a:prstGeom prst="rect">
            <a:avLst/>
          </a:prstGeom>
        </p:spPr>
      </p:pic>
      <p:pic>
        <p:nvPicPr>
          <p:cNvPr id="41" name="Bild 40" descr="Spela upp">
            <a:extLst>
              <a:ext uri="{FF2B5EF4-FFF2-40B4-BE49-F238E27FC236}">
                <a16:creationId xmlns:a16="http://schemas.microsoft.com/office/drawing/2014/main" id="{0595E9DB-6B48-4DC5-9218-A658881B461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5400000" flipV="1">
            <a:off x="5395402" y="2969602"/>
            <a:ext cx="180000" cy="180000"/>
          </a:xfrm>
          <a:prstGeom prst="rect">
            <a:avLst/>
          </a:prstGeom>
        </p:spPr>
      </p:pic>
      <p:pic>
        <p:nvPicPr>
          <p:cNvPr id="43" name="Bild 42" descr="Spela upp">
            <a:extLst>
              <a:ext uri="{FF2B5EF4-FFF2-40B4-BE49-F238E27FC236}">
                <a16:creationId xmlns:a16="http://schemas.microsoft.com/office/drawing/2014/main" id="{8A66ED72-1ABD-4EAD-90C2-21DB3620853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16200000">
            <a:off x="5394580" y="3518975"/>
            <a:ext cx="180000" cy="180000"/>
          </a:xfrm>
          <a:prstGeom prst="rect">
            <a:avLst/>
          </a:prstGeom>
        </p:spPr>
      </p:pic>
      <p:pic>
        <p:nvPicPr>
          <p:cNvPr id="44" name="Bild 43" descr="Spela upp">
            <a:extLst>
              <a:ext uri="{FF2B5EF4-FFF2-40B4-BE49-F238E27FC236}">
                <a16:creationId xmlns:a16="http://schemas.microsoft.com/office/drawing/2014/main" id="{7E2DEC46-6358-4A9E-8AA5-FCAA1EC9641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5400000">
            <a:off x="5394580" y="3799546"/>
            <a:ext cx="180000" cy="180000"/>
          </a:xfrm>
          <a:prstGeom prst="rect">
            <a:avLst/>
          </a:prstGeom>
        </p:spPr>
      </p:pic>
      <p:pic>
        <p:nvPicPr>
          <p:cNvPr id="45" name="Bild 44" descr="Spela upp">
            <a:extLst>
              <a:ext uri="{FF2B5EF4-FFF2-40B4-BE49-F238E27FC236}">
                <a16:creationId xmlns:a16="http://schemas.microsoft.com/office/drawing/2014/main" id="{8C1C2F14-8967-46E0-9BFE-9F7BAAF8B70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5400000" flipV="1">
            <a:off x="5395833" y="4055182"/>
            <a:ext cx="180000" cy="180000"/>
          </a:xfrm>
          <a:prstGeom prst="rect">
            <a:avLst/>
          </a:prstGeom>
        </p:spPr>
      </p:pic>
      <p:pic>
        <p:nvPicPr>
          <p:cNvPr id="46" name="Bild 45" descr="Spela upp">
            <a:extLst>
              <a:ext uri="{FF2B5EF4-FFF2-40B4-BE49-F238E27FC236}">
                <a16:creationId xmlns:a16="http://schemas.microsoft.com/office/drawing/2014/main" id="{3DDCE91E-0F52-4415-8D3C-0773E9576D6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rot="16200000">
            <a:off x="5394580" y="4319400"/>
            <a:ext cx="180000" cy="180000"/>
          </a:xfrm>
          <a:prstGeom prst="rect">
            <a:avLst/>
          </a:prstGeom>
        </p:spPr>
      </p:pic>
      <p:pic>
        <p:nvPicPr>
          <p:cNvPr id="47" name="Bild 46" descr="Spela upp">
            <a:extLst>
              <a:ext uri="{FF2B5EF4-FFF2-40B4-BE49-F238E27FC236}">
                <a16:creationId xmlns:a16="http://schemas.microsoft.com/office/drawing/2014/main" id="{FF85C455-CAD3-4770-9D88-D09D1FC8385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rot="5400000">
            <a:off x="5394580" y="4582156"/>
            <a:ext cx="180000" cy="180000"/>
          </a:xfrm>
          <a:prstGeom prst="rect">
            <a:avLst/>
          </a:prstGeom>
        </p:spPr>
      </p:pic>
      <p:pic>
        <p:nvPicPr>
          <p:cNvPr id="48" name="Bild 47" descr="Spela upp">
            <a:extLst>
              <a:ext uri="{FF2B5EF4-FFF2-40B4-BE49-F238E27FC236}">
                <a16:creationId xmlns:a16="http://schemas.microsoft.com/office/drawing/2014/main" id="{7308E1BC-9759-4875-89D3-7A656D5548C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16200000">
            <a:off x="5394580" y="4900772"/>
            <a:ext cx="180000" cy="180000"/>
          </a:xfrm>
          <a:prstGeom prst="rect">
            <a:avLst/>
          </a:prstGeom>
        </p:spPr>
      </p:pic>
      <p:pic>
        <p:nvPicPr>
          <p:cNvPr id="39" name="Bild 38" descr="Spela upp">
            <a:extLst>
              <a:ext uri="{FF2B5EF4-FFF2-40B4-BE49-F238E27FC236}">
                <a16:creationId xmlns:a16="http://schemas.microsoft.com/office/drawing/2014/main" id="{51CF4F05-70C9-43A6-BDE7-72957742799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5400000">
            <a:off x="4083598" y="4077056"/>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4376" y="5638312"/>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Östergötlands län</a:t>
            </a:r>
            <a:r>
              <a:rPr lang="sv-SE" sz="1400" dirty="0"/>
              <a:t/>
            </a:r>
            <a:br>
              <a:rPr lang="sv-SE" sz="1400" dirty="0"/>
            </a:br>
            <a:r>
              <a:rPr lang="sv-SE" sz="1200" dirty="0"/>
              <a:t>Index 100 = 2011 kv2</a:t>
            </a:r>
            <a:endParaRPr lang="sv-SE" sz="1400" dirty="0"/>
          </a:p>
        </p:txBody>
      </p:sp>
      <p:graphicFrame>
        <p:nvGraphicFramePr>
          <p:cNvPr id="48" name="Tabell 47">
            <a:extLst>
              <a:ext uri="{FF2B5EF4-FFF2-40B4-BE49-F238E27FC236}">
                <a16:creationId xmlns:a16="http://schemas.microsoft.com/office/drawing/2014/main" id="{5AE1319B-126C-4D24-ABD3-BE05A14084A2}"/>
              </a:ext>
            </a:extLst>
          </p:cNvPr>
          <p:cNvGraphicFramePr>
            <a:graphicFrameLocks noGrp="1"/>
          </p:cNvGraphicFramePr>
          <p:nvPr>
            <p:extLst>
              <p:ext uri="{D42A27DB-BD31-4B8C-83A1-F6EECF244321}">
                <p14:modId xmlns:p14="http://schemas.microsoft.com/office/powerpoint/2010/main" val="3611498362"/>
              </p:ext>
            </p:extLst>
          </p:nvPr>
        </p:nvGraphicFramePr>
        <p:xfrm>
          <a:off x="6414329" y="1320523"/>
          <a:ext cx="4777546" cy="4527288"/>
        </p:xfrm>
        <a:graphic>
          <a:graphicData uri="http://schemas.openxmlformats.org/drawingml/2006/table">
            <a:tbl>
              <a:tblPr/>
              <a:tblGrid>
                <a:gridCol w="1586332">
                  <a:extLst>
                    <a:ext uri="{9D8B030D-6E8A-4147-A177-3AD203B41FA5}">
                      <a16:colId xmlns:a16="http://schemas.microsoft.com/office/drawing/2014/main" val="3530058171"/>
                    </a:ext>
                  </a:extLst>
                </a:gridCol>
                <a:gridCol w="902941">
                  <a:extLst>
                    <a:ext uri="{9D8B030D-6E8A-4147-A177-3AD203B41FA5}">
                      <a16:colId xmlns:a16="http://schemas.microsoft.com/office/drawing/2014/main" val="2721186626"/>
                    </a:ext>
                  </a:extLst>
                </a:gridCol>
                <a:gridCol w="909994">
                  <a:extLst>
                    <a:ext uri="{9D8B030D-6E8A-4147-A177-3AD203B41FA5}">
                      <a16:colId xmlns:a16="http://schemas.microsoft.com/office/drawing/2014/main" val="2978357727"/>
                    </a:ext>
                  </a:extLst>
                </a:gridCol>
                <a:gridCol w="586660">
                  <a:extLst>
                    <a:ext uri="{9D8B030D-6E8A-4147-A177-3AD203B41FA5}">
                      <a16:colId xmlns:a16="http://schemas.microsoft.com/office/drawing/2014/main" val="1773448222"/>
                    </a:ext>
                  </a:extLst>
                </a:gridCol>
                <a:gridCol w="791619">
                  <a:extLst>
                    <a:ext uri="{9D8B030D-6E8A-4147-A177-3AD203B41FA5}">
                      <a16:colId xmlns:a16="http://schemas.microsoft.com/office/drawing/2014/main" val="829252885"/>
                    </a:ext>
                  </a:extLst>
                </a:gridCol>
              </a:tblGrid>
              <a:tr h="197122">
                <a:tc>
                  <a:txBody>
                    <a:bodyPr/>
                    <a:lstStyle/>
                    <a:p>
                      <a:pPr algn="l" fontAlgn="b"/>
                      <a:r>
                        <a:rPr lang="sv-SE" sz="800" b="1" i="0" u="none" strike="noStrike" dirty="0">
                          <a:solidFill>
                            <a:srgbClr val="000000"/>
                          </a:solidFill>
                          <a:effectLst/>
                          <a:latin typeface="Futura Std Book" panose="020B0502020204020303"/>
                        </a:rPr>
                        <a:t>Lönesumma, total</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29240129"/>
                  </a:ext>
                </a:extLst>
              </a:tr>
              <a:tr h="201616">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78242792"/>
                  </a:ext>
                </a:extLst>
              </a:tr>
              <a:tr h="265686">
                <a:tc>
                  <a:txBody>
                    <a:bodyPr/>
                    <a:lstStyle/>
                    <a:p>
                      <a:pPr algn="l" fontAlgn="b"/>
                      <a:endParaRPr lang="sv-SE" sz="11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8980279"/>
                  </a:ext>
                </a:extLst>
              </a:tr>
              <a:tr h="197122">
                <a:tc>
                  <a:txBody>
                    <a:bodyPr/>
                    <a:lstStyle/>
                    <a:p>
                      <a:pPr algn="l" fontAlgn="b"/>
                      <a:r>
                        <a:rPr lang="sv-SE" sz="800" b="0" i="0" u="none" strike="noStrike" dirty="0">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516,89</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32,86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22,68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18964487"/>
                  </a:ext>
                </a:extLst>
              </a:tr>
              <a:tr h="197122">
                <a:tc>
                  <a:txBody>
                    <a:bodyPr/>
                    <a:lstStyle/>
                    <a:p>
                      <a:pPr algn="l" fontAlgn="b"/>
                      <a:r>
                        <a:rPr lang="sv-SE" sz="800" b="0"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255,22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7,02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24,30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9072838"/>
                  </a:ext>
                </a:extLst>
              </a:tr>
              <a:tr h="197122">
                <a:tc>
                  <a:txBody>
                    <a:bodyPr/>
                    <a:lstStyle/>
                    <a:p>
                      <a:pPr algn="l" fontAlgn="b"/>
                      <a:r>
                        <a:rPr lang="sv-SE" sz="800" b="1" i="0" u="none" strike="noStrike">
                          <a:solidFill>
                            <a:srgbClr val="000000"/>
                          </a:solidFill>
                          <a:effectLst/>
                          <a:latin typeface="Futura Std Book" panose="020B0502020204020303"/>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21,62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1,45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7,21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22,36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58652978"/>
                  </a:ext>
                </a:extLst>
              </a:tr>
              <a:tr h="197122">
                <a:tc>
                  <a:txBody>
                    <a:bodyPr/>
                    <a:lstStyle/>
                    <a:p>
                      <a:pPr algn="l" fontAlgn="b"/>
                      <a:endParaRPr lang="sv-SE" sz="800" b="1"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48035409"/>
                  </a:ext>
                </a:extLst>
              </a:tr>
              <a:tr h="379959">
                <a:tc>
                  <a:txBody>
                    <a:bodyPr/>
                    <a:lstStyle/>
                    <a:p>
                      <a:pPr algn="l" fontAlgn="b"/>
                      <a:r>
                        <a:rPr lang="sv-SE" sz="800" b="1" i="0" u="none" strike="noStrike">
                          <a:solidFill>
                            <a:srgbClr val="000000"/>
                          </a:solidFill>
                          <a:effectLst/>
                          <a:latin typeface="Futura Std Book" panose="020B0502020204020303"/>
                        </a:rPr>
                        <a:t>Lönesumma per sysselsatt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03303067"/>
                  </a:ext>
                </a:extLst>
              </a:tr>
              <a:tr h="19712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723548317"/>
                  </a:ext>
                </a:extLst>
              </a:tr>
              <a:tr h="265686">
                <a:tc>
                  <a:txBody>
                    <a:bodyPr/>
                    <a:lstStyle/>
                    <a:p>
                      <a:pPr algn="l" fontAlgn="b"/>
                      <a:endParaRPr lang="sv-SE" sz="11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9081734"/>
                  </a:ext>
                </a:extLst>
              </a:tr>
              <a:tr h="197122">
                <a:tc>
                  <a:txBody>
                    <a:bodyPr/>
                    <a:lstStyle/>
                    <a:p>
                      <a:pPr algn="l" fontAlgn="b"/>
                      <a:r>
                        <a:rPr lang="sv-SE" sz="800" b="0" i="0" u="none" strike="noStrike">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101,86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19,30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39549401"/>
                  </a:ext>
                </a:extLst>
              </a:tr>
              <a:tr h="197122">
                <a:tc>
                  <a:txBody>
                    <a:bodyPr/>
                    <a:lstStyle/>
                    <a:p>
                      <a:pPr algn="l" fontAlgn="b"/>
                      <a:r>
                        <a:rPr lang="sv-SE" sz="800" b="0"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108,78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19,87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09767079"/>
                  </a:ext>
                </a:extLst>
              </a:tr>
              <a:tr h="197122">
                <a:tc>
                  <a:txBody>
                    <a:bodyPr/>
                    <a:lstStyle/>
                    <a:p>
                      <a:pPr algn="l" fontAlgn="b"/>
                      <a:r>
                        <a:rPr lang="sv-SE" sz="800" b="1" i="0" u="none" strike="noStrike">
                          <a:solidFill>
                            <a:srgbClr val="000000"/>
                          </a:solidFill>
                          <a:effectLst/>
                          <a:latin typeface="Futura Std Book" panose="020B0502020204020303"/>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95,36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5,27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16,53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50948806"/>
                  </a:ext>
                </a:extLst>
              </a:tr>
              <a:tr h="197122">
                <a:tc>
                  <a:txBody>
                    <a:bodyPr/>
                    <a:lstStyle/>
                    <a:p>
                      <a:pPr algn="l" fontAlgn="b"/>
                      <a:endParaRPr lang="sv-SE" sz="800" b="1"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6881371"/>
                  </a:ext>
                </a:extLst>
              </a:tr>
              <a:tr h="379959">
                <a:tc>
                  <a:txBody>
                    <a:bodyPr/>
                    <a:lstStyle/>
                    <a:p>
                      <a:pPr algn="l" fontAlgn="b"/>
                      <a:r>
                        <a:rPr lang="sv-SE" sz="800" b="1" i="0" u="none" strike="noStrike">
                          <a:solidFill>
                            <a:srgbClr val="000000"/>
                          </a:solidFill>
                          <a:effectLst/>
                          <a:latin typeface="Futura Std Book" panose="020B0502020204020303"/>
                        </a:rPr>
                        <a:t>Lönesumma per invånare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15157777"/>
                  </a:ext>
                </a:extLst>
              </a:tr>
              <a:tr h="19712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45276482"/>
                  </a:ext>
                </a:extLst>
              </a:tr>
              <a:tr h="265686">
                <a:tc>
                  <a:txBody>
                    <a:bodyPr/>
                    <a:lstStyle/>
                    <a:p>
                      <a:pPr algn="l" fontAlgn="b"/>
                      <a:endParaRPr lang="sv-SE" sz="11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88569102"/>
                  </a:ext>
                </a:extLst>
              </a:tr>
              <a:tr h="201616">
                <a:tc>
                  <a:txBody>
                    <a:bodyPr/>
                    <a:lstStyle/>
                    <a:p>
                      <a:pPr algn="l" fontAlgn="b"/>
                      <a:r>
                        <a:rPr lang="sv-SE" sz="800" b="0" i="0" u="none" strike="noStrike">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49,66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2,90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16,76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2941776"/>
                  </a:ext>
                </a:extLst>
              </a:tr>
              <a:tr h="201616">
                <a:tc>
                  <a:txBody>
                    <a:bodyPr/>
                    <a:lstStyle/>
                    <a:p>
                      <a:pPr algn="l" fontAlgn="b"/>
                      <a:r>
                        <a:rPr lang="sv-SE" sz="800" b="0"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6,36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17,45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67833017"/>
                  </a:ext>
                </a:extLst>
              </a:tr>
              <a:tr h="197122">
                <a:tc>
                  <a:txBody>
                    <a:bodyPr/>
                    <a:lstStyle/>
                    <a:p>
                      <a:pPr algn="l" fontAlgn="b"/>
                      <a:r>
                        <a:rPr lang="sv-SE" sz="800" b="1" i="0" u="none" strike="noStrike">
                          <a:solidFill>
                            <a:srgbClr val="000000"/>
                          </a:solidFill>
                          <a:effectLst/>
                          <a:latin typeface="Futura Std Book" panose="020B0502020204020303"/>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46,22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2,89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6,68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17,12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83076873"/>
                  </a:ext>
                </a:extLst>
              </a:tr>
            </a:tbl>
          </a:graphicData>
        </a:graphic>
      </p:graphicFrame>
      <p:graphicFrame>
        <p:nvGraphicFramePr>
          <p:cNvPr id="9" name="Diagram 8">
            <a:extLst>
              <a:ext uri="{FF2B5EF4-FFF2-40B4-BE49-F238E27FC236}">
                <a16:creationId xmlns:a16="http://schemas.microsoft.com/office/drawing/2014/main" id="{72FA8170-17AD-4FF9-9086-8BB25FF7B5D7}"/>
              </a:ext>
            </a:extLst>
          </p:cNvPr>
          <p:cNvGraphicFramePr>
            <a:graphicFrameLocks/>
          </p:cNvGraphicFramePr>
          <p:nvPr>
            <p:extLst>
              <p:ext uri="{D42A27DB-BD31-4B8C-83A1-F6EECF244321}">
                <p14:modId xmlns:p14="http://schemas.microsoft.com/office/powerpoint/2010/main" val="3644852852"/>
              </p:ext>
            </p:extLst>
          </p:nvPr>
        </p:nvGraphicFramePr>
        <p:xfrm>
          <a:off x="714376" y="1947117"/>
          <a:ext cx="5241807" cy="369119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49" y="55806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307013" cy="477054"/>
          </a:xfrm>
          <a:prstGeom prst="rect">
            <a:avLst/>
          </a:prstGeom>
          <a:noFill/>
        </p:spPr>
        <p:txBody>
          <a:bodyPr wrap="square" rtlCol="0">
            <a:spAutoFit/>
          </a:bodyPr>
          <a:lstStyle/>
          <a:p>
            <a:r>
              <a:rPr lang="sv-SE" sz="1300" b="1" dirty="0"/>
              <a:t>Lönesumma i privat sektor efter näringsgren, Östergötlands län</a:t>
            </a:r>
            <a:r>
              <a:rPr lang="sv-SE" sz="1400" dirty="0"/>
              <a:t/>
            </a:r>
            <a:br>
              <a:rPr lang="sv-SE" sz="1400" dirty="0"/>
            </a:br>
            <a:r>
              <a:rPr lang="sv-SE" sz="1200" dirty="0"/>
              <a:t>Index 100 = 2011 kv2</a:t>
            </a:r>
            <a:endParaRPr lang="sv-SE" sz="1400" dirty="0"/>
          </a:p>
        </p:txBody>
      </p:sp>
      <p:graphicFrame>
        <p:nvGraphicFramePr>
          <p:cNvPr id="36" name="Tabell 35">
            <a:extLst>
              <a:ext uri="{FF2B5EF4-FFF2-40B4-BE49-F238E27FC236}">
                <a16:creationId xmlns:a16="http://schemas.microsoft.com/office/drawing/2014/main" id="{937DE379-5504-450C-83AC-53A339B27BC6}"/>
              </a:ext>
            </a:extLst>
          </p:cNvPr>
          <p:cNvGraphicFramePr>
            <a:graphicFrameLocks noGrp="1"/>
          </p:cNvGraphicFramePr>
          <p:nvPr>
            <p:extLst>
              <p:ext uri="{D42A27DB-BD31-4B8C-83A1-F6EECF244321}">
                <p14:modId xmlns:p14="http://schemas.microsoft.com/office/powerpoint/2010/main" val="1415731266"/>
              </p:ext>
            </p:extLst>
          </p:nvPr>
        </p:nvGraphicFramePr>
        <p:xfrm>
          <a:off x="6400940" y="1231122"/>
          <a:ext cx="4800458" cy="4795589"/>
        </p:xfrm>
        <a:graphic>
          <a:graphicData uri="http://schemas.openxmlformats.org/drawingml/2006/table">
            <a:tbl>
              <a:tblPr/>
              <a:tblGrid>
                <a:gridCol w="1622509">
                  <a:extLst>
                    <a:ext uri="{9D8B030D-6E8A-4147-A177-3AD203B41FA5}">
                      <a16:colId xmlns:a16="http://schemas.microsoft.com/office/drawing/2014/main" val="2673819213"/>
                    </a:ext>
                  </a:extLst>
                </a:gridCol>
                <a:gridCol w="765582">
                  <a:extLst>
                    <a:ext uri="{9D8B030D-6E8A-4147-A177-3AD203B41FA5}">
                      <a16:colId xmlns:a16="http://schemas.microsoft.com/office/drawing/2014/main" val="1642595649"/>
                    </a:ext>
                  </a:extLst>
                </a:gridCol>
                <a:gridCol w="852273">
                  <a:extLst>
                    <a:ext uri="{9D8B030D-6E8A-4147-A177-3AD203B41FA5}">
                      <a16:colId xmlns:a16="http://schemas.microsoft.com/office/drawing/2014/main" val="2320012456"/>
                    </a:ext>
                  </a:extLst>
                </a:gridCol>
                <a:gridCol w="780047">
                  <a:extLst>
                    <a:ext uri="{9D8B030D-6E8A-4147-A177-3AD203B41FA5}">
                      <a16:colId xmlns:a16="http://schemas.microsoft.com/office/drawing/2014/main" val="2593374640"/>
                    </a:ext>
                  </a:extLst>
                </a:gridCol>
                <a:gridCol w="780047">
                  <a:extLst>
                    <a:ext uri="{9D8B030D-6E8A-4147-A177-3AD203B41FA5}">
                      <a16:colId xmlns:a16="http://schemas.microsoft.com/office/drawing/2014/main" val="1062070174"/>
                    </a:ext>
                  </a:extLst>
                </a:gridCol>
              </a:tblGrid>
              <a:tr h="298185">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60059618"/>
                  </a:ext>
                </a:extLst>
              </a:tr>
              <a:tr h="250090">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70033479"/>
                  </a:ext>
                </a:extLst>
              </a:tr>
              <a:tr h="182759">
                <a:tc>
                  <a:txBody>
                    <a:bodyPr/>
                    <a:lstStyle/>
                    <a:p>
                      <a:pPr algn="l" rtl="0" fontAlgn="b"/>
                      <a:r>
                        <a:rPr lang="sv-SE" sz="800" b="1" i="0" u="none" strike="noStrike">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09040322"/>
                  </a:ext>
                </a:extLst>
              </a:tr>
              <a:tr h="192377">
                <a:tc>
                  <a:txBody>
                    <a:bodyPr/>
                    <a:lstStyle/>
                    <a:p>
                      <a:pPr algn="l" rtl="0" fontAlgn="b"/>
                      <a:r>
                        <a:rPr lang="sv-SE" sz="800" b="0" i="0" u="none" strike="noStrike">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376,86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23,01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70792090"/>
                  </a:ext>
                </a:extLst>
              </a:tr>
              <a:tr h="192377">
                <a:tc>
                  <a:txBody>
                    <a:bodyPr/>
                    <a:lstStyle/>
                    <a:p>
                      <a:pPr algn="l" rtl="0" fontAlgn="b"/>
                      <a:r>
                        <a:rPr lang="sv-SE" sz="800" b="0" i="1" u="none" strike="noStrike">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78,40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16,70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12330697"/>
                  </a:ext>
                </a:extLst>
              </a:tr>
              <a:tr h="182759">
                <a:tc>
                  <a:txBody>
                    <a:bodyPr/>
                    <a:lstStyle/>
                    <a:p>
                      <a:pPr algn="l" rtl="0" fontAlgn="b"/>
                      <a:r>
                        <a:rPr lang="sv-SE" sz="800" b="0" i="1" u="none" strike="noStrike">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255,88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17,61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24,07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76899014"/>
                  </a:ext>
                </a:extLst>
              </a:tr>
              <a:tr h="182759">
                <a:tc>
                  <a:txBody>
                    <a:bodyPr/>
                    <a:lstStyle/>
                    <a:p>
                      <a:pPr algn="l" rtl="0" fontAlgn="b"/>
                      <a:r>
                        <a:rPr lang="sv-SE" sz="800" b="0" i="1" u="none" strike="noStrike">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42,58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29,27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71511806"/>
                  </a:ext>
                </a:extLst>
              </a:tr>
              <a:tr h="182759">
                <a:tc>
                  <a:txBody>
                    <a:bodyPr/>
                    <a:lstStyle/>
                    <a:p>
                      <a:pPr algn="l" rtl="0" fontAlgn="b"/>
                      <a:r>
                        <a:rPr lang="sv-SE" sz="800" b="0" i="0" u="none" strike="noStrike">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140,03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21,81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07429497"/>
                  </a:ext>
                </a:extLst>
              </a:tr>
              <a:tr h="182759">
                <a:tc>
                  <a:txBody>
                    <a:bodyPr/>
                    <a:lstStyle/>
                    <a:p>
                      <a:pPr algn="l" rtl="0" fontAlgn="b"/>
                      <a:r>
                        <a:rPr lang="sv-SE" sz="800" b="1" i="0" u="none" strike="noStrike" dirty="0">
                          <a:solidFill>
                            <a:srgbClr val="000000"/>
                          </a:solidFill>
                          <a:effectLst/>
                          <a:latin typeface="Futura Std Book" panose="020B0502020204020303"/>
                        </a:rPr>
                        <a:t>Totalt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516,89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32,86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22,68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56084553"/>
                  </a:ext>
                </a:extLst>
              </a:tr>
              <a:tr h="230853">
                <a:tc>
                  <a:txBody>
                    <a:bodyPr/>
                    <a:lstStyle/>
                    <a:p>
                      <a:pPr algn="l" rtl="0" fontAlgn="b"/>
                      <a:r>
                        <a:rPr lang="sv-SE" sz="800" b="1"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75790012"/>
                  </a:ext>
                </a:extLst>
              </a:tr>
              <a:tr h="182759">
                <a:tc>
                  <a:txBody>
                    <a:bodyPr/>
                    <a:lstStyle/>
                    <a:p>
                      <a:pPr algn="l" rtl="0" fontAlgn="b"/>
                      <a:r>
                        <a:rPr lang="sv-SE" sz="800" b="0" i="0" u="none" strike="noStrike">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193,43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23,70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45365115"/>
                  </a:ext>
                </a:extLst>
              </a:tr>
              <a:tr h="182759">
                <a:tc>
                  <a:txBody>
                    <a:bodyPr/>
                    <a:lstStyle/>
                    <a:p>
                      <a:pPr algn="l" rtl="0" fontAlgn="b"/>
                      <a:r>
                        <a:rPr lang="sv-SE" sz="800" b="0" i="1" u="none" strike="noStrike">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30,33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1,63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12,38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63426882"/>
                  </a:ext>
                </a:extLst>
              </a:tr>
              <a:tr h="182759">
                <a:tc>
                  <a:txBody>
                    <a:bodyPr/>
                    <a:lstStyle/>
                    <a:p>
                      <a:pPr algn="l" rtl="0" fontAlgn="b"/>
                      <a:r>
                        <a:rPr lang="sv-SE" sz="800" b="0" i="1" u="none" strike="noStrike">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143,73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10,76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25,69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05552297"/>
                  </a:ext>
                </a:extLst>
              </a:tr>
              <a:tr h="182759">
                <a:tc>
                  <a:txBody>
                    <a:bodyPr/>
                    <a:lstStyle/>
                    <a:p>
                      <a:pPr algn="l" rtl="0" fontAlgn="b"/>
                      <a:r>
                        <a:rPr lang="sv-SE" sz="800" b="0" i="1" u="none" strike="noStrike">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19,37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5,87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28,86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41871908"/>
                  </a:ext>
                </a:extLst>
              </a:tr>
              <a:tr h="182759">
                <a:tc>
                  <a:txBody>
                    <a:bodyPr/>
                    <a:lstStyle/>
                    <a:p>
                      <a:pPr algn="l" rtl="0" fontAlgn="b"/>
                      <a:r>
                        <a:rPr lang="sv-SE" sz="800" b="0" i="0" u="none" strike="noStrike">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61,78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5,60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26,20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02293757"/>
                  </a:ext>
                </a:extLst>
              </a:tr>
              <a:tr h="192377">
                <a:tc>
                  <a:txBody>
                    <a:bodyPr/>
                    <a:lstStyle/>
                    <a:p>
                      <a:pPr algn="l" rtl="0" fontAlgn="b"/>
                      <a:r>
                        <a:rPr lang="sv-SE" sz="800" b="1" i="0" u="none" strike="noStrike">
                          <a:solidFill>
                            <a:srgbClr val="000000"/>
                          </a:solidFill>
                          <a:effectLst/>
                          <a:latin typeface="Futura Std Book" panose="020B0502020204020303"/>
                        </a:rPr>
                        <a:t>Totalt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255,22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16,74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7,02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24,30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66549825"/>
                  </a:ext>
                </a:extLst>
              </a:tr>
              <a:tr h="341872">
                <a:tc>
                  <a:txBody>
                    <a:bodyPr/>
                    <a:lstStyle/>
                    <a:p>
                      <a:pPr algn="l" rtl="0" fontAlgn="b"/>
                      <a:r>
                        <a:rPr lang="sv-SE" sz="800" b="1" i="0" u="none" strike="noStrike" dirty="0">
                          <a:solidFill>
                            <a:srgbClr val="000000"/>
                          </a:solidFill>
                          <a:effectLst/>
                          <a:latin typeface="Futura Std Book" panose="020B0502020204020303"/>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92704111"/>
                  </a:ext>
                </a:extLst>
              </a:tr>
              <a:tr h="182759">
                <a:tc>
                  <a:txBody>
                    <a:bodyPr/>
                    <a:lstStyle/>
                    <a:p>
                      <a:pPr algn="l" rtl="0" fontAlgn="b"/>
                      <a:r>
                        <a:rPr lang="sv-SE" sz="800" b="0" i="0" u="none" strike="noStrike">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14,95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7,81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23,04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17916627"/>
                  </a:ext>
                </a:extLst>
              </a:tr>
              <a:tr h="182759">
                <a:tc>
                  <a:txBody>
                    <a:bodyPr/>
                    <a:lstStyle/>
                    <a:p>
                      <a:pPr algn="l" rtl="0" fontAlgn="b"/>
                      <a:r>
                        <a:rPr lang="sv-SE" sz="800" b="0" i="1" u="none" strike="noStrike">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4,15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18,52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00236257"/>
                  </a:ext>
                </a:extLst>
              </a:tr>
              <a:tr h="182759">
                <a:tc>
                  <a:txBody>
                    <a:bodyPr/>
                    <a:lstStyle/>
                    <a:p>
                      <a:pPr algn="l" rtl="0" fontAlgn="b"/>
                      <a:r>
                        <a:rPr lang="sv-SE" sz="800" b="0" i="1" u="none" strike="noStrike">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9,02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24,69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9263572"/>
                  </a:ext>
                </a:extLst>
              </a:tr>
              <a:tr h="192377">
                <a:tc>
                  <a:txBody>
                    <a:bodyPr/>
                    <a:lstStyle/>
                    <a:p>
                      <a:pPr algn="l" rtl="0" fontAlgn="b"/>
                      <a:r>
                        <a:rPr lang="sv-SE" sz="800" b="0" i="1" u="none" strike="noStrike">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4,49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25,81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68064759"/>
                  </a:ext>
                </a:extLst>
              </a:tr>
              <a:tr h="192377">
                <a:tc>
                  <a:txBody>
                    <a:bodyPr/>
                    <a:lstStyle/>
                    <a:p>
                      <a:pPr algn="l" rtl="0" fontAlgn="b"/>
                      <a:r>
                        <a:rPr lang="sv-SE" sz="800" b="0" i="0" u="none" strike="noStrike">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5,89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20,85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94519482"/>
                  </a:ext>
                </a:extLst>
              </a:tr>
              <a:tr h="182759">
                <a:tc>
                  <a:txBody>
                    <a:bodyPr/>
                    <a:lstStyle/>
                    <a:p>
                      <a:pPr algn="l" rtl="0" fontAlgn="b"/>
                      <a:r>
                        <a:rPr lang="sv-SE" sz="800" b="1" i="0" u="none" strike="noStrike">
                          <a:solidFill>
                            <a:srgbClr val="000000"/>
                          </a:solidFill>
                          <a:effectLst/>
                          <a:latin typeface="Futura Std Book" panose="020B0502020204020303"/>
                        </a:rPr>
                        <a:t>Totalt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21,62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1,45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7,21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22,36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54938124"/>
                  </a:ext>
                </a:extLst>
              </a:tr>
            </a:tbl>
          </a:graphicData>
        </a:graphic>
      </p:graphicFrame>
      <p:sp>
        <p:nvSpPr>
          <p:cNvPr id="10" name="Rektangel 9">
            <a:extLst>
              <a:ext uri="{FF2B5EF4-FFF2-40B4-BE49-F238E27FC236}">
                <a16:creationId xmlns:a16="http://schemas.microsoft.com/office/drawing/2014/main" id="{7AE5B7B6-6595-4501-8693-87232A44E5CB}"/>
              </a:ext>
            </a:extLst>
          </p:cNvPr>
          <p:cNvSpPr/>
          <p:nvPr/>
        </p:nvSpPr>
        <p:spPr>
          <a:xfrm>
            <a:off x="6167438" y="6129337"/>
            <a:ext cx="3564132" cy="415498"/>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dirty="0"/>
              <a:t>*I övrigt ingår jordbruk, skogsbruk och fiske, byggverksamhet samt okänd näringsgren</a:t>
            </a:r>
            <a:br>
              <a:rPr lang="sv-SE" sz="700" dirty="0"/>
            </a:br>
            <a:endParaRPr lang="sv-SE" sz="700" dirty="0"/>
          </a:p>
        </p:txBody>
      </p:sp>
      <p:graphicFrame>
        <p:nvGraphicFramePr>
          <p:cNvPr id="13" name="Diagram 12">
            <a:extLst>
              <a:ext uri="{FF2B5EF4-FFF2-40B4-BE49-F238E27FC236}">
                <a16:creationId xmlns:a16="http://schemas.microsoft.com/office/drawing/2014/main" id="{004A44A7-63F7-43BB-8A78-4FE18389757A}"/>
              </a:ext>
            </a:extLst>
          </p:cNvPr>
          <p:cNvGraphicFramePr>
            <a:graphicFrameLocks/>
          </p:cNvGraphicFramePr>
          <p:nvPr>
            <p:extLst>
              <p:ext uri="{D42A27DB-BD31-4B8C-83A1-F6EECF244321}">
                <p14:modId xmlns:p14="http://schemas.microsoft.com/office/powerpoint/2010/main" val="1960014326"/>
              </p:ext>
            </p:extLst>
          </p:nvPr>
        </p:nvGraphicFramePr>
        <p:xfrm>
          <a:off x="738326" y="1927803"/>
          <a:ext cx="5286236" cy="365288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7" y="2030136"/>
            <a:ext cx="4722408" cy="1413132"/>
          </a:xfrm>
        </p:spPr>
        <p:txBody>
          <a:bodyPr/>
          <a:lstStyle/>
          <a:p>
            <a:pPr lvl="4"/>
            <a:r>
              <a:rPr lang="sv-SE" sz="1400" dirty="0"/>
              <a:t>Nyföretagandet ökade med 18 procent under kvartalet, uppgången är större i både Linköping och Norrköping.</a:t>
            </a:r>
          </a:p>
          <a:p>
            <a:pPr lvl="4"/>
            <a:r>
              <a:rPr lang="sv-SE" sz="1400" dirty="0"/>
              <a:t>467 av 584 nystartade företag var aktiebolag.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3269"/>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8708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3" name="Tabell 2">
            <a:extLst>
              <a:ext uri="{FF2B5EF4-FFF2-40B4-BE49-F238E27FC236}">
                <a16:creationId xmlns:a16="http://schemas.microsoft.com/office/drawing/2014/main" id="{BAEB4475-24B7-449A-8777-95C99DC70D3C}"/>
              </a:ext>
            </a:extLst>
          </p:cNvPr>
          <p:cNvGraphicFramePr>
            <a:graphicFrameLocks noGrp="1"/>
          </p:cNvGraphicFramePr>
          <p:nvPr>
            <p:extLst>
              <p:ext uri="{D42A27DB-BD31-4B8C-83A1-F6EECF244321}">
                <p14:modId xmlns:p14="http://schemas.microsoft.com/office/powerpoint/2010/main" val="1560986277"/>
              </p:ext>
            </p:extLst>
          </p:nvPr>
        </p:nvGraphicFramePr>
        <p:xfrm>
          <a:off x="6755217" y="3763645"/>
          <a:ext cx="4722408" cy="2208787"/>
        </p:xfrm>
        <a:graphic>
          <a:graphicData uri="http://schemas.openxmlformats.org/drawingml/2006/table">
            <a:tbl>
              <a:tblPr bandRow="1">
                <a:tableStyleId>{2D5ABB26-0587-4C30-8999-92F81FD0307C}</a:tableStyleId>
              </a:tblPr>
              <a:tblGrid>
                <a:gridCol w="1542572">
                  <a:extLst>
                    <a:ext uri="{9D8B030D-6E8A-4147-A177-3AD203B41FA5}">
                      <a16:colId xmlns:a16="http://schemas.microsoft.com/office/drawing/2014/main" val="1637495626"/>
                    </a:ext>
                  </a:extLst>
                </a:gridCol>
                <a:gridCol w="685095">
                  <a:extLst>
                    <a:ext uri="{9D8B030D-6E8A-4147-A177-3AD203B41FA5}">
                      <a16:colId xmlns:a16="http://schemas.microsoft.com/office/drawing/2014/main" val="3091121236"/>
                    </a:ext>
                  </a:extLst>
                </a:gridCol>
                <a:gridCol w="777235">
                  <a:extLst>
                    <a:ext uri="{9D8B030D-6E8A-4147-A177-3AD203B41FA5}">
                      <a16:colId xmlns:a16="http://schemas.microsoft.com/office/drawing/2014/main" val="1483268926"/>
                    </a:ext>
                  </a:extLst>
                </a:gridCol>
                <a:gridCol w="615311">
                  <a:extLst>
                    <a:ext uri="{9D8B030D-6E8A-4147-A177-3AD203B41FA5}">
                      <a16:colId xmlns:a16="http://schemas.microsoft.com/office/drawing/2014/main" val="1767546422"/>
                    </a:ext>
                  </a:extLst>
                </a:gridCol>
                <a:gridCol w="561337">
                  <a:extLst>
                    <a:ext uri="{9D8B030D-6E8A-4147-A177-3AD203B41FA5}">
                      <a16:colId xmlns:a16="http://schemas.microsoft.com/office/drawing/2014/main" val="1197142253"/>
                    </a:ext>
                  </a:extLst>
                </a:gridCol>
                <a:gridCol w="540858">
                  <a:extLst>
                    <a:ext uri="{9D8B030D-6E8A-4147-A177-3AD203B41FA5}">
                      <a16:colId xmlns:a16="http://schemas.microsoft.com/office/drawing/2014/main" val="2469136503"/>
                    </a:ext>
                  </a:extLst>
                </a:gridCol>
              </a:tblGrid>
              <a:tr h="274671">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1618369265"/>
                  </a:ext>
                </a:extLst>
              </a:tr>
              <a:tr h="288406">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4093510593"/>
                  </a:ext>
                </a:extLst>
              </a:tr>
              <a:tr h="32914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17 991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76 839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2732358079"/>
                  </a:ext>
                </a:extLst>
              </a:tr>
              <a:tr h="32914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9 119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39 486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234178022"/>
                  </a:ext>
                </a:extLst>
              </a:tr>
              <a:tr h="329142">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584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2 615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3426705198"/>
                  </a:ext>
                </a:extLst>
              </a:tr>
              <a:tr h="329142">
                <a:tc>
                  <a:txBody>
                    <a:bodyPr/>
                    <a:lstStyle/>
                    <a:p>
                      <a:pPr marL="72000" algn="l" fontAlgn="b"/>
                      <a:r>
                        <a:rPr lang="sv-SE" sz="800" b="1" u="none" strike="noStrike">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215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1 009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a:t>
                      </a:r>
                    </a:p>
                  </a:txBody>
                  <a:tcPr marL="9525" marR="9525" marT="9525" marB="0" anchor="ctr"/>
                </a:tc>
                <a:extLst>
                  <a:ext uri="{0D108BD9-81ED-4DB2-BD59-A6C34878D82A}">
                    <a16:rowId xmlns:a16="http://schemas.microsoft.com/office/drawing/2014/main" val="78828869"/>
                  </a:ext>
                </a:extLst>
              </a:tr>
              <a:tr h="329142">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Norrköpings kommun</a:t>
                      </a:r>
                      <a:endParaRPr lang="sv-SE" sz="800" b="1" i="0" u="none" strike="noStrike">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879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2499573670"/>
                  </a:ext>
                </a:extLst>
              </a:tr>
            </a:tbl>
          </a:graphicData>
        </a:graphic>
      </p:graphicFrame>
      <p:graphicFrame>
        <p:nvGraphicFramePr>
          <p:cNvPr id="13" name="Diagram 12">
            <a:extLst>
              <a:ext uri="{FF2B5EF4-FFF2-40B4-BE49-F238E27FC236}">
                <a16:creationId xmlns:a16="http://schemas.microsoft.com/office/drawing/2014/main" id="{9A5C159A-89B9-4B4C-8262-87DE250C0712}"/>
              </a:ext>
            </a:extLst>
          </p:cNvPr>
          <p:cNvGraphicFramePr>
            <a:graphicFrameLocks/>
          </p:cNvGraphicFramePr>
          <p:nvPr>
            <p:extLst>
              <p:ext uri="{D42A27DB-BD31-4B8C-83A1-F6EECF244321}">
                <p14:modId xmlns:p14="http://schemas.microsoft.com/office/powerpoint/2010/main" val="2413929739"/>
              </p:ext>
            </p:extLst>
          </p:nvPr>
        </p:nvGraphicFramePr>
        <p:xfrm>
          <a:off x="813164" y="2030135"/>
          <a:ext cx="5839306" cy="363243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684538"/>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79911" y="1949297"/>
            <a:ext cx="4704382" cy="1492996"/>
          </a:xfrm>
        </p:spPr>
        <p:txBody>
          <a:bodyPr/>
          <a:lstStyle/>
          <a:p>
            <a:pPr lvl="4"/>
            <a:r>
              <a:rPr lang="sv-SE" sz="1400" dirty="0"/>
              <a:t>Företagskonkurserna har minskat med 26 procent i länet under kvartalet.</a:t>
            </a:r>
          </a:p>
          <a:p>
            <a:pPr lvl="4"/>
            <a:r>
              <a:rPr lang="sv-SE" sz="1400" dirty="0"/>
              <a:t>Under de senaste fyra kvartalen har företagskonkurserna minskat med 12 procent jämfört med de föregående fyra kvartalen.</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6D10AD15-569A-4CF8-B379-AD17CEB56D59}"/>
              </a:ext>
            </a:extLst>
          </p:cNvPr>
          <p:cNvGraphicFramePr>
            <a:graphicFrameLocks noGrp="1"/>
          </p:cNvGraphicFramePr>
          <p:nvPr>
            <p:extLst>
              <p:ext uri="{D42A27DB-BD31-4B8C-83A1-F6EECF244321}">
                <p14:modId xmlns:p14="http://schemas.microsoft.com/office/powerpoint/2010/main" val="3640017241"/>
              </p:ext>
            </p:extLst>
          </p:nvPr>
        </p:nvGraphicFramePr>
        <p:xfrm>
          <a:off x="6755212" y="3705999"/>
          <a:ext cx="4704381" cy="2266432"/>
        </p:xfrm>
        <a:graphic>
          <a:graphicData uri="http://schemas.openxmlformats.org/drawingml/2006/table">
            <a:tbl>
              <a:tblPr bandRow="1">
                <a:tableStyleId>{2D5ABB26-0587-4C30-8999-92F81FD0307C}</a:tableStyleId>
              </a:tblPr>
              <a:tblGrid>
                <a:gridCol w="1536684">
                  <a:extLst>
                    <a:ext uri="{9D8B030D-6E8A-4147-A177-3AD203B41FA5}">
                      <a16:colId xmlns:a16="http://schemas.microsoft.com/office/drawing/2014/main" val="1678076792"/>
                    </a:ext>
                  </a:extLst>
                </a:gridCol>
                <a:gridCol w="682480">
                  <a:extLst>
                    <a:ext uri="{9D8B030D-6E8A-4147-A177-3AD203B41FA5}">
                      <a16:colId xmlns:a16="http://schemas.microsoft.com/office/drawing/2014/main" val="2601369493"/>
                    </a:ext>
                  </a:extLst>
                </a:gridCol>
                <a:gridCol w="774268">
                  <a:extLst>
                    <a:ext uri="{9D8B030D-6E8A-4147-A177-3AD203B41FA5}">
                      <a16:colId xmlns:a16="http://schemas.microsoft.com/office/drawing/2014/main" val="2395970223"/>
                    </a:ext>
                  </a:extLst>
                </a:gridCol>
                <a:gridCol w="612962">
                  <a:extLst>
                    <a:ext uri="{9D8B030D-6E8A-4147-A177-3AD203B41FA5}">
                      <a16:colId xmlns:a16="http://schemas.microsoft.com/office/drawing/2014/main" val="3235649811"/>
                    </a:ext>
                  </a:extLst>
                </a:gridCol>
                <a:gridCol w="559194">
                  <a:extLst>
                    <a:ext uri="{9D8B030D-6E8A-4147-A177-3AD203B41FA5}">
                      <a16:colId xmlns:a16="http://schemas.microsoft.com/office/drawing/2014/main" val="1050073455"/>
                    </a:ext>
                  </a:extLst>
                </a:gridCol>
                <a:gridCol w="538793">
                  <a:extLst>
                    <a:ext uri="{9D8B030D-6E8A-4147-A177-3AD203B41FA5}">
                      <a16:colId xmlns:a16="http://schemas.microsoft.com/office/drawing/2014/main" val="3827523272"/>
                    </a:ext>
                  </a:extLst>
                </a:gridCol>
              </a:tblGrid>
              <a:tr h="281839">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3">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773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1 853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6 855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1544414373"/>
                  </a:ext>
                </a:extLst>
              </a:tr>
              <a:tr h="33773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999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3 541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4178915708"/>
                  </a:ext>
                </a:extLst>
              </a:tr>
              <a:tr h="337732">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46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554613420"/>
                  </a:ext>
                </a:extLst>
              </a:tr>
              <a:tr h="337732">
                <a:tc>
                  <a:txBody>
                    <a:bodyPr/>
                    <a:lstStyle/>
                    <a:p>
                      <a:pPr marL="72000" algn="l" fontAlgn="b"/>
                      <a:r>
                        <a:rPr lang="sv-SE" sz="800" b="1" u="none" strike="noStrike">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923977588"/>
                  </a:ext>
                </a:extLst>
              </a:tr>
              <a:tr h="337732">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Norrköpings kommun</a:t>
                      </a:r>
                      <a:endParaRPr lang="sv-SE" sz="800" b="1" i="0" u="none" strike="noStrike">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81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a:t>
                      </a:r>
                    </a:p>
                  </a:txBody>
                  <a:tcPr marL="9525" marR="9525" marT="9525" marB="0" anchor="ctr"/>
                </a:tc>
                <a:extLst>
                  <a:ext uri="{0D108BD9-81ED-4DB2-BD59-A6C34878D82A}">
                    <a16:rowId xmlns:a16="http://schemas.microsoft.com/office/drawing/2014/main" val="364480256"/>
                  </a:ext>
                </a:extLst>
              </a:tr>
            </a:tbl>
          </a:graphicData>
        </a:graphic>
      </p:graphicFrame>
      <p:graphicFrame>
        <p:nvGraphicFramePr>
          <p:cNvPr id="13" name="Diagram 12">
            <a:extLst>
              <a:ext uri="{FF2B5EF4-FFF2-40B4-BE49-F238E27FC236}">
                <a16:creationId xmlns:a16="http://schemas.microsoft.com/office/drawing/2014/main" id="{49211169-D7B5-42B5-A53E-38FD0ADEB5ED}"/>
              </a:ext>
            </a:extLst>
          </p:cNvPr>
          <p:cNvGraphicFramePr>
            <a:graphicFrameLocks/>
          </p:cNvGraphicFramePr>
          <p:nvPr>
            <p:extLst>
              <p:ext uri="{D42A27DB-BD31-4B8C-83A1-F6EECF244321}">
                <p14:modId xmlns:p14="http://schemas.microsoft.com/office/powerpoint/2010/main" val="3295710647"/>
              </p:ext>
            </p:extLst>
          </p:nvPr>
        </p:nvGraphicFramePr>
        <p:xfrm>
          <a:off x="810455" y="1949297"/>
          <a:ext cx="5774903" cy="3792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1627465"/>
            <a:ext cx="4722411" cy="1819306"/>
          </a:xfrm>
        </p:spPr>
        <p:txBody>
          <a:bodyPr/>
          <a:lstStyle/>
          <a:p>
            <a:pPr lvl="4"/>
            <a:r>
              <a:rPr lang="sv-SE" sz="1400" dirty="0"/>
              <a:t>Antalet sysselsatta invånare ökade med </a:t>
            </a:r>
            <a:br>
              <a:rPr lang="sv-SE" sz="1400" dirty="0"/>
            </a:br>
            <a:r>
              <a:rPr lang="sv-SE" sz="1400" dirty="0"/>
              <a:t>1,8 procent eller 4 100 personer under kvartalet. </a:t>
            </a:r>
          </a:p>
          <a:p>
            <a:pPr lvl="4"/>
            <a:r>
              <a:rPr lang="sv-SE" sz="1400" dirty="0"/>
              <a:t>Sysselsättningen ökade som mest inom Information och kommunikation och Personliga och kulturella tjänster.</a:t>
            </a:r>
          </a:p>
          <a:p>
            <a:pPr lvl="4"/>
            <a:r>
              <a:rPr lang="sv-SE" sz="1400" dirty="0"/>
              <a:t>Ökningen är något större än för Sverige som helhet.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2011 kv2</a:t>
            </a:r>
            <a:endParaRPr lang="sv-SE" sz="1400" dirty="0"/>
          </a:p>
        </p:txBody>
      </p:sp>
      <p:graphicFrame>
        <p:nvGraphicFramePr>
          <p:cNvPr id="26" name="Tabell 25">
            <a:extLst>
              <a:ext uri="{FF2B5EF4-FFF2-40B4-BE49-F238E27FC236}">
                <a16:creationId xmlns:a16="http://schemas.microsoft.com/office/drawing/2014/main" id="{0ABBF847-7539-4306-B40E-9BD6658F2175}"/>
              </a:ext>
            </a:extLst>
          </p:cNvPr>
          <p:cNvGraphicFramePr>
            <a:graphicFrameLocks noGrp="1"/>
          </p:cNvGraphicFramePr>
          <p:nvPr>
            <p:extLst>
              <p:ext uri="{D42A27DB-BD31-4B8C-83A1-F6EECF244321}">
                <p14:modId xmlns:p14="http://schemas.microsoft.com/office/powerpoint/2010/main" val="2037906358"/>
              </p:ext>
            </p:extLst>
          </p:nvPr>
        </p:nvGraphicFramePr>
        <p:xfrm>
          <a:off x="6755214" y="3741540"/>
          <a:ext cx="4722411" cy="2230892"/>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1319">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1319">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6941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5 074 400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26 800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2,8 </a:t>
                      </a:r>
                    </a:p>
                  </a:txBody>
                  <a:tcPr marL="9525" marR="9525" marT="9525" marB="0" anchor="ctr"/>
                </a:tc>
                <a:extLst>
                  <a:ext uri="{0D108BD9-81ED-4DB2-BD59-A6C34878D82A}">
                    <a16:rowId xmlns:a16="http://schemas.microsoft.com/office/drawing/2014/main" val="1544414373"/>
                  </a:ext>
                </a:extLst>
              </a:tr>
              <a:tr h="469418">
                <a:tc>
                  <a:txBody>
                    <a:bodyPr/>
                    <a:lstStyle/>
                    <a:p>
                      <a:pPr marL="72000" algn="l" fontAlgn="b"/>
                      <a:r>
                        <a:rPr lang="sv-SE" sz="800" b="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2 346 200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0,3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3,7 </a:t>
                      </a:r>
                    </a:p>
                  </a:txBody>
                  <a:tcPr marL="9525" marR="9525" marT="9525" marB="0" anchor="ctr"/>
                </a:tc>
                <a:extLst>
                  <a:ext uri="{0D108BD9-81ED-4DB2-BD59-A6C34878D82A}">
                    <a16:rowId xmlns:a16="http://schemas.microsoft.com/office/drawing/2014/main" val="4178915708"/>
                  </a:ext>
                </a:extLst>
              </a:tr>
              <a:tr h="469418">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1" i="0" u="none" strike="noStrike">
                          <a:solidFill>
                            <a:srgbClr val="000000"/>
                          </a:solidFill>
                          <a:effectLst/>
                          <a:latin typeface="Futura Std Book" panose="020B0502020204020303"/>
                        </a:rPr>
                        <a:t>226 700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4 100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1,8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5,0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3" name="Diagram 12">
            <a:extLst>
              <a:ext uri="{FF2B5EF4-FFF2-40B4-BE49-F238E27FC236}">
                <a16:creationId xmlns:a16="http://schemas.microsoft.com/office/drawing/2014/main" id="{69561F50-D718-4991-87F1-4651D760002C}"/>
              </a:ext>
            </a:extLst>
          </p:cNvPr>
          <p:cNvGraphicFramePr>
            <a:graphicFrameLocks/>
          </p:cNvGraphicFramePr>
          <p:nvPr>
            <p:extLst>
              <p:ext uri="{D42A27DB-BD31-4B8C-83A1-F6EECF244321}">
                <p14:modId xmlns:p14="http://schemas.microsoft.com/office/powerpoint/2010/main" val="1714828483"/>
              </p:ext>
            </p:extLst>
          </p:nvPr>
        </p:nvGraphicFramePr>
        <p:xfrm>
          <a:off x="714374" y="1955883"/>
          <a:ext cx="5854206" cy="380110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2823434393"/>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a:solidFill>
                            <a:schemeClr val="bg1"/>
                          </a:solidFill>
                        </a:rPr>
                        <a:t>Östergötlands </a:t>
                      </a:r>
                      <a:r>
                        <a:rPr lang="sv-SE" sz="10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32 100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0,0</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18 600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13 400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-18,3</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18 900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-13,7</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-16,5</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a:t>
                      </a:r>
                      <a:r>
                        <a:rPr lang="sv-SE" sz="800"/>
                        <a:t>och restaurang</a:t>
                      </a:r>
                      <a:endParaRPr lang="sv-SE" sz="800" dirty="0"/>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13 700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107,6</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48,7</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32 500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17 400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15,2</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33 800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24,3</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35 300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226 500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226 700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4 100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1,8</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1108164237"/>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a:solidFill>
                            <a:schemeClr val="bg1"/>
                          </a:solidFill>
                        </a:rPr>
                        <a:t>Förändring -1 år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Östergötlands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(antal)</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15 400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18,5</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78 000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9,2</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37 700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14 000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38 300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-3,5</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15 100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12 100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-26,2</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8 300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8 300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226 500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226 700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4 100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1,8</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37183" y="1958351"/>
            <a:ext cx="4725915" cy="1470648"/>
          </a:xfrm>
        </p:spPr>
        <p:txBody>
          <a:bodyPr/>
          <a:lstStyle/>
          <a:p>
            <a:pPr lvl="4"/>
            <a:r>
              <a:rPr lang="sv-SE" sz="1400" dirty="0"/>
              <a:t>De lediga jobben ökade med 75 procent i Östergötland under kvartalet.</a:t>
            </a:r>
          </a:p>
          <a:p>
            <a:pPr lvl="4"/>
            <a:r>
              <a:rPr lang="sv-SE" sz="1400" dirty="0"/>
              <a:t>I Sverige ökade antalet lediga jobb med 66 procent under samma period.</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2011 kv2</a:t>
            </a:r>
            <a:endParaRPr lang="sv-SE" sz="1400" dirty="0"/>
          </a:p>
        </p:txBody>
      </p:sp>
      <p:graphicFrame>
        <p:nvGraphicFramePr>
          <p:cNvPr id="26" name="Tabell 25">
            <a:extLst>
              <a:ext uri="{FF2B5EF4-FFF2-40B4-BE49-F238E27FC236}">
                <a16:creationId xmlns:a16="http://schemas.microsoft.com/office/drawing/2014/main" id="{9A7AAC14-C6E5-4E9A-A61F-AAC6D4CAA2ED}"/>
              </a:ext>
            </a:extLst>
          </p:cNvPr>
          <p:cNvGraphicFramePr>
            <a:graphicFrameLocks noGrp="1"/>
          </p:cNvGraphicFramePr>
          <p:nvPr>
            <p:extLst>
              <p:ext uri="{D42A27DB-BD31-4B8C-83A1-F6EECF244321}">
                <p14:modId xmlns:p14="http://schemas.microsoft.com/office/powerpoint/2010/main" val="1325684149"/>
              </p:ext>
            </p:extLst>
          </p:nvPr>
        </p:nvGraphicFramePr>
        <p:xfrm>
          <a:off x="6744445" y="3705998"/>
          <a:ext cx="4733179" cy="2266436"/>
        </p:xfrm>
        <a:graphic>
          <a:graphicData uri="http://schemas.openxmlformats.org/drawingml/2006/table">
            <a:tbl>
              <a:tblPr bandRow="1">
                <a:tableStyleId>{2D5ABB26-0587-4C30-8999-92F81FD0307C}</a:tableStyleId>
              </a:tblPr>
              <a:tblGrid>
                <a:gridCol w="1546091">
                  <a:extLst>
                    <a:ext uri="{9D8B030D-6E8A-4147-A177-3AD203B41FA5}">
                      <a16:colId xmlns:a16="http://schemas.microsoft.com/office/drawing/2014/main" val="1678076792"/>
                    </a:ext>
                  </a:extLst>
                </a:gridCol>
                <a:gridCol w="686657">
                  <a:extLst>
                    <a:ext uri="{9D8B030D-6E8A-4147-A177-3AD203B41FA5}">
                      <a16:colId xmlns:a16="http://schemas.microsoft.com/office/drawing/2014/main" val="2601369493"/>
                    </a:ext>
                  </a:extLst>
                </a:gridCol>
                <a:gridCol w="624345">
                  <a:extLst>
                    <a:ext uri="{9D8B030D-6E8A-4147-A177-3AD203B41FA5}">
                      <a16:colId xmlns:a16="http://schemas.microsoft.com/office/drawing/2014/main" val="2395970223"/>
                    </a:ext>
                  </a:extLst>
                </a:gridCol>
                <a:gridCol w="615814">
                  <a:extLst>
                    <a:ext uri="{9D8B030D-6E8A-4147-A177-3AD203B41FA5}">
                      <a16:colId xmlns:a16="http://schemas.microsoft.com/office/drawing/2014/main" val="3235649811"/>
                    </a:ext>
                  </a:extLst>
                </a:gridCol>
                <a:gridCol w="718181">
                  <a:extLst>
                    <a:ext uri="{9D8B030D-6E8A-4147-A177-3AD203B41FA5}">
                      <a16:colId xmlns:a16="http://schemas.microsoft.com/office/drawing/2014/main" val="1050073455"/>
                    </a:ext>
                  </a:extLst>
                </a:gridCol>
                <a:gridCol w="542091">
                  <a:extLst>
                    <a:ext uri="{9D8B030D-6E8A-4147-A177-3AD203B41FA5}">
                      <a16:colId xmlns:a16="http://schemas.microsoft.com/office/drawing/2014/main" val="3827523272"/>
                    </a:ext>
                  </a:extLst>
                </a:gridCol>
              </a:tblGrid>
              <a:tr h="281839">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773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312 463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1 034 716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1544414373"/>
                  </a:ext>
                </a:extLst>
              </a:tr>
              <a:tr h="33773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135 912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457 430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4178915708"/>
                  </a:ext>
                </a:extLst>
              </a:tr>
              <a:tr h="337733">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15 807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52 041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a:t>
                      </a:r>
                    </a:p>
                  </a:txBody>
                  <a:tcPr marL="9525" marR="9525" marT="9525" marB="0" anchor="ctr"/>
                </a:tc>
                <a:extLst>
                  <a:ext uri="{0D108BD9-81ED-4DB2-BD59-A6C34878D82A}">
                    <a16:rowId xmlns:a16="http://schemas.microsoft.com/office/drawing/2014/main" val="1554613420"/>
                  </a:ext>
                </a:extLst>
              </a:tr>
              <a:tr h="33773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8 315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24 487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923977588"/>
                  </a:ext>
                </a:extLst>
              </a:tr>
              <a:tr h="33773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Norrköpings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3 398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14 766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-27</a:t>
                      </a:r>
                    </a:p>
                  </a:txBody>
                  <a:tcPr marL="9525" marR="9525" marT="9525" marB="0" anchor="ctr"/>
                </a:tc>
                <a:extLst>
                  <a:ext uri="{0D108BD9-81ED-4DB2-BD59-A6C34878D82A}">
                    <a16:rowId xmlns:a16="http://schemas.microsoft.com/office/drawing/2014/main" val="969307260"/>
                  </a:ext>
                </a:extLst>
              </a:tr>
            </a:tbl>
          </a:graphicData>
        </a:graphic>
      </p:graphicFrame>
      <p:graphicFrame>
        <p:nvGraphicFramePr>
          <p:cNvPr id="12" name="Diagram 11">
            <a:extLst>
              <a:ext uri="{FF2B5EF4-FFF2-40B4-BE49-F238E27FC236}">
                <a16:creationId xmlns:a16="http://schemas.microsoft.com/office/drawing/2014/main" id="{3A1CEF52-58CA-4F32-89B1-9BC99BCE6585}"/>
              </a:ext>
            </a:extLst>
          </p:cNvPr>
          <p:cNvGraphicFramePr>
            <a:graphicFrameLocks/>
          </p:cNvGraphicFramePr>
          <p:nvPr>
            <p:extLst>
              <p:ext uri="{D42A27DB-BD31-4B8C-83A1-F6EECF244321}">
                <p14:modId xmlns:p14="http://schemas.microsoft.com/office/powerpoint/2010/main" val="3202672719"/>
              </p:ext>
            </p:extLst>
          </p:nvPr>
        </p:nvGraphicFramePr>
        <p:xfrm>
          <a:off x="714377" y="1937464"/>
          <a:ext cx="5904538" cy="38195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611127"/>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4" y="2105637"/>
            <a:ext cx="4684939" cy="1318369"/>
          </a:xfrm>
        </p:spPr>
        <p:txBody>
          <a:bodyPr/>
          <a:lstStyle/>
          <a:p>
            <a:pPr lvl="4"/>
            <a:r>
              <a:rPr lang="sv-SE" sz="1400" dirty="0"/>
              <a:t>Antalet varslade minskade med 92 procent i Östergötland under kvartalet.</a:t>
            </a:r>
          </a:p>
          <a:p>
            <a:pPr lvl="4"/>
            <a:r>
              <a:rPr lang="sv-SE" sz="1400" dirty="0"/>
              <a:t>I Stockholmsregionen och Sverige var minskningen lägre.</a:t>
            </a:r>
          </a:p>
          <a:p>
            <a:pPr lvl="4"/>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4568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2011 kv2</a:t>
            </a:r>
            <a:endParaRPr lang="sv-SE" sz="1400" dirty="0"/>
          </a:p>
        </p:txBody>
      </p:sp>
      <p:graphicFrame>
        <p:nvGraphicFramePr>
          <p:cNvPr id="26" name="Tabell 25">
            <a:extLst>
              <a:ext uri="{FF2B5EF4-FFF2-40B4-BE49-F238E27FC236}">
                <a16:creationId xmlns:a16="http://schemas.microsoft.com/office/drawing/2014/main" id="{01203BCB-7FA1-41A4-AF9C-A6FD85A2F1C9}"/>
              </a:ext>
            </a:extLst>
          </p:cNvPr>
          <p:cNvGraphicFramePr>
            <a:graphicFrameLocks noGrp="1"/>
          </p:cNvGraphicFramePr>
          <p:nvPr>
            <p:extLst>
              <p:ext uri="{D42A27DB-BD31-4B8C-83A1-F6EECF244321}">
                <p14:modId xmlns:p14="http://schemas.microsoft.com/office/powerpoint/2010/main" val="636905520"/>
              </p:ext>
            </p:extLst>
          </p:nvPr>
        </p:nvGraphicFramePr>
        <p:xfrm>
          <a:off x="6792685" y="3715992"/>
          <a:ext cx="4684938" cy="2256440"/>
        </p:xfrm>
        <a:graphic>
          <a:graphicData uri="http://schemas.openxmlformats.org/drawingml/2006/table">
            <a:tbl>
              <a:tblPr bandRow="1">
                <a:tableStyleId>{2D5ABB26-0587-4C30-8999-92F81FD0307C}</a:tableStyleId>
              </a:tblPr>
              <a:tblGrid>
                <a:gridCol w="1530333">
                  <a:extLst>
                    <a:ext uri="{9D8B030D-6E8A-4147-A177-3AD203B41FA5}">
                      <a16:colId xmlns:a16="http://schemas.microsoft.com/office/drawing/2014/main" val="1678076792"/>
                    </a:ext>
                  </a:extLst>
                </a:gridCol>
                <a:gridCol w="679659">
                  <a:extLst>
                    <a:ext uri="{9D8B030D-6E8A-4147-A177-3AD203B41FA5}">
                      <a16:colId xmlns:a16="http://schemas.microsoft.com/office/drawing/2014/main" val="2601369493"/>
                    </a:ext>
                  </a:extLst>
                </a:gridCol>
                <a:gridCol w="771068">
                  <a:extLst>
                    <a:ext uri="{9D8B030D-6E8A-4147-A177-3AD203B41FA5}">
                      <a16:colId xmlns:a16="http://schemas.microsoft.com/office/drawing/2014/main" val="2395970223"/>
                    </a:ext>
                  </a:extLst>
                </a:gridCol>
                <a:gridCol w="610429">
                  <a:extLst>
                    <a:ext uri="{9D8B030D-6E8A-4147-A177-3AD203B41FA5}">
                      <a16:colId xmlns:a16="http://schemas.microsoft.com/office/drawing/2014/main" val="3235649811"/>
                    </a:ext>
                  </a:extLst>
                </a:gridCol>
                <a:gridCol w="556883">
                  <a:extLst>
                    <a:ext uri="{9D8B030D-6E8A-4147-A177-3AD203B41FA5}">
                      <a16:colId xmlns:a16="http://schemas.microsoft.com/office/drawing/2014/main" val="1050073455"/>
                    </a:ext>
                  </a:extLst>
                </a:gridCol>
                <a:gridCol w="536566">
                  <a:extLst>
                    <a:ext uri="{9D8B030D-6E8A-4147-A177-3AD203B41FA5}">
                      <a16:colId xmlns:a16="http://schemas.microsoft.com/office/drawing/2014/main" val="3827523272"/>
                    </a:ext>
                  </a:extLst>
                </a:gridCol>
              </a:tblGrid>
              <a:tr h="280597">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4628">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624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7 680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44 421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1544414373"/>
                  </a:ext>
                </a:extLst>
              </a:tr>
              <a:tr h="33624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4 486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27 047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4178915708"/>
                  </a:ext>
                </a:extLst>
              </a:tr>
              <a:tr h="336243">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131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1 336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1554613420"/>
                  </a:ext>
                </a:extLst>
              </a:tr>
              <a:tr h="33624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233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-81</a:t>
                      </a:r>
                    </a:p>
                  </a:txBody>
                  <a:tcPr marL="9525" marR="9525" marT="9525" marB="0" anchor="ctr"/>
                </a:tc>
                <a:extLst>
                  <a:ext uri="{0D108BD9-81ED-4DB2-BD59-A6C34878D82A}">
                    <a16:rowId xmlns:a16="http://schemas.microsoft.com/office/drawing/2014/main" val="923977588"/>
                  </a:ext>
                </a:extLst>
              </a:tr>
              <a:tr h="33624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Norrköpings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687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3997443446"/>
                  </a:ext>
                </a:extLst>
              </a:tr>
            </a:tbl>
          </a:graphicData>
        </a:graphic>
      </p:graphicFrame>
      <p:graphicFrame>
        <p:nvGraphicFramePr>
          <p:cNvPr id="12" name="Diagram 11">
            <a:extLst>
              <a:ext uri="{FF2B5EF4-FFF2-40B4-BE49-F238E27FC236}">
                <a16:creationId xmlns:a16="http://schemas.microsoft.com/office/drawing/2014/main" id="{20AE236E-20BF-4811-B69A-4C6710F8B9C9}"/>
              </a:ext>
            </a:extLst>
          </p:cNvPr>
          <p:cNvGraphicFramePr>
            <a:graphicFrameLocks/>
          </p:cNvGraphicFramePr>
          <p:nvPr>
            <p:extLst>
              <p:ext uri="{D42A27DB-BD31-4B8C-83A1-F6EECF244321}">
                <p14:modId xmlns:p14="http://schemas.microsoft.com/office/powerpoint/2010/main" val="3192664667"/>
              </p:ext>
            </p:extLst>
          </p:nvPr>
        </p:nvGraphicFramePr>
        <p:xfrm>
          <a:off x="721639" y="1943954"/>
          <a:ext cx="5939220" cy="366717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14374" y="5519926"/>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0101" y="1879134"/>
            <a:ext cx="4667524" cy="1544724"/>
          </a:xfrm>
        </p:spPr>
        <p:txBody>
          <a:bodyPr/>
          <a:lstStyle/>
          <a:p>
            <a:pPr lvl="4"/>
            <a:r>
              <a:rPr lang="sv-SE" sz="1400" dirty="0"/>
              <a:t>Arbetslösheten i Östergötlands län minskade med 0,5 procentenheter för att landa på 5,5 procent. </a:t>
            </a:r>
          </a:p>
          <a:p>
            <a:pPr lvl="4"/>
            <a:r>
              <a:rPr lang="sv-SE" sz="1400" dirty="0" err="1"/>
              <a:t>Ydre</a:t>
            </a:r>
            <a:r>
              <a:rPr lang="sv-SE" sz="1400" dirty="0"/>
              <a:t> kommun stod för länets lägsta arbetslöshet (2,4%). </a:t>
            </a:r>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31364" y="1237187"/>
            <a:ext cx="5374370"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CC36F78C-B4A2-4A3A-87CE-279510852F0A}"/>
              </a:ext>
            </a:extLst>
          </p:cNvPr>
          <p:cNvGraphicFramePr>
            <a:graphicFrameLocks noGrp="1"/>
          </p:cNvGraphicFramePr>
          <p:nvPr>
            <p:extLst>
              <p:ext uri="{D42A27DB-BD31-4B8C-83A1-F6EECF244321}">
                <p14:modId xmlns:p14="http://schemas.microsoft.com/office/powerpoint/2010/main" val="4132962463"/>
              </p:ext>
            </p:extLst>
          </p:nvPr>
        </p:nvGraphicFramePr>
        <p:xfrm>
          <a:off x="6810101" y="3716283"/>
          <a:ext cx="4667524" cy="2163816"/>
        </p:xfrm>
        <a:graphic>
          <a:graphicData uri="http://schemas.openxmlformats.org/drawingml/2006/table">
            <a:tbl>
              <a:tblPr bandRow="1">
                <a:tableStyleId>{2D5ABB26-0587-4C30-8999-92F81FD0307C}</a:tableStyleId>
              </a:tblPr>
              <a:tblGrid>
                <a:gridCol w="1524644">
                  <a:extLst>
                    <a:ext uri="{9D8B030D-6E8A-4147-A177-3AD203B41FA5}">
                      <a16:colId xmlns:a16="http://schemas.microsoft.com/office/drawing/2014/main" val="1678076792"/>
                    </a:ext>
                  </a:extLst>
                </a:gridCol>
                <a:gridCol w="677133">
                  <a:extLst>
                    <a:ext uri="{9D8B030D-6E8A-4147-A177-3AD203B41FA5}">
                      <a16:colId xmlns:a16="http://schemas.microsoft.com/office/drawing/2014/main" val="2601369493"/>
                    </a:ext>
                  </a:extLst>
                </a:gridCol>
                <a:gridCol w="768202">
                  <a:extLst>
                    <a:ext uri="{9D8B030D-6E8A-4147-A177-3AD203B41FA5}">
                      <a16:colId xmlns:a16="http://schemas.microsoft.com/office/drawing/2014/main" val="2395970223"/>
                    </a:ext>
                  </a:extLst>
                </a:gridCol>
                <a:gridCol w="608160">
                  <a:extLst>
                    <a:ext uri="{9D8B030D-6E8A-4147-A177-3AD203B41FA5}">
                      <a16:colId xmlns:a16="http://schemas.microsoft.com/office/drawing/2014/main" val="3235649811"/>
                    </a:ext>
                  </a:extLst>
                </a:gridCol>
                <a:gridCol w="554813">
                  <a:extLst>
                    <a:ext uri="{9D8B030D-6E8A-4147-A177-3AD203B41FA5}">
                      <a16:colId xmlns:a16="http://schemas.microsoft.com/office/drawing/2014/main" val="1050073455"/>
                    </a:ext>
                  </a:extLst>
                </a:gridCol>
                <a:gridCol w="534572">
                  <a:extLst>
                    <a:ext uri="{9D8B030D-6E8A-4147-A177-3AD203B41FA5}">
                      <a16:colId xmlns:a16="http://schemas.microsoft.com/office/drawing/2014/main" val="3827523272"/>
                    </a:ext>
                  </a:extLst>
                </a:gridCol>
              </a:tblGrid>
              <a:tr h="28078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fontAlgn="b"/>
                      <a:r>
                        <a:rPr lang="sv-SE" sz="800" b="0" i="0" u="none" strike="noStrike">
                          <a:solidFill>
                            <a:srgbClr val="000000"/>
                          </a:solidFill>
                          <a:effectLst/>
                          <a:latin typeface="Futura Std Book" panose="020B0502020204020303" pitchFamily="34" charset="0"/>
                        </a:rPr>
                        <a:t>Arbetslösa i förh. till befolkningen, 15-74 år</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280788">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194244375"/>
                  </a:ext>
                </a:extLst>
              </a:tr>
              <a:tr h="32044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415 627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-26 471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1544414373"/>
                  </a:ext>
                </a:extLst>
              </a:tr>
              <a:tr h="32044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194 649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-7 869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5,6</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4178915708"/>
                  </a:ext>
                </a:extLst>
              </a:tr>
              <a:tr h="320448">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1" i="0" u="none" strike="noStrike">
                          <a:solidFill>
                            <a:srgbClr val="000000"/>
                          </a:solidFill>
                          <a:effectLst/>
                          <a:latin typeface="Futura Std Book" panose="020B0502020204020303"/>
                        </a:rPr>
                        <a:t>18 524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-1 830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5,4</a:t>
                      </a:r>
                    </a:p>
                  </a:txBody>
                  <a:tcPr marL="9525" marR="9525" marT="9525" marB="0" anchor="ctr"/>
                </a:tc>
                <a:extLst>
                  <a:ext uri="{0D108BD9-81ED-4DB2-BD59-A6C34878D82A}">
                    <a16:rowId xmlns:a16="http://schemas.microsoft.com/office/drawing/2014/main" val="1554613420"/>
                  </a:ext>
                </a:extLst>
              </a:tr>
              <a:tr h="320448">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1" i="0" u="none" strike="noStrike">
                          <a:solidFill>
                            <a:srgbClr val="000000"/>
                          </a:solidFill>
                          <a:effectLst/>
                          <a:latin typeface="Futura Std Book" panose="020B0502020204020303"/>
                        </a:rPr>
                        <a:t>5 449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-240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4,5</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3,7</a:t>
                      </a:r>
                    </a:p>
                  </a:txBody>
                  <a:tcPr marL="9525" marR="9525" marT="9525" marB="0" anchor="ctr"/>
                </a:tc>
                <a:extLst>
                  <a:ext uri="{0D108BD9-81ED-4DB2-BD59-A6C34878D82A}">
                    <a16:rowId xmlns:a16="http://schemas.microsoft.com/office/drawing/2014/main" val="923977588"/>
                  </a:ext>
                </a:extLst>
              </a:tr>
              <a:tr h="320448">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Norrköpings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7 789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-813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7,4</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7,8</a:t>
                      </a:r>
                    </a:p>
                  </a:txBody>
                  <a:tcPr marL="9525" marR="9525" marT="9525" marB="0" anchor="ctr"/>
                </a:tc>
                <a:extLst>
                  <a:ext uri="{0D108BD9-81ED-4DB2-BD59-A6C34878D82A}">
                    <a16:rowId xmlns:a16="http://schemas.microsoft.com/office/drawing/2014/main" val="3225278297"/>
                  </a:ext>
                </a:extLst>
              </a:tr>
            </a:tbl>
          </a:graphicData>
        </a:graphic>
      </p:graphicFrame>
      <p:graphicFrame>
        <p:nvGraphicFramePr>
          <p:cNvPr id="13" name="Diagram 12">
            <a:extLst>
              <a:ext uri="{FF2B5EF4-FFF2-40B4-BE49-F238E27FC236}">
                <a16:creationId xmlns:a16="http://schemas.microsoft.com/office/drawing/2014/main" id="{357E2DE2-15A4-4A0D-BFBC-C7312E3468A7}"/>
              </a:ext>
            </a:extLst>
          </p:cNvPr>
          <p:cNvGraphicFramePr>
            <a:graphicFrameLocks/>
          </p:cNvGraphicFramePr>
          <p:nvPr>
            <p:extLst>
              <p:ext uri="{D42A27DB-BD31-4B8C-83A1-F6EECF244321}">
                <p14:modId xmlns:p14="http://schemas.microsoft.com/office/powerpoint/2010/main" val="4251289416"/>
              </p:ext>
            </p:extLst>
          </p:nvPr>
        </p:nvGraphicFramePr>
        <p:xfrm>
          <a:off x="631363" y="1777848"/>
          <a:ext cx="5962383" cy="359110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a:xfrm>
            <a:off x="1882774" y="342899"/>
            <a:ext cx="8426449" cy="673101"/>
          </a:xfrm>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3780674953"/>
              </p:ext>
            </p:extLst>
          </p:nvPr>
        </p:nvGraphicFramePr>
        <p:xfrm>
          <a:off x="1882773" y="1016000"/>
          <a:ext cx="8426449" cy="4906440"/>
        </p:xfrm>
        <a:graphic>
          <a:graphicData uri="http://schemas.openxmlformats.org/drawingml/2006/table">
            <a:tbl>
              <a:tblPr firstRow="1" bandRow="1">
                <a:tableStyleId>{5C22544A-7EE6-4342-B048-85BDC9FD1C3A}</a:tableStyleId>
              </a:tblPr>
              <a:tblGrid>
                <a:gridCol w="2563392">
                  <a:extLst>
                    <a:ext uri="{9D8B030D-6E8A-4147-A177-3AD203B41FA5}">
                      <a16:colId xmlns:a16="http://schemas.microsoft.com/office/drawing/2014/main" val="452260278"/>
                    </a:ext>
                  </a:extLst>
                </a:gridCol>
                <a:gridCol w="200496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200" b="1">
                          <a:solidFill>
                            <a:schemeClr val="bg1"/>
                          </a:solidFill>
                        </a:rPr>
                        <a:t>Östergötlands </a:t>
                      </a:r>
                      <a:r>
                        <a:rPr lang="sv-SE" sz="12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6 920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-3 162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-31,4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-11,2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2 061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-1 302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-13,0</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-697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-17,7</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11 604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1 332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15,7</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1 649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-20,2</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18 524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-1 830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3,9</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50" b="1" dirty="0"/>
                        <a:t>Linköpings kommun</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extLst>
                  <a:ext uri="{0D108BD9-81ED-4DB2-BD59-A6C34878D82A}">
                    <a16:rowId xmlns:a16="http://schemas.microsoft.com/office/drawing/2014/main" val="3270149058"/>
                  </a:ext>
                </a:extLst>
              </a:tr>
              <a:tr h="216000">
                <a:tc>
                  <a:txBody>
                    <a:bodyPr/>
                    <a:lstStyle/>
                    <a:p>
                      <a:pPr algn="l" fontAlgn="t">
                        <a:spcAft>
                          <a:spcPts val="500"/>
                        </a:spcAft>
                      </a:pPr>
                      <a:r>
                        <a:rPr lang="sv-SE" sz="800" b="0" dirty="0"/>
                        <a:t>Öppet 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2 321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-1 022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extLst>
                  <a:ext uri="{0D108BD9-81ED-4DB2-BD59-A6C34878D82A}">
                    <a16:rowId xmlns:a16="http://schemas.microsoft.com/office/drawing/2014/main" val="42352317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25,3</a:t>
                      </a:r>
                    </a:p>
                  </a:txBody>
                  <a:tcPr marL="9525" marR="9525" marT="9525" marB="0" anchor="ctr"/>
                </a:tc>
                <a:extLst>
                  <a:ext uri="{0D108BD9-81ED-4DB2-BD59-A6C34878D82A}">
                    <a16:rowId xmlns:a16="http://schemas.microsoft.com/office/drawing/2014/main" val="129097576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-10,6</a:t>
                      </a:r>
                    </a:p>
                  </a:txBody>
                  <a:tcPr marL="9525" marR="9525" marT="9525" marB="0" anchor="ctr"/>
                </a:tc>
                <a:extLst>
                  <a:ext uri="{0D108BD9-81ED-4DB2-BD59-A6C34878D82A}">
                    <a16:rowId xmlns:a16="http://schemas.microsoft.com/office/drawing/2014/main" val="149837208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3 128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51,9</a:t>
                      </a:r>
                    </a:p>
                  </a:txBody>
                  <a:tcPr marL="9525" marR="9525" marT="9525" marB="0" anchor="ctr"/>
                </a:tc>
                <a:extLst>
                  <a:ext uri="{0D108BD9-81ED-4DB2-BD59-A6C34878D82A}">
                    <a16:rowId xmlns:a16="http://schemas.microsoft.com/office/drawing/2014/main" val="60571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459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21,1</a:t>
                      </a:r>
                    </a:p>
                  </a:txBody>
                  <a:tcPr marL="9525" marR="9525" marT="9525" marB="0" anchor="ctr"/>
                </a:tc>
                <a:extLst>
                  <a:ext uri="{0D108BD9-81ED-4DB2-BD59-A6C34878D82A}">
                    <a16:rowId xmlns:a16="http://schemas.microsoft.com/office/drawing/2014/main" val="179447122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dirty="0">
                          <a:solidFill>
                            <a:srgbClr val="000000"/>
                          </a:solidFill>
                          <a:effectLst/>
                          <a:latin typeface="Futura Std Book" panose="020B0502020204020303"/>
                        </a:rPr>
                        <a:t>5 449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28,9</a:t>
                      </a:r>
                    </a:p>
                  </a:txBody>
                  <a:tcPr marL="9525" marR="9525" marT="9525" marB="0" anchor="ctr"/>
                </a:tc>
                <a:extLst>
                  <a:ext uri="{0D108BD9-81ED-4DB2-BD59-A6C34878D82A}">
                    <a16:rowId xmlns:a16="http://schemas.microsoft.com/office/drawing/2014/main" val="344824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50" b="1" dirty="0"/>
                        <a:t>Norrköpings kommun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extLst>
                  <a:ext uri="{0D108BD9-81ED-4DB2-BD59-A6C34878D82A}">
                    <a16:rowId xmlns:a16="http://schemas.microsoft.com/office/drawing/2014/main" val="2692422638"/>
                  </a:ext>
                </a:extLst>
              </a:tr>
              <a:tr h="216000">
                <a:tc>
                  <a:txBody>
                    <a:bodyPr/>
                    <a:lstStyle/>
                    <a:p>
                      <a:pPr algn="l" fontAlgn="t">
                        <a:spcAft>
                          <a:spcPts val="500"/>
                        </a:spcAft>
                      </a:pPr>
                      <a:r>
                        <a:rPr lang="sv-SE" sz="800" b="0" dirty="0"/>
                        <a:t>Öppet 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2 761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-1 194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-17,5</a:t>
                      </a:r>
                    </a:p>
                  </a:txBody>
                  <a:tcPr marL="9525" marR="9525" marT="9525" marB="0" anchor="ctr"/>
                </a:tc>
                <a:extLst>
                  <a:ext uri="{0D108BD9-81ED-4DB2-BD59-A6C34878D82A}">
                    <a16:rowId xmlns:a16="http://schemas.microsoft.com/office/drawing/2014/main" val="324473520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-28,8</a:t>
                      </a:r>
                    </a:p>
                  </a:txBody>
                  <a:tcPr marL="9525" marR="9525" marT="9525" marB="0" anchor="ctr"/>
                </a:tc>
                <a:extLst>
                  <a:ext uri="{0D108BD9-81ED-4DB2-BD59-A6C34878D82A}">
                    <a16:rowId xmlns:a16="http://schemas.microsoft.com/office/drawing/2014/main" val="32033164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387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-16,5</a:t>
                      </a:r>
                    </a:p>
                  </a:txBody>
                  <a:tcPr marL="9525" marR="9525" marT="9525" marB="0" anchor="ctr"/>
                </a:tc>
                <a:extLst>
                  <a:ext uri="{0D108BD9-81ED-4DB2-BD59-A6C34878D82A}">
                    <a16:rowId xmlns:a16="http://schemas.microsoft.com/office/drawing/2014/main" val="21404148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5 028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9,4</a:t>
                      </a:r>
                    </a:p>
                  </a:txBody>
                  <a:tcPr marL="9525" marR="9525" marT="9525" marB="0" anchor="ctr"/>
                </a:tc>
                <a:extLst>
                  <a:ext uri="{0D108BD9-81ED-4DB2-BD59-A6C34878D82A}">
                    <a16:rowId xmlns:a16="http://schemas.microsoft.com/office/drawing/2014/main" val="373144375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-31,5</a:t>
                      </a:r>
                    </a:p>
                  </a:txBody>
                  <a:tcPr marL="9525" marR="9525" marT="9525" marB="0" anchor="ctr"/>
                </a:tc>
                <a:extLst>
                  <a:ext uri="{0D108BD9-81ED-4DB2-BD59-A6C34878D82A}">
                    <a16:rowId xmlns:a16="http://schemas.microsoft.com/office/drawing/2014/main" val="33173106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7 789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-813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-9,5</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664193448"/>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882775" y="6129338"/>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1" y="1560352"/>
            <a:ext cx="4725925" cy="1868646"/>
          </a:xfrm>
        </p:spPr>
        <p:txBody>
          <a:bodyPr/>
          <a:lstStyle/>
          <a:p>
            <a:pPr lvl="4"/>
            <a:r>
              <a:rPr lang="sv-SE" sz="1400" dirty="0"/>
              <a:t>Antalet invånare i Östergötland ökade med 0,5 procent jämfört med samma kvartal 2020.</a:t>
            </a:r>
          </a:p>
          <a:p>
            <a:pPr lvl="4"/>
            <a:r>
              <a:rPr lang="sv-SE" sz="1400" dirty="0"/>
              <a:t>Utvecklingen är i linje med Stockholmsregionen i stort samt Sverige.</a:t>
            </a:r>
          </a:p>
          <a:p>
            <a:pPr lvl="4"/>
            <a:r>
              <a:rPr lang="sv-SE" sz="1400" dirty="0"/>
              <a:t>Linköpings kommun har en något snabbare tillväxttakt än Sverige och Östergötland som helhet.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2011 kv2</a:t>
            </a:r>
            <a:endParaRPr lang="sv-SE" sz="1400" dirty="0"/>
          </a:p>
        </p:txBody>
      </p:sp>
      <p:graphicFrame>
        <p:nvGraphicFramePr>
          <p:cNvPr id="17" name="Tabell 16">
            <a:extLst>
              <a:ext uri="{FF2B5EF4-FFF2-40B4-BE49-F238E27FC236}">
                <a16:creationId xmlns:a16="http://schemas.microsoft.com/office/drawing/2014/main" id="{B84909FA-B055-4EBD-85BD-2B124BA8C530}"/>
              </a:ext>
            </a:extLst>
          </p:cNvPr>
          <p:cNvGraphicFramePr>
            <a:graphicFrameLocks noGrp="1"/>
          </p:cNvGraphicFramePr>
          <p:nvPr>
            <p:extLst>
              <p:ext uri="{D42A27DB-BD31-4B8C-83A1-F6EECF244321}">
                <p14:modId xmlns:p14="http://schemas.microsoft.com/office/powerpoint/2010/main" val="4091820264"/>
              </p:ext>
            </p:extLst>
          </p:nvPr>
        </p:nvGraphicFramePr>
        <p:xfrm>
          <a:off x="6744441" y="3723129"/>
          <a:ext cx="4725924" cy="2156973"/>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1678076792"/>
                    </a:ext>
                  </a:extLst>
                </a:gridCol>
                <a:gridCol w="842883">
                  <a:extLst>
                    <a:ext uri="{9D8B030D-6E8A-4147-A177-3AD203B41FA5}">
                      <a16:colId xmlns:a16="http://schemas.microsoft.com/office/drawing/2014/main" val="2601369493"/>
                    </a:ext>
                  </a:extLst>
                </a:gridCol>
                <a:gridCol w="822850">
                  <a:extLst>
                    <a:ext uri="{9D8B030D-6E8A-4147-A177-3AD203B41FA5}">
                      <a16:colId xmlns:a16="http://schemas.microsoft.com/office/drawing/2014/main" val="557263932"/>
                    </a:ext>
                  </a:extLst>
                </a:gridCol>
                <a:gridCol w="748442">
                  <a:extLst>
                    <a:ext uri="{9D8B030D-6E8A-4147-A177-3AD203B41FA5}">
                      <a16:colId xmlns:a16="http://schemas.microsoft.com/office/drawing/2014/main" val="3235649811"/>
                    </a:ext>
                  </a:extLst>
                </a:gridCol>
                <a:gridCol w="575749">
                  <a:extLst>
                    <a:ext uri="{9D8B030D-6E8A-4147-A177-3AD203B41FA5}">
                      <a16:colId xmlns:a16="http://schemas.microsoft.com/office/drawing/2014/main" val="1050073455"/>
                    </a:ext>
                  </a:extLst>
                </a:gridCol>
              </a:tblGrid>
              <a:tr h="308139">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308139">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2973882648"/>
                  </a:ext>
                </a:extLst>
              </a:tr>
              <a:tr h="30813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10 409,2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 </a:t>
                      </a:r>
                    </a:p>
                  </a:txBody>
                  <a:tcPr marL="9525" marR="9525" marT="9525" marB="0" anchor="ctr"/>
                </a:tc>
                <a:extLst>
                  <a:ext uri="{0D108BD9-81ED-4DB2-BD59-A6C34878D82A}">
                    <a16:rowId xmlns:a16="http://schemas.microsoft.com/office/drawing/2014/main" val="1544414373"/>
                  </a:ext>
                </a:extLst>
              </a:tr>
              <a:tr h="308139">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4 721,6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 </a:t>
                      </a:r>
                    </a:p>
                  </a:txBody>
                  <a:tcPr marL="9525" marR="9525" marT="9525" marB="0" anchor="ctr"/>
                </a:tc>
                <a:extLst>
                  <a:ext uri="{0D108BD9-81ED-4DB2-BD59-A6C34878D82A}">
                    <a16:rowId xmlns:a16="http://schemas.microsoft.com/office/drawing/2014/main" val="4178915708"/>
                  </a:ext>
                </a:extLst>
              </a:tr>
              <a:tr h="308139">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467,8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4,5 </a:t>
                      </a:r>
                    </a:p>
                  </a:txBody>
                  <a:tcPr marL="9525" marR="9525" marT="9525" marB="0" anchor="ctr"/>
                </a:tc>
                <a:extLst>
                  <a:ext uri="{0D108BD9-81ED-4DB2-BD59-A6C34878D82A}">
                    <a16:rowId xmlns:a16="http://schemas.microsoft.com/office/drawing/2014/main" val="1554613420"/>
                  </a:ext>
                </a:extLst>
              </a:tr>
              <a:tr h="308139">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Linköpings kommun</a:t>
                      </a:r>
                      <a:endParaRPr lang="sv-SE" sz="800" b="1" i="0" u="none" strike="noStrike" dirty="0">
                        <a:solidFill>
                          <a:srgbClr val="000000"/>
                        </a:solidFill>
                        <a:effectLst/>
                        <a:latin typeface="+mn-lt"/>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164,2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0,2 </a:t>
                      </a:r>
                    </a:p>
                  </a:txBody>
                  <a:tcPr marL="9525" marR="9525" marT="9525" marB="0" anchor="ctr"/>
                </a:tc>
                <a:extLst>
                  <a:ext uri="{0D108BD9-81ED-4DB2-BD59-A6C34878D82A}">
                    <a16:rowId xmlns:a16="http://schemas.microsoft.com/office/drawing/2014/main" val="923977588"/>
                  </a:ext>
                </a:extLst>
              </a:tr>
              <a:tr h="308139">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Norrköpings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143,9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0,8 </a:t>
                      </a:r>
                    </a:p>
                  </a:txBody>
                  <a:tcPr marL="9525" marR="9525" marT="9525" marB="0" anchor="ctr"/>
                </a:tc>
                <a:extLst>
                  <a:ext uri="{0D108BD9-81ED-4DB2-BD59-A6C34878D82A}">
                    <a16:rowId xmlns:a16="http://schemas.microsoft.com/office/drawing/2014/main" val="804562181"/>
                  </a:ext>
                </a:extLst>
              </a:tr>
            </a:tbl>
          </a:graphicData>
        </a:graphic>
      </p:graphicFrame>
      <p:graphicFrame>
        <p:nvGraphicFramePr>
          <p:cNvPr id="13" name="Diagram 12">
            <a:extLst>
              <a:ext uri="{FF2B5EF4-FFF2-40B4-BE49-F238E27FC236}">
                <a16:creationId xmlns:a16="http://schemas.microsoft.com/office/drawing/2014/main" id="{46D28C08-8271-45D5-8F6B-5610C0BAC080}"/>
              </a:ext>
            </a:extLst>
          </p:cNvPr>
          <p:cNvGraphicFramePr>
            <a:graphicFrameLocks/>
          </p:cNvGraphicFramePr>
          <p:nvPr>
            <p:extLst>
              <p:ext uri="{D42A27DB-BD31-4B8C-83A1-F6EECF244321}">
                <p14:modId xmlns:p14="http://schemas.microsoft.com/office/powerpoint/2010/main" val="324122029"/>
              </p:ext>
            </p:extLst>
          </p:nvPr>
        </p:nvGraphicFramePr>
        <p:xfrm>
          <a:off x="721632" y="1950884"/>
          <a:ext cx="5796613" cy="372007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4" y="1845578"/>
            <a:ext cx="4725917" cy="1583421"/>
          </a:xfrm>
        </p:spPr>
        <p:txBody>
          <a:bodyPr/>
          <a:lstStyle/>
          <a:p>
            <a:pPr marL="285750" indent="-285750">
              <a:buFont typeface="Arial" panose="020B0604020202020204" pitchFamily="34" charset="0"/>
              <a:buChar char="•"/>
            </a:pPr>
            <a:r>
              <a:rPr lang="sv-SE" sz="1400" dirty="0"/>
              <a:t>Antalet påbörjade lägenheter minskade med 31 % under kvartalet.</a:t>
            </a:r>
          </a:p>
          <a:p>
            <a:pPr marL="285750" indent="-285750">
              <a:buFont typeface="Arial" panose="020B0604020202020204" pitchFamily="34" charset="0"/>
              <a:buChar char="•"/>
            </a:pPr>
            <a:r>
              <a:rPr lang="sv-SE" sz="1400" dirty="0"/>
              <a:t>Under de senaste fyra kvartalen har bostadsbyggandet minskat med 41 procent i länet, men med en större nedgång i Norrköping (-83 %).</a:t>
            </a:r>
          </a:p>
          <a:p>
            <a:pPr marL="285750" indent="-285750">
              <a:buFont typeface="Arial" panose="020B0604020202020204" pitchFamily="34" charset="0"/>
              <a:buChar char="•"/>
            </a:pP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2011 kv2</a:t>
            </a:r>
            <a:endParaRPr lang="sv-SE" sz="1400" dirty="0"/>
          </a:p>
        </p:txBody>
      </p:sp>
      <p:graphicFrame>
        <p:nvGraphicFramePr>
          <p:cNvPr id="26" name="Tabell 25">
            <a:extLst>
              <a:ext uri="{FF2B5EF4-FFF2-40B4-BE49-F238E27FC236}">
                <a16:creationId xmlns:a16="http://schemas.microsoft.com/office/drawing/2014/main" id="{D401585F-B0B8-48DC-89CB-C924AABEB370}"/>
              </a:ext>
            </a:extLst>
          </p:cNvPr>
          <p:cNvGraphicFramePr>
            <a:graphicFrameLocks noGrp="1"/>
          </p:cNvGraphicFramePr>
          <p:nvPr>
            <p:extLst>
              <p:ext uri="{D42A27DB-BD31-4B8C-83A1-F6EECF244321}">
                <p14:modId xmlns:p14="http://schemas.microsoft.com/office/powerpoint/2010/main" val="2297197360"/>
              </p:ext>
            </p:extLst>
          </p:nvPr>
        </p:nvGraphicFramePr>
        <p:xfrm>
          <a:off x="6744445" y="3705999"/>
          <a:ext cx="4725916" cy="2174099"/>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4">
                  <a:extLst>
                    <a:ext uri="{9D8B030D-6E8A-4147-A177-3AD203B41FA5}">
                      <a16:colId xmlns:a16="http://schemas.microsoft.com/office/drawing/2014/main" val="2601369493"/>
                    </a:ext>
                  </a:extLst>
                </a:gridCol>
                <a:gridCol w="777813">
                  <a:extLst>
                    <a:ext uri="{9D8B030D-6E8A-4147-A177-3AD203B41FA5}">
                      <a16:colId xmlns:a16="http://schemas.microsoft.com/office/drawing/2014/main" val="2395970223"/>
                    </a:ext>
                  </a:extLst>
                </a:gridCol>
                <a:gridCol w="615768">
                  <a:extLst>
                    <a:ext uri="{9D8B030D-6E8A-4147-A177-3AD203B41FA5}">
                      <a16:colId xmlns:a16="http://schemas.microsoft.com/office/drawing/2014/main" val="3235649811"/>
                    </a:ext>
                  </a:extLst>
                </a:gridCol>
                <a:gridCol w="561754">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7035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83876">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2397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14 679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53 215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544414373"/>
                  </a:ext>
                </a:extLst>
              </a:tr>
              <a:tr h="32397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7 408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23 935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4178915708"/>
                  </a:ext>
                </a:extLst>
              </a:tr>
              <a:tr h="323973">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578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1 380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1554613420"/>
                  </a:ext>
                </a:extLst>
              </a:tr>
              <a:tr h="32397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437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856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a:t>
                      </a:r>
                    </a:p>
                  </a:txBody>
                  <a:tcPr marL="9525" marR="9525" marT="9525" marB="0" anchor="ctr"/>
                </a:tc>
                <a:extLst>
                  <a:ext uri="{0D108BD9-81ED-4DB2-BD59-A6C34878D82A}">
                    <a16:rowId xmlns:a16="http://schemas.microsoft.com/office/drawing/2014/main" val="923977588"/>
                  </a:ext>
                </a:extLst>
              </a:tr>
              <a:tr h="32397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Norrköpings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-83</a:t>
                      </a:r>
                    </a:p>
                  </a:txBody>
                  <a:tcPr marL="9525" marR="9525" marT="9525" marB="0" anchor="ctr"/>
                </a:tc>
                <a:extLst>
                  <a:ext uri="{0D108BD9-81ED-4DB2-BD59-A6C34878D82A}">
                    <a16:rowId xmlns:a16="http://schemas.microsoft.com/office/drawing/2014/main" val="1118677690"/>
                  </a:ext>
                </a:extLst>
              </a:tr>
            </a:tbl>
          </a:graphicData>
        </a:graphic>
      </p:graphicFrame>
      <p:graphicFrame>
        <p:nvGraphicFramePr>
          <p:cNvPr id="13" name="Diagram 12">
            <a:extLst>
              <a:ext uri="{FF2B5EF4-FFF2-40B4-BE49-F238E27FC236}">
                <a16:creationId xmlns:a16="http://schemas.microsoft.com/office/drawing/2014/main" id="{46D28C08-8271-45D5-8F6B-5610C0BAC080}"/>
              </a:ext>
            </a:extLst>
          </p:cNvPr>
          <p:cNvGraphicFramePr>
            <a:graphicFrameLocks/>
          </p:cNvGraphicFramePr>
          <p:nvPr>
            <p:extLst>
              <p:ext uri="{D42A27DB-BD31-4B8C-83A1-F6EECF244321}">
                <p14:modId xmlns:p14="http://schemas.microsoft.com/office/powerpoint/2010/main" val="912734657"/>
              </p:ext>
            </p:extLst>
          </p:nvPr>
        </p:nvGraphicFramePr>
        <p:xfrm>
          <a:off x="721636" y="1938723"/>
          <a:ext cx="5846943" cy="381826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17549" y="5874435"/>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0" y="2341947"/>
            <a:ext cx="47259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39" y="2365017"/>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185" y="4793048"/>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49" y="1456854"/>
            <a:ext cx="5785605"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2011 kv2</a:t>
            </a:r>
            <a:endParaRPr lang="sv-SE" sz="1400" dirty="0"/>
          </a:p>
        </p:txBody>
      </p:sp>
      <p:graphicFrame>
        <p:nvGraphicFramePr>
          <p:cNvPr id="29" name="Tabell 28">
            <a:extLst>
              <a:ext uri="{FF2B5EF4-FFF2-40B4-BE49-F238E27FC236}">
                <a16:creationId xmlns:a16="http://schemas.microsoft.com/office/drawing/2014/main" id="{EDB9DA74-4F54-4682-96F1-C339B934EA1F}"/>
              </a:ext>
            </a:extLst>
          </p:cNvPr>
          <p:cNvGraphicFramePr>
            <a:graphicFrameLocks noGrp="1"/>
          </p:cNvGraphicFramePr>
          <p:nvPr>
            <p:extLst>
              <p:ext uri="{D42A27DB-BD31-4B8C-83A1-F6EECF244321}">
                <p14:modId xmlns:p14="http://schemas.microsoft.com/office/powerpoint/2010/main" val="4014140991"/>
              </p:ext>
            </p:extLst>
          </p:nvPr>
        </p:nvGraphicFramePr>
        <p:xfrm>
          <a:off x="6743997" y="2557967"/>
          <a:ext cx="4725922" cy="2176002"/>
        </p:xfrm>
        <a:graphic>
          <a:graphicData uri="http://schemas.openxmlformats.org/drawingml/2006/table">
            <a:tbl>
              <a:tblPr bandRow="1">
                <a:tableStyleId>{2D5ABB26-0587-4C30-8999-92F81FD0307C}</a:tableStyleId>
              </a:tblPr>
              <a:tblGrid>
                <a:gridCol w="1543720">
                  <a:extLst>
                    <a:ext uri="{9D8B030D-6E8A-4147-A177-3AD203B41FA5}">
                      <a16:colId xmlns:a16="http://schemas.microsoft.com/office/drawing/2014/main" val="1678076792"/>
                    </a:ext>
                  </a:extLst>
                </a:gridCol>
                <a:gridCol w="685605">
                  <a:extLst>
                    <a:ext uri="{9D8B030D-6E8A-4147-A177-3AD203B41FA5}">
                      <a16:colId xmlns:a16="http://schemas.microsoft.com/office/drawing/2014/main" val="2601369493"/>
                    </a:ext>
                  </a:extLst>
                </a:gridCol>
                <a:gridCol w="777814">
                  <a:extLst>
                    <a:ext uri="{9D8B030D-6E8A-4147-A177-3AD203B41FA5}">
                      <a16:colId xmlns:a16="http://schemas.microsoft.com/office/drawing/2014/main" val="2395970223"/>
                    </a:ext>
                  </a:extLst>
                </a:gridCol>
                <a:gridCol w="520908">
                  <a:extLst>
                    <a:ext uri="{9D8B030D-6E8A-4147-A177-3AD203B41FA5}">
                      <a16:colId xmlns:a16="http://schemas.microsoft.com/office/drawing/2014/main" val="3235649811"/>
                    </a:ext>
                  </a:extLst>
                </a:gridCol>
                <a:gridCol w="656615">
                  <a:extLst>
                    <a:ext uri="{9D8B030D-6E8A-4147-A177-3AD203B41FA5}">
                      <a16:colId xmlns:a16="http://schemas.microsoft.com/office/drawing/2014/main" val="1050073455"/>
                    </a:ext>
                  </a:extLst>
                </a:gridCol>
                <a:gridCol w="541260">
                  <a:extLst>
                    <a:ext uri="{9D8B030D-6E8A-4147-A177-3AD203B41FA5}">
                      <a16:colId xmlns:a16="http://schemas.microsoft.com/office/drawing/2014/main" val="3827523272"/>
                    </a:ext>
                  </a:extLst>
                </a:gridCol>
              </a:tblGrid>
              <a:tr h="18699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96348">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22408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6 537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26 828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 </a:t>
                      </a:r>
                    </a:p>
                  </a:txBody>
                  <a:tcPr marL="9525" marR="9525" marT="9525" marB="0" anchor="ctr"/>
                </a:tc>
                <a:extLst>
                  <a:ext uri="{0D108BD9-81ED-4DB2-BD59-A6C34878D82A}">
                    <a16:rowId xmlns:a16="http://schemas.microsoft.com/office/drawing/2014/main" val="1544414373"/>
                  </a:ext>
                </a:extLst>
              </a:tr>
              <a:tr h="22408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2 779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11 548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 </a:t>
                      </a:r>
                    </a:p>
                  </a:txBody>
                  <a:tcPr marL="9525" marR="9525" marT="9525" marB="0" anchor="ctr"/>
                </a:tc>
                <a:extLst>
                  <a:ext uri="{0D108BD9-81ED-4DB2-BD59-A6C34878D82A}">
                    <a16:rowId xmlns:a16="http://schemas.microsoft.com/office/drawing/2014/main" val="4178915708"/>
                  </a:ext>
                </a:extLst>
              </a:tr>
              <a:tr h="224082">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272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1 037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 </a:t>
                      </a:r>
                    </a:p>
                  </a:txBody>
                  <a:tcPr marL="9525" marR="9525" marT="9525" marB="0" anchor="ctr"/>
                </a:tc>
                <a:extLst>
                  <a:ext uri="{0D108BD9-81ED-4DB2-BD59-A6C34878D82A}">
                    <a16:rowId xmlns:a16="http://schemas.microsoft.com/office/drawing/2014/main" val="1554613420"/>
                  </a:ext>
                </a:extLst>
              </a:tr>
              <a:tr h="224082">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mn-lt"/>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27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101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88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-43 </a:t>
                      </a:r>
                    </a:p>
                  </a:txBody>
                  <a:tcPr marL="9525" marR="9525" marT="9525" marB="0" anchor="ctr"/>
                </a:tc>
                <a:extLst>
                  <a:ext uri="{0D108BD9-81ED-4DB2-BD59-A6C34878D82A}">
                    <a16:rowId xmlns:a16="http://schemas.microsoft.com/office/drawing/2014/main" val="190599074"/>
                  </a:ext>
                </a:extLst>
              </a:tr>
              <a:tr h="224082">
                <a:tc>
                  <a:txBody>
                    <a:bodyPr/>
                    <a:lstStyle/>
                    <a:p>
                      <a:pPr marL="72000" algn="l" fontAlgn="b"/>
                      <a:r>
                        <a:rPr lang="sv-SE" sz="800" b="1" u="none" strike="noStrike" dirty="0">
                          <a:effectLst/>
                        </a:rPr>
                        <a:t>Linköpings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379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 </a:t>
                      </a:r>
                    </a:p>
                  </a:txBody>
                  <a:tcPr marL="9525" marR="9525" marT="9525" marB="0" anchor="ctr"/>
                </a:tc>
                <a:extLst>
                  <a:ext uri="{0D108BD9-81ED-4DB2-BD59-A6C34878D82A}">
                    <a16:rowId xmlns:a16="http://schemas.microsoft.com/office/drawing/2014/main" val="923977588"/>
                  </a:ext>
                </a:extLst>
              </a:tr>
              <a:tr h="224082">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mn-lt"/>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4 </a:t>
                      </a:r>
                    </a:p>
                  </a:txBody>
                  <a:tcPr marL="9525" marR="9525" marT="9525" marB="0" anchor="ctr"/>
                </a:tc>
                <a:tc>
                  <a:txBody>
                    <a:bodyPr/>
                    <a:lstStyle/>
                    <a:p>
                      <a:pPr algn="ctr" fontAlgn="ctr"/>
                      <a:r>
                        <a:rPr lang="sv-SE" sz="800" b="0" i="1" u="none" strike="noStrike" dirty="0" err="1">
                          <a:solidFill>
                            <a:srgbClr val="000000"/>
                          </a:solidFill>
                          <a:effectLst/>
                          <a:latin typeface="Futura Std Book" panose="020B0502020204020303"/>
                        </a:rPr>
                        <a:t>i.u</a:t>
                      </a:r>
                      <a:r>
                        <a:rPr lang="sv-SE" sz="800" b="0" i="1"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-48 </a:t>
                      </a:r>
                    </a:p>
                  </a:txBody>
                  <a:tcPr marL="9525" marR="9525" marT="9525" marB="0" anchor="ctr"/>
                </a:tc>
                <a:extLst>
                  <a:ext uri="{0D108BD9-81ED-4DB2-BD59-A6C34878D82A}">
                    <a16:rowId xmlns:a16="http://schemas.microsoft.com/office/drawing/2014/main" val="3310822137"/>
                  </a:ext>
                </a:extLst>
              </a:tr>
              <a:tr h="224082">
                <a:tc>
                  <a:txBody>
                    <a:bodyPr/>
                    <a:lstStyle/>
                    <a:p>
                      <a:pPr marL="72000" algn="l" fontAlgn="b"/>
                      <a:r>
                        <a:rPr lang="sv-SE" sz="800" b="1" u="none" strike="noStrike" dirty="0">
                          <a:effectLst/>
                        </a:rPr>
                        <a:t>Norrköpings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416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 </a:t>
                      </a:r>
                    </a:p>
                  </a:txBody>
                  <a:tcPr marL="9525" marR="9525" marT="9525" marB="0" anchor="ctr"/>
                </a:tc>
                <a:extLst>
                  <a:ext uri="{0D108BD9-81ED-4DB2-BD59-A6C34878D82A}">
                    <a16:rowId xmlns:a16="http://schemas.microsoft.com/office/drawing/2014/main" val="1118677690"/>
                  </a:ext>
                </a:extLst>
              </a:tr>
              <a:tr h="224082">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mn-lt"/>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362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34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-28 </a:t>
                      </a:r>
                    </a:p>
                  </a:txBody>
                  <a:tcPr marL="9525" marR="9525" marT="9525" marB="0" anchor="ctr"/>
                </a:tc>
                <a:extLst>
                  <a:ext uri="{0D108BD9-81ED-4DB2-BD59-A6C34878D82A}">
                    <a16:rowId xmlns:a16="http://schemas.microsoft.com/office/drawing/2014/main" val="2669079500"/>
                  </a:ext>
                </a:extLst>
              </a:tr>
            </a:tbl>
          </a:graphicData>
        </a:graphic>
      </p:graphicFrame>
      <p:sp>
        <p:nvSpPr>
          <p:cNvPr id="11" name="textruta 10">
            <a:extLst>
              <a:ext uri="{FF2B5EF4-FFF2-40B4-BE49-F238E27FC236}">
                <a16:creationId xmlns:a16="http://schemas.microsoft.com/office/drawing/2014/main" id="{1C0B3747-9F63-4960-B4A1-49AFE9FAAD89}"/>
              </a:ext>
            </a:extLst>
          </p:cNvPr>
          <p:cNvSpPr txBox="1"/>
          <p:nvPr/>
        </p:nvSpPr>
        <p:spPr>
          <a:xfrm>
            <a:off x="10336781" y="4949989"/>
            <a:ext cx="1256804" cy="276999"/>
          </a:xfrm>
          <a:prstGeom prst="rect">
            <a:avLst/>
          </a:prstGeom>
          <a:noFill/>
        </p:spPr>
        <p:txBody>
          <a:bodyPr wrap="square" rtlCol="0">
            <a:spAutoFit/>
          </a:bodyPr>
          <a:lstStyle/>
          <a:p>
            <a:r>
              <a:rPr lang="sv-SE" sz="600" dirty="0"/>
              <a:t>**För utländska gästnätter exklusive camping</a:t>
            </a:r>
          </a:p>
        </p:txBody>
      </p:sp>
      <p:graphicFrame>
        <p:nvGraphicFramePr>
          <p:cNvPr id="13" name="Diagram 12">
            <a:extLst>
              <a:ext uri="{FF2B5EF4-FFF2-40B4-BE49-F238E27FC236}">
                <a16:creationId xmlns:a16="http://schemas.microsoft.com/office/drawing/2014/main" id="{44417C41-F0D4-4321-9DAB-2784ABB8D898}"/>
              </a:ext>
            </a:extLst>
          </p:cNvPr>
          <p:cNvGraphicFramePr>
            <a:graphicFrameLocks/>
          </p:cNvGraphicFramePr>
          <p:nvPr>
            <p:extLst>
              <p:ext uri="{D42A27DB-BD31-4B8C-83A1-F6EECF244321}">
                <p14:modId xmlns:p14="http://schemas.microsoft.com/office/powerpoint/2010/main" val="3095028615"/>
              </p:ext>
            </p:extLst>
          </p:nvPr>
        </p:nvGraphicFramePr>
        <p:xfrm>
          <a:off x="755355" y="2150413"/>
          <a:ext cx="5796395" cy="336115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gräs, utomhus, träd, himmel&#10;&#10;Automatiskt genererad beskrivning">
            <a:extLst>
              <a:ext uri="{FF2B5EF4-FFF2-40B4-BE49-F238E27FC236}">
                <a16:creationId xmlns:a16="http://schemas.microsoft.com/office/drawing/2014/main" id="{0F009CE9-2EEE-48B3-A060-4D4DD39D9BA0}"/>
              </a:ext>
            </a:extLst>
          </p:cNvPr>
          <p:cNvPicPr>
            <a:picLocks noGrp="1" noChangeAspect="1"/>
          </p:cNvPicPr>
          <p:nvPr>
            <p:ph type="pic" sz="quarter" idx="13"/>
          </p:nvPr>
        </p:nvPicPr>
        <p:blipFill>
          <a:blip r:embed="rId2"/>
          <a:srcRect t="2400" b="2400"/>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2038395930"/>
              </p:ext>
            </p:extLst>
          </p:nvPr>
        </p:nvGraphicFramePr>
        <p:xfrm>
          <a:off x="6167439" y="106615"/>
          <a:ext cx="5687122" cy="6418013"/>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151346">
                  <a:extLst>
                    <a:ext uri="{9D8B030D-6E8A-4147-A177-3AD203B41FA5}">
                      <a16:colId xmlns:a16="http://schemas.microsoft.com/office/drawing/2014/main" val="2818758293"/>
                    </a:ext>
                  </a:extLst>
                </a:gridCol>
                <a:gridCol w="1082058">
                  <a:extLst>
                    <a:ext uri="{9D8B030D-6E8A-4147-A177-3AD203B41FA5}">
                      <a16:colId xmlns:a16="http://schemas.microsoft.com/office/drawing/2014/main" val="1452816917"/>
                    </a:ext>
                  </a:extLst>
                </a:gridCol>
              </a:tblGrid>
              <a:tr h="417004">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64879">
                <a:tc>
                  <a:txBody>
                    <a:bodyPr/>
                    <a:lstStyle/>
                    <a:p>
                      <a:pPr algn="l" rtl="0" fontAlgn="ctr"/>
                      <a:r>
                        <a:rPr lang="sv-SE" sz="800" b="1" i="0" u="none" strike="noStrike" dirty="0">
                          <a:solidFill>
                            <a:srgbClr val="000000"/>
                          </a:solidFill>
                          <a:effectLst/>
                          <a:latin typeface="Futura Std Book" panose="020B0502020204020303" pitchFamily="34" charset="0"/>
                        </a:rPr>
                        <a:t>Östergötlands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584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69394">
                <a:tc>
                  <a:txBody>
                    <a:bodyPr/>
                    <a:lstStyle/>
                    <a:p>
                      <a:pPr algn="l" rtl="0" fontAlgn="ctr"/>
                      <a:r>
                        <a:rPr lang="sv-SE" sz="800" b="0" i="0" u="none" strike="noStrike" dirty="0">
                          <a:solidFill>
                            <a:srgbClr val="000000"/>
                          </a:solidFill>
                          <a:effectLst/>
                          <a:latin typeface="Futura Std Book" panose="020B0502020204020303" pitchFamily="34" charset="0"/>
                        </a:rPr>
                        <a:t>Boxholm</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93360832"/>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Finspång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559525621"/>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Kinda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194798639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Linköping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extLst>
                  <a:ext uri="{0D108BD9-81ED-4DB2-BD59-A6C34878D82A}">
                    <a16:rowId xmlns:a16="http://schemas.microsoft.com/office/drawing/2014/main" val="2325918200"/>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Mjölby</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39445981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Motala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32085089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Norrköping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1121273573"/>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Söderköping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084239425"/>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Vadstena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047465816"/>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Valdemarsvik</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422607885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Ydre</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443966492"/>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Åtvidaberg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055248050"/>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Ödeshög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884210164"/>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i Östergötlands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gräs, utomhus, träd, himmel&#10;&#10;Automatiskt genererad beskrivning">
            <a:extLst>
              <a:ext uri="{FF2B5EF4-FFF2-40B4-BE49-F238E27FC236}">
                <a16:creationId xmlns:a16="http://schemas.microsoft.com/office/drawing/2014/main" id="{5FC7AF7E-2BBF-4363-AEC7-281A0D78D969}"/>
              </a:ext>
            </a:extLst>
          </p:cNvPr>
          <p:cNvPicPr>
            <a:picLocks noGrp="1" noChangeAspect="1"/>
          </p:cNvPicPr>
          <p:nvPr>
            <p:ph type="pic" sz="quarter" idx="13"/>
          </p:nvPr>
        </p:nvPicPr>
        <p:blipFill>
          <a:blip r:embed="rId2"/>
          <a:srcRect t="2400" b="2400"/>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Östergötlands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2451262141"/>
              </p:ext>
            </p:extLst>
          </p:nvPr>
        </p:nvGraphicFramePr>
        <p:xfrm>
          <a:off x="6167438" y="106615"/>
          <a:ext cx="5689601" cy="6418013"/>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1106299">
                  <a:extLst>
                    <a:ext uri="{9D8B030D-6E8A-4147-A177-3AD203B41FA5}">
                      <a16:colId xmlns:a16="http://schemas.microsoft.com/office/drawing/2014/main" val="2818758293"/>
                    </a:ext>
                  </a:extLst>
                </a:gridCol>
                <a:gridCol w="1128079">
                  <a:extLst>
                    <a:ext uri="{9D8B030D-6E8A-4147-A177-3AD203B41FA5}">
                      <a16:colId xmlns:a16="http://schemas.microsoft.com/office/drawing/2014/main" val="1452816917"/>
                    </a:ext>
                  </a:extLst>
                </a:gridCol>
              </a:tblGrid>
              <a:tr h="417004">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64879">
                <a:tc>
                  <a:txBody>
                    <a:bodyPr/>
                    <a:lstStyle/>
                    <a:p>
                      <a:pPr marL="72000" algn="l" defTabSz="914400" rtl="0" eaLnBrk="1" fontAlgn="b" latinLnBrk="0" hangingPunct="1"/>
                      <a:r>
                        <a:rPr lang="sv-SE" sz="800" b="1" u="none" strike="noStrike" kern="1200" dirty="0">
                          <a:solidFill>
                            <a:schemeClr val="dk1"/>
                          </a:solidFill>
                          <a:effectLst/>
                          <a:latin typeface="+mn-lt"/>
                          <a:ea typeface="+mn-ea"/>
                          <a:cs typeface="+mn-cs"/>
                        </a:rPr>
                        <a:t>Östergötlands län</a:t>
                      </a:r>
                    </a:p>
                  </a:txBody>
                  <a:tcPr marL="9525"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15 807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131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-92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Ödeshög</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93360832"/>
                  </a:ext>
                </a:extLst>
              </a:tr>
              <a:tr h="369394">
                <a:tc>
                  <a:txBody>
                    <a:bodyPr/>
                    <a:lstStyle/>
                    <a:p>
                      <a:pPr marL="72000" algn="l" defTabSz="914400" rtl="0" eaLnBrk="1" fontAlgn="b" latinLnBrk="0" hangingPunct="1"/>
                      <a:r>
                        <a:rPr lang="sv-SE" sz="800" u="none" strike="noStrike" kern="1200" dirty="0" err="1">
                          <a:solidFill>
                            <a:schemeClr val="dk1"/>
                          </a:solidFill>
                          <a:effectLst/>
                          <a:latin typeface="+mn-lt"/>
                          <a:ea typeface="+mn-ea"/>
                          <a:cs typeface="+mn-cs"/>
                        </a:rPr>
                        <a:t>Ydre</a:t>
                      </a:r>
                      <a:endParaRPr lang="sv-SE" sz="800" u="none" strike="noStrike" kern="1200" dirty="0">
                        <a:solidFill>
                          <a:schemeClr val="dk1"/>
                        </a:solidFill>
                        <a:effectLst/>
                        <a:latin typeface="+mn-lt"/>
                        <a:ea typeface="+mn-ea"/>
                        <a:cs typeface="+mn-cs"/>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559525621"/>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Kinda</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82</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947986397"/>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Boxholm</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325918200"/>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Åtvidaberg</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162</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944598109"/>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Finspång</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208508909"/>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Valdemarsvik</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121273573"/>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Linköping</a:t>
                      </a:r>
                    </a:p>
                  </a:txBody>
                  <a:tcPr marL="7241" marR="7241" marT="7241" marB="0" anchor="ctr">
                    <a:lnL w="12700" cmpd="sng">
                      <a:noFill/>
                    </a:lnL>
                  </a:tcPr>
                </a:tc>
                <a:tc>
                  <a:txBody>
                    <a:bodyPr/>
                    <a:lstStyle/>
                    <a:p>
                      <a:pPr marL="0" algn="ctr" defTabSz="914400" rtl="0" eaLnBrk="1" fontAlgn="ctr" latinLnBrk="0" hangingPunct="1"/>
                      <a:r>
                        <a:rPr lang="sv-SE" sz="800" b="0" i="0" u="none" strike="noStrike" kern="1200" dirty="0">
                          <a:solidFill>
                            <a:srgbClr val="000000"/>
                          </a:solidFill>
                          <a:effectLst/>
                          <a:latin typeface="Futura Std Book" panose="020B0502020204020303"/>
                          <a:ea typeface="+mn-ea"/>
                          <a:cs typeface="+mn-cs"/>
                        </a:rPr>
                        <a:t>8 315</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72</a:t>
                      </a:r>
                    </a:p>
                  </a:txBody>
                  <a:tcPr marL="0" marR="0" marT="0" marB="0" anchor="ctr"/>
                </a:tc>
                <a:tc>
                  <a:txBody>
                    <a:bodyPr/>
                    <a:lstStyle/>
                    <a:p>
                      <a:pPr algn="ctr" rtl="0" fontAlgn="ctr"/>
                      <a:r>
                        <a:rPr lang="sv-SE" sz="800" b="0" i="0" u="none" strike="noStrike" dirty="0">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-98</a:t>
                      </a:r>
                    </a:p>
                  </a:txBody>
                  <a:tcPr marL="9525" marR="9525" marT="9525" marB="0" anchor="ctr"/>
                </a:tc>
                <a:extLst>
                  <a:ext uri="{0D108BD9-81ED-4DB2-BD59-A6C34878D82A}">
                    <a16:rowId xmlns:a16="http://schemas.microsoft.com/office/drawing/2014/main" val="1084239425"/>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Norrköping</a:t>
                      </a:r>
                    </a:p>
                  </a:txBody>
                  <a:tcPr marL="7241" marR="7241" marT="7241" marB="0" anchor="ctr">
                    <a:lnL w="12700" cmpd="sng">
                      <a:noFill/>
                    </a:lnL>
                  </a:tcPr>
                </a:tc>
                <a:tc>
                  <a:txBody>
                    <a:bodyPr/>
                    <a:lstStyle/>
                    <a:p>
                      <a:pPr marL="0" algn="ctr" defTabSz="914400" rtl="0" eaLnBrk="1" fontAlgn="ctr" latinLnBrk="0" hangingPunct="1"/>
                      <a:r>
                        <a:rPr lang="sv-SE" sz="800" b="0" i="0" u="none" strike="noStrike" kern="1200" dirty="0">
                          <a:solidFill>
                            <a:srgbClr val="000000"/>
                          </a:solidFill>
                          <a:effectLst/>
                          <a:latin typeface="Futura Std Book" panose="020B0502020204020303"/>
                          <a:ea typeface="+mn-ea"/>
                          <a:cs typeface="+mn-cs"/>
                        </a:rPr>
                        <a:t>3 398</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65</a:t>
                      </a: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-96</a:t>
                      </a:r>
                    </a:p>
                  </a:txBody>
                  <a:tcPr marL="9525" marR="9525" marT="9525" marB="0" anchor="ctr"/>
                </a:tc>
                <a:extLst>
                  <a:ext uri="{0D108BD9-81ED-4DB2-BD59-A6C34878D82A}">
                    <a16:rowId xmlns:a16="http://schemas.microsoft.com/office/drawing/2014/main" val="2047465816"/>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Söderköping</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Motala</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795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443966492"/>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Vadstena</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055248050"/>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Mjölby</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1 089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-92</a:t>
                      </a:r>
                    </a:p>
                  </a:txBody>
                  <a:tcPr marL="9525" marR="9525" marT="9525" marB="0" anchor="ctr"/>
                </a:tc>
                <a:extLst>
                  <a:ext uri="{0D108BD9-81ED-4DB2-BD59-A6C34878D82A}">
                    <a16:rowId xmlns:a16="http://schemas.microsoft.com/office/drawing/2014/main" val="2884210164"/>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8965676F-D151-4F97-A393-4735D90E7793}"/>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gräs, utomhus, träd, himmel&#10;&#10;Automatiskt genererad beskrivning">
            <a:extLst>
              <a:ext uri="{FF2B5EF4-FFF2-40B4-BE49-F238E27FC236}">
                <a16:creationId xmlns:a16="http://schemas.microsoft.com/office/drawing/2014/main" id="{7D846F6B-0DAA-4999-B897-50A5B0CEED8E}"/>
              </a:ext>
            </a:extLst>
          </p:cNvPr>
          <p:cNvPicPr>
            <a:picLocks noGrp="1" noChangeAspect="1"/>
          </p:cNvPicPr>
          <p:nvPr>
            <p:ph type="pic" sz="quarter" idx="13"/>
          </p:nvPr>
        </p:nvPicPr>
        <p:blipFill>
          <a:blip r:embed="rId2"/>
          <a:srcRect t="2400" b="2400"/>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Östergötlands </a:t>
            </a:r>
            <a:r>
              <a:rPr lang="sv-SE" sz="2400" b="0" dirty="0"/>
              <a:t>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1553363737"/>
              </p:ext>
            </p:extLst>
          </p:nvPr>
        </p:nvGraphicFramePr>
        <p:xfrm>
          <a:off x="6167440" y="106615"/>
          <a:ext cx="5702807" cy="6418013"/>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173080">
                  <a:extLst>
                    <a:ext uri="{9D8B030D-6E8A-4147-A177-3AD203B41FA5}">
                      <a16:colId xmlns:a16="http://schemas.microsoft.com/office/drawing/2014/main" val="2818758293"/>
                    </a:ext>
                  </a:extLst>
                </a:gridCol>
                <a:gridCol w="1149996">
                  <a:extLst>
                    <a:ext uri="{9D8B030D-6E8A-4147-A177-3AD203B41FA5}">
                      <a16:colId xmlns:a16="http://schemas.microsoft.com/office/drawing/2014/main" val="1452816917"/>
                    </a:ext>
                  </a:extLst>
                </a:gridCol>
              </a:tblGrid>
              <a:tr h="417004">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(p.e.)</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pitchFamily="34" charset="0"/>
                        </a:rPr>
                        <a:t>2021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64879">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mn-lt"/>
                      </a:endParaRPr>
                    </a:p>
                  </a:txBody>
                  <a:tcPr marL="9525"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18 524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-9,0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69394">
                <a:tc>
                  <a:txBody>
                    <a:bodyPr/>
                    <a:lstStyle/>
                    <a:p>
                      <a:pPr marL="72000" algn="l" fontAlgn="b"/>
                      <a:r>
                        <a:rPr lang="sv-SE" sz="800" u="none" strike="noStrike" dirty="0">
                          <a:effectLst/>
                        </a:rPr>
                        <a:t>Ödeshög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293360832"/>
                  </a:ext>
                </a:extLst>
              </a:tr>
              <a:tr h="369394">
                <a:tc>
                  <a:txBody>
                    <a:bodyPr/>
                    <a:lstStyle/>
                    <a:p>
                      <a:pPr marL="72000" algn="l" fontAlgn="b"/>
                      <a:r>
                        <a:rPr lang="sv-SE" sz="800" u="none" strike="noStrike" dirty="0" err="1">
                          <a:effectLst/>
                        </a:rPr>
                        <a:t>Ydre</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1559525621"/>
                  </a:ext>
                </a:extLst>
              </a:tr>
              <a:tr h="369394">
                <a:tc>
                  <a:txBody>
                    <a:bodyPr/>
                    <a:lstStyle/>
                    <a:p>
                      <a:pPr marL="72000" algn="l" fontAlgn="b"/>
                      <a:r>
                        <a:rPr lang="sv-SE" sz="800" u="none" strike="noStrike" dirty="0">
                          <a:effectLst/>
                        </a:rPr>
                        <a:t>Kinda</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1947986397"/>
                  </a:ext>
                </a:extLst>
              </a:tr>
              <a:tr h="369394">
                <a:tc>
                  <a:txBody>
                    <a:bodyPr/>
                    <a:lstStyle/>
                    <a:p>
                      <a:pPr marL="72000" algn="l" fontAlgn="b"/>
                      <a:r>
                        <a:rPr lang="sv-SE" sz="800" u="none" strike="noStrike" dirty="0">
                          <a:effectLst/>
                        </a:rPr>
                        <a:t>Boxholm</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2325918200"/>
                  </a:ext>
                </a:extLst>
              </a:tr>
              <a:tr h="369394">
                <a:tc>
                  <a:txBody>
                    <a:bodyPr/>
                    <a:lstStyle/>
                    <a:p>
                      <a:pPr marL="72000" algn="l" fontAlgn="b"/>
                      <a:r>
                        <a:rPr lang="sv-SE" sz="800" u="none" strike="noStrike" dirty="0">
                          <a:effectLst/>
                        </a:rPr>
                        <a:t>Åtvidaberg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3944598109"/>
                  </a:ext>
                </a:extLst>
              </a:tr>
              <a:tr h="369394">
                <a:tc>
                  <a:txBody>
                    <a:bodyPr/>
                    <a:lstStyle/>
                    <a:p>
                      <a:pPr marL="72000" algn="l" fontAlgn="b"/>
                      <a:r>
                        <a:rPr lang="sv-SE" sz="800" u="none" strike="noStrike" dirty="0">
                          <a:effectLst/>
                        </a:rPr>
                        <a:t>Finspång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3208508909"/>
                  </a:ext>
                </a:extLst>
              </a:tr>
              <a:tr h="369394">
                <a:tc>
                  <a:txBody>
                    <a:bodyPr/>
                    <a:lstStyle/>
                    <a:p>
                      <a:pPr marL="72000" algn="l" fontAlgn="b"/>
                      <a:r>
                        <a:rPr lang="sv-SE" sz="800" u="none" strike="noStrike" dirty="0">
                          <a:effectLst/>
                        </a:rPr>
                        <a:t>Valdemarsvik</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1121273573"/>
                  </a:ext>
                </a:extLst>
              </a:tr>
              <a:tr h="369394">
                <a:tc>
                  <a:txBody>
                    <a:bodyPr/>
                    <a:lstStyle/>
                    <a:p>
                      <a:pPr marL="72000" algn="l" fontAlgn="b"/>
                      <a:r>
                        <a:rPr lang="sv-SE" sz="800" u="none" strike="noStrike" dirty="0">
                          <a:effectLst/>
                        </a:rPr>
                        <a:t>Linköping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5 449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1084239425"/>
                  </a:ext>
                </a:extLst>
              </a:tr>
              <a:tr h="369394">
                <a:tc>
                  <a:txBody>
                    <a:bodyPr/>
                    <a:lstStyle/>
                    <a:p>
                      <a:pPr marL="72000" algn="l" fontAlgn="b"/>
                      <a:r>
                        <a:rPr lang="sv-SE" sz="800" u="none" strike="noStrike" dirty="0">
                          <a:effectLst/>
                        </a:rPr>
                        <a:t>Norrköping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7 789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2047465816"/>
                  </a:ext>
                </a:extLst>
              </a:tr>
              <a:tr h="369394">
                <a:tc>
                  <a:txBody>
                    <a:bodyPr/>
                    <a:lstStyle/>
                    <a:p>
                      <a:pPr marL="72000" algn="l" fontAlgn="b"/>
                      <a:r>
                        <a:rPr lang="sv-SE" sz="800" u="none" strike="noStrike" dirty="0">
                          <a:effectLst/>
                        </a:rPr>
                        <a:t>Söderköping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4226078857"/>
                  </a:ext>
                </a:extLst>
              </a:tr>
              <a:tr h="369394">
                <a:tc>
                  <a:txBody>
                    <a:bodyPr/>
                    <a:lstStyle/>
                    <a:p>
                      <a:pPr marL="72000" algn="l" fontAlgn="b"/>
                      <a:r>
                        <a:rPr lang="sv-SE" sz="800" u="none" strike="noStrike" dirty="0">
                          <a:effectLst/>
                        </a:rPr>
                        <a:t>Motala</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1 814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2443966492"/>
                  </a:ext>
                </a:extLst>
              </a:tr>
              <a:tr h="369394">
                <a:tc>
                  <a:txBody>
                    <a:bodyPr/>
                    <a:lstStyle/>
                    <a:p>
                      <a:pPr marL="72000" algn="l" fontAlgn="b"/>
                      <a:r>
                        <a:rPr lang="sv-SE" sz="800" u="none" strike="noStrike" dirty="0">
                          <a:effectLst/>
                        </a:rPr>
                        <a:t>Vadstena</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3055248050"/>
                  </a:ext>
                </a:extLst>
              </a:tr>
              <a:tr h="369394">
                <a:tc>
                  <a:txBody>
                    <a:bodyPr/>
                    <a:lstStyle/>
                    <a:p>
                      <a:pPr marL="72000" algn="l" fontAlgn="b"/>
                      <a:r>
                        <a:rPr lang="sv-SE" sz="800" u="none" strike="noStrike" dirty="0">
                          <a:effectLst/>
                        </a:rPr>
                        <a:t>Mjölby</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885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2884210164"/>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gräs, utomhus, träd, himmel&#10;&#10;Automatiskt genererad beskrivning">
            <a:extLst>
              <a:ext uri="{FF2B5EF4-FFF2-40B4-BE49-F238E27FC236}">
                <a16:creationId xmlns:a16="http://schemas.microsoft.com/office/drawing/2014/main" id="{8D97A097-BF40-4A9E-A56B-4BCD50ADB9BA}"/>
              </a:ext>
            </a:extLst>
          </p:cNvPr>
          <p:cNvPicPr>
            <a:picLocks noGrp="1" noChangeAspect="1"/>
          </p:cNvPicPr>
          <p:nvPr>
            <p:ph type="pic" sz="quarter" idx="13"/>
          </p:nvPr>
        </p:nvPicPr>
        <p:blipFill>
          <a:blip r:embed="rId2"/>
          <a:srcRect t="2400" b="2400"/>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717550" y="333375"/>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a:t>
            </a:r>
            <a:r>
              <a:rPr lang="sv-SE" sz="2400" b="0"/>
              <a:t>i Östergötlands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1805961489"/>
              </p:ext>
            </p:extLst>
          </p:nvPr>
        </p:nvGraphicFramePr>
        <p:xfrm>
          <a:off x="6167439" y="106615"/>
          <a:ext cx="5687122" cy="6418013"/>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417004">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64879">
                <a:tc>
                  <a:txBody>
                    <a:bodyPr/>
                    <a:lstStyle/>
                    <a:p>
                      <a:pPr algn="l" rtl="0" fontAlgn="ctr"/>
                      <a:r>
                        <a:rPr lang="sv-SE" sz="800" b="1" i="0" u="none" strike="noStrike">
                          <a:solidFill>
                            <a:srgbClr val="000000"/>
                          </a:solidFill>
                          <a:effectLst/>
                          <a:latin typeface="Futura Std Book" panose="020B0502020204020303" pitchFamily="34" charset="0"/>
                        </a:rPr>
                        <a:t>Östergötlands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467 766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578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Boxholm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5 479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Finspång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21 850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Kinda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10 061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94798639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Linköping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164 243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2325918200"/>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Mjölby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28 197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39445981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Motala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43 740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609</a:t>
                      </a:r>
                    </a:p>
                  </a:txBody>
                  <a:tcPr marL="9525" marR="9525" marT="9525" marB="0" anchor="ctr"/>
                </a:tc>
                <a:extLst>
                  <a:ext uri="{0D108BD9-81ED-4DB2-BD59-A6C34878D82A}">
                    <a16:rowId xmlns:a16="http://schemas.microsoft.com/office/drawing/2014/main" val="32085089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Norrköping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143 872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-99</a:t>
                      </a:r>
                    </a:p>
                  </a:txBody>
                  <a:tcPr marL="9525" marR="9525" marT="9525" marB="0" anchor="ctr"/>
                </a:tc>
                <a:extLst>
                  <a:ext uri="{0D108BD9-81ED-4DB2-BD59-A6C34878D82A}">
                    <a16:rowId xmlns:a16="http://schemas.microsoft.com/office/drawing/2014/main" val="1121273573"/>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Söderköping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14 661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1084239425"/>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Vadstena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7 453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2047465816"/>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Valdemarsvik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7 752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422607885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Ydre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3 712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443966492"/>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Åtvidaberg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11 434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-95</a:t>
                      </a:r>
                    </a:p>
                  </a:txBody>
                  <a:tcPr marL="9525" marR="9525" marT="9525" marB="0" anchor="ctr"/>
                </a:tc>
                <a:extLst>
                  <a:ext uri="{0D108BD9-81ED-4DB2-BD59-A6C34878D82A}">
                    <a16:rowId xmlns:a16="http://schemas.microsoft.com/office/drawing/2014/main" val="3055248050"/>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Ödeshög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5 312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884210164"/>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gräs, utomhus, träd, himmel&#10;&#10;Automatiskt genererad beskrivning">
            <a:extLst>
              <a:ext uri="{FF2B5EF4-FFF2-40B4-BE49-F238E27FC236}">
                <a16:creationId xmlns:a16="http://schemas.microsoft.com/office/drawing/2014/main" id="{E24D4AC7-2221-4026-9FA8-E7FF2F3DB913}"/>
              </a:ext>
            </a:extLst>
          </p:cNvPr>
          <p:cNvPicPr>
            <a:picLocks noGrp="1" noChangeAspect="1"/>
          </p:cNvPicPr>
          <p:nvPr>
            <p:ph type="pic" sz="quarter" idx="13"/>
          </p:nvPr>
        </p:nvPicPr>
        <p:blipFill>
          <a:blip r:embed="rId2"/>
          <a:srcRect t="2400" b="2400"/>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717550" y="333375"/>
            <a:ext cx="4806950" cy="1295400"/>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a:t>
            </a:r>
            <a:r>
              <a:rPr lang="sv-SE" sz="2400" b="0"/>
              <a:t>i Östergötlands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544955434"/>
              </p:ext>
            </p:extLst>
          </p:nvPr>
        </p:nvGraphicFramePr>
        <p:xfrm>
          <a:off x="6164962" y="106615"/>
          <a:ext cx="4871338" cy="6418013"/>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417004">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64879">
                <a:tc>
                  <a:txBody>
                    <a:bodyPr/>
                    <a:lstStyle/>
                    <a:p>
                      <a:pPr algn="l" rtl="0" fontAlgn="ctr"/>
                      <a:r>
                        <a:rPr lang="sv-SE" sz="800" b="1" i="0" u="none" strike="noStrike" dirty="0">
                          <a:solidFill>
                            <a:srgbClr val="000000"/>
                          </a:solidFill>
                          <a:effectLst/>
                          <a:latin typeface="Futura Std Book" panose="020B0502020204020303" pitchFamily="34" charset="0"/>
                        </a:rPr>
                        <a:t>Östergötlands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272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Boxholm</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mn-lt"/>
                          <a:ea typeface="+mn-ea"/>
                          <a:cs typeface="+mn-cs"/>
                        </a:rPr>
                        <a:t>i.u</a:t>
                      </a:r>
                      <a:r>
                        <a:rPr kumimoji="0" lang="sv-SE" sz="800" b="0"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tc>
                <a:extLst>
                  <a:ext uri="{0D108BD9-81ED-4DB2-BD59-A6C34878D82A}">
                    <a16:rowId xmlns:a16="http://schemas.microsoft.com/office/drawing/2014/main" val="293360832"/>
                  </a:ext>
                </a:extLst>
              </a:tr>
              <a:tr h="369394">
                <a:tc>
                  <a:txBody>
                    <a:bodyPr/>
                    <a:lstStyle/>
                    <a:p>
                      <a:pPr algn="l" rtl="0" fontAlgn="ctr"/>
                      <a:r>
                        <a:rPr lang="sv-SE" sz="800" b="0" i="0" u="none" strike="noStrike" dirty="0">
                          <a:solidFill>
                            <a:srgbClr val="000000"/>
                          </a:solidFill>
                          <a:effectLst/>
                          <a:latin typeface="Futura Std Book" panose="020B0502020204020303" pitchFamily="34" charset="0"/>
                        </a:rPr>
                        <a:t>Finspång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1559525621"/>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Kinda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extLst>
                  <a:ext uri="{0D108BD9-81ED-4DB2-BD59-A6C34878D82A}">
                    <a16:rowId xmlns:a16="http://schemas.microsoft.com/office/drawing/2014/main" val="194798639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Linköping</a:t>
                      </a:r>
                    </a:p>
                  </a:txBody>
                  <a:tcPr marL="144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98</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82</a:t>
                      </a:r>
                    </a:p>
                  </a:txBody>
                  <a:tcPr marL="0" marR="0" marT="0" marB="0" anchor="ctr"/>
                </a:tc>
                <a:extLst>
                  <a:ext uri="{0D108BD9-81ED-4DB2-BD59-A6C34878D82A}">
                    <a16:rowId xmlns:a16="http://schemas.microsoft.com/office/drawing/2014/main" val="2325918200"/>
                  </a:ext>
                </a:extLst>
              </a:tr>
              <a:tr h="369394">
                <a:tc>
                  <a:txBody>
                    <a:bodyPr/>
                    <a:lstStyle/>
                    <a:p>
                      <a:pPr algn="l" rtl="0" fontAlgn="ctr"/>
                      <a:r>
                        <a:rPr lang="sv-SE" sz="800" b="0" i="0" u="none" strike="noStrike" dirty="0">
                          <a:solidFill>
                            <a:srgbClr val="000000"/>
                          </a:solidFill>
                          <a:effectLst/>
                          <a:latin typeface="Futura Std Book" panose="020B0502020204020303" pitchFamily="34" charset="0"/>
                        </a:rPr>
                        <a:t>Mjölby</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77</a:t>
                      </a:r>
                    </a:p>
                  </a:txBody>
                  <a:tcPr marL="9525" marR="9525" marT="9525" marB="0" anchor="ctr"/>
                </a:tc>
                <a:extLst>
                  <a:ext uri="{0D108BD9-81ED-4DB2-BD59-A6C34878D82A}">
                    <a16:rowId xmlns:a16="http://schemas.microsoft.com/office/drawing/2014/main" val="39445981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Motala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58</a:t>
                      </a:r>
                    </a:p>
                  </a:txBody>
                  <a:tcPr marL="9525" marR="9525" marT="9525" marB="0" anchor="ctr"/>
                </a:tc>
                <a:extLst>
                  <a:ext uri="{0D108BD9-81ED-4DB2-BD59-A6C34878D82A}">
                    <a16:rowId xmlns:a16="http://schemas.microsoft.com/office/drawing/2014/main" val="32085089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Norrköping</a:t>
                      </a:r>
                    </a:p>
                  </a:txBody>
                  <a:tcPr marL="144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109</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55</a:t>
                      </a:r>
                    </a:p>
                  </a:txBody>
                  <a:tcPr marL="0" marR="0" marT="0" marB="0" anchor="ctr"/>
                </a:tc>
                <a:extLst>
                  <a:ext uri="{0D108BD9-81ED-4DB2-BD59-A6C34878D82A}">
                    <a16:rowId xmlns:a16="http://schemas.microsoft.com/office/drawing/2014/main" val="1121273573"/>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Söderköping</a:t>
                      </a:r>
                    </a:p>
                  </a:txBody>
                  <a:tcPr marL="144000" marR="9525" marT="95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176</a:t>
                      </a:r>
                    </a:p>
                  </a:txBody>
                  <a:tcPr marL="9525" marR="9525" marT="9525" marB="0" anchor="ctr"/>
                </a:tc>
                <a:extLst>
                  <a:ext uri="{0D108BD9-81ED-4DB2-BD59-A6C34878D82A}">
                    <a16:rowId xmlns:a16="http://schemas.microsoft.com/office/drawing/2014/main" val="1084239425"/>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Vadstena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73</a:t>
                      </a:r>
                    </a:p>
                  </a:txBody>
                  <a:tcPr marL="9525" marR="9525" marT="9525" marB="0" anchor="ctr"/>
                </a:tc>
                <a:extLst>
                  <a:ext uri="{0D108BD9-81ED-4DB2-BD59-A6C34878D82A}">
                    <a16:rowId xmlns:a16="http://schemas.microsoft.com/office/drawing/2014/main" val="2047465816"/>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Valdemarsvik</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422607885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Ydre</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2443966492"/>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Åtvidaberg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3055248050"/>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Ödeshög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45</a:t>
                      </a:r>
                    </a:p>
                  </a:txBody>
                  <a:tcPr marL="9525" marR="9525" marT="9525" marB="0" anchor="ctr"/>
                </a:tc>
                <a:extLst>
                  <a:ext uri="{0D108BD9-81ED-4DB2-BD59-A6C34878D82A}">
                    <a16:rowId xmlns:a16="http://schemas.microsoft.com/office/drawing/2014/main" val="2884210164"/>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8" name="Platshållare för bild 7" descr="En bild som visar utomhus, vatten, byggnad, himmel&#10;&#10;Automatiskt genererad beskrivning">
            <a:extLst>
              <a:ext uri="{FF2B5EF4-FFF2-40B4-BE49-F238E27FC236}">
                <a16:creationId xmlns:a16="http://schemas.microsoft.com/office/drawing/2014/main" id="{D32CC6A2-0884-4D87-80BC-FA82A1FF9143}"/>
              </a:ext>
            </a:extLst>
          </p:cNvPr>
          <p:cNvPicPr>
            <a:picLocks noGrp="1" noChangeAspect="1"/>
          </p:cNvPicPr>
          <p:nvPr>
            <p:ph type="pic" sz="quarter" idx="13"/>
          </p:nvPr>
        </p:nvPicPr>
        <p:blipFill>
          <a:blip r:embed="rId2"/>
          <a:srcRect t="5665" b="5665"/>
          <a:stretch>
            <a:fillRect/>
          </a:stretch>
        </p:blipFill>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00594" y="1628775"/>
            <a:ext cx="5371556"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a:solidFill>
                  <a:schemeClr val="bg1"/>
                </a:solidFill>
              </a:rPr>
              <a:t> Scandinavia.</a:t>
            </a:r>
          </a:p>
          <a:p>
            <a:r>
              <a:rPr lang="sv-SE" sz="1200">
                <a:solidFill>
                  <a:schemeClr val="bg1"/>
                </a:solidFill>
              </a:rPr>
              <a:t>Bolaget </a:t>
            </a:r>
            <a:r>
              <a:rPr lang="sv-SE" sz="1200" dirty="0">
                <a:solidFill>
                  <a:schemeClr val="bg1"/>
                </a:solidFill>
              </a:rPr>
              <a:t>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 xmlns:ahyp="http://schemas.microsoft.com/office/drawing/2018/hyperlinkcolor" val="tx"/>
                    </a:ext>
                  </a:extLst>
                </a:hlinkClick>
              </a:rPr>
              <a:t>http://stockholmbusinessalliance.se/hittamaterial/konjunkturrapporter/ </a:t>
            </a:r>
            <a:endParaRPr lang="sv-SE" sz="1200" u="sng"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37976" y="394827"/>
            <a:ext cx="5296792"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5328696" y="0"/>
            <a:ext cx="5702797"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2491</TotalTime>
  <Words>3331</Words>
  <Application>Microsoft Office PowerPoint</Application>
  <PresentationFormat>Bredbild</PresentationFormat>
  <Paragraphs>1342</Paragraphs>
  <Slides>23</Slides>
  <Notes>1</Notes>
  <HiddenSlides>0</HiddenSlides>
  <MMClips>0</MMClips>
  <ScaleCrop>false</ScaleCrop>
  <HeadingPairs>
    <vt:vector size="6" baseType="variant">
      <vt:variant>
        <vt:lpstr>Använt teckensnitt</vt:lpstr>
      </vt:variant>
      <vt:variant>
        <vt:i4>8</vt:i4>
      </vt:variant>
      <vt:variant>
        <vt:lpstr>Tema</vt:lpstr>
      </vt:variant>
      <vt:variant>
        <vt:i4>1</vt:i4>
      </vt:variant>
      <vt:variant>
        <vt:lpstr>Bildrubriker</vt:lpstr>
      </vt:variant>
      <vt:variant>
        <vt:i4>23</vt:i4>
      </vt:variant>
    </vt:vector>
  </HeadingPairs>
  <TitlesOfParts>
    <vt:vector size="32" baseType="lpstr">
      <vt:lpstr>Arial</vt:lpstr>
      <vt:lpstr>Calibri</vt:lpstr>
      <vt:lpstr>Futura Std Book</vt:lpstr>
      <vt:lpstr>Futura Std Book</vt:lpstr>
      <vt:lpstr>Garamond</vt:lpstr>
      <vt:lpstr>Minion Pro</vt:lpstr>
      <vt:lpstr>Times New Roman</vt:lpstr>
      <vt:lpstr>Wingdings</vt:lpstr>
      <vt:lpstr>Stockholm Business Region</vt:lpstr>
      <vt:lpstr>PowerPoint-presentation</vt:lpstr>
      <vt:lpstr>Om rapporten</vt:lpstr>
      <vt:lpstr>Återhämtning</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Stefan Frid</cp:lastModifiedBy>
  <cp:revision>550</cp:revision>
  <cp:lastPrinted>2021-03-19T14:26:58Z</cp:lastPrinted>
  <dcterms:created xsi:type="dcterms:W3CDTF">2019-04-29T08:02:07Z</dcterms:created>
  <dcterms:modified xsi:type="dcterms:W3CDTF">2021-09-28T11:43:53Z</dcterms:modified>
</cp:coreProperties>
</file>