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handoutMasterIdLst>
    <p:handoutMasterId r:id="rId21"/>
  </p:handoutMasterIdLst>
  <p:sldIdLst>
    <p:sldId id="369" r:id="rId2"/>
    <p:sldId id="308" r:id="rId3"/>
    <p:sldId id="379"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67" r:id="rId19"/>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79"/>
            <p14:sldId id="370"/>
            <p14:sldId id="371"/>
            <p14:sldId id="351"/>
            <p14:sldId id="372"/>
            <p14:sldId id="373"/>
            <p14:sldId id="354"/>
            <p14:sldId id="368"/>
            <p14:sldId id="374"/>
            <p14:sldId id="375"/>
            <p14:sldId id="358"/>
            <p14:sldId id="359"/>
            <p14:sldId id="376"/>
            <p14:sldId id="377"/>
            <p14:sldId id="378"/>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52364"/>
    <a:srgbClr val="C400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957" autoAdjust="0"/>
    <p:restoredTop sz="88837" autoAdjust="0"/>
  </p:normalViewPr>
  <p:slideViewPr>
    <p:cSldViewPr snapToGrid="0">
      <p:cViewPr>
        <p:scale>
          <a:sx n="70" d="100"/>
          <a:sy n="70" d="100"/>
        </p:scale>
        <p:origin x="616" y="2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graf'!$B$12</c:f>
              <c:strCache>
                <c:ptCount val="1"/>
                <c:pt idx="0">
                  <c:v>Total</c:v>
                </c:pt>
              </c:strCache>
            </c:strRef>
          </c:tx>
          <c:spPr>
            <a:ln w="28575" cap="rnd">
              <a:solidFill>
                <a:schemeClr val="accent2"/>
              </a:solidFill>
              <a:round/>
            </a:ln>
            <a:effectLst/>
          </c:spPr>
          <c:marker>
            <c:symbol val="none"/>
          </c:marker>
          <c:cat>
            <c:strRef>
              <c:f>'s4 graf'!$C$11:$AQ$11</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's4 graf'!$C$12:$AQ$12</c:f>
              <c:numCache>
                <c:formatCode>General</c:formatCode>
                <c:ptCount val="41"/>
                <c:pt idx="0">
                  <c:v>100</c:v>
                </c:pt>
                <c:pt idx="1">
                  <c:v>98.93791964502033</c:v>
                </c:pt>
                <c:pt idx="2">
                  <c:v>98.722756858020418</c:v>
                </c:pt>
                <c:pt idx="3">
                  <c:v>98.774507908087301</c:v>
                </c:pt>
                <c:pt idx="4">
                  <c:v>104.08572845660018</c:v>
                </c:pt>
                <c:pt idx="5">
                  <c:v>102.35238560621852</c:v>
                </c:pt>
                <c:pt idx="6">
                  <c:v>102.78471720051145</c:v>
                </c:pt>
                <c:pt idx="7">
                  <c:v>101.75861624837314</c:v>
                </c:pt>
                <c:pt idx="8">
                  <c:v>106.49691482496375</c:v>
                </c:pt>
                <c:pt idx="9">
                  <c:v>105.35186977210408</c:v>
                </c:pt>
                <c:pt idx="10">
                  <c:v>105.90563093270826</c:v>
                </c:pt>
                <c:pt idx="11">
                  <c:v>105.49765946504995</c:v>
                </c:pt>
                <c:pt idx="12">
                  <c:v>111.34972173450937</c:v>
                </c:pt>
                <c:pt idx="13">
                  <c:v>109.9521682915766</c:v>
                </c:pt>
                <c:pt idx="14">
                  <c:v>109.43350763494193</c:v>
                </c:pt>
                <c:pt idx="15">
                  <c:v>110.52050821816394</c:v>
                </c:pt>
                <c:pt idx="16">
                  <c:v>116.82183730173328</c:v>
                </c:pt>
                <c:pt idx="17">
                  <c:v>115.0016781664995</c:v>
                </c:pt>
                <c:pt idx="18">
                  <c:v>115.29039692880953</c:v>
                </c:pt>
                <c:pt idx="19">
                  <c:v>116.58483475480294</c:v>
                </c:pt>
                <c:pt idx="20">
                  <c:v>121.64646577071298</c:v>
                </c:pt>
                <c:pt idx="21">
                  <c:v>120.84009048974204</c:v>
                </c:pt>
                <c:pt idx="22">
                  <c:v>121.89533261642281</c:v>
                </c:pt>
                <c:pt idx="23">
                  <c:v>122.21274709039665</c:v>
                </c:pt>
                <c:pt idx="24">
                  <c:v>128.65142109197768</c:v>
                </c:pt>
                <c:pt idx="25">
                  <c:v>126.78890850770384</c:v>
                </c:pt>
                <c:pt idx="26">
                  <c:v>127.68038247072552</c:v>
                </c:pt>
                <c:pt idx="27">
                  <c:v>127.92981125624721</c:v>
                </c:pt>
                <c:pt idx="28">
                  <c:v>135.9312079167025</c:v>
                </c:pt>
                <c:pt idx="29">
                  <c:v>133.50406581280853</c:v>
                </c:pt>
                <c:pt idx="30">
                  <c:v>133.59668957084529</c:v>
                </c:pt>
                <c:pt idx="31">
                  <c:v>134.40921683336811</c:v>
                </c:pt>
                <c:pt idx="32">
                  <c:v>141.14588097856051</c:v>
                </c:pt>
                <c:pt idx="33">
                  <c:v>139.14232568246334</c:v>
                </c:pt>
                <c:pt idx="34">
                  <c:v>138.87684210825543</c:v>
                </c:pt>
                <c:pt idx="35">
                  <c:v>140.05212125708414</c:v>
                </c:pt>
                <c:pt idx="36">
                  <c:v>141.28673642047431</c:v>
                </c:pt>
                <c:pt idx="37">
                  <c:v>138.85752646465633</c:v>
                </c:pt>
                <c:pt idx="38">
                  <c:v>139.9704289255221</c:v>
                </c:pt>
                <c:pt idx="39">
                  <c:v>143.76711015038074</c:v>
                </c:pt>
                <c:pt idx="40">
                  <c:v>151.20214434149253</c:v>
                </c:pt>
              </c:numCache>
            </c:numRef>
          </c:val>
          <c:smooth val="0"/>
          <c:extLst>
            <c:ext xmlns:c16="http://schemas.microsoft.com/office/drawing/2014/chart" uri="{C3380CC4-5D6E-409C-BE32-E72D297353CC}">
              <c16:uniqueId val="{00000000-D205-4EBC-92F8-6DAA1333901B}"/>
            </c:ext>
          </c:extLst>
        </c:ser>
        <c:ser>
          <c:idx val="1"/>
          <c:order val="1"/>
          <c:tx>
            <c:strRef>
              <c:f>'s4 graf'!$B$18</c:f>
              <c:strCache>
                <c:ptCount val="1"/>
                <c:pt idx="0">
                  <c:v>Per invånare</c:v>
                </c:pt>
              </c:strCache>
            </c:strRef>
          </c:tx>
          <c:spPr>
            <a:ln w="28575" cap="rnd">
              <a:solidFill>
                <a:schemeClr val="accent1"/>
              </a:solidFill>
              <a:round/>
            </a:ln>
            <a:effectLst/>
          </c:spPr>
          <c:marker>
            <c:symbol val="none"/>
          </c:marker>
          <c:cat>
            <c:strRef>
              <c:f>'s4 graf'!$C$11:$AQ$11</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's4 graf'!$C$13:$AQ$13</c:f>
              <c:numCache>
                <c:formatCode>General</c:formatCode>
                <c:ptCount val="41"/>
                <c:pt idx="0">
                  <c:v>100</c:v>
                </c:pt>
                <c:pt idx="1">
                  <c:v>98.600894048584706</c:v>
                </c:pt>
                <c:pt idx="2">
                  <c:v>98.195808698369305</c:v>
                </c:pt>
                <c:pt idx="3">
                  <c:v>98.021490723353551</c:v>
                </c:pt>
                <c:pt idx="4">
                  <c:v>102.98579346889449</c:v>
                </c:pt>
                <c:pt idx="5">
                  <c:v>100.90810488502916</c:v>
                </c:pt>
                <c:pt idx="6">
                  <c:v>101.09272459889981</c:v>
                </c:pt>
                <c:pt idx="7">
                  <c:v>99.798634232514559</c:v>
                </c:pt>
                <c:pt idx="8">
                  <c:v>104.10901981096967</c:v>
                </c:pt>
                <c:pt idx="9">
                  <c:v>102.59525000968308</c:v>
                </c:pt>
                <c:pt idx="10">
                  <c:v>102.86884396119279</c:v>
                </c:pt>
                <c:pt idx="11">
                  <c:v>102.16317793384047</c:v>
                </c:pt>
                <c:pt idx="12">
                  <c:v>107.45156155210765</c:v>
                </c:pt>
                <c:pt idx="13">
                  <c:v>105.68590558466339</c:v>
                </c:pt>
                <c:pt idx="14">
                  <c:v>104.96529548738091</c:v>
                </c:pt>
                <c:pt idx="15">
                  <c:v>105.74375351993558</c:v>
                </c:pt>
                <c:pt idx="16">
                  <c:v>111.41646242527695</c:v>
                </c:pt>
                <c:pt idx="17">
                  <c:v>109.22400430830858</c:v>
                </c:pt>
                <c:pt idx="18">
                  <c:v>109.22098386369545</c:v>
                </c:pt>
                <c:pt idx="19">
                  <c:v>110.13050684370015</c:v>
                </c:pt>
                <c:pt idx="20">
                  <c:v>114.5070607093198</c:v>
                </c:pt>
                <c:pt idx="21">
                  <c:v>113.15983897319602</c:v>
                </c:pt>
                <c:pt idx="22">
                  <c:v>113.70293849673659</c:v>
                </c:pt>
                <c:pt idx="23">
                  <c:v>113.61912223212263</c:v>
                </c:pt>
                <c:pt idx="24">
                  <c:v>119.17829009125056</c:v>
                </c:pt>
                <c:pt idx="25">
                  <c:v>116.92438901004316</c:v>
                </c:pt>
                <c:pt idx="26">
                  <c:v>117.39309076625501</c:v>
                </c:pt>
                <c:pt idx="27">
                  <c:v>117.31312393419461</c:v>
                </c:pt>
                <c:pt idx="28">
                  <c:v>124.23148275262737</c:v>
                </c:pt>
                <c:pt idx="29">
                  <c:v>121.53564665227815</c:v>
                </c:pt>
                <c:pt idx="30">
                  <c:v>121.26846123792721</c:v>
                </c:pt>
                <c:pt idx="31">
                  <c:v>121.64596207611235</c:v>
                </c:pt>
                <c:pt idx="32">
                  <c:v>127.34286951716697</c:v>
                </c:pt>
                <c:pt idx="33">
                  <c:v>125.08954151747626</c:v>
                </c:pt>
                <c:pt idx="34">
                  <c:v>124.6295989902232</c:v>
                </c:pt>
                <c:pt idx="35">
                  <c:v>125.44806491920288</c:v>
                </c:pt>
                <c:pt idx="36">
                  <c:v>126.45091550565921</c:v>
                </c:pt>
                <c:pt idx="37">
                  <c:v>124.02429382997414</c:v>
                </c:pt>
                <c:pt idx="38">
                  <c:v>124.94146630601999</c:v>
                </c:pt>
                <c:pt idx="39">
                  <c:v>128.16478368818562</c:v>
                </c:pt>
                <c:pt idx="40">
                  <c:v>134.489180268121</c:v>
                </c:pt>
              </c:numCache>
            </c:numRef>
          </c:val>
          <c:smooth val="0"/>
          <c:extLst>
            <c:ext xmlns:c16="http://schemas.microsoft.com/office/drawing/2014/chart" uri="{C3380CC4-5D6E-409C-BE32-E72D297353CC}">
              <c16:uniqueId val="{00000001-D205-4EBC-92F8-6DAA1333901B}"/>
            </c:ext>
          </c:extLst>
        </c:ser>
        <c:ser>
          <c:idx val="2"/>
          <c:order val="2"/>
          <c:tx>
            <c:strRef>
              <c:f>'s4 graf'!$B$19</c:f>
              <c:strCache>
                <c:ptCount val="1"/>
                <c:pt idx="0">
                  <c:v>Per sysselsatt</c:v>
                </c:pt>
              </c:strCache>
            </c:strRef>
          </c:tx>
          <c:spPr>
            <a:ln w="28575" cap="rnd">
              <a:solidFill>
                <a:schemeClr val="accent3"/>
              </a:solidFill>
              <a:prstDash val="sysDash"/>
              <a:round/>
            </a:ln>
            <a:effectLst/>
          </c:spPr>
          <c:marker>
            <c:symbol val="none"/>
          </c:marker>
          <c:cat>
            <c:strRef>
              <c:f>'s4 graf'!$C$11:$AQ$11</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's4 graf'!$C$14:$AQ$14</c:f>
              <c:numCache>
                <c:formatCode>General</c:formatCode>
                <c:ptCount val="41"/>
                <c:pt idx="0">
                  <c:v>100</c:v>
                </c:pt>
                <c:pt idx="1">
                  <c:v>97.883800757608768</c:v>
                </c:pt>
                <c:pt idx="2">
                  <c:v>98.79337062717164</c:v>
                </c:pt>
                <c:pt idx="3">
                  <c:v>99.662571419737503</c:v>
                </c:pt>
                <c:pt idx="4">
                  <c:v>103.20543810017537</c:v>
                </c:pt>
                <c:pt idx="5">
                  <c:v>100.40983378515809</c:v>
                </c:pt>
                <c:pt idx="6">
                  <c:v>101.80960377448122</c:v>
                </c:pt>
                <c:pt idx="7">
                  <c:v>101.65205257941543</c:v>
                </c:pt>
                <c:pt idx="8">
                  <c:v>104.17863490032582</c:v>
                </c:pt>
                <c:pt idx="9">
                  <c:v>101.95592986107337</c:v>
                </c:pt>
                <c:pt idx="10">
                  <c:v>103.19136274277164</c:v>
                </c:pt>
                <c:pt idx="11">
                  <c:v>103.97660646848908</c:v>
                </c:pt>
                <c:pt idx="12">
                  <c:v>107.39396389174196</c:v>
                </c:pt>
                <c:pt idx="13">
                  <c:v>104.12238634389361</c:v>
                </c:pt>
                <c:pt idx="14">
                  <c:v>105.08220504355484</c:v>
                </c:pt>
                <c:pt idx="15">
                  <c:v>106.78560706567166</c:v>
                </c:pt>
                <c:pt idx="16">
                  <c:v>110.9683192691882</c:v>
                </c:pt>
                <c:pt idx="17">
                  <c:v>108.07994706682302</c:v>
                </c:pt>
                <c:pt idx="18">
                  <c:v>108.97596027199776</c:v>
                </c:pt>
                <c:pt idx="19">
                  <c:v>110.97425237789233</c:v>
                </c:pt>
                <c:pt idx="20">
                  <c:v>112.82418043329575</c:v>
                </c:pt>
                <c:pt idx="21">
                  <c:v>111.66667278809892</c:v>
                </c:pt>
                <c:pt idx="22">
                  <c:v>113.5064760300062</c:v>
                </c:pt>
                <c:pt idx="23">
                  <c:v>114.08552601926355</c:v>
                </c:pt>
                <c:pt idx="24">
                  <c:v>117.3299171281667</c:v>
                </c:pt>
                <c:pt idx="25">
                  <c:v>114.24611566950077</c:v>
                </c:pt>
                <c:pt idx="26">
                  <c:v>116.05598174509036</c:v>
                </c:pt>
                <c:pt idx="27">
                  <c:v>116.30788974672288</c:v>
                </c:pt>
                <c:pt idx="28">
                  <c:v>121.49803353379272</c:v>
                </c:pt>
                <c:pt idx="29">
                  <c:v>117.94713838290814</c:v>
                </c:pt>
                <c:pt idx="30">
                  <c:v>119.43682914431966</c:v>
                </c:pt>
                <c:pt idx="31">
                  <c:v>120.3837576059521</c:v>
                </c:pt>
                <c:pt idx="32">
                  <c:v>124.86141964406148</c:v>
                </c:pt>
                <c:pt idx="33">
                  <c:v>121.68865005718354</c:v>
                </c:pt>
                <c:pt idx="34">
                  <c:v>122.83345591452138</c:v>
                </c:pt>
                <c:pt idx="35">
                  <c:v>124.9313022486257</c:v>
                </c:pt>
                <c:pt idx="36">
                  <c:v>126.72208951705589</c:v>
                </c:pt>
                <c:pt idx="37">
                  <c:v>124.28302343102648</c:v>
                </c:pt>
                <c:pt idx="38">
                  <c:v>126.13988154038763</c:v>
                </c:pt>
                <c:pt idx="39">
                  <c:v>131.72218177759839</c:v>
                </c:pt>
                <c:pt idx="40">
                  <c:v>135.24542669638404</c:v>
                </c:pt>
              </c:numCache>
            </c:numRef>
          </c:val>
          <c:smooth val="0"/>
          <c:extLst>
            <c:ext xmlns:c16="http://schemas.microsoft.com/office/drawing/2014/chart" uri="{C3380CC4-5D6E-409C-BE32-E72D297353CC}">
              <c16:uniqueId val="{00000002-D205-4EBC-92F8-6DAA1333901B}"/>
            </c:ext>
          </c:extLst>
        </c:ser>
        <c:dLbls>
          <c:showLegendKey val="0"/>
          <c:showVal val="0"/>
          <c:showCatName val="0"/>
          <c:showSerName val="0"/>
          <c:showPercent val="0"/>
          <c:showBubbleSize val="0"/>
        </c:dLbls>
        <c:smooth val="0"/>
        <c:axId val="312635688"/>
        <c:axId val="312637328"/>
      </c:lineChart>
      <c:catAx>
        <c:axId val="31263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7328"/>
        <c:crosses val="autoZero"/>
        <c:auto val="1"/>
        <c:lblAlgn val="ctr"/>
        <c:lblOffset val="100"/>
        <c:noMultiLvlLbl val="0"/>
      </c:catAx>
      <c:valAx>
        <c:axId val="312637328"/>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568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's5 graf'!$B$37</c:f>
              <c:strCache>
                <c:ptCount val="1"/>
                <c:pt idx="0">
                  <c:v>Stockholmsregionen, varav</c:v>
                </c:pt>
              </c:strCache>
            </c:strRef>
          </c:tx>
          <c:spPr>
            <a:ln w="41275" cap="rnd">
              <a:solidFill>
                <a:schemeClr val="accent1"/>
              </a:solidFill>
              <a:round/>
            </a:ln>
            <a:effectLst/>
          </c:spPr>
          <c:marker>
            <c:symbol val="none"/>
          </c:marker>
          <c:cat>
            <c:numRef>
              <c:f>'s5 graf'!$C$41:$AQ$41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's5 graf'!$C$42:$AQ$42</c:f>
              <c:numCache>
                <c:formatCode>General</c:formatCode>
                <c:ptCount val="41"/>
                <c:pt idx="0">
                  <c:v>100</c:v>
                </c:pt>
                <c:pt idx="1">
                  <c:v>97.670377257575325</c:v>
                </c:pt>
                <c:pt idx="2">
                  <c:v>98.462809035362412</c:v>
                </c:pt>
                <c:pt idx="3">
                  <c:v>98.332841598770983</c:v>
                </c:pt>
                <c:pt idx="4">
                  <c:v>104.47262351646859</c:v>
                </c:pt>
                <c:pt idx="5">
                  <c:v>101.49355047520825</c:v>
                </c:pt>
                <c:pt idx="6">
                  <c:v>101.78629101445475</c:v>
                </c:pt>
                <c:pt idx="7">
                  <c:v>100.87607473764974</c:v>
                </c:pt>
                <c:pt idx="8">
                  <c:v>106.26146966737448</c:v>
                </c:pt>
                <c:pt idx="9">
                  <c:v>103.80418348652518</c:v>
                </c:pt>
                <c:pt idx="10">
                  <c:v>105.21145825429799</c:v>
                </c:pt>
                <c:pt idx="11">
                  <c:v>104.676168673175</c:v>
                </c:pt>
                <c:pt idx="12">
                  <c:v>110.95192845685509</c:v>
                </c:pt>
                <c:pt idx="13">
                  <c:v>108.27877783968891</c:v>
                </c:pt>
                <c:pt idx="14">
                  <c:v>108.71345852550878</c:v>
                </c:pt>
                <c:pt idx="15">
                  <c:v>109.80247899437872</c:v>
                </c:pt>
                <c:pt idx="16">
                  <c:v>116.74224161993892</c:v>
                </c:pt>
                <c:pt idx="17">
                  <c:v>113.56046906450716</c:v>
                </c:pt>
                <c:pt idx="18">
                  <c:v>114.90675976574803</c:v>
                </c:pt>
                <c:pt idx="19">
                  <c:v>116.02775141712937</c:v>
                </c:pt>
                <c:pt idx="20">
                  <c:v>121.31303104582769</c:v>
                </c:pt>
                <c:pt idx="21">
                  <c:v>119.25535719556909</c:v>
                </c:pt>
                <c:pt idx="22">
                  <c:v>121.22464626338437</c:v>
                </c:pt>
                <c:pt idx="23">
                  <c:v>121.55292696459563</c:v>
                </c:pt>
                <c:pt idx="24">
                  <c:v>128.39833812530543</c:v>
                </c:pt>
                <c:pt idx="25">
                  <c:v>125.03877189689757</c:v>
                </c:pt>
                <c:pt idx="26">
                  <c:v>127.09358965439658</c:v>
                </c:pt>
                <c:pt idx="27">
                  <c:v>127.30715847639533</c:v>
                </c:pt>
                <c:pt idx="28">
                  <c:v>136.02299563013975</c:v>
                </c:pt>
                <c:pt idx="29">
                  <c:v>132.18376926073529</c:v>
                </c:pt>
                <c:pt idx="30">
                  <c:v>132.93408090226978</c:v>
                </c:pt>
                <c:pt idx="31">
                  <c:v>133.60685841799571</c:v>
                </c:pt>
                <c:pt idx="32">
                  <c:v>141.07385419243079</c:v>
                </c:pt>
                <c:pt idx="33">
                  <c:v>137.00128295562871</c:v>
                </c:pt>
                <c:pt idx="34">
                  <c:v>137.7999076723161</c:v>
                </c:pt>
                <c:pt idx="35">
                  <c:v>138.94658693095795</c:v>
                </c:pt>
                <c:pt idx="36">
                  <c:v>139.62073494442501</c:v>
                </c:pt>
                <c:pt idx="37">
                  <c:v>135.70471310304771</c:v>
                </c:pt>
                <c:pt idx="38">
                  <c:v>137.36834575545083</c:v>
                </c:pt>
                <c:pt idx="39">
                  <c:v>141.85334972891596</c:v>
                </c:pt>
                <c:pt idx="40">
                  <c:v>150.06481134071316</c:v>
                </c:pt>
              </c:numCache>
            </c:numRef>
          </c:val>
          <c:smooth val="0"/>
          <c:extLst>
            <c:ext xmlns:c16="http://schemas.microsoft.com/office/drawing/2014/chart" uri="{C3380CC4-5D6E-409C-BE32-E72D297353CC}">
              <c16:uniqueId val="{00000000-E3C4-4A0E-9048-6B685528C5E3}"/>
            </c:ext>
          </c:extLst>
        </c:ser>
        <c:ser>
          <c:idx val="1"/>
          <c:order val="1"/>
          <c:tx>
            <c:strRef>
              <c:f>'s5 graf'!$B$34</c:f>
              <c:strCache>
                <c:ptCount val="1"/>
                <c:pt idx="0">
                  <c:v>Industri</c:v>
                </c:pt>
              </c:strCache>
            </c:strRef>
          </c:tx>
          <c:spPr>
            <a:ln w="28575" cap="rnd">
              <a:solidFill>
                <a:schemeClr val="accent2"/>
              </a:solidFill>
              <a:round/>
            </a:ln>
            <a:effectLst/>
          </c:spPr>
          <c:marker>
            <c:symbol val="none"/>
          </c:marker>
          <c:cat>
            <c:numRef>
              <c:f>'s5 graf'!$C$41:$AQ$41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's5 graf'!$C$43:$AQ$43</c:f>
              <c:numCache>
                <c:formatCode>General</c:formatCode>
                <c:ptCount val="41"/>
                <c:pt idx="0">
                  <c:v>100</c:v>
                </c:pt>
                <c:pt idx="1">
                  <c:v>93.549001514285507</c:v>
                </c:pt>
                <c:pt idx="2">
                  <c:v>92.289084032526063</c:v>
                </c:pt>
                <c:pt idx="3">
                  <c:v>94.467283935147236</c:v>
                </c:pt>
                <c:pt idx="4">
                  <c:v>103.30041388824424</c:v>
                </c:pt>
                <c:pt idx="5">
                  <c:v>95.788744979843685</c:v>
                </c:pt>
                <c:pt idx="6">
                  <c:v>92.997750884357188</c:v>
                </c:pt>
                <c:pt idx="7">
                  <c:v>95.069462991136248</c:v>
                </c:pt>
                <c:pt idx="8">
                  <c:v>100.70371995913429</c:v>
                </c:pt>
                <c:pt idx="9">
                  <c:v>94.453963847680029</c:v>
                </c:pt>
                <c:pt idx="10">
                  <c:v>94.289297795729382</c:v>
                </c:pt>
                <c:pt idx="11">
                  <c:v>94.861291176513831</c:v>
                </c:pt>
                <c:pt idx="12">
                  <c:v>101.90339008372325</c:v>
                </c:pt>
                <c:pt idx="13">
                  <c:v>95.248574035852386</c:v>
                </c:pt>
                <c:pt idx="14">
                  <c:v>93.642907485813254</c:v>
                </c:pt>
                <c:pt idx="15">
                  <c:v>96.081296007364969</c:v>
                </c:pt>
                <c:pt idx="16">
                  <c:v>105.44074959345269</c:v>
                </c:pt>
                <c:pt idx="17">
                  <c:v>96.498364115461186</c:v>
                </c:pt>
                <c:pt idx="18">
                  <c:v>95.171920760231586</c:v>
                </c:pt>
                <c:pt idx="19">
                  <c:v>99.214211953477914</c:v>
                </c:pt>
                <c:pt idx="20">
                  <c:v>103.95438985446279</c:v>
                </c:pt>
                <c:pt idx="21">
                  <c:v>98.07198597754774</c:v>
                </c:pt>
                <c:pt idx="22">
                  <c:v>97.910969329998139</c:v>
                </c:pt>
                <c:pt idx="23">
                  <c:v>99.419031517651305</c:v>
                </c:pt>
                <c:pt idx="24">
                  <c:v>100.84145626183117</c:v>
                </c:pt>
                <c:pt idx="25">
                  <c:v>93.942711493859775</c:v>
                </c:pt>
                <c:pt idx="26">
                  <c:v>93.754955747155932</c:v>
                </c:pt>
                <c:pt idx="27">
                  <c:v>96.233543489812646</c:v>
                </c:pt>
                <c:pt idx="28">
                  <c:v>107.82886581630086</c:v>
                </c:pt>
                <c:pt idx="29">
                  <c:v>97.488212934832063</c:v>
                </c:pt>
                <c:pt idx="30">
                  <c:v>96.414837507246716</c:v>
                </c:pt>
                <c:pt idx="31">
                  <c:v>99.221936103688122</c:v>
                </c:pt>
                <c:pt idx="32">
                  <c:v>113.5473647858193</c:v>
                </c:pt>
                <c:pt idx="33">
                  <c:v>101.14619290839747</c:v>
                </c:pt>
                <c:pt idx="34">
                  <c:v>99.750610593638328</c:v>
                </c:pt>
                <c:pt idx="35">
                  <c:v>102.07122481111752</c:v>
                </c:pt>
                <c:pt idx="36">
                  <c:v>110.53879501651134</c:v>
                </c:pt>
                <c:pt idx="37">
                  <c:v>98.9437700866158</c:v>
                </c:pt>
                <c:pt idx="38">
                  <c:v>99.311144921401123</c:v>
                </c:pt>
                <c:pt idx="39">
                  <c:v>105.96413017602011</c:v>
                </c:pt>
                <c:pt idx="40">
                  <c:v>116.8265433010052</c:v>
                </c:pt>
              </c:numCache>
            </c:numRef>
          </c:val>
          <c:smooth val="0"/>
          <c:extLst>
            <c:ext xmlns:c16="http://schemas.microsoft.com/office/drawing/2014/chart" uri="{C3380CC4-5D6E-409C-BE32-E72D297353CC}">
              <c16:uniqueId val="{00000001-E3C4-4A0E-9048-6B685528C5E3}"/>
            </c:ext>
          </c:extLst>
        </c:ser>
        <c:ser>
          <c:idx val="2"/>
          <c:order val="2"/>
          <c:tx>
            <c:strRef>
              <c:f>'s5 graf'!$B$39</c:f>
              <c:strCache>
                <c:ptCount val="1"/>
                <c:pt idx="0">
                  <c:v>Tjänster</c:v>
                </c:pt>
              </c:strCache>
            </c:strRef>
          </c:tx>
          <c:spPr>
            <a:ln w="28575" cap="rnd">
              <a:solidFill>
                <a:schemeClr val="accent3"/>
              </a:solidFill>
              <a:round/>
            </a:ln>
            <a:effectLst/>
          </c:spPr>
          <c:marker>
            <c:symbol val="none"/>
          </c:marker>
          <c:cat>
            <c:numRef>
              <c:f>'s5 graf'!$C$41:$AQ$41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's5 graf'!$C$44:$AQ$44</c:f>
              <c:numCache>
                <c:formatCode>General</c:formatCode>
                <c:ptCount val="41"/>
                <c:pt idx="0">
                  <c:v>100</c:v>
                </c:pt>
                <c:pt idx="1">
                  <c:v>98.829185018377743</c:v>
                </c:pt>
                <c:pt idx="2">
                  <c:v>99.515521008585736</c:v>
                </c:pt>
                <c:pt idx="3">
                  <c:v>100.03425502399351</c:v>
                </c:pt>
                <c:pt idx="4">
                  <c:v>104.57763609125136</c:v>
                </c:pt>
                <c:pt idx="5">
                  <c:v>102.96286712917372</c:v>
                </c:pt>
                <c:pt idx="6">
                  <c:v>103.59418115435221</c:v>
                </c:pt>
                <c:pt idx="7">
                  <c:v>103.02990341631907</c:v>
                </c:pt>
                <c:pt idx="8">
                  <c:v>107.4380373819521</c:v>
                </c:pt>
                <c:pt idx="9">
                  <c:v>106.04293418477866</c:v>
                </c:pt>
                <c:pt idx="10">
                  <c:v>107.43794373928607</c:v>
                </c:pt>
                <c:pt idx="11">
                  <c:v>108.07466483443751</c:v>
                </c:pt>
                <c:pt idx="12">
                  <c:v>113.12832935111953</c:v>
                </c:pt>
                <c:pt idx="13">
                  <c:v>111.64696374155342</c:v>
                </c:pt>
                <c:pt idx="14">
                  <c:v>112.03897650270034</c:v>
                </c:pt>
                <c:pt idx="15">
                  <c:v>114.17028833213634</c:v>
                </c:pt>
                <c:pt idx="16">
                  <c:v>119.22068142088916</c:v>
                </c:pt>
                <c:pt idx="17">
                  <c:v>117.56996434580033</c:v>
                </c:pt>
                <c:pt idx="18">
                  <c:v>119.03961160330732</c:v>
                </c:pt>
                <c:pt idx="19">
                  <c:v>120.91949522473219</c:v>
                </c:pt>
                <c:pt idx="20">
                  <c:v>125.0605061548081</c:v>
                </c:pt>
                <c:pt idx="21">
                  <c:v>124.3019162177753</c:v>
                </c:pt>
                <c:pt idx="22">
                  <c:v>126.18655602461926</c:v>
                </c:pt>
                <c:pt idx="23">
                  <c:v>127.69067981940798</c:v>
                </c:pt>
                <c:pt idx="24">
                  <c:v>134.58337734296575</c:v>
                </c:pt>
                <c:pt idx="25">
                  <c:v>132.2042913063471</c:v>
                </c:pt>
                <c:pt idx="26">
                  <c:v>134.20287158606416</c:v>
                </c:pt>
                <c:pt idx="27">
                  <c:v>135.30075273818468</c:v>
                </c:pt>
                <c:pt idx="28">
                  <c:v>142.04968354546358</c:v>
                </c:pt>
                <c:pt idx="29">
                  <c:v>140.13093044835247</c:v>
                </c:pt>
                <c:pt idx="30">
                  <c:v>140.78280953229174</c:v>
                </c:pt>
                <c:pt idx="31">
                  <c:v>142.37788608936469</c:v>
                </c:pt>
                <c:pt idx="32">
                  <c:v>146.71420734007009</c:v>
                </c:pt>
                <c:pt idx="33">
                  <c:v>145.26229097971782</c:v>
                </c:pt>
                <c:pt idx="34">
                  <c:v>146.19997172619239</c:v>
                </c:pt>
                <c:pt idx="35">
                  <c:v>148.6405526707521</c:v>
                </c:pt>
                <c:pt idx="36">
                  <c:v>145.42956191767587</c:v>
                </c:pt>
                <c:pt idx="37">
                  <c:v>143.79782990118233</c:v>
                </c:pt>
                <c:pt idx="38">
                  <c:v>145.5379683128435</c:v>
                </c:pt>
                <c:pt idx="39">
                  <c:v>150.93232857523853</c:v>
                </c:pt>
                <c:pt idx="40">
                  <c:v>157.1933745667437</c:v>
                </c:pt>
              </c:numCache>
            </c:numRef>
          </c:val>
          <c:smooth val="0"/>
          <c:extLst>
            <c:ext xmlns:c16="http://schemas.microsoft.com/office/drawing/2014/chart" uri="{C3380CC4-5D6E-409C-BE32-E72D297353CC}">
              <c16:uniqueId val="{00000002-E3C4-4A0E-9048-6B685528C5E3}"/>
            </c:ext>
          </c:extLst>
        </c:ser>
        <c:ser>
          <c:idx val="3"/>
          <c:order val="3"/>
          <c:tx>
            <c:strRef>
              <c:f>'s5 graf'!$B$40</c:f>
              <c:strCache>
                <c:ptCount val="1"/>
                <c:pt idx="0">
                  <c:v>Övrigt</c:v>
                </c:pt>
              </c:strCache>
            </c:strRef>
          </c:tx>
          <c:spPr>
            <a:ln w="28575" cap="rnd">
              <a:solidFill>
                <a:schemeClr val="accent5"/>
              </a:solidFill>
              <a:prstDash val="sysDash"/>
              <a:round/>
            </a:ln>
            <a:effectLst/>
          </c:spPr>
          <c:marker>
            <c:symbol val="none"/>
          </c:marker>
          <c:cat>
            <c:numRef>
              <c:f>'s5 graf'!$C$41:$AQ$41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's5 graf'!$C$45:$AQ$45</c:f>
              <c:numCache>
                <c:formatCode>General</c:formatCode>
                <c:ptCount val="41"/>
                <c:pt idx="0">
                  <c:v>100</c:v>
                </c:pt>
                <c:pt idx="1">
                  <c:v>97.761762353736941</c:v>
                </c:pt>
                <c:pt idx="2">
                  <c:v>104.03182691566025</c:v>
                </c:pt>
                <c:pt idx="3">
                  <c:v>93.532071072662347</c:v>
                </c:pt>
                <c:pt idx="4">
                  <c:v>106.28435121363145</c:v>
                </c:pt>
                <c:pt idx="5">
                  <c:v>102.69115000041526</c:v>
                </c:pt>
                <c:pt idx="6">
                  <c:v>107.25449438019652</c:v>
                </c:pt>
                <c:pt idx="7">
                  <c:v>96.860628336866043</c:v>
                </c:pt>
                <c:pt idx="8">
                  <c:v>109.45483184199189</c:v>
                </c:pt>
                <c:pt idx="9">
                  <c:v>107.11460708448143</c:v>
                </c:pt>
                <c:pt idx="10">
                  <c:v>112.16870187398416</c:v>
                </c:pt>
                <c:pt idx="11">
                  <c:v>99.814000002112579</c:v>
                </c:pt>
                <c:pt idx="12">
                  <c:v>114.07696049991722</c:v>
                </c:pt>
                <c:pt idx="13">
                  <c:v>110.91752296477161</c:v>
                </c:pt>
                <c:pt idx="14">
                  <c:v>116.29838874307285</c:v>
                </c:pt>
                <c:pt idx="15">
                  <c:v>106.05285824559436</c:v>
                </c:pt>
                <c:pt idx="16">
                  <c:v>122.5525586967568</c:v>
                </c:pt>
                <c:pt idx="17">
                  <c:v>120.20347568262652</c:v>
                </c:pt>
                <c:pt idx="18">
                  <c:v>126.60367289322328</c:v>
                </c:pt>
                <c:pt idx="19">
                  <c:v>115.0942992341202</c:v>
                </c:pt>
                <c:pt idx="20">
                  <c:v>130.70904835444449</c:v>
                </c:pt>
                <c:pt idx="21">
                  <c:v>126.95755239503484</c:v>
                </c:pt>
                <c:pt idx="22">
                  <c:v>134.4099599086442</c:v>
                </c:pt>
                <c:pt idx="23">
                  <c:v>122.72465998232755</c:v>
                </c:pt>
                <c:pt idx="24">
                  <c:v>141.43865998636841</c:v>
                </c:pt>
                <c:pt idx="25">
                  <c:v>138.27390913619411</c:v>
                </c:pt>
                <c:pt idx="26">
                  <c:v>145.8394183131185</c:v>
                </c:pt>
                <c:pt idx="27">
                  <c:v>133.90715786957193</c:v>
                </c:pt>
                <c:pt idx="28">
                  <c:v>151.76129716012139</c:v>
                </c:pt>
                <c:pt idx="29">
                  <c:v>147.33098149166895</c:v>
                </c:pt>
                <c:pt idx="30">
                  <c:v>152.98169407101449</c:v>
                </c:pt>
                <c:pt idx="31">
                  <c:v>141.49647560353421</c:v>
                </c:pt>
                <c:pt idx="32">
                  <c:v>158.38011637670019</c:v>
                </c:pt>
                <c:pt idx="33">
                  <c:v>152.27105095304634</c:v>
                </c:pt>
                <c:pt idx="34">
                  <c:v>156.91827890569573</c:v>
                </c:pt>
                <c:pt idx="35">
                  <c:v>145.12583254312057</c:v>
                </c:pt>
                <c:pt idx="36">
                  <c:v>159.09595409107283</c:v>
                </c:pt>
                <c:pt idx="37">
                  <c:v>154.35480230049586</c:v>
                </c:pt>
                <c:pt idx="38">
                  <c:v>158.33692433176418</c:v>
                </c:pt>
                <c:pt idx="39">
                  <c:v>150.69606312577579</c:v>
                </c:pt>
                <c:pt idx="40">
                  <c:v>168.43070771406155</c:v>
                </c:pt>
              </c:numCache>
            </c:numRef>
          </c:val>
          <c:smooth val="0"/>
          <c:extLst>
            <c:ext xmlns:c16="http://schemas.microsoft.com/office/drawing/2014/chart" uri="{C3380CC4-5D6E-409C-BE32-E72D297353CC}">
              <c16:uniqueId val="{00000003-E3C4-4A0E-9048-6B685528C5E3}"/>
            </c:ext>
          </c:extLst>
        </c:ser>
        <c:dLbls>
          <c:showLegendKey val="0"/>
          <c:showVal val="0"/>
          <c:showCatName val="0"/>
          <c:showSerName val="0"/>
          <c:showPercent val="0"/>
          <c:showBubbleSize val="0"/>
        </c:dLbls>
        <c:smooth val="0"/>
        <c:axId val="464049856"/>
        <c:axId val="464044608"/>
      </c:lineChart>
      <c:catAx>
        <c:axId val="46404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4608"/>
        <c:crosses val="autoZero"/>
        <c:auto val="1"/>
        <c:lblAlgn val="ctr"/>
        <c:lblOffset val="100"/>
        <c:noMultiLvlLbl val="0"/>
      </c:catAx>
      <c:valAx>
        <c:axId val="46404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98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's6'!$A$4</c:f>
              <c:strCache>
                <c:ptCount val="1"/>
                <c:pt idx="0">
                  <c:v>Stockholmsregionen</c:v>
                </c:pt>
              </c:strCache>
            </c:strRef>
          </c:tx>
          <c:spPr>
            <a:ln w="28575" cap="rnd">
              <a:solidFill>
                <a:schemeClr val="accent2"/>
              </a:solidFill>
              <a:round/>
            </a:ln>
            <a:effectLst/>
          </c:spPr>
          <c:marker>
            <c:symbol val="none"/>
          </c:marker>
          <c:cat>
            <c:numRef>
              <c:f>'s6'!$Q$12:$BE$12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's6'!$Q$13:$BE$13</c:f>
              <c:numCache>
                <c:formatCode>General</c:formatCode>
                <c:ptCount val="41"/>
                <c:pt idx="0">
                  <c:v>9090</c:v>
                </c:pt>
                <c:pt idx="1">
                  <c:v>9252.25</c:v>
                </c:pt>
                <c:pt idx="2">
                  <c:v>9250.5</c:v>
                </c:pt>
                <c:pt idx="3">
                  <c:v>8972.75</c:v>
                </c:pt>
                <c:pt idx="4">
                  <c:v>8624.75</c:v>
                </c:pt>
                <c:pt idx="5">
                  <c:v>8224.75</c:v>
                </c:pt>
                <c:pt idx="6">
                  <c:v>8169.25</c:v>
                </c:pt>
                <c:pt idx="7">
                  <c:v>7987.25</c:v>
                </c:pt>
                <c:pt idx="8">
                  <c:v>7783.25</c:v>
                </c:pt>
                <c:pt idx="9">
                  <c:v>7832.75</c:v>
                </c:pt>
                <c:pt idx="10">
                  <c:v>7771.25</c:v>
                </c:pt>
                <c:pt idx="11">
                  <c:v>7870</c:v>
                </c:pt>
                <c:pt idx="12">
                  <c:v>7823.75</c:v>
                </c:pt>
                <c:pt idx="13">
                  <c:v>7891.75</c:v>
                </c:pt>
                <c:pt idx="14">
                  <c:v>8023.5</c:v>
                </c:pt>
                <c:pt idx="15">
                  <c:v>8165</c:v>
                </c:pt>
                <c:pt idx="16">
                  <c:v>8274</c:v>
                </c:pt>
                <c:pt idx="17">
                  <c:v>8290.5</c:v>
                </c:pt>
                <c:pt idx="18">
                  <c:v>8362</c:v>
                </c:pt>
                <c:pt idx="19">
                  <c:v>8574.5</c:v>
                </c:pt>
                <c:pt idx="20">
                  <c:v>8749</c:v>
                </c:pt>
                <c:pt idx="21">
                  <c:v>9094.75</c:v>
                </c:pt>
                <c:pt idx="22">
                  <c:v>9073.25</c:v>
                </c:pt>
                <c:pt idx="23">
                  <c:v>9102.75</c:v>
                </c:pt>
                <c:pt idx="24">
                  <c:v>9166.25</c:v>
                </c:pt>
                <c:pt idx="25">
                  <c:v>8994.25</c:v>
                </c:pt>
                <c:pt idx="26">
                  <c:v>9079.25</c:v>
                </c:pt>
                <c:pt idx="27">
                  <c:v>9036</c:v>
                </c:pt>
                <c:pt idx="28">
                  <c:v>8736</c:v>
                </c:pt>
                <c:pt idx="29">
                  <c:v>8654.75</c:v>
                </c:pt>
                <c:pt idx="30">
                  <c:v>8526.75</c:v>
                </c:pt>
                <c:pt idx="31">
                  <c:v>8346.25</c:v>
                </c:pt>
                <c:pt idx="32">
                  <c:v>8546.5</c:v>
                </c:pt>
                <c:pt idx="33">
                  <c:v>8480.75</c:v>
                </c:pt>
                <c:pt idx="34">
                  <c:v>8574</c:v>
                </c:pt>
                <c:pt idx="35">
                  <c:v>8476.5</c:v>
                </c:pt>
                <c:pt idx="36">
                  <c:v>8788</c:v>
                </c:pt>
                <c:pt idx="37">
                  <c:v>8818</c:v>
                </c:pt>
                <c:pt idx="38">
                  <c:v>9043</c:v>
                </c:pt>
                <c:pt idx="39">
                  <c:v>9565</c:v>
                </c:pt>
                <c:pt idx="40">
                  <c:v>9607.25</c:v>
                </c:pt>
              </c:numCache>
            </c:numRef>
          </c:val>
          <c:smooth val="0"/>
          <c:extLst>
            <c:ext xmlns:c16="http://schemas.microsoft.com/office/drawing/2014/chart" uri="{C3380CC4-5D6E-409C-BE32-E72D297353CC}">
              <c16:uniqueId val="{00000000-E451-45ED-ACC4-F74D82675DB4}"/>
            </c:ext>
          </c:extLst>
        </c:ser>
        <c:ser>
          <c:idx val="1"/>
          <c:order val="1"/>
          <c:tx>
            <c:strRef>
              <c:f>'s6'!$A$5</c:f>
              <c:strCache>
                <c:ptCount val="1"/>
                <c:pt idx="0">
                  <c:v>Övriga Sverige</c:v>
                </c:pt>
              </c:strCache>
            </c:strRef>
          </c:tx>
          <c:spPr>
            <a:ln w="28575" cap="rnd">
              <a:solidFill>
                <a:schemeClr val="accent1"/>
              </a:solidFill>
              <a:prstDash val="sysDash"/>
              <a:round/>
            </a:ln>
            <a:effectLst/>
          </c:spPr>
          <c:marker>
            <c:symbol val="none"/>
          </c:marker>
          <c:cat>
            <c:numRef>
              <c:f>'s6'!$Q$12:$BE$12</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's6'!$Q$14:$BE$14</c:f>
              <c:numCache>
                <c:formatCode>General</c:formatCode>
                <c:ptCount val="41"/>
                <c:pt idx="0">
                  <c:v>8528.5</c:v>
                </c:pt>
                <c:pt idx="1">
                  <c:v>8661</c:v>
                </c:pt>
                <c:pt idx="2">
                  <c:v>8641</c:v>
                </c:pt>
                <c:pt idx="3">
                  <c:v>8352</c:v>
                </c:pt>
                <c:pt idx="4">
                  <c:v>8021.5</c:v>
                </c:pt>
                <c:pt idx="5">
                  <c:v>7679.75</c:v>
                </c:pt>
                <c:pt idx="6">
                  <c:v>7611.25</c:v>
                </c:pt>
                <c:pt idx="7">
                  <c:v>7456.5</c:v>
                </c:pt>
                <c:pt idx="8">
                  <c:v>7220.5</c:v>
                </c:pt>
                <c:pt idx="9">
                  <c:v>7236.5</c:v>
                </c:pt>
                <c:pt idx="10">
                  <c:v>7209.25</c:v>
                </c:pt>
                <c:pt idx="11">
                  <c:v>7262</c:v>
                </c:pt>
                <c:pt idx="12">
                  <c:v>7220.25</c:v>
                </c:pt>
                <c:pt idx="13">
                  <c:v>7212.75</c:v>
                </c:pt>
                <c:pt idx="14">
                  <c:v>7315</c:v>
                </c:pt>
                <c:pt idx="15">
                  <c:v>7428</c:v>
                </c:pt>
                <c:pt idx="16">
                  <c:v>7498.25</c:v>
                </c:pt>
                <c:pt idx="17">
                  <c:v>7418.5</c:v>
                </c:pt>
                <c:pt idx="18">
                  <c:v>7406.75</c:v>
                </c:pt>
                <c:pt idx="19">
                  <c:v>7581.75</c:v>
                </c:pt>
                <c:pt idx="20">
                  <c:v>7687</c:v>
                </c:pt>
                <c:pt idx="21">
                  <c:v>7991.5</c:v>
                </c:pt>
                <c:pt idx="22">
                  <c:v>8023.25</c:v>
                </c:pt>
                <c:pt idx="23">
                  <c:v>8095.5</c:v>
                </c:pt>
                <c:pt idx="24">
                  <c:v>8157</c:v>
                </c:pt>
                <c:pt idx="25">
                  <c:v>7963</c:v>
                </c:pt>
                <c:pt idx="26">
                  <c:v>8019.25</c:v>
                </c:pt>
                <c:pt idx="27">
                  <c:v>7992.25</c:v>
                </c:pt>
                <c:pt idx="28">
                  <c:v>7790.25</c:v>
                </c:pt>
                <c:pt idx="29">
                  <c:v>7831</c:v>
                </c:pt>
                <c:pt idx="30">
                  <c:v>7721.75</c:v>
                </c:pt>
                <c:pt idx="31">
                  <c:v>7558.75</c:v>
                </c:pt>
                <c:pt idx="32">
                  <c:v>7766</c:v>
                </c:pt>
                <c:pt idx="33">
                  <c:v>7680</c:v>
                </c:pt>
                <c:pt idx="34">
                  <c:v>7765.5</c:v>
                </c:pt>
                <c:pt idx="35">
                  <c:v>7639.5</c:v>
                </c:pt>
                <c:pt idx="36">
                  <c:v>7871.5</c:v>
                </c:pt>
                <c:pt idx="37">
                  <c:v>7968</c:v>
                </c:pt>
                <c:pt idx="38">
                  <c:v>8185.5</c:v>
                </c:pt>
                <c:pt idx="39">
                  <c:v>8801</c:v>
                </c:pt>
                <c:pt idx="40">
                  <c:v>8981.5</c:v>
                </c:pt>
              </c:numCache>
            </c:numRef>
          </c:val>
          <c:smooth val="0"/>
          <c:extLst>
            <c:ext xmlns:c16="http://schemas.microsoft.com/office/drawing/2014/chart" uri="{C3380CC4-5D6E-409C-BE32-E72D297353CC}">
              <c16:uniqueId val="{00000001-E451-45ED-ACC4-F74D82675DB4}"/>
            </c:ext>
          </c:extLst>
        </c:ser>
        <c:dLbls>
          <c:showLegendKey val="0"/>
          <c:showVal val="0"/>
          <c:showCatName val="0"/>
          <c:showSerName val="0"/>
          <c:showPercent val="0"/>
          <c:showBubbleSize val="0"/>
        </c:dLbls>
        <c:smooth val="0"/>
        <c:axId val="464036736"/>
        <c:axId val="464034768"/>
      </c:lineChart>
      <c:catAx>
        <c:axId val="46403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4768"/>
        <c:crosses val="autoZero"/>
        <c:auto val="1"/>
        <c:lblAlgn val="ctr"/>
        <c:lblOffset val="100"/>
        <c:noMultiLvlLbl val="0"/>
      </c:catAx>
      <c:valAx>
        <c:axId val="464034768"/>
        <c:scaling>
          <c:orientation val="minMax"/>
          <c:max val="12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67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's7'!$A$4</c:f>
              <c:strCache>
                <c:ptCount val="1"/>
                <c:pt idx="0">
                  <c:v>Stockholmsregionen</c:v>
                </c:pt>
              </c:strCache>
            </c:strRef>
          </c:tx>
          <c:spPr>
            <a:ln w="28575" cap="rnd">
              <a:solidFill>
                <a:schemeClr val="accent2"/>
              </a:solidFill>
              <a:round/>
            </a:ln>
            <a:effectLst/>
          </c:spPr>
          <c:marker>
            <c:symbol val="none"/>
          </c:marker>
          <c:cat>
            <c:strRef>
              <c:f>'s7'!$AU$8:$CI$8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's7'!$AU$9:$CI$9</c:f>
              <c:numCache>
                <c:formatCode>General</c:formatCode>
                <c:ptCount val="41"/>
                <c:pt idx="0">
                  <c:v>825.5</c:v>
                </c:pt>
                <c:pt idx="1">
                  <c:v>900</c:v>
                </c:pt>
                <c:pt idx="2">
                  <c:v>943.5</c:v>
                </c:pt>
                <c:pt idx="3">
                  <c:v>997.25</c:v>
                </c:pt>
                <c:pt idx="4">
                  <c:v>1012.75</c:v>
                </c:pt>
                <c:pt idx="5">
                  <c:v>1016.75</c:v>
                </c:pt>
                <c:pt idx="6">
                  <c:v>1035.25</c:v>
                </c:pt>
                <c:pt idx="7">
                  <c:v>1055.5</c:v>
                </c:pt>
                <c:pt idx="8">
                  <c:v>1073</c:v>
                </c:pt>
                <c:pt idx="9">
                  <c:v>1022.75</c:v>
                </c:pt>
                <c:pt idx="10">
                  <c:v>989.5</c:v>
                </c:pt>
                <c:pt idx="11">
                  <c:v>953.75</c:v>
                </c:pt>
                <c:pt idx="12">
                  <c:v>838.5</c:v>
                </c:pt>
                <c:pt idx="13">
                  <c:v>844.25</c:v>
                </c:pt>
                <c:pt idx="14">
                  <c:v>837</c:v>
                </c:pt>
                <c:pt idx="15">
                  <c:v>764.5</c:v>
                </c:pt>
                <c:pt idx="16">
                  <c:v>772.5</c:v>
                </c:pt>
                <c:pt idx="17">
                  <c:v>802.5</c:v>
                </c:pt>
                <c:pt idx="18">
                  <c:v>837</c:v>
                </c:pt>
                <c:pt idx="19">
                  <c:v>830.5</c:v>
                </c:pt>
                <c:pt idx="20">
                  <c:v>828.5</c:v>
                </c:pt>
                <c:pt idx="21">
                  <c:v>805.25</c:v>
                </c:pt>
                <c:pt idx="22">
                  <c:v>825.5</c:v>
                </c:pt>
                <c:pt idx="23">
                  <c:v>900</c:v>
                </c:pt>
                <c:pt idx="24">
                  <c:v>943.5</c:v>
                </c:pt>
                <c:pt idx="25">
                  <c:v>997.25</c:v>
                </c:pt>
                <c:pt idx="26">
                  <c:v>1012.75</c:v>
                </c:pt>
                <c:pt idx="27">
                  <c:v>1016.75</c:v>
                </c:pt>
                <c:pt idx="28">
                  <c:v>1035.25</c:v>
                </c:pt>
                <c:pt idx="29">
                  <c:v>1055.5</c:v>
                </c:pt>
                <c:pt idx="30">
                  <c:v>1073</c:v>
                </c:pt>
                <c:pt idx="31">
                  <c:v>1022.75</c:v>
                </c:pt>
                <c:pt idx="32">
                  <c:v>989.5</c:v>
                </c:pt>
                <c:pt idx="33">
                  <c:v>953.75</c:v>
                </c:pt>
                <c:pt idx="34">
                  <c:v>906.5</c:v>
                </c:pt>
                <c:pt idx="35">
                  <c:v>993</c:v>
                </c:pt>
                <c:pt idx="36">
                  <c:v>1073.5</c:v>
                </c:pt>
                <c:pt idx="37">
                  <c:v>1022.75</c:v>
                </c:pt>
                <c:pt idx="38">
                  <c:v>989.5</c:v>
                </c:pt>
                <c:pt idx="39">
                  <c:v>953.75</c:v>
                </c:pt>
                <c:pt idx="40">
                  <c:v>885.25</c:v>
                </c:pt>
              </c:numCache>
            </c:numRef>
          </c:val>
          <c:smooth val="0"/>
          <c:extLst>
            <c:ext xmlns:c16="http://schemas.microsoft.com/office/drawing/2014/chart" uri="{C3380CC4-5D6E-409C-BE32-E72D297353CC}">
              <c16:uniqueId val="{00000000-5A88-46D5-AC42-9D0366FC2575}"/>
            </c:ext>
          </c:extLst>
        </c:ser>
        <c:ser>
          <c:idx val="1"/>
          <c:order val="1"/>
          <c:tx>
            <c:strRef>
              <c:f>'s7'!$A$5</c:f>
              <c:strCache>
                <c:ptCount val="1"/>
                <c:pt idx="0">
                  <c:v>Övriga Sverige</c:v>
                </c:pt>
              </c:strCache>
            </c:strRef>
          </c:tx>
          <c:spPr>
            <a:ln w="28575" cap="rnd">
              <a:solidFill>
                <a:schemeClr val="accent1"/>
              </a:solidFill>
              <a:prstDash val="sysDash"/>
              <a:round/>
            </a:ln>
            <a:effectLst/>
          </c:spPr>
          <c:marker>
            <c:symbol val="none"/>
          </c:marker>
          <c:cat>
            <c:strRef>
              <c:f>'s7'!$AU$8:$CI$8</c:f>
              <c:strCache>
                <c:ptCount val="40"/>
                <c:pt idx="0">
                  <c:v>2011</c:v>
                </c:pt>
                <c:pt idx="3">
                  <c:v>2012</c:v>
                </c:pt>
                <c:pt idx="7">
                  <c:v>2013</c:v>
                </c:pt>
                <c:pt idx="11">
                  <c:v>2014</c:v>
                </c:pt>
                <c:pt idx="15">
                  <c:v>2015</c:v>
                </c:pt>
                <c:pt idx="19">
                  <c:v>2016</c:v>
                </c:pt>
                <c:pt idx="23">
                  <c:v>2017</c:v>
                </c:pt>
                <c:pt idx="27">
                  <c:v>2018</c:v>
                </c:pt>
                <c:pt idx="31">
                  <c:v>2019</c:v>
                </c:pt>
                <c:pt idx="35">
                  <c:v>2020</c:v>
                </c:pt>
                <c:pt idx="39">
                  <c:v>2021</c:v>
                </c:pt>
              </c:strCache>
            </c:strRef>
          </c:cat>
          <c:val>
            <c:numRef>
              <c:f>'s7'!$AU$10:$CI$10</c:f>
              <c:numCache>
                <c:formatCode>General</c:formatCode>
                <c:ptCount val="41"/>
                <c:pt idx="0">
                  <c:v>801.25</c:v>
                </c:pt>
                <c:pt idx="1">
                  <c:v>832</c:v>
                </c:pt>
                <c:pt idx="2">
                  <c:v>890.25</c:v>
                </c:pt>
                <c:pt idx="3">
                  <c:v>912.5</c:v>
                </c:pt>
                <c:pt idx="4">
                  <c:v>912.75</c:v>
                </c:pt>
                <c:pt idx="5">
                  <c:v>918.5</c:v>
                </c:pt>
                <c:pt idx="6">
                  <c:v>908.75</c:v>
                </c:pt>
                <c:pt idx="7">
                  <c:v>948.25</c:v>
                </c:pt>
                <c:pt idx="8">
                  <c:v>978.75</c:v>
                </c:pt>
                <c:pt idx="9">
                  <c:v>937.25</c:v>
                </c:pt>
                <c:pt idx="10">
                  <c:v>934.25</c:v>
                </c:pt>
                <c:pt idx="11">
                  <c:v>881.75</c:v>
                </c:pt>
                <c:pt idx="12">
                  <c:v>831</c:v>
                </c:pt>
                <c:pt idx="13">
                  <c:v>850</c:v>
                </c:pt>
                <c:pt idx="14">
                  <c:v>826</c:v>
                </c:pt>
                <c:pt idx="15">
                  <c:v>760.25</c:v>
                </c:pt>
                <c:pt idx="16">
                  <c:v>732.25</c:v>
                </c:pt>
                <c:pt idx="17">
                  <c:v>752.25</c:v>
                </c:pt>
                <c:pt idx="18">
                  <c:v>744.75</c:v>
                </c:pt>
                <c:pt idx="19">
                  <c:v>758.75</c:v>
                </c:pt>
                <c:pt idx="20">
                  <c:v>770</c:v>
                </c:pt>
                <c:pt idx="21">
                  <c:v>778.5</c:v>
                </c:pt>
                <c:pt idx="22">
                  <c:v>801.25</c:v>
                </c:pt>
                <c:pt idx="23">
                  <c:v>832</c:v>
                </c:pt>
                <c:pt idx="24">
                  <c:v>890.25</c:v>
                </c:pt>
                <c:pt idx="25">
                  <c:v>912.5</c:v>
                </c:pt>
                <c:pt idx="26">
                  <c:v>912.75</c:v>
                </c:pt>
                <c:pt idx="27">
                  <c:v>918.5</c:v>
                </c:pt>
                <c:pt idx="28">
                  <c:v>908.75</c:v>
                </c:pt>
                <c:pt idx="29">
                  <c:v>948.25</c:v>
                </c:pt>
                <c:pt idx="30">
                  <c:v>978.75</c:v>
                </c:pt>
                <c:pt idx="31">
                  <c:v>937.25</c:v>
                </c:pt>
                <c:pt idx="32">
                  <c:v>934.25</c:v>
                </c:pt>
                <c:pt idx="33">
                  <c:v>881.75</c:v>
                </c:pt>
                <c:pt idx="34">
                  <c:v>862.75</c:v>
                </c:pt>
                <c:pt idx="35">
                  <c:v>972</c:v>
                </c:pt>
                <c:pt idx="36">
                  <c:v>994</c:v>
                </c:pt>
                <c:pt idx="37">
                  <c:v>937.25</c:v>
                </c:pt>
                <c:pt idx="38">
                  <c:v>934.25</c:v>
                </c:pt>
                <c:pt idx="39">
                  <c:v>881.75</c:v>
                </c:pt>
                <c:pt idx="40">
                  <c:v>828.5</c:v>
                </c:pt>
              </c:numCache>
            </c:numRef>
          </c:val>
          <c:smooth val="0"/>
          <c:extLst>
            <c:ext xmlns:c16="http://schemas.microsoft.com/office/drawing/2014/chart" uri="{C3380CC4-5D6E-409C-BE32-E72D297353CC}">
              <c16:uniqueId val="{00000001-5A88-46D5-AC42-9D0366FC2575}"/>
            </c:ext>
          </c:extLst>
        </c:ser>
        <c:dLbls>
          <c:showLegendKey val="0"/>
          <c:showVal val="0"/>
          <c:showCatName val="0"/>
          <c:showSerName val="0"/>
          <c:showPercent val="0"/>
          <c:showBubbleSize val="0"/>
        </c:dLbls>
        <c:smooth val="0"/>
        <c:axId val="793232792"/>
        <c:axId val="793235744"/>
      </c:lineChart>
      <c:catAx>
        <c:axId val="79323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5744"/>
        <c:crosses val="autoZero"/>
        <c:auto val="1"/>
        <c:lblAlgn val="ctr"/>
        <c:lblOffset val="100"/>
        <c:noMultiLvlLbl val="0"/>
      </c:catAx>
      <c:valAx>
        <c:axId val="793235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2792"/>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's8'!$A$4</c:f>
              <c:strCache>
                <c:ptCount val="1"/>
                <c:pt idx="0">
                  <c:v>Stockholmsregionen</c:v>
                </c:pt>
              </c:strCache>
            </c:strRef>
          </c:tx>
          <c:spPr>
            <a:ln w="28575" cap="rnd">
              <a:solidFill>
                <a:schemeClr val="accent2"/>
              </a:solidFill>
              <a:round/>
            </a:ln>
            <a:effectLst/>
          </c:spPr>
          <c:marker>
            <c:symbol val="none"/>
          </c:marker>
          <c:cat>
            <c:numRef>
              <c:f>'s8'!$R$10:$BF$10</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's8'!$R$11:$BF$11</c:f>
              <c:numCache>
                <c:formatCode>General</c:formatCode>
                <c:ptCount val="41"/>
                <c:pt idx="0">
                  <c:v>100</c:v>
                </c:pt>
                <c:pt idx="1">
                  <c:v>101.0769084151339</c:v>
                </c:pt>
                <c:pt idx="2">
                  <c:v>99.928523777756595</c:v>
                </c:pt>
                <c:pt idx="3">
                  <c:v>99.108929762698949</c:v>
                </c:pt>
                <c:pt idx="4">
                  <c:v>100.85294958543791</c:v>
                </c:pt>
                <c:pt idx="5">
                  <c:v>101.9346230820547</c:v>
                </c:pt>
                <c:pt idx="6">
                  <c:v>100.95778137806157</c:v>
                </c:pt>
                <c:pt idx="7">
                  <c:v>100.10483179262366</c:v>
                </c:pt>
                <c:pt idx="8">
                  <c:v>102.2252930525112</c:v>
                </c:pt>
                <c:pt idx="9">
                  <c:v>103.33079195654246</c:v>
                </c:pt>
                <c:pt idx="10">
                  <c:v>102.63032497855713</c:v>
                </c:pt>
                <c:pt idx="11">
                  <c:v>101.46288001524826</c:v>
                </c:pt>
                <c:pt idx="12">
                  <c:v>103.68340798627656</c:v>
                </c:pt>
                <c:pt idx="13">
                  <c:v>105.5989707423997</c:v>
                </c:pt>
                <c:pt idx="14">
                  <c:v>104.14085580863433</c:v>
                </c:pt>
                <c:pt idx="15">
                  <c:v>103.49756980844373</c:v>
                </c:pt>
                <c:pt idx="16">
                  <c:v>105.27494520156294</c:v>
                </c:pt>
                <c:pt idx="17">
                  <c:v>106.40426951300867</c:v>
                </c:pt>
                <c:pt idx="18">
                  <c:v>105.79433908272181</c:v>
                </c:pt>
                <c:pt idx="19">
                  <c:v>105.05575145287334</c:v>
                </c:pt>
                <c:pt idx="20">
                  <c:v>107.819498713428</c:v>
                </c:pt>
                <c:pt idx="21">
                  <c:v>108.21500047650815</c:v>
                </c:pt>
                <c:pt idx="22">
                  <c:v>107.3906413799676</c:v>
                </c:pt>
                <c:pt idx="23">
                  <c:v>107.12379681692556</c:v>
                </c:pt>
                <c:pt idx="24">
                  <c:v>109.64929000285905</c:v>
                </c:pt>
                <c:pt idx="25">
                  <c:v>110.9787477365863</c:v>
                </c:pt>
                <c:pt idx="26">
                  <c:v>110.01620127704184</c:v>
                </c:pt>
                <c:pt idx="27">
                  <c:v>109.99237586962737</c:v>
                </c:pt>
                <c:pt idx="28">
                  <c:v>111.87934813685314</c:v>
                </c:pt>
                <c:pt idx="29">
                  <c:v>113.18974554464882</c:v>
                </c:pt>
                <c:pt idx="30">
                  <c:v>111.85552272943868</c:v>
                </c:pt>
                <c:pt idx="31">
                  <c:v>111.65062422567426</c:v>
                </c:pt>
                <c:pt idx="32">
                  <c:v>113.04202801867912</c:v>
                </c:pt>
                <c:pt idx="33">
                  <c:v>114.34289526350901</c:v>
                </c:pt>
                <c:pt idx="34">
                  <c:v>113.0610883446107</c:v>
                </c:pt>
                <c:pt idx="35">
                  <c:v>112.10330696654913</c:v>
                </c:pt>
                <c:pt idx="36">
                  <c:v>111.49337653673878</c:v>
                </c:pt>
                <c:pt idx="37">
                  <c:v>111.72686552940056</c:v>
                </c:pt>
                <c:pt idx="38">
                  <c:v>110.96445249213761</c:v>
                </c:pt>
                <c:pt idx="39">
                  <c:v>109.14419136567236</c:v>
                </c:pt>
                <c:pt idx="40">
                  <c:v>111.79834175164396</c:v>
                </c:pt>
              </c:numCache>
            </c:numRef>
          </c:val>
          <c:smooth val="0"/>
          <c:extLst>
            <c:ext xmlns:c16="http://schemas.microsoft.com/office/drawing/2014/chart" uri="{C3380CC4-5D6E-409C-BE32-E72D297353CC}">
              <c16:uniqueId val="{00000000-BB2E-4E34-BCDF-2FDDF2FFB22C}"/>
            </c:ext>
          </c:extLst>
        </c:ser>
        <c:ser>
          <c:idx val="1"/>
          <c:order val="1"/>
          <c:tx>
            <c:strRef>
              <c:f>'s8'!$A$5</c:f>
              <c:strCache>
                <c:ptCount val="1"/>
                <c:pt idx="0">
                  <c:v>Övriga Sverige</c:v>
                </c:pt>
              </c:strCache>
            </c:strRef>
          </c:tx>
          <c:spPr>
            <a:ln w="28575" cap="rnd">
              <a:solidFill>
                <a:schemeClr val="accent1"/>
              </a:solidFill>
              <a:prstDash val="sysDash"/>
              <a:round/>
            </a:ln>
            <a:effectLst/>
          </c:spPr>
          <c:marker>
            <c:symbol val="none"/>
          </c:marker>
          <c:cat>
            <c:numRef>
              <c:f>'s8'!$R$10:$BF$10</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's8'!$R$12:$BF$12</c:f>
              <c:numCache>
                <c:formatCode>General</c:formatCode>
                <c:ptCount val="41"/>
                <c:pt idx="0">
                  <c:v>100</c:v>
                </c:pt>
                <c:pt idx="1">
                  <c:v>101.55881891000472</c:v>
                </c:pt>
                <c:pt idx="2">
                  <c:v>98.947699073346939</c:v>
                </c:pt>
                <c:pt idx="3">
                  <c:v>97.793309250824564</c:v>
                </c:pt>
                <c:pt idx="4">
                  <c:v>100.57719491126119</c:v>
                </c:pt>
                <c:pt idx="5">
                  <c:v>101.9396890215172</c:v>
                </c:pt>
                <c:pt idx="6">
                  <c:v>99.179362337050421</c:v>
                </c:pt>
                <c:pt idx="7">
                  <c:v>98.464740065965131</c:v>
                </c:pt>
                <c:pt idx="8">
                  <c:v>100.95021203078373</c:v>
                </c:pt>
                <c:pt idx="9">
                  <c:v>102.7878121564316</c:v>
                </c:pt>
                <c:pt idx="10">
                  <c:v>100.27878121564316</c:v>
                </c:pt>
                <c:pt idx="11">
                  <c:v>99.344275168839332</c:v>
                </c:pt>
                <c:pt idx="12">
                  <c:v>102.19491126119051</c:v>
                </c:pt>
                <c:pt idx="13">
                  <c:v>104.54295586618501</c:v>
                </c:pt>
                <c:pt idx="14">
                  <c:v>101.58630438196953</c:v>
                </c:pt>
                <c:pt idx="15">
                  <c:v>100.82849065493953</c:v>
                </c:pt>
                <c:pt idx="16">
                  <c:v>103.16082927595414</c:v>
                </c:pt>
                <c:pt idx="17">
                  <c:v>105.67378671273755</c:v>
                </c:pt>
                <c:pt idx="18">
                  <c:v>103.15297628435685</c:v>
                </c:pt>
                <c:pt idx="19">
                  <c:v>102.35197109745565</c:v>
                </c:pt>
                <c:pt idx="20">
                  <c:v>104.90811999371761</c:v>
                </c:pt>
                <c:pt idx="21">
                  <c:v>106.11748076016963</c:v>
                </c:pt>
                <c:pt idx="22">
                  <c:v>104.7275011779488</c:v>
                </c:pt>
                <c:pt idx="23">
                  <c:v>105.08481231349144</c:v>
                </c:pt>
                <c:pt idx="24">
                  <c:v>107.3032825506518</c:v>
                </c:pt>
                <c:pt idx="25">
                  <c:v>108.95241086854091</c:v>
                </c:pt>
                <c:pt idx="26">
                  <c:v>106.65933720747604</c:v>
                </c:pt>
                <c:pt idx="27">
                  <c:v>106.36092351185802</c:v>
                </c:pt>
                <c:pt idx="28">
                  <c:v>108.85032197267159</c:v>
                </c:pt>
                <c:pt idx="29">
                  <c:v>109.40003141196796</c:v>
                </c:pt>
                <c:pt idx="30">
                  <c:v>107.72341762211403</c:v>
                </c:pt>
                <c:pt idx="31">
                  <c:v>106.38448248782787</c:v>
                </c:pt>
                <c:pt idx="32">
                  <c:v>108.88958693262133</c:v>
                </c:pt>
                <c:pt idx="33">
                  <c:v>109.90654939531962</c:v>
                </c:pt>
                <c:pt idx="34">
                  <c:v>108.26134757342548</c:v>
                </c:pt>
                <c:pt idx="35">
                  <c:v>106.12926024815455</c:v>
                </c:pt>
                <c:pt idx="36">
                  <c:v>106.32165855190827</c:v>
                </c:pt>
                <c:pt idx="37">
                  <c:v>108.01790482173708</c:v>
                </c:pt>
                <c:pt idx="38">
                  <c:v>107.20119365478247</c:v>
                </c:pt>
                <c:pt idx="39">
                  <c:v>103.30218313177321</c:v>
                </c:pt>
                <c:pt idx="40">
                  <c:v>107.12266373488299</c:v>
                </c:pt>
              </c:numCache>
            </c:numRef>
          </c:val>
          <c:smooth val="0"/>
          <c:extLst>
            <c:ext xmlns:c16="http://schemas.microsoft.com/office/drawing/2014/chart" uri="{C3380CC4-5D6E-409C-BE32-E72D297353CC}">
              <c16:uniqueId val="{00000001-BB2E-4E34-BCDF-2FDDF2FFB22C}"/>
            </c:ext>
          </c:extLst>
        </c:ser>
        <c:dLbls>
          <c:showLegendKey val="0"/>
          <c:showVal val="0"/>
          <c:showCatName val="0"/>
          <c:showSerName val="0"/>
          <c:showPercent val="0"/>
          <c:showBubbleSize val="0"/>
        </c:dLbls>
        <c:smooth val="0"/>
        <c:axId val="696705056"/>
        <c:axId val="696703088"/>
      </c:lineChart>
      <c:catAx>
        <c:axId val="69670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3088"/>
        <c:crosses val="autoZero"/>
        <c:auto val="1"/>
        <c:lblAlgn val="ctr"/>
        <c:lblOffset val="100"/>
        <c:noMultiLvlLbl val="0"/>
      </c:catAx>
      <c:valAx>
        <c:axId val="696703088"/>
        <c:scaling>
          <c:orientation val="minMax"/>
          <c:min val="8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50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'11 Graf'!$A$10</c:f>
              <c:strCache>
                <c:ptCount val="1"/>
                <c:pt idx="0">
                  <c:v>Stockholmsregionen</c:v>
                </c:pt>
              </c:strCache>
            </c:strRef>
          </c:tx>
          <c:spPr>
            <a:ln w="28575" cap="rnd">
              <a:solidFill>
                <a:schemeClr val="accent2"/>
              </a:solidFill>
              <a:prstDash val="solid"/>
              <a:round/>
            </a:ln>
            <a:effectLst/>
          </c:spPr>
          <c:marker>
            <c:symbol val="none"/>
          </c:marker>
          <c:cat>
            <c:numRef>
              <c:f>'11 Graf'!$B$5:$AP$5</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'11 Graf'!$B$6:$AP$6</c:f>
              <c:numCache>
                <c:formatCode>General</c:formatCode>
                <c:ptCount val="41"/>
                <c:pt idx="0">
                  <c:v>100</c:v>
                </c:pt>
                <c:pt idx="1">
                  <c:v>81.691581431943348</c:v>
                </c:pt>
                <c:pt idx="2">
                  <c:v>86.176239181746666</c:v>
                </c:pt>
                <c:pt idx="3">
                  <c:v>111.345397324941</c:v>
                </c:pt>
                <c:pt idx="4">
                  <c:v>98.275823311228507</c:v>
                </c:pt>
                <c:pt idx="5">
                  <c:v>77.809373946274036</c:v>
                </c:pt>
                <c:pt idx="6">
                  <c:v>81.775879509947174</c:v>
                </c:pt>
                <c:pt idx="7">
                  <c:v>108.94458806339216</c:v>
                </c:pt>
                <c:pt idx="8">
                  <c:v>98.555692930201189</c:v>
                </c:pt>
                <c:pt idx="9">
                  <c:v>79.109812296279642</c:v>
                </c:pt>
                <c:pt idx="10">
                  <c:v>82.567157468809711</c:v>
                </c:pt>
                <c:pt idx="11">
                  <c:v>107.78127458693942</c:v>
                </c:pt>
                <c:pt idx="12">
                  <c:v>117.58345509722379</c:v>
                </c:pt>
                <c:pt idx="13">
                  <c:v>99.264920759806671</c:v>
                </c:pt>
                <c:pt idx="14">
                  <c:v>116.61908508486007</c:v>
                </c:pt>
                <c:pt idx="15">
                  <c:v>164.38911992806564</c:v>
                </c:pt>
                <c:pt idx="16">
                  <c:v>145.87389007530629</c:v>
                </c:pt>
                <c:pt idx="17">
                  <c:v>126.20771046420141</c:v>
                </c:pt>
                <c:pt idx="18">
                  <c:v>153.5989659435765</c:v>
                </c:pt>
                <c:pt idx="19">
                  <c:v>196.43924918511857</c:v>
                </c:pt>
                <c:pt idx="20">
                  <c:v>188.62987523884456</c:v>
                </c:pt>
                <c:pt idx="21">
                  <c:v>157.72507586827021</c:v>
                </c:pt>
                <c:pt idx="22">
                  <c:v>172.70877823985614</c:v>
                </c:pt>
                <c:pt idx="23">
                  <c:v>202.30414746543778</c:v>
                </c:pt>
                <c:pt idx="24">
                  <c:v>166.48870405754749</c:v>
                </c:pt>
                <c:pt idx="25">
                  <c:v>139.48521973698999</c:v>
                </c:pt>
                <c:pt idx="26">
                  <c:v>157.06979880858717</c:v>
                </c:pt>
                <c:pt idx="27">
                  <c:v>210.67438462403055</c:v>
                </c:pt>
                <c:pt idx="28">
                  <c:v>184.48128582668315</c:v>
                </c:pt>
                <c:pt idx="29">
                  <c:v>141.88040912667191</c:v>
                </c:pt>
                <c:pt idx="30">
                  <c:v>160.09666179611105</c:v>
                </c:pt>
                <c:pt idx="31">
                  <c:v>196.20433854108126</c:v>
                </c:pt>
                <c:pt idx="32">
                  <c:v>158.35674946611218</c:v>
                </c:pt>
                <c:pt idx="33">
                  <c:v>124.01258851298192</c:v>
                </c:pt>
                <c:pt idx="34">
                  <c:v>139.43688883893449</c:v>
                </c:pt>
                <c:pt idx="35">
                  <c:v>186.90457457569966</c:v>
                </c:pt>
                <c:pt idx="36">
                  <c:v>95.166910194447567</c:v>
                </c:pt>
                <c:pt idx="37">
                  <c:v>83.809149151399353</c:v>
                </c:pt>
                <c:pt idx="38">
                  <c:v>123.74508261211645</c:v>
                </c:pt>
                <c:pt idx="39">
                  <c:v>153.82376081825336</c:v>
                </c:pt>
                <c:pt idx="40">
                  <c:v>152.76160503540518</c:v>
                </c:pt>
              </c:numCache>
            </c:numRef>
          </c:val>
          <c:smooth val="0"/>
          <c:extLst>
            <c:ext xmlns:c16="http://schemas.microsoft.com/office/drawing/2014/chart" uri="{C3380CC4-5D6E-409C-BE32-E72D297353CC}">
              <c16:uniqueId val="{00000000-25EB-44E9-B324-F766287DD227}"/>
            </c:ext>
          </c:extLst>
        </c:ser>
        <c:ser>
          <c:idx val="1"/>
          <c:order val="1"/>
          <c:tx>
            <c:strRef>
              <c:f>'11 Graf'!$A$4</c:f>
              <c:strCache>
                <c:ptCount val="1"/>
                <c:pt idx="0">
                  <c:v>Övriga Sverige</c:v>
                </c:pt>
              </c:strCache>
            </c:strRef>
          </c:tx>
          <c:spPr>
            <a:ln w="28575" cap="rnd">
              <a:solidFill>
                <a:schemeClr val="accent1"/>
              </a:solidFill>
              <a:prstDash val="sysDash"/>
              <a:round/>
            </a:ln>
            <a:effectLst/>
          </c:spPr>
          <c:marker>
            <c:symbol val="none"/>
          </c:marker>
          <c:cat>
            <c:numRef>
              <c:f>'11 Graf'!$B$5:$AP$5</c:f>
              <c:numCache>
                <c:formatCode>General</c:formatCode>
                <c:ptCount val="41"/>
                <c:pt idx="0">
                  <c:v>2011</c:v>
                </c:pt>
                <c:pt idx="4">
                  <c:v>2012</c:v>
                </c:pt>
                <c:pt idx="8">
                  <c:v>2013</c:v>
                </c:pt>
                <c:pt idx="12">
                  <c:v>2014</c:v>
                </c:pt>
                <c:pt idx="16">
                  <c:v>2015</c:v>
                </c:pt>
                <c:pt idx="20">
                  <c:v>2016</c:v>
                </c:pt>
                <c:pt idx="24">
                  <c:v>2017</c:v>
                </c:pt>
                <c:pt idx="28">
                  <c:v>2018</c:v>
                </c:pt>
                <c:pt idx="32">
                  <c:v>2019</c:v>
                </c:pt>
                <c:pt idx="36">
                  <c:v>2020</c:v>
                </c:pt>
                <c:pt idx="40">
                  <c:v>2021</c:v>
                </c:pt>
              </c:numCache>
            </c:numRef>
          </c:cat>
          <c:val>
            <c:numRef>
              <c:f>'11 Graf'!$B$7:$AP$7</c:f>
              <c:numCache>
                <c:formatCode>General</c:formatCode>
                <c:ptCount val="41"/>
                <c:pt idx="0">
                  <c:v>100</c:v>
                </c:pt>
                <c:pt idx="1">
                  <c:v>75.299228100878153</c:v>
                </c:pt>
                <c:pt idx="2">
                  <c:v>77.781597341583591</c:v>
                </c:pt>
                <c:pt idx="3">
                  <c:v>119.1651822452785</c:v>
                </c:pt>
                <c:pt idx="4">
                  <c:v>89.646551454732958</c:v>
                </c:pt>
                <c:pt idx="5">
                  <c:v>67.231267643780541</c:v>
                </c:pt>
                <c:pt idx="6">
                  <c:v>73.827307103346982</c:v>
                </c:pt>
                <c:pt idx="7">
                  <c:v>113.76605518922467</c:v>
                </c:pt>
                <c:pt idx="8">
                  <c:v>93.033115618196405</c:v>
                </c:pt>
                <c:pt idx="9">
                  <c:v>69.108409637801188</c:v>
                </c:pt>
                <c:pt idx="10">
                  <c:v>79.313936893861268</c:v>
                </c:pt>
                <c:pt idx="11">
                  <c:v>121.90901799014553</c:v>
                </c:pt>
                <c:pt idx="12">
                  <c:v>106.52103711574321</c:v>
                </c:pt>
                <c:pt idx="13">
                  <c:v>86.555829869683436</c:v>
                </c:pt>
                <c:pt idx="14">
                  <c:v>104.77723262185276</c:v>
                </c:pt>
                <c:pt idx="15">
                  <c:v>160.63210308655476</c:v>
                </c:pt>
                <c:pt idx="16">
                  <c:v>144.95140473139784</c:v>
                </c:pt>
                <c:pt idx="17">
                  <c:v>115.27235226100817</c:v>
                </c:pt>
                <c:pt idx="18">
                  <c:v>155.19130806171026</c:v>
                </c:pt>
                <c:pt idx="19">
                  <c:v>198.70725126826881</c:v>
                </c:pt>
                <c:pt idx="20">
                  <c:v>193.21541298165567</c:v>
                </c:pt>
                <c:pt idx="21">
                  <c:v>137.83034886506871</c:v>
                </c:pt>
                <c:pt idx="22">
                  <c:v>161.02586539162681</c:v>
                </c:pt>
                <c:pt idx="23">
                  <c:v>212.10454493369585</c:v>
                </c:pt>
                <c:pt idx="24">
                  <c:v>188.263174890882</c:v>
                </c:pt>
                <c:pt idx="25">
                  <c:v>141.59192474764836</c:v>
                </c:pt>
                <c:pt idx="26">
                  <c:v>173.47937956394469</c:v>
                </c:pt>
                <c:pt idx="27">
                  <c:v>225.75809660718562</c:v>
                </c:pt>
                <c:pt idx="28">
                  <c:v>199.22914257737222</c:v>
                </c:pt>
                <c:pt idx="29">
                  <c:v>138.46682708834649</c:v>
                </c:pt>
                <c:pt idx="30">
                  <c:v>165.13432711438901</c:v>
                </c:pt>
                <c:pt idx="31">
                  <c:v>207.49085908934654</c:v>
                </c:pt>
                <c:pt idx="32">
                  <c:v>162.33944810775336</c:v>
                </c:pt>
                <c:pt idx="33">
                  <c:v>112.61393585216204</c:v>
                </c:pt>
                <c:pt idx="34">
                  <c:v>132.19371438690791</c:v>
                </c:pt>
                <c:pt idx="35">
                  <c:v>195.9592487265227</c:v>
                </c:pt>
                <c:pt idx="36">
                  <c:v>107.64398887465234</c:v>
                </c:pt>
                <c:pt idx="37">
                  <c:v>87.24855985082867</c:v>
                </c:pt>
                <c:pt idx="38">
                  <c:v>148.93069575090888</c:v>
                </c:pt>
                <c:pt idx="39">
                  <c:v>181.26608123170516</c:v>
                </c:pt>
                <c:pt idx="40">
                  <c:v>183.91303894913383</c:v>
                </c:pt>
              </c:numCache>
            </c:numRef>
          </c:val>
          <c:smooth val="0"/>
          <c:extLst>
            <c:ext xmlns:c16="http://schemas.microsoft.com/office/drawing/2014/chart" uri="{C3380CC4-5D6E-409C-BE32-E72D297353CC}">
              <c16:uniqueId val="{00000001-25EB-44E9-B324-F766287DD22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'12 Graf'!$D$8</c:f>
              <c:strCache>
                <c:ptCount val="1"/>
                <c:pt idx="0">
                  <c:v>Stockholmsregionen</c:v>
                </c:pt>
              </c:strCache>
            </c:strRef>
          </c:tx>
          <c:spPr>
            <a:ln w="28575" cap="rnd">
              <a:solidFill>
                <a:schemeClr val="accent2"/>
              </a:solidFill>
              <a:prstDash val="solid"/>
              <a:round/>
            </a:ln>
            <a:effectLst/>
          </c:spPr>
          <c:marker>
            <c:symbol val="none"/>
          </c:marker>
          <c:cat>
            <c:numRef>
              <c:f>'12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'12 Graf'!$B$2:$AP$2</c:f>
              <c:numCache>
                <c:formatCode>General</c:formatCode>
                <c:ptCount val="41"/>
                <c:pt idx="0">
                  <c:v>100</c:v>
                </c:pt>
                <c:pt idx="1">
                  <c:v>92.841956059532251</c:v>
                </c:pt>
                <c:pt idx="2">
                  <c:v>148.10418143160879</c:v>
                </c:pt>
                <c:pt idx="3">
                  <c:v>107.28206945428774</c:v>
                </c:pt>
                <c:pt idx="4">
                  <c:v>92.983699503897938</c:v>
                </c:pt>
                <c:pt idx="5">
                  <c:v>110.57760453579021</c:v>
                </c:pt>
                <c:pt idx="6">
                  <c:v>214.20978029766124</c:v>
                </c:pt>
                <c:pt idx="7">
                  <c:v>146.59815733522325</c:v>
                </c:pt>
                <c:pt idx="8">
                  <c:v>119.87951807228916</c:v>
                </c:pt>
                <c:pt idx="9">
                  <c:v>95.783132530120483</c:v>
                </c:pt>
                <c:pt idx="10">
                  <c:v>124.04323175053153</c:v>
                </c:pt>
                <c:pt idx="11">
                  <c:v>112.79234585400425</c:v>
                </c:pt>
                <c:pt idx="12">
                  <c:v>114.12119064493267</c:v>
                </c:pt>
                <c:pt idx="13">
                  <c:v>84.673990077958891</c:v>
                </c:pt>
                <c:pt idx="14">
                  <c:v>91.743444365698082</c:v>
                </c:pt>
                <c:pt idx="15">
                  <c:v>159.79801559177889</c:v>
                </c:pt>
                <c:pt idx="16">
                  <c:v>68.78100637845499</c:v>
                </c:pt>
                <c:pt idx="17">
                  <c:v>66.017009213323888</c:v>
                </c:pt>
                <c:pt idx="18">
                  <c:v>89.22749822820694</c:v>
                </c:pt>
                <c:pt idx="19">
                  <c:v>92.062367115520914</c:v>
                </c:pt>
                <c:pt idx="20">
                  <c:v>66.548547129695251</c:v>
                </c:pt>
                <c:pt idx="21">
                  <c:v>68.798724309000704</c:v>
                </c:pt>
                <c:pt idx="22">
                  <c:v>105.61658398299079</c:v>
                </c:pt>
                <c:pt idx="23">
                  <c:v>77.533664068036856</c:v>
                </c:pt>
                <c:pt idx="24">
                  <c:v>56.165839829907867</c:v>
                </c:pt>
                <c:pt idx="25">
                  <c:v>81.608788093550672</c:v>
                </c:pt>
                <c:pt idx="26">
                  <c:v>73.440822111977326</c:v>
                </c:pt>
                <c:pt idx="27">
                  <c:v>74.025513819985832</c:v>
                </c:pt>
                <c:pt idx="28">
                  <c:v>89.333805811481213</c:v>
                </c:pt>
                <c:pt idx="29">
                  <c:v>67.381289865343732</c:v>
                </c:pt>
                <c:pt idx="30">
                  <c:v>87.26080793763289</c:v>
                </c:pt>
                <c:pt idx="31">
                  <c:v>175.47838412473422</c:v>
                </c:pt>
                <c:pt idx="32">
                  <c:v>111.80014174344437</c:v>
                </c:pt>
                <c:pt idx="33">
                  <c:v>75.549255846917077</c:v>
                </c:pt>
                <c:pt idx="34">
                  <c:v>149.30900070871724</c:v>
                </c:pt>
                <c:pt idx="35">
                  <c:v>555.56343019135363</c:v>
                </c:pt>
                <c:pt idx="36">
                  <c:v>490.46775336640678</c:v>
                </c:pt>
                <c:pt idx="37">
                  <c:v>131.90999291282779</c:v>
                </c:pt>
                <c:pt idx="38">
                  <c:v>168.1963146704465</c:v>
                </c:pt>
                <c:pt idx="39">
                  <c:v>99.627923458540039</c:v>
                </c:pt>
                <c:pt idx="40">
                  <c:v>79.482636428065206</c:v>
                </c:pt>
              </c:numCache>
            </c:numRef>
          </c:val>
          <c:smooth val="0"/>
          <c:extLst>
            <c:ext xmlns:c16="http://schemas.microsoft.com/office/drawing/2014/chart" uri="{C3380CC4-5D6E-409C-BE32-E72D297353CC}">
              <c16:uniqueId val="{00000000-82CC-47D4-B9EB-2D4668A764E7}"/>
            </c:ext>
          </c:extLst>
        </c:ser>
        <c:ser>
          <c:idx val="1"/>
          <c:order val="1"/>
          <c:tx>
            <c:strRef>
              <c:f>'12 Graf'!$E$9</c:f>
              <c:strCache>
                <c:ptCount val="1"/>
                <c:pt idx="0">
                  <c:v>Övriga Sverige</c:v>
                </c:pt>
              </c:strCache>
            </c:strRef>
          </c:tx>
          <c:spPr>
            <a:ln w="28575" cap="rnd">
              <a:solidFill>
                <a:schemeClr val="accent1"/>
              </a:solidFill>
              <a:prstDash val="sysDash"/>
              <a:round/>
            </a:ln>
            <a:effectLst/>
          </c:spPr>
          <c:marker>
            <c:symbol val="none"/>
          </c:marker>
          <c:cat>
            <c:numRef>
              <c:f>'12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'12 Graf'!$B$3:$AP$3</c:f>
              <c:numCache>
                <c:formatCode>General</c:formatCode>
                <c:ptCount val="41"/>
                <c:pt idx="0">
                  <c:v>100</c:v>
                </c:pt>
                <c:pt idx="1">
                  <c:v>91.55797101449275</c:v>
                </c:pt>
                <c:pt idx="2">
                  <c:v>153.68659420289856</c:v>
                </c:pt>
                <c:pt idx="3">
                  <c:v>149.61050724637681</c:v>
                </c:pt>
                <c:pt idx="4">
                  <c:v>125.74275362318841</c:v>
                </c:pt>
                <c:pt idx="5">
                  <c:v>138.1159420289855</c:v>
                </c:pt>
                <c:pt idx="6">
                  <c:v>233.90398550724638</c:v>
                </c:pt>
                <c:pt idx="7">
                  <c:v>155.82427536231884</c:v>
                </c:pt>
                <c:pt idx="8">
                  <c:v>140.89673913043478</c:v>
                </c:pt>
                <c:pt idx="9">
                  <c:v>103.94927536231884</c:v>
                </c:pt>
                <c:pt idx="10">
                  <c:v>131.52173913043478</c:v>
                </c:pt>
                <c:pt idx="11">
                  <c:v>118.55978260869566</c:v>
                </c:pt>
                <c:pt idx="12">
                  <c:v>114.0126811594203</c:v>
                </c:pt>
                <c:pt idx="13">
                  <c:v>92.282608695652172</c:v>
                </c:pt>
                <c:pt idx="14">
                  <c:v>101.53985507246377</c:v>
                </c:pt>
                <c:pt idx="15">
                  <c:v>151.81159420289856</c:v>
                </c:pt>
                <c:pt idx="16">
                  <c:v>81.277173913043484</c:v>
                </c:pt>
                <c:pt idx="17">
                  <c:v>69.900362318840578</c:v>
                </c:pt>
                <c:pt idx="18">
                  <c:v>87.789855072463766</c:v>
                </c:pt>
                <c:pt idx="19">
                  <c:v>95.398550724637687</c:v>
                </c:pt>
                <c:pt idx="20">
                  <c:v>81.313405797101453</c:v>
                </c:pt>
                <c:pt idx="21">
                  <c:v>69.05797101449275</c:v>
                </c:pt>
                <c:pt idx="22">
                  <c:v>103.75</c:v>
                </c:pt>
                <c:pt idx="23">
                  <c:v>84.673913043478265</c:v>
                </c:pt>
                <c:pt idx="24">
                  <c:v>69.755434782608702</c:v>
                </c:pt>
                <c:pt idx="25">
                  <c:v>76.268115942028984</c:v>
                </c:pt>
                <c:pt idx="26">
                  <c:v>82.527173913043484</c:v>
                </c:pt>
                <c:pt idx="27">
                  <c:v>75.335144927536234</c:v>
                </c:pt>
                <c:pt idx="28">
                  <c:v>86.684782608695656</c:v>
                </c:pt>
                <c:pt idx="29">
                  <c:v>63.777173913043477</c:v>
                </c:pt>
                <c:pt idx="30">
                  <c:v>98.197463768115938</c:v>
                </c:pt>
                <c:pt idx="31">
                  <c:v>144.28442028985506</c:v>
                </c:pt>
                <c:pt idx="32">
                  <c:v>109.27536231884058</c:v>
                </c:pt>
                <c:pt idx="33">
                  <c:v>75.579710144927532</c:v>
                </c:pt>
                <c:pt idx="34">
                  <c:v>123.67753623188406</c:v>
                </c:pt>
                <c:pt idx="35">
                  <c:v>442.92572463768118</c:v>
                </c:pt>
                <c:pt idx="36">
                  <c:v>422.80797101449275</c:v>
                </c:pt>
                <c:pt idx="37">
                  <c:v>122.67210144927536</c:v>
                </c:pt>
                <c:pt idx="38">
                  <c:v>129.9909420289855</c:v>
                </c:pt>
                <c:pt idx="39">
                  <c:v>80.135869565217391</c:v>
                </c:pt>
                <c:pt idx="40">
                  <c:v>69.565217391304344</c:v>
                </c:pt>
              </c:numCache>
            </c:numRef>
          </c:val>
          <c:smooth val="0"/>
          <c:extLst>
            <c:ext xmlns:c16="http://schemas.microsoft.com/office/drawing/2014/chart" uri="{C3380CC4-5D6E-409C-BE32-E72D297353CC}">
              <c16:uniqueId val="{00000001-82CC-47D4-B9EB-2D4668A764E7}"/>
            </c:ext>
          </c:extLst>
        </c:ser>
        <c:dLbls>
          <c:showLegendKey val="0"/>
          <c:showVal val="0"/>
          <c:showCatName val="0"/>
          <c:showSerName val="0"/>
          <c:showPercent val="0"/>
          <c:showBubbleSize val="0"/>
        </c:dLbls>
        <c:smooth val="0"/>
        <c:axId val="464037336"/>
        <c:axId val="464042256"/>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'13 Graf'!$A$5</c:f>
              <c:strCache>
                <c:ptCount val="1"/>
                <c:pt idx="0">
                  <c:v>Stockholmsregionen</c:v>
                </c:pt>
              </c:strCache>
            </c:strRef>
          </c:tx>
          <c:spPr>
            <a:ln w="28575" cap="rnd">
              <a:solidFill>
                <a:schemeClr val="accent2"/>
              </a:solidFill>
              <a:prstDash val="solid"/>
              <a:round/>
            </a:ln>
            <a:effectLst/>
          </c:spPr>
          <c:marker>
            <c:symbol val="none"/>
          </c:marker>
          <c:cat>
            <c:numRef>
              <c:f>'13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'13 Graf'!$B$2:$AP$2</c:f>
              <c:numCache>
                <c:formatCode>General</c:formatCode>
                <c:ptCount val="41"/>
                <c:pt idx="0">
                  <c:v>4.8439848000000003</c:v>
                </c:pt>
                <c:pt idx="1">
                  <c:v>4.9376382000000003</c:v>
                </c:pt>
                <c:pt idx="2">
                  <c:v>5.0320827000000001</c:v>
                </c:pt>
                <c:pt idx="3">
                  <c:v>5.2541643999999996</c:v>
                </c:pt>
                <c:pt idx="4">
                  <c:v>5.0010671000000002</c:v>
                </c:pt>
                <c:pt idx="5">
                  <c:v>5.1782148000000001</c:v>
                </c:pt>
                <c:pt idx="6">
                  <c:v>5.3953179000000002</c:v>
                </c:pt>
                <c:pt idx="7">
                  <c:v>5.5419051000000001</c:v>
                </c:pt>
                <c:pt idx="8">
                  <c:v>5.2437776999999999</c:v>
                </c:pt>
                <c:pt idx="9">
                  <c:v>5.3645101000000004</c:v>
                </c:pt>
                <c:pt idx="10">
                  <c:v>5.3601355000000002</c:v>
                </c:pt>
                <c:pt idx="11">
                  <c:v>5.2919352000000002</c:v>
                </c:pt>
                <c:pt idx="12">
                  <c:v>4.8974510000000002</c:v>
                </c:pt>
                <c:pt idx="13">
                  <c:v>4.9245058000000004</c:v>
                </c:pt>
                <c:pt idx="14">
                  <c:v>4.9633238000000004</c:v>
                </c:pt>
                <c:pt idx="15">
                  <c:v>5.0178478999999996</c:v>
                </c:pt>
                <c:pt idx="16">
                  <c:v>4.7765000000000004</c:v>
                </c:pt>
                <c:pt idx="17">
                  <c:v>4.8890190999999996</c:v>
                </c:pt>
                <c:pt idx="18">
                  <c:v>4.9702282999999996</c:v>
                </c:pt>
                <c:pt idx="19">
                  <c:v>4.9772156000000001</c:v>
                </c:pt>
                <c:pt idx="20">
                  <c:v>4.6782830000000004</c:v>
                </c:pt>
                <c:pt idx="21">
                  <c:v>4.7287435999999996</c:v>
                </c:pt>
                <c:pt idx="22">
                  <c:v>4.8007308999999996</c:v>
                </c:pt>
                <c:pt idx="23">
                  <c:v>4.8891187</c:v>
                </c:pt>
                <c:pt idx="24">
                  <c:v>4.6929730000000003</c:v>
                </c:pt>
                <c:pt idx="25">
                  <c:v>4.7292706000000004</c:v>
                </c:pt>
                <c:pt idx="26">
                  <c:v>4.7346294000000002</c:v>
                </c:pt>
                <c:pt idx="27">
                  <c:v>4.7222562000000003</c:v>
                </c:pt>
                <c:pt idx="28">
                  <c:v>4.4586030000000001</c:v>
                </c:pt>
                <c:pt idx="29">
                  <c:v>4.4747602999999998</c:v>
                </c:pt>
                <c:pt idx="30">
                  <c:v>4.4244275000000002</c:v>
                </c:pt>
                <c:pt idx="31">
                  <c:v>4.4824197000000003</c:v>
                </c:pt>
                <c:pt idx="32">
                  <c:v>4.3680611000000003</c:v>
                </c:pt>
                <c:pt idx="33">
                  <c:v>4.5621017000000004</c:v>
                </c:pt>
                <c:pt idx="34">
                  <c:v>4.7287838089076519</c:v>
                </c:pt>
                <c:pt idx="35">
                  <c:v>4.95733281374656</c:v>
                </c:pt>
                <c:pt idx="36">
                  <c:v>5.8894773015222137</c:v>
                </c:pt>
                <c:pt idx="37">
                  <c:v>6.3834116388477549</c:v>
                </c:pt>
                <c:pt idx="38">
                  <c:v>6.133152539585959</c:v>
                </c:pt>
                <c:pt idx="39">
                  <c:v>6.0746811276419743</c:v>
                </c:pt>
                <c:pt idx="40">
                  <c:v>5.6431255060196657</c:v>
                </c:pt>
              </c:numCache>
            </c:numRef>
          </c:val>
          <c:smooth val="0"/>
          <c:extLst>
            <c:ext xmlns:c16="http://schemas.microsoft.com/office/drawing/2014/chart" uri="{C3380CC4-5D6E-409C-BE32-E72D297353CC}">
              <c16:uniqueId val="{00000000-7BE7-402F-B07F-64E24331A3CF}"/>
            </c:ext>
          </c:extLst>
        </c:ser>
        <c:ser>
          <c:idx val="1"/>
          <c:order val="1"/>
          <c:tx>
            <c:strRef>
              <c:f>'13 Graf'!$A$6</c:f>
              <c:strCache>
                <c:ptCount val="1"/>
                <c:pt idx="0">
                  <c:v>Sverige</c:v>
                </c:pt>
              </c:strCache>
            </c:strRef>
          </c:tx>
          <c:spPr>
            <a:ln w="28575" cap="rnd">
              <a:solidFill>
                <a:schemeClr val="accent1"/>
              </a:solidFill>
              <a:prstDash val="solid"/>
              <a:round/>
            </a:ln>
            <a:effectLst/>
          </c:spPr>
          <c:marker>
            <c:symbol val="none"/>
          </c:marker>
          <c:cat>
            <c:numRef>
              <c:f>'13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'13 Graf'!$B$3:$AP$3</c:f>
              <c:numCache>
                <c:formatCode>General</c:formatCode>
                <c:ptCount val="41"/>
                <c:pt idx="0">
                  <c:v>5.1058506000000001</c:v>
                </c:pt>
                <c:pt idx="1">
                  <c:v>5.1979901999999996</c:v>
                </c:pt>
                <c:pt idx="2">
                  <c:v>5.3716065000000004</c:v>
                </c:pt>
                <c:pt idx="3">
                  <c:v>5.6471321000000003</c:v>
                </c:pt>
                <c:pt idx="4">
                  <c:v>5.2812840999999997</c:v>
                </c:pt>
                <c:pt idx="5">
                  <c:v>5.4272818000000003</c:v>
                </c:pt>
                <c:pt idx="6">
                  <c:v>5.6900012000000002</c:v>
                </c:pt>
                <c:pt idx="7">
                  <c:v>5.8598794999999999</c:v>
                </c:pt>
                <c:pt idx="8">
                  <c:v>5.4593397000000001</c:v>
                </c:pt>
                <c:pt idx="9">
                  <c:v>5.5785103999999999</c:v>
                </c:pt>
                <c:pt idx="10">
                  <c:v>5.6457477999999996</c:v>
                </c:pt>
                <c:pt idx="11">
                  <c:v>5.5976245000000002</c:v>
                </c:pt>
                <c:pt idx="12">
                  <c:v>5.0938878000000001</c:v>
                </c:pt>
                <c:pt idx="13">
                  <c:v>5.1062773000000004</c:v>
                </c:pt>
                <c:pt idx="14">
                  <c:v>5.2243864999999996</c:v>
                </c:pt>
                <c:pt idx="15">
                  <c:v>5.2929404</c:v>
                </c:pt>
                <c:pt idx="16">
                  <c:v>4.9356795</c:v>
                </c:pt>
                <c:pt idx="17">
                  <c:v>5.0270139</c:v>
                </c:pt>
                <c:pt idx="18">
                  <c:v>5.1607665000000003</c:v>
                </c:pt>
                <c:pt idx="19">
                  <c:v>5.1933197</c:v>
                </c:pt>
                <c:pt idx="20">
                  <c:v>4.8013187999999998</c:v>
                </c:pt>
                <c:pt idx="21">
                  <c:v>4.8220586000000001</c:v>
                </c:pt>
                <c:pt idx="22">
                  <c:v>4.9710428000000002</c:v>
                </c:pt>
                <c:pt idx="23">
                  <c:v>5.0919134000000001</c:v>
                </c:pt>
                <c:pt idx="24">
                  <c:v>4.8117241000000002</c:v>
                </c:pt>
                <c:pt idx="25">
                  <c:v>4.8194819000000004</c:v>
                </c:pt>
                <c:pt idx="26">
                  <c:v>4.8820189999999997</c:v>
                </c:pt>
                <c:pt idx="27">
                  <c:v>4.9013086000000001</c:v>
                </c:pt>
                <c:pt idx="28">
                  <c:v>4.5815858</c:v>
                </c:pt>
                <c:pt idx="29">
                  <c:v>4.5682245000000004</c:v>
                </c:pt>
                <c:pt idx="30">
                  <c:v>4.5652578999999998</c:v>
                </c:pt>
                <c:pt idx="31">
                  <c:v>4.6360673999999999</c:v>
                </c:pt>
                <c:pt idx="32">
                  <c:v>4.4652865000000004</c:v>
                </c:pt>
                <c:pt idx="33">
                  <c:v>4.6453017000000001</c:v>
                </c:pt>
                <c:pt idx="34">
                  <c:v>4.8557554528969531</c:v>
                </c:pt>
                <c:pt idx="35">
                  <c:v>5.0690150105641782</c:v>
                </c:pt>
                <c:pt idx="36">
                  <c:v>5.8655588453141814</c:v>
                </c:pt>
                <c:pt idx="37">
                  <c:v>6.2768198893320166</c:v>
                </c:pt>
                <c:pt idx="38">
                  <c:v>6.0307963571851229</c:v>
                </c:pt>
                <c:pt idx="39">
                  <c:v>5.9896784238545449</c:v>
                </c:pt>
                <c:pt idx="40">
                  <c:v>5.5009540448191512</c:v>
                </c:pt>
              </c:numCache>
            </c:numRef>
          </c:val>
          <c:smooth val="0"/>
          <c:extLst>
            <c:ext xmlns:c16="http://schemas.microsoft.com/office/drawing/2014/chart" uri="{C3380CC4-5D6E-409C-BE32-E72D297353CC}">
              <c16:uniqueId val="{00000001-7BE7-402F-B07F-64E24331A3CF}"/>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'15 Graf'!$A$22</c:f>
              <c:strCache>
                <c:ptCount val="1"/>
                <c:pt idx="0">
                  <c:v>Stockholmsregionen</c:v>
                </c:pt>
              </c:strCache>
            </c:strRef>
          </c:tx>
          <c:spPr>
            <a:ln w="28575" cap="rnd">
              <a:solidFill>
                <a:schemeClr val="accent2"/>
              </a:solidFill>
              <a:round/>
            </a:ln>
            <a:effectLst/>
          </c:spPr>
          <c:marker>
            <c:symbol val="none"/>
          </c:marker>
          <c:cat>
            <c:numRef>
              <c:f>'15 Graf'!$B$19:$AP$19</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'15 Graf'!$B$20:$AP$20</c:f>
              <c:numCache>
                <c:formatCode>General</c:formatCode>
                <c:ptCount val="41"/>
                <c:pt idx="0">
                  <c:v>100</c:v>
                </c:pt>
                <c:pt idx="1">
                  <c:v>100.34180785041318</c:v>
                </c:pt>
                <c:pt idx="2">
                  <c:v>100.53662999127563</c:v>
                </c:pt>
                <c:pt idx="3">
                  <c:v>100.76821641782516</c:v>
                </c:pt>
                <c:pt idx="4">
                  <c:v>101.06804535912802</c:v>
                </c:pt>
                <c:pt idx="5">
                  <c:v>101.43128316881474</c:v>
                </c:pt>
                <c:pt idx="6">
                  <c:v>101.67370363033035</c:v>
                </c:pt>
                <c:pt idx="7">
                  <c:v>101.96393671209184</c:v>
                </c:pt>
                <c:pt idx="8">
                  <c:v>102.29364854104837</c:v>
                </c:pt>
                <c:pt idx="9">
                  <c:v>102.68688829371807</c:v>
                </c:pt>
                <c:pt idx="10">
                  <c:v>102.95209594526122</c:v>
                </c:pt>
                <c:pt idx="11">
                  <c:v>103.26387804162556</c:v>
                </c:pt>
                <c:pt idx="12">
                  <c:v>103.62783018328805</c:v>
                </c:pt>
                <c:pt idx="13">
                  <c:v>104.03673761729331</c:v>
                </c:pt>
                <c:pt idx="14">
                  <c:v>104.25684711009856</c:v>
                </c:pt>
                <c:pt idx="15">
                  <c:v>104.51729254846981</c:v>
                </c:pt>
                <c:pt idx="16">
                  <c:v>104.85150466887379</c:v>
                </c:pt>
                <c:pt idx="17">
                  <c:v>105.28974733601795</c:v>
                </c:pt>
                <c:pt idx="18">
                  <c:v>105.55700273922501</c:v>
                </c:pt>
                <c:pt idx="19">
                  <c:v>105.86061763999955</c:v>
                </c:pt>
                <c:pt idx="20">
                  <c:v>106.23490378424508</c:v>
                </c:pt>
                <c:pt idx="21">
                  <c:v>106.78708240152696</c:v>
                </c:pt>
                <c:pt idx="22">
                  <c:v>107.20508566269054</c:v>
                </c:pt>
                <c:pt idx="23">
                  <c:v>107.5635374481395</c:v>
                </c:pt>
                <c:pt idx="24">
                  <c:v>107.94870524948283</c:v>
                </c:pt>
                <c:pt idx="25">
                  <c:v>108.43666542214163</c:v>
                </c:pt>
                <c:pt idx="26">
                  <c:v>108.76311513507541</c:v>
                </c:pt>
                <c:pt idx="27">
                  <c:v>109.04987180122141</c:v>
                </c:pt>
                <c:pt idx="28">
                  <c:v>109.41768133555316</c:v>
                </c:pt>
                <c:pt idx="29">
                  <c:v>109.84766156284407</c:v>
                </c:pt>
                <c:pt idx="30">
                  <c:v>110.16606313551735</c:v>
                </c:pt>
                <c:pt idx="31">
                  <c:v>110.49213187139739</c:v>
                </c:pt>
                <c:pt idx="32">
                  <c:v>110.83924958949723</c:v>
                </c:pt>
                <c:pt idx="33">
                  <c:v>111.23417992784294</c:v>
                </c:pt>
                <c:pt idx="34">
                  <c:v>111.43166890808166</c:v>
                </c:pt>
                <c:pt idx="35">
                  <c:v>111.64151583150147</c:v>
                </c:pt>
                <c:pt idx="36">
                  <c:v>111.73247410308477</c:v>
                </c:pt>
                <c:pt idx="37">
                  <c:v>111.9599412152406</c:v>
                </c:pt>
                <c:pt idx="38">
                  <c:v>112.02880281770629</c:v>
                </c:pt>
                <c:pt idx="39">
                  <c:v>112.17364553132965</c:v>
                </c:pt>
                <c:pt idx="40">
                  <c:v>112.42699527207476</c:v>
                </c:pt>
              </c:numCache>
            </c:numRef>
          </c:val>
          <c:smooth val="0"/>
          <c:extLst>
            <c:ext xmlns:c16="http://schemas.microsoft.com/office/drawing/2014/chart" uri="{C3380CC4-5D6E-409C-BE32-E72D297353CC}">
              <c16:uniqueId val="{00000000-9AED-464A-9E24-7B5DB5DBDC59}"/>
            </c:ext>
          </c:extLst>
        </c:ser>
        <c:ser>
          <c:idx val="1"/>
          <c:order val="1"/>
          <c:tx>
            <c:strRef>
              <c:f>'15 Graf'!$A$23</c:f>
              <c:strCache>
                <c:ptCount val="1"/>
                <c:pt idx="0">
                  <c:v>Övriga Sverige</c:v>
                </c:pt>
              </c:strCache>
            </c:strRef>
          </c:tx>
          <c:spPr>
            <a:ln w="28575" cap="rnd">
              <a:solidFill>
                <a:schemeClr val="accent1"/>
              </a:solidFill>
              <a:prstDash val="sysDash"/>
              <a:round/>
            </a:ln>
            <a:effectLst/>
          </c:spPr>
          <c:marker>
            <c:symbol val="none"/>
          </c:marker>
          <c:cat>
            <c:numRef>
              <c:f>'15 Graf'!$B$19:$AP$19</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'15 Graf'!$B$21:$AP$21</c:f>
              <c:numCache>
                <c:formatCode>General</c:formatCode>
                <c:ptCount val="41"/>
                <c:pt idx="0">
                  <c:v>100</c:v>
                </c:pt>
                <c:pt idx="1">
                  <c:v>100.19071545262092</c:v>
                </c:pt>
                <c:pt idx="2">
                  <c:v>100.25740011023265</c:v>
                </c:pt>
                <c:pt idx="3">
                  <c:v>100.30565548407458</c:v>
                </c:pt>
                <c:pt idx="4">
                  <c:v>100.43336451255593</c:v>
                </c:pt>
                <c:pt idx="5">
                  <c:v>100.63164607237087</c:v>
                </c:pt>
                <c:pt idx="6">
                  <c:v>100.73926775328925</c:v>
                </c:pt>
                <c:pt idx="7">
                  <c:v>100.84187712641916</c:v>
                </c:pt>
                <c:pt idx="8">
                  <c:v>101.01574512624536</c:v>
                </c:pt>
                <c:pt idx="9">
                  <c:v>101.25383927530034</c:v>
                </c:pt>
                <c:pt idx="10">
                  <c:v>101.4116793251261</c:v>
                </c:pt>
                <c:pt idx="11">
                  <c:v>101.58154510200332</c:v>
                </c:pt>
                <c:pt idx="12">
                  <c:v>101.81096776800219</c:v>
                </c:pt>
                <c:pt idx="13">
                  <c:v>102.13745386961597</c:v>
                </c:pt>
                <c:pt idx="14">
                  <c:v>102.32066038965642</c:v>
                </c:pt>
                <c:pt idx="15">
                  <c:v>102.493403955416</c:v>
                </c:pt>
                <c:pt idx="16">
                  <c:v>102.71789054644447</c:v>
                </c:pt>
                <c:pt idx="17">
                  <c:v>103.04336656321873</c:v>
                </c:pt>
                <c:pt idx="18">
                  <c:v>103.25563684515056</c:v>
                </c:pt>
                <c:pt idx="19">
                  <c:v>103.47690259961533</c:v>
                </c:pt>
                <c:pt idx="20">
                  <c:v>103.7672352872567</c:v>
                </c:pt>
                <c:pt idx="21">
                  <c:v>104.24176552157351</c:v>
                </c:pt>
                <c:pt idx="22">
                  <c:v>104.68349658591325</c:v>
                </c:pt>
                <c:pt idx="23">
                  <c:v>104.94432717295931</c:v>
                </c:pt>
                <c:pt idx="24">
                  <c:v>105.19193136606923</c:v>
                </c:pt>
                <c:pt idx="25">
                  <c:v>105.57652593326122</c:v>
                </c:pt>
                <c:pt idx="26">
                  <c:v>105.82043283469447</c:v>
                </c:pt>
                <c:pt idx="27">
                  <c:v>106.01865721989586</c:v>
                </c:pt>
                <c:pt idx="28">
                  <c:v>106.27386563660883</c:v>
                </c:pt>
                <c:pt idx="29">
                  <c:v>106.60746044850816</c:v>
                </c:pt>
                <c:pt idx="30">
                  <c:v>106.79283960386378</c:v>
                </c:pt>
                <c:pt idx="31">
                  <c:v>107.00672983317972</c:v>
                </c:pt>
                <c:pt idx="32">
                  <c:v>107.22607070898808</c:v>
                </c:pt>
                <c:pt idx="33">
                  <c:v>107.52475089020874</c:v>
                </c:pt>
                <c:pt idx="34">
                  <c:v>107.63620327023543</c:v>
                </c:pt>
                <c:pt idx="35">
                  <c:v>107.76962976007245</c:v>
                </c:pt>
                <c:pt idx="36">
                  <c:v>107.86810350282175</c:v>
                </c:pt>
                <c:pt idx="37">
                  <c:v>108.08311816620432</c:v>
                </c:pt>
                <c:pt idx="38">
                  <c:v>108.14368514016547</c:v>
                </c:pt>
                <c:pt idx="39">
                  <c:v>108.22807486977528</c:v>
                </c:pt>
                <c:pt idx="40">
                  <c:v>108.3958251859509</c:v>
                </c:pt>
              </c:numCache>
            </c:numRef>
          </c:val>
          <c:smooth val="0"/>
          <c:extLst>
            <c:ext xmlns:c16="http://schemas.microsoft.com/office/drawing/2014/chart" uri="{C3380CC4-5D6E-409C-BE32-E72D297353CC}">
              <c16:uniqueId val="{00000001-9AED-464A-9E24-7B5DB5DBDC59}"/>
            </c:ext>
          </c:extLst>
        </c:ser>
        <c:dLbls>
          <c:showLegendKey val="0"/>
          <c:showVal val="0"/>
          <c:showCatName val="0"/>
          <c:showSerName val="0"/>
          <c:showPercent val="0"/>
          <c:showBubbleSize val="0"/>
        </c:dLbls>
        <c:smooth val="0"/>
        <c:axId val="789520360"/>
        <c:axId val="789515440"/>
      </c:lineChart>
      <c:catAx>
        <c:axId val="78952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15440"/>
        <c:crosses val="autoZero"/>
        <c:auto val="1"/>
        <c:lblAlgn val="ctr"/>
        <c:lblOffset val="100"/>
        <c:noMultiLvlLbl val="0"/>
      </c:catAx>
      <c:valAx>
        <c:axId val="78951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203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'16 Graf'!$A$3</c:f>
              <c:strCache>
                <c:ptCount val="1"/>
                <c:pt idx="0">
                  <c:v>Stockholmregionen</c:v>
                </c:pt>
              </c:strCache>
            </c:strRef>
          </c:tx>
          <c:spPr>
            <a:ln w="28575" cap="rnd">
              <a:solidFill>
                <a:schemeClr val="accent2"/>
              </a:solidFill>
              <a:round/>
            </a:ln>
            <a:effectLst/>
          </c:spPr>
          <c:marker>
            <c:symbol val="none"/>
          </c:marker>
          <c:cat>
            <c:numRef>
              <c:f>'16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'16 Graf'!$B$3:$AP$3</c:f>
              <c:numCache>
                <c:formatCode>General</c:formatCode>
                <c:ptCount val="41"/>
                <c:pt idx="0">
                  <c:v>100</c:v>
                </c:pt>
                <c:pt idx="1">
                  <c:v>58.99836180669319</c:v>
                </c:pt>
                <c:pt idx="2">
                  <c:v>59.115375614322488</c:v>
                </c:pt>
                <c:pt idx="3">
                  <c:v>51.205242218581795</c:v>
                </c:pt>
                <c:pt idx="4">
                  <c:v>76.503627428036509</c:v>
                </c:pt>
                <c:pt idx="5">
                  <c:v>52.820032763866138</c:v>
                </c:pt>
                <c:pt idx="6">
                  <c:v>62.8598174584601</c:v>
                </c:pt>
                <c:pt idx="7">
                  <c:v>104.4465246899134</c:v>
                </c:pt>
                <c:pt idx="8">
                  <c:v>99.180903346594903</c:v>
                </c:pt>
                <c:pt idx="9">
                  <c:v>89.187924175052657</c:v>
                </c:pt>
                <c:pt idx="10">
                  <c:v>121.0858881347999</c:v>
                </c:pt>
                <c:pt idx="11">
                  <c:v>116.10109992979172</c:v>
                </c:pt>
                <c:pt idx="12">
                  <c:v>122.16241516498947</c:v>
                </c:pt>
                <c:pt idx="13">
                  <c:v>99.321319915750053</c:v>
                </c:pt>
                <c:pt idx="14">
                  <c:v>149.77767376550432</c:v>
                </c:pt>
                <c:pt idx="15">
                  <c:v>165.31710741867539</c:v>
                </c:pt>
                <c:pt idx="16">
                  <c:v>175.82494734378656</c:v>
                </c:pt>
                <c:pt idx="17">
                  <c:v>139.97191668616898</c:v>
                </c:pt>
                <c:pt idx="18">
                  <c:v>143.24830329978937</c:v>
                </c:pt>
                <c:pt idx="19">
                  <c:v>214.27568453077464</c:v>
                </c:pt>
                <c:pt idx="20">
                  <c:v>201.26374912239643</c:v>
                </c:pt>
                <c:pt idx="21">
                  <c:v>180.87994383337235</c:v>
                </c:pt>
                <c:pt idx="22">
                  <c:v>184.29674701614792</c:v>
                </c:pt>
                <c:pt idx="23">
                  <c:v>197.40229347062953</c:v>
                </c:pt>
                <c:pt idx="24">
                  <c:v>224.66651064825649</c:v>
                </c:pt>
                <c:pt idx="25">
                  <c:v>153.91996255558155</c:v>
                </c:pt>
                <c:pt idx="26">
                  <c:v>210.08659021764569</c:v>
                </c:pt>
                <c:pt idx="27">
                  <c:v>147.25017552071145</c:v>
                </c:pt>
                <c:pt idx="28">
                  <c:v>137.44441844137609</c:v>
                </c:pt>
                <c:pt idx="29">
                  <c:v>104.75076058974959</c:v>
                </c:pt>
                <c:pt idx="30">
                  <c:v>164.24058038848585</c:v>
                </c:pt>
                <c:pt idx="31">
                  <c:v>120.89866604259302</c:v>
                </c:pt>
                <c:pt idx="32">
                  <c:v>144.20781652234965</c:v>
                </c:pt>
                <c:pt idx="33">
                  <c:v>104.37631640533583</c:v>
                </c:pt>
                <c:pt idx="34">
                  <c:v>179.68640299555346</c:v>
                </c:pt>
                <c:pt idx="35">
                  <c:v>135.99344722677276</c:v>
                </c:pt>
                <c:pt idx="36">
                  <c:v>137.93587643341914</c:v>
                </c:pt>
                <c:pt idx="37">
                  <c:v>103.76784460566347</c:v>
                </c:pt>
                <c:pt idx="38">
                  <c:v>128.78539667680786</c:v>
                </c:pt>
                <c:pt idx="39">
                  <c:v>154.22419845541773</c:v>
                </c:pt>
                <c:pt idx="40">
                  <c:v>173.36765738357127</c:v>
                </c:pt>
              </c:numCache>
            </c:numRef>
          </c:val>
          <c:smooth val="0"/>
          <c:extLst>
            <c:ext xmlns:c16="http://schemas.microsoft.com/office/drawing/2014/chart" uri="{C3380CC4-5D6E-409C-BE32-E72D297353CC}">
              <c16:uniqueId val="{00000000-5007-4935-9F4B-CE85C27608E0}"/>
            </c:ext>
          </c:extLst>
        </c:ser>
        <c:ser>
          <c:idx val="0"/>
          <c:order val="1"/>
          <c:tx>
            <c:strRef>
              <c:f>'16 Graf'!$A$2</c:f>
              <c:strCache>
                <c:ptCount val="1"/>
                <c:pt idx="0">
                  <c:v>Övriga sverige</c:v>
                </c:pt>
              </c:strCache>
            </c:strRef>
          </c:tx>
          <c:spPr>
            <a:ln w="28575" cap="rnd">
              <a:solidFill>
                <a:schemeClr val="accent1"/>
              </a:solidFill>
              <a:prstDash val="sysDash"/>
              <a:round/>
            </a:ln>
            <a:effectLst/>
          </c:spPr>
          <c:marker>
            <c:symbol val="none"/>
          </c:marker>
          <c:cat>
            <c:numRef>
              <c:f>'16 Graf'!$B$1:$AP$1</c:f>
              <c:numCache>
                <c:formatCode>General</c:formatCode>
                <c:ptCount val="41"/>
                <c:pt idx="0">
                  <c:v>2011</c:v>
                </c:pt>
                <c:pt idx="3">
                  <c:v>2012</c:v>
                </c:pt>
                <c:pt idx="7">
                  <c:v>2013</c:v>
                </c:pt>
                <c:pt idx="11">
                  <c:v>2014</c:v>
                </c:pt>
                <c:pt idx="15">
                  <c:v>2015</c:v>
                </c:pt>
                <c:pt idx="19">
                  <c:v>2016</c:v>
                </c:pt>
                <c:pt idx="23">
                  <c:v>2017</c:v>
                </c:pt>
                <c:pt idx="27">
                  <c:v>2018</c:v>
                </c:pt>
                <c:pt idx="31">
                  <c:v>2019</c:v>
                </c:pt>
                <c:pt idx="35">
                  <c:v>2020</c:v>
                </c:pt>
                <c:pt idx="39">
                  <c:v>2021</c:v>
                </c:pt>
              </c:numCache>
            </c:numRef>
          </c:cat>
          <c:val>
            <c:numRef>
              <c:f>'16 Graf'!$B$2:$AP$2</c:f>
              <c:numCache>
                <c:formatCode>General</c:formatCode>
                <c:ptCount val="41"/>
                <c:pt idx="0">
                  <c:v>100</c:v>
                </c:pt>
                <c:pt idx="1">
                  <c:v>61.410579345088159</c:v>
                </c:pt>
                <c:pt idx="2">
                  <c:v>74.937027707808568</c:v>
                </c:pt>
                <c:pt idx="3">
                  <c:v>85.566750629722918</c:v>
                </c:pt>
                <c:pt idx="4">
                  <c:v>74.206549118387912</c:v>
                </c:pt>
                <c:pt idx="5">
                  <c:v>54.05541561712846</c:v>
                </c:pt>
                <c:pt idx="6">
                  <c:v>61.209068010075569</c:v>
                </c:pt>
                <c:pt idx="7">
                  <c:v>72.770780856423173</c:v>
                </c:pt>
                <c:pt idx="8">
                  <c:v>90.302267002518889</c:v>
                </c:pt>
                <c:pt idx="9">
                  <c:v>68.060453400503775</c:v>
                </c:pt>
                <c:pt idx="10">
                  <c:v>91.662468513853909</c:v>
                </c:pt>
                <c:pt idx="11">
                  <c:v>94.911838790931995</c:v>
                </c:pt>
                <c:pt idx="12">
                  <c:v>100.93198992443325</c:v>
                </c:pt>
                <c:pt idx="13">
                  <c:v>88.589420654911834</c:v>
                </c:pt>
                <c:pt idx="14">
                  <c:v>118.11083123425692</c:v>
                </c:pt>
                <c:pt idx="15">
                  <c:v>107.02770780856423</c:v>
                </c:pt>
                <c:pt idx="16">
                  <c:v>143.75314861460959</c:v>
                </c:pt>
                <c:pt idx="17">
                  <c:v>145.89420654911839</c:v>
                </c:pt>
                <c:pt idx="18">
                  <c:v>142.69521410579344</c:v>
                </c:pt>
                <c:pt idx="19">
                  <c:v>144.23173803526447</c:v>
                </c:pt>
                <c:pt idx="20">
                  <c:v>200.93198992443325</c:v>
                </c:pt>
                <c:pt idx="21">
                  <c:v>174.63476070528966</c:v>
                </c:pt>
                <c:pt idx="22">
                  <c:v>180.52896725440806</c:v>
                </c:pt>
                <c:pt idx="23">
                  <c:v>215.03778337531486</c:v>
                </c:pt>
                <c:pt idx="24">
                  <c:v>204.33249370277079</c:v>
                </c:pt>
                <c:pt idx="25">
                  <c:v>154.55919395465995</c:v>
                </c:pt>
                <c:pt idx="26">
                  <c:v>186.49874055415617</c:v>
                </c:pt>
                <c:pt idx="27">
                  <c:v>188.84130982367759</c:v>
                </c:pt>
                <c:pt idx="28">
                  <c:v>214.03022670025189</c:v>
                </c:pt>
                <c:pt idx="29">
                  <c:v>165.26448362720404</c:v>
                </c:pt>
                <c:pt idx="30">
                  <c:v>169.37027707808565</c:v>
                </c:pt>
                <c:pt idx="31">
                  <c:v>162.67002518891687</c:v>
                </c:pt>
                <c:pt idx="32">
                  <c:v>163.27455919395467</c:v>
                </c:pt>
                <c:pt idx="33">
                  <c:v>111.73803526448363</c:v>
                </c:pt>
                <c:pt idx="34">
                  <c:v>161.76322418136021</c:v>
                </c:pt>
                <c:pt idx="35">
                  <c:v>152.2418136020151</c:v>
                </c:pt>
                <c:pt idx="36">
                  <c:v>166.49874055415617</c:v>
                </c:pt>
                <c:pt idx="37">
                  <c:v>147.07808564231738</c:v>
                </c:pt>
                <c:pt idx="38">
                  <c:v>185.11335012594458</c:v>
                </c:pt>
                <c:pt idx="39">
                  <c:v>222.19143576826195</c:v>
                </c:pt>
                <c:pt idx="40">
                  <c:v>183.14861460957178</c:v>
                </c:pt>
              </c:numCache>
            </c:numRef>
          </c:val>
          <c:smooth val="0"/>
          <c:extLst>
            <c:ext xmlns:c16="http://schemas.microsoft.com/office/drawing/2014/chart" uri="{C3380CC4-5D6E-409C-BE32-E72D297353CC}">
              <c16:uniqueId val="{00000001-5007-4935-9F4B-CE85C27608E0}"/>
            </c:ext>
          </c:extLst>
        </c:ser>
        <c:dLbls>
          <c:showLegendKey val="0"/>
          <c:showVal val="0"/>
          <c:showCatName val="0"/>
          <c:showSerName val="0"/>
          <c:showPercent val="0"/>
          <c:showBubbleSize val="0"/>
        </c:dLbls>
        <c:smooth val="0"/>
        <c:axId val="733173808"/>
        <c:axId val="733172824"/>
      </c:lineChart>
      <c:catAx>
        <c:axId val="73317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2824"/>
        <c:crosses val="autoZero"/>
        <c:auto val="1"/>
        <c:lblAlgn val="ctr"/>
        <c:lblOffset val="100"/>
        <c:noMultiLvlLbl val="0"/>
      </c:catAx>
      <c:valAx>
        <c:axId val="733172824"/>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380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959978853400994E-2"/>
          <c:y val="6.9100447147485838E-2"/>
          <c:w val="0.89022332187063558"/>
          <c:h val="0.72281834932131217"/>
        </c:manualLayout>
      </c:layout>
      <c:lineChart>
        <c:grouping val="standard"/>
        <c:varyColors val="0"/>
        <c:ser>
          <c:idx val="0"/>
          <c:order val="0"/>
          <c:tx>
            <c:strRef>
              <c:f>'17 graf'!$A$8</c:f>
              <c:strCache>
                <c:ptCount val="1"/>
                <c:pt idx="0">
                  <c:v>Stocholmsregionen</c:v>
                </c:pt>
              </c:strCache>
            </c:strRef>
          </c:tx>
          <c:spPr>
            <a:ln w="28575" cap="rnd">
              <a:solidFill>
                <a:schemeClr val="accent2"/>
              </a:solidFill>
              <a:round/>
            </a:ln>
            <a:effectLst/>
          </c:spPr>
          <c:marker>
            <c:symbol val="none"/>
          </c:marker>
          <c:cat>
            <c:numRef>
              <c:f>'17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'17 graf'!$B$8:$L$8</c:f>
              <c:numCache>
                <c:formatCode>General</c:formatCode>
                <c:ptCount val="11"/>
                <c:pt idx="0">
                  <c:v>100</c:v>
                </c:pt>
                <c:pt idx="1">
                  <c:v>101.02158302059924</c:v>
                </c:pt>
                <c:pt idx="2">
                  <c:v>103.70507166903427</c:v>
                </c:pt>
                <c:pt idx="3">
                  <c:v>109.5512205180801</c:v>
                </c:pt>
                <c:pt idx="4">
                  <c:v>115.82784372309382</c:v>
                </c:pt>
                <c:pt idx="5">
                  <c:v>122.93760976247137</c:v>
                </c:pt>
                <c:pt idx="6">
                  <c:v>127.24331299403109</c:v>
                </c:pt>
                <c:pt idx="7">
                  <c:v>133.62385143885572</c:v>
                </c:pt>
                <c:pt idx="8">
                  <c:v>139.39125797973321</c:v>
                </c:pt>
                <c:pt idx="9">
                  <c:v>39.526620928868873</c:v>
                </c:pt>
                <c:pt idx="10">
                  <c:v>68.392197719967257</c:v>
                </c:pt>
              </c:numCache>
            </c:numRef>
          </c:val>
          <c:smooth val="0"/>
          <c:extLst>
            <c:ext xmlns:c16="http://schemas.microsoft.com/office/drawing/2014/chart" uri="{C3380CC4-5D6E-409C-BE32-E72D297353CC}">
              <c16:uniqueId val="{00000000-9ABA-4C08-9882-77FB660646AE}"/>
            </c:ext>
          </c:extLst>
        </c:ser>
        <c:ser>
          <c:idx val="1"/>
          <c:order val="1"/>
          <c:tx>
            <c:strRef>
              <c:f>'17 graf'!$A$9</c:f>
              <c:strCache>
                <c:ptCount val="1"/>
                <c:pt idx="0">
                  <c:v>Övriga Sverige</c:v>
                </c:pt>
              </c:strCache>
            </c:strRef>
          </c:tx>
          <c:spPr>
            <a:ln w="28575" cap="rnd">
              <a:solidFill>
                <a:schemeClr val="accent1"/>
              </a:solidFill>
              <a:prstDash val="sysDash"/>
              <a:round/>
            </a:ln>
            <a:effectLst/>
          </c:spPr>
          <c:marker>
            <c:symbol val="none"/>
          </c:marker>
          <c:cat>
            <c:numRef>
              <c:f>'17 graf'!$B$5:$L$5</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'17 graf'!$B$9:$L$9</c:f>
              <c:numCache>
                <c:formatCode>General</c:formatCode>
                <c:ptCount val="11"/>
                <c:pt idx="0">
                  <c:v>100</c:v>
                </c:pt>
                <c:pt idx="1">
                  <c:v>99.999633340276958</c:v>
                </c:pt>
                <c:pt idx="2">
                  <c:v>103.13693434430586</c:v>
                </c:pt>
                <c:pt idx="3">
                  <c:v>110.04995967888858</c:v>
                </c:pt>
                <c:pt idx="4">
                  <c:v>118.80176060832514</c:v>
                </c:pt>
                <c:pt idx="5">
                  <c:v>121.03451207559424</c:v>
                </c:pt>
                <c:pt idx="6">
                  <c:v>126.43013906257484</c:v>
                </c:pt>
                <c:pt idx="7">
                  <c:v>128.93641868323786</c:v>
                </c:pt>
                <c:pt idx="8">
                  <c:v>136.66319944066061</c:v>
                </c:pt>
                <c:pt idx="9">
                  <c:v>48.252236223276519</c:v>
                </c:pt>
                <c:pt idx="10">
                  <c:v>86.116223340687156</c:v>
                </c:pt>
              </c:numCache>
            </c:numRef>
          </c:val>
          <c:smooth val="0"/>
          <c:extLst>
            <c:ext xmlns:c16="http://schemas.microsoft.com/office/drawing/2014/chart" uri="{C3380CC4-5D6E-409C-BE32-E72D297353CC}">
              <c16:uniqueId val="{00000001-9ABA-4C08-9882-77FB660646AE}"/>
            </c:ext>
          </c:extLst>
        </c:ser>
        <c:dLbls>
          <c:showLegendKey val="0"/>
          <c:showVal val="0"/>
          <c:showCatName val="0"/>
          <c:showSerName val="0"/>
          <c:showPercent val="0"/>
          <c:showBubbleSize val="0"/>
        </c:dLbls>
        <c:smooth val="0"/>
        <c:axId val="764737160"/>
        <c:axId val="764738144"/>
      </c:lineChart>
      <c:catAx>
        <c:axId val="76473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8144"/>
        <c:crosses val="autoZero"/>
        <c:auto val="1"/>
        <c:lblAlgn val="ctr"/>
        <c:lblOffset val="100"/>
        <c:noMultiLvlLbl val="0"/>
      </c:catAx>
      <c:valAx>
        <c:axId val="76473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71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legend>
    <c:plotVisOnly val="1"/>
    <c:dispBlanksAs val="gap"/>
    <c:showDLblsOverMax val="0"/>
  </c:chart>
  <c:spPr>
    <a:noFill/>
    <a:ln>
      <a:noFill/>
    </a:ln>
    <a:effectLst/>
  </c:spPr>
  <c:txPr>
    <a:bodyPr/>
    <a:lstStyle/>
    <a:p>
      <a:pPr>
        <a:defRPr sz="1100">
          <a:latin typeface="Futura Std Book" panose="020B0502020204020303" pitchFamily="34" charset="0"/>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2021-09-21</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21/09/2021</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9/21/2021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9/21/2021</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9/21/2021</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9/21/2021</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9/21/2021</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9/21/2021</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9/21/2021</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9/21/2021</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9/21/2021</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9/21/2021</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tockholmbusinessalliance.se/hitta-material/konjunkturrapport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hyperlink" Target="http://stockholmbusinessalliance.se/hittamaterial/konjunkturrapporter/" TargetMode="External"/><Relationship Id="rId2" Type="http://schemas.openxmlformats.org/officeDocument/2006/relationships/image" Target="../media/image7.jpg"/><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50000"/>
              <a:alpha val="50196"/>
            </a:schemeClr>
          </a:solidFill>
        </p:spPr>
        <p:txBody>
          <a:bodyPr wrap="square" lIns="432000" rtlCol="0" anchor="ctr">
            <a:noAutofit/>
          </a:bodyPr>
          <a:lstStyle/>
          <a:p>
            <a:r>
              <a:rPr lang="en-GB" sz="3200" dirty="0" err="1">
                <a:solidFill>
                  <a:schemeClr val="bg1"/>
                </a:solidFill>
              </a:rPr>
              <a:t>Konjunkturen</a:t>
            </a:r>
            <a:r>
              <a:rPr lang="en-GB" sz="3200" dirty="0">
                <a:solidFill>
                  <a:schemeClr val="bg1"/>
                </a:solidFill>
              </a:rPr>
              <a:t> </a:t>
            </a:r>
            <a:r>
              <a:rPr lang="en-GB" sz="3200" dirty="0" err="1">
                <a:solidFill>
                  <a:schemeClr val="bg1"/>
                </a:solidFill>
              </a:rPr>
              <a:t>i</a:t>
            </a:r>
            <a:r>
              <a:rPr lang="en-GB" sz="3200" dirty="0">
                <a:solidFill>
                  <a:schemeClr val="bg1"/>
                </a:solidFill>
              </a:rPr>
              <a:t> </a:t>
            </a:r>
            <a:r>
              <a:rPr lang="en-GB" sz="3200" dirty="0" err="1">
                <a:solidFill>
                  <a:schemeClr val="bg1"/>
                </a:solidFill>
              </a:rPr>
              <a:t>Stockholmsregionen</a:t>
            </a:r>
            <a:endParaRPr lang="en-GB" sz="3200" dirty="0">
              <a:solidFill>
                <a:schemeClr val="bg1"/>
              </a:solidFill>
            </a:endParaRPr>
          </a:p>
          <a:p>
            <a:r>
              <a:rPr lang="sv-SE" sz="2000" dirty="0">
                <a:solidFill>
                  <a:schemeClr val="bg1"/>
                </a:solidFill>
                <a:latin typeface="+mj-lt"/>
              </a:rPr>
              <a:t>2021 kv2</a:t>
            </a:r>
          </a:p>
          <a:p>
            <a:endParaRPr lang="sv-SE" sz="2000" dirty="0">
              <a:solidFill>
                <a:schemeClr val="bg1"/>
              </a:solidFill>
              <a:latin typeface="+mj-lt"/>
            </a:endParaRPr>
          </a:p>
          <a:p>
            <a:r>
              <a:rPr lang="sv-SE" sz="2000" dirty="0" smtClean="0">
                <a:solidFill>
                  <a:schemeClr val="bg1"/>
                </a:solidFill>
                <a:latin typeface="+mj-lt"/>
              </a:rPr>
              <a:t>2021-09-29</a:t>
            </a:r>
            <a:endParaRPr lang="sv-SE" sz="2000" dirty="0">
              <a:solidFill>
                <a:schemeClr val="bg1"/>
              </a:solidFill>
              <a:latin typeface="+mj-lt"/>
            </a:endParaRPr>
          </a:p>
          <a:p>
            <a:r>
              <a:rPr lang="sv-SE" sz="2000" dirty="0">
                <a:solidFill>
                  <a:schemeClr val="bg1"/>
                </a:solidFill>
                <a:latin typeface="+mj-lt"/>
              </a:rPr>
              <a:t>Stockholm 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1112999F-A2C6-4E44-99F6-15DA1A8B287D}"/>
              </a:ext>
            </a:extLst>
          </p:cNvPr>
          <p:cNvPicPr>
            <a:picLocks noChangeAspect="1"/>
          </p:cNvPicPr>
          <p:nvPr/>
        </p:nvPicPr>
        <p:blipFill rotWithShape="1">
          <a:blip r:embed="rId4"/>
          <a:srcRect t="41640" b="10477"/>
          <a:stretch/>
        </p:blipFill>
        <p:spPr>
          <a:xfrm>
            <a:off x="6208847" y="8388"/>
            <a:ext cx="5983152" cy="6858000"/>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himmel, träd, byggnad&#10;&#10;Automatiskt genererad beskrivning">
            <a:extLst>
              <a:ext uri="{FF2B5EF4-FFF2-40B4-BE49-F238E27FC236}">
                <a16:creationId xmlns:a16="http://schemas.microsoft.com/office/drawing/2014/main" id="{05093794-FC30-41DF-A8F2-A2F52806EF4C}"/>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Stockholms län, Uppsala län, Södermanlands län, Östergötlands län, Örebro län, Västmanlands län, Gävleborgs län och Dalarnas län.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Läs samtliga konjunkturrapporter som tas fram inom ramen för partnerskapet Stockholm Business Alliance här: </a:t>
            </a:r>
            <a:r>
              <a:rPr lang="sv-SE" sz="1100" u="sng" dirty="0">
                <a:hlinkClick r:id="rId4"/>
              </a:rPr>
              <a:t>http://stockholmbusinessalliance.se/hitta-material/konjunkturrapporter/</a:t>
            </a:r>
            <a:r>
              <a:rPr lang="sv-SE" sz="1100" dirty="0"/>
              <a:t> </a:t>
            </a:r>
          </a:p>
          <a:p>
            <a:r>
              <a:rPr lang="sv-SE" sz="1100" dirty="0"/>
              <a:t/>
            </a:r>
            <a:br>
              <a:rPr lang="sv-SE" sz="1100" dirty="0"/>
            </a:br>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himmel, träd, byggnad&#10;&#10;Automatiskt genererad beskrivning">
            <a:extLst>
              <a:ext uri="{FF2B5EF4-FFF2-40B4-BE49-F238E27FC236}">
                <a16:creationId xmlns:a16="http://schemas.microsoft.com/office/drawing/2014/main" id="{58749C77-B791-4B52-8513-AA247DA6AAA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4" y="1305901"/>
            <a:ext cx="5339426" cy="4717972"/>
          </a:xfrm>
        </p:spPr>
        <p:txBody>
          <a:bodyPr/>
          <a:lstStyle/>
          <a:p>
            <a:pPr>
              <a:spcBef>
                <a:spcPts val="600"/>
              </a:spcBef>
            </a:pPr>
            <a:r>
              <a:rPr lang="sv-SE" sz="1050" b="1" dirty="0">
                <a:cs typeface="Times New Roman" panose="02020603050405020304" pitchFamily="18" charset="0"/>
              </a:rPr>
              <a:t>Fjolåret präglades starkt av den pågående Covid-19 pandemin med stora negativa konsekvenser. Under årets andra kvartal ser vi att regionen som helhet bjuder på en rad positiva signaler som en stigande lönesumma, färre konkurser och ett ökat nyföretagande. Även positiva signaler syns på arbetsmarknaden med en stigande sysselsättning och minskande arbetslöshet. Antalet sysselsatta invånare ökar med 29 000 personer i regionen och antalet arbetslösa minskar med drygt 7 800 personer</a:t>
            </a:r>
            <a:r>
              <a:rPr lang="sv-SE" sz="1050" b="1" dirty="0" smtClean="0">
                <a:cs typeface="Times New Roman" panose="02020603050405020304" pitchFamily="18" charset="0"/>
              </a:rPr>
              <a:t>.</a:t>
            </a:r>
            <a:endParaRPr lang="sv-SE" sz="1050" b="1" dirty="0">
              <a:cs typeface="Times New Roman" panose="02020603050405020304" pitchFamily="18" charset="0"/>
            </a:endParaRPr>
          </a:p>
          <a:p>
            <a:pPr>
              <a:spcBef>
                <a:spcPts val="600"/>
              </a:spcBef>
            </a:pPr>
            <a:r>
              <a:rPr lang="sv-SE" sz="1050" dirty="0">
                <a:cs typeface="Times New Roman" panose="02020603050405020304" pitchFamily="18" charset="0"/>
              </a:rPr>
              <a:t>Lönesumman i privat sektor ökar </a:t>
            </a:r>
            <a:r>
              <a:rPr lang="sv-SE" sz="1050" dirty="0" smtClean="0">
                <a:cs typeface="Times New Roman" panose="02020603050405020304" pitchFamily="18" charset="0"/>
              </a:rPr>
              <a:t>med </a:t>
            </a:r>
            <a:r>
              <a:rPr lang="sv-SE" sz="1050" dirty="0">
                <a:cs typeface="Times New Roman" panose="02020603050405020304" pitchFamily="18" charset="0"/>
              </a:rPr>
              <a:t>7,5 </a:t>
            </a:r>
            <a:r>
              <a:rPr lang="sv-SE" sz="1050" dirty="0" smtClean="0">
                <a:cs typeface="Times New Roman" panose="02020603050405020304" pitchFamily="18" charset="0"/>
              </a:rPr>
              <a:t>procent under andra kvartalet. </a:t>
            </a:r>
            <a:r>
              <a:rPr lang="sv-SE" sz="1050" dirty="0">
                <a:cs typeface="Times New Roman" panose="02020603050405020304" pitchFamily="18" charset="0"/>
              </a:rPr>
              <a:t>En liknande utveckling syns i relation till den totala lönesumman i sin helhet som ökar med 7 procent samt i relation till per sysselsatt och invånare. Detta är ett viktigt styrkebesked för den generella köpkraften i samhället vilket kommer att gynna konsumtionen och näringslivet på sikt i samband med återhämtningen. Därtill kan årets andra kvartal rapportera betydligt färre företagskonkurser jämfört med samma period förra året och fler nystartade företag. </a:t>
            </a:r>
            <a:endParaRPr lang="sv-SE" sz="1050" dirty="0" smtClean="0">
              <a:cs typeface="Times New Roman" panose="02020603050405020304" pitchFamily="18" charset="0"/>
            </a:endParaRPr>
          </a:p>
          <a:p>
            <a:pPr>
              <a:spcBef>
                <a:spcPts val="600"/>
              </a:spcBef>
            </a:pPr>
            <a:r>
              <a:rPr lang="sv-SE" sz="1050" dirty="0" smtClean="0">
                <a:cs typeface="Times New Roman" panose="02020603050405020304" pitchFamily="18" charset="0"/>
              </a:rPr>
              <a:t>Under </a:t>
            </a:r>
            <a:r>
              <a:rPr lang="sv-SE" sz="1050" dirty="0">
                <a:cs typeface="Times New Roman" panose="02020603050405020304" pitchFamily="18" charset="0"/>
              </a:rPr>
              <a:t>det andra kvartalet sker det en </a:t>
            </a:r>
            <a:r>
              <a:rPr lang="sv-SE" sz="1050" dirty="0" smtClean="0">
                <a:cs typeface="Times New Roman" panose="02020603050405020304" pitchFamily="18" charset="0"/>
              </a:rPr>
              <a:t>positiv </a:t>
            </a:r>
            <a:r>
              <a:rPr lang="sv-SE" sz="1050" dirty="0">
                <a:cs typeface="Times New Roman" panose="02020603050405020304" pitchFamily="18" charset="0"/>
              </a:rPr>
              <a:t>vändning på arbetsmarknaden. Antalet sysselsatta ökar </a:t>
            </a:r>
            <a:r>
              <a:rPr lang="sv-SE" sz="1050" dirty="0" smtClean="0">
                <a:cs typeface="Times New Roman" panose="02020603050405020304" pitchFamily="18" charset="0"/>
              </a:rPr>
              <a:t>med </a:t>
            </a:r>
            <a:r>
              <a:rPr lang="sv-SE" sz="1050" dirty="0">
                <a:cs typeface="Times New Roman" panose="02020603050405020304" pitchFamily="18" charset="0"/>
              </a:rPr>
              <a:t>0,3 </a:t>
            </a:r>
            <a:r>
              <a:rPr lang="sv-SE" sz="1050" dirty="0" smtClean="0">
                <a:cs typeface="Times New Roman" panose="02020603050405020304" pitchFamily="18" charset="0"/>
              </a:rPr>
              <a:t>procent och antalet lediga jobb ökar med drygt 60 procent. Samtidigt minskar antalet varslade personer med 84 procent och arbetslösheten med 0,2 procentenheter. </a:t>
            </a:r>
          </a:p>
          <a:p>
            <a:pPr>
              <a:spcBef>
                <a:spcPts val="600"/>
              </a:spcBef>
            </a:pPr>
            <a:r>
              <a:rPr lang="sv-SE" sz="1050" dirty="0" smtClean="0">
                <a:cs typeface="Times New Roman" panose="02020603050405020304" pitchFamily="18" charset="0"/>
              </a:rPr>
              <a:t>Antalet </a:t>
            </a:r>
            <a:r>
              <a:rPr lang="sv-SE" sz="1050" dirty="0">
                <a:cs typeface="Times New Roman" panose="02020603050405020304" pitchFamily="18" charset="0"/>
              </a:rPr>
              <a:t>invånare ökar med 0,6 procent eller 29 000 </a:t>
            </a:r>
            <a:r>
              <a:rPr lang="sv-SE" sz="1050" dirty="0" smtClean="0">
                <a:cs typeface="Times New Roman" panose="02020603050405020304" pitchFamily="18" charset="0"/>
              </a:rPr>
              <a:t>personer i Stockholmsregionen, </a:t>
            </a:r>
            <a:r>
              <a:rPr lang="sv-SE" sz="1050" dirty="0">
                <a:cs typeface="Times New Roman" panose="02020603050405020304" pitchFamily="18" charset="0"/>
              </a:rPr>
              <a:t>vilket liknar utvecklingen i Sverige som helhet. Turismen återhämtar sig under det andra kvartalet från de låga nivåerna samma period förra året och ökar nu med 73 procent</a:t>
            </a:r>
            <a:r>
              <a:rPr lang="sv-SE" sz="1050" dirty="0" smtClean="0">
                <a:cs typeface="Times New Roman" panose="02020603050405020304" pitchFamily="18" charset="0"/>
              </a:rPr>
              <a:t>.</a:t>
            </a:r>
          </a:p>
          <a:p>
            <a:pPr>
              <a:spcBef>
                <a:spcPts val="600"/>
              </a:spcBef>
            </a:pPr>
            <a:r>
              <a:rPr lang="sv-SE" sz="1050" dirty="0" smtClean="0">
                <a:cs typeface="Times New Roman" panose="02020603050405020304" pitchFamily="18" charset="0"/>
              </a:rPr>
              <a:t> </a:t>
            </a:r>
            <a:endParaRPr lang="sv-SE" sz="1050" dirty="0">
              <a:cs typeface="Times New Roman" panose="02020603050405020304" pitchFamily="18" charset="0"/>
            </a:endParaRPr>
          </a:p>
          <a:p>
            <a:pPr>
              <a:spcBef>
                <a:spcPts val="600"/>
              </a:spcBef>
            </a:pPr>
            <a:r>
              <a:rPr lang="sv-SE" sz="1050" dirty="0">
                <a:cs typeface="Times New Roman" panose="02020603050405020304" pitchFamily="18" charset="0"/>
              </a:rPr>
              <a:t>Staffan Ingvarsson</a:t>
            </a:r>
          </a:p>
          <a:p>
            <a:pPr>
              <a:spcBef>
                <a:spcPts val="600"/>
              </a:spcBef>
            </a:pPr>
            <a:r>
              <a:rPr lang="sv-SE" sz="1050" dirty="0">
                <a:cs typeface="Times New Roman" panose="02020603050405020304" pitchFamily="18" charset="0"/>
              </a:rPr>
              <a:t>VD Stockholm Business Region</a:t>
            </a:r>
          </a:p>
          <a:p>
            <a:pPr>
              <a:lnSpc>
                <a:spcPct val="114000"/>
              </a:lnSpc>
              <a:spcBef>
                <a:spcPts val="0"/>
              </a:spcBef>
              <a:spcAft>
                <a:spcPts val="1000"/>
              </a:spcAft>
            </a:pPr>
            <a:endParaRPr lang="sv-SE" sz="1050"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4" y="-32873"/>
            <a:ext cx="5147948" cy="1140902"/>
          </a:xfrm>
        </p:spPr>
        <p:txBody>
          <a:bodyPr/>
          <a:lstStyle/>
          <a:p>
            <a:r>
              <a:rPr lang="sv-SE" dirty="0" smtClean="0"/>
              <a:t/>
            </a:r>
            <a:br>
              <a:rPr lang="sv-SE" dirty="0" smtClean="0"/>
            </a:br>
            <a:r>
              <a:rPr lang="sv-SE" dirty="0" smtClean="0"/>
              <a:t/>
            </a:r>
            <a:br>
              <a:rPr lang="sv-SE" dirty="0" smtClean="0"/>
            </a:br>
            <a:r>
              <a:rPr lang="sv-SE" dirty="0" smtClean="0"/>
              <a:t>Återhämtning</a:t>
            </a:r>
            <a:endParaRPr lang="sv-SE" dirty="0"/>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213037" y="1095375"/>
            <a:ext cx="5390537" cy="4528677"/>
          </a:xfrm>
          <a:prstGeom prst="rect">
            <a:avLst/>
          </a:prstGeom>
          <a:solidFill>
            <a:srgbClr val="FFFFFF">
              <a:alpha val="69804"/>
            </a:srgbClr>
          </a:solidFill>
        </p:spPr>
        <p:txBody>
          <a:bodyPr wrap="square" lIns="216000" tIns="216000" rtlCol="0">
            <a:noAutofit/>
          </a:bodyPr>
          <a:lstStyle/>
          <a:p>
            <a:r>
              <a:rPr lang="sv-SE" sz="2000" b="1" dirty="0"/>
              <a:t>Konjunkturläget i Stockholmsregionen</a:t>
            </a:r>
            <a:r>
              <a:rPr lang="sv-SE" sz="2000" b="1" dirty="0">
                <a:latin typeface="+mj-lt"/>
                <a:ea typeface="+mj-ea"/>
                <a:cs typeface="+mj-cs"/>
              </a:rPr>
              <a:t>, 2021 kv2</a:t>
            </a:r>
          </a:p>
        </p:txBody>
      </p:sp>
      <p:graphicFrame>
        <p:nvGraphicFramePr>
          <p:cNvPr id="14" name="Tabell 13">
            <a:extLst>
              <a:ext uri="{FF2B5EF4-FFF2-40B4-BE49-F238E27FC236}">
                <a16:creationId xmlns:a16="http://schemas.microsoft.com/office/drawing/2014/main" id="{6C265B5A-20C6-42BE-BA4E-BC1A7B8D15BD}"/>
              </a:ext>
            </a:extLst>
          </p:cNvPr>
          <p:cNvGraphicFramePr>
            <a:graphicFrameLocks noGrp="1"/>
          </p:cNvGraphicFramePr>
          <p:nvPr>
            <p:extLst>
              <p:ext uri="{D42A27DB-BD31-4B8C-83A1-F6EECF244321}">
                <p14:modId xmlns:p14="http://schemas.microsoft.com/office/powerpoint/2010/main" val="2917063954"/>
              </p:ext>
            </p:extLst>
          </p:nvPr>
        </p:nvGraphicFramePr>
        <p:xfrm>
          <a:off x="337440" y="1997071"/>
          <a:ext cx="5035750" cy="3707272"/>
        </p:xfrm>
        <a:graphic>
          <a:graphicData uri="http://schemas.openxmlformats.org/drawingml/2006/table">
            <a:tbl>
              <a:tblPr>
                <a:tableStyleId>{5C22544A-7EE6-4342-B048-85BDC9FD1C3A}</a:tableStyleId>
              </a:tblPr>
              <a:tblGrid>
                <a:gridCol w="1569293">
                  <a:extLst>
                    <a:ext uri="{9D8B030D-6E8A-4147-A177-3AD203B41FA5}">
                      <a16:colId xmlns:a16="http://schemas.microsoft.com/office/drawing/2014/main" val="1445391966"/>
                    </a:ext>
                  </a:extLst>
                </a:gridCol>
                <a:gridCol w="1437585">
                  <a:extLst>
                    <a:ext uri="{9D8B030D-6E8A-4147-A177-3AD203B41FA5}">
                      <a16:colId xmlns:a16="http://schemas.microsoft.com/office/drawing/2014/main" val="3782094969"/>
                    </a:ext>
                  </a:extLst>
                </a:gridCol>
                <a:gridCol w="1356318">
                  <a:extLst>
                    <a:ext uri="{9D8B030D-6E8A-4147-A177-3AD203B41FA5}">
                      <a16:colId xmlns:a16="http://schemas.microsoft.com/office/drawing/2014/main" val="464390418"/>
                    </a:ext>
                  </a:extLst>
                </a:gridCol>
                <a:gridCol w="672554">
                  <a:extLst>
                    <a:ext uri="{9D8B030D-6E8A-4147-A177-3AD203B41FA5}">
                      <a16:colId xmlns:a16="http://schemas.microsoft.com/office/drawing/2014/main" val="772953022"/>
                    </a:ext>
                  </a:extLst>
                </a:gridCol>
              </a:tblGrid>
              <a:tr h="209598">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fontAlgn="b"/>
                      <a:r>
                        <a:rPr lang="sv-SE" sz="1100" u="none" strike="noStrike">
                          <a:effectLst/>
                        </a:rPr>
                        <a:t>Stockholmsregionen</a:t>
                      </a:r>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3361381"/>
                  </a:ext>
                </a:extLst>
              </a:tr>
              <a:tr h="419194">
                <a:tc>
                  <a:txBody>
                    <a:bodyPr/>
                    <a:lstStyle/>
                    <a:p>
                      <a:pPr algn="l" fontAlgn="b"/>
                      <a:r>
                        <a:rPr lang="sv-SE" sz="1100" u="none" strike="noStrike" dirty="0">
                          <a:effectLst/>
                        </a:rPr>
                        <a:t>Nyckeltal</a:t>
                      </a:r>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b="0" i="0" u="none" strike="noStrike" dirty="0">
                          <a:solidFill>
                            <a:srgbClr val="000000"/>
                          </a:solidFill>
                          <a:effectLst/>
                          <a:latin typeface="Futura Std Book" panose="020B0502020204020303" pitchFamily="34" charset="0"/>
                        </a:rPr>
                        <a:t>  Värde</a:t>
                      </a:r>
                      <a:br>
                        <a:rPr lang="sv-SE" sz="1100" b="0" i="0" u="none" strike="noStrike" dirty="0">
                          <a:solidFill>
                            <a:srgbClr val="000000"/>
                          </a:solidFill>
                          <a:effectLst/>
                          <a:latin typeface="Futura Std Book" panose="020B0502020204020303" pitchFamily="34" charset="0"/>
                        </a:rPr>
                      </a:br>
                      <a:r>
                        <a:rPr lang="sv-SE" sz="1100" b="0" i="0" u="none" strike="noStrike" dirty="0">
                          <a:solidFill>
                            <a:srgbClr val="000000"/>
                          </a:solidFill>
                          <a:effectLst/>
                          <a:latin typeface="Futura Std Book" panose="020B0502020204020303" pitchFamily="34" charset="0"/>
                        </a:rPr>
                        <a:t>2021 kv2</a:t>
                      </a:r>
                    </a:p>
                  </a:txBody>
                  <a:tcPr marL="9525" marR="9525" marT="9525"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u="none" strike="noStrike" dirty="0">
                          <a:effectLst/>
                        </a:rPr>
                        <a:t>Förändring %</a:t>
                      </a:r>
                      <a:br>
                        <a:rPr lang="sv-SE" sz="1100" u="none" strike="noStrike" dirty="0">
                          <a:effectLst/>
                        </a:rPr>
                      </a:br>
                      <a:r>
                        <a:rPr lang="sv-SE" sz="1100" u="none" strike="noStrike" dirty="0">
                          <a:effectLst/>
                        </a:rPr>
                        <a:t>-1 år</a:t>
                      </a:r>
                      <a:endParaRPr lang="sv-SE" sz="11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53861032"/>
                  </a:ext>
                </a:extLst>
              </a:tr>
              <a:tr h="274320">
                <a:tc>
                  <a:txBody>
                    <a:bodyPr/>
                    <a:lstStyle/>
                    <a:p>
                      <a:pPr algn="l" rtl="0" fontAlgn="ctr"/>
                      <a:r>
                        <a:rPr lang="sv-SE" sz="1000" u="none" strike="noStrike" dirty="0">
                          <a:effectLst/>
                        </a:rPr>
                        <a:t>Lönesumma privat sektor (mdkr) </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193</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7,5</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5204443"/>
                  </a:ext>
                </a:extLst>
              </a:tr>
              <a:tr h="274320">
                <a:tc>
                  <a:txBody>
                    <a:bodyPr/>
                    <a:lstStyle/>
                    <a:p>
                      <a:pPr algn="l" rtl="0" fontAlgn="ctr"/>
                      <a:r>
                        <a:rPr lang="sv-SE" sz="1000" u="none" strike="noStrike" dirty="0">
                          <a:effectLst/>
                        </a:rPr>
                        <a:t>Nya företag</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9 119</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5159724"/>
                  </a:ext>
                </a:extLst>
              </a:tr>
              <a:tr h="274320">
                <a:tc>
                  <a:txBody>
                    <a:bodyPr/>
                    <a:lstStyle/>
                    <a:p>
                      <a:pPr algn="l" rtl="0" fontAlgn="ctr"/>
                      <a:r>
                        <a:rPr lang="sv-SE" sz="1000" u="none" strike="noStrike">
                          <a:effectLst/>
                        </a:rPr>
                        <a:t>Företagskonkurser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999</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3902846"/>
                  </a:ext>
                </a:extLst>
              </a:tr>
              <a:tr h="274320">
                <a:tc>
                  <a:txBody>
                    <a:bodyPr/>
                    <a:lstStyle/>
                    <a:p>
                      <a:pPr algn="l" rtl="0" fontAlgn="ctr"/>
                      <a:r>
                        <a:rPr lang="sv-SE" sz="1000" u="none" strike="noStrike" dirty="0">
                          <a:effectLst/>
                        </a:rPr>
                        <a:t>Sysselsatta</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2 346 200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0,3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9971001"/>
                  </a:ext>
                </a:extLst>
              </a:tr>
              <a:tr h="274320">
                <a:tc>
                  <a:txBody>
                    <a:bodyPr/>
                    <a:lstStyle/>
                    <a:p>
                      <a:pPr algn="l" rtl="0" fontAlgn="ctr"/>
                      <a:r>
                        <a:rPr lang="sv-SE" sz="1000" u="none" strike="noStrike">
                          <a:effectLst/>
                        </a:rPr>
                        <a:t>Nyanmälda platser</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135 912</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61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6683519"/>
                  </a:ext>
                </a:extLst>
              </a:tr>
              <a:tr h="274320">
                <a:tc>
                  <a:txBody>
                    <a:bodyPr/>
                    <a:lstStyle/>
                    <a:p>
                      <a:pPr algn="l" rtl="0" fontAlgn="ctr"/>
                      <a:r>
                        <a:rPr lang="sv-SE" sz="1000" u="none" strike="noStrike">
                          <a:effectLst/>
                        </a:rPr>
                        <a:t>Varsel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4 486</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-84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8531028"/>
                  </a:ext>
                </a:extLst>
              </a:tr>
              <a:tr h="274320">
                <a:tc>
                  <a:txBody>
                    <a:bodyPr/>
                    <a:lstStyle/>
                    <a:p>
                      <a:pPr algn="l" rtl="0" fontAlgn="ctr"/>
                      <a:r>
                        <a:rPr lang="sv-SE" sz="1000" u="none" strike="noStrike">
                          <a:effectLst/>
                        </a:rPr>
                        <a:t>Arbetslöshet (%)</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5,6</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-0,2 </a:t>
                      </a:r>
                      <a:r>
                        <a:rPr lang="sv-SE" sz="1000" b="0" i="0" u="none" strike="noStrike" dirty="0" err="1">
                          <a:solidFill>
                            <a:srgbClr val="000000"/>
                          </a:solidFill>
                          <a:effectLst/>
                          <a:latin typeface="Futura Std Book" panose="020B0502020204020303"/>
                        </a:rPr>
                        <a:t>p.e</a:t>
                      </a:r>
                      <a:r>
                        <a:rPr lang="sv-SE" sz="1000" b="0" i="0" u="none" strike="noStrike" dirty="0">
                          <a:solidFill>
                            <a:srgbClr val="000000"/>
                          </a:solidFill>
                          <a:effectLst/>
                          <a:latin typeface="Futura Std Book" panose="020B0502020204020303"/>
                        </a:rPr>
                        <a:t>*</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2926581"/>
                  </a:ext>
                </a:extLst>
              </a:tr>
              <a:tr h="274320">
                <a:tc>
                  <a:txBody>
                    <a:bodyPr/>
                    <a:lstStyle/>
                    <a:p>
                      <a:pPr algn="l" rtl="0" fontAlgn="ctr"/>
                      <a:r>
                        <a:rPr lang="sv-SE" sz="1000" u="none" strike="noStrike">
                          <a:effectLst/>
                        </a:rPr>
                        <a:t>Befolkning (tusental)</a:t>
                      </a:r>
                      <a:endParaRPr lang="sv-SE" sz="1000" b="0" i="0" u="none" strike="noStrike">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4 721,6</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0,6</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2022198"/>
                  </a:ext>
                </a:extLst>
              </a:tr>
              <a:tr h="274320">
                <a:tc>
                  <a:txBody>
                    <a:bodyPr/>
                    <a:lstStyle/>
                    <a:p>
                      <a:pPr algn="l" rtl="0" fontAlgn="ctr"/>
                      <a:r>
                        <a:rPr lang="sv-SE" sz="1000" u="none" strike="noStrike" dirty="0">
                          <a:effectLst/>
                        </a:rPr>
                        <a:t>Påbörjade lägenheter</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7 408</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26</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6950787"/>
                  </a:ext>
                </a:extLst>
              </a:tr>
              <a:tr h="274320">
                <a:tc>
                  <a:txBody>
                    <a:bodyPr/>
                    <a:lstStyle/>
                    <a:p>
                      <a:pPr algn="l" rtl="0" fontAlgn="ctr"/>
                      <a:r>
                        <a:rPr lang="sv-SE" sz="1000" u="none" strike="noStrike" dirty="0">
                          <a:effectLst/>
                        </a:rPr>
                        <a:t>Kommersiella övernattningar (tusental)</a:t>
                      </a:r>
                      <a:endParaRPr lang="sv-SE" sz="10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2 779</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73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93387026"/>
                  </a:ext>
                </a:extLst>
              </a:tr>
              <a:tr h="274320">
                <a:tc gridSpan="2">
                  <a:txBody>
                    <a:bodyPr/>
                    <a:lstStyle/>
                    <a:p>
                      <a:pPr algn="l" rtl="0" fontAlgn="ctr"/>
                      <a:r>
                        <a:rPr lang="sv-SE" sz="700" u="none" strike="noStrike" dirty="0">
                          <a:effectLst/>
                        </a:rPr>
                        <a:t>* Förändring i arbetslösheten visas i procentenheter, ej i procent</a:t>
                      </a:r>
                      <a:endParaRPr lang="sv-SE" sz="7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4952469"/>
                  </a:ext>
                </a:extLst>
              </a:tr>
            </a:tbl>
          </a:graphicData>
        </a:graphic>
      </p:graphicFrame>
      <p:sp>
        <p:nvSpPr>
          <p:cNvPr id="45" name="Likbent triangel 44">
            <a:extLst>
              <a:ext uri="{FF2B5EF4-FFF2-40B4-BE49-F238E27FC236}">
                <a16:creationId xmlns:a16="http://schemas.microsoft.com/office/drawing/2014/main" id="{77889251-56AB-4C4F-AC04-5835F3155AD2}"/>
              </a:ext>
            </a:extLst>
          </p:cNvPr>
          <p:cNvSpPr/>
          <p:nvPr/>
        </p:nvSpPr>
        <p:spPr>
          <a:xfrm>
            <a:off x="4957062" y="2660176"/>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7" name="Likbent triangel 46">
            <a:extLst>
              <a:ext uri="{FF2B5EF4-FFF2-40B4-BE49-F238E27FC236}">
                <a16:creationId xmlns:a16="http://schemas.microsoft.com/office/drawing/2014/main" id="{61304814-C9AC-4B42-A3F1-72C32F9001ED}"/>
              </a:ext>
            </a:extLst>
          </p:cNvPr>
          <p:cNvSpPr/>
          <p:nvPr/>
        </p:nvSpPr>
        <p:spPr>
          <a:xfrm rot="10800000">
            <a:off x="4957062" y="325673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8" name="Likbent triangel 47">
            <a:extLst>
              <a:ext uri="{FF2B5EF4-FFF2-40B4-BE49-F238E27FC236}">
                <a16:creationId xmlns:a16="http://schemas.microsoft.com/office/drawing/2014/main" id="{58976A50-E7E8-482B-80F4-AB13AD3D7A11}"/>
              </a:ext>
            </a:extLst>
          </p:cNvPr>
          <p:cNvSpPr/>
          <p:nvPr/>
        </p:nvSpPr>
        <p:spPr>
          <a:xfrm>
            <a:off x="4957062" y="3528648"/>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9" name="Likbent triangel 48">
            <a:extLst>
              <a:ext uri="{FF2B5EF4-FFF2-40B4-BE49-F238E27FC236}">
                <a16:creationId xmlns:a16="http://schemas.microsoft.com/office/drawing/2014/main" id="{31FE3FF8-6C6B-4C68-9A29-6D7454DF412C}"/>
              </a:ext>
            </a:extLst>
          </p:cNvPr>
          <p:cNvSpPr/>
          <p:nvPr/>
        </p:nvSpPr>
        <p:spPr>
          <a:xfrm>
            <a:off x="4957063" y="380056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0" name="Likbent triangel 49">
            <a:extLst>
              <a:ext uri="{FF2B5EF4-FFF2-40B4-BE49-F238E27FC236}">
                <a16:creationId xmlns:a16="http://schemas.microsoft.com/office/drawing/2014/main" id="{78A2FEF7-7F86-4587-8B39-F7C4C87DC2FF}"/>
              </a:ext>
            </a:extLst>
          </p:cNvPr>
          <p:cNvSpPr/>
          <p:nvPr/>
        </p:nvSpPr>
        <p:spPr>
          <a:xfrm rot="10800000">
            <a:off x="4957062" y="4072480"/>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1" name="Likbent triangel 50">
            <a:extLst>
              <a:ext uri="{FF2B5EF4-FFF2-40B4-BE49-F238E27FC236}">
                <a16:creationId xmlns:a16="http://schemas.microsoft.com/office/drawing/2014/main" id="{0657305E-8890-43E2-8428-25AC0D6175D7}"/>
              </a:ext>
            </a:extLst>
          </p:cNvPr>
          <p:cNvSpPr/>
          <p:nvPr/>
        </p:nvSpPr>
        <p:spPr>
          <a:xfrm rot="10800000">
            <a:off x="4957063" y="4344396"/>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2" name="Likbent triangel 51">
            <a:extLst>
              <a:ext uri="{FF2B5EF4-FFF2-40B4-BE49-F238E27FC236}">
                <a16:creationId xmlns:a16="http://schemas.microsoft.com/office/drawing/2014/main" id="{403ED09C-A599-4FF9-B0CE-ABB9402705E1}"/>
              </a:ext>
            </a:extLst>
          </p:cNvPr>
          <p:cNvSpPr/>
          <p:nvPr/>
        </p:nvSpPr>
        <p:spPr>
          <a:xfrm>
            <a:off x="4957062" y="461631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4" name="Likbent triangel 53">
            <a:extLst>
              <a:ext uri="{FF2B5EF4-FFF2-40B4-BE49-F238E27FC236}">
                <a16:creationId xmlns:a16="http://schemas.microsoft.com/office/drawing/2014/main" id="{71019FFB-0605-4133-8848-E4989828B36A}"/>
              </a:ext>
            </a:extLst>
          </p:cNvPr>
          <p:cNvSpPr/>
          <p:nvPr/>
        </p:nvSpPr>
        <p:spPr>
          <a:xfrm>
            <a:off x="4957062" y="516014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19" name="Likbent triangel 18">
            <a:extLst>
              <a:ext uri="{FF2B5EF4-FFF2-40B4-BE49-F238E27FC236}">
                <a16:creationId xmlns:a16="http://schemas.microsoft.com/office/drawing/2014/main" id="{46DA747F-C1D9-47EB-A905-5FCBCBC98820}"/>
              </a:ext>
            </a:extLst>
          </p:cNvPr>
          <p:cNvSpPr/>
          <p:nvPr/>
        </p:nvSpPr>
        <p:spPr>
          <a:xfrm>
            <a:off x="4957062" y="296049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20" name="Likbent triangel 19">
            <a:extLst>
              <a:ext uri="{FF2B5EF4-FFF2-40B4-BE49-F238E27FC236}">
                <a16:creationId xmlns:a16="http://schemas.microsoft.com/office/drawing/2014/main" id="{5CD37E49-3508-4668-B15D-F2FC210418D3}"/>
              </a:ext>
            </a:extLst>
          </p:cNvPr>
          <p:cNvSpPr/>
          <p:nvPr/>
        </p:nvSpPr>
        <p:spPr>
          <a:xfrm>
            <a:off x="4957062" y="4880530"/>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Tree>
    <p:extLst>
      <p:ext uri="{BB962C8B-B14F-4D97-AF65-F5344CB8AC3E}">
        <p14:creationId xmlns:p14="http://schemas.microsoft.com/office/powerpoint/2010/main" val="2771732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4376" y="5403326"/>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Stockholmsregionen</a:t>
            </a:r>
            <a:r>
              <a:rPr lang="sv-SE" sz="1400" dirty="0"/>
              <a:t/>
            </a:r>
            <a:br>
              <a:rPr lang="sv-SE" sz="1400" dirty="0"/>
            </a:br>
            <a:r>
              <a:rPr lang="sv-SE" sz="1200" dirty="0"/>
              <a:t>Index 100 = 2011 kv2</a:t>
            </a:r>
            <a:endParaRPr lang="sv-SE" sz="1400" dirty="0"/>
          </a:p>
        </p:txBody>
      </p:sp>
      <p:graphicFrame>
        <p:nvGraphicFramePr>
          <p:cNvPr id="48" name="Tabell 47">
            <a:extLst>
              <a:ext uri="{FF2B5EF4-FFF2-40B4-BE49-F238E27FC236}">
                <a16:creationId xmlns:a16="http://schemas.microsoft.com/office/drawing/2014/main" id="{DD8C4322-11D1-4A72-A647-0B2E940C6CF9}"/>
              </a:ext>
            </a:extLst>
          </p:cNvPr>
          <p:cNvGraphicFramePr>
            <a:graphicFrameLocks noGrp="1"/>
          </p:cNvGraphicFramePr>
          <p:nvPr>
            <p:extLst>
              <p:ext uri="{D42A27DB-BD31-4B8C-83A1-F6EECF244321}">
                <p14:modId xmlns:p14="http://schemas.microsoft.com/office/powerpoint/2010/main" val="1781012460"/>
              </p:ext>
            </p:extLst>
          </p:nvPr>
        </p:nvGraphicFramePr>
        <p:xfrm>
          <a:off x="6270170" y="1111994"/>
          <a:ext cx="5068391" cy="4845692"/>
        </p:xfrm>
        <a:graphic>
          <a:graphicData uri="http://schemas.openxmlformats.org/drawingml/2006/table">
            <a:tbl>
              <a:tblPr/>
              <a:tblGrid>
                <a:gridCol w="1453645">
                  <a:extLst>
                    <a:ext uri="{9D8B030D-6E8A-4147-A177-3AD203B41FA5}">
                      <a16:colId xmlns:a16="http://schemas.microsoft.com/office/drawing/2014/main" val="3285181219"/>
                    </a:ext>
                  </a:extLst>
                </a:gridCol>
                <a:gridCol w="1072928">
                  <a:extLst>
                    <a:ext uri="{9D8B030D-6E8A-4147-A177-3AD203B41FA5}">
                      <a16:colId xmlns:a16="http://schemas.microsoft.com/office/drawing/2014/main" val="1123074367"/>
                    </a:ext>
                  </a:extLst>
                </a:gridCol>
                <a:gridCol w="906882">
                  <a:extLst>
                    <a:ext uri="{9D8B030D-6E8A-4147-A177-3AD203B41FA5}">
                      <a16:colId xmlns:a16="http://schemas.microsoft.com/office/drawing/2014/main" val="1134596441"/>
                    </a:ext>
                  </a:extLst>
                </a:gridCol>
                <a:gridCol w="817468">
                  <a:extLst>
                    <a:ext uri="{9D8B030D-6E8A-4147-A177-3AD203B41FA5}">
                      <a16:colId xmlns:a16="http://schemas.microsoft.com/office/drawing/2014/main" val="2648990650"/>
                    </a:ext>
                  </a:extLst>
                </a:gridCol>
                <a:gridCol w="817468">
                  <a:extLst>
                    <a:ext uri="{9D8B030D-6E8A-4147-A177-3AD203B41FA5}">
                      <a16:colId xmlns:a16="http://schemas.microsoft.com/office/drawing/2014/main" val="760927890"/>
                    </a:ext>
                  </a:extLst>
                </a:gridCol>
              </a:tblGrid>
              <a:tr h="167012">
                <a:tc>
                  <a:txBody>
                    <a:bodyPr/>
                    <a:lstStyle/>
                    <a:p>
                      <a:pPr algn="l" rtl="0" fontAlgn="b"/>
                      <a:r>
                        <a:rPr lang="sv-SE" sz="900" b="1" i="0" u="none" strike="noStrike" dirty="0">
                          <a:solidFill>
                            <a:srgbClr val="000000"/>
                          </a:solidFill>
                          <a:effectLst/>
                          <a:latin typeface="Futura Std Book" panose="020B0502020204020303" pitchFamily="34" charset="0"/>
                        </a:rPr>
                        <a:t>Lönesumma, total</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300476"/>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95392603"/>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282928"/>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255,22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16,74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24,30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8593738"/>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261,67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16,13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6,57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21,15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80231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156,98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7,26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27,54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3042615"/>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15,86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6,61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22,20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78003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19,13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991457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22,36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941794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0,85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20,30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1597424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11,84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0,64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15,85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7925139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12,17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16,08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508636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17,31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08389213"/>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4295022"/>
                  </a:ext>
                </a:extLst>
              </a:tr>
              <a:tr h="125873">
                <a:tc gridSpan="2">
                  <a:txBody>
                    <a:bodyPr/>
                    <a:lstStyle/>
                    <a:p>
                      <a:pPr algn="l" rtl="0" fontAlgn="b"/>
                      <a:r>
                        <a:rPr lang="sv-SE" sz="800" b="1" i="0" u="none" strike="noStrike">
                          <a:solidFill>
                            <a:srgbClr val="000000"/>
                          </a:solidFill>
                          <a:effectLst/>
                          <a:latin typeface="Futura Std Book" panose="020B0502020204020303" pitchFamily="34" charset="0"/>
                        </a:rPr>
                        <a:t>Lönesumma per sysselsatt</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8054916"/>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1030714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4197611"/>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108,78</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6,86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19,87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2210337"/>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95,91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5,23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5,77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18,65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24444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123,34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6,92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60847663"/>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84,80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3,43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4,22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21,16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4044559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78,04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13,59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072823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95,36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4,78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16,53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08835504"/>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94,72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3,42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14,50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524649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93,70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15,94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345248"/>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94,05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20,83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744867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101,28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20,13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25,48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87404314"/>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4240591"/>
                  </a:ext>
                </a:extLst>
              </a:tr>
              <a:tr h="125873">
                <a:tc gridSpan="2">
                  <a:txBody>
                    <a:bodyPr/>
                    <a:lstStyle/>
                    <a:p>
                      <a:pPr algn="l" rtl="0" fontAlgn="b"/>
                      <a:r>
                        <a:rPr lang="sv-SE" sz="800" b="1" i="0" u="none" strike="noStrike">
                          <a:solidFill>
                            <a:srgbClr val="000000"/>
                          </a:solidFill>
                          <a:effectLst/>
                          <a:latin typeface="Futura Std Book" panose="020B0502020204020303" pitchFamily="34" charset="0"/>
                        </a:rPr>
                        <a:t>Lönesumma per invånare</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5481177"/>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99841092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7548939"/>
                  </a:ext>
                </a:extLst>
              </a:tr>
              <a:tr h="1125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54,05</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3,23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17,45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5125194"/>
                  </a:ext>
                </a:extLst>
              </a:tr>
              <a:tr h="1125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46,01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15,98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8436302"/>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65,34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19,35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3048211"/>
                  </a:ext>
                </a:extLst>
              </a:tr>
              <a:tr h="1125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40,64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11,69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4403125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35,72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13,24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4930611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46,22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6,68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17,12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13351606"/>
                  </a:ext>
                </a:extLst>
              </a:tr>
              <a:tr h="1125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45,59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6,23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14,94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624687"/>
                  </a:ext>
                </a:extLst>
              </a:tr>
              <a:tr h="1125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42,55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7819549"/>
                  </a:ext>
                </a:extLst>
              </a:tr>
              <a:tr h="1125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42,20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13,63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0832860"/>
                  </a:ext>
                </a:extLst>
              </a:tr>
              <a:tr h="1125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6,25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15,31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0591204"/>
                  </a:ext>
                </a:extLst>
              </a:tr>
            </a:tbl>
          </a:graphicData>
        </a:graphic>
      </p:graphicFrame>
      <p:graphicFrame>
        <p:nvGraphicFramePr>
          <p:cNvPr id="9" name="Diagram 8">
            <a:extLst>
              <a:ext uri="{FF2B5EF4-FFF2-40B4-BE49-F238E27FC236}">
                <a16:creationId xmlns:a16="http://schemas.microsoft.com/office/drawing/2014/main" id="{CEEFEE53-63F1-4C0D-B0A8-19657EC4C6CB}"/>
              </a:ext>
            </a:extLst>
          </p:cNvPr>
          <p:cNvGraphicFramePr>
            <a:graphicFrameLocks/>
          </p:cNvGraphicFramePr>
          <p:nvPr>
            <p:extLst>
              <p:ext uri="{D42A27DB-BD31-4B8C-83A1-F6EECF244321}">
                <p14:modId xmlns:p14="http://schemas.microsoft.com/office/powerpoint/2010/main" val="3524801978"/>
              </p:ext>
            </p:extLst>
          </p:nvPr>
        </p:nvGraphicFramePr>
        <p:xfrm>
          <a:off x="714377" y="1901101"/>
          <a:ext cx="5381624" cy="341751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11583" cy="461665"/>
          </a:xfrm>
          <a:prstGeom prst="rect">
            <a:avLst/>
          </a:prstGeom>
          <a:noFill/>
        </p:spPr>
        <p:txBody>
          <a:bodyPr wrap="square" rtlCol="0">
            <a:spAutoFit/>
          </a:bodyPr>
          <a:lstStyle/>
          <a:p>
            <a:r>
              <a:rPr lang="sv-SE" sz="1200" b="1" dirty="0"/>
              <a:t>Lönesumma i privat sektor efter näringsgren, Stockholmsregionen</a:t>
            </a:r>
            <a:r>
              <a:rPr lang="sv-SE" sz="1200" dirty="0"/>
              <a:t/>
            </a:r>
            <a:br>
              <a:rPr lang="sv-SE" sz="1200" dirty="0"/>
            </a:br>
            <a:r>
              <a:rPr lang="sv-SE" sz="1100" dirty="0"/>
              <a:t>Index 100 = 2011 kv2</a:t>
            </a:r>
            <a:endParaRPr lang="sv-SE" sz="1200" dirty="0"/>
          </a:p>
        </p:txBody>
      </p:sp>
      <p:graphicFrame>
        <p:nvGraphicFramePr>
          <p:cNvPr id="36" name="Tabell 35">
            <a:extLst>
              <a:ext uri="{FF2B5EF4-FFF2-40B4-BE49-F238E27FC236}">
                <a16:creationId xmlns:a16="http://schemas.microsoft.com/office/drawing/2014/main" id="{9964D3EE-8858-4494-9399-45B6A2035CD4}"/>
              </a:ext>
            </a:extLst>
          </p:cNvPr>
          <p:cNvGraphicFramePr>
            <a:graphicFrameLocks noGrp="1"/>
          </p:cNvGraphicFramePr>
          <p:nvPr>
            <p:extLst>
              <p:ext uri="{D42A27DB-BD31-4B8C-83A1-F6EECF244321}">
                <p14:modId xmlns:p14="http://schemas.microsoft.com/office/powerpoint/2010/main" val="3940700263"/>
              </p:ext>
            </p:extLst>
          </p:nvPr>
        </p:nvGraphicFramePr>
        <p:xfrm>
          <a:off x="6370239" y="1160585"/>
          <a:ext cx="4907361" cy="4795728"/>
        </p:xfrm>
        <a:graphic>
          <a:graphicData uri="http://schemas.openxmlformats.org/drawingml/2006/table">
            <a:tbl>
              <a:tblPr/>
              <a:tblGrid>
                <a:gridCol w="1362767">
                  <a:extLst>
                    <a:ext uri="{9D8B030D-6E8A-4147-A177-3AD203B41FA5}">
                      <a16:colId xmlns:a16="http://schemas.microsoft.com/office/drawing/2014/main" val="2902089952"/>
                    </a:ext>
                  </a:extLst>
                </a:gridCol>
                <a:gridCol w="893254">
                  <a:extLst>
                    <a:ext uri="{9D8B030D-6E8A-4147-A177-3AD203B41FA5}">
                      <a16:colId xmlns:a16="http://schemas.microsoft.com/office/drawing/2014/main" val="1769554071"/>
                    </a:ext>
                  </a:extLst>
                </a:gridCol>
                <a:gridCol w="1055661">
                  <a:extLst>
                    <a:ext uri="{9D8B030D-6E8A-4147-A177-3AD203B41FA5}">
                      <a16:colId xmlns:a16="http://schemas.microsoft.com/office/drawing/2014/main" val="2922638486"/>
                    </a:ext>
                  </a:extLst>
                </a:gridCol>
                <a:gridCol w="767386">
                  <a:extLst>
                    <a:ext uri="{9D8B030D-6E8A-4147-A177-3AD203B41FA5}">
                      <a16:colId xmlns:a16="http://schemas.microsoft.com/office/drawing/2014/main" val="858848143"/>
                    </a:ext>
                  </a:extLst>
                </a:gridCol>
                <a:gridCol w="828293">
                  <a:extLst>
                    <a:ext uri="{9D8B030D-6E8A-4147-A177-3AD203B41FA5}">
                      <a16:colId xmlns:a16="http://schemas.microsoft.com/office/drawing/2014/main" val="595606904"/>
                    </a:ext>
                  </a:extLst>
                </a:gridCol>
              </a:tblGrid>
              <a:tr h="192707">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770252610"/>
                  </a:ext>
                </a:extLst>
              </a:tr>
              <a:tr h="161625">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34267235"/>
                  </a:ext>
                </a:extLst>
              </a:tr>
              <a:tr h="141226">
                <a:tc>
                  <a:txBody>
                    <a:bodyPr/>
                    <a:lstStyle/>
                    <a:p>
                      <a:pPr algn="l" rtl="0" fontAlgn="b"/>
                      <a:r>
                        <a:rPr lang="sv-SE" sz="700" b="1" i="0" u="none" strike="noStrike">
                          <a:solidFill>
                            <a:srgbClr val="C40064"/>
                          </a:solidFill>
                          <a:effectLst/>
                          <a:latin typeface="Futura Std Book" panose="020B0502020204020303" pitchFamily="34" charset="0"/>
                        </a:rPr>
                        <a:t>Industri</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350385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30,33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5,69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12,38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206575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48,06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3,69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8,32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19,59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8820466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6,26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12,87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221721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1,85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18,07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073244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6,17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792172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4,15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8,69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18,52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8132206"/>
                  </a:ext>
                </a:extLst>
              </a:tr>
              <a:tr h="126000">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2,61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7,68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13,73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215858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6,83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5,09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1824064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2,42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8,74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5042508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2,29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12,73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25644711"/>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63654103"/>
                  </a:ext>
                </a:extLst>
              </a:tr>
              <a:tr h="124852">
                <a:tc>
                  <a:txBody>
                    <a:bodyPr/>
                    <a:lstStyle/>
                    <a:p>
                      <a:pPr algn="l" rtl="0" fontAlgn="b"/>
                      <a:r>
                        <a:rPr lang="sv-SE" sz="700" b="1" i="0" u="none" strike="noStrike">
                          <a:solidFill>
                            <a:srgbClr val="006EBF"/>
                          </a:solidFill>
                          <a:effectLst/>
                          <a:latin typeface="Futura Std Book" panose="020B0502020204020303" pitchFamily="34" charset="0"/>
                        </a:rPr>
                        <a:t>Tjänster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94591235"/>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143,73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10,76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8,09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25,69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76234542"/>
                  </a:ext>
                </a:extLst>
              </a:tr>
              <a:tr h="146843">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112,15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6,85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6,51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22,05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9154255"/>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105,73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8,22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28,12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1367003"/>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6,54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0,60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23,90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609802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3,82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8,64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15,55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070594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9,02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24,69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0453554"/>
                  </a:ext>
                </a:extLst>
              </a:tr>
              <a:tr h="130543">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5,45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5,84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18,66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26282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4,64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5,64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16,79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05864079"/>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4,36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14,84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146329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4,17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7,32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14,40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40818617"/>
                  </a:ext>
                </a:extLst>
              </a:tr>
              <a:tr h="124852">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70341681"/>
                  </a:ext>
                </a:extLst>
              </a:tr>
              <a:tr h="124852">
                <a:tc>
                  <a:txBody>
                    <a:bodyPr/>
                    <a:lstStyle/>
                    <a:p>
                      <a:pPr algn="l" rtl="0" fontAlgn="b"/>
                      <a:r>
                        <a:rPr lang="sv-SE" sz="700" b="1" i="0" u="none" strike="noStrike">
                          <a:solidFill>
                            <a:srgbClr val="DD4A2C"/>
                          </a:solidFill>
                          <a:effectLst/>
                          <a:latin typeface="Futura Std Book" panose="020B0502020204020303" pitchFamily="34" charset="0"/>
                        </a:rPr>
                        <a:t>Övrigt*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54549"/>
                  </a:ext>
                </a:extLst>
              </a:tr>
              <a:tr h="124852">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19,37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28,86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62014838"/>
                  </a:ext>
                </a:extLst>
              </a:tr>
              <a:tr h="124852">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23,21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1,42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29,62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9360712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10,43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29,42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58773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25,98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5253616"/>
                  </a:ext>
                </a:extLst>
              </a:tr>
              <a:tr h="124852">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29,77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1430988"/>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1,78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25,81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9859294"/>
                  </a:ext>
                </a:extLst>
              </a:tr>
              <a:tr h="124852">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33,31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55070201"/>
                  </a:ext>
                </a:extLst>
              </a:tr>
              <a:tr h="124852">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34,49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25577340"/>
                  </a:ext>
                </a:extLst>
              </a:tr>
              <a:tr h="124852">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6,81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28,70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6234347"/>
                  </a:ext>
                </a:extLst>
              </a:tr>
              <a:tr h="124852">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7,71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23,15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2299490"/>
                  </a:ext>
                </a:extLst>
              </a:tr>
            </a:tbl>
          </a:graphicData>
        </a:graphic>
      </p:graphicFrame>
      <p:sp>
        <p:nvSpPr>
          <p:cNvPr id="37" name="Rektangel 36">
            <a:extLst>
              <a:ext uri="{FF2B5EF4-FFF2-40B4-BE49-F238E27FC236}">
                <a16:creationId xmlns:a16="http://schemas.microsoft.com/office/drawing/2014/main" id="{C3B2ECF0-2518-46E1-9F26-48A5CAD593E0}"/>
              </a:ext>
            </a:extLst>
          </p:cNvPr>
          <p:cNvSpPr/>
          <p:nvPr/>
        </p:nvSpPr>
        <p:spPr>
          <a:xfrm>
            <a:off x="6167438" y="6273800"/>
            <a:ext cx="3564132" cy="200055"/>
          </a:xfrm>
          <a:prstGeom prst="rect">
            <a:avLst/>
          </a:prstGeom>
        </p:spPr>
        <p:txBody>
          <a:bodyPr wrap="square">
            <a:spAutoFit/>
          </a:bodyPr>
          <a:lstStyle/>
          <a:p>
            <a:r>
              <a:rPr lang="sv-SE" sz="700"/>
              <a:t>*I </a:t>
            </a:r>
            <a:r>
              <a:rPr lang="sv-SE" sz="700" dirty="0"/>
              <a:t>övrigt ingår jordbruk, skogsbruk och fiske, byggverksamhet samt okänd näringsgren</a:t>
            </a:r>
          </a:p>
        </p:txBody>
      </p:sp>
      <p:graphicFrame>
        <p:nvGraphicFramePr>
          <p:cNvPr id="12" name="Diagram 11">
            <a:extLst>
              <a:ext uri="{FF2B5EF4-FFF2-40B4-BE49-F238E27FC236}">
                <a16:creationId xmlns:a16="http://schemas.microsoft.com/office/drawing/2014/main" id="{C5E8EDC1-3380-4530-88A4-300459EE5E5A}"/>
              </a:ext>
            </a:extLst>
          </p:cNvPr>
          <p:cNvGraphicFramePr>
            <a:graphicFrameLocks/>
          </p:cNvGraphicFramePr>
          <p:nvPr>
            <p:extLst>
              <p:ext uri="{D42A27DB-BD31-4B8C-83A1-F6EECF244321}">
                <p14:modId xmlns:p14="http://schemas.microsoft.com/office/powerpoint/2010/main" val="1045290472"/>
              </p:ext>
            </p:extLst>
          </p:nvPr>
        </p:nvGraphicFramePr>
        <p:xfrm>
          <a:off x="542924" y="1826902"/>
          <a:ext cx="5624513" cy="39290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468395"/>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484319"/>
            <a:ext cx="4704373" cy="1961791"/>
          </a:xfrm>
        </p:spPr>
        <p:txBody>
          <a:bodyPr/>
          <a:lstStyle/>
          <a:p>
            <a:pPr marL="285750" indent="-285750">
              <a:buFont typeface="Arial" panose="020B0604020202020204" pitchFamily="34" charset="0"/>
              <a:buChar char="•"/>
            </a:pPr>
            <a:r>
              <a:rPr lang="sv-SE" sz="1400" dirty="0"/>
              <a:t>Det startades drygt 9 100 nya företag i Stockholmsregionen under kvartalet. Det är en ökning med drygt 13 procent jämfört med 2020. </a:t>
            </a:r>
          </a:p>
          <a:p>
            <a:pPr marL="285750" indent="-285750">
              <a:buFont typeface="Arial" panose="020B0604020202020204" pitchFamily="34" charset="0"/>
              <a:buChar char="•"/>
            </a:pPr>
            <a:r>
              <a:rPr lang="sv-SE" sz="1400" dirty="0"/>
              <a:t>Västmanland, Dalarnas, och Gävleborgs län svarade för den starkaste ökningen av nyföretagandet.</a:t>
            </a:r>
            <a:br>
              <a:rPr lang="sv-SE" sz="1400" dirty="0"/>
            </a:br>
            <a:endParaRPr lang="sv-SE" sz="1400" dirty="0"/>
          </a:p>
          <a:p>
            <a:pPr marL="285750" indent="-285750">
              <a:buFont typeface="Arial" panose="020B0604020202020204" pitchFamily="34" charset="0"/>
              <a:buChar char="•"/>
            </a:pPr>
            <a:r>
              <a:rPr lang="sv-SE" sz="1400" dirty="0"/>
              <a:t/>
            </a:r>
            <a:br>
              <a:rPr lang="sv-SE" sz="1400" dirty="0"/>
            </a:br>
            <a:endParaRPr lang="sv-SE" sz="1400" dirty="0"/>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939CDD42-BDD7-4554-B633-F6201AB90704}"/>
              </a:ext>
            </a:extLst>
          </p:cNvPr>
          <p:cNvGraphicFramePr>
            <a:graphicFrameLocks noGrp="1"/>
          </p:cNvGraphicFramePr>
          <p:nvPr>
            <p:extLst>
              <p:ext uri="{D42A27DB-BD31-4B8C-83A1-F6EECF244321}">
                <p14:modId xmlns:p14="http://schemas.microsoft.com/office/powerpoint/2010/main" val="242899793"/>
              </p:ext>
            </p:extLst>
          </p:nvPr>
        </p:nvGraphicFramePr>
        <p:xfrm>
          <a:off x="6934615" y="3637350"/>
          <a:ext cx="4345576" cy="2265881"/>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5">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699">
                  <a:extLst>
                    <a:ext uri="{9D8B030D-6E8A-4147-A177-3AD203B41FA5}">
                      <a16:colId xmlns:a16="http://schemas.microsoft.com/office/drawing/2014/main" val="3827523272"/>
                    </a:ext>
                  </a:extLst>
                </a:gridCol>
              </a:tblGrid>
              <a:tr h="160286">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8301">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2074">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9 119</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39 486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12</a:t>
                      </a:r>
                    </a:p>
                  </a:txBody>
                  <a:tcPr marL="9525" marR="9525" marT="9525" marB="0" anchor="b"/>
                </a:tc>
                <a:extLst>
                  <a:ext uri="{0D108BD9-81ED-4DB2-BD59-A6C34878D82A}">
                    <a16:rowId xmlns:a16="http://schemas.microsoft.com/office/drawing/2014/main" val="1544414373"/>
                  </a:ext>
                </a:extLst>
              </a:tr>
              <a:tr h="192074">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8 872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19</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37 353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4178915708"/>
                  </a:ext>
                </a:extLst>
              </a:tr>
              <a:tr h="192074">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6 088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26 197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1554613420"/>
                  </a:ext>
                </a:extLst>
              </a:tr>
              <a:tr h="192074">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529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2 408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a:t>
                      </a:r>
                    </a:p>
                  </a:txBody>
                  <a:tcPr marL="9525" marR="9525" marT="9525" marB="0" anchor="b"/>
                </a:tc>
                <a:extLst>
                  <a:ext uri="{0D108BD9-81ED-4DB2-BD59-A6C34878D82A}">
                    <a16:rowId xmlns:a16="http://schemas.microsoft.com/office/drawing/2014/main" val="923977588"/>
                  </a:ext>
                </a:extLst>
              </a:tr>
              <a:tr h="192074">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1 755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a:t>
                      </a:r>
                    </a:p>
                  </a:txBody>
                  <a:tcPr marL="9525" marR="9525" marT="9525" marB="0" anchor="b"/>
                </a:tc>
                <a:extLst>
                  <a:ext uri="{0D108BD9-81ED-4DB2-BD59-A6C34878D82A}">
                    <a16:rowId xmlns:a16="http://schemas.microsoft.com/office/drawing/2014/main" val="2632995549"/>
                  </a:ext>
                </a:extLst>
              </a:tr>
              <a:tr h="192074">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584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2 615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a:t>
                      </a:r>
                    </a:p>
                  </a:txBody>
                  <a:tcPr marL="9525" marR="9525" marT="9525" marB="0" anchor="b"/>
                </a:tc>
                <a:extLst>
                  <a:ext uri="{0D108BD9-81ED-4DB2-BD59-A6C34878D82A}">
                    <a16:rowId xmlns:a16="http://schemas.microsoft.com/office/drawing/2014/main" val="1272737229"/>
                  </a:ext>
                </a:extLst>
              </a:tr>
              <a:tr h="208628">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1 761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extLst>
                  <a:ext uri="{0D108BD9-81ED-4DB2-BD59-A6C34878D82A}">
                    <a16:rowId xmlns:a16="http://schemas.microsoft.com/office/drawing/2014/main" val="2904050235"/>
                  </a:ext>
                </a:extLst>
              </a:tr>
              <a:tr h="192074">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1 656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a:t>
                      </a:r>
                    </a:p>
                  </a:txBody>
                  <a:tcPr marL="9525" marR="9525" marT="9525" marB="0" anchor="b"/>
                </a:tc>
                <a:extLst>
                  <a:ext uri="{0D108BD9-81ED-4DB2-BD59-A6C34878D82A}">
                    <a16:rowId xmlns:a16="http://schemas.microsoft.com/office/drawing/2014/main" val="2274722386"/>
                  </a:ext>
                </a:extLst>
              </a:tr>
              <a:tr h="192074">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428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1 689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extLst>
                  <a:ext uri="{0D108BD9-81ED-4DB2-BD59-A6C34878D82A}">
                    <a16:rowId xmlns:a16="http://schemas.microsoft.com/office/drawing/2014/main" val="2828395267"/>
                  </a:ext>
                </a:extLst>
              </a:tr>
              <a:tr h="192074">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1 405</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8</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8A0C9E91-2DAF-4976-AAF5-3AEF2CF79889}"/>
              </a:ext>
            </a:extLst>
          </p:cNvPr>
          <p:cNvSpPr txBox="1"/>
          <p:nvPr/>
        </p:nvSpPr>
        <p:spPr>
          <a:xfrm>
            <a:off x="6755212" y="344611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13" name="Diagram 12">
            <a:extLst>
              <a:ext uri="{FF2B5EF4-FFF2-40B4-BE49-F238E27FC236}">
                <a16:creationId xmlns:a16="http://schemas.microsoft.com/office/drawing/2014/main" id="{D5358422-1228-4F14-AF80-CCD0BD5C816B}"/>
              </a:ext>
            </a:extLst>
          </p:cNvPr>
          <p:cNvGraphicFramePr>
            <a:graphicFrameLocks/>
          </p:cNvGraphicFramePr>
          <p:nvPr>
            <p:extLst>
              <p:ext uri="{D42A27DB-BD31-4B8C-83A1-F6EECF244321}">
                <p14:modId xmlns:p14="http://schemas.microsoft.com/office/powerpoint/2010/main" val="3442671032"/>
              </p:ext>
            </p:extLst>
          </p:nvPr>
        </p:nvGraphicFramePr>
        <p:xfrm>
          <a:off x="622686" y="1950441"/>
          <a:ext cx="5953126" cy="351795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4"/>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5" y="1439564"/>
            <a:ext cx="4722412" cy="2012789"/>
          </a:xfrm>
        </p:spPr>
        <p:txBody>
          <a:bodyPr/>
          <a:lstStyle/>
          <a:p>
            <a:pPr marL="171450" indent="-171450">
              <a:buFont typeface="Arial" panose="020B0604020202020204" pitchFamily="34" charset="0"/>
              <a:buChar char="•"/>
            </a:pPr>
            <a:r>
              <a:rPr lang="sv-SE" sz="1600" dirty="0"/>
              <a:t>Företagskonkurserna minskar över hela Stockholmsregionen under kvartalet och i de flesta branscher.</a:t>
            </a:r>
          </a:p>
          <a:p>
            <a:pPr marL="171450" indent="-171450">
              <a:buFont typeface="Arial" panose="020B0604020202020204" pitchFamily="34" charset="0"/>
              <a:buChar char="•"/>
            </a:pPr>
            <a:r>
              <a:rPr lang="sv-SE" sz="1600" dirty="0"/>
              <a:t>Noterbart ökar konkurserna inom branschen Fastighetsbolag &amp; fastighetsförvaltare.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514B3F7E-81B8-47B7-88CC-7D0F6FE429E8}"/>
              </a:ext>
            </a:extLst>
          </p:cNvPr>
          <p:cNvGraphicFramePr>
            <a:graphicFrameLocks noGrp="1"/>
          </p:cNvGraphicFramePr>
          <p:nvPr>
            <p:extLst>
              <p:ext uri="{D42A27DB-BD31-4B8C-83A1-F6EECF244321}">
                <p14:modId xmlns:p14="http://schemas.microsoft.com/office/powerpoint/2010/main" val="3326465856"/>
              </p:ext>
            </p:extLst>
          </p:nvPr>
        </p:nvGraphicFramePr>
        <p:xfrm>
          <a:off x="6856546" y="3598276"/>
          <a:ext cx="4345578" cy="2266435"/>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6">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700">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0">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3535">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999</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3 541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1544414373"/>
                  </a:ext>
                </a:extLst>
              </a:tr>
              <a:tr h="193535">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854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3 314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-15</a:t>
                      </a:r>
                    </a:p>
                  </a:txBody>
                  <a:tcPr marL="9525" marR="9525" marT="9525" marB="0" anchor="b"/>
                </a:tc>
                <a:extLst>
                  <a:ext uri="{0D108BD9-81ED-4DB2-BD59-A6C34878D82A}">
                    <a16:rowId xmlns:a16="http://schemas.microsoft.com/office/drawing/2014/main" val="4178915708"/>
                  </a:ext>
                </a:extLst>
              </a:tr>
              <a:tr h="193535">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692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2 365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a:t>
                      </a:r>
                    </a:p>
                  </a:txBody>
                  <a:tcPr marL="9525" marR="9525" marT="9525" marB="0" anchor="b"/>
                </a:tc>
                <a:extLst>
                  <a:ext uri="{0D108BD9-81ED-4DB2-BD59-A6C34878D82A}">
                    <a16:rowId xmlns:a16="http://schemas.microsoft.com/office/drawing/2014/main" val="1554613420"/>
                  </a:ext>
                </a:extLst>
              </a:tr>
              <a:tr h="193535">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a:t>
                      </a:r>
                    </a:p>
                  </a:txBody>
                  <a:tcPr marL="9525" marR="9525" marT="9525" marB="0" anchor="b"/>
                </a:tc>
                <a:extLst>
                  <a:ext uri="{0D108BD9-81ED-4DB2-BD59-A6C34878D82A}">
                    <a16:rowId xmlns:a16="http://schemas.microsoft.com/office/drawing/2014/main" val="923977588"/>
                  </a:ext>
                </a:extLst>
              </a:tr>
              <a:tr h="193535">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a:t>
                      </a:r>
                    </a:p>
                  </a:txBody>
                  <a:tcPr marL="9525" marR="9525" marT="9525" marB="0" anchor="b"/>
                </a:tc>
                <a:extLst>
                  <a:ext uri="{0D108BD9-81ED-4DB2-BD59-A6C34878D82A}">
                    <a16:rowId xmlns:a16="http://schemas.microsoft.com/office/drawing/2014/main" val="2632995549"/>
                  </a:ext>
                </a:extLst>
              </a:tr>
              <a:tr h="193535">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extLst>
                  <a:ext uri="{0D108BD9-81ED-4DB2-BD59-A6C34878D82A}">
                    <a16:rowId xmlns:a16="http://schemas.microsoft.com/office/drawing/2014/main" val="1272737229"/>
                  </a:ext>
                </a:extLst>
              </a:tr>
              <a:tr h="193535">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-34</a:t>
                      </a:r>
                    </a:p>
                  </a:txBody>
                  <a:tcPr marL="9525" marR="9525" marT="9525" marB="0" anchor="b"/>
                </a:tc>
                <a:extLst>
                  <a:ext uri="{0D108BD9-81ED-4DB2-BD59-A6C34878D82A}">
                    <a16:rowId xmlns:a16="http://schemas.microsoft.com/office/drawing/2014/main" val="2904050235"/>
                  </a:ext>
                </a:extLst>
              </a:tr>
              <a:tr h="193535">
                <a:tc>
                  <a:txBody>
                    <a:bodyPr/>
                    <a:lstStyle/>
                    <a:p>
                      <a:pPr algn="l" rtl="0" fontAlgn="b"/>
                      <a:r>
                        <a:rPr lang="sv-SE" sz="700" b="0" i="0" u="none" strike="noStrike" dirty="0">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-24</a:t>
                      </a:r>
                    </a:p>
                  </a:txBody>
                  <a:tcPr marL="9525" marR="9525" marT="9525" marB="0" anchor="b"/>
                </a:tc>
                <a:extLst>
                  <a:ext uri="{0D108BD9-81ED-4DB2-BD59-A6C34878D82A}">
                    <a16:rowId xmlns:a16="http://schemas.microsoft.com/office/drawing/2014/main" val="2274722386"/>
                  </a:ext>
                </a:extLst>
              </a:tr>
              <a:tr h="193535">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extLst>
                  <a:ext uri="{0D108BD9-81ED-4DB2-BD59-A6C34878D82A}">
                    <a16:rowId xmlns:a16="http://schemas.microsoft.com/office/drawing/2014/main" val="2828395267"/>
                  </a:ext>
                </a:extLst>
              </a:tr>
              <a:tr h="193535">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155</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-22</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3BE44604-3DF2-4944-A002-6657ABB9829B}"/>
              </a:ext>
            </a:extLst>
          </p:cNvPr>
          <p:cNvSpPr txBox="1"/>
          <p:nvPr/>
        </p:nvSpPr>
        <p:spPr>
          <a:xfrm>
            <a:off x="6744445" y="3429000"/>
            <a:ext cx="1460656" cy="276999"/>
          </a:xfrm>
          <a:prstGeom prst="rect">
            <a:avLst/>
          </a:prstGeom>
          <a:noFill/>
        </p:spPr>
        <p:txBody>
          <a:bodyPr wrap="none" rtlCol="0">
            <a:spAutoFit/>
          </a:bodyPr>
          <a:lstStyle/>
          <a:p>
            <a:r>
              <a:rPr lang="sv-SE" sz="1200" b="1">
                <a:latin typeface="+mj-lt"/>
                <a:cs typeface="Arial" panose="020B0604020202020204" pitchFamily="34" charset="0"/>
              </a:rPr>
              <a:t>Företagskonkurser</a:t>
            </a:r>
            <a:endParaRPr lang="sv-SE" sz="1200" b="1" dirty="0">
              <a:latin typeface="+mj-lt"/>
              <a:cs typeface="Arial" panose="020B0604020202020204" pitchFamily="34" charset="0"/>
            </a:endParaRPr>
          </a:p>
        </p:txBody>
      </p:sp>
      <p:graphicFrame>
        <p:nvGraphicFramePr>
          <p:cNvPr id="13" name="Diagram 12">
            <a:extLst>
              <a:ext uri="{FF2B5EF4-FFF2-40B4-BE49-F238E27FC236}">
                <a16:creationId xmlns:a16="http://schemas.microsoft.com/office/drawing/2014/main" id="{33B6A8CB-61CE-46A5-8219-1A4D7E07480F}"/>
              </a:ext>
            </a:extLst>
          </p:cNvPr>
          <p:cNvGraphicFramePr>
            <a:graphicFrameLocks/>
          </p:cNvGraphicFramePr>
          <p:nvPr>
            <p:extLst>
              <p:ext uri="{D42A27DB-BD31-4B8C-83A1-F6EECF244321}">
                <p14:modId xmlns:p14="http://schemas.microsoft.com/office/powerpoint/2010/main" val="2583061238"/>
              </p:ext>
            </p:extLst>
          </p:nvPr>
        </p:nvGraphicFramePr>
        <p:xfrm>
          <a:off x="629175" y="1949298"/>
          <a:ext cx="6126040" cy="38076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2039" y="1162566"/>
            <a:ext cx="4722411" cy="2278024"/>
          </a:xfrm>
        </p:spPr>
        <p:txBody>
          <a:bodyPr/>
          <a:lstStyle/>
          <a:p>
            <a:pPr marL="171450" indent="-171450">
              <a:buFont typeface="Arial" panose="020B0604020202020204" pitchFamily="34" charset="0"/>
              <a:buChar char="•"/>
            </a:pPr>
            <a:r>
              <a:rPr lang="sv-SE" sz="1400" dirty="0"/>
              <a:t>Trenden av sjunkande sysselsättning bryts under årets andra kvartal. </a:t>
            </a:r>
          </a:p>
          <a:p>
            <a:pPr marL="171450" indent="-171450">
              <a:buFont typeface="Arial" panose="020B0604020202020204" pitchFamily="34" charset="0"/>
              <a:buChar char="•"/>
            </a:pPr>
            <a:r>
              <a:rPr lang="sv-SE" sz="1400" dirty="0"/>
              <a:t>Under andra kvartalet var sysselsättningstillväxten som starkast inom Information &amp; kommunikation samt Offentlig förvaltning.</a:t>
            </a:r>
          </a:p>
          <a:p>
            <a:pPr marL="171450" indent="-171450">
              <a:buFont typeface="Arial" panose="020B0604020202020204" pitchFamily="34" charset="0"/>
              <a:buChar char="•"/>
            </a:pPr>
            <a:r>
              <a:rPr lang="sv-SE" sz="1400" dirty="0"/>
              <a:t>Sysselsättningen minskar mest inom Personliga &amp; kulturella tjänster, Transport och Handel.</a:t>
            </a:r>
            <a:endParaRPr lang="sv-SE" sz="11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kv2</a:t>
            </a:r>
            <a:endParaRPr lang="sv-SE" sz="1400" dirty="0"/>
          </a:p>
        </p:txBody>
      </p:sp>
      <p:graphicFrame>
        <p:nvGraphicFramePr>
          <p:cNvPr id="17" name="Tabell 16">
            <a:extLst>
              <a:ext uri="{FF2B5EF4-FFF2-40B4-BE49-F238E27FC236}">
                <a16:creationId xmlns:a16="http://schemas.microsoft.com/office/drawing/2014/main" id="{61816007-B286-4781-ACB6-F2CC06E93D3C}"/>
              </a:ext>
            </a:extLst>
          </p:cNvPr>
          <p:cNvGraphicFramePr>
            <a:graphicFrameLocks noGrp="1"/>
          </p:cNvGraphicFramePr>
          <p:nvPr>
            <p:extLst>
              <p:ext uri="{D42A27DB-BD31-4B8C-83A1-F6EECF244321}">
                <p14:modId xmlns:p14="http://schemas.microsoft.com/office/powerpoint/2010/main" val="3430907589"/>
              </p:ext>
            </p:extLst>
          </p:nvPr>
        </p:nvGraphicFramePr>
        <p:xfrm>
          <a:off x="6955586" y="3606991"/>
          <a:ext cx="4406537" cy="2266429"/>
        </p:xfrm>
        <a:graphic>
          <a:graphicData uri="http://schemas.openxmlformats.org/drawingml/2006/table">
            <a:tbl>
              <a:tblPr bandRow="1">
                <a:tableStyleId>{2D5ABB26-0587-4C30-8999-92F81FD0307C}</a:tableStyleId>
              </a:tblPr>
              <a:tblGrid>
                <a:gridCol w="1625569">
                  <a:extLst>
                    <a:ext uri="{9D8B030D-6E8A-4147-A177-3AD203B41FA5}">
                      <a16:colId xmlns:a16="http://schemas.microsoft.com/office/drawing/2014/main" val="1678076792"/>
                    </a:ext>
                  </a:extLst>
                </a:gridCol>
                <a:gridCol w="721956">
                  <a:extLst>
                    <a:ext uri="{9D8B030D-6E8A-4147-A177-3AD203B41FA5}">
                      <a16:colId xmlns:a16="http://schemas.microsoft.com/office/drawing/2014/main" val="2601369493"/>
                    </a:ext>
                  </a:extLst>
                </a:gridCol>
                <a:gridCol w="819055">
                  <a:extLst>
                    <a:ext uri="{9D8B030D-6E8A-4147-A177-3AD203B41FA5}">
                      <a16:colId xmlns:a16="http://schemas.microsoft.com/office/drawing/2014/main" val="2395970223"/>
                    </a:ext>
                  </a:extLst>
                </a:gridCol>
                <a:gridCol w="648417">
                  <a:extLst>
                    <a:ext uri="{9D8B030D-6E8A-4147-A177-3AD203B41FA5}">
                      <a16:colId xmlns:a16="http://schemas.microsoft.com/office/drawing/2014/main" val="3235649811"/>
                    </a:ext>
                  </a:extLst>
                </a:gridCol>
                <a:gridCol w="591540">
                  <a:extLst>
                    <a:ext uri="{9D8B030D-6E8A-4147-A177-3AD203B41FA5}">
                      <a16:colId xmlns:a16="http://schemas.microsoft.com/office/drawing/2014/main" val="1050073455"/>
                    </a:ext>
                  </a:extLst>
                </a:gridCol>
              </a:tblGrid>
              <a:tr h="16793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167935">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191655">
                <a:tc>
                  <a:txBody>
                    <a:bodyPr/>
                    <a:lstStyle/>
                    <a:p>
                      <a:pPr algn="l" rtl="0" fontAlgn="b"/>
                      <a:r>
                        <a:rPr lang="sv-SE" sz="700" b="1" i="0" u="none" strike="noStrike" dirty="0">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2 346 200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6 400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0,3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3,7</a:t>
                      </a:r>
                    </a:p>
                  </a:txBody>
                  <a:tcPr marL="9525" marR="9525" marT="9525" marB="0" anchor="b"/>
                </a:tc>
                <a:extLst>
                  <a:ext uri="{0D108BD9-81ED-4DB2-BD59-A6C34878D82A}">
                    <a16:rowId xmlns:a16="http://schemas.microsoft.com/office/drawing/2014/main" val="1544414373"/>
                  </a:ext>
                </a:extLst>
              </a:tr>
              <a:tr h="191655">
                <a:tc>
                  <a:txBody>
                    <a:bodyPr/>
                    <a:lstStyle/>
                    <a:p>
                      <a:pPr algn="l" rtl="0" fontAlgn="b"/>
                      <a:r>
                        <a:rPr lang="sv-SE" sz="700" b="1" i="0" u="none" strike="noStrike" dirty="0">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2 728 200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20 400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a:t>
                      </a:r>
                    </a:p>
                  </a:txBody>
                  <a:tcPr marL="9525" marR="9525" marT="9525" marB="0" anchor="b"/>
                </a:tc>
                <a:extLst>
                  <a:ext uri="{0D108BD9-81ED-4DB2-BD59-A6C34878D82A}">
                    <a16:rowId xmlns:a16="http://schemas.microsoft.com/office/drawing/2014/main" val="4178915708"/>
                  </a:ext>
                </a:extLst>
              </a:tr>
              <a:tr h="191655">
                <a:tc>
                  <a:txBody>
                    <a:bodyPr/>
                    <a:lstStyle/>
                    <a:p>
                      <a:pPr algn="l" rtl="0" fontAlgn="b"/>
                      <a:r>
                        <a:rPr lang="sv-SE" sz="700" b="0" i="0" u="none" strike="noStrike" dirty="0">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1 272 700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5,9</a:t>
                      </a:r>
                    </a:p>
                  </a:txBody>
                  <a:tcPr marL="9525" marR="9525" marT="9525" marB="0" anchor="b"/>
                </a:tc>
                <a:extLst>
                  <a:ext uri="{0D108BD9-81ED-4DB2-BD59-A6C34878D82A}">
                    <a16:rowId xmlns:a16="http://schemas.microsoft.com/office/drawing/2014/main" val="1554613420"/>
                  </a:ext>
                </a:extLst>
              </a:tr>
              <a:tr h="191655">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187 000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0,9</a:t>
                      </a:r>
                    </a:p>
                  </a:txBody>
                  <a:tcPr marL="9525" marR="9525" marT="9525" marB="0" anchor="b"/>
                </a:tc>
                <a:extLst>
                  <a:ext uri="{0D108BD9-81ED-4DB2-BD59-A6C34878D82A}">
                    <a16:rowId xmlns:a16="http://schemas.microsoft.com/office/drawing/2014/main" val="3181428885"/>
                  </a:ext>
                </a:extLst>
              </a:tr>
              <a:tr h="191655">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137 600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10 800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4,9</a:t>
                      </a:r>
                    </a:p>
                  </a:txBody>
                  <a:tcPr marL="9525" marR="9525" marT="9525" marB="0" anchor="b"/>
                </a:tc>
                <a:extLst>
                  <a:ext uri="{0D108BD9-81ED-4DB2-BD59-A6C34878D82A}">
                    <a16:rowId xmlns:a16="http://schemas.microsoft.com/office/drawing/2014/main" val="1932110646"/>
                  </a:ext>
                </a:extLst>
              </a:tr>
              <a:tr h="191655">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226 700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4 100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5,0</a:t>
                      </a:r>
                    </a:p>
                  </a:txBody>
                  <a:tcPr marL="9525" marR="9525" marT="9525" marB="0" anchor="b"/>
                </a:tc>
                <a:extLst>
                  <a:ext uri="{0D108BD9-81ED-4DB2-BD59-A6C34878D82A}">
                    <a16:rowId xmlns:a16="http://schemas.microsoft.com/office/drawing/2014/main" val="480846545"/>
                  </a:ext>
                </a:extLst>
              </a:tr>
              <a:tr h="205664">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147 200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5,1</a:t>
                      </a:r>
                    </a:p>
                  </a:txBody>
                  <a:tcPr marL="9525" marR="9525" marT="9525" marB="0" anchor="b"/>
                </a:tc>
                <a:extLst>
                  <a:ext uri="{0D108BD9-81ED-4DB2-BD59-A6C34878D82A}">
                    <a16:rowId xmlns:a16="http://schemas.microsoft.com/office/drawing/2014/main" val="537178757"/>
                  </a:ext>
                </a:extLst>
              </a:tr>
              <a:tr h="191655">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126 400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-3 000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-0,1</a:t>
                      </a:r>
                    </a:p>
                  </a:txBody>
                  <a:tcPr marL="9525" marR="9525" marT="9525" marB="0" anchor="b"/>
                </a:tc>
                <a:extLst>
                  <a:ext uri="{0D108BD9-81ED-4DB2-BD59-A6C34878D82A}">
                    <a16:rowId xmlns:a16="http://schemas.microsoft.com/office/drawing/2014/main" val="878848246"/>
                  </a:ext>
                </a:extLst>
              </a:tr>
              <a:tr h="191655">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129 400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-2 500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extLst>
                  <a:ext uri="{0D108BD9-81ED-4DB2-BD59-A6C34878D82A}">
                    <a16:rowId xmlns:a16="http://schemas.microsoft.com/office/drawing/2014/main" val="3744487247"/>
                  </a:ext>
                </a:extLst>
              </a:tr>
              <a:tr h="191655">
                <a:tc>
                  <a:txBody>
                    <a:bodyPr/>
                    <a:lstStyle/>
                    <a:p>
                      <a:pPr algn="l" rtl="0" fontAlgn="b"/>
                      <a:r>
                        <a:rPr lang="sv-SE" sz="700" b="0" i="0" u="none" strike="noStrike" dirty="0">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119 200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-15 500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-11,5</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-6,5</a:t>
                      </a:r>
                    </a:p>
                  </a:txBody>
                  <a:tcPr marL="9525" marR="9525" marT="9525" marB="0" anchor="b"/>
                </a:tc>
                <a:extLst>
                  <a:ext uri="{0D108BD9-81ED-4DB2-BD59-A6C34878D82A}">
                    <a16:rowId xmlns:a16="http://schemas.microsoft.com/office/drawing/2014/main" val="547625832"/>
                  </a:ext>
                </a:extLst>
              </a:tr>
            </a:tbl>
          </a:graphicData>
        </a:graphic>
      </p:graphicFrame>
      <p:sp>
        <p:nvSpPr>
          <p:cNvPr id="26" name="textruta 25">
            <a:extLst>
              <a:ext uri="{FF2B5EF4-FFF2-40B4-BE49-F238E27FC236}">
                <a16:creationId xmlns:a16="http://schemas.microsoft.com/office/drawing/2014/main" id="{515986CB-690A-469B-964F-75EEEDF509D5}"/>
              </a:ext>
            </a:extLst>
          </p:cNvPr>
          <p:cNvSpPr txBox="1"/>
          <p:nvPr/>
        </p:nvSpPr>
        <p:spPr>
          <a:xfrm>
            <a:off x="6755211" y="3429000"/>
            <a:ext cx="1157689" cy="276999"/>
          </a:xfrm>
          <a:prstGeom prst="rect">
            <a:avLst/>
          </a:prstGeom>
          <a:noFill/>
        </p:spPr>
        <p:txBody>
          <a:bodyPr wrap="none" rtlCol="0">
            <a:spAutoFit/>
          </a:bodyPr>
          <a:lstStyle/>
          <a:p>
            <a:r>
              <a:rPr lang="sv-SE" sz="1200" b="1">
                <a:latin typeface="+mj-lt"/>
                <a:cs typeface="Arial" panose="020B0604020202020204" pitchFamily="34" charset="0"/>
              </a:rPr>
              <a:t>Sysselsättning</a:t>
            </a:r>
            <a:endParaRPr lang="sv-SE" sz="1200" b="1" dirty="0">
              <a:latin typeface="+mj-lt"/>
              <a:cs typeface="Arial" panose="020B0604020202020204" pitchFamily="34" charset="0"/>
            </a:endParaRPr>
          </a:p>
        </p:txBody>
      </p:sp>
      <p:graphicFrame>
        <p:nvGraphicFramePr>
          <p:cNvPr id="13" name="Diagram 12">
            <a:extLst>
              <a:ext uri="{FF2B5EF4-FFF2-40B4-BE49-F238E27FC236}">
                <a16:creationId xmlns:a16="http://schemas.microsoft.com/office/drawing/2014/main" id="{59D0BCF6-4ED9-4F72-AD6B-D0A5BBA7E0D3}"/>
              </a:ext>
            </a:extLst>
          </p:cNvPr>
          <p:cNvGraphicFramePr>
            <a:graphicFrameLocks/>
          </p:cNvGraphicFramePr>
          <p:nvPr>
            <p:extLst>
              <p:ext uri="{D42A27DB-BD31-4B8C-83A1-F6EECF244321}">
                <p14:modId xmlns:p14="http://schemas.microsoft.com/office/powerpoint/2010/main" val="1968675006"/>
              </p:ext>
            </p:extLst>
          </p:nvPr>
        </p:nvGraphicFramePr>
        <p:xfrm>
          <a:off x="714374" y="1885435"/>
          <a:ext cx="6034489" cy="38106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930757802"/>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rtl="0" fontAlgn="ctr"/>
                      <a:r>
                        <a:rPr lang="sv-SE" sz="1000" b="1" i="0" u="none" strike="noStrike">
                          <a:solidFill>
                            <a:srgbClr val="FFFFFF"/>
                          </a:solidFill>
                          <a:effectLst/>
                          <a:latin typeface="Futura Std Book" panose="020B0502020204020303" pitchFamily="34" charset="0"/>
                        </a:rPr>
                        <a:t>Stockholmsregionen</a:t>
                      </a:r>
                    </a:p>
                  </a:txBody>
                  <a:tcPr marL="14400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kv2</a:t>
                      </a:r>
                    </a:p>
                  </a:txBody>
                  <a:tcPr marL="4572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  1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rtl="0" fontAlgn="t"/>
                      <a:r>
                        <a:rPr lang="sv-SE" sz="800" b="0" i="0" u="none" strike="noStrike">
                          <a:solidFill>
                            <a:srgbClr val="000000"/>
                          </a:solidFill>
                          <a:effectLst/>
                          <a:latin typeface="Futura Std Book" panose="020B0502020204020303" pitchFamily="34" charset="0"/>
                        </a:rPr>
                        <a:t>Jordbruk, skogsbruk och fiske</a:t>
                      </a:r>
                    </a:p>
                  </a:txBody>
                  <a:tcPr marL="144000" marR="45720">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algn="l" rtl="0" fontAlgn="ctr"/>
                      <a:r>
                        <a:rPr lang="sv-SE" sz="800" b="0" i="0" u="none" strike="noStrike" dirty="0" err="1">
                          <a:solidFill>
                            <a:srgbClr val="000000"/>
                          </a:solidFill>
                          <a:effectLst/>
                          <a:latin typeface="Futura Std Book" panose="020B0502020204020303" pitchFamily="34" charset="0"/>
                        </a:rPr>
                        <a:t>Tillverkn</a:t>
                      </a:r>
                      <a:r>
                        <a:rPr lang="sv-SE" sz="800" b="0" i="0" u="none" strike="noStrike" dirty="0">
                          <a:solidFill>
                            <a:srgbClr val="000000"/>
                          </a:solidFill>
                          <a:effectLst/>
                          <a:latin typeface="Futura Std Book" panose="020B0502020204020303" pitchFamily="34" charset="0"/>
                        </a:rPr>
                        <a:t>. och utvinning, energi och miljö</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217 900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29336083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därav tillverkn. av verkstadsvaror </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104 200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1559525621"/>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Byggverksamhet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144 600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94798639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Handel</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236 700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extLst>
                  <a:ext uri="{0D108BD9-81ED-4DB2-BD59-A6C34878D82A}">
                    <a16:rowId xmlns:a16="http://schemas.microsoft.com/office/drawing/2014/main" val="232591820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Transport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77 200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-26,7</a:t>
                      </a:r>
                    </a:p>
                  </a:txBody>
                  <a:tcPr marL="9525" marR="9525" marT="9525" marB="0" anchor="ctr"/>
                </a:tc>
                <a:extLst>
                  <a:ext uri="{0D108BD9-81ED-4DB2-BD59-A6C34878D82A}">
                    <a16:rowId xmlns:a16="http://schemas.microsoft.com/office/drawing/2014/main" val="39445981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Hotell och restauranger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-59,7</a:t>
                      </a:r>
                    </a:p>
                  </a:txBody>
                  <a:tcPr marL="9525" marR="9525" marT="9525" marB="0" anchor="ctr"/>
                </a:tc>
                <a:extLst>
                  <a:ext uri="{0D108BD9-81ED-4DB2-BD59-A6C34878D82A}">
                    <a16:rowId xmlns:a16="http://schemas.microsoft.com/office/drawing/2014/main" val="3208508909"/>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Information och kommunikation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167 000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36,4</a:t>
                      </a:r>
                    </a:p>
                  </a:txBody>
                  <a:tcPr marL="9525" marR="9525" marT="9525" marB="0" anchor="ctr"/>
                </a:tc>
                <a:extLst>
                  <a:ext uri="{0D108BD9-81ED-4DB2-BD59-A6C34878D82A}">
                    <a16:rowId xmlns:a16="http://schemas.microsoft.com/office/drawing/2014/main" val="1121273573"/>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Personliga och kulturella tjänster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91 500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-22,0</a:t>
                      </a:r>
                    </a:p>
                  </a:txBody>
                  <a:tcPr marL="9525" marR="9525" marT="9525" marB="0" anchor="ctr"/>
                </a:tc>
                <a:extLst>
                  <a:ext uri="{0D108BD9-81ED-4DB2-BD59-A6C34878D82A}">
                    <a16:rowId xmlns:a16="http://schemas.microsoft.com/office/drawing/2014/main" val="1084239425"/>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Finansiell verksamhet, företagstjänster</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476 300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extLst>
                  <a:ext uri="{0D108BD9-81ED-4DB2-BD59-A6C34878D82A}">
                    <a16:rowId xmlns:a16="http://schemas.microsoft.com/office/drawing/2014/main" val="2047465816"/>
                  </a:ext>
                </a:extLst>
              </a:tr>
              <a:tr h="216000">
                <a:tc>
                  <a:txBody>
                    <a:bodyPr/>
                    <a:lstStyle/>
                    <a:p>
                      <a:pPr algn="l" rtl="0" fontAlgn="ctr"/>
                      <a:r>
                        <a:rPr lang="sv-SE" sz="800" b="1" i="0" u="none" strike="noStrike" dirty="0">
                          <a:solidFill>
                            <a:srgbClr val="000000"/>
                          </a:solidFill>
                          <a:effectLst/>
                          <a:latin typeface="Futura Std Book" panose="020B0502020204020303" pitchFamily="34" charset="0"/>
                        </a:rPr>
                        <a:t>Offentlig förvaltning</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195 600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21 500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12,3</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26,6</a:t>
                      </a:r>
                    </a:p>
                  </a:txBody>
                  <a:tcPr marL="9525" marR="9525" marT="9525" marB="0" anchor="ctr"/>
                </a:tc>
                <a:extLst>
                  <a:ext uri="{0D108BD9-81ED-4DB2-BD59-A6C34878D82A}">
                    <a16:rowId xmlns:a16="http://schemas.microsoft.com/office/drawing/2014/main" val="4226078857"/>
                  </a:ext>
                </a:extLst>
              </a:tr>
              <a:tr h="216000">
                <a:tc>
                  <a:txBody>
                    <a:bodyPr/>
                    <a:lstStyle/>
                    <a:p>
                      <a:pPr algn="l" rtl="0" fontAlgn="ctr"/>
                      <a:r>
                        <a:rPr lang="sv-SE" sz="800" b="0" i="0" u="none" strike="noStrike" dirty="0">
                          <a:solidFill>
                            <a:srgbClr val="000000"/>
                          </a:solidFill>
                          <a:effectLst/>
                          <a:latin typeface="Futura Std Book" panose="020B0502020204020303" pitchFamily="34" charset="0"/>
                        </a:rPr>
                        <a:t>Utbildning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259 900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44396649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Vård och omsorg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322 500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305524805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Uppgift saknas</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2884210164"/>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i Sverige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2 331 500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2561171434"/>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utomlands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202,6</a:t>
                      </a:r>
                    </a:p>
                  </a:txBody>
                  <a:tcPr marL="9525" marR="9525" marT="9525" marB="0" anchor="ctr"/>
                </a:tc>
                <a:extLst>
                  <a:ext uri="{0D108BD9-81ED-4DB2-BD59-A6C34878D82A}">
                    <a16:rowId xmlns:a16="http://schemas.microsoft.com/office/drawing/2014/main" val="219391046"/>
                  </a:ext>
                </a:extLst>
              </a:tr>
              <a:tr h="216000">
                <a:tc>
                  <a:txBody>
                    <a:bodyPr/>
                    <a:lstStyle/>
                    <a:p>
                      <a:pPr algn="l" rtl="0" fontAlgn="ctr"/>
                      <a:r>
                        <a:rPr lang="sv-SE" sz="800" b="1" i="0" u="none" strike="noStrike">
                          <a:solidFill>
                            <a:srgbClr val="000000"/>
                          </a:solidFill>
                          <a:effectLst/>
                          <a:latin typeface="Futura Std Book" panose="020B0502020204020303" pitchFamily="34" charset="0"/>
                        </a:rPr>
                        <a:t>Total</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2 346 200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6 400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43049745"/>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Stockholmsregionen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rtl="0" fontAlgn="ctr"/>
                      <a:r>
                        <a:rPr lang="sv-SE" sz="800" b="0" i="0" u="none" strike="noStrike">
                          <a:solidFill>
                            <a:srgbClr val="000000"/>
                          </a:solidFill>
                          <a:effectLst/>
                          <a:latin typeface="Futura Std Book" panose="020B0502020204020303" pitchFamily="34" charset="0"/>
                        </a:rPr>
                        <a:t>Militärt arbete</a:t>
                      </a:r>
                    </a:p>
                  </a:txBody>
                  <a:tcPr marL="144000" marR="4572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Chefsyrken</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179 800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29336083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fördjupad högskolekompetens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790 400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1559525621"/>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högskolekompetens eller motsvarande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410 400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extLst>
                  <a:ext uri="{0D108BD9-81ED-4DB2-BD59-A6C34878D82A}">
                    <a16:rowId xmlns:a16="http://schemas.microsoft.com/office/drawing/2014/main" val="194798639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administration och kundtjänst</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162 400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extLst>
                  <a:ext uri="{0D108BD9-81ED-4DB2-BD59-A6C34878D82A}">
                    <a16:rowId xmlns:a16="http://schemas.microsoft.com/office/drawing/2014/main" val="2325918200"/>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Service-, omsorgs- och försäljningsarbete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354 600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-45 100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-11,3</a:t>
                      </a:r>
                    </a:p>
                  </a:txBody>
                  <a:tcPr marL="9525" marR="9525" marT="9525" marB="0" anchor="ctr"/>
                </a:tc>
                <a:extLst>
                  <a:ext uri="{0D108BD9-81ED-4DB2-BD59-A6C34878D82A}">
                    <a16:rowId xmlns:a16="http://schemas.microsoft.com/office/drawing/2014/main" val="39445981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lantbruk, trädgård, skogsbruk och fiske</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54,5</a:t>
                      </a:r>
                    </a:p>
                  </a:txBody>
                  <a:tcPr marL="9525" marR="9525" marT="9525" marB="0" anchor="ctr"/>
                </a:tc>
                <a:extLst>
                  <a:ext uri="{0D108BD9-81ED-4DB2-BD59-A6C34878D82A}">
                    <a16:rowId xmlns:a16="http://schemas.microsoft.com/office/drawing/2014/main" val="3208508909"/>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byggverksamhet och tillverkning</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173 600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1121273573"/>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inom maskinell tillverkning och transport med mera</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111 300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-9,7</a:t>
                      </a:r>
                    </a:p>
                  </a:txBody>
                  <a:tcPr marL="9525" marR="9525" marT="9525" marB="0" anchor="ctr"/>
                </a:tc>
                <a:extLst>
                  <a:ext uri="{0D108BD9-81ED-4DB2-BD59-A6C34878D82A}">
                    <a16:rowId xmlns:a16="http://schemas.microsoft.com/office/drawing/2014/main" val="1084239425"/>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Yrken med krav på kortare utbildning eller introduktion</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047465816"/>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Uppgift saknas</a:t>
                      </a:r>
                    </a:p>
                  </a:txBody>
                  <a:tcPr marL="144000" marR="4572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73 000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73 000</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i Sverige</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443966492"/>
                  </a:ext>
                </a:extLst>
              </a:tr>
              <a:tr h="216000">
                <a:tc>
                  <a:txBody>
                    <a:bodyPr/>
                    <a:lstStyle/>
                    <a:p>
                      <a:pPr algn="l" rtl="0" fontAlgn="ctr"/>
                      <a:r>
                        <a:rPr lang="sv-SE" sz="800" b="0" i="0" u="none" strike="noStrike">
                          <a:solidFill>
                            <a:srgbClr val="000000"/>
                          </a:solidFill>
                          <a:effectLst/>
                          <a:latin typeface="Futura Std Book" panose="020B0502020204020303" pitchFamily="34" charset="0"/>
                        </a:rPr>
                        <a:t>Sysselsatta utomlands</a:t>
                      </a:r>
                    </a:p>
                  </a:txBody>
                  <a:tcPr marL="144000" marR="45720" anchor="ct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algn="l" rtl="0" fontAlgn="ctr"/>
                      <a:r>
                        <a:rPr lang="sv-SE" sz="800" b="1" i="0" u="none" strike="noStrike">
                          <a:solidFill>
                            <a:srgbClr val="000000"/>
                          </a:solidFill>
                          <a:effectLst/>
                          <a:latin typeface="Futura Std Book" panose="020B0502020204020303" pitchFamily="34" charset="0"/>
                        </a:rPr>
                        <a:t>Total</a:t>
                      </a:r>
                    </a:p>
                  </a:txBody>
                  <a:tcPr marL="144000" marR="45720" anchor="ctr">
                    <a:lnL w="12700" cmpd="sng">
                      <a:noFill/>
                    </a:lnL>
                  </a:tcPr>
                </a:tc>
                <a:tc>
                  <a:txBody>
                    <a:bodyPr/>
                    <a:lstStyle/>
                    <a:p>
                      <a:pPr algn="ctr" rtl="0" fontAlgn="ctr"/>
                      <a:r>
                        <a:rPr lang="sv-SE" sz="800" b="1" i="0" u="none" strike="noStrike">
                          <a:solidFill>
                            <a:srgbClr val="000000"/>
                          </a:solidFill>
                          <a:effectLst/>
                          <a:latin typeface="Futura Std Book" panose="020B0502020204020303"/>
                        </a:rPr>
                        <a:t>2 331 500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-21 100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51953"/>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331849"/>
            <a:ext cx="4725915" cy="2097152"/>
          </a:xfrm>
        </p:spPr>
        <p:txBody>
          <a:bodyPr/>
          <a:lstStyle/>
          <a:p>
            <a:pPr marL="285750" indent="-285750">
              <a:buFont typeface="Arial" panose="020B0604020202020204" pitchFamily="34" charset="0"/>
              <a:buChar char="•"/>
            </a:pPr>
            <a:r>
              <a:rPr lang="sv-SE" sz="1400" dirty="0"/>
              <a:t>Antalet lediga jobb hos Arbetsförmedlingen ökade med drygt 60 procent i Stockholmsregionen. </a:t>
            </a:r>
          </a:p>
          <a:p>
            <a:pPr marL="285750" indent="-285750">
              <a:buFont typeface="Arial" panose="020B0604020202020204" pitchFamily="34" charset="0"/>
              <a:buChar char="•"/>
            </a:pPr>
            <a:r>
              <a:rPr lang="sv-SE" sz="1400" dirty="0"/>
              <a:t>Antalet nyanmälda jobb har ökat mest inom  </a:t>
            </a:r>
            <a:r>
              <a:rPr lang="sv-SE" sz="1400" dirty="0" smtClean="0"/>
              <a:t>Tillverkning av verkstadsvaror </a:t>
            </a:r>
            <a:r>
              <a:rPr lang="sv-SE" sz="1400" dirty="0"/>
              <a:t>och Hotell och restaurang.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892412"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183E5421-7877-4D4B-AE95-F26FC9E6CAC2}"/>
              </a:ext>
            </a:extLst>
          </p:cNvPr>
          <p:cNvGraphicFramePr>
            <a:graphicFrameLocks noGrp="1"/>
          </p:cNvGraphicFramePr>
          <p:nvPr>
            <p:extLst>
              <p:ext uri="{D42A27DB-BD31-4B8C-83A1-F6EECF244321}">
                <p14:modId xmlns:p14="http://schemas.microsoft.com/office/powerpoint/2010/main" val="1089314365"/>
              </p:ext>
            </p:extLst>
          </p:nvPr>
        </p:nvGraphicFramePr>
        <p:xfrm>
          <a:off x="6830111" y="3598284"/>
          <a:ext cx="4293326" cy="2266427"/>
        </p:xfrm>
        <a:graphic>
          <a:graphicData uri="http://schemas.openxmlformats.org/drawingml/2006/table">
            <a:tbl>
              <a:tblPr bandRow="1">
                <a:tableStyleId>{2D5ABB26-0587-4C30-8999-92F81FD0307C}</a:tableStyleId>
              </a:tblPr>
              <a:tblGrid>
                <a:gridCol w="1265495">
                  <a:extLst>
                    <a:ext uri="{9D8B030D-6E8A-4147-A177-3AD203B41FA5}">
                      <a16:colId xmlns:a16="http://schemas.microsoft.com/office/drawing/2014/main" val="1678076792"/>
                    </a:ext>
                  </a:extLst>
                </a:gridCol>
                <a:gridCol w="652345">
                  <a:extLst>
                    <a:ext uri="{9D8B030D-6E8A-4147-A177-3AD203B41FA5}">
                      <a16:colId xmlns:a16="http://schemas.microsoft.com/office/drawing/2014/main" val="2601369493"/>
                    </a:ext>
                  </a:extLst>
                </a:gridCol>
                <a:gridCol w="593147">
                  <a:extLst>
                    <a:ext uri="{9D8B030D-6E8A-4147-A177-3AD203B41FA5}">
                      <a16:colId xmlns:a16="http://schemas.microsoft.com/office/drawing/2014/main" val="2395970223"/>
                    </a:ext>
                  </a:extLst>
                </a:gridCol>
                <a:gridCol w="585042">
                  <a:extLst>
                    <a:ext uri="{9D8B030D-6E8A-4147-A177-3AD203B41FA5}">
                      <a16:colId xmlns:a16="http://schemas.microsoft.com/office/drawing/2014/main" val="3235649811"/>
                    </a:ext>
                  </a:extLst>
                </a:gridCol>
                <a:gridCol w="682294">
                  <a:extLst>
                    <a:ext uri="{9D8B030D-6E8A-4147-A177-3AD203B41FA5}">
                      <a16:colId xmlns:a16="http://schemas.microsoft.com/office/drawing/2014/main" val="1050073455"/>
                    </a:ext>
                  </a:extLst>
                </a:gridCol>
                <a:gridCol w="515003">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144000"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2">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144000"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3534">
                <a:tc>
                  <a:txBody>
                    <a:bodyPr/>
                    <a:lstStyle/>
                    <a:p>
                      <a:pPr algn="l" rtl="0" fontAlgn="b"/>
                      <a:r>
                        <a:rPr lang="sv-SE" sz="700" b="1" i="0" u="none" strike="noStrike" dirty="0">
                          <a:solidFill>
                            <a:srgbClr val="000000"/>
                          </a:solidFill>
                          <a:effectLst/>
                          <a:latin typeface="Futura Std Book" panose="020B0502020204020303" pitchFamily="34" charset="0"/>
                        </a:rPr>
                        <a:t>Stockholmsregionen</a:t>
                      </a:r>
                    </a:p>
                  </a:txBody>
                  <a:tcPr marL="144000" marR="9525" marT="9525" marB="0" anchor="ctr"/>
                </a:tc>
                <a:tc>
                  <a:txBody>
                    <a:bodyPr/>
                    <a:lstStyle/>
                    <a:p>
                      <a:pPr algn="ctr" rtl="0" fontAlgn="b"/>
                      <a:r>
                        <a:rPr lang="sv-SE" sz="800" b="1" i="0" u="none" strike="noStrike">
                          <a:solidFill>
                            <a:srgbClr val="000000"/>
                          </a:solidFill>
                          <a:effectLst/>
                          <a:latin typeface="Futura Std Book" panose="020B0502020204020303"/>
                        </a:rPr>
                        <a:t>135 912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61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-19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457 430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-6 </a:t>
                      </a:r>
                    </a:p>
                  </a:txBody>
                  <a:tcPr marL="9525" marR="9525" marT="9525" marB="0" anchor="ctr"/>
                </a:tc>
                <a:extLst>
                  <a:ext uri="{0D108BD9-81ED-4DB2-BD59-A6C34878D82A}">
                    <a16:rowId xmlns:a16="http://schemas.microsoft.com/office/drawing/2014/main" val="1544414373"/>
                  </a:ext>
                </a:extLst>
              </a:tr>
              <a:tr h="193534">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144000" marR="9525" marT="9525" marB="0" anchor="ctr"/>
                </a:tc>
                <a:tc>
                  <a:txBody>
                    <a:bodyPr/>
                    <a:lstStyle/>
                    <a:p>
                      <a:pPr algn="ctr" rtl="0" fontAlgn="b"/>
                      <a:r>
                        <a:rPr lang="sv-SE" sz="800" b="1" i="0" u="none" strike="noStrike">
                          <a:solidFill>
                            <a:srgbClr val="000000"/>
                          </a:solidFill>
                          <a:effectLst/>
                          <a:latin typeface="Futura Std Book" panose="020B0502020204020303"/>
                        </a:rPr>
                        <a:t>176 551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71</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-5</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577 286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193534">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73 195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239 976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54613420"/>
                  </a:ext>
                </a:extLst>
              </a:tr>
              <a:tr h="193534">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9 530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43</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33 640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923977588"/>
                  </a:ext>
                </a:extLst>
              </a:tr>
              <a:tr h="193534">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7 208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25 541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969307260"/>
                  </a:ext>
                </a:extLst>
              </a:tr>
              <a:tr h="193534">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15 807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75</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52 041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ctr"/>
                </a:tc>
                <a:extLst>
                  <a:ext uri="{0D108BD9-81ED-4DB2-BD59-A6C34878D82A}">
                    <a16:rowId xmlns:a16="http://schemas.microsoft.com/office/drawing/2014/main" val="604524990"/>
                  </a:ext>
                </a:extLst>
              </a:tr>
              <a:tr h="193534">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8 120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67</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27 656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2311283792"/>
                  </a:ext>
                </a:extLst>
              </a:tr>
              <a:tr h="193534">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7 368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27 271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821739583"/>
                  </a:ext>
                </a:extLst>
              </a:tr>
              <a:tr h="193534">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7 732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27 396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2127214107"/>
                  </a:ext>
                </a:extLst>
              </a:tr>
              <a:tr h="193534">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144000" marR="9525" marT="9525" marB="0" anchor="ctr"/>
                </a:tc>
                <a:tc>
                  <a:txBody>
                    <a:bodyPr/>
                    <a:lstStyle/>
                    <a:p>
                      <a:pPr algn="ctr" rtl="0" fontAlgn="b"/>
                      <a:r>
                        <a:rPr lang="sv-SE" sz="800" b="0" i="0" u="none" strike="noStrike">
                          <a:solidFill>
                            <a:srgbClr val="000000"/>
                          </a:solidFill>
                          <a:effectLst/>
                          <a:latin typeface="Futura Std Book" panose="020B0502020204020303"/>
                        </a:rPr>
                        <a:t>6 952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65</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23 909 </a:t>
                      </a:r>
                    </a:p>
                  </a:txBody>
                  <a:tcPr marL="9525" marR="9525" marT="9525" marB="0" anchor="ctr"/>
                </a:tc>
                <a:tc>
                  <a:txBody>
                    <a:bodyPr/>
                    <a:lstStyle/>
                    <a:p>
                      <a:pPr algn="ctr" rtl="0" fontAlgn="b"/>
                      <a:r>
                        <a:rPr lang="sv-SE" sz="800" b="0"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216829240"/>
                  </a:ext>
                </a:extLst>
              </a:tr>
            </a:tbl>
          </a:graphicData>
        </a:graphic>
      </p:graphicFrame>
      <p:sp>
        <p:nvSpPr>
          <p:cNvPr id="29" name="textruta 28">
            <a:extLst>
              <a:ext uri="{FF2B5EF4-FFF2-40B4-BE49-F238E27FC236}">
                <a16:creationId xmlns:a16="http://schemas.microsoft.com/office/drawing/2014/main" id="{D98D1670-4B71-4E62-AE52-2B84FA711C16}"/>
              </a:ext>
            </a:extLst>
          </p:cNvPr>
          <p:cNvSpPr txBox="1"/>
          <p:nvPr/>
        </p:nvSpPr>
        <p:spPr>
          <a:xfrm>
            <a:off x="6830110" y="3428999"/>
            <a:ext cx="1027845" cy="276999"/>
          </a:xfrm>
          <a:prstGeom prst="rect">
            <a:avLst/>
          </a:prstGeom>
          <a:noFill/>
        </p:spPr>
        <p:txBody>
          <a:bodyPr wrap="none" rtlCol="0">
            <a:spAutoFit/>
          </a:bodyPr>
          <a:lstStyle/>
          <a:p>
            <a:r>
              <a:rPr lang="sv-SE" sz="1200" b="1">
                <a:latin typeface="+mj-lt"/>
                <a:cs typeface="Arial" panose="020B0604020202020204" pitchFamily="34" charset="0"/>
              </a:rPr>
              <a:t>Lediga jobb</a:t>
            </a:r>
            <a:endParaRPr lang="sv-SE" sz="1200" b="1" dirty="0">
              <a:latin typeface="+mj-lt"/>
              <a:cs typeface="Arial" panose="020B0604020202020204" pitchFamily="34" charset="0"/>
            </a:endParaRPr>
          </a:p>
        </p:txBody>
      </p:sp>
      <p:graphicFrame>
        <p:nvGraphicFramePr>
          <p:cNvPr id="13" name="Diagram 12">
            <a:extLst>
              <a:ext uri="{FF2B5EF4-FFF2-40B4-BE49-F238E27FC236}">
                <a16:creationId xmlns:a16="http://schemas.microsoft.com/office/drawing/2014/main" id="{D6FDAF7F-2DD1-46F3-AED8-08E667818B53}"/>
              </a:ext>
            </a:extLst>
          </p:cNvPr>
          <p:cNvGraphicFramePr>
            <a:graphicFrameLocks/>
          </p:cNvGraphicFramePr>
          <p:nvPr>
            <p:extLst>
              <p:ext uri="{D42A27DB-BD31-4B8C-83A1-F6EECF244321}">
                <p14:modId xmlns:p14="http://schemas.microsoft.com/office/powerpoint/2010/main" val="2323512776"/>
              </p:ext>
            </p:extLst>
          </p:nvPr>
        </p:nvGraphicFramePr>
        <p:xfrm>
          <a:off x="751717" y="1909808"/>
          <a:ext cx="5962650" cy="3895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9955" y="1820410"/>
            <a:ext cx="4684939" cy="1627765"/>
          </a:xfrm>
        </p:spPr>
        <p:txBody>
          <a:bodyPr/>
          <a:lstStyle/>
          <a:p>
            <a:pPr marL="285750" indent="-285750">
              <a:buFont typeface="Arial" panose="020B0604020202020204" pitchFamily="34" charset="0"/>
              <a:buChar char="•"/>
            </a:pPr>
            <a:r>
              <a:rPr lang="sv-SE" sz="1600" dirty="0" smtClean="0"/>
              <a:t>Antalet varslade personer minskade med 84 procent i Stockholmsregionen under andra kvartalet.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85419" y="3429000"/>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82599" y="1533055"/>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26664079-993C-4C2E-8CB6-73D4B5A72CE2}"/>
              </a:ext>
            </a:extLst>
          </p:cNvPr>
          <p:cNvGraphicFramePr>
            <a:graphicFrameLocks noGrp="1"/>
          </p:cNvGraphicFramePr>
          <p:nvPr>
            <p:extLst>
              <p:ext uri="{D42A27DB-BD31-4B8C-83A1-F6EECF244321}">
                <p14:modId xmlns:p14="http://schemas.microsoft.com/office/powerpoint/2010/main" val="3008500141"/>
              </p:ext>
            </p:extLst>
          </p:nvPr>
        </p:nvGraphicFramePr>
        <p:xfrm>
          <a:off x="7032035" y="3607189"/>
          <a:ext cx="4206239" cy="2306911"/>
        </p:xfrm>
        <a:graphic>
          <a:graphicData uri="http://schemas.openxmlformats.org/drawingml/2006/table">
            <a:tbl>
              <a:tblPr bandRow="1">
                <a:tableStyleId>{2D5ABB26-0587-4C30-8999-92F81FD0307C}</a:tableStyleId>
              </a:tblPr>
              <a:tblGrid>
                <a:gridCol w="1373966">
                  <a:extLst>
                    <a:ext uri="{9D8B030D-6E8A-4147-A177-3AD203B41FA5}">
                      <a16:colId xmlns:a16="http://schemas.microsoft.com/office/drawing/2014/main" val="1678076792"/>
                    </a:ext>
                  </a:extLst>
                </a:gridCol>
                <a:gridCol w="610213">
                  <a:extLst>
                    <a:ext uri="{9D8B030D-6E8A-4147-A177-3AD203B41FA5}">
                      <a16:colId xmlns:a16="http://schemas.microsoft.com/office/drawing/2014/main" val="2601369493"/>
                    </a:ext>
                  </a:extLst>
                </a:gridCol>
                <a:gridCol w="692283">
                  <a:extLst>
                    <a:ext uri="{9D8B030D-6E8A-4147-A177-3AD203B41FA5}">
                      <a16:colId xmlns:a16="http://schemas.microsoft.com/office/drawing/2014/main" val="2395970223"/>
                    </a:ext>
                  </a:extLst>
                </a:gridCol>
                <a:gridCol w="548056">
                  <a:extLst>
                    <a:ext uri="{9D8B030D-6E8A-4147-A177-3AD203B41FA5}">
                      <a16:colId xmlns:a16="http://schemas.microsoft.com/office/drawing/2014/main" val="3235649811"/>
                    </a:ext>
                  </a:extLst>
                </a:gridCol>
                <a:gridCol w="499981">
                  <a:extLst>
                    <a:ext uri="{9D8B030D-6E8A-4147-A177-3AD203B41FA5}">
                      <a16:colId xmlns:a16="http://schemas.microsoft.com/office/drawing/2014/main" val="1050073455"/>
                    </a:ext>
                  </a:extLst>
                </a:gridCol>
                <a:gridCol w="481740">
                  <a:extLst>
                    <a:ext uri="{9D8B030D-6E8A-4147-A177-3AD203B41FA5}">
                      <a16:colId xmlns:a16="http://schemas.microsoft.com/office/drawing/2014/main" val="3827523272"/>
                    </a:ext>
                  </a:extLst>
                </a:gridCol>
              </a:tblGrid>
              <a:tr h="164391">
                <a:tc>
                  <a:txBody>
                    <a:bodyPr/>
                    <a:lstStyle/>
                    <a:p>
                      <a:pPr algn="l" fontAlgn="b"/>
                      <a:r>
                        <a:rPr lang="sv-SE" sz="700" b="0" i="0" u="none" strike="noStrike" dirty="0">
                          <a:solidFill>
                            <a:srgbClr val="000000"/>
                          </a:solidFill>
                          <a:effectLst/>
                          <a:latin typeface="Arial" panose="020B0604020202020204"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72610">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96991">
                <a:tc>
                  <a:txBody>
                    <a:bodyPr/>
                    <a:lstStyle/>
                    <a:p>
                      <a:pPr algn="l" rtl="0" fontAlgn="b"/>
                      <a:r>
                        <a:rPr lang="sv-SE" sz="700" b="1" i="0" u="none" strike="noStrike">
                          <a:solidFill>
                            <a:srgbClr val="000000"/>
                          </a:solidFill>
                          <a:effectLst/>
                          <a:latin typeface="Futura Std Book" panose="020B0502020204020303" pitchFamily="34" charset="0"/>
                        </a:rPr>
                        <a:t>Stockholmsregionen</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4 486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-84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19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27 047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-62 </a:t>
                      </a:r>
                    </a:p>
                  </a:txBody>
                  <a:tcPr marL="9525" marR="9525" marT="9525" marB="0" anchor="b"/>
                </a:tc>
                <a:extLst>
                  <a:ext uri="{0D108BD9-81ED-4DB2-BD59-A6C34878D82A}">
                    <a16:rowId xmlns:a16="http://schemas.microsoft.com/office/drawing/2014/main" val="1544414373"/>
                  </a:ext>
                </a:extLst>
              </a:tr>
              <a:tr h="196991">
                <a:tc>
                  <a:txBody>
                    <a:bodyPr/>
                    <a:lstStyle/>
                    <a:p>
                      <a:pPr algn="l" rtl="0" fontAlgn="b"/>
                      <a:r>
                        <a:rPr lang="sv-SE" sz="700" b="1" i="0" u="none" strike="noStrike">
                          <a:solidFill>
                            <a:srgbClr val="000000"/>
                          </a:solidFill>
                          <a:effectLst/>
                          <a:latin typeface="Futura Std Book" panose="020B0502020204020303" pitchFamily="34" charset="0"/>
                        </a:rPr>
                        <a:t>Övriga Sverige</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3 194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-39</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17 374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-62</a:t>
                      </a:r>
                    </a:p>
                  </a:txBody>
                  <a:tcPr marL="9525" marR="9525" marT="9525" marB="0" anchor="b"/>
                </a:tc>
                <a:extLst>
                  <a:ext uri="{0D108BD9-81ED-4DB2-BD59-A6C34878D82A}">
                    <a16:rowId xmlns:a16="http://schemas.microsoft.com/office/drawing/2014/main" val="4178915708"/>
                  </a:ext>
                </a:extLst>
              </a:tr>
              <a:tr h="196991">
                <a:tc>
                  <a:txBody>
                    <a:bodyPr/>
                    <a:lstStyle/>
                    <a:p>
                      <a:pPr algn="l" rtl="0" fontAlgn="b"/>
                      <a:r>
                        <a:rPr lang="sv-SE" sz="700" b="0" i="0" u="none" strike="noStrike">
                          <a:solidFill>
                            <a:srgbClr val="000000"/>
                          </a:solidFill>
                          <a:effectLst/>
                          <a:latin typeface="Futura Std Book" panose="020B0502020204020303" pitchFamily="34" charset="0"/>
                        </a:rPr>
                        <a:t>Stockholms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3 410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21 218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-62</a:t>
                      </a:r>
                    </a:p>
                  </a:txBody>
                  <a:tcPr marL="9525" marR="9525" marT="9525" marB="0" anchor="b"/>
                </a:tc>
                <a:extLst>
                  <a:ext uri="{0D108BD9-81ED-4DB2-BD59-A6C34878D82A}">
                    <a16:rowId xmlns:a16="http://schemas.microsoft.com/office/drawing/2014/main" val="1554613420"/>
                  </a:ext>
                </a:extLst>
              </a:tr>
              <a:tr h="196991">
                <a:tc>
                  <a:txBody>
                    <a:bodyPr/>
                    <a:lstStyle/>
                    <a:p>
                      <a:pPr algn="l" rtl="0" fontAlgn="b"/>
                      <a:r>
                        <a:rPr lang="sv-SE" sz="700" b="0" i="0" u="none" strike="noStrike">
                          <a:solidFill>
                            <a:srgbClr val="000000"/>
                          </a:solidFill>
                          <a:effectLst/>
                          <a:latin typeface="Futura Std Book" panose="020B0502020204020303" pitchFamily="34" charset="0"/>
                        </a:rPr>
                        <a:t>Uppsala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77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856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-44</a:t>
                      </a:r>
                    </a:p>
                  </a:txBody>
                  <a:tcPr marL="9525" marR="9525" marT="9525" marB="0" anchor="b"/>
                </a:tc>
                <a:extLst>
                  <a:ext uri="{0D108BD9-81ED-4DB2-BD59-A6C34878D82A}">
                    <a16:rowId xmlns:a16="http://schemas.microsoft.com/office/drawing/2014/main" val="923977588"/>
                  </a:ext>
                </a:extLst>
              </a:tr>
              <a:tr h="196991">
                <a:tc>
                  <a:txBody>
                    <a:bodyPr/>
                    <a:lstStyle/>
                    <a:p>
                      <a:pPr algn="l" rtl="0" fontAlgn="b"/>
                      <a:r>
                        <a:rPr lang="sv-SE" sz="700" b="0" i="0" u="none" strike="noStrike">
                          <a:solidFill>
                            <a:srgbClr val="000000"/>
                          </a:solidFill>
                          <a:effectLst/>
                          <a:latin typeface="Futura Std Book" panose="020B0502020204020303" pitchFamily="34" charset="0"/>
                        </a:rPr>
                        <a:t>Södermanlands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489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-76</a:t>
                      </a:r>
                    </a:p>
                  </a:txBody>
                  <a:tcPr marL="9525" marR="9525" marT="9525" marB="0" anchor="b"/>
                </a:tc>
                <a:extLst>
                  <a:ext uri="{0D108BD9-81ED-4DB2-BD59-A6C34878D82A}">
                    <a16:rowId xmlns:a16="http://schemas.microsoft.com/office/drawing/2014/main" val="3040069239"/>
                  </a:ext>
                </a:extLst>
              </a:tr>
              <a:tr h="196991">
                <a:tc>
                  <a:txBody>
                    <a:bodyPr/>
                    <a:lstStyle/>
                    <a:p>
                      <a:pPr algn="l" rtl="0" fontAlgn="b"/>
                      <a:r>
                        <a:rPr lang="sv-SE" sz="700" b="0" i="0" u="none" strike="noStrike">
                          <a:solidFill>
                            <a:srgbClr val="000000"/>
                          </a:solidFill>
                          <a:effectLst/>
                          <a:latin typeface="Futura Std Book" panose="020B0502020204020303" pitchFamily="34" charset="0"/>
                        </a:rPr>
                        <a:t>Östergötlands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1 336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-67</a:t>
                      </a:r>
                    </a:p>
                  </a:txBody>
                  <a:tcPr marL="9525" marR="9525" marT="9525" marB="0" anchor="b"/>
                </a:tc>
                <a:extLst>
                  <a:ext uri="{0D108BD9-81ED-4DB2-BD59-A6C34878D82A}">
                    <a16:rowId xmlns:a16="http://schemas.microsoft.com/office/drawing/2014/main" val="260289198"/>
                  </a:ext>
                </a:extLst>
              </a:tr>
              <a:tr h="196991">
                <a:tc>
                  <a:txBody>
                    <a:bodyPr/>
                    <a:lstStyle/>
                    <a:p>
                      <a:pPr algn="l" rtl="0" fontAlgn="b"/>
                      <a:r>
                        <a:rPr lang="sv-SE" sz="700" b="0" i="0" u="none" strike="noStrike">
                          <a:solidFill>
                            <a:srgbClr val="000000"/>
                          </a:solidFill>
                          <a:effectLst/>
                          <a:latin typeface="Futura Std Book" panose="020B0502020204020303" pitchFamily="34" charset="0"/>
                        </a:rPr>
                        <a:t>Örebro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-80</a:t>
                      </a:r>
                    </a:p>
                  </a:txBody>
                  <a:tcPr marL="9525" marR="9525" marT="9525" marB="0" anchor="b"/>
                </a:tc>
                <a:extLst>
                  <a:ext uri="{0D108BD9-81ED-4DB2-BD59-A6C34878D82A}">
                    <a16:rowId xmlns:a16="http://schemas.microsoft.com/office/drawing/2014/main" val="3222031581"/>
                  </a:ext>
                </a:extLst>
              </a:tr>
              <a:tr h="196991">
                <a:tc>
                  <a:txBody>
                    <a:bodyPr/>
                    <a:lstStyle/>
                    <a:p>
                      <a:pPr algn="l" rtl="0" fontAlgn="b"/>
                      <a:r>
                        <a:rPr lang="sv-SE" sz="700" b="0" i="0" u="none" strike="noStrike">
                          <a:solidFill>
                            <a:srgbClr val="000000"/>
                          </a:solidFill>
                          <a:effectLst/>
                          <a:latin typeface="Futura Std Book" panose="020B0502020204020303" pitchFamily="34" charset="0"/>
                        </a:rPr>
                        <a:t>Västmanlands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240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1 237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-25</a:t>
                      </a:r>
                    </a:p>
                  </a:txBody>
                  <a:tcPr marL="9525" marR="9525" marT="9525" marB="0" anchor="b"/>
                </a:tc>
                <a:extLst>
                  <a:ext uri="{0D108BD9-81ED-4DB2-BD59-A6C34878D82A}">
                    <a16:rowId xmlns:a16="http://schemas.microsoft.com/office/drawing/2014/main" val="2835388665"/>
                  </a:ext>
                </a:extLst>
              </a:tr>
              <a:tr h="196991">
                <a:tc>
                  <a:txBody>
                    <a:bodyPr/>
                    <a:lstStyle/>
                    <a:p>
                      <a:pPr algn="l" rtl="0" fontAlgn="b"/>
                      <a:r>
                        <a:rPr lang="sv-SE" sz="700" b="0" i="0" u="none" strike="noStrike">
                          <a:solidFill>
                            <a:srgbClr val="000000"/>
                          </a:solidFill>
                          <a:effectLst/>
                          <a:latin typeface="Futura Std Book" panose="020B0502020204020303" pitchFamily="34" charset="0"/>
                        </a:rPr>
                        <a:t>Dalarnas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573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-71</a:t>
                      </a:r>
                    </a:p>
                  </a:txBody>
                  <a:tcPr marL="9525" marR="9525" marT="9525" marB="0" anchor="b"/>
                </a:tc>
                <a:extLst>
                  <a:ext uri="{0D108BD9-81ED-4DB2-BD59-A6C34878D82A}">
                    <a16:rowId xmlns:a16="http://schemas.microsoft.com/office/drawing/2014/main" val="2306719481"/>
                  </a:ext>
                </a:extLst>
              </a:tr>
              <a:tr h="196991">
                <a:tc>
                  <a:txBody>
                    <a:bodyPr/>
                    <a:lstStyle/>
                    <a:p>
                      <a:pPr algn="l" rtl="0" fontAlgn="b"/>
                      <a:r>
                        <a:rPr lang="sv-SE" sz="700" b="0" i="0" u="none" strike="noStrike">
                          <a:solidFill>
                            <a:srgbClr val="000000"/>
                          </a:solidFill>
                          <a:effectLst/>
                          <a:latin typeface="Futura Std Book" panose="020B0502020204020303" pitchFamily="34" charset="0"/>
                        </a:rPr>
                        <a:t>Gävleborgs län</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321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873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-58</a:t>
                      </a:r>
                    </a:p>
                  </a:txBody>
                  <a:tcPr marL="9525" marR="9525" marT="9525" marB="0" anchor="b"/>
                </a:tc>
                <a:extLst>
                  <a:ext uri="{0D108BD9-81ED-4DB2-BD59-A6C34878D82A}">
                    <a16:rowId xmlns:a16="http://schemas.microsoft.com/office/drawing/2014/main" val="4051053083"/>
                  </a:ext>
                </a:extLst>
              </a:tr>
            </a:tbl>
          </a:graphicData>
        </a:graphic>
      </p:graphicFrame>
      <p:graphicFrame>
        <p:nvGraphicFramePr>
          <p:cNvPr id="12" name="Diagram 11">
            <a:extLst>
              <a:ext uri="{FF2B5EF4-FFF2-40B4-BE49-F238E27FC236}">
                <a16:creationId xmlns:a16="http://schemas.microsoft.com/office/drawing/2014/main" id="{3D4FCE34-A2BA-477D-9019-B237C264B74E}"/>
              </a:ext>
            </a:extLst>
          </p:cNvPr>
          <p:cNvGraphicFramePr>
            <a:graphicFrameLocks/>
          </p:cNvGraphicFramePr>
          <p:nvPr>
            <p:extLst>
              <p:ext uri="{D42A27DB-BD31-4B8C-83A1-F6EECF244321}">
                <p14:modId xmlns:p14="http://schemas.microsoft.com/office/powerpoint/2010/main" val="1993798281"/>
              </p:ext>
            </p:extLst>
          </p:nvPr>
        </p:nvGraphicFramePr>
        <p:xfrm>
          <a:off x="721639" y="2101699"/>
          <a:ext cx="5955998" cy="365529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58465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3" y="1474308"/>
            <a:ext cx="4667523" cy="1999332"/>
          </a:xfrm>
        </p:spPr>
        <p:txBody>
          <a:bodyPr/>
          <a:lstStyle/>
          <a:p>
            <a:pPr marL="285750" indent="-285750">
              <a:buFont typeface="Arial" panose="020B0604020202020204" pitchFamily="34" charset="0"/>
              <a:buChar char="•"/>
            </a:pPr>
            <a:r>
              <a:rPr lang="sv-SE" sz="1400" dirty="0"/>
              <a:t>Arbetslösheten har ökat snabbt i regionen sedan Coronapandemin började, men började under andra kvartalet att minska. </a:t>
            </a:r>
            <a:br>
              <a:rPr lang="sv-SE" sz="1400" dirty="0"/>
            </a:br>
            <a:endParaRPr lang="sv-SE" sz="1400" dirty="0"/>
          </a:p>
          <a:p>
            <a:pPr marL="285750" indent="-285750">
              <a:buFont typeface="Arial" panose="020B0604020202020204" pitchFamily="34" charset="0"/>
              <a:buChar char="•"/>
            </a:pPr>
            <a:r>
              <a:rPr lang="sv-SE" sz="1400" dirty="0"/>
              <a:t>Den lägsta arbetslösheten (4,6 %) återfinns i Dalarnas län följt av Uppsala län (4,8 %). </a:t>
            </a: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46453"/>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80852" y="1225194"/>
            <a:ext cx="5302934"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FF8B7CC6-055B-42F5-9593-383DFAF2FBA4}"/>
              </a:ext>
            </a:extLst>
          </p:cNvPr>
          <p:cNvGraphicFramePr>
            <a:graphicFrameLocks noGrp="1"/>
          </p:cNvGraphicFramePr>
          <p:nvPr>
            <p:extLst>
              <p:ext uri="{D42A27DB-BD31-4B8C-83A1-F6EECF244321}">
                <p14:modId xmlns:p14="http://schemas.microsoft.com/office/powerpoint/2010/main" val="3666375098"/>
              </p:ext>
            </p:extLst>
          </p:nvPr>
        </p:nvGraphicFramePr>
        <p:xfrm>
          <a:off x="6905898" y="3596751"/>
          <a:ext cx="4328160" cy="2160238"/>
        </p:xfrm>
        <a:graphic>
          <a:graphicData uri="http://schemas.openxmlformats.org/drawingml/2006/table">
            <a:tbl>
              <a:tblPr bandRow="1">
                <a:tableStyleId>{2D5ABB26-0587-4C30-8999-92F81FD0307C}</a:tableStyleId>
              </a:tblPr>
              <a:tblGrid>
                <a:gridCol w="1413791">
                  <a:extLst>
                    <a:ext uri="{9D8B030D-6E8A-4147-A177-3AD203B41FA5}">
                      <a16:colId xmlns:a16="http://schemas.microsoft.com/office/drawing/2014/main" val="1678076792"/>
                    </a:ext>
                  </a:extLst>
                </a:gridCol>
                <a:gridCol w="627899">
                  <a:extLst>
                    <a:ext uri="{9D8B030D-6E8A-4147-A177-3AD203B41FA5}">
                      <a16:colId xmlns:a16="http://schemas.microsoft.com/office/drawing/2014/main" val="2601369493"/>
                    </a:ext>
                  </a:extLst>
                </a:gridCol>
                <a:gridCol w="712349">
                  <a:extLst>
                    <a:ext uri="{9D8B030D-6E8A-4147-A177-3AD203B41FA5}">
                      <a16:colId xmlns:a16="http://schemas.microsoft.com/office/drawing/2014/main" val="2395970223"/>
                    </a:ext>
                  </a:extLst>
                </a:gridCol>
                <a:gridCol w="563942">
                  <a:extLst>
                    <a:ext uri="{9D8B030D-6E8A-4147-A177-3AD203B41FA5}">
                      <a16:colId xmlns:a16="http://schemas.microsoft.com/office/drawing/2014/main" val="3235649811"/>
                    </a:ext>
                  </a:extLst>
                </a:gridCol>
                <a:gridCol w="514474">
                  <a:extLst>
                    <a:ext uri="{9D8B030D-6E8A-4147-A177-3AD203B41FA5}">
                      <a16:colId xmlns:a16="http://schemas.microsoft.com/office/drawing/2014/main" val="1050073455"/>
                    </a:ext>
                  </a:extLst>
                </a:gridCol>
                <a:gridCol w="495705">
                  <a:extLst>
                    <a:ext uri="{9D8B030D-6E8A-4147-A177-3AD203B41FA5}">
                      <a16:colId xmlns:a16="http://schemas.microsoft.com/office/drawing/2014/main" val="3827523272"/>
                    </a:ext>
                  </a:extLst>
                </a:gridCol>
              </a:tblGrid>
              <a:tr h="255574">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rtl="0" fontAlgn="b"/>
                      <a:r>
                        <a:rPr lang="sv-SE" sz="7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55574">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ctr"/>
                </a:tc>
                <a:tc>
                  <a:txBody>
                    <a:bodyPr/>
                    <a:lstStyle/>
                    <a:p>
                      <a:pPr algn="ctr" rtl="0" fontAlgn="b"/>
                      <a:r>
                        <a:rPr lang="sv-SE" sz="700" b="0" i="0" u="none" strike="noStrike">
                          <a:solidFill>
                            <a:srgbClr val="000000"/>
                          </a:solidFill>
                          <a:effectLst/>
                          <a:latin typeface="Futura Std Book" panose="020B0502020204020303" pitchFamily="34" charset="0"/>
                        </a:rPr>
                        <a:t>-1 år (antal)</a:t>
                      </a:r>
                    </a:p>
                  </a:txBody>
                  <a:tcPr marL="9525" marR="9525" marT="9525" marB="0" anchor="ctr"/>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ct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ctr"/>
                </a:tc>
                <a:tc>
                  <a:txBody>
                    <a:bodyPr/>
                    <a:lstStyle/>
                    <a:p>
                      <a:pPr algn="ctr" rtl="0" fontAlgn="b"/>
                      <a:r>
                        <a:rPr lang="sv-SE" sz="700" b="0" i="0" u="none" strike="noStrike">
                          <a:solidFill>
                            <a:srgbClr val="000000"/>
                          </a:solidFill>
                          <a:effectLst/>
                          <a:latin typeface="Futura Std Book" panose="020B0502020204020303" pitchFamily="34" charset="0"/>
                        </a:rPr>
                        <a:t>-5 år</a:t>
                      </a:r>
                    </a:p>
                  </a:txBody>
                  <a:tcPr marL="9525" marR="9525" marT="9525" marB="0" anchor="ctr"/>
                </a:tc>
                <a:extLst>
                  <a:ext uri="{0D108BD9-81ED-4DB2-BD59-A6C34878D82A}">
                    <a16:rowId xmlns:a16="http://schemas.microsoft.com/office/drawing/2014/main" val="1194244375"/>
                  </a:ext>
                </a:extLst>
              </a:tr>
              <a:tr h="164909">
                <a:tc>
                  <a:txBody>
                    <a:bodyPr/>
                    <a:lstStyle/>
                    <a:p>
                      <a:pPr algn="l" rtl="0" fontAlgn="ctr"/>
                      <a:r>
                        <a:rPr lang="sv-SE" sz="700" b="1" i="0" u="none" strike="noStrike">
                          <a:solidFill>
                            <a:srgbClr val="000000"/>
                          </a:solidFill>
                          <a:effectLst/>
                          <a:latin typeface="Futura Std Book" panose="020B0502020204020303" pitchFamily="34" charset="0"/>
                        </a:rPr>
                        <a:t>Stockholmsregionen</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194 649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-7 869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1544414373"/>
                  </a:ext>
                </a:extLst>
              </a:tr>
              <a:tr h="164909">
                <a:tc>
                  <a:txBody>
                    <a:bodyPr/>
                    <a:lstStyle/>
                    <a:p>
                      <a:pPr algn="l" rtl="0" fontAlgn="ctr"/>
                      <a:r>
                        <a:rPr lang="sv-SE" sz="700" b="1" i="0" u="none" strike="noStrike" dirty="0">
                          <a:solidFill>
                            <a:srgbClr val="000000"/>
                          </a:solidFill>
                          <a:effectLst/>
                          <a:latin typeface="Futura Std Book" panose="020B0502020204020303" pitchFamily="34" charset="0"/>
                        </a:rPr>
                        <a:t>Sverige</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415 627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-26 471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4178915708"/>
                  </a:ext>
                </a:extLst>
              </a:tr>
              <a:tr h="164909">
                <a:tc>
                  <a:txBody>
                    <a:bodyPr/>
                    <a:lstStyle/>
                    <a:p>
                      <a:pPr algn="l" rtl="0" fontAlgn="ctr"/>
                      <a:r>
                        <a:rPr lang="sv-SE" sz="700" b="0" i="0" u="none" strike="noStrike" dirty="0">
                          <a:solidFill>
                            <a:srgbClr val="000000"/>
                          </a:solidFill>
                          <a:effectLst/>
                          <a:latin typeface="Futura Std Book" panose="020B0502020204020303" pitchFamily="34" charset="0"/>
                        </a:rPr>
                        <a:t>Stockholms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97 958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-2 288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1554613420"/>
                  </a:ext>
                </a:extLst>
              </a:tr>
              <a:tr h="164909">
                <a:tc>
                  <a:txBody>
                    <a:bodyPr/>
                    <a:lstStyle/>
                    <a:p>
                      <a:pPr algn="l" rtl="0" fontAlgn="ctr"/>
                      <a:r>
                        <a:rPr lang="sv-SE" sz="700" b="0" i="0" u="none" strike="noStrike" dirty="0">
                          <a:solidFill>
                            <a:srgbClr val="000000"/>
                          </a:solidFill>
                          <a:effectLst/>
                          <a:latin typeface="Futura Std Book" panose="020B0502020204020303" pitchFamily="34" charset="0"/>
                        </a:rPr>
                        <a:t>Uppsala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13 746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923977588"/>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Södermanlands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14 868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-887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2476165088"/>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Östergötlands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18 524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-1 830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837739304"/>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Örebro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12 593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769060761"/>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Västmanlands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13 540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19973538"/>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Dalarnas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9 509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270328077"/>
                  </a:ext>
                </a:extLst>
              </a:tr>
              <a:tr h="164909">
                <a:tc>
                  <a:txBody>
                    <a:bodyPr/>
                    <a:lstStyle/>
                    <a:p>
                      <a:pPr algn="l" rtl="0" fontAlgn="ctr"/>
                      <a:r>
                        <a:rPr lang="sv-SE" sz="700" b="0" i="0" u="none" strike="noStrike">
                          <a:solidFill>
                            <a:srgbClr val="000000"/>
                          </a:solidFill>
                          <a:effectLst/>
                          <a:latin typeface="Futura Std Book" panose="020B0502020204020303" pitchFamily="34" charset="0"/>
                        </a:rPr>
                        <a:t>Gävleborgs län</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13 911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-1 257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2340225126"/>
                  </a:ext>
                </a:extLst>
              </a:tr>
            </a:tbl>
          </a:graphicData>
        </a:graphic>
      </p:graphicFrame>
      <p:graphicFrame>
        <p:nvGraphicFramePr>
          <p:cNvPr id="12" name="Diagram 11">
            <a:extLst>
              <a:ext uri="{FF2B5EF4-FFF2-40B4-BE49-F238E27FC236}">
                <a16:creationId xmlns:a16="http://schemas.microsoft.com/office/drawing/2014/main" id="{05D8E74F-ECB7-4AC6-8932-A4DE08E9A998}"/>
              </a:ext>
            </a:extLst>
          </p:cNvPr>
          <p:cNvGraphicFramePr>
            <a:graphicFrameLocks/>
          </p:cNvGraphicFramePr>
          <p:nvPr>
            <p:extLst>
              <p:ext uri="{D42A27DB-BD31-4B8C-83A1-F6EECF244321}">
                <p14:modId xmlns:p14="http://schemas.microsoft.com/office/powerpoint/2010/main" val="4181043310"/>
              </p:ext>
            </p:extLst>
          </p:nvPr>
        </p:nvGraphicFramePr>
        <p:xfrm>
          <a:off x="690288" y="1753769"/>
          <a:ext cx="6054461" cy="38308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741445732"/>
              </p:ext>
            </p:extLst>
          </p:nvPr>
        </p:nvGraphicFramePr>
        <p:xfrm>
          <a:off x="1882773" y="1628775"/>
          <a:ext cx="8426449" cy="3298113"/>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4477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475692">
                <a:tc>
                  <a:txBody>
                    <a:bodyPr/>
                    <a:lstStyle/>
                    <a:p>
                      <a:pPr algn="l"/>
                      <a:r>
                        <a:rPr lang="sv-SE" sz="1100" b="1">
                          <a:solidFill>
                            <a:schemeClr val="bg1"/>
                          </a:solidFill>
                        </a:rPr>
                        <a:t>Stockholmsregionen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2021 kv2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år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91746">
                <a:tc>
                  <a:txBody>
                    <a:bodyPr/>
                    <a:lstStyle/>
                    <a:p>
                      <a:pPr algn="l" fontAlgn="t">
                        <a:spcAft>
                          <a:spcPts val="500"/>
                        </a:spcAft>
                      </a:pPr>
                      <a:r>
                        <a:rPr lang="sv-SE" sz="800" b="0" dirty="0"/>
                        <a:t>Öppet arbetslösa</a:t>
                      </a:r>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93 169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-33 940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-26,7</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34 548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-5 541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36,4</a:t>
                      </a:r>
                    </a:p>
                  </a:txBody>
                  <a:tcPr marL="9525" marR="9525" marT="9525" marB="0" anchor="ctr"/>
                </a:tc>
                <a:extLst>
                  <a:ext uri="{0D108BD9-81ED-4DB2-BD59-A6C34878D82A}">
                    <a16:rowId xmlns:a16="http://schemas.microsoft.com/office/drawing/2014/main" val="293360832"/>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10 050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-6 125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-0,1</a:t>
                      </a:r>
                    </a:p>
                  </a:txBody>
                  <a:tcPr marL="9525" marR="9525" marT="9525" marB="0" anchor="ctr"/>
                </a:tc>
                <a:extLst>
                  <a:ext uri="{0D108BD9-81ED-4DB2-BD59-A6C34878D82A}">
                    <a16:rowId xmlns:a16="http://schemas.microsoft.com/office/drawing/2014/main" val="1559525621"/>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101 480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26 072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37,0</a:t>
                      </a:r>
                    </a:p>
                  </a:txBody>
                  <a:tcPr marL="9525" marR="9525" marT="9525" marB="0" anchor="ctr"/>
                </a:tc>
                <a:extLst>
                  <a:ext uri="{0D108BD9-81ED-4DB2-BD59-A6C34878D82A}">
                    <a16:rowId xmlns:a16="http://schemas.microsoft.com/office/drawing/2014/main" val="1947986397"/>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13 840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3 258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325918200"/>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nchor="ctr">
                    <a:lnL w="12700" cmpd="sng">
                      <a:noFill/>
                    </a:lnL>
                  </a:tcPr>
                </a:tc>
                <a:tc>
                  <a:txBody>
                    <a:bodyPr/>
                    <a:lstStyle/>
                    <a:p>
                      <a:pPr algn="ctr" fontAlgn="ctr"/>
                      <a:r>
                        <a:rPr lang="sv-SE" sz="800" b="1" i="0" u="none" strike="noStrike">
                          <a:solidFill>
                            <a:srgbClr val="000000"/>
                          </a:solidFill>
                          <a:effectLst/>
                          <a:latin typeface="Futura Std Book" panose="020B0502020204020303"/>
                        </a:rPr>
                        <a:t>194 649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-7 869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25,5</a:t>
                      </a:r>
                    </a:p>
                  </a:txBody>
                  <a:tcPr marL="9525" marR="9525" marT="9525" marB="0" anchor="ctr"/>
                </a:tc>
                <a:extLst>
                  <a:ext uri="{0D108BD9-81ED-4DB2-BD59-A6C34878D82A}">
                    <a16:rowId xmlns:a16="http://schemas.microsoft.com/office/drawing/2014/main" val="394459810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0" y="1625560"/>
            <a:ext cx="4725925" cy="1799158"/>
          </a:xfrm>
        </p:spPr>
        <p:txBody>
          <a:bodyPr/>
          <a:lstStyle/>
          <a:p>
            <a:pPr lvl="4"/>
            <a:r>
              <a:rPr lang="sv-SE" sz="1400" dirty="0"/>
              <a:t>Antal invånare i Stockholmsregionen har på årsbasis ökat med 29 200 personer, vilket motsvarar 0,6 procent.</a:t>
            </a:r>
          </a:p>
          <a:p>
            <a:pPr lvl="4"/>
            <a:r>
              <a:rPr lang="sv-SE" sz="1400" dirty="0"/>
              <a:t>Den största befolkningsökningen sker i Uppsala län (1,3 procent).</a:t>
            </a:r>
          </a:p>
          <a:p>
            <a:pPr lvl="4"/>
            <a:r>
              <a:rPr lang="sv-SE" sz="1400" dirty="0"/>
              <a:t>Stockholmsregionen svarar för ungefär hälften av Sveriges totala befolkningsökning.</a:t>
            </a:r>
          </a:p>
          <a:p>
            <a:endParaRPr lang="sv-SE" sz="10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421617"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234A3297-0C50-42B1-BEC4-44ED1A3B10DA}"/>
              </a:ext>
            </a:extLst>
          </p:cNvPr>
          <p:cNvGraphicFramePr>
            <a:graphicFrameLocks noGrp="1"/>
          </p:cNvGraphicFramePr>
          <p:nvPr>
            <p:extLst>
              <p:ext uri="{D42A27DB-BD31-4B8C-83A1-F6EECF244321}">
                <p14:modId xmlns:p14="http://schemas.microsoft.com/office/powerpoint/2010/main" val="2074124733"/>
              </p:ext>
            </p:extLst>
          </p:nvPr>
        </p:nvGraphicFramePr>
        <p:xfrm>
          <a:off x="6938968" y="3606270"/>
          <a:ext cx="4336870" cy="2150719"/>
        </p:xfrm>
        <a:graphic>
          <a:graphicData uri="http://schemas.openxmlformats.org/drawingml/2006/table">
            <a:tbl>
              <a:tblPr bandRow="1">
                <a:tableStyleId>{2D5ABB26-0587-4C30-8999-92F81FD0307C}</a:tableStyleId>
              </a:tblPr>
              <a:tblGrid>
                <a:gridCol w="1593086">
                  <a:extLst>
                    <a:ext uri="{9D8B030D-6E8A-4147-A177-3AD203B41FA5}">
                      <a16:colId xmlns:a16="http://schemas.microsoft.com/office/drawing/2014/main" val="1678076792"/>
                    </a:ext>
                  </a:extLst>
                </a:gridCol>
                <a:gridCol w="773495">
                  <a:extLst>
                    <a:ext uri="{9D8B030D-6E8A-4147-A177-3AD203B41FA5}">
                      <a16:colId xmlns:a16="http://schemas.microsoft.com/office/drawing/2014/main" val="2601369493"/>
                    </a:ext>
                  </a:extLst>
                </a:gridCol>
                <a:gridCol w="755110">
                  <a:extLst>
                    <a:ext uri="{9D8B030D-6E8A-4147-A177-3AD203B41FA5}">
                      <a16:colId xmlns:a16="http://schemas.microsoft.com/office/drawing/2014/main" val="557263932"/>
                    </a:ext>
                  </a:extLst>
                </a:gridCol>
                <a:gridCol w="686828">
                  <a:extLst>
                    <a:ext uri="{9D8B030D-6E8A-4147-A177-3AD203B41FA5}">
                      <a16:colId xmlns:a16="http://schemas.microsoft.com/office/drawing/2014/main" val="3235649811"/>
                    </a:ext>
                  </a:extLst>
                </a:gridCol>
                <a:gridCol w="528351">
                  <a:extLst>
                    <a:ext uri="{9D8B030D-6E8A-4147-A177-3AD203B41FA5}">
                      <a16:colId xmlns:a16="http://schemas.microsoft.com/office/drawing/2014/main" val="1050073455"/>
                    </a:ext>
                  </a:extLst>
                </a:gridCol>
              </a:tblGrid>
              <a:tr h="2600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7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17187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rtl="0" fontAlgn="b"/>
                      <a:r>
                        <a:rPr lang="sv-SE" sz="7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lnT>
                      <a:noFill/>
                    </a:lnT>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7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171879">
                <a:tc>
                  <a:txBody>
                    <a:bodyPr/>
                    <a:lstStyle/>
                    <a:p>
                      <a:pPr marL="72000" algn="l" fontAlgn="b"/>
                      <a:r>
                        <a:rPr lang="sv-SE" sz="700" b="1" u="none" strike="noStrike" dirty="0">
                          <a:effectLst/>
                        </a:rPr>
                        <a:t>Stockholmsregionen</a:t>
                      </a:r>
                      <a:endParaRPr lang="sv-SE" sz="7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4 721,6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29,2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5,8 </a:t>
                      </a:r>
                    </a:p>
                  </a:txBody>
                  <a:tcPr marL="9525" marR="9525" marT="9525" marB="0" anchor="ctr"/>
                </a:tc>
                <a:extLst>
                  <a:ext uri="{0D108BD9-81ED-4DB2-BD59-A6C34878D82A}">
                    <a16:rowId xmlns:a16="http://schemas.microsoft.com/office/drawing/2014/main" val="1544414373"/>
                  </a:ext>
                </a:extLst>
              </a:tr>
              <a:tr h="171879">
                <a:tc>
                  <a:txBody>
                    <a:bodyPr/>
                    <a:lstStyle/>
                    <a:p>
                      <a:pPr marL="72000" algn="l" fontAlgn="b"/>
                      <a:r>
                        <a:rPr lang="sv-SE" sz="700" b="1" u="none" strike="noStrike" dirty="0">
                          <a:effectLst/>
                        </a:rPr>
                        <a:t>Övriga Sverige</a:t>
                      </a:r>
                      <a:endParaRPr lang="sv-SE" sz="7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5 687,6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27,7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4,5</a:t>
                      </a:r>
                    </a:p>
                  </a:txBody>
                  <a:tcPr marL="9525" marR="9525" marT="9525" marB="0" anchor="b"/>
                </a:tc>
                <a:extLst>
                  <a:ext uri="{0D108BD9-81ED-4DB2-BD59-A6C34878D82A}">
                    <a16:rowId xmlns:a16="http://schemas.microsoft.com/office/drawing/2014/main" val="4178915708"/>
                  </a:ext>
                </a:extLst>
              </a:tr>
              <a:tr h="171879">
                <a:tc>
                  <a:txBody>
                    <a:bodyPr/>
                    <a:lstStyle/>
                    <a:p>
                      <a:pPr marL="72000" algn="l" fontAlgn="b"/>
                      <a:r>
                        <a:rPr lang="sv-SE" sz="700" u="none" strike="noStrike" dirty="0">
                          <a:effectLst/>
                        </a:rPr>
                        <a:t>Stockholms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2 402,6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17,0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6,9</a:t>
                      </a:r>
                    </a:p>
                  </a:txBody>
                  <a:tcPr marL="9525" marR="9525" marT="9525" marB="0" anchor="b"/>
                </a:tc>
                <a:extLst>
                  <a:ext uri="{0D108BD9-81ED-4DB2-BD59-A6C34878D82A}">
                    <a16:rowId xmlns:a16="http://schemas.microsoft.com/office/drawing/2014/main" val="1554613420"/>
                  </a:ext>
                </a:extLst>
              </a:tr>
              <a:tr h="171879">
                <a:tc>
                  <a:txBody>
                    <a:bodyPr/>
                    <a:lstStyle/>
                    <a:p>
                      <a:pPr marL="72000" algn="l" fontAlgn="b"/>
                      <a:r>
                        <a:rPr lang="sv-SE" sz="700" u="none" strike="noStrike" dirty="0">
                          <a:effectLst/>
                        </a:rPr>
                        <a:t>Uppsala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390,2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9,4</a:t>
                      </a:r>
                    </a:p>
                  </a:txBody>
                  <a:tcPr marL="9525" marR="9525" marT="9525" marB="0" anchor="b"/>
                </a:tc>
                <a:extLst>
                  <a:ext uri="{0D108BD9-81ED-4DB2-BD59-A6C34878D82A}">
                    <a16:rowId xmlns:a16="http://schemas.microsoft.com/office/drawing/2014/main" val="3047442943"/>
                  </a:ext>
                </a:extLst>
              </a:tr>
              <a:tr h="171879">
                <a:tc>
                  <a:txBody>
                    <a:bodyPr/>
                    <a:lstStyle/>
                    <a:p>
                      <a:pPr marL="72000" algn="l" fontAlgn="b"/>
                      <a:r>
                        <a:rPr lang="sv-SE" sz="700" u="none" strike="noStrike" dirty="0">
                          <a:effectLst/>
                        </a:rPr>
                        <a:t>Södermanlands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5,2</a:t>
                      </a:r>
                    </a:p>
                  </a:txBody>
                  <a:tcPr marL="9525" marR="9525" marT="9525" marB="0" anchor="b"/>
                </a:tc>
                <a:extLst>
                  <a:ext uri="{0D108BD9-81ED-4DB2-BD59-A6C34878D82A}">
                    <a16:rowId xmlns:a16="http://schemas.microsoft.com/office/drawing/2014/main" val="1568786618"/>
                  </a:ext>
                </a:extLst>
              </a:tr>
              <a:tr h="171879">
                <a:tc>
                  <a:txBody>
                    <a:bodyPr/>
                    <a:lstStyle/>
                    <a:p>
                      <a:pPr marL="72000" algn="l" fontAlgn="b"/>
                      <a:r>
                        <a:rPr lang="sv-SE" sz="700" u="none" strike="noStrike">
                          <a:effectLst/>
                        </a:rPr>
                        <a:t>Östergötlands län</a:t>
                      </a:r>
                      <a:endParaRPr lang="sv-SE" sz="7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467,8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4,5</a:t>
                      </a:r>
                    </a:p>
                  </a:txBody>
                  <a:tcPr marL="9525" marR="9525" marT="9525" marB="0" anchor="b"/>
                </a:tc>
                <a:extLst>
                  <a:ext uri="{0D108BD9-81ED-4DB2-BD59-A6C34878D82A}">
                    <a16:rowId xmlns:a16="http://schemas.microsoft.com/office/drawing/2014/main" val="2236702091"/>
                  </a:ext>
                </a:extLst>
              </a:tr>
              <a:tr h="171879">
                <a:tc>
                  <a:txBody>
                    <a:bodyPr/>
                    <a:lstStyle/>
                    <a:p>
                      <a:pPr marL="72000" algn="l" fontAlgn="b"/>
                      <a:r>
                        <a:rPr lang="sv-SE" sz="700" u="none" strike="noStrike" dirty="0">
                          <a:effectLst/>
                        </a:rPr>
                        <a:t>Örebro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305,8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4,7</a:t>
                      </a:r>
                    </a:p>
                  </a:txBody>
                  <a:tcPr marL="9525" marR="9525" marT="9525" marB="0" anchor="b"/>
                </a:tc>
                <a:extLst>
                  <a:ext uri="{0D108BD9-81ED-4DB2-BD59-A6C34878D82A}">
                    <a16:rowId xmlns:a16="http://schemas.microsoft.com/office/drawing/2014/main" val="3102384349"/>
                  </a:ext>
                </a:extLst>
              </a:tr>
              <a:tr h="171879">
                <a:tc>
                  <a:txBody>
                    <a:bodyPr/>
                    <a:lstStyle/>
                    <a:p>
                      <a:pPr marL="72000" algn="l" fontAlgn="b"/>
                      <a:r>
                        <a:rPr lang="sv-SE" sz="700" u="none" strike="noStrike" dirty="0">
                          <a:effectLst/>
                        </a:rPr>
                        <a:t>Västmanlands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278,4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4,8</a:t>
                      </a:r>
                    </a:p>
                  </a:txBody>
                  <a:tcPr marL="9525" marR="9525" marT="9525" marB="0" anchor="b"/>
                </a:tc>
                <a:extLst>
                  <a:ext uri="{0D108BD9-81ED-4DB2-BD59-A6C34878D82A}">
                    <a16:rowId xmlns:a16="http://schemas.microsoft.com/office/drawing/2014/main" val="392141135"/>
                  </a:ext>
                </a:extLst>
              </a:tr>
              <a:tr h="171879">
                <a:tc>
                  <a:txBody>
                    <a:bodyPr/>
                    <a:lstStyle/>
                    <a:p>
                      <a:pPr marL="72000" algn="l" fontAlgn="b"/>
                      <a:r>
                        <a:rPr lang="sv-SE" sz="700" u="none" strike="noStrike" dirty="0">
                          <a:effectLst/>
                        </a:rPr>
                        <a:t>Dalarnas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288,4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a:t>
                      </a:r>
                    </a:p>
                  </a:txBody>
                  <a:tcPr marL="9525" marR="9525" marT="9525" marB="0" anchor="b"/>
                </a:tc>
                <a:extLst>
                  <a:ext uri="{0D108BD9-81ED-4DB2-BD59-A6C34878D82A}">
                    <a16:rowId xmlns:a16="http://schemas.microsoft.com/office/drawing/2014/main" val="923977588"/>
                  </a:ext>
                </a:extLst>
              </a:tr>
              <a:tr h="171879">
                <a:tc>
                  <a:txBody>
                    <a:bodyPr/>
                    <a:lstStyle/>
                    <a:p>
                      <a:pPr marL="72000" algn="l" fontAlgn="b"/>
                      <a:r>
                        <a:rPr lang="sv-SE" sz="700" u="none" strike="noStrike" dirty="0">
                          <a:effectLst/>
                        </a:rPr>
                        <a:t>Gävleborgs län</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287,9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1,7</a:t>
                      </a:r>
                    </a:p>
                  </a:txBody>
                  <a:tcPr marL="9525" marR="9525" marT="9525" marB="0" anchor="b"/>
                </a:tc>
                <a:extLst>
                  <a:ext uri="{0D108BD9-81ED-4DB2-BD59-A6C34878D82A}">
                    <a16:rowId xmlns:a16="http://schemas.microsoft.com/office/drawing/2014/main" val="254038644"/>
                  </a:ext>
                </a:extLst>
              </a:tr>
            </a:tbl>
          </a:graphicData>
        </a:graphic>
      </p:graphicFrame>
      <p:graphicFrame>
        <p:nvGraphicFramePr>
          <p:cNvPr id="12" name="Diagram 11">
            <a:extLst>
              <a:ext uri="{FF2B5EF4-FFF2-40B4-BE49-F238E27FC236}">
                <a16:creationId xmlns:a16="http://schemas.microsoft.com/office/drawing/2014/main" id="{7066A37D-3F79-4CCB-AD99-325157683768}"/>
              </a:ext>
            </a:extLst>
          </p:cNvPr>
          <p:cNvGraphicFramePr>
            <a:graphicFrameLocks/>
          </p:cNvGraphicFramePr>
          <p:nvPr>
            <p:extLst>
              <p:ext uri="{D42A27DB-BD31-4B8C-83A1-F6EECF244321}">
                <p14:modId xmlns:p14="http://schemas.microsoft.com/office/powerpoint/2010/main" val="501392955"/>
              </p:ext>
            </p:extLst>
          </p:nvPr>
        </p:nvGraphicFramePr>
        <p:xfrm>
          <a:off x="721633" y="1951751"/>
          <a:ext cx="5929313" cy="38052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36869"/>
            <a:ext cx="4750868" cy="244323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0091" y="1547641"/>
            <a:ext cx="4750868" cy="1920010"/>
          </a:xfrm>
        </p:spPr>
        <p:txBody>
          <a:bodyPr/>
          <a:lstStyle/>
          <a:p>
            <a:pPr marL="285750" indent="-285750">
              <a:buFont typeface="Arial" panose="020B0604020202020204" pitchFamily="34" charset="0"/>
              <a:buChar char="•"/>
            </a:pPr>
            <a:r>
              <a:rPr lang="sv-SE" sz="1400" dirty="0"/>
              <a:t>Bostadsbyggandet ökar generellt i Stockholmsregionen under kvartalet.</a:t>
            </a:r>
          </a:p>
          <a:p>
            <a:pPr marL="285750" indent="-285750">
              <a:buFont typeface="Arial" panose="020B0604020202020204" pitchFamily="34" charset="0"/>
              <a:buChar char="•"/>
            </a:pPr>
            <a:r>
              <a:rPr lang="sv-SE" sz="1400" dirty="0"/>
              <a:t>De senaste fyra kvartalen har däremot bostadsbyggandet stått stilla jämfört med föregående fyra kvartal.</a:t>
            </a:r>
          </a:p>
          <a:p>
            <a:pPr marL="285750" indent="-285750">
              <a:buFont typeface="Arial" panose="020B0604020202020204" pitchFamily="34" charset="0"/>
              <a:buChar char="•"/>
            </a:pPr>
            <a:r>
              <a:rPr lang="sv-SE" sz="1400" dirty="0"/>
              <a:t>Bostadsbyggandet är störst i Dalarna följt av Uppsala län.</a:t>
            </a:r>
          </a:p>
          <a:p>
            <a:pPr marL="285750" indent="-285750">
              <a:buFont typeface="Arial" panose="020B0604020202020204" pitchFamily="34" charset="0"/>
              <a:buChar char="•"/>
            </a:pPr>
            <a:endParaRPr lang="sv-SE" sz="1400" dirty="0"/>
          </a:p>
          <a:p>
            <a:pPr marL="285750" indent="-285750">
              <a:buFont typeface="Arial" panose="020B0604020202020204" pitchFamily="34" charset="0"/>
              <a:buChar char="•"/>
            </a:pPr>
            <a:endParaRPr lang="sv-SE" sz="1400" dirty="0"/>
          </a:p>
          <a:p>
            <a:pPr marL="0" lvl="4" indent="0">
              <a:buNone/>
            </a:pPr>
            <a:endParaRPr lang="sv-SE" sz="1400" dirty="0"/>
          </a:p>
          <a:p>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4" y="3436869"/>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kv2</a:t>
            </a:r>
            <a:endParaRPr lang="sv-SE" sz="1400" dirty="0"/>
          </a:p>
        </p:txBody>
      </p:sp>
      <p:graphicFrame>
        <p:nvGraphicFramePr>
          <p:cNvPr id="26" name="Tabell 25">
            <a:extLst>
              <a:ext uri="{FF2B5EF4-FFF2-40B4-BE49-F238E27FC236}">
                <a16:creationId xmlns:a16="http://schemas.microsoft.com/office/drawing/2014/main" id="{8F05A520-8982-44C6-A1CB-3860A4812122}"/>
              </a:ext>
            </a:extLst>
          </p:cNvPr>
          <p:cNvGraphicFramePr>
            <a:graphicFrameLocks noGrp="1"/>
          </p:cNvGraphicFramePr>
          <p:nvPr>
            <p:extLst>
              <p:ext uri="{D42A27DB-BD31-4B8C-83A1-F6EECF244321}">
                <p14:modId xmlns:p14="http://schemas.microsoft.com/office/powerpoint/2010/main" val="1259974040"/>
              </p:ext>
            </p:extLst>
          </p:nvPr>
        </p:nvGraphicFramePr>
        <p:xfrm>
          <a:off x="6962330" y="3590761"/>
          <a:ext cx="4310743" cy="2166228"/>
        </p:xfrm>
        <a:graphic>
          <a:graphicData uri="http://schemas.openxmlformats.org/drawingml/2006/table">
            <a:tbl>
              <a:tblPr bandRow="1">
                <a:tableStyleId>{2D5ABB26-0587-4C30-8999-92F81FD0307C}</a:tableStyleId>
              </a:tblPr>
              <a:tblGrid>
                <a:gridCol w="1408102">
                  <a:extLst>
                    <a:ext uri="{9D8B030D-6E8A-4147-A177-3AD203B41FA5}">
                      <a16:colId xmlns:a16="http://schemas.microsoft.com/office/drawing/2014/main" val="1678076792"/>
                    </a:ext>
                  </a:extLst>
                </a:gridCol>
                <a:gridCol w="625374">
                  <a:extLst>
                    <a:ext uri="{9D8B030D-6E8A-4147-A177-3AD203B41FA5}">
                      <a16:colId xmlns:a16="http://schemas.microsoft.com/office/drawing/2014/main" val="2601369493"/>
                    </a:ext>
                  </a:extLst>
                </a:gridCol>
                <a:gridCol w="709482">
                  <a:extLst>
                    <a:ext uri="{9D8B030D-6E8A-4147-A177-3AD203B41FA5}">
                      <a16:colId xmlns:a16="http://schemas.microsoft.com/office/drawing/2014/main" val="2395970223"/>
                    </a:ext>
                  </a:extLst>
                </a:gridCol>
                <a:gridCol w="561672">
                  <a:extLst>
                    <a:ext uri="{9D8B030D-6E8A-4147-A177-3AD203B41FA5}">
                      <a16:colId xmlns:a16="http://schemas.microsoft.com/office/drawing/2014/main" val="3235649811"/>
                    </a:ext>
                  </a:extLst>
                </a:gridCol>
                <a:gridCol w="512404">
                  <a:extLst>
                    <a:ext uri="{9D8B030D-6E8A-4147-A177-3AD203B41FA5}">
                      <a16:colId xmlns:a16="http://schemas.microsoft.com/office/drawing/2014/main" val="1050073455"/>
                    </a:ext>
                  </a:extLst>
                </a:gridCol>
                <a:gridCol w="493709">
                  <a:extLst>
                    <a:ext uri="{9D8B030D-6E8A-4147-A177-3AD203B41FA5}">
                      <a16:colId xmlns:a16="http://schemas.microsoft.com/office/drawing/2014/main" val="3827523272"/>
                    </a:ext>
                  </a:extLst>
                </a:gridCol>
              </a:tblGrid>
              <a:tr h="15436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2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84978">
                <a:tc>
                  <a:txBody>
                    <a:bodyPr/>
                    <a:lstStyle/>
                    <a:p>
                      <a:pPr marL="72000" algn="l" fontAlgn="b"/>
                      <a:r>
                        <a:rPr lang="sv-SE" sz="800" b="1" u="none" strike="noStrike" dirty="0">
                          <a:effectLst/>
                        </a:rPr>
                        <a:t>Stockholmsregionen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7 408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-14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23 935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 </a:t>
                      </a:r>
                    </a:p>
                  </a:txBody>
                  <a:tcPr marL="9525" marR="9525" marT="9525" marB="0" anchor="ctr"/>
                </a:tc>
                <a:extLst>
                  <a:ext uri="{0D108BD9-81ED-4DB2-BD59-A6C34878D82A}">
                    <a16:rowId xmlns:a16="http://schemas.microsoft.com/office/drawing/2014/main" val="1544414373"/>
                  </a:ext>
                </a:extLst>
              </a:tr>
              <a:tr h="184978">
                <a:tc>
                  <a:txBody>
                    <a:bodyPr/>
                    <a:lstStyle/>
                    <a:p>
                      <a:pPr marL="72000" algn="l" fontAlgn="b"/>
                      <a:r>
                        <a:rPr lang="sv-SE" sz="800" b="1" u="none" strike="noStrike" dirty="0">
                          <a:effectLst/>
                        </a:rPr>
                        <a:t>Övriga Sverige</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7 271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29 280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extLst>
                  <a:ext uri="{0D108BD9-81ED-4DB2-BD59-A6C34878D82A}">
                    <a16:rowId xmlns:a16="http://schemas.microsoft.com/office/drawing/2014/main" val="4178915708"/>
                  </a:ext>
                </a:extLst>
              </a:tr>
              <a:tr h="184978">
                <a:tc>
                  <a:txBody>
                    <a:bodyPr/>
                    <a:lstStyle/>
                    <a:p>
                      <a:pPr marL="72000" algn="l" fontAlgn="b"/>
                      <a:r>
                        <a:rPr lang="sv-SE" sz="800" u="none" strike="noStrike">
                          <a:effectLst/>
                        </a:rPr>
                        <a:t>Stockholms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3 558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12 689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extLst>
                  <a:ext uri="{0D108BD9-81ED-4DB2-BD59-A6C34878D82A}">
                    <a16:rowId xmlns:a16="http://schemas.microsoft.com/office/drawing/2014/main" val="1554613420"/>
                  </a:ext>
                </a:extLst>
              </a:tr>
              <a:tr h="184978">
                <a:tc>
                  <a:txBody>
                    <a:bodyPr/>
                    <a:lstStyle/>
                    <a:p>
                      <a:pPr marL="72000" algn="l" fontAlgn="b"/>
                      <a:r>
                        <a:rPr lang="sv-SE" sz="800" u="none" strike="noStrike" dirty="0">
                          <a:effectLst/>
                        </a:rPr>
                        <a:t>Uppsala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1 360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3 307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923977588"/>
                  </a:ext>
                </a:extLst>
              </a:tr>
              <a:tr h="184978">
                <a:tc>
                  <a:txBody>
                    <a:bodyPr/>
                    <a:lstStyle/>
                    <a:p>
                      <a:pPr marL="72000" algn="l" fontAlgn="b"/>
                      <a:r>
                        <a:rPr lang="sv-SE" sz="800" u="none" strike="noStrike" dirty="0">
                          <a:effectLst/>
                        </a:rPr>
                        <a:t>Södermanlands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2 131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1906481131"/>
                  </a:ext>
                </a:extLst>
              </a:tr>
              <a:tr h="184978">
                <a:tc>
                  <a:txBody>
                    <a:bodyPr/>
                    <a:lstStyle/>
                    <a:p>
                      <a:pPr marL="72000" algn="l" fontAlgn="b"/>
                      <a:r>
                        <a:rPr lang="sv-SE" sz="800" u="none" strike="noStrike">
                          <a:effectLst/>
                        </a:rPr>
                        <a:t>Östergötlands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1 380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3147949284"/>
                  </a:ext>
                </a:extLst>
              </a:tr>
              <a:tr h="184978">
                <a:tc>
                  <a:txBody>
                    <a:bodyPr/>
                    <a:lstStyle/>
                    <a:p>
                      <a:pPr marL="72000" algn="l" fontAlgn="b"/>
                      <a:r>
                        <a:rPr lang="sv-SE" sz="800" u="none" strike="noStrike" dirty="0">
                          <a:effectLst/>
                        </a:rPr>
                        <a:t>Örebro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1 163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2892915560"/>
                  </a:ext>
                </a:extLst>
              </a:tr>
              <a:tr h="184978">
                <a:tc>
                  <a:txBody>
                    <a:bodyPr/>
                    <a:lstStyle/>
                    <a:p>
                      <a:pPr marL="72000" algn="l" fontAlgn="b"/>
                      <a:r>
                        <a:rPr lang="sv-SE" sz="800" u="none" strike="noStrike">
                          <a:effectLst/>
                        </a:rPr>
                        <a:t>Västmanlands län</a:t>
                      </a:r>
                      <a:endParaRPr lang="sv-SE" sz="800" b="0" i="0" u="none" strike="noStrike">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1 628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extLst>
                  <a:ext uri="{0D108BD9-81ED-4DB2-BD59-A6C34878D82A}">
                    <a16:rowId xmlns:a16="http://schemas.microsoft.com/office/drawing/2014/main" val="3464285669"/>
                  </a:ext>
                </a:extLst>
              </a:tr>
              <a:tr h="184978">
                <a:tc>
                  <a:txBody>
                    <a:bodyPr/>
                    <a:lstStyle/>
                    <a:p>
                      <a:pPr marL="72000" algn="l" fontAlgn="b"/>
                      <a:r>
                        <a:rPr lang="sv-SE" sz="800" u="none" strike="noStrike" dirty="0">
                          <a:effectLst/>
                        </a:rPr>
                        <a:t>Dalarnas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801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111</a:t>
                      </a:r>
                    </a:p>
                  </a:txBody>
                  <a:tcPr marL="9525" marR="9525" marT="9525" marB="0" anchor="ctr"/>
                </a:tc>
                <a:extLst>
                  <a:ext uri="{0D108BD9-81ED-4DB2-BD59-A6C34878D82A}">
                    <a16:rowId xmlns:a16="http://schemas.microsoft.com/office/drawing/2014/main" val="1690122003"/>
                  </a:ext>
                </a:extLst>
              </a:tr>
              <a:tr h="184978">
                <a:tc>
                  <a:txBody>
                    <a:bodyPr/>
                    <a:lstStyle/>
                    <a:p>
                      <a:pPr marL="72000" algn="l" fontAlgn="b"/>
                      <a:r>
                        <a:rPr lang="sv-SE" sz="800" u="none" strike="noStrike" dirty="0">
                          <a:effectLst/>
                        </a:rPr>
                        <a:t>Gävleborgs län</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836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2641346115"/>
                  </a:ext>
                </a:extLst>
              </a:tr>
            </a:tbl>
          </a:graphicData>
        </a:graphic>
      </p:graphicFrame>
      <p:graphicFrame>
        <p:nvGraphicFramePr>
          <p:cNvPr id="13" name="Diagram 12">
            <a:extLst>
              <a:ext uri="{FF2B5EF4-FFF2-40B4-BE49-F238E27FC236}">
                <a16:creationId xmlns:a16="http://schemas.microsoft.com/office/drawing/2014/main" id="{1B088CE8-06CF-4649-832E-8371B6D1F47C}"/>
              </a:ext>
            </a:extLst>
          </p:cNvPr>
          <p:cNvGraphicFramePr>
            <a:graphicFrameLocks/>
          </p:cNvGraphicFramePr>
          <p:nvPr>
            <p:extLst>
              <p:ext uri="{D42A27DB-BD31-4B8C-83A1-F6EECF244321}">
                <p14:modId xmlns:p14="http://schemas.microsoft.com/office/powerpoint/2010/main" val="212897877"/>
              </p:ext>
            </p:extLst>
          </p:nvPr>
        </p:nvGraphicFramePr>
        <p:xfrm>
          <a:off x="772863" y="1949297"/>
          <a:ext cx="5862639" cy="37671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026297"/>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2064950"/>
            <a:ext cx="2197653" cy="276999"/>
          </a:xfrm>
          <a:prstGeom prst="rect">
            <a:avLst/>
          </a:prstGeom>
          <a:noFill/>
        </p:spPr>
        <p:txBody>
          <a:bodyPr wrap="none" rtlCol="0">
            <a:spAutoFit/>
          </a:bodyPr>
          <a:lstStyle/>
          <a:p>
            <a:r>
              <a:rPr lang="sv-SE" sz="1200" b="1">
                <a:latin typeface="+mj-lt"/>
                <a:cs typeface="Arial" panose="020B0604020202020204" pitchFamily="34" charset="0"/>
              </a:rPr>
              <a:t>Kommersiella övernattningar</a:t>
            </a:r>
            <a:endParaRPr lang="sv-SE" sz="1200" b="1" dirty="0">
              <a:latin typeface="+mj-lt"/>
              <a:cs typeface="Arial" panose="020B0604020202020204" pitchFamily="34"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50403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4378325" cy="707886"/>
          </a:xfrm>
          <a:prstGeom prst="rect">
            <a:avLst/>
          </a:prstGeom>
          <a:noFill/>
        </p:spPr>
        <p:txBody>
          <a:bodyPr wrap="square" rtlCol="0">
            <a:spAutoFit/>
          </a:bodyPr>
          <a:lstStyle/>
          <a:p>
            <a:r>
              <a:rPr lang="sv-SE" sz="1400" b="1" dirty="0"/>
              <a:t>Kommersiella övernattningar </a:t>
            </a:r>
          </a:p>
          <a:p>
            <a:r>
              <a:rPr lang="sv-SE" sz="1400" b="1" dirty="0"/>
              <a:t>(hotell, vandrarhem, stugbyar och camping)</a:t>
            </a:r>
            <a:r>
              <a:rPr lang="sv-SE" sz="1400" dirty="0"/>
              <a:t/>
            </a:r>
            <a:br>
              <a:rPr lang="sv-SE" sz="1400" dirty="0"/>
            </a:br>
            <a:r>
              <a:rPr lang="sv-SE" sz="1200" dirty="0"/>
              <a:t>Index 100 = 2011 kv2</a:t>
            </a:r>
            <a:endParaRPr lang="sv-SE" sz="1400" dirty="0"/>
          </a:p>
        </p:txBody>
      </p:sp>
      <p:graphicFrame>
        <p:nvGraphicFramePr>
          <p:cNvPr id="29" name="Tabell 28">
            <a:extLst>
              <a:ext uri="{FF2B5EF4-FFF2-40B4-BE49-F238E27FC236}">
                <a16:creationId xmlns:a16="http://schemas.microsoft.com/office/drawing/2014/main" id="{7A9A587A-633F-4973-B4A2-D0E29EAC7C5E}"/>
              </a:ext>
            </a:extLst>
          </p:cNvPr>
          <p:cNvGraphicFramePr>
            <a:graphicFrameLocks noGrp="1"/>
          </p:cNvGraphicFramePr>
          <p:nvPr>
            <p:extLst>
              <p:ext uri="{D42A27DB-BD31-4B8C-83A1-F6EECF244321}">
                <p14:modId xmlns:p14="http://schemas.microsoft.com/office/powerpoint/2010/main" val="3942583769"/>
              </p:ext>
            </p:extLst>
          </p:nvPr>
        </p:nvGraphicFramePr>
        <p:xfrm>
          <a:off x="6825237" y="2276252"/>
          <a:ext cx="4362996" cy="2179247"/>
        </p:xfrm>
        <a:graphic>
          <a:graphicData uri="http://schemas.openxmlformats.org/drawingml/2006/table">
            <a:tbl>
              <a:tblPr bandRow="1">
                <a:tableStyleId>{2D5ABB26-0587-4C30-8999-92F81FD0307C}</a:tableStyleId>
              </a:tblPr>
              <a:tblGrid>
                <a:gridCol w="1425171">
                  <a:extLst>
                    <a:ext uri="{9D8B030D-6E8A-4147-A177-3AD203B41FA5}">
                      <a16:colId xmlns:a16="http://schemas.microsoft.com/office/drawing/2014/main" val="1678076792"/>
                    </a:ext>
                  </a:extLst>
                </a:gridCol>
                <a:gridCol w="632954">
                  <a:extLst>
                    <a:ext uri="{9D8B030D-6E8A-4147-A177-3AD203B41FA5}">
                      <a16:colId xmlns:a16="http://schemas.microsoft.com/office/drawing/2014/main" val="2601369493"/>
                    </a:ext>
                  </a:extLst>
                </a:gridCol>
                <a:gridCol w="718081">
                  <a:extLst>
                    <a:ext uri="{9D8B030D-6E8A-4147-A177-3AD203B41FA5}">
                      <a16:colId xmlns:a16="http://schemas.microsoft.com/office/drawing/2014/main" val="2395970223"/>
                    </a:ext>
                  </a:extLst>
                </a:gridCol>
                <a:gridCol w="568481">
                  <a:extLst>
                    <a:ext uri="{9D8B030D-6E8A-4147-A177-3AD203B41FA5}">
                      <a16:colId xmlns:a16="http://schemas.microsoft.com/office/drawing/2014/main" val="3235649811"/>
                    </a:ext>
                  </a:extLst>
                </a:gridCol>
                <a:gridCol w="518615">
                  <a:extLst>
                    <a:ext uri="{9D8B030D-6E8A-4147-A177-3AD203B41FA5}">
                      <a16:colId xmlns:a16="http://schemas.microsoft.com/office/drawing/2014/main" val="1050073455"/>
                    </a:ext>
                  </a:extLst>
                </a:gridCol>
                <a:gridCol w="499694">
                  <a:extLst>
                    <a:ext uri="{9D8B030D-6E8A-4147-A177-3AD203B41FA5}">
                      <a16:colId xmlns:a16="http://schemas.microsoft.com/office/drawing/2014/main" val="3827523272"/>
                    </a:ext>
                  </a:extLst>
                </a:gridCol>
              </a:tblGrid>
              <a:tr h="1949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dirty="0">
                          <a:solidFill>
                            <a:srgbClr val="000000"/>
                          </a:solidFill>
                          <a:effectLst/>
                          <a:latin typeface="Futura Std Book" panose="020B0502020204020303" pitchFamily="34" charset="0"/>
                        </a:rPr>
                        <a:t>2021 kv2</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4639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167078">
                <a:tc>
                  <a:txBody>
                    <a:bodyPr/>
                    <a:lstStyle/>
                    <a:p>
                      <a:pPr marL="72000" algn="l" fontAlgn="ctr"/>
                      <a:r>
                        <a:rPr lang="sv-SE" sz="800" b="1" u="none" strike="noStrike" dirty="0">
                          <a:effectLst/>
                        </a:rPr>
                        <a:t>Stockholmsregionen</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2 779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-44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11 548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-35 </a:t>
                      </a:r>
                    </a:p>
                  </a:txBody>
                  <a:tcPr marL="9525" marR="9525" marT="9525" marB="0" anchor="ctr"/>
                </a:tc>
                <a:extLst>
                  <a:ext uri="{0D108BD9-81ED-4DB2-BD59-A6C34878D82A}">
                    <a16:rowId xmlns:a16="http://schemas.microsoft.com/office/drawing/2014/main" val="1544414373"/>
                  </a:ext>
                </a:extLst>
              </a:tr>
              <a:tr h="167078">
                <a:tc>
                  <a:txBody>
                    <a:bodyPr/>
                    <a:lstStyle/>
                    <a:p>
                      <a:pPr marL="72000" algn="l" fontAlgn="ctr"/>
                      <a:r>
                        <a:rPr lang="sv-SE" sz="800" b="0" i="1" u="none" strike="noStrike">
                          <a:effectLst/>
                        </a:rPr>
                        <a:t>Varav utländska**</a:t>
                      </a:r>
                      <a:endParaRPr lang="sv-SE" sz="800" b="0" i="1"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328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-78</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1 455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4178915708"/>
                  </a:ext>
                </a:extLst>
              </a:tr>
              <a:tr h="167078">
                <a:tc>
                  <a:txBody>
                    <a:bodyPr/>
                    <a:lstStyle/>
                    <a:p>
                      <a:pPr marL="72000" algn="l" fontAlgn="ctr"/>
                      <a:r>
                        <a:rPr lang="sv-SE" sz="800" b="1" u="none" strike="noStrike" dirty="0">
                          <a:effectLst/>
                        </a:rPr>
                        <a:t>Övriga Sverige</a:t>
                      </a:r>
                      <a:endParaRPr lang="sv-SE" sz="8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3 758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15 280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a:t>
                      </a:r>
                    </a:p>
                  </a:txBody>
                  <a:tcPr marL="9525" marR="9525" marT="9525" marB="0" anchor="ctr"/>
                </a:tc>
                <a:extLst>
                  <a:ext uri="{0D108BD9-81ED-4DB2-BD59-A6C34878D82A}">
                    <a16:rowId xmlns:a16="http://schemas.microsoft.com/office/drawing/2014/main" val="1554613420"/>
                  </a:ext>
                </a:extLst>
              </a:tr>
              <a:tr h="167078">
                <a:tc>
                  <a:txBody>
                    <a:bodyPr/>
                    <a:lstStyle/>
                    <a:p>
                      <a:pPr marL="72000" algn="l" fontAlgn="ctr"/>
                      <a:r>
                        <a:rPr lang="sv-SE" sz="800" u="none" strike="noStrike" dirty="0">
                          <a:effectLst/>
                        </a:rPr>
                        <a:t>Stockholms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1 534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5 923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extLst>
                  <a:ext uri="{0D108BD9-81ED-4DB2-BD59-A6C34878D82A}">
                    <a16:rowId xmlns:a16="http://schemas.microsoft.com/office/drawing/2014/main" val="923977588"/>
                  </a:ext>
                </a:extLst>
              </a:tr>
              <a:tr h="167078">
                <a:tc>
                  <a:txBody>
                    <a:bodyPr/>
                    <a:lstStyle/>
                    <a:p>
                      <a:pPr marL="72000" algn="l" fontAlgn="ctr"/>
                      <a:r>
                        <a:rPr lang="sv-SE" sz="800" u="none" strike="noStrike" dirty="0">
                          <a:effectLst/>
                        </a:rPr>
                        <a:t>Uppsala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extLst>
                  <a:ext uri="{0D108BD9-81ED-4DB2-BD59-A6C34878D82A}">
                    <a16:rowId xmlns:a16="http://schemas.microsoft.com/office/drawing/2014/main" val="1906481131"/>
                  </a:ext>
                </a:extLst>
              </a:tr>
              <a:tr h="167078">
                <a:tc>
                  <a:txBody>
                    <a:bodyPr/>
                    <a:lstStyle/>
                    <a:p>
                      <a:pPr marL="72000" algn="l" fontAlgn="ctr"/>
                      <a:r>
                        <a:rPr lang="sv-SE" sz="800" u="none" strike="noStrike" dirty="0">
                          <a:effectLst/>
                        </a:rPr>
                        <a:t>Södermanlands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3147949284"/>
                  </a:ext>
                </a:extLst>
              </a:tr>
              <a:tr h="167078">
                <a:tc>
                  <a:txBody>
                    <a:bodyPr/>
                    <a:lstStyle/>
                    <a:p>
                      <a:pPr marL="72000" algn="l" fontAlgn="ctr"/>
                      <a:r>
                        <a:rPr lang="sv-SE" sz="800" u="none" strike="noStrike" dirty="0">
                          <a:effectLst/>
                        </a:rPr>
                        <a:t>Östergötlands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1 037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2892915560"/>
                  </a:ext>
                </a:extLst>
              </a:tr>
              <a:tr h="167078">
                <a:tc>
                  <a:txBody>
                    <a:bodyPr/>
                    <a:lstStyle/>
                    <a:p>
                      <a:pPr marL="72000" algn="l" fontAlgn="ctr"/>
                      <a:r>
                        <a:rPr lang="sv-SE" sz="800" u="none" strike="noStrike" dirty="0">
                          <a:effectLst/>
                        </a:rPr>
                        <a:t>Örebro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3464285669"/>
                  </a:ext>
                </a:extLst>
              </a:tr>
              <a:tr h="167078">
                <a:tc>
                  <a:txBody>
                    <a:bodyPr/>
                    <a:lstStyle/>
                    <a:p>
                      <a:pPr marL="72000" algn="l" fontAlgn="ctr"/>
                      <a:r>
                        <a:rPr lang="sv-SE" sz="800" u="none" strike="noStrike" dirty="0">
                          <a:effectLst/>
                        </a:rPr>
                        <a:t>Västmanlands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1690122003"/>
                  </a:ext>
                </a:extLst>
              </a:tr>
              <a:tr h="167078">
                <a:tc>
                  <a:txBody>
                    <a:bodyPr/>
                    <a:lstStyle/>
                    <a:p>
                      <a:pPr marL="72000" algn="l" fontAlgn="ctr"/>
                      <a:r>
                        <a:rPr lang="sv-SE" sz="800" u="none" strike="noStrike" dirty="0">
                          <a:effectLst/>
                        </a:rPr>
                        <a:t>Dalarnas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1 974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2641346115"/>
                  </a:ext>
                </a:extLst>
              </a:tr>
              <a:tr h="167078">
                <a:tc>
                  <a:txBody>
                    <a:bodyPr/>
                    <a:lstStyle/>
                    <a:p>
                      <a:pPr marL="72000" algn="l" fontAlgn="ctr"/>
                      <a:r>
                        <a:rPr lang="sv-SE" sz="800" u="none" strike="noStrike" dirty="0">
                          <a:effectLst/>
                        </a:rPr>
                        <a:t>Gävleborgs län</a:t>
                      </a:r>
                      <a:endParaRPr lang="sv-SE" sz="8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619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026898791"/>
                  </a:ext>
                </a:extLst>
              </a:tr>
            </a:tbl>
          </a:graphicData>
        </a:graphic>
      </p:graphicFrame>
      <p:sp>
        <p:nvSpPr>
          <p:cNvPr id="11" name="textruta 10">
            <a:extLst>
              <a:ext uri="{FF2B5EF4-FFF2-40B4-BE49-F238E27FC236}">
                <a16:creationId xmlns:a16="http://schemas.microsoft.com/office/drawing/2014/main" id="{6D71C9D0-6744-4B6D-936F-6FB6B9C3603A}"/>
              </a:ext>
            </a:extLst>
          </p:cNvPr>
          <p:cNvSpPr txBox="1"/>
          <p:nvPr/>
        </p:nvSpPr>
        <p:spPr>
          <a:xfrm>
            <a:off x="10288630" y="4666801"/>
            <a:ext cx="1572866" cy="184666"/>
          </a:xfrm>
          <a:prstGeom prst="rect">
            <a:avLst/>
          </a:prstGeom>
          <a:noFill/>
        </p:spPr>
        <p:txBody>
          <a:bodyPr wrap="none" rtlCol="0">
            <a:spAutoFit/>
          </a:bodyPr>
          <a:lstStyle/>
          <a:p>
            <a:r>
              <a:rPr lang="sv-SE" sz="600"/>
              <a:t>** För utländska gästnätter exkl camping</a:t>
            </a:r>
            <a:endParaRPr lang="sv-SE" sz="600" dirty="0"/>
          </a:p>
        </p:txBody>
      </p:sp>
      <p:graphicFrame>
        <p:nvGraphicFramePr>
          <p:cNvPr id="13" name="Diagram 12">
            <a:extLst>
              <a:ext uri="{FF2B5EF4-FFF2-40B4-BE49-F238E27FC236}">
                <a16:creationId xmlns:a16="http://schemas.microsoft.com/office/drawing/2014/main" id="{BDB6E1FA-6199-44CE-A7A8-61D82043236A}"/>
              </a:ext>
            </a:extLst>
          </p:cNvPr>
          <p:cNvGraphicFramePr>
            <a:graphicFrameLocks/>
          </p:cNvGraphicFramePr>
          <p:nvPr>
            <p:extLst>
              <p:ext uri="{D42A27DB-BD31-4B8C-83A1-F6EECF244321}">
                <p14:modId xmlns:p14="http://schemas.microsoft.com/office/powerpoint/2010/main" val="3497705831"/>
              </p:ext>
            </p:extLst>
          </p:nvPr>
        </p:nvGraphicFramePr>
        <p:xfrm>
          <a:off x="717550" y="2164740"/>
          <a:ext cx="5918142" cy="35922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7279" y="0"/>
            <a:ext cx="5727202"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7" y="1628775"/>
            <a:ext cx="5296792"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br>
              <a:rPr lang="sv-SE" sz="1200" dirty="0">
                <a:solidFill>
                  <a:schemeClr val="bg1"/>
                </a:solidFill>
              </a:rPr>
            </a:br>
            <a:r>
              <a:rPr lang="sv-SE" sz="1200" u="sng" dirty="0">
                <a:solidFill>
                  <a:schemeClr val="bg1"/>
                </a:solidFill>
                <a:hlinkClick r:id="rId3">
                  <a:extLst>
                    <a:ext uri="{A12FA001-AC4F-418D-AE19-62706E023703}">
                      <ahyp:hlinkClr xmlns:ahyp="http://schemas.microsoft.com/office/drawing/2018/hyperlinkcolor" xmlns="" val="tx"/>
                    </a:ext>
                  </a:extLst>
                </a:hlinkClick>
              </a:rPr>
              <a:t>http://stockholmbusinessalliance.se/hittamaterial/konjunkturrapporter/</a:t>
            </a:r>
            <a:endParaRPr lang="sv-SE" sz="1200" dirty="0">
              <a:solidFill>
                <a:schemeClr val="bg1"/>
              </a:solidFill>
            </a:endParaRPr>
          </a:p>
          <a:p>
            <a:r>
              <a:rPr lang="sv-SE" sz="1200" dirty="0">
                <a:solidFill>
                  <a:schemeClr val="bg1"/>
                </a:solidFill>
              </a:rPr>
              <a:t>Frågor 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296792" cy="1113955"/>
          </a:xfrm>
        </p:spPr>
        <p:txBody>
          <a:bodyPr/>
          <a:lstStyle/>
          <a:p>
            <a:r>
              <a:rPr lang="sv-SE" dirty="0">
                <a:solidFill>
                  <a:schemeClr val="bg1"/>
                </a:solidFill>
              </a:rPr>
              <a:t>Stockholm Business Region</a:t>
            </a:r>
          </a:p>
        </p:txBody>
      </p:sp>
      <p:pic>
        <p:nvPicPr>
          <p:cNvPr id="6" name="Bildobjekt 5">
            <a:extLst>
              <a:ext uri="{FF2B5EF4-FFF2-40B4-BE49-F238E27FC236}">
                <a16:creationId xmlns:a16="http://schemas.microsoft.com/office/drawing/2014/main" id="{98AF5AE4-9335-46AF-A398-88ED86C2B0CE}"/>
              </a:ext>
            </a:extLst>
          </p:cNvPr>
          <p:cNvPicPr>
            <a:picLocks noChangeAspect="1"/>
          </p:cNvPicPr>
          <p:nvPr/>
        </p:nvPicPr>
        <p:blipFill rotWithShape="1">
          <a:blip r:embed="rId4"/>
          <a:srcRect t="41640" b="10477"/>
          <a:stretch/>
        </p:blipFill>
        <p:spPr>
          <a:xfrm>
            <a:off x="6104073" y="0"/>
            <a:ext cx="598315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8260</TotalTime>
  <Words>3061</Words>
  <Application>Microsoft Office PowerPoint</Application>
  <PresentationFormat>Bredbild</PresentationFormat>
  <Paragraphs>1269</Paragraphs>
  <Slides>18</Slides>
  <Notes>1</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18</vt:i4>
      </vt:variant>
    </vt:vector>
  </HeadingPairs>
  <TitlesOfParts>
    <vt:vector size="23" baseType="lpstr">
      <vt:lpstr>Arial</vt:lpstr>
      <vt:lpstr>Futura Std Book</vt:lpstr>
      <vt:lpstr>Garamond</vt:lpstr>
      <vt:lpstr>Times New Roman</vt:lpstr>
      <vt:lpstr>Stockholm Business Region</vt:lpstr>
      <vt:lpstr>PowerPoint-presentation</vt:lpstr>
      <vt:lpstr>Om rapporten</vt:lpstr>
      <vt:lpstr>  Återhämtning</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519</cp:revision>
  <cp:lastPrinted>2020-06-18T09:27:44Z</cp:lastPrinted>
  <dcterms:created xsi:type="dcterms:W3CDTF">2019-04-29T08:02:07Z</dcterms:created>
  <dcterms:modified xsi:type="dcterms:W3CDTF">2021-09-21T15:43:15Z</dcterms:modified>
</cp:coreProperties>
</file>