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660"/>
  </p:normalViewPr>
  <p:slideViewPr>
    <p:cSldViewPr snapToGrid="0">
      <p:cViewPr varScale="1">
        <p:scale>
          <a:sx n="69" d="100"/>
          <a:sy n="69" d="100"/>
        </p:scale>
        <p:origin x="480" y="52"/>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Grafdata'!$B$45</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Grafdata'!$C$45:$AQ$45</c:f>
              <c:numCache>
                <c:formatCode>General</c:formatCode>
                <c:ptCount val="41"/>
                <c:pt idx="0">
                  <c:v>100</c:v>
                </c:pt>
                <c:pt idx="1">
                  <c:v>101.04685140070571</c:v>
                </c:pt>
                <c:pt idx="2">
                  <c:v>98.77125154743635</c:v>
                </c:pt>
                <c:pt idx="3">
                  <c:v>96.96571006160967</c:v>
                </c:pt>
                <c:pt idx="4">
                  <c:v>103.02017434041953</c:v>
                </c:pt>
                <c:pt idx="5">
                  <c:v>102.71750169824726</c:v>
                </c:pt>
                <c:pt idx="6">
                  <c:v>100.77629849230568</c:v>
                </c:pt>
                <c:pt idx="7">
                  <c:v>98.057786136531476</c:v>
                </c:pt>
                <c:pt idx="8">
                  <c:v>104.54662755577509</c:v>
                </c:pt>
                <c:pt idx="9">
                  <c:v>105.77308858157055</c:v>
                </c:pt>
                <c:pt idx="10">
                  <c:v>104.37918351331031</c:v>
                </c:pt>
                <c:pt idx="11">
                  <c:v>101.84004000002203</c:v>
                </c:pt>
                <c:pt idx="12">
                  <c:v>108.99760580003381</c:v>
                </c:pt>
                <c:pt idx="13">
                  <c:v>109.81337016607065</c:v>
                </c:pt>
                <c:pt idx="14">
                  <c:v>107.13242411048977</c:v>
                </c:pt>
                <c:pt idx="15">
                  <c:v>105.54651094522566</c:v>
                </c:pt>
                <c:pt idx="16">
                  <c:v>112.69959431629947</c:v>
                </c:pt>
                <c:pt idx="17">
                  <c:v>113.42665626006577</c:v>
                </c:pt>
                <c:pt idx="18">
                  <c:v>110.98520725049906</c:v>
                </c:pt>
                <c:pt idx="19">
                  <c:v>109.32413578996463</c:v>
                </c:pt>
                <c:pt idx="20">
                  <c:v>115.89281182902052</c:v>
                </c:pt>
                <c:pt idx="21">
                  <c:v>117.3761579840433</c:v>
                </c:pt>
                <c:pt idx="22">
                  <c:v>116.65045749356833</c:v>
                </c:pt>
                <c:pt idx="23">
                  <c:v>113.96417736394136</c:v>
                </c:pt>
                <c:pt idx="24">
                  <c:v>120.10081940740162</c:v>
                </c:pt>
                <c:pt idx="25">
                  <c:v>122.55716334045334</c:v>
                </c:pt>
                <c:pt idx="26">
                  <c:v>120.4283014734777</c:v>
                </c:pt>
                <c:pt idx="27">
                  <c:v>118.72363789814779</c:v>
                </c:pt>
                <c:pt idx="28">
                  <c:v>126.93314999716834</c:v>
                </c:pt>
                <c:pt idx="29">
                  <c:v>126.66004267166372</c:v>
                </c:pt>
                <c:pt idx="30">
                  <c:v>124.86384435360023</c:v>
                </c:pt>
                <c:pt idx="31">
                  <c:v>123.15936894349693</c:v>
                </c:pt>
                <c:pt idx="32">
                  <c:v>130.81229649426049</c:v>
                </c:pt>
                <c:pt idx="33">
                  <c:v>130.92546926371426</c:v>
                </c:pt>
                <c:pt idx="34">
                  <c:v>126.81963554527296</c:v>
                </c:pt>
                <c:pt idx="35">
                  <c:v>125.31548162105494</c:v>
                </c:pt>
                <c:pt idx="36">
                  <c:v>128.84275737461132</c:v>
                </c:pt>
                <c:pt idx="37">
                  <c:v>130.36679281153562</c:v>
                </c:pt>
                <c:pt idx="38">
                  <c:v>129.43229554890866</c:v>
                </c:pt>
                <c:pt idx="39">
                  <c:v>130.95801337163419</c:v>
                </c:pt>
                <c:pt idx="40">
                  <c:v>138.06800662745948</c:v>
                </c:pt>
              </c:numCache>
            </c:numRef>
          </c:val>
          <c:smooth val="0"/>
          <c:extLst>
            <c:ext xmlns:c16="http://schemas.microsoft.com/office/drawing/2014/chart" uri="{C3380CC4-5D6E-409C-BE32-E72D297353CC}">
              <c16:uniqueId val="{00000000-AFC6-4584-B769-F22AF9004071}"/>
            </c:ext>
          </c:extLst>
        </c:ser>
        <c:ser>
          <c:idx val="1"/>
          <c:order val="1"/>
          <c:tx>
            <c:strRef>
              <c:f>'s4 Grafdata'!$B$46</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Grafdata'!$C$46:$AQ$46</c:f>
              <c:numCache>
                <c:formatCode>General</c:formatCode>
                <c:ptCount val="41"/>
                <c:pt idx="0">
                  <c:v>100</c:v>
                </c:pt>
                <c:pt idx="1">
                  <c:v>100.85493766371334</c:v>
                </c:pt>
                <c:pt idx="2">
                  <c:v>98.456706116313384</c:v>
                </c:pt>
                <c:pt idx="3">
                  <c:v>96.587104396498901</c:v>
                </c:pt>
                <c:pt idx="4">
                  <c:v>102.25503517148516</c:v>
                </c:pt>
                <c:pt idx="5">
                  <c:v>101.76389243003523</c:v>
                </c:pt>
                <c:pt idx="6">
                  <c:v>99.665540995355315</c:v>
                </c:pt>
                <c:pt idx="7">
                  <c:v>96.754408688293012</c:v>
                </c:pt>
                <c:pt idx="8">
                  <c:v>102.76215653303686</c:v>
                </c:pt>
                <c:pt idx="9">
                  <c:v>103.72901292612433</c:v>
                </c:pt>
                <c:pt idx="10">
                  <c:v>102.1702793346838</c:v>
                </c:pt>
                <c:pt idx="11">
                  <c:v>99.47807866302584</c:v>
                </c:pt>
                <c:pt idx="12">
                  <c:v>106.00468384785617</c:v>
                </c:pt>
                <c:pt idx="13">
                  <c:v>106.53111626284723</c:v>
                </c:pt>
                <c:pt idx="14">
                  <c:v>103.70812271062231</c:v>
                </c:pt>
                <c:pt idx="15">
                  <c:v>102.02567782255406</c:v>
                </c:pt>
                <c:pt idx="16">
                  <c:v>108.45089157986317</c:v>
                </c:pt>
                <c:pt idx="17">
                  <c:v>108.89868043117322</c:v>
                </c:pt>
                <c:pt idx="18">
                  <c:v>106.28428083381861</c:v>
                </c:pt>
                <c:pt idx="19">
                  <c:v>104.41459933720407</c:v>
                </c:pt>
                <c:pt idx="20">
                  <c:v>110.19940892124696</c:v>
                </c:pt>
                <c:pt idx="21">
                  <c:v>111.22839380100814</c:v>
                </c:pt>
                <c:pt idx="22">
                  <c:v>110.0092887073279</c:v>
                </c:pt>
                <c:pt idx="23">
                  <c:v>107.17387540331401</c:v>
                </c:pt>
                <c:pt idx="24">
                  <c:v>112.56383393837594</c:v>
                </c:pt>
                <c:pt idx="25">
                  <c:v>114.54044908443252</c:v>
                </c:pt>
                <c:pt idx="26">
                  <c:v>112.30745885006409</c:v>
                </c:pt>
                <c:pt idx="27">
                  <c:v>110.43383477262921</c:v>
                </c:pt>
                <c:pt idx="28">
                  <c:v>117.63035312018013</c:v>
                </c:pt>
                <c:pt idx="29">
                  <c:v>117.12079439963269</c:v>
                </c:pt>
                <c:pt idx="30">
                  <c:v>115.11862159741906</c:v>
                </c:pt>
                <c:pt idx="31">
                  <c:v>113.2535639296938</c:v>
                </c:pt>
                <c:pt idx="32">
                  <c:v>119.84194714164165</c:v>
                </c:pt>
                <c:pt idx="33">
                  <c:v>119.72641478920146</c:v>
                </c:pt>
                <c:pt idx="34">
                  <c:v>115.80379404272682</c:v>
                </c:pt>
                <c:pt idx="35">
                  <c:v>114.23487339005509</c:v>
                </c:pt>
                <c:pt idx="36">
                  <c:v>117.19467746760125</c:v>
                </c:pt>
                <c:pt idx="37">
                  <c:v>118.42155583876409</c:v>
                </c:pt>
                <c:pt idx="38">
                  <c:v>117.45487670101549</c:v>
                </c:pt>
                <c:pt idx="39">
                  <c:v>118.74422206242188</c:v>
                </c:pt>
                <c:pt idx="40">
                  <c:v>124.78506486896107</c:v>
                </c:pt>
              </c:numCache>
            </c:numRef>
          </c:val>
          <c:smooth val="0"/>
          <c:extLst>
            <c:ext xmlns:c16="http://schemas.microsoft.com/office/drawing/2014/chart" uri="{C3380CC4-5D6E-409C-BE32-E72D297353CC}">
              <c16:uniqueId val="{00000001-AFC6-4584-B769-F22AF9004071}"/>
            </c:ext>
          </c:extLst>
        </c:ser>
        <c:ser>
          <c:idx val="2"/>
          <c:order val="2"/>
          <c:tx>
            <c:strRef>
              <c:f>'s4 Grafdata'!$B$47</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Grafdata'!$C$47:$AQ$47</c:f>
              <c:numCache>
                <c:formatCode>General</c:formatCode>
                <c:ptCount val="41"/>
                <c:pt idx="0">
                  <c:v>100</c:v>
                </c:pt>
                <c:pt idx="1">
                  <c:v>99.849613824867959</c:v>
                </c:pt>
                <c:pt idx="2">
                  <c:v>100.86762096803501</c:v>
                </c:pt>
                <c:pt idx="3">
                  <c:v>98.942987999244437</c:v>
                </c:pt>
                <c:pt idx="4">
                  <c:v>99.060905534100584</c:v>
                </c:pt>
                <c:pt idx="5">
                  <c:v>101.66107169660388</c:v>
                </c:pt>
                <c:pt idx="6">
                  <c:v>102.08190235941248</c:v>
                </c:pt>
                <c:pt idx="7">
                  <c:v>102.48144566148778</c:v>
                </c:pt>
                <c:pt idx="8">
                  <c:v>104.54662755577509</c:v>
                </c:pt>
                <c:pt idx="9">
                  <c:v>102.73457594374594</c:v>
                </c:pt>
                <c:pt idx="10">
                  <c:v>101.85519389637379</c:v>
                </c:pt>
                <c:pt idx="11">
                  <c:v>99.766554455777253</c:v>
                </c:pt>
                <c:pt idx="12">
                  <c:v>105.45708032161045</c:v>
                </c:pt>
                <c:pt idx="13">
                  <c:v>102.9037648522505</c:v>
                </c:pt>
                <c:pt idx="14">
                  <c:v>103.01511342215426</c:v>
                </c:pt>
                <c:pt idx="15">
                  <c:v>101.41220060866152</c:v>
                </c:pt>
                <c:pt idx="16">
                  <c:v>108.87041891095802</c:v>
                </c:pt>
                <c:pt idx="17">
                  <c:v>109.57277759177009</c:v>
                </c:pt>
                <c:pt idx="18">
                  <c:v>108.55550763907297</c:v>
                </c:pt>
                <c:pt idx="19">
                  <c:v>106.59742312801693</c:v>
                </c:pt>
                <c:pt idx="20">
                  <c:v>110.50450274245783</c:v>
                </c:pt>
                <c:pt idx="21">
                  <c:v>111.24058608942285</c:v>
                </c:pt>
                <c:pt idx="22">
                  <c:v>114.00759556597967</c:v>
                </c:pt>
                <c:pt idx="23">
                  <c:v>111.2952270743877</c:v>
                </c:pt>
                <c:pt idx="24">
                  <c:v>111.70715619231183</c:v>
                </c:pt>
                <c:pt idx="25">
                  <c:v>111.18129901298558</c:v>
                </c:pt>
                <c:pt idx="26">
                  <c:v>110.77632731126515</c:v>
                </c:pt>
                <c:pt idx="27">
                  <c:v>110.42622379968988</c:v>
                </c:pt>
                <c:pt idx="28">
                  <c:v>114.8180554204321</c:v>
                </c:pt>
                <c:pt idx="29">
                  <c:v>111.11620854295323</c:v>
                </c:pt>
                <c:pt idx="30">
                  <c:v>115.87883478216162</c:v>
                </c:pt>
                <c:pt idx="31">
                  <c:v>120.65181718740382</c:v>
                </c:pt>
                <c:pt idx="32">
                  <c:v>121.67002447161327</c:v>
                </c:pt>
                <c:pt idx="33">
                  <c:v>118.51502319023632</c:v>
                </c:pt>
                <c:pt idx="34">
                  <c:v>120.00859611734982</c:v>
                </c:pt>
                <c:pt idx="35">
                  <c:v>118.76489962722709</c:v>
                </c:pt>
                <c:pt idx="36">
                  <c:v>127.11537024892648</c:v>
                </c:pt>
                <c:pt idx="37">
                  <c:v>123.92770350093545</c:v>
                </c:pt>
                <c:pt idx="38">
                  <c:v>120.65558996399756</c:v>
                </c:pt>
                <c:pt idx="39">
                  <c:v>126.90044518041391</c:v>
                </c:pt>
                <c:pt idx="40">
                  <c:v>125.5254914905173</c:v>
                </c:pt>
              </c:numCache>
            </c:numRef>
          </c:val>
          <c:smooth val="0"/>
          <c:extLst>
            <c:ext xmlns:c16="http://schemas.microsoft.com/office/drawing/2014/chart" uri="{C3380CC4-5D6E-409C-BE32-E72D297353CC}">
              <c16:uniqueId val="{00000002-AFC6-4584-B769-F22AF9004071}"/>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Grafdata!$B$37</c:f>
              <c:strCache>
                <c:ptCount val="1"/>
                <c:pt idx="0">
                  <c:v>Privat sektor</c:v>
                </c:pt>
              </c:strCache>
            </c:strRef>
          </c:tx>
          <c:spPr>
            <a:ln w="28575" cap="rnd">
              <a:solidFill>
                <a:schemeClr val="accent1"/>
              </a:solidFill>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Grafdata!$C$37:$AQ$37</c:f>
              <c:numCache>
                <c:formatCode>General</c:formatCode>
                <c:ptCount val="41"/>
                <c:pt idx="0">
                  <c:v>100</c:v>
                </c:pt>
                <c:pt idx="1">
                  <c:v>99.638894303567383</c:v>
                </c:pt>
                <c:pt idx="2">
                  <c:v>98.838107573368859</c:v>
                </c:pt>
                <c:pt idx="3">
                  <c:v>96.144519601703294</c:v>
                </c:pt>
                <c:pt idx="4">
                  <c:v>103.62592192162471</c:v>
                </c:pt>
                <c:pt idx="5">
                  <c:v>101.81645402418317</c:v>
                </c:pt>
                <c:pt idx="6">
                  <c:v>99.475839354823748</c:v>
                </c:pt>
                <c:pt idx="7">
                  <c:v>95.430672798007748</c:v>
                </c:pt>
                <c:pt idx="8">
                  <c:v>103.62428185297252</c:v>
                </c:pt>
                <c:pt idx="9">
                  <c:v>103.77660938908255</c:v>
                </c:pt>
                <c:pt idx="10">
                  <c:v>102.78820313624922</c:v>
                </c:pt>
                <c:pt idx="11">
                  <c:v>99.03626890329943</c:v>
                </c:pt>
                <c:pt idx="12">
                  <c:v>107.30104454248479</c:v>
                </c:pt>
                <c:pt idx="13">
                  <c:v>106.96586354698219</c:v>
                </c:pt>
                <c:pt idx="14">
                  <c:v>105.39701589720508</c:v>
                </c:pt>
                <c:pt idx="15">
                  <c:v>102.07407781001767</c:v>
                </c:pt>
                <c:pt idx="16">
                  <c:v>110.57839607826307</c:v>
                </c:pt>
                <c:pt idx="17">
                  <c:v>110.1632317318511</c:v>
                </c:pt>
                <c:pt idx="18">
                  <c:v>109.02047192063534</c:v>
                </c:pt>
                <c:pt idx="19">
                  <c:v>105.5249269267135</c:v>
                </c:pt>
                <c:pt idx="20">
                  <c:v>113.3239634471353</c:v>
                </c:pt>
                <c:pt idx="21">
                  <c:v>113.07491259234209</c:v>
                </c:pt>
                <c:pt idx="22">
                  <c:v>112.85782343547996</c:v>
                </c:pt>
                <c:pt idx="23">
                  <c:v>108.93896690281269</c:v>
                </c:pt>
                <c:pt idx="24">
                  <c:v>115.3594995153049</c:v>
                </c:pt>
                <c:pt idx="25">
                  <c:v>116.16703483876364</c:v>
                </c:pt>
                <c:pt idx="26">
                  <c:v>116.02911254245905</c:v>
                </c:pt>
                <c:pt idx="27">
                  <c:v>112.8814899784025</c:v>
                </c:pt>
                <c:pt idx="28">
                  <c:v>122.58678287210171</c:v>
                </c:pt>
                <c:pt idx="29">
                  <c:v>120.1566012968306</c:v>
                </c:pt>
                <c:pt idx="30">
                  <c:v>119.2428180252323</c:v>
                </c:pt>
                <c:pt idx="31">
                  <c:v>115.64922809095626</c:v>
                </c:pt>
                <c:pt idx="32">
                  <c:v>124.97365217037589</c:v>
                </c:pt>
                <c:pt idx="33">
                  <c:v>123.36593214480848</c:v>
                </c:pt>
                <c:pt idx="34">
                  <c:v>120.66641642050273</c:v>
                </c:pt>
                <c:pt idx="35">
                  <c:v>117.47131831489274</c:v>
                </c:pt>
                <c:pt idx="36">
                  <c:v>121.43922304963478</c:v>
                </c:pt>
                <c:pt idx="37">
                  <c:v>120.57730325901036</c:v>
                </c:pt>
                <c:pt idx="38">
                  <c:v>120.80550347679996</c:v>
                </c:pt>
                <c:pt idx="39">
                  <c:v>121.8510141645414</c:v>
                </c:pt>
                <c:pt idx="40">
                  <c:v>129.95949803931052</c:v>
                </c:pt>
              </c:numCache>
            </c:numRef>
          </c:val>
          <c:smooth val="0"/>
          <c:extLst>
            <c:ext xmlns:c16="http://schemas.microsoft.com/office/drawing/2014/chart" uri="{C3380CC4-5D6E-409C-BE32-E72D297353CC}">
              <c16:uniqueId val="{00000000-11DC-4598-B60D-EE10CA314FAE}"/>
            </c:ext>
          </c:extLst>
        </c:ser>
        <c:ser>
          <c:idx val="1"/>
          <c:order val="1"/>
          <c:tx>
            <c:strRef>
              <c:f>Grafdata!$B$38</c:f>
              <c:strCache>
                <c:ptCount val="1"/>
                <c:pt idx="0">
                  <c:v>Industri</c:v>
                </c:pt>
              </c:strCache>
            </c:strRef>
          </c:tx>
          <c:spPr>
            <a:ln w="28575" cap="rnd">
              <a:solidFill>
                <a:schemeClr val="accent2"/>
              </a:solidFill>
              <a:prstDash val="sysDot"/>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Grafdata!$C$38:$AQ$38</c:f>
              <c:numCache>
                <c:formatCode>General</c:formatCode>
                <c:ptCount val="41"/>
                <c:pt idx="0">
                  <c:v>100</c:v>
                </c:pt>
                <c:pt idx="1">
                  <c:v>95.443296671649563</c:v>
                </c:pt>
                <c:pt idx="2">
                  <c:v>93.072923762851161</c:v>
                </c:pt>
                <c:pt idx="3">
                  <c:v>93.356006845083115</c:v>
                </c:pt>
                <c:pt idx="4">
                  <c:v>100.30592310706659</c:v>
                </c:pt>
                <c:pt idx="5">
                  <c:v>92.918326161346158</c:v>
                </c:pt>
                <c:pt idx="6">
                  <c:v>87.555094698342501</c:v>
                </c:pt>
                <c:pt idx="7">
                  <c:v>87.485206312612249</c:v>
                </c:pt>
                <c:pt idx="8">
                  <c:v>97.090764682989061</c:v>
                </c:pt>
                <c:pt idx="9">
                  <c:v>93.413503474523395</c:v>
                </c:pt>
                <c:pt idx="10">
                  <c:v>90.833139397110855</c:v>
                </c:pt>
                <c:pt idx="11">
                  <c:v>90.905727534305967</c:v>
                </c:pt>
                <c:pt idx="12">
                  <c:v>98.570993245578677</c:v>
                </c:pt>
                <c:pt idx="13">
                  <c:v>94.627775120298153</c:v>
                </c:pt>
                <c:pt idx="14">
                  <c:v>90.966672227432525</c:v>
                </c:pt>
                <c:pt idx="15">
                  <c:v>91.378576332720144</c:v>
                </c:pt>
                <c:pt idx="16">
                  <c:v>99.379436438648284</c:v>
                </c:pt>
                <c:pt idx="17">
                  <c:v>94.062761215053172</c:v>
                </c:pt>
                <c:pt idx="18">
                  <c:v>90.435332208763853</c:v>
                </c:pt>
                <c:pt idx="19">
                  <c:v>91.15945510145707</c:v>
                </c:pt>
                <c:pt idx="20">
                  <c:v>99.72147002184532</c:v>
                </c:pt>
                <c:pt idx="21">
                  <c:v>96.006620883541629</c:v>
                </c:pt>
                <c:pt idx="22">
                  <c:v>93.701785965136239</c:v>
                </c:pt>
                <c:pt idx="23">
                  <c:v>91.757055825451658</c:v>
                </c:pt>
                <c:pt idx="24">
                  <c:v>97.916456908460617</c:v>
                </c:pt>
                <c:pt idx="25">
                  <c:v>94.788388738149649</c:v>
                </c:pt>
                <c:pt idx="26">
                  <c:v>91.610950423950982</c:v>
                </c:pt>
                <c:pt idx="27">
                  <c:v>94.65149710787756</c:v>
                </c:pt>
                <c:pt idx="28">
                  <c:v>106.07696365382023</c:v>
                </c:pt>
                <c:pt idx="29">
                  <c:v>97.540500654827923</c:v>
                </c:pt>
                <c:pt idx="30">
                  <c:v>95.063608496739761</c:v>
                </c:pt>
                <c:pt idx="31">
                  <c:v>98.390530782210192</c:v>
                </c:pt>
                <c:pt idx="32">
                  <c:v>110.28183285075282</c:v>
                </c:pt>
                <c:pt idx="33">
                  <c:v>100.21546060115759</c:v>
                </c:pt>
                <c:pt idx="34">
                  <c:v>94.839948267139235</c:v>
                </c:pt>
                <c:pt idx="35">
                  <c:v>97.176579973938786</c:v>
                </c:pt>
                <c:pt idx="36">
                  <c:v>101.86270270281044</c:v>
                </c:pt>
                <c:pt idx="37">
                  <c:v>95.274834816217748</c:v>
                </c:pt>
                <c:pt idx="38">
                  <c:v>94.804580439149348</c:v>
                </c:pt>
                <c:pt idx="39">
                  <c:v>103.45296022971779</c:v>
                </c:pt>
                <c:pt idx="40">
                  <c:v>105.87416287247181</c:v>
                </c:pt>
              </c:numCache>
            </c:numRef>
          </c:val>
          <c:smooth val="0"/>
          <c:extLst>
            <c:ext xmlns:c16="http://schemas.microsoft.com/office/drawing/2014/chart" uri="{C3380CC4-5D6E-409C-BE32-E72D297353CC}">
              <c16:uniqueId val="{00000001-11DC-4598-B60D-EE10CA314FAE}"/>
            </c:ext>
          </c:extLst>
        </c:ser>
        <c:ser>
          <c:idx val="2"/>
          <c:order val="2"/>
          <c:tx>
            <c:strRef>
              <c:f>Grafdata!$B$39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Grafdata!$C$39:$AQ$39</c:f>
              <c:numCache>
                <c:formatCode>General</c:formatCode>
                <c:ptCount val="41"/>
                <c:pt idx="0">
                  <c:v>100</c:v>
                </c:pt>
                <c:pt idx="1">
                  <c:v>102.69918846709753</c:v>
                </c:pt>
                <c:pt idx="2">
                  <c:v>101.42410483998087</c:v>
                </c:pt>
                <c:pt idx="3">
                  <c:v>98.432239360746749</c:v>
                </c:pt>
                <c:pt idx="4">
                  <c:v>105.477799783799</c:v>
                </c:pt>
                <c:pt idx="5">
                  <c:v>107.63449970455282</c:v>
                </c:pt>
                <c:pt idx="6">
                  <c:v>105.84492688217739</c:v>
                </c:pt>
                <c:pt idx="7">
                  <c:v>101.04001140351279</c:v>
                </c:pt>
                <c:pt idx="8">
                  <c:v>107.87273190154141</c:v>
                </c:pt>
                <c:pt idx="9">
                  <c:v>110.87034891065464</c:v>
                </c:pt>
                <c:pt idx="10">
                  <c:v>109.48726961208064</c:v>
                </c:pt>
                <c:pt idx="11">
                  <c:v>104.88290183561523</c:v>
                </c:pt>
                <c:pt idx="12">
                  <c:v>112.37323638218086</c:v>
                </c:pt>
                <c:pt idx="13">
                  <c:v>115.36417631583818</c:v>
                </c:pt>
                <c:pt idx="14">
                  <c:v>112.68010612800359</c:v>
                </c:pt>
                <c:pt idx="15">
                  <c:v>108.96242372101455</c:v>
                </c:pt>
                <c:pt idx="16">
                  <c:v>116.53491750338534</c:v>
                </c:pt>
                <c:pt idx="17">
                  <c:v>119.47948012751486</c:v>
                </c:pt>
                <c:pt idx="18">
                  <c:v>118.20789017413443</c:v>
                </c:pt>
                <c:pt idx="19">
                  <c:v>113.70798869335128</c:v>
                </c:pt>
                <c:pt idx="20">
                  <c:v>119.49414969460024</c:v>
                </c:pt>
                <c:pt idx="21">
                  <c:v>122.18852040799696</c:v>
                </c:pt>
                <c:pt idx="22">
                  <c:v>121.70040964071809</c:v>
                </c:pt>
                <c:pt idx="23">
                  <c:v>117.73751992687279</c:v>
                </c:pt>
                <c:pt idx="24">
                  <c:v>122.12022399593495</c:v>
                </c:pt>
                <c:pt idx="25">
                  <c:v>125.72370651850578</c:v>
                </c:pt>
                <c:pt idx="26">
                  <c:v>125.42144377966684</c:v>
                </c:pt>
                <c:pt idx="27">
                  <c:v>119.94545245394976</c:v>
                </c:pt>
                <c:pt idx="28">
                  <c:v>127.65607912149984</c:v>
                </c:pt>
                <c:pt idx="29">
                  <c:v>129.43069625509082</c:v>
                </c:pt>
                <c:pt idx="30">
                  <c:v>128.09236020285653</c:v>
                </c:pt>
                <c:pt idx="31">
                  <c:v>121.85622095541216</c:v>
                </c:pt>
                <c:pt idx="32">
                  <c:v>128.77606305605883</c:v>
                </c:pt>
                <c:pt idx="33">
                  <c:v>133.06776082299783</c:v>
                </c:pt>
                <c:pt idx="34">
                  <c:v>129.99539305799462</c:v>
                </c:pt>
                <c:pt idx="35">
                  <c:v>125.20977700414808</c:v>
                </c:pt>
                <c:pt idx="36">
                  <c:v>127.09319796040468</c:v>
                </c:pt>
                <c:pt idx="37">
                  <c:v>130.13785159354376</c:v>
                </c:pt>
                <c:pt idx="38">
                  <c:v>129.75657908743779</c:v>
                </c:pt>
                <c:pt idx="39">
                  <c:v>127.69428181929072</c:v>
                </c:pt>
                <c:pt idx="40">
                  <c:v>138.07887550305335</c:v>
                </c:pt>
              </c:numCache>
            </c:numRef>
          </c:val>
          <c:smooth val="0"/>
          <c:extLst>
            <c:ext xmlns:c16="http://schemas.microsoft.com/office/drawing/2014/chart" uri="{C3380CC4-5D6E-409C-BE32-E72D297353CC}">
              <c16:uniqueId val="{00000002-11DC-4598-B60D-EE10CA314FAE}"/>
            </c:ext>
          </c:extLst>
        </c:ser>
        <c:ser>
          <c:idx val="3"/>
          <c:order val="3"/>
          <c:tx>
            <c:strRef>
              <c:f>Grafdata!$B$40</c:f>
              <c:strCache>
                <c:ptCount val="1"/>
                <c:pt idx="0">
                  <c:v>Övrigt</c:v>
                </c:pt>
              </c:strCache>
            </c:strRef>
          </c:tx>
          <c:spPr>
            <a:ln w="28575" cap="rnd">
              <a:solidFill>
                <a:schemeClr val="accent4"/>
              </a:solidFill>
              <a:prstDash val="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Grafdata!$C$40:$AQ$40</c:f>
              <c:numCache>
                <c:formatCode>General</c:formatCode>
                <c:ptCount val="41"/>
                <c:pt idx="0">
                  <c:v>100</c:v>
                </c:pt>
                <c:pt idx="1">
                  <c:v>98.488331632141737</c:v>
                </c:pt>
                <c:pt idx="2">
                  <c:v>103.9263165266146</c:v>
                </c:pt>
                <c:pt idx="3">
                  <c:v>94.334598712331029</c:v>
                </c:pt>
                <c:pt idx="4">
                  <c:v>105.06222709817997</c:v>
                </c:pt>
                <c:pt idx="5">
                  <c:v>102.14547157344532</c:v>
                </c:pt>
                <c:pt idx="6">
                  <c:v>105.7873086980363</c:v>
                </c:pt>
                <c:pt idx="7">
                  <c:v>94.018444809528788</c:v>
                </c:pt>
                <c:pt idx="8">
                  <c:v>103.9626339657635</c:v>
                </c:pt>
                <c:pt idx="9">
                  <c:v>102.85073260930834</c:v>
                </c:pt>
                <c:pt idx="10">
                  <c:v>107.83421130548616</c:v>
                </c:pt>
                <c:pt idx="11">
                  <c:v>97.151923823245838</c:v>
                </c:pt>
                <c:pt idx="12">
                  <c:v>110.24330279101082</c:v>
                </c:pt>
                <c:pt idx="13">
                  <c:v>106.05852102237191</c:v>
                </c:pt>
                <c:pt idx="14">
                  <c:v>114.79532301252124</c:v>
                </c:pt>
                <c:pt idx="15">
                  <c:v>102.90168531383753</c:v>
                </c:pt>
                <c:pt idx="16">
                  <c:v>116.61862231085436</c:v>
                </c:pt>
                <c:pt idx="17">
                  <c:v>115.74679332490061</c:v>
                </c:pt>
                <c:pt idx="18">
                  <c:v>121.91815454074916</c:v>
                </c:pt>
                <c:pt idx="19">
                  <c:v>111.03921450671427</c:v>
                </c:pt>
                <c:pt idx="20">
                  <c:v>125.04609082423114</c:v>
                </c:pt>
                <c:pt idx="21">
                  <c:v>122.13541610659711</c:v>
                </c:pt>
                <c:pt idx="22">
                  <c:v>128.73446906726556</c:v>
                </c:pt>
                <c:pt idx="23">
                  <c:v>119.60735198745407</c:v>
                </c:pt>
                <c:pt idx="24">
                  <c:v>135.13446130101332</c:v>
                </c:pt>
                <c:pt idx="25">
                  <c:v>135.17043908481034</c:v>
                </c:pt>
                <c:pt idx="26">
                  <c:v>144.00770810628845</c:v>
                </c:pt>
                <c:pt idx="27">
                  <c:v>133.55591845537896</c:v>
                </c:pt>
                <c:pt idx="28">
                  <c:v>146.78077717019386</c:v>
                </c:pt>
                <c:pt idx="29">
                  <c:v>143.70233322065124</c:v>
                </c:pt>
                <c:pt idx="30">
                  <c:v>148.80474566555341</c:v>
                </c:pt>
                <c:pt idx="31">
                  <c:v>137.20123262674289</c:v>
                </c:pt>
                <c:pt idx="32">
                  <c:v>149.42246241734401</c:v>
                </c:pt>
                <c:pt idx="33">
                  <c:v>146.60876731787749</c:v>
                </c:pt>
                <c:pt idx="34">
                  <c:v>152.75082877444976</c:v>
                </c:pt>
                <c:pt idx="35">
                  <c:v>141.00458281301755</c:v>
                </c:pt>
                <c:pt idx="36">
                  <c:v>151.59747794023087</c:v>
                </c:pt>
                <c:pt idx="37">
                  <c:v>150.27730087791033</c:v>
                </c:pt>
                <c:pt idx="38">
                  <c:v>154.92274512588514</c:v>
                </c:pt>
                <c:pt idx="39">
                  <c:v>148.01221611317797</c:v>
                </c:pt>
                <c:pt idx="40">
                  <c:v>162.27262608660754</c:v>
                </c:pt>
              </c:numCache>
            </c:numRef>
          </c:val>
          <c:smooth val="0"/>
          <c:extLst>
            <c:ext xmlns:c16="http://schemas.microsoft.com/office/drawing/2014/chart" uri="{C3380CC4-5D6E-409C-BE32-E72D297353CC}">
              <c16:uniqueId val="{00000003-11DC-4598-B60D-EE10CA314FA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prstDash val="solid"/>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391.5</c:v>
                </c:pt>
                <c:pt idx="1">
                  <c:v>394</c:v>
                </c:pt>
                <c:pt idx="2">
                  <c:v>373.75</c:v>
                </c:pt>
                <c:pt idx="3">
                  <c:v>358</c:v>
                </c:pt>
                <c:pt idx="4">
                  <c:v>334.5</c:v>
                </c:pt>
                <c:pt idx="5">
                  <c:v>333.25</c:v>
                </c:pt>
                <c:pt idx="6">
                  <c:v>338.5</c:v>
                </c:pt>
                <c:pt idx="7">
                  <c:v>330.75</c:v>
                </c:pt>
                <c:pt idx="8">
                  <c:v>338.25</c:v>
                </c:pt>
                <c:pt idx="9">
                  <c:v>336.5</c:v>
                </c:pt>
                <c:pt idx="10">
                  <c:v>334.5</c:v>
                </c:pt>
                <c:pt idx="11">
                  <c:v>325.75</c:v>
                </c:pt>
                <c:pt idx="12">
                  <c:v>322.25</c:v>
                </c:pt>
                <c:pt idx="13">
                  <c:v>336.5</c:v>
                </c:pt>
                <c:pt idx="14">
                  <c:v>337.25</c:v>
                </c:pt>
                <c:pt idx="15">
                  <c:v>348.5</c:v>
                </c:pt>
                <c:pt idx="16">
                  <c:v>351.25</c:v>
                </c:pt>
                <c:pt idx="17">
                  <c:v>342.5</c:v>
                </c:pt>
                <c:pt idx="18">
                  <c:v>361</c:v>
                </c:pt>
                <c:pt idx="19">
                  <c:v>369</c:v>
                </c:pt>
                <c:pt idx="20">
                  <c:v>383.5</c:v>
                </c:pt>
                <c:pt idx="21">
                  <c:v>389.25</c:v>
                </c:pt>
                <c:pt idx="22">
                  <c:v>385.75</c:v>
                </c:pt>
                <c:pt idx="23">
                  <c:v>405.75</c:v>
                </c:pt>
                <c:pt idx="24">
                  <c:v>393.75</c:v>
                </c:pt>
                <c:pt idx="25">
                  <c:v>406.5</c:v>
                </c:pt>
                <c:pt idx="26">
                  <c:v>414</c:v>
                </c:pt>
                <c:pt idx="27">
                  <c:v>389</c:v>
                </c:pt>
                <c:pt idx="28">
                  <c:v>403.75</c:v>
                </c:pt>
                <c:pt idx="29">
                  <c:v>379.25</c:v>
                </c:pt>
                <c:pt idx="30">
                  <c:v>355.25</c:v>
                </c:pt>
                <c:pt idx="31">
                  <c:v>362</c:v>
                </c:pt>
                <c:pt idx="32">
                  <c:v>346.75</c:v>
                </c:pt>
                <c:pt idx="33">
                  <c:v>363.25</c:v>
                </c:pt>
                <c:pt idx="34">
                  <c:v>364</c:v>
                </c:pt>
                <c:pt idx="35">
                  <c:v>370.5</c:v>
                </c:pt>
                <c:pt idx="36">
                  <c:v>378.5</c:v>
                </c:pt>
                <c:pt idx="37">
                  <c:v>387.5</c:v>
                </c:pt>
                <c:pt idx="38">
                  <c:v>414.25</c:v>
                </c:pt>
                <c:pt idx="39">
                  <c:v>432.75</c:v>
                </c:pt>
                <c:pt idx="40">
                  <c:v>438.75</c:v>
                </c:pt>
              </c:numCache>
            </c:numRef>
          </c:val>
          <c:smooth val="0"/>
          <c:extLst>
            <c:ext xmlns:c16="http://schemas.microsoft.com/office/drawing/2014/chart" uri="{C3380CC4-5D6E-409C-BE32-E72D297353CC}">
              <c16:uniqueId val="{00000000-0AB1-458E-9D9B-EBF5CD7F5FC6}"/>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Grafdata!$B$24:$AP$24</c:f>
              <c:numCache>
                <c:formatCode>General</c:formatCode>
                <c:ptCount val="41"/>
                <c:pt idx="0">
                  <c:v>137.25</c:v>
                </c:pt>
                <c:pt idx="1">
                  <c:v>135.5</c:v>
                </c:pt>
                <c:pt idx="2">
                  <c:v>128.75</c:v>
                </c:pt>
                <c:pt idx="3">
                  <c:v>129</c:v>
                </c:pt>
                <c:pt idx="4">
                  <c:v>124</c:v>
                </c:pt>
                <c:pt idx="5">
                  <c:v>126.25</c:v>
                </c:pt>
                <c:pt idx="6">
                  <c:v>126.25</c:v>
                </c:pt>
                <c:pt idx="7">
                  <c:v>120</c:v>
                </c:pt>
                <c:pt idx="8">
                  <c:v>122.5</c:v>
                </c:pt>
                <c:pt idx="9">
                  <c:v>119.5</c:v>
                </c:pt>
                <c:pt idx="10">
                  <c:v>121.5</c:v>
                </c:pt>
                <c:pt idx="11">
                  <c:v>117.25</c:v>
                </c:pt>
                <c:pt idx="12">
                  <c:v>113.25</c:v>
                </c:pt>
                <c:pt idx="13">
                  <c:v>115</c:v>
                </c:pt>
                <c:pt idx="14">
                  <c:v>115</c:v>
                </c:pt>
                <c:pt idx="15">
                  <c:v>117.5</c:v>
                </c:pt>
                <c:pt idx="16">
                  <c:v>124</c:v>
                </c:pt>
                <c:pt idx="17">
                  <c:v>125.5</c:v>
                </c:pt>
                <c:pt idx="18">
                  <c:v>129.75</c:v>
                </c:pt>
                <c:pt idx="19">
                  <c:v>126.75</c:v>
                </c:pt>
                <c:pt idx="20">
                  <c:v>128.5</c:v>
                </c:pt>
                <c:pt idx="21">
                  <c:v>129.25</c:v>
                </c:pt>
                <c:pt idx="22">
                  <c:v>128.5</c:v>
                </c:pt>
                <c:pt idx="23">
                  <c:v>144.25</c:v>
                </c:pt>
                <c:pt idx="24">
                  <c:v>140</c:v>
                </c:pt>
                <c:pt idx="25">
                  <c:v>144.25</c:v>
                </c:pt>
                <c:pt idx="26">
                  <c:v>146.75</c:v>
                </c:pt>
                <c:pt idx="27">
                  <c:v>136</c:v>
                </c:pt>
                <c:pt idx="28">
                  <c:v>142.5</c:v>
                </c:pt>
                <c:pt idx="29">
                  <c:v>137.5</c:v>
                </c:pt>
                <c:pt idx="30">
                  <c:v>123.5</c:v>
                </c:pt>
                <c:pt idx="31">
                  <c:v>128.5</c:v>
                </c:pt>
                <c:pt idx="32">
                  <c:v>120.75</c:v>
                </c:pt>
                <c:pt idx="33">
                  <c:v>124.25</c:v>
                </c:pt>
                <c:pt idx="34">
                  <c:v>129.25</c:v>
                </c:pt>
                <c:pt idx="35">
                  <c:v>125.75</c:v>
                </c:pt>
                <c:pt idx="36">
                  <c:v>124.75</c:v>
                </c:pt>
                <c:pt idx="37">
                  <c:v>127</c:v>
                </c:pt>
                <c:pt idx="38">
                  <c:v>141</c:v>
                </c:pt>
                <c:pt idx="39">
                  <c:v>157</c:v>
                </c:pt>
                <c:pt idx="40">
                  <c:v>161</c:v>
                </c:pt>
              </c:numCache>
            </c:numRef>
          </c:val>
          <c:smooth val="0"/>
          <c:extLst>
            <c:ext xmlns:c16="http://schemas.microsoft.com/office/drawing/2014/chart" uri="{C3380CC4-5D6E-409C-BE32-E72D297353CC}">
              <c16:uniqueId val="{00000001-0AB1-458E-9D9B-EBF5CD7F5FC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45</c:v>
                </c:pt>
                <c:pt idx="1">
                  <c:v>43.25</c:v>
                </c:pt>
                <c:pt idx="2">
                  <c:v>38.75</c:v>
                </c:pt>
                <c:pt idx="3">
                  <c:v>37.75</c:v>
                </c:pt>
                <c:pt idx="4">
                  <c:v>40.25</c:v>
                </c:pt>
                <c:pt idx="5">
                  <c:v>42</c:v>
                </c:pt>
                <c:pt idx="6">
                  <c:v>43</c:v>
                </c:pt>
                <c:pt idx="7">
                  <c:v>39.25</c:v>
                </c:pt>
                <c:pt idx="8">
                  <c:v>42.5</c:v>
                </c:pt>
                <c:pt idx="9">
                  <c:v>41.25</c:v>
                </c:pt>
                <c:pt idx="10">
                  <c:v>41.75</c:v>
                </c:pt>
                <c:pt idx="11">
                  <c:v>42.5</c:v>
                </c:pt>
                <c:pt idx="12">
                  <c:v>39.25</c:v>
                </c:pt>
                <c:pt idx="13">
                  <c:v>37</c:v>
                </c:pt>
                <c:pt idx="14">
                  <c:v>38.25</c:v>
                </c:pt>
                <c:pt idx="15">
                  <c:v>40.25</c:v>
                </c:pt>
                <c:pt idx="16">
                  <c:v>40</c:v>
                </c:pt>
                <c:pt idx="17">
                  <c:v>37.5</c:v>
                </c:pt>
                <c:pt idx="18">
                  <c:v>35.75</c:v>
                </c:pt>
                <c:pt idx="19">
                  <c:v>34.25</c:v>
                </c:pt>
                <c:pt idx="20">
                  <c:v>30.75</c:v>
                </c:pt>
                <c:pt idx="21">
                  <c:v>33.25</c:v>
                </c:pt>
                <c:pt idx="22">
                  <c:v>35.25</c:v>
                </c:pt>
                <c:pt idx="23">
                  <c:v>34.5</c:v>
                </c:pt>
                <c:pt idx="24">
                  <c:v>38.25</c:v>
                </c:pt>
                <c:pt idx="25">
                  <c:v>37</c:v>
                </c:pt>
                <c:pt idx="26">
                  <c:v>37.25</c:v>
                </c:pt>
                <c:pt idx="27">
                  <c:v>36.75</c:v>
                </c:pt>
                <c:pt idx="28">
                  <c:v>38.5</c:v>
                </c:pt>
                <c:pt idx="29">
                  <c:v>44.75</c:v>
                </c:pt>
                <c:pt idx="30">
                  <c:v>48.75</c:v>
                </c:pt>
                <c:pt idx="31">
                  <c:v>52.25</c:v>
                </c:pt>
                <c:pt idx="32">
                  <c:v>50.25</c:v>
                </c:pt>
                <c:pt idx="33">
                  <c:v>52</c:v>
                </c:pt>
                <c:pt idx="34">
                  <c:v>48.75</c:v>
                </c:pt>
                <c:pt idx="35">
                  <c:v>48</c:v>
                </c:pt>
                <c:pt idx="36">
                  <c:v>54.5</c:v>
                </c:pt>
                <c:pt idx="37">
                  <c:v>50.75</c:v>
                </c:pt>
                <c:pt idx="38">
                  <c:v>50.5</c:v>
                </c:pt>
                <c:pt idx="39">
                  <c:v>50.75</c:v>
                </c:pt>
                <c:pt idx="40">
                  <c:v>44.25</c:v>
                </c:pt>
              </c:numCache>
            </c:numRef>
          </c:val>
          <c:smooth val="0"/>
          <c:extLst>
            <c:ext xmlns:c16="http://schemas.microsoft.com/office/drawing/2014/chart" uri="{C3380CC4-5D6E-409C-BE32-E72D297353CC}">
              <c16:uniqueId val="{00000000-EC14-448D-B99B-814A8F1E2445}"/>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Grafdata!$B$24:$AP$24</c:f>
              <c:numCache>
                <c:formatCode>General</c:formatCode>
                <c:ptCount val="41"/>
                <c:pt idx="0">
                  <c:v>16.75</c:v>
                </c:pt>
                <c:pt idx="1">
                  <c:v>17.75</c:v>
                </c:pt>
                <c:pt idx="2">
                  <c:v>18.25</c:v>
                </c:pt>
                <c:pt idx="3">
                  <c:v>16.5</c:v>
                </c:pt>
                <c:pt idx="4">
                  <c:v>18</c:v>
                </c:pt>
                <c:pt idx="5">
                  <c:v>18.5</c:v>
                </c:pt>
                <c:pt idx="6">
                  <c:v>18.5</c:v>
                </c:pt>
                <c:pt idx="7">
                  <c:v>19.25</c:v>
                </c:pt>
                <c:pt idx="8">
                  <c:v>18.25</c:v>
                </c:pt>
                <c:pt idx="9">
                  <c:v>16.5</c:v>
                </c:pt>
                <c:pt idx="10">
                  <c:v>15</c:v>
                </c:pt>
                <c:pt idx="11">
                  <c:v>14.25</c:v>
                </c:pt>
                <c:pt idx="12">
                  <c:v>13</c:v>
                </c:pt>
                <c:pt idx="13">
                  <c:v>12.25</c:v>
                </c:pt>
                <c:pt idx="14">
                  <c:v>13.5</c:v>
                </c:pt>
                <c:pt idx="15">
                  <c:v>13.5</c:v>
                </c:pt>
                <c:pt idx="16">
                  <c:v>14.75</c:v>
                </c:pt>
                <c:pt idx="17">
                  <c:v>14.25</c:v>
                </c:pt>
                <c:pt idx="18">
                  <c:v>13.5</c:v>
                </c:pt>
                <c:pt idx="19">
                  <c:v>13.5</c:v>
                </c:pt>
                <c:pt idx="20">
                  <c:v>10.25</c:v>
                </c:pt>
                <c:pt idx="21">
                  <c:v>11.5</c:v>
                </c:pt>
                <c:pt idx="22">
                  <c:v>11.25</c:v>
                </c:pt>
                <c:pt idx="23">
                  <c:v>11</c:v>
                </c:pt>
                <c:pt idx="24">
                  <c:v>13.25</c:v>
                </c:pt>
                <c:pt idx="25">
                  <c:v>13.25</c:v>
                </c:pt>
                <c:pt idx="26">
                  <c:v>13.25</c:v>
                </c:pt>
                <c:pt idx="27">
                  <c:v>13.75</c:v>
                </c:pt>
                <c:pt idx="28">
                  <c:v>14.25</c:v>
                </c:pt>
                <c:pt idx="29">
                  <c:v>17</c:v>
                </c:pt>
                <c:pt idx="30">
                  <c:v>19.5</c:v>
                </c:pt>
                <c:pt idx="31">
                  <c:v>22</c:v>
                </c:pt>
                <c:pt idx="32">
                  <c:v>22</c:v>
                </c:pt>
                <c:pt idx="33">
                  <c:v>22.75</c:v>
                </c:pt>
                <c:pt idx="34">
                  <c:v>21.5</c:v>
                </c:pt>
                <c:pt idx="35">
                  <c:v>20</c:v>
                </c:pt>
                <c:pt idx="36">
                  <c:v>22</c:v>
                </c:pt>
                <c:pt idx="37">
                  <c:v>19.75</c:v>
                </c:pt>
                <c:pt idx="38">
                  <c:v>19.5</c:v>
                </c:pt>
                <c:pt idx="39">
                  <c:v>18.75</c:v>
                </c:pt>
                <c:pt idx="40">
                  <c:v>16.5</c:v>
                </c:pt>
              </c:numCache>
            </c:numRef>
          </c:val>
          <c:smooth val="0"/>
          <c:extLst>
            <c:ext xmlns:c16="http://schemas.microsoft.com/office/drawing/2014/chart" uri="{C3380CC4-5D6E-409C-BE32-E72D297353CC}">
              <c16:uniqueId val="{00000001-EC14-448D-B99B-814A8F1E244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Grafdata!$B$14:$AP$14</c:f>
              <c:numCache>
                <c:formatCode>General</c:formatCode>
                <c:ptCount val="41"/>
                <c:pt idx="0">
                  <c:v>100</c:v>
                </c:pt>
                <c:pt idx="1">
                  <c:v>101.34111163731863</c:v>
                </c:pt>
                <c:pt idx="2">
                  <c:v>99.390795195246909</c:v>
                </c:pt>
                <c:pt idx="3">
                  <c:v>98.387652301201186</c:v>
                </c:pt>
                <c:pt idx="4">
                  <c:v>100.70176949240108</c:v>
                </c:pt>
                <c:pt idx="5">
                  <c:v>101.9374004391441</c:v>
                </c:pt>
                <c:pt idx="6">
                  <c:v>99.982778662763167</c:v>
                </c:pt>
                <c:pt idx="7">
                  <c:v>99.205665819950923</c:v>
                </c:pt>
                <c:pt idx="8">
                  <c:v>101.52624101261463</c:v>
                </c:pt>
                <c:pt idx="9">
                  <c:v>103.03310802083782</c:v>
                </c:pt>
                <c:pt idx="10">
                  <c:v>101.34111163731863</c:v>
                </c:pt>
                <c:pt idx="11">
                  <c:v>100.30137340164464</c:v>
                </c:pt>
                <c:pt idx="12">
                  <c:v>102.86735264993327</c:v>
                </c:pt>
                <c:pt idx="13">
                  <c:v>105.02001980453782</c:v>
                </c:pt>
                <c:pt idx="14">
                  <c:v>102.74034528781159</c:v>
                </c:pt>
                <c:pt idx="15">
                  <c:v>102.0342704611013</c:v>
                </c:pt>
                <c:pt idx="16">
                  <c:v>104.11589959960391</c:v>
                </c:pt>
                <c:pt idx="17">
                  <c:v>106.00378869419211</c:v>
                </c:pt>
                <c:pt idx="18">
                  <c:v>104.34623498514659</c:v>
                </c:pt>
                <c:pt idx="19">
                  <c:v>103.5734274744909</c:v>
                </c:pt>
                <c:pt idx="20">
                  <c:v>106.22336074396176</c:v>
                </c:pt>
                <c:pt idx="21">
                  <c:v>107.06505360141215</c:v>
                </c:pt>
                <c:pt idx="22">
                  <c:v>105.93059801093555</c:v>
                </c:pt>
                <c:pt idx="23">
                  <c:v>106.00594136134671</c:v>
                </c:pt>
                <c:pt idx="24">
                  <c:v>108.3631118956387</c:v>
                </c:pt>
                <c:pt idx="25">
                  <c:v>109.86782623670727</c:v>
                </c:pt>
                <c:pt idx="26">
                  <c:v>108.17582985318811</c:v>
                </c:pt>
                <c:pt idx="27">
                  <c:v>108.00146381366513</c:v>
                </c:pt>
                <c:pt idx="28">
                  <c:v>110.21871098290782</c:v>
                </c:pt>
                <c:pt idx="29">
                  <c:v>111.11206785206872</c:v>
                </c:pt>
                <c:pt idx="30">
                  <c:v>109.59013217376329</c:v>
                </c:pt>
                <c:pt idx="31">
                  <c:v>108.76350798639514</c:v>
                </c:pt>
                <c:pt idx="32">
                  <c:v>110.76548844017738</c:v>
                </c:pt>
                <c:pt idx="33">
                  <c:v>111.910707366427</c:v>
                </c:pt>
                <c:pt idx="34">
                  <c:v>110.42967236405907</c:v>
                </c:pt>
                <c:pt idx="35">
                  <c:v>108.82808800103328</c:v>
                </c:pt>
                <c:pt idx="36">
                  <c:v>108.65802729581952</c:v>
                </c:pt>
                <c:pt idx="37">
                  <c:v>109.69346019718431</c:v>
                </c:pt>
                <c:pt idx="38">
                  <c:v>108.90127868428984</c:v>
                </c:pt>
                <c:pt idx="39">
                  <c:v>105.94136134670858</c:v>
                </c:pt>
                <c:pt idx="40">
                  <c:v>109.23494209325354</c:v>
                </c:pt>
              </c:numCache>
            </c:numRef>
          </c:val>
          <c:smooth val="0"/>
          <c:extLst>
            <c:ext xmlns:c16="http://schemas.microsoft.com/office/drawing/2014/chart" uri="{C3380CC4-5D6E-409C-BE32-E72D297353CC}">
              <c16:uniqueId val="{00000000-E46C-4370-A6D0-B4130EA3DEF5}"/>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Grafdata!$B$15:$AP$15</c:f>
              <c:numCache>
                <c:formatCode>General</c:formatCode>
                <c:ptCount val="41"/>
                <c:pt idx="0">
                  <c:v>100</c:v>
                </c:pt>
                <c:pt idx="1">
                  <c:v>101.0769084151339</c:v>
                </c:pt>
                <c:pt idx="2">
                  <c:v>99.928523777756595</c:v>
                </c:pt>
                <c:pt idx="3">
                  <c:v>99.108929762698949</c:v>
                </c:pt>
                <c:pt idx="4">
                  <c:v>100.85294958543791</c:v>
                </c:pt>
                <c:pt idx="5">
                  <c:v>101.9346230820547</c:v>
                </c:pt>
                <c:pt idx="6">
                  <c:v>100.95778137806157</c:v>
                </c:pt>
                <c:pt idx="7">
                  <c:v>100.10483179262366</c:v>
                </c:pt>
                <c:pt idx="8">
                  <c:v>102.2252930525112</c:v>
                </c:pt>
                <c:pt idx="9">
                  <c:v>103.33079195654246</c:v>
                </c:pt>
                <c:pt idx="10">
                  <c:v>102.63032497855713</c:v>
                </c:pt>
                <c:pt idx="11">
                  <c:v>101.46288001524826</c:v>
                </c:pt>
                <c:pt idx="12">
                  <c:v>103.68340798627656</c:v>
                </c:pt>
                <c:pt idx="13">
                  <c:v>105.5989707423997</c:v>
                </c:pt>
                <c:pt idx="14">
                  <c:v>104.14085580863433</c:v>
                </c:pt>
                <c:pt idx="15">
                  <c:v>103.49756980844373</c:v>
                </c:pt>
                <c:pt idx="16">
                  <c:v>105.27494520156294</c:v>
                </c:pt>
                <c:pt idx="17">
                  <c:v>106.40426951300867</c:v>
                </c:pt>
                <c:pt idx="18">
                  <c:v>105.79433908272181</c:v>
                </c:pt>
                <c:pt idx="19">
                  <c:v>105.05575145287334</c:v>
                </c:pt>
                <c:pt idx="20">
                  <c:v>107.819498713428</c:v>
                </c:pt>
                <c:pt idx="21">
                  <c:v>108.21500047650815</c:v>
                </c:pt>
                <c:pt idx="22">
                  <c:v>107.3906413799676</c:v>
                </c:pt>
                <c:pt idx="23">
                  <c:v>107.12379681692556</c:v>
                </c:pt>
                <c:pt idx="24">
                  <c:v>109.64929000285905</c:v>
                </c:pt>
                <c:pt idx="25">
                  <c:v>110.9787477365863</c:v>
                </c:pt>
                <c:pt idx="26">
                  <c:v>110.01620127704184</c:v>
                </c:pt>
                <c:pt idx="27">
                  <c:v>109.99237586962737</c:v>
                </c:pt>
                <c:pt idx="28">
                  <c:v>111.87934813685314</c:v>
                </c:pt>
                <c:pt idx="29">
                  <c:v>113.18974554464882</c:v>
                </c:pt>
                <c:pt idx="30">
                  <c:v>111.85552272943868</c:v>
                </c:pt>
                <c:pt idx="31">
                  <c:v>111.65062422567426</c:v>
                </c:pt>
                <c:pt idx="32">
                  <c:v>113.04202801867912</c:v>
                </c:pt>
                <c:pt idx="33">
                  <c:v>114.34289526350901</c:v>
                </c:pt>
                <c:pt idx="34">
                  <c:v>113.0610883446107</c:v>
                </c:pt>
                <c:pt idx="35">
                  <c:v>112.10330696654913</c:v>
                </c:pt>
                <c:pt idx="36">
                  <c:v>111.49337653673878</c:v>
                </c:pt>
                <c:pt idx="37">
                  <c:v>111.72686552940056</c:v>
                </c:pt>
                <c:pt idx="38">
                  <c:v>110.96445249213761</c:v>
                </c:pt>
                <c:pt idx="39">
                  <c:v>109.14419136567236</c:v>
                </c:pt>
                <c:pt idx="40">
                  <c:v>111.79834175164396</c:v>
                </c:pt>
              </c:numCache>
            </c:numRef>
          </c:val>
          <c:smooth val="0"/>
          <c:extLst>
            <c:ext xmlns:c16="http://schemas.microsoft.com/office/drawing/2014/chart" uri="{C3380CC4-5D6E-409C-BE32-E72D297353CC}">
              <c16:uniqueId val="{00000001-E46C-4370-A6D0-B4130EA3DEF5}"/>
            </c:ext>
          </c:extLst>
        </c:ser>
        <c:ser>
          <c:idx val="2"/>
          <c:order val="2"/>
          <c:tx>
            <c:strRef>
              <c:f>Grafdata!$A$17</c:f>
              <c:strCache>
                <c:ptCount val="1"/>
                <c:pt idx="0">
                  <c:v>Södermanlands län</c:v>
                </c:pt>
              </c:strCache>
            </c:strRef>
          </c:tx>
          <c:spPr>
            <a:ln w="28575" cap="rnd">
              <a:solidFill>
                <a:schemeClr val="accent2"/>
              </a:solidFill>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Grafdata!$B$17:$AP$17</c:f>
              <c:numCache>
                <c:formatCode>General</c:formatCode>
                <c:ptCount val="41"/>
                <c:pt idx="0">
                  <c:v>100</c:v>
                </c:pt>
                <c:pt idx="1">
                  <c:v>101.19904076738609</c:v>
                </c:pt>
                <c:pt idx="2">
                  <c:v>97.921662669864105</c:v>
                </c:pt>
                <c:pt idx="3">
                  <c:v>98.001598721023186</c:v>
                </c:pt>
                <c:pt idx="4">
                  <c:v>103.99680255795364</c:v>
                </c:pt>
                <c:pt idx="5">
                  <c:v>101.03916866506795</c:v>
                </c:pt>
                <c:pt idx="6">
                  <c:v>98.721023181454839</c:v>
                </c:pt>
                <c:pt idx="7">
                  <c:v>95.683453237410077</c:v>
                </c:pt>
                <c:pt idx="8">
                  <c:v>100</c:v>
                </c:pt>
                <c:pt idx="9">
                  <c:v>102.9576338928857</c:v>
                </c:pt>
                <c:pt idx="10">
                  <c:v>102.47801758593125</c:v>
                </c:pt>
                <c:pt idx="11">
                  <c:v>102.07833733013589</c:v>
                </c:pt>
                <c:pt idx="12">
                  <c:v>103.35731414868106</c:v>
                </c:pt>
                <c:pt idx="13">
                  <c:v>106.71462829736211</c:v>
                </c:pt>
                <c:pt idx="14">
                  <c:v>103.99680255795364</c:v>
                </c:pt>
                <c:pt idx="15">
                  <c:v>104.07673860911271</c:v>
                </c:pt>
                <c:pt idx="16">
                  <c:v>103.5171862509992</c:v>
                </c:pt>
                <c:pt idx="17">
                  <c:v>103.5171862509992</c:v>
                </c:pt>
                <c:pt idx="18">
                  <c:v>102.23820943245404</c:v>
                </c:pt>
                <c:pt idx="19">
                  <c:v>102.55795363709032</c:v>
                </c:pt>
                <c:pt idx="20">
                  <c:v>104.87609912070344</c:v>
                </c:pt>
                <c:pt idx="21">
                  <c:v>105.51558752997602</c:v>
                </c:pt>
                <c:pt idx="22">
                  <c:v>102.31814548361311</c:v>
                </c:pt>
                <c:pt idx="23">
                  <c:v>102.39808153477219</c:v>
                </c:pt>
                <c:pt idx="24">
                  <c:v>107.51398880895283</c:v>
                </c:pt>
                <c:pt idx="25">
                  <c:v>110.23181454836131</c:v>
                </c:pt>
                <c:pt idx="26">
                  <c:v>108.71302957633893</c:v>
                </c:pt>
                <c:pt idx="27">
                  <c:v>107.51398880895283</c:v>
                </c:pt>
                <c:pt idx="28">
                  <c:v>110.55155875299761</c:v>
                </c:pt>
                <c:pt idx="29">
                  <c:v>113.98880895283773</c:v>
                </c:pt>
                <c:pt idx="30">
                  <c:v>107.75379696243006</c:v>
                </c:pt>
                <c:pt idx="31">
                  <c:v>102.07833733013589</c:v>
                </c:pt>
                <c:pt idx="32">
                  <c:v>107.51398880895283</c:v>
                </c:pt>
                <c:pt idx="33">
                  <c:v>110.47162270183853</c:v>
                </c:pt>
                <c:pt idx="34">
                  <c:v>105.67545963229416</c:v>
                </c:pt>
                <c:pt idx="35">
                  <c:v>105.51558752997602</c:v>
                </c:pt>
                <c:pt idx="36">
                  <c:v>101.35891286970424</c:v>
                </c:pt>
                <c:pt idx="37">
                  <c:v>105.19584332533972</c:v>
                </c:pt>
                <c:pt idx="38">
                  <c:v>107.27418065547562</c:v>
                </c:pt>
                <c:pt idx="39">
                  <c:v>103.19744204636291</c:v>
                </c:pt>
                <c:pt idx="40">
                  <c:v>109.99200639488409</c:v>
                </c:pt>
              </c:numCache>
            </c:numRef>
          </c:val>
          <c:smooth val="0"/>
          <c:extLst>
            <c:ext xmlns:c16="http://schemas.microsoft.com/office/drawing/2014/chart" uri="{C3380CC4-5D6E-409C-BE32-E72D297353CC}">
              <c16:uniqueId val="{00000002-E46C-4370-A6D0-B4130EA3DEF5}"/>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78.373980223499331</c:v>
                </c:pt>
                <c:pt idx="2">
                  <c:v>81.819459687403693</c:v>
                </c:pt>
                <c:pt idx="3">
                  <c:v>115.40382879108165</c:v>
                </c:pt>
                <c:pt idx="4">
                  <c:v>93.797271945806543</c:v>
                </c:pt>
                <c:pt idx="5">
                  <c:v>72.319386701411602</c:v>
                </c:pt>
                <c:pt idx="6">
                  <c:v>77.650607946282307</c:v>
                </c:pt>
                <c:pt idx="7">
                  <c:v>111.44690674552758</c:v>
                </c:pt>
                <c:pt idx="8">
                  <c:v>95.689501370514733</c:v>
                </c:pt>
                <c:pt idx="9">
                  <c:v>73.919131520757759</c:v>
                </c:pt>
                <c:pt idx="10">
                  <c:v>80.878751344834484</c:v>
                </c:pt>
                <c:pt idx="11">
                  <c:v>115.11350673363357</c:v>
                </c:pt>
                <c:pt idx="12">
                  <c:v>111.84211237680235</c:v>
                </c:pt>
                <c:pt idx="13">
                  <c:v>92.668962571701982</c:v>
                </c:pt>
                <c:pt idx="14">
                  <c:v>110.47321954727059</c:v>
                </c:pt>
                <c:pt idx="15">
                  <c:v>162.4392459195424</c:v>
                </c:pt>
                <c:pt idx="16">
                  <c:v>145.395124535728</c:v>
                </c:pt>
                <c:pt idx="17">
                  <c:v>120.53231116901934</c:v>
                </c:pt>
                <c:pt idx="18">
                  <c:v>154.42538398741397</c:v>
                </c:pt>
                <c:pt idx="19">
                  <c:v>197.61633156184618</c:v>
                </c:pt>
                <c:pt idx="20">
                  <c:v>191.00974768472213</c:v>
                </c:pt>
                <c:pt idx="21">
                  <c:v>147.39980645196169</c:v>
                </c:pt>
                <c:pt idx="22">
                  <c:v>166.64540161217948</c:v>
                </c:pt>
                <c:pt idx="23">
                  <c:v>207.3905074959317</c:v>
                </c:pt>
                <c:pt idx="24">
                  <c:v>177.78955164975375</c:v>
                </c:pt>
                <c:pt idx="25">
                  <c:v>140.57858969437791</c:v>
                </c:pt>
                <c:pt idx="26">
                  <c:v>165.58629377132138</c:v>
                </c:pt>
                <c:pt idx="27">
                  <c:v>218.50275995177518</c:v>
                </c:pt>
                <c:pt idx="28">
                  <c:v>192.13535387393426</c:v>
                </c:pt>
                <c:pt idx="29">
                  <c:v>140.10877616007178</c:v>
                </c:pt>
                <c:pt idx="30">
                  <c:v>162.71118631972189</c:v>
                </c:pt>
                <c:pt idx="31">
                  <c:v>202.06198943595345</c:v>
                </c:pt>
                <c:pt idx="32">
                  <c:v>160.42375126373895</c:v>
                </c:pt>
                <c:pt idx="33">
                  <c:v>118.09674158093065</c:v>
                </c:pt>
                <c:pt idx="34">
                  <c:v>135.6777154843837</c:v>
                </c:pt>
                <c:pt idx="35">
                  <c:v>191.6039077240805</c:v>
                </c:pt>
                <c:pt idx="36">
                  <c:v>101.6424551406467</c:v>
                </c:pt>
                <c:pt idx="37">
                  <c:v>85.594187071207301</c:v>
                </c:pt>
                <c:pt idx="38">
                  <c:v>136.81629696107953</c:v>
                </c:pt>
                <c:pt idx="39">
                  <c:v>168.06619559164608</c:v>
                </c:pt>
                <c:pt idx="40">
                  <c:v>168.929052209313</c:v>
                </c:pt>
              </c:numCache>
            </c:numRef>
          </c:val>
          <c:smooth val="0"/>
          <c:extLst>
            <c:ext xmlns:c16="http://schemas.microsoft.com/office/drawing/2014/chart" uri="{C3380CC4-5D6E-409C-BE32-E72D297353CC}">
              <c16:uniqueId val="{00000000-F8B5-4971-991E-69274C16F870}"/>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Grafdata!$B$24:$AP$24</c:f>
              <c:numCache>
                <c:formatCode>General</c:formatCode>
                <c:ptCount val="41"/>
                <c:pt idx="0">
                  <c:v>100</c:v>
                </c:pt>
                <c:pt idx="1">
                  <c:v>75.439024390243901</c:v>
                </c:pt>
                <c:pt idx="2">
                  <c:v>88.219512195121951</c:v>
                </c:pt>
                <c:pt idx="3">
                  <c:v>120.07317073170732</c:v>
                </c:pt>
                <c:pt idx="4">
                  <c:v>101.78048780487805</c:v>
                </c:pt>
                <c:pt idx="5">
                  <c:v>68.170731707317074</c:v>
                </c:pt>
                <c:pt idx="6">
                  <c:v>85.41463414634147</c:v>
                </c:pt>
                <c:pt idx="7">
                  <c:v>133.26829268292684</c:v>
                </c:pt>
                <c:pt idx="8">
                  <c:v>138.34146341463415</c:v>
                </c:pt>
                <c:pt idx="9">
                  <c:v>78.121951219512198</c:v>
                </c:pt>
                <c:pt idx="10">
                  <c:v>83.048780487804876</c:v>
                </c:pt>
                <c:pt idx="11">
                  <c:v>124.2439024390244</c:v>
                </c:pt>
                <c:pt idx="12">
                  <c:v>126.78048780487805</c:v>
                </c:pt>
                <c:pt idx="13">
                  <c:v>82.146341463414629</c:v>
                </c:pt>
                <c:pt idx="14">
                  <c:v>108.46341463414635</c:v>
                </c:pt>
                <c:pt idx="15">
                  <c:v>217.19512195121951</c:v>
                </c:pt>
                <c:pt idx="16">
                  <c:v>155.48780487804879</c:v>
                </c:pt>
                <c:pt idx="17">
                  <c:v>114.41463414634147</c:v>
                </c:pt>
                <c:pt idx="18">
                  <c:v>178.82926829268294</c:v>
                </c:pt>
                <c:pt idx="19">
                  <c:v>254.92682926829269</c:v>
                </c:pt>
                <c:pt idx="20">
                  <c:v>242.5609756097561</c:v>
                </c:pt>
                <c:pt idx="21">
                  <c:v>156.17073170731706</c:v>
                </c:pt>
                <c:pt idx="22">
                  <c:v>200.85365853658536</c:v>
                </c:pt>
                <c:pt idx="23">
                  <c:v>232.95121951219511</c:v>
                </c:pt>
                <c:pt idx="24">
                  <c:v>213.46341463414635</c:v>
                </c:pt>
                <c:pt idx="25">
                  <c:v>145.73170731707316</c:v>
                </c:pt>
                <c:pt idx="26">
                  <c:v>191.95121951219511</c:v>
                </c:pt>
                <c:pt idx="27">
                  <c:v>251.80487804878049</c:v>
                </c:pt>
                <c:pt idx="28">
                  <c:v>202.2439024390244</c:v>
                </c:pt>
                <c:pt idx="29">
                  <c:v>143</c:v>
                </c:pt>
                <c:pt idx="30">
                  <c:v>170.26829268292684</c:v>
                </c:pt>
                <c:pt idx="31">
                  <c:v>250.51219512195121</c:v>
                </c:pt>
                <c:pt idx="32">
                  <c:v>202.53658536585365</c:v>
                </c:pt>
                <c:pt idx="33">
                  <c:v>115.73170731707317</c:v>
                </c:pt>
                <c:pt idx="34">
                  <c:v>142.02439024390245</c:v>
                </c:pt>
                <c:pt idx="35">
                  <c:v>272.41463414634148</c:v>
                </c:pt>
                <c:pt idx="36">
                  <c:v>91.41463414634147</c:v>
                </c:pt>
                <c:pt idx="37">
                  <c:v>94.170731707317074</c:v>
                </c:pt>
                <c:pt idx="38">
                  <c:v>148.4390243902439</c:v>
                </c:pt>
                <c:pt idx="39">
                  <c:v>204.53658536585365</c:v>
                </c:pt>
                <c:pt idx="40">
                  <c:v>175.80487804878049</c:v>
                </c:pt>
              </c:numCache>
            </c:numRef>
          </c:val>
          <c:smooth val="0"/>
          <c:extLst>
            <c:ext xmlns:c16="http://schemas.microsoft.com/office/drawing/2014/chart" uri="{C3380CC4-5D6E-409C-BE32-E72D297353CC}">
              <c16:uniqueId val="{00000001-F8B5-4971-991E-69274C16F870}"/>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Grafdata!$B$25:$AP$25</c:f>
              <c:numCache>
                <c:formatCode>General</c:formatCode>
                <c:ptCount val="41"/>
                <c:pt idx="0">
                  <c:v>100</c:v>
                </c:pt>
                <c:pt idx="1">
                  <c:v>80.604677695379351</c:v>
                </c:pt>
                <c:pt idx="2">
                  <c:v>102.45293782087849</c:v>
                </c:pt>
                <c:pt idx="3">
                  <c:v>107.01654306902454</c:v>
                </c:pt>
                <c:pt idx="4">
                  <c:v>107.87221905305191</c:v>
                </c:pt>
                <c:pt idx="5">
                  <c:v>66.571591557330294</c:v>
                </c:pt>
                <c:pt idx="6">
                  <c:v>101.08385624643468</c:v>
                </c:pt>
                <c:pt idx="7">
                  <c:v>132.51568739304051</c:v>
                </c:pt>
                <c:pt idx="8">
                  <c:v>167.48431260695949</c:v>
                </c:pt>
                <c:pt idx="9">
                  <c:v>82.030804335424989</c:v>
                </c:pt>
                <c:pt idx="10">
                  <c:v>103.02338847689674</c:v>
                </c:pt>
                <c:pt idx="11">
                  <c:v>106.44609241300627</c:v>
                </c:pt>
                <c:pt idx="12">
                  <c:v>146.54877353108955</c:v>
                </c:pt>
                <c:pt idx="13">
                  <c:v>85.795778665145463</c:v>
                </c:pt>
                <c:pt idx="14">
                  <c:v>112.60695949800342</c:v>
                </c:pt>
                <c:pt idx="15">
                  <c:v>237.42156303479749</c:v>
                </c:pt>
                <c:pt idx="16">
                  <c:v>157.21620079863092</c:v>
                </c:pt>
                <c:pt idx="17">
                  <c:v>101.31203650884198</c:v>
                </c:pt>
                <c:pt idx="18">
                  <c:v>184.59783228750712</c:v>
                </c:pt>
                <c:pt idx="19">
                  <c:v>317.17056474614947</c:v>
                </c:pt>
                <c:pt idx="20">
                  <c:v>319.50941243582429</c:v>
                </c:pt>
                <c:pt idx="21">
                  <c:v>193.38277239018825</c:v>
                </c:pt>
                <c:pt idx="22">
                  <c:v>225.89845978322876</c:v>
                </c:pt>
                <c:pt idx="23">
                  <c:v>256.93097547062177</c:v>
                </c:pt>
                <c:pt idx="24">
                  <c:v>234.85453508271536</c:v>
                </c:pt>
                <c:pt idx="25">
                  <c:v>167.65544780376499</c:v>
                </c:pt>
                <c:pt idx="26">
                  <c:v>226.29777524244153</c:v>
                </c:pt>
                <c:pt idx="27">
                  <c:v>232.62977752424416</c:v>
                </c:pt>
                <c:pt idx="28">
                  <c:v>211.58014831717057</c:v>
                </c:pt>
                <c:pt idx="29">
                  <c:v>170.90701654306903</c:v>
                </c:pt>
                <c:pt idx="30">
                  <c:v>189.67484312606959</c:v>
                </c:pt>
                <c:pt idx="31">
                  <c:v>269.0245293782088</c:v>
                </c:pt>
                <c:pt idx="32">
                  <c:v>277.63833428408441</c:v>
                </c:pt>
                <c:pt idx="33">
                  <c:v>130.57615516257843</c:v>
                </c:pt>
                <c:pt idx="34">
                  <c:v>166.34341129492299</c:v>
                </c:pt>
                <c:pt idx="35">
                  <c:v>291.38619509412433</c:v>
                </c:pt>
                <c:pt idx="36">
                  <c:v>84.426697090701651</c:v>
                </c:pt>
                <c:pt idx="37">
                  <c:v>94.637763833428409</c:v>
                </c:pt>
                <c:pt idx="38">
                  <c:v>177.29606389047348</c:v>
                </c:pt>
                <c:pt idx="39">
                  <c:v>214.94580718767827</c:v>
                </c:pt>
                <c:pt idx="40">
                  <c:v>190.58756417569882</c:v>
                </c:pt>
              </c:numCache>
            </c:numRef>
          </c:val>
          <c:smooth val="0"/>
          <c:extLst>
            <c:ext xmlns:c16="http://schemas.microsoft.com/office/drawing/2014/chart" uri="{C3380CC4-5D6E-409C-BE32-E72D297353CC}">
              <c16:uniqueId val="{00000002-F8B5-4971-991E-69274C16F87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Grafdata!$B$19:$AP$19</c:f>
              <c:numCache>
                <c:formatCode>General</c:formatCode>
                <c:ptCount val="41"/>
                <c:pt idx="0">
                  <c:v>100</c:v>
                </c:pt>
                <c:pt idx="1">
                  <c:v>91.55797101449275</c:v>
                </c:pt>
                <c:pt idx="2">
                  <c:v>153.68659420289856</c:v>
                </c:pt>
                <c:pt idx="3">
                  <c:v>149.61050724637681</c:v>
                </c:pt>
                <c:pt idx="4">
                  <c:v>125.74275362318841</c:v>
                </c:pt>
                <c:pt idx="5">
                  <c:v>138.1159420289855</c:v>
                </c:pt>
                <c:pt idx="6">
                  <c:v>233.90398550724638</c:v>
                </c:pt>
                <c:pt idx="7">
                  <c:v>155.82427536231884</c:v>
                </c:pt>
                <c:pt idx="8">
                  <c:v>140.89673913043478</c:v>
                </c:pt>
                <c:pt idx="9">
                  <c:v>103.94927536231884</c:v>
                </c:pt>
                <c:pt idx="10">
                  <c:v>131.52173913043478</c:v>
                </c:pt>
                <c:pt idx="11">
                  <c:v>118.55978260869566</c:v>
                </c:pt>
                <c:pt idx="12">
                  <c:v>114.0126811594203</c:v>
                </c:pt>
                <c:pt idx="13">
                  <c:v>92.282608695652172</c:v>
                </c:pt>
                <c:pt idx="14">
                  <c:v>101.53985507246377</c:v>
                </c:pt>
                <c:pt idx="15">
                  <c:v>151.81159420289856</c:v>
                </c:pt>
                <c:pt idx="16">
                  <c:v>81.277173913043484</c:v>
                </c:pt>
                <c:pt idx="17">
                  <c:v>69.900362318840578</c:v>
                </c:pt>
                <c:pt idx="18">
                  <c:v>87.789855072463766</c:v>
                </c:pt>
                <c:pt idx="19">
                  <c:v>95.398550724637687</c:v>
                </c:pt>
                <c:pt idx="20">
                  <c:v>81.313405797101453</c:v>
                </c:pt>
                <c:pt idx="21">
                  <c:v>69.05797101449275</c:v>
                </c:pt>
                <c:pt idx="22">
                  <c:v>103.75</c:v>
                </c:pt>
                <c:pt idx="23">
                  <c:v>84.673913043478265</c:v>
                </c:pt>
                <c:pt idx="24">
                  <c:v>69.755434782608702</c:v>
                </c:pt>
                <c:pt idx="25">
                  <c:v>76.268115942028984</c:v>
                </c:pt>
                <c:pt idx="26">
                  <c:v>82.527173913043484</c:v>
                </c:pt>
                <c:pt idx="27">
                  <c:v>75.335144927536234</c:v>
                </c:pt>
                <c:pt idx="28">
                  <c:v>86.684782608695656</c:v>
                </c:pt>
                <c:pt idx="29">
                  <c:v>63.777173913043477</c:v>
                </c:pt>
                <c:pt idx="30">
                  <c:v>98.197463768115938</c:v>
                </c:pt>
                <c:pt idx="31">
                  <c:v>144.28442028985506</c:v>
                </c:pt>
                <c:pt idx="32">
                  <c:v>109.27536231884058</c:v>
                </c:pt>
                <c:pt idx="33">
                  <c:v>75.579710144927532</c:v>
                </c:pt>
                <c:pt idx="34">
                  <c:v>123.67753623188406</c:v>
                </c:pt>
                <c:pt idx="35">
                  <c:v>442.92572463768118</c:v>
                </c:pt>
                <c:pt idx="36">
                  <c:v>422.80797101449275</c:v>
                </c:pt>
                <c:pt idx="37">
                  <c:v>122.67210144927536</c:v>
                </c:pt>
                <c:pt idx="38">
                  <c:v>129.9909420289855</c:v>
                </c:pt>
                <c:pt idx="39">
                  <c:v>80.135869565217391</c:v>
                </c:pt>
                <c:pt idx="40">
                  <c:v>69.565217391304344</c:v>
                </c:pt>
              </c:numCache>
            </c:numRef>
          </c:val>
          <c:smooth val="0"/>
          <c:extLst>
            <c:ext xmlns:c16="http://schemas.microsoft.com/office/drawing/2014/chart" uri="{C3380CC4-5D6E-409C-BE32-E72D297353CC}">
              <c16:uniqueId val="{00000000-C49F-4BBA-9EFC-3D0AC509707E}"/>
            </c:ext>
          </c:extLst>
        </c:ser>
        <c:ser>
          <c:idx val="1"/>
          <c:order val="1"/>
          <c:tx>
            <c:strRef>
              <c:f>Grafdata!$A$22</c:f>
              <c:strCache>
                <c:ptCount val="1"/>
                <c:pt idx="0">
                  <c:v>Södermanlands län</c:v>
                </c:pt>
              </c:strCache>
            </c:strRef>
          </c:tx>
          <c:spPr>
            <a:ln w="28575" cap="rnd">
              <a:solidFill>
                <a:schemeClr val="accent2"/>
              </a:solidFill>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Grafdata!$B$22:$AP$22</c:f>
              <c:numCache>
                <c:formatCode>General</c:formatCode>
                <c:ptCount val="41"/>
                <c:pt idx="0">
                  <c:v>100</c:v>
                </c:pt>
                <c:pt idx="1">
                  <c:v>48.302872062663184</c:v>
                </c:pt>
                <c:pt idx="2">
                  <c:v>152.21932114882506</c:v>
                </c:pt>
                <c:pt idx="3">
                  <c:v>78.851174934725847</c:v>
                </c:pt>
                <c:pt idx="4">
                  <c:v>76.240208877284601</c:v>
                </c:pt>
                <c:pt idx="5">
                  <c:v>130.02610966057441</c:v>
                </c:pt>
                <c:pt idx="6">
                  <c:v>166.57963446475196</c:v>
                </c:pt>
                <c:pt idx="7">
                  <c:v>130.54830287206266</c:v>
                </c:pt>
                <c:pt idx="8">
                  <c:v>101.82767624020887</c:v>
                </c:pt>
                <c:pt idx="9">
                  <c:v>52.219321148825067</c:v>
                </c:pt>
                <c:pt idx="10">
                  <c:v>71.801566579634468</c:v>
                </c:pt>
                <c:pt idx="11">
                  <c:v>51.697127937336816</c:v>
                </c:pt>
                <c:pt idx="12">
                  <c:v>59.791122715404697</c:v>
                </c:pt>
                <c:pt idx="13">
                  <c:v>61.618798955613578</c:v>
                </c:pt>
                <c:pt idx="14">
                  <c:v>148.04177545691905</c:v>
                </c:pt>
                <c:pt idx="15">
                  <c:v>212.01044386422976</c:v>
                </c:pt>
                <c:pt idx="16">
                  <c:v>52.741514360313317</c:v>
                </c:pt>
                <c:pt idx="17">
                  <c:v>33.681462140992167</c:v>
                </c:pt>
                <c:pt idx="18">
                  <c:v>81.984334203655351</c:v>
                </c:pt>
                <c:pt idx="19">
                  <c:v>149.86945169712794</c:v>
                </c:pt>
                <c:pt idx="20">
                  <c:v>87.989556135770229</c:v>
                </c:pt>
                <c:pt idx="21">
                  <c:v>76.501305483028716</c:v>
                </c:pt>
                <c:pt idx="22">
                  <c:v>63.70757180156658</c:v>
                </c:pt>
                <c:pt idx="23">
                  <c:v>9.6605744125326378</c:v>
                </c:pt>
                <c:pt idx="24">
                  <c:v>48.302872062663184</c:v>
                </c:pt>
                <c:pt idx="25">
                  <c:v>33.159268929503916</c:v>
                </c:pt>
                <c:pt idx="26">
                  <c:v>86.945169712793728</c:v>
                </c:pt>
                <c:pt idx="27">
                  <c:v>33.942558746736296</c:v>
                </c:pt>
                <c:pt idx="28">
                  <c:v>63.446475195822451</c:v>
                </c:pt>
                <c:pt idx="29">
                  <c:v>74.673629242819842</c:v>
                </c:pt>
                <c:pt idx="30">
                  <c:v>81.984334203655351</c:v>
                </c:pt>
                <c:pt idx="31">
                  <c:v>208.35509138381201</c:v>
                </c:pt>
                <c:pt idx="32">
                  <c:v>43.342036553524807</c:v>
                </c:pt>
                <c:pt idx="33">
                  <c:v>47.258485639686683</c:v>
                </c:pt>
                <c:pt idx="34">
                  <c:v>59.268929503916446</c:v>
                </c:pt>
                <c:pt idx="35">
                  <c:v>116.71018276762402</c:v>
                </c:pt>
                <c:pt idx="36">
                  <c:v>303.65535248041778</c:v>
                </c:pt>
                <c:pt idx="37">
                  <c:v>26.370757180156659</c:v>
                </c:pt>
                <c:pt idx="38">
                  <c:v>37.336814621409921</c:v>
                </c:pt>
                <c:pt idx="39">
                  <c:v>40.208877284595303</c:v>
                </c:pt>
                <c:pt idx="40">
                  <c:v>23.759791122715406</c:v>
                </c:pt>
              </c:numCache>
            </c:numRef>
          </c:val>
          <c:smooth val="0"/>
          <c:extLst>
            <c:ext xmlns:c16="http://schemas.microsoft.com/office/drawing/2014/chart" uri="{C3380CC4-5D6E-409C-BE32-E72D297353CC}">
              <c16:uniqueId val="{00000001-C49F-4BBA-9EFC-3D0AC509707E}"/>
            </c:ext>
          </c:extLst>
        </c:ser>
        <c:ser>
          <c:idx val="2"/>
          <c:order val="2"/>
          <c:tx>
            <c:strRef>
              <c:f>Grafdata!$A$23</c:f>
              <c:strCache>
                <c:ptCount val="1"/>
                <c:pt idx="0">
                  <c:v>Eskilstuna kommun</c:v>
                </c:pt>
              </c:strCache>
            </c:strRef>
          </c:tx>
          <c:spPr>
            <a:ln w="28575" cap="rnd">
              <a:solidFill>
                <a:schemeClr val="accent3"/>
              </a:solidFill>
              <a:prstDash val="sysDot"/>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128.57142857142858</c:v>
                </c:pt>
                <c:pt idx="2">
                  <c:v>465.71428571428572</c:v>
                </c:pt>
                <c:pt idx="3">
                  <c:v>212.85714285714286</c:v>
                </c:pt>
                <c:pt idx="4">
                  <c:v>184.28571428571428</c:v>
                </c:pt>
                <c:pt idx="5">
                  <c:v>451.42857142857144</c:v>
                </c:pt>
                <c:pt idx="6">
                  <c:v>332.85714285714283</c:v>
                </c:pt>
                <c:pt idx="7">
                  <c:v>314.28571428571428</c:v>
                </c:pt>
                <c:pt idx="8">
                  <c:v>338.57142857142856</c:v>
                </c:pt>
                <c:pt idx="9">
                  <c:v>87.142857142857139</c:v>
                </c:pt>
                <c:pt idx="10">
                  <c:v>182.85714285714286</c:v>
                </c:pt>
                <c:pt idx="11">
                  <c:v>70</c:v>
                </c:pt>
                <c:pt idx="12">
                  <c:v>61.428571428571431</c:v>
                </c:pt>
                <c:pt idx="13">
                  <c:v>65.714285714285708</c:v>
                </c:pt>
                <c:pt idx="14">
                  <c:v>348.57142857142856</c:v>
                </c:pt>
                <c:pt idx="15">
                  <c:v>272.85714285714283</c:v>
                </c:pt>
                <c:pt idx="16">
                  <c:v>80</c:v>
                </c:pt>
                <c:pt idx="17">
                  <c:v>37.142857142857146</c:v>
                </c:pt>
                <c:pt idx="18">
                  <c:v>94.285714285714292</c:v>
                </c:pt>
                <c:pt idx="19">
                  <c:v>50</c:v>
                </c:pt>
                <c:pt idx="20">
                  <c:v>204.28571428571428</c:v>
                </c:pt>
                <c:pt idx="21">
                  <c:v>250</c:v>
                </c:pt>
                <c:pt idx="22">
                  <c:v>94.285714285714292</c:v>
                </c:pt>
                <c:pt idx="23">
                  <c:v>0</c:v>
                </c:pt>
                <c:pt idx="24">
                  <c:v>175.71428571428572</c:v>
                </c:pt>
                <c:pt idx="25">
                  <c:v>134.28571428571428</c:v>
                </c:pt>
                <c:pt idx="26">
                  <c:v>240</c:v>
                </c:pt>
                <c:pt idx="27">
                  <c:v>11.428571428571429</c:v>
                </c:pt>
                <c:pt idx="28">
                  <c:v>31.428571428571427</c:v>
                </c:pt>
                <c:pt idx="29">
                  <c:v>287.14285714285717</c:v>
                </c:pt>
                <c:pt idx="30">
                  <c:v>74.285714285714292</c:v>
                </c:pt>
                <c:pt idx="31">
                  <c:v>70</c:v>
                </c:pt>
                <c:pt idx="32">
                  <c:v>108.57142857142857</c:v>
                </c:pt>
                <c:pt idx="33">
                  <c:v>181.42857142857142</c:v>
                </c:pt>
                <c:pt idx="34">
                  <c:v>165.71428571428572</c:v>
                </c:pt>
                <c:pt idx="35">
                  <c:v>241.42857142857142</c:v>
                </c:pt>
                <c:pt idx="36">
                  <c:v>408.57142857142856</c:v>
                </c:pt>
                <c:pt idx="37">
                  <c:v>10</c:v>
                </c:pt>
                <c:pt idx="38">
                  <c:v>32.857142857142854</c:v>
                </c:pt>
                <c:pt idx="39">
                  <c:v>10</c:v>
                </c:pt>
                <c:pt idx="40">
                  <c:v>35.714285714285715</c:v>
                </c:pt>
              </c:numCache>
            </c:numRef>
          </c:val>
          <c:smooth val="0"/>
          <c:extLst>
            <c:ext xmlns:c16="http://schemas.microsoft.com/office/drawing/2014/chart" uri="{C3380CC4-5D6E-409C-BE32-E72D297353CC}">
              <c16:uniqueId val="{00000002-C49F-4BBA-9EFC-3D0AC509707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Grafdata!$B$4:$AP$4</c:f>
              <c:numCache>
                <c:formatCode>General</c:formatCode>
                <c:ptCount val="41"/>
                <c:pt idx="0">
                  <c:v>5.1058506000000001</c:v>
                </c:pt>
                <c:pt idx="1">
                  <c:v>5.1979901999999996</c:v>
                </c:pt>
                <c:pt idx="2">
                  <c:v>5.3716065000000004</c:v>
                </c:pt>
                <c:pt idx="3">
                  <c:v>5.6471321000000003</c:v>
                </c:pt>
                <c:pt idx="4">
                  <c:v>5.2812840999999997</c:v>
                </c:pt>
                <c:pt idx="5">
                  <c:v>5.4272818000000003</c:v>
                </c:pt>
                <c:pt idx="6">
                  <c:v>5.6900012000000002</c:v>
                </c:pt>
                <c:pt idx="7">
                  <c:v>5.8598794999999999</c:v>
                </c:pt>
                <c:pt idx="8">
                  <c:v>5.4593397000000001</c:v>
                </c:pt>
                <c:pt idx="9">
                  <c:v>5.5785103999999999</c:v>
                </c:pt>
                <c:pt idx="10">
                  <c:v>5.6457477999999996</c:v>
                </c:pt>
                <c:pt idx="11">
                  <c:v>5.5976245000000002</c:v>
                </c:pt>
                <c:pt idx="12">
                  <c:v>5.0938878000000001</c:v>
                </c:pt>
                <c:pt idx="13">
                  <c:v>5.1062773000000004</c:v>
                </c:pt>
                <c:pt idx="14">
                  <c:v>5.2243864999999996</c:v>
                </c:pt>
                <c:pt idx="15">
                  <c:v>5.2929404</c:v>
                </c:pt>
                <c:pt idx="16">
                  <c:v>4.9356795</c:v>
                </c:pt>
                <c:pt idx="17">
                  <c:v>5.0270139</c:v>
                </c:pt>
                <c:pt idx="18">
                  <c:v>5.1607665000000003</c:v>
                </c:pt>
                <c:pt idx="19">
                  <c:v>5.1933197</c:v>
                </c:pt>
                <c:pt idx="20">
                  <c:v>4.8013187999999998</c:v>
                </c:pt>
                <c:pt idx="21">
                  <c:v>4.8220586000000001</c:v>
                </c:pt>
                <c:pt idx="22">
                  <c:v>4.9710428000000002</c:v>
                </c:pt>
                <c:pt idx="23">
                  <c:v>5.0919134000000001</c:v>
                </c:pt>
                <c:pt idx="24">
                  <c:v>4.8117241000000002</c:v>
                </c:pt>
                <c:pt idx="25">
                  <c:v>4.8194819000000004</c:v>
                </c:pt>
                <c:pt idx="26">
                  <c:v>4.8820189999999997</c:v>
                </c:pt>
                <c:pt idx="27">
                  <c:v>4.9013086000000001</c:v>
                </c:pt>
                <c:pt idx="28">
                  <c:v>4.5815858</c:v>
                </c:pt>
                <c:pt idx="29">
                  <c:v>4.5682245000000004</c:v>
                </c:pt>
                <c:pt idx="30">
                  <c:v>4.5652578999999998</c:v>
                </c:pt>
                <c:pt idx="31">
                  <c:v>4.6360673999999999</c:v>
                </c:pt>
                <c:pt idx="32">
                  <c:v>4.4652865000000004</c:v>
                </c:pt>
                <c:pt idx="33">
                  <c:v>4.6453017000000001</c:v>
                </c:pt>
                <c:pt idx="34">
                  <c:v>4.8557554528969531</c:v>
                </c:pt>
                <c:pt idx="35">
                  <c:v>5.0690150105641782</c:v>
                </c:pt>
                <c:pt idx="36">
                  <c:v>5.8655588453141814</c:v>
                </c:pt>
                <c:pt idx="37">
                  <c:v>6.2768198893320166</c:v>
                </c:pt>
                <c:pt idx="38">
                  <c:v>6.0307963571851229</c:v>
                </c:pt>
                <c:pt idx="39">
                  <c:v>5.9896784238545449</c:v>
                </c:pt>
                <c:pt idx="40">
                  <c:v>5.5009540448191512</c:v>
                </c:pt>
              </c:numCache>
            </c:numRef>
          </c:val>
          <c:smooth val="0"/>
          <c:extLst>
            <c:ext xmlns:c16="http://schemas.microsoft.com/office/drawing/2014/chart" uri="{C3380CC4-5D6E-409C-BE32-E72D297353CC}">
              <c16:uniqueId val="{00000000-B16B-46C5-9309-9C456E146670}"/>
            </c:ext>
          </c:extLst>
        </c:ser>
        <c:ser>
          <c:idx val="1"/>
          <c:order val="1"/>
          <c:tx>
            <c:strRef>
              <c:f>Grafdata!$A$7</c:f>
              <c:strCache>
                <c:ptCount val="1"/>
                <c:pt idx="0">
                  <c:v>Södermanlands län</c:v>
                </c:pt>
              </c:strCache>
            </c:strRef>
          </c:tx>
          <c:spPr>
            <a:ln w="28575" cap="rnd">
              <a:solidFill>
                <a:schemeClr val="accent2"/>
              </a:solidFill>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Grafdata!$B$7:$AP$7</c:f>
              <c:numCache>
                <c:formatCode>General</c:formatCode>
                <c:ptCount val="41"/>
                <c:pt idx="0">
                  <c:v>6.4606602999999998</c:v>
                </c:pt>
                <c:pt idx="1">
                  <c:v>6.6604647000000003</c:v>
                </c:pt>
                <c:pt idx="2">
                  <c:v>6.9813010999999996</c:v>
                </c:pt>
                <c:pt idx="3">
                  <c:v>7.2406952000000002</c:v>
                </c:pt>
                <c:pt idx="4">
                  <c:v>6.7645973000000001</c:v>
                </c:pt>
                <c:pt idx="5">
                  <c:v>7.0445991000000001</c:v>
                </c:pt>
                <c:pt idx="6">
                  <c:v>7.4621871999999998</c:v>
                </c:pt>
                <c:pt idx="7">
                  <c:v>7.6157006000000003</c:v>
                </c:pt>
                <c:pt idx="8">
                  <c:v>7.0424420999999997</c:v>
                </c:pt>
                <c:pt idx="9">
                  <c:v>7.1031506999999996</c:v>
                </c:pt>
                <c:pt idx="10">
                  <c:v>7.1938595000000003</c:v>
                </c:pt>
                <c:pt idx="11">
                  <c:v>7.2131276</c:v>
                </c:pt>
                <c:pt idx="12">
                  <c:v>6.7015295999999998</c:v>
                </c:pt>
                <c:pt idx="13">
                  <c:v>6.6768245999999998</c:v>
                </c:pt>
                <c:pt idx="14">
                  <c:v>6.8510480999999999</c:v>
                </c:pt>
                <c:pt idx="15">
                  <c:v>6.9107979000000004</c:v>
                </c:pt>
                <c:pt idx="16">
                  <c:v>6.5940886000000001</c:v>
                </c:pt>
                <c:pt idx="17">
                  <c:v>6.8032607</c:v>
                </c:pt>
                <c:pt idx="18">
                  <c:v>7.0896863000000003</c:v>
                </c:pt>
                <c:pt idx="19">
                  <c:v>7.1130969999999998</c:v>
                </c:pt>
                <c:pt idx="20">
                  <c:v>6.7002391000000001</c:v>
                </c:pt>
                <c:pt idx="21">
                  <c:v>6.7644666000000004</c:v>
                </c:pt>
                <c:pt idx="22">
                  <c:v>6.9335768</c:v>
                </c:pt>
                <c:pt idx="23">
                  <c:v>7.0588515999999997</c:v>
                </c:pt>
                <c:pt idx="24">
                  <c:v>6.6415670000000002</c:v>
                </c:pt>
                <c:pt idx="25">
                  <c:v>6.6001779999999997</c:v>
                </c:pt>
                <c:pt idx="26">
                  <c:v>6.5792393000000002</c:v>
                </c:pt>
                <c:pt idx="27">
                  <c:v>6.4684030999999997</c:v>
                </c:pt>
                <c:pt idx="28">
                  <c:v>6.0790987999999997</c:v>
                </c:pt>
                <c:pt idx="29">
                  <c:v>6.0817921999999998</c:v>
                </c:pt>
                <c:pt idx="30">
                  <c:v>5.9783765000000004</c:v>
                </c:pt>
                <c:pt idx="31">
                  <c:v>5.9858456000000002</c:v>
                </c:pt>
                <c:pt idx="32">
                  <c:v>5.8445628999999997</c:v>
                </c:pt>
                <c:pt idx="33">
                  <c:v>6.2449298999999998</c:v>
                </c:pt>
                <c:pt idx="34">
                  <c:v>6.5839391739194664</c:v>
                </c:pt>
                <c:pt idx="35">
                  <c:v>6.7843396018915652</c:v>
                </c:pt>
                <c:pt idx="36">
                  <c:v>7.4253350300859378</c:v>
                </c:pt>
                <c:pt idx="37">
                  <c:v>7.8567144306166599</c:v>
                </c:pt>
                <c:pt idx="38">
                  <c:v>7.557968864546492</c:v>
                </c:pt>
                <c:pt idx="39">
                  <c:v>7.4815170457398201</c:v>
                </c:pt>
                <c:pt idx="40">
                  <c:v>6.9836662094708428</c:v>
                </c:pt>
              </c:numCache>
            </c:numRef>
          </c:val>
          <c:smooth val="0"/>
          <c:extLst>
            <c:ext xmlns:c16="http://schemas.microsoft.com/office/drawing/2014/chart" uri="{C3380CC4-5D6E-409C-BE32-E72D297353CC}">
              <c16:uniqueId val="{00000001-B16B-46C5-9309-9C456E146670}"/>
            </c:ext>
          </c:extLst>
        </c:ser>
        <c:ser>
          <c:idx val="2"/>
          <c:order val="2"/>
          <c:tx>
            <c:strRef>
              <c:f>Grafdata!$A$8</c:f>
              <c:strCache>
                <c:ptCount val="1"/>
                <c:pt idx="0">
                  <c:v>Eskilstuna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Grafdata!$B$8:$AP$8</c:f>
              <c:numCache>
                <c:formatCode>General</c:formatCode>
                <c:ptCount val="41"/>
                <c:pt idx="0">
                  <c:v>8.3574599000000003</c:v>
                </c:pt>
                <c:pt idx="1">
                  <c:v>8.4047444999999996</c:v>
                </c:pt>
                <c:pt idx="2">
                  <c:v>8.7232717999999991</c:v>
                </c:pt>
                <c:pt idx="3">
                  <c:v>9.1000647000000008</c:v>
                </c:pt>
                <c:pt idx="4">
                  <c:v>8.5733499000000002</c:v>
                </c:pt>
                <c:pt idx="5">
                  <c:v>8.9297710000000006</c:v>
                </c:pt>
                <c:pt idx="6">
                  <c:v>9.5028781999999996</c:v>
                </c:pt>
                <c:pt idx="7">
                  <c:v>9.7511656000000002</c:v>
                </c:pt>
                <c:pt idx="8">
                  <c:v>9.0130998000000009</c:v>
                </c:pt>
                <c:pt idx="9">
                  <c:v>9.1918618999999993</c:v>
                </c:pt>
                <c:pt idx="10">
                  <c:v>9.2458211000000006</c:v>
                </c:pt>
                <c:pt idx="11">
                  <c:v>9.3585600000000007</c:v>
                </c:pt>
                <c:pt idx="12">
                  <c:v>8.8665070999999998</c:v>
                </c:pt>
                <c:pt idx="13">
                  <c:v>8.9351558999999998</c:v>
                </c:pt>
                <c:pt idx="14">
                  <c:v>9.0673946999999995</c:v>
                </c:pt>
                <c:pt idx="15">
                  <c:v>9.0655751999999996</c:v>
                </c:pt>
                <c:pt idx="16">
                  <c:v>8.8311907999999999</c:v>
                </c:pt>
                <c:pt idx="17">
                  <c:v>9.1040565000000004</c:v>
                </c:pt>
                <c:pt idx="18">
                  <c:v>9.3943964999999992</c:v>
                </c:pt>
                <c:pt idx="19">
                  <c:v>9.2814636000000004</c:v>
                </c:pt>
                <c:pt idx="20">
                  <c:v>8.8084296999999996</c:v>
                </c:pt>
                <c:pt idx="21">
                  <c:v>8.7748308000000002</c:v>
                </c:pt>
                <c:pt idx="22">
                  <c:v>8.6777858000000005</c:v>
                </c:pt>
                <c:pt idx="23">
                  <c:v>8.9614201999999992</c:v>
                </c:pt>
                <c:pt idx="24">
                  <c:v>8.5815984000000007</c:v>
                </c:pt>
                <c:pt idx="25">
                  <c:v>8.5137180000000008</c:v>
                </c:pt>
                <c:pt idx="26">
                  <c:v>8.3158401000000008</c:v>
                </c:pt>
                <c:pt idx="27">
                  <c:v>8.2439806999999998</c:v>
                </c:pt>
                <c:pt idx="28">
                  <c:v>7.7954955000000004</c:v>
                </c:pt>
                <c:pt idx="29">
                  <c:v>7.9481089000000003</c:v>
                </c:pt>
                <c:pt idx="30">
                  <c:v>7.7786615000000001</c:v>
                </c:pt>
                <c:pt idx="31">
                  <c:v>7.9951998</c:v>
                </c:pt>
                <c:pt idx="32">
                  <c:v>7.9824089999999996</c:v>
                </c:pt>
                <c:pt idx="33">
                  <c:v>8.4697861000000003</c:v>
                </c:pt>
                <c:pt idx="34">
                  <c:v>8.8336757070667673</c:v>
                </c:pt>
                <c:pt idx="35">
                  <c:v>9.1300569412558215</c:v>
                </c:pt>
                <c:pt idx="36">
                  <c:v>10.042501990928292</c:v>
                </c:pt>
                <c:pt idx="37">
                  <c:v>10.413901971498705</c:v>
                </c:pt>
                <c:pt idx="38">
                  <c:v>9.8818712840304581</c:v>
                </c:pt>
                <c:pt idx="39">
                  <c:v>9.6140013346159492</c:v>
                </c:pt>
                <c:pt idx="40">
                  <c:v>9.0335961619231959</c:v>
                </c:pt>
              </c:numCache>
            </c:numRef>
          </c:val>
          <c:smooth val="0"/>
          <c:extLst>
            <c:ext xmlns:c16="http://schemas.microsoft.com/office/drawing/2014/chart" uri="{C3380CC4-5D6E-409C-BE32-E72D297353CC}">
              <c16:uniqueId val="{00000002-B16B-46C5-9309-9C456E14667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100.25788594078087</c:v>
                </c:pt>
                <c:pt idx="2">
                  <c:v>100.38153612033351</c:v>
                </c:pt>
                <c:pt idx="3">
                  <c:v>100.51129418051296</c:v>
                </c:pt>
                <c:pt idx="4">
                  <c:v>100.71552180778023</c:v>
                </c:pt>
                <c:pt idx="5">
                  <c:v>100.98713724799435</c:v>
                </c:pt>
                <c:pt idx="6">
                  <c:v>101.15468583475568</c:v>
                </c:pt>
                <c:pt idx="7">
                  <c:v>101.34070626154093</c:v>
                </c:pt>
                <c:pt idx="8">
                  <c:v>101.58385707262937</c:v>
                </c:pt>
                <c:pt idx="9">
                  <c:v>101.89092362587506</c:v>
                </c:pt>
                <c:pt idx="10">
                  <c:v>102.09649562201513</c:v>
                </c:pt>
                <c:pt idx="11">
                  <c:v>102.32945251794997</c:v>
                </c:pt>
                <c:pt idx="12">
                  <c:v>102.61868236607228</c:v>
                </c:pt>
                <c:pt idx="13">
                  <c:v>102.98181015987193</c:v>
                </c:pt>
                <c:pt idx="14">
                  <c:v>103.18142247352864</c:v>
                </c:pt>
                <c:pt idx="15">
                  <c:v>103.39315527820391</c:v>
                </c:pt>
                <c:pt idx="16">
                  <c:v>103.66642206915941</c:v>
                </c:pt>
                <c:pt idx="17">
                  <c:v>104.04203026375458</c:v>
                </c:pt>
                <c:pt idx="18">
                  <c:v>104.27874504118427</c:v>
                </c:pt>
                <c:pt idx="19">
                  <c:v>104.53662039638346</c:v>
                </c:pt>
                <c:pt idx="20">
                  <c:v>104.86427590598818</c:v>
                </c:pt>
                <c:pt idx="21">
                  <c:v>105.37332594318592</c:v>
                </c:pt>
                <c:pt idx="22">
                  <c:v>105.80450844157797</c:v>
                </c:pt>
                <c:pt idx="23">
                  <c:v>106.10873805893459</c:v>
                </c:pt>
                <c:pt idx="24">
                  <c:v>106.41749830524837</c:v>
                </c:pt>
                <c:pt idx="25">
                  <c:v>106.84804566873989</c:v>
                </c:pt>
                <c:pt idx="26">
                  <c:v>107.12864826779659</c:v>
                </c:pt>
                <c:pt idx="27">
                  <c:v>107.36623106292366</c:v>
                </c:pt>
                <c:pt idx="28">
                  <c:v>107.6714980672845</c:v>
                </c:pt>
                <c:pt idx="29">
                  <c:v>108.04794252283205</c:v>
                </c:pt>
                <c:pt idx="30">
                  <c:v>108.29245887395663</c:v>
                </c:pt>
                <c:pt idx="31">
                  <c:v>108.55621981256746</c:v>
                </c:pt>
                <c:pt idx="32">
                  <c:v>108.83236588173872</c:v>
                </c:pt>
                <c:pt idx="33">
                  <c:v>109.1738355754301</c:v>
                </c:pt>
                <c:pt idx="34">
                  <c:v>109.32353687148638</c:v>
                </c:pt>
                <c:pt idx="35">
                  <c:v>109.49093726010426</c:v>
                </c:pt>
                <c:pt idx="36">
                  <c:v>109.58606988262284</c:v>
                </c:pt>
                <c:pt idx="37">
                  <c:v>109.80662047683388</c:v>
                </c:pt>
                <c:pt idx="38">
                  <c:v>109.87087495760474</c:v>
                </c:pt>
                <c:pt idx="39">
                  <c:v>109.98214000659694</c:v>
                </c:pt>
                <c:pt idx="40">
                  <c:v>110.18794488553387</c:v>
                </c:pt>
              </c:numCache>
            </c:numRef>
          </c:val>
          <c:smooth val="0"/>
          <c:extLst>
            <c:ext xmlns:c16="http://schemas.microsoft.com/office/drawing/2014/chart" uri="{C3380CC4-5D6E-409C-BE32-E72D297353CC}">
              <c16:uniqueId val="{00000000-81EF-444C-9993-55813AE5E71E}"/>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Grafdata!$B$26:$AP$26</c:f>
              <c:numCache>
                <c:formatCode>General</c:formatCode>
                <c:ptCount val="41"/>
                <c:pt idx="0">
                  <c:v>100</c:v>
                </c:pt>
                <c:pt idx="1">
                  <c:v>100.19028690259299</c:v>
                </c:pt>
                <c:pt idx="2">
                  <c:v>100.31947588288338</c:v>
                </c:pt>
                <c:pt idx="3">
                  <c:v>100.39198365814609</c:v>
                </c:pt>
                <c:pt idx="4">
                  <c:v>100.74826551832018</c:v>
                </c:pt>
                <c:pt idx="5">
                  <c:v>100.93708018182153</c:v>
                </c:pt>
                <c:pt idx="6">
                  <c:v>101.11448499236276</c:v>
                </c:pt>
                <c:pt idx="7">
                  <c:v>101.34709876884006</c:v>
                </c:pt>
                <c:pt idx="8">
                  <c:v>101.73650600857579</c:v>
                </c:pt>
                <c:pt idx="9">
                  <c:v>101.97059202414472</c:v>
                </c:pt>
                <c:pt idx="10">
                  <c:v>102.16198310605643</c:v>
                </c:pt>
                <c:pt idx="11">
                  <c:v>102.37435359502383</c:v>
                </c:pt>
                <c:pt idx="12">
                  <c:v>102.82338651797052</c:v>
                </c:pt>
                <c:pt idx="13">
                  <c:v>103.0810283590055</c:v>
                </c:pt>
                <c:pt idx="14">
                  <c:v>103.30186422274977</c:v>
                </c:pt>
                <c:pt idx="15">
                  <c:v>103.45092843077715</c:v>
                </c:pt>
                <c:pt idx="16">
                  <c:v>103.91762822282338</c:v>
                </c:pt>
                <c:pt idx="17">
                  <c:v>104.15797125453173</c:v>
                </c:pt>
                <c:pt idx="18">
                  <c:v>104.42297429102486</c:v>
                </c:pt>
                <c:pt idx="19">
                  <c:v>104.70196359888845</c:v>
                </c:pt>
                <c:pt idx="20">
                  <c:v>105.16645503229725</c:v>
                </c:pt>
                <c:pt idx="21">
                  <c:v>105.52715360974622</c:v>
                </c:pt>
                <c:pt idx="22">
                  <c:v>106.03691639522259</c:v>
                </c:pt>
                <c:pt idx="23">
                  <c:v>106.33578093082316</c:v>
                </c:pt>
                <c:pt idx="24">
                  <c:v>106.69574338872633</c:v>
                </c:pt>
                <c:pt idx="25">
                  <c:v>106.99902464160179</c:v>
                </c:pt>
                <c:pt idx="26">
                  <c:v>107.23090229853328</c:v>
                </c:pt>
                <c:pt idx="27">
                  <c:v>107.50657906844071</c:v>
                </c:pt>
                <c:pt idx="28">
                  <c:v>107.90850034045529</c:v>
                </c:pt>
                <c:pt idx="29">
                  <c:v>108.14479471466166</c:v>
                </c:pt>
                <c:pt idx="30">
                  <c:v>108.46537477686377</c:v>
                </c:pt>
                <c:pt idx="31">
                  <c:v>108.7465724433648</c:v>
                </c:pt>
                <c:pt idx="32">
                  <c:v>109.15401461197298</c:v>
                </c:pt>
                <c:pt idx="33">
                  <c:v>109.35387106866155</c:v>
                </c:pt>
                <c:pt idx="34">
                  <c:v>109.51250483078452</c:v>
                </c:pt>
                <c:pt idx="35">
                  <c:v>109.69984725519424</c:v>
                </c:pt>
                <c:pt idx="36">
                  <c:v>109.93908610758388</c:v>
                </c:pt>
                <c:pt idx="37">
                  <c:v>110.08704613629253</c:v>
                </c:pt>
                <c:pt idx="38">
                  <c:v>110.19746406816466</c:v>
                </c:pt>
                <c:pt idx="39">
                  <c:v>110.28579841366238</c:v>
                </c:pt>
                <c:pt idx="40">
                  <c:v>110.64465669224683</c:v>
                </c:pt>
              </c:numCache>
            </c:numRef>
          </c:val>
          <c:smooth val="0"/>
          <c:extLst>
            <c:ext xmlns:c16="http://schemas.microsoft.com/office/drawing/2014/chart" uri="{C3380CC4-5D6E-409C-BE32-E72D297353CC}">
              <c16:uniqueId val="{00000001-81EF-444C-9993-55813AE5E71E}"/>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Grafdata!$B$27:$AP$27</c:f>
              <c:numCache>
                <c:formatCode>General</c:formatCode>
                <c:ptCount val="41"/>
                <c:pt idx="0">
                  <c:v>100</c:v>
                </c:pt>
                <c:pt idx="1">
                  <c:v>100.44500887952752</c:v>
                </c:pt>
                <c:pt idx="2">
                  <c:v>100.76818238136538</c:v>
                </c:pt>
                <c:pt idx="3">
                  <c:v>100.9426754222938</c:v>
                </c:pt>
                <c:pt idx="4">
                  <c:v>101.43517944905629</c:v>
                </c:pt>
                <c:pt idx="5">
                  <c:v>101.76145046049643</c:v>
                </c:pt>
                <c:pt idx="6">
                  <c:v>101.97517862305374</c:v>
                </c:pt>
                <c:pt idx="7">
                  <c:v>102.35617230413415</c:v>
                </c:pt>
                <c:pt idx="8">
                  <c:v>102.76091355883203</c:v>
                </c:pt>
                <c:pt idx="9">
                  <c:v>102.98703175979846</c:v>
                </c:pt>
                <c:pt idx="10">
                  <c:v>102.9705117085863</c:v>
                </c:pt>
                <c:pt idx="11">
                  <c:v>103.34531037046214</c:v>
                </c:pt>
                <c:pt idx="12">
                  <c:v>103.71804402593648</c:v>
                </c:pt>
                <c:pt idx="13">
                  <c:v>104.01850245735761</c:v>
                </c:pt>
                <c:pt idx="14">
                  <c:v>104.20332053029364</c:v>
                </c:pt>
                <c:pt idx="15">
                  <c:v>104.45834882088134</c:v>
                </c:pt>
                <c:pt idx="16">
                  <c:v>104.92194275802255</c:v>
                </c:pt>
                <c:pt idx="17">
                  <c:v>105.0985008053525</c:v>
                </c:pt>
                <c:pt idx="18">
                  <c:v>105.38243918556148</c:v>
                </c:pt>
                <c:pt idx="19">
                  <c:v>105.77685540825176</c:v>
                </c:pt>
                <c:pt idx="20">
                  <c:v>106.15578408293065</c:v>
                </c:pt>
                <c:pt idx="21">
                  <c:v>106.52232271920043</c:v>
                </c:pt>
                <c:pt idx="22">
                  <c:v>107.05406186759178</c:v>
                </c:pt>
                <c:pt idx="23">
                  <c:v>107.37000784702433</c:v>
                </c:pt>
                <c:pt idx="24">
                  <c:v>107.66117374963862</c:v>
                </c:pt>
                <c:pt idx="25">
                  <c:v>107.92652707223392</c:v>
                </c:pt>
                <c:pt idx="26">
                  <c:v>108.11237764837071</c:v>
                </c:pt>
                <c:pt idx="27">
                  <c:v>108.42729112460249</c:v>
                </c:pt>
                <c:pt idx="28">
                  <c:v>108.81964234089126</c:v>
                </c:pt>
                <c:pt idx="29">
                  <c:v>109.03543550985007</c:v>
                </c:pt>
                <c:pt idx="30">
                  <c:v>109.36686903729401</c:v>
                </c:pt>
                <c:pt idx="31">
                  <c:v>109.68178251352579</c:v>
                </c:pt>
                <c:pt idx="32">
                  <c:v>109.99772849295833</c:v>
                </c:pt>
                <c:pt idx="33">
                  <c:v>110.21765167472019</c:v>
                </c:pt>
                <c:pt idx="34">
                  <c:v>110.33225953000455</c:v>
                </c:pt>
                <c:pt idx="35">
                  <c:v>110.47887498451246</c:v>
                </c:pt>
                <c:pt idx="36">
                  <c:v>110.46854995250486</c:v>
                </c:pt>
                <c:pt idx="37">
                  <c:v>110.51191508693677</c:v>
                </c:pt>
                <c:pt idx="38">
                  <c:v>110.45202990129269</c:v>
                </c:pt>
                <c:pt idx="39">
                  <c:v>110.51811010614134</c:v>
                </c:pt>
                <c:pt idx="40">
                  <c:v>110.77210589352828</c:v>
                </c:pt>
              </c:numCache>
            </c:numRef>
          </c:val>
          <c:smooth val="0"/>
          <c:extLst>
            <c:ext xmlns:c16="http://schemas.microsoft.com/office/drawing/2014/chart" uri="{C3380CC4-5D6E-409C-BE32-E72D297353CC}">
              <c16:uniqueId val="{00000002-81EF-444C-9993-55813AE5E71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60.160135872861822</c:v>
                </c:pt>
                <c:pt idx="2">
                  <c:v>66.735411864612402</c:v>
                </c:pt>
                <c:pt idx="3">
                  <c:v>67.754458328278545</c:v>
                </c:pt>
                <c:pt idx="4">
                  <c:v>75.397306805774591</c:v>
                </c:pt>
                <c:pt idx="5">
                  <c:v>53.415018803833554</c:v>
                </c:pt>
                <c:pt idx="6">
                  <c:v>62.064782239475917</c:v>
                </c:pt>
                <c:pt idx="7">
                  <c:v>89.190828581827006</c:v>
                </c:pt>
                <c:pt idx="8">
                  <c:v>94.904767681669298</c:v>
                </c:pt>
                <c:pt idx="9">
                  <c:v>79.012495450685435</c:v>
                </c:pt>
                <c:pt idx="10">
                  <c:v>106.91495814630596</c:v>
                </c:pt>
                <c:pt idx="11">
                  <c:v>105.89591168263982</c:v>
                </c:pt>
                <c:pt idx="12">
                  <c:v>111.93740143151766</c:v>
                </c:pt>
                <c:pt idx="13">
                  <c:v>94.152614339439523</c:v>
                </c:pt>
                <c:pt idx="14">
                  <c:v>134.52626470945043</c:v>
                </c:pt>
                <c:pt idx="15">
                  <c:v>137.2437219458935</c:v>
                </c:pt>
                <c:pt idx="16">
                  <c:v>160.37850297221885</c:v>
                </c:pt>
                <c:pt idx="17">
                  <c:v>142.82421448501759</c:v>
                </c:pt>
                <c:pt idx="18">
                  <c:v>142.98192405677545</c:v>
                </c:pt>
                <c:pt idx="19">
                  <c:v>180.54106514618465</c:v>
                </c:pt>
                <c:pt idx="20">
                  <c:v>201.10396700230498</c:v>
                </c:pt>
                <c:pt idx="21">
                  <c:v>177.87213393182094</c:v>
                </c:pt>
                <c:pt idx="22">
                  <c:v>182.48210602935825</c:v>
                </c:pt>
                <c:pt idx="23">
                  <c:v>205.89591168263982</c:v>
                </c:pt>
                <c:pt idx="24">
                  <c:v>214.87322576731773</c:v>
                </c:pt>
                <c:pt idx="25">
                  <c:v>154.22782967366251</c:v>
                </c:pt>
                <c:pt idx="26">
                  <c:v>198.72619192041734</c:v>
                </c:pt>
                <c:pt idx="27">
                  <c:v>167.28132961300497</c:v>
                </c:pt>
                <c:pt idx="28">
                  <c:v>174.3297343200291</c:v>
                </c:pt>
                <c:pt idx="29">
                  <c:v>133.89542642241904</c:v>
                </c:pt>
                <c:pt idx="30">
                  <c:v>166.71114885357272</c:v>
                </c:pt>
                <c:pt idx="31">
                  <c:v>141.01662016256216</c:v>
                </c:pt>
                <c:pt idx="32">
                  <c:v>153.3907557927939</c:v>
                </c:pt>
                <c:pt idx="33">
                  <c:v>107.92187310445226</c:v>
                </c:pt>
                <c:pt idx="34">
                  <c:v>171.05422782967366</c:v>
                </c:pt>
                <c:pt idx="35">
                  <c:v>143.81899793764407</c:v>
                </c:pt>
                <c:pt idx="36">
                  <c:v>151.69234502001697</c:v>
                </c:pt>
                <c:pt idx="37">
                  <c:v>124.62695620526507</c:v>
                </c:pt>
                <c:pt idx="38">
                  <c:v>155.91410894091956</c:v>
                </c:pt>
                <c:pt idx="39">
                  <c:v>186.95863156617736</c:v>
                </c:pt>
                <c:pt idx="40">
                  <c:v>178.07836952565813</c:v>
                </c:pt>
              </c:numCache>
            </c:numRef>
          </c:val>
          <c:smooth val="0"/>
          <c:extLst>
            <c:ext xmlns:c16="http://schemas.microsoft.com/office/drawing/2014/chart" uri="{C3380CC4-5D6E-409C-BE32-E72D297353CC}">
              <c16:uniqueId val="{00000000-B38D-4B60-888E-49C04F3EA553}"/>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Grafdata!$B$26:$AP$26</c:f>
              <c:numCache>
                <c:formatCode>General</c:formatCode>
                <c:ptCount val="41"/>
                <c:pt idx="0">
                  <c:v>100</c:v>
                </c:pt>
                <c:pt idx="1">
                  <c:v>167.30769230769232</c:v>
                </c:pt>
                <c:pt idx="2">
                  <c:v>144.23076923076923</c:v>
                </c:pt>
                <c:pt idx="3">
                  <c:v>33.974358974358971</c:v>
                </c:pt>
                <c:pt idx="4">
                  <c:v>39.743589743589745</c:v>
                </c:pt>
                <c:pt idx="5">
                  <c:v>50.641025641025642</c:v>
                </c:pt>
                <c:pt idx="6">
                  <c:v>132.69230769230768</c:v>
                </c:pt>
                <c:pt idx="7">
                  <c:v>119.87179487179488</c:v>
                </c:pt>
                <c:pt idx="8">
                  <c:v>60.256410256410255</c:v>
                </c:pt>
                <c:pt idx="9">
                  <c:v>84.615384615384613</c:v>
                </c:pt>
                <c:pt idx="10">
                  <c:v>32.051282051282051</c:v>
                </c:pt>
                <c:pt idx="11">
                  <c:v>31.410256410256409</c:v>
                </c:pt>
                <c:pt idx="12">
                  <c:v>152.56410256410257</c:v>
                </c:pt>
                <c:pt idx="13">
                  <c:v>158.97435897435898</c:v>
                </c:pt>
                <c:pt idx="14">
                  <c:v>66.666666666666671</c:v>
                </c:pt>
                <c:pt idx="15">
                  <c:v>180.12820512820514</c:v>
                </c:pt>
                <c:pt idx="16">
                  <c:v>105.12820512820512</c:v>
                </c:pt>
                <c:pt idx="17">
                  <c:v>90.384615384615387</c:v>
                </c:pt>
                <c:pt idx="18">
                  <c:v>175</c:v>
                </c:pt>
                <c:pt idx="19">
                  <c:v>216.02564102564102</c:v>
                </c:pt>
                <c:pt idx="20">
                  <c:v>244.23076923076923</c:v>
                </c:pt>
                <c:pt idx="21">
                  <c:v>185.25641025641025</c:v>
                </c:pt>
                <c:pt idx="22">
                  <c:v>253.84615384615384</c:v>
                </c:pt>
                <c:pt idx="23">
                  <c:v>429.4871794871795</c:v>
                </c:pt>
                <c:pt idx="24">
                  <c:v>273.71794871794873</c:v>
                </c:pt>
                <c:pt idx="25">
                  <c:v>191.66666666666666</c:v>
                </c:pt>
                <c:pt idx="26">
                  <c:v>448.07692307692309</c:v>
                </c:pt>
                <c:pt idx="27">
                  <c:v>358.97435897435895</c:v>
                </c:pt>
                <c:pt idx="28">
                  <c:v>387.82051282051282</c:v>
                </c:pt>
                <c:pt idx="29">
                  <c:v>196.7948717948718</c:v>
                </c:pt>
                <c:pt idx="30">
                  <c:v>274.35897435897436</c:v>
                </c:pt>
                <c:pt idx="31">
                  <c:v>424.35897435897436</c:v>
                </c:pt>
                <c:pt idx="32">
                  <c:v>200</c:v>
                </c:pt>
                <c:pt idx="33">
                  <c:v>301.28205128205127</c:v>
                </c:pt>
                <c:pt idx="34">
                  <c:v>323.71794871794873</c:v>
                </c:pt>
                <c:pt idx="35">
                  <c:v>218.58974358974359</c:v>
                </c:pt>
                <c:pt idx="36">
                  <c:v>326.28205128205127</c:v>
                </c:pt>
                <c:pt idx="37">
                  <c:v>164.74358974358975</c:v>
                </c:pt>
                <c:pt idx="38">
                  <c:v>469.23076923076923</c:v>
                </c:pt>
                <c:pt idx="39">
                  <c:v>378.84615384615387</c:v>
                </c:pt>
                <c:pt idx="40">
                  <c:v>353.20512820512823</c:v>
                </c:pt>
              </c:numCache>
            </c:numRef>
          </c:val>
          <c:smooth val="0"/>
          <c:extLst>
            <c:ext xmlns:c16="http://schemas.microsoft.com/office/drawing/2014/chart" uri="{C3380CC4-5D6E-409C-BE32-E72D297353CC}">
              <c16:uniqueId val="{00000001-B38D-4B60-888E-49C04F3EA553}"/>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Grafdata!$B$27:$AP$27</c:f>
              <c:numCache>
                <c:formatCode>General</c:formatCode>
                <c:ptCount val="41"/>
                <c:pt idx="0">
                  <c:v>100</c:v>
                </c:pt>
                <c:pt idx="1">
                  <c:v>510.5263157894737</c:v>
                </c:pt>
                <c:pt idx="2">
                  <c:v>15.789473684210526</c:v>
                </c:pt>
                <c:pt idx="3">
                  <c:v>5.2631578947368425</c:v>
                </c:pt>
                <c:pt idx="4">
                  <c:v>21.05263157894737</c:v>
                </c:pt>
                <c:pt idx="5">
                  <c:v>47.368421052631582</c:v>
                </c:pt>
                <c:pt idx="6">
                  <c:v>21.05263157894737</c:v>
                </c:pt>
                <c:pt idx="7">
                  <c:v>742.10526315789468</c:v>
                </c:pt>
                <c:pt idx="8">
                  <c:v>336.84210526315792</c:v>
                </c:pt>
                <c:pt idx="9">
                  <c:v>26.315789473684209</c:v>
                </c:pt>
                <c:pt idx="10">
                  <c:v>21.05263157894737</c:v>
                </c:pt>
                <c:pt idx="11">
                  <c:v>57.89473684210526</c:v>
                </c:pt>
                <c:pt idx="12">
                  <c:v>47.368421052631582</c:v>
                </c:pt>
                <c:pt idx="13">
                  <c:v>231.57894736842104</c:v>
                </c:pt>
                <c:pt idx="14">
                  <c:v>31.578947368421051</c:v>
                </c:pt>
                <c:pt idx="15">
                  <c:v>852.63157894736844</c:v>
                </c:pt>
                <c:pt idx="16">
                  <c:v>157.89473684210526</c:v>
                </c:pt>
                <c:pt idx="17">
                  <c:v>73.684210526315795</c:v>
                </c:pt>
                <c:pt idx="18">
                  <c:v>426.31578947368422</c:v>
                </c:pt>
                <c:pt idx="19">
                  <c:v>715.78947368421052</c:v>
                </c:pt>
                <c:pt idx="20">
                  <c:v>784.21052631578948</c:v>
                </c:pt>
                <c:pt idx="21">
                  <c:v>142.10526315789474</c:v>
                </c:pt>
                <c:pt idx="22">
                  <c:v>352.63157894736844</c:v>
                </c:pt>
                <c:pt idx="23">
                  <c:v>1731.578947368421</c:v>
                </c:pt>
                <c:pt idx="24">
                  <c:v>310.5263157894737</c:v>
                </c:pt>
                <c:pt idx="25">
                  <c:v>668.42105263157896</c:v>
                </c:pt>
                <c:pt idx="26">
                  <c:v>673.68421052631584</c:v>
                </c:pt>
                <c:pt idx="27">
                  <c:v>594.73684210526312</c:v>
                </c:pt>
                <c:pt idx="28">
                  <c:v>847.36842105263156</c:v>
                </c:pt>
                <c:pt idx="29">
                  <c:v>252.63157894736841</c:v>
                </c:pt>
                <c:pt idx="30">
                  <c:v>973.68421052631584</c:v>
                </c:pt>
                <c:pt idx="31">
                  <c:v>1142.1052631578948</c:v>
                </c:pt>
                <c:pt idx="32">
                  <c:v>331.57894736842104</c:v>
                </c:pt>
                <c:pt idx="33">
                  <c:v>994.73684210526312</c:v>
                </c:pt>
                <c:pt idx="34">
                  <c:v>642.10526315789468</c:v>
                </c:pt>
                <c:pt idx="35">
                  <c:v>568.42105263157896</c:v>
                </c:pt>
                <c:pt idx="36">
                  <c:v>1831.578947368421</c:v>
                </c:pt>
                <c:pt idx="37">
                  <c:v>78.94736842105263</c:v>
                </c:pt>
                <c:pt idx="38">
                  <c:v>2205.2631578947367</c:v>
                </c:pt>
                <c:pt idx="39">
                  <c:v>973.68421052631584</c:v>
                </c:pt>
                <c:pt idx="40">
                  <c:v>263.15789473684208</c:v>
                </c:pt>
              </c:numCache>
            </c:numRef>
          </c:val>
          <c:smooth val="0"/>
          <c:extLst>
            <c:ext xmlns:c16="http://schemas.microsoft.com/office/drawing/2014/chart" uri="{C3380CC4-5D6E-409C-BE32-E72D297353CC}">
              <c16:uniqueId val="{00000002-B38D-4B60-888E-49C04F3EA55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100.49242916851377</c:v>
                </c:pt>
                <c:pt idx="2">
                  <c:v>103.41089666249309</c:v>
                </c:pt>
                <c:pt idx="3">
                  <c:v>109.80946194934553</c:v>
                </c:pt>
                <c:pt idx="4">
                  <c:v>117.36770386092945</c:v>
                </c:pt>
                <c:pt idx="5">
                  <c:v>121.95220755402957</c:v>
                </c:pt>
                <c:pt idx="6">
                  <c:v>126.82226083605218</c:v>
                </c:pt>
                <c:pt idx="7">
                  <c:v>131.19675238810348</c:v>
                </c:pt>
                <c:pt idx="8">
                  <c:v>137.97870048061088</c:v>
                </c:pt>
                <c:pt idx="9">
                  <c:v>44.044644696336135</c:v>
                </c:pt>
                <c:pt idx="10">
                  <c:v>77.569495401304849</c:v>
                </c:pt>
              </c:numCache>
            </c:numRef>
          </c:val>
          <c:smooth val="0"/>
          <c:extLst>
            <c:ext xmlns:c16="http://schemas.microsoft.com/office/drawing/2014/chart" uri="{C3380CC4-5D6E-409C-BE32-E72D297353CC}">
              <c16:uniqueId val="{00000000-CFD4-4CA2-88AA-452B819DDCBD}"/>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Grafdata!$B$24:$L$24</c:f>
              <c:numCache>
                <c:formatCode>General</c:formatCode>
                <c:ptCount val="11"/>
                <c:pt idx="0">
                  <c:v>100</c:v>
                </c:pt>
                <c:pt idx="1">
                  <c:v>89.701508244664652</c:v>
                </c:pt>
                <c:pt idx="2">
                  <c:v>94.139281382068333</c:v>
                </c:pt>
                <c:pt idx="3">
                  <c:v>101.01583573814258</c:v>
                </c:pt>
                <c:pt idx="4">
                  <c:v>100.78984828930824</c:v>
                </c:pt>
                <c:pt idx="5">
                  <c:v>107.79601309397866</c:v>
                </c:pt>
                <c:pt idx="6">
                  <c:v>113.41855866534472</c:v>
                </c:pt>
                <c:pt idx="7">
                  <c:v>118.20749857373117</c:v>
                </c:pt>
                <c:pt idx="8">
                  <c:v>110.47296735921481</c:v>
                </c:pt>
                <c:pt idx="9">
                  <c:v>49.199350839975409</c:v>
                </c:pt>
                <c:pt idx="10">
                  <c:v>77.226779512686875</c:v>
                </c:pt>
              </c:numCache>
            </c:numRef>
          </c:val>
          <c:smooth val="0"/>
          <c:extLst>
            <c:ext xmlns:c16="http://schemas.microsoft.com/office/drawing/2014/chart" uri="{C3380CC4-5D6E-409C-BE32-E72D297353CC}">
              <c16:uniqueId val="{00000001-CFD4-4CA2-88AA-452B819DDCBD}"/>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Grafdata!$B$25:$L$25</c:f>
              <c:numCache>
                <c:formatCode>General</c:formatCode>
                <c:ptCount val="11"/>
                <c:pt idx="0">
                  <c:v>100</c:v>
                </c:pt>
                <c:pt idx="1">
                  <c:v>89.813482987101793</c:v>
                </c:pt>
                <c:pt idx="2">
                  <c:v>99.441156358320171</c:v>
                </c:pt>
                <c:pt idx="3">
                  <c:v>109.1655073215591</c:v>
                </c:pt>
                <c:pt idx="4">
                  <c:v>114.82939941993445</c:v>
                </c:pt>
                <c:pt idx="5">
                  <c:v>130.82836190431277</c:v>
                </c:pt>
                <c:pt idx="6">
                  <c:v>137.11476337569854</c:v>
                </c:pt>
                <c:pt idx="7">
                  <c:v>160.23721379895778</c:v>
                </c:pt>
                <c:pt idx="8">
                  <c:v>144.0095262797991</c:v>
                </c:pt>
                <c:pt idx="9">
                  <c:v>56.195618854488437</c:v>
                </c:pt>
                <c:pt idx="10">
                  <c:v>92.869438090971258</c:v>
                </c:pt>
              </c:numCache>
            </c:numRef>
          </c:val>
          <c:smooth val="0"/>
          <c:extLst>
            <c:ext xmlns:c16="http://schemas.microsoft.com/office/drawing/2014/chart" uri="{C3380CC4-5D6E-409C-BE32-E72D297353CC}">
              <c16:uniqueId val="{00000002-CFD4-4CA2-88AA-452B819DDCB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2021-09-28</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28/09/2021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9/28/2021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9/28/2021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9/28/2021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9/28/2021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9/28/2021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9/28/2021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9/28/2021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553074" cy="2617417"/>
          </a:xfrm>
          <a:prstGeom prst="rect">
            <a:avLst/>
          </a:prstGeom>
          <a:solidFill>
            <a:schemeClr val="accent4">
              <a:alpha val="50196"/>
            </a:schemeClr>
          </a:solidFill>
        </p:spPr>
        <p:txBody>
          <a:bodyPr wrap="square" lIns="432000" rtlCol="0" anchor="ctr">
            <a:noAutofit/>
          </a:bodyPr>
          <a:lstStyle/>
          <a:p>
            <a:r>
              <a:rPr lang="en-GB" sz="3200" dirty="0" err="1">
                <a:solidFill>
                  <a:schemeClr val="bg1"/>
                </a:solidFill>
              </a:rPr>
              <a:t>Södermanlands-konjunkturen</a:t>
            </a:r>
            <a:r>
              <a:rPr lang="en-GB" sz="2400" dirty="0">
                <a:solidFill>
                  <a:schemeClr val="bg1"/>
                </a:solidFill>
              </a:rPr>
              <a:t/>
            </a:r>
            <a:br>
              <a:rPr lang="en-GB" sz="2400" dirty="0">
                <a:solidFill>
                  <a:schemeClr val="bg1"/>
                </a:solidFill>
              </a:rPr>
            </a:br>
            <a:r>
              <a:rPr lang="en-GB" sz="2400" dirty="0" err="1">
                <a:solidFill>
                  <a:schemeClr val="bg1"/>
                </a:solidFill>
              </a:rPr>
              <a:t>Södermanlands</a:t>
            </a:r>
            <a:r>
              <a:rPr lang="en-GB" sz="2400" dirty="0">
                <a:solidFill>
                  <a:schemeClr val="bg1"/>
                </a:solidFill>
              </a:rPr>
              <a:t> </a:t>
            </a:r>
            <a:r>
              <a:rPr lang="en-GB" sz="2400" dirty="0" err="1">
                <a:solidFill>
                  <a:schemeClr val="bg1"/>
                </a:solidFill>
              </a:rPr>
              <a:t>län</a:t>
            </a:r>
            <a:r>
              <a:rPr lang="sv-SE" sz="2000" dirty="0">
                <a:solidFill>
                  <a:schemeClr val="bg1"/>
                </a:solidFill>
                <a:latin typeface="+mj-lt"/>
              </a:rPr>
              <a:t>, 2021 kv2</a:t>
            </a:r>
          </a:p>
          <a:p>
            <a:endParaRPr lang="sv-SE" sz="2000" dirty="0">
              <a:solidFill>
                <a:schemeClr val="bg1"/>
              </a:solidFill>
              <a:latin typeface="+mj-lt"/>
            </a:endParaRPr>
          </a:p>
          <a:p>
            <a:r>
              <a:rPr lang="sv-SE" sz="2000">
                <a:solidFill>
                  <a:schemeClr val="bg1"/>
                </a:solidFill>
              </a:rPr>
              <a:t>2021-09-29</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B17DEA33-AF09-4084-91CD-F0A86682014C}"/>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99" b="2499"/>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Södermanlands län och Eskilstuna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byggnad, himmel&#10;&#10;Automatiskt genererad beskrivning">
            <a:extLst>
              <a:ext uri="{FF2B5EF4-FFF2-40B4-BE49-F238E27FC236}">
                <a16:creationId xmlns:a16="http://schemas.microsoft.com/office/drawing/2014/main" id="{EBC3996B-A28E-4168-99A9-AAA301EC8B7D}"/>
              </a:ext>
            </a:extLst>
          </p:cNvPr>
          <p:cNvPicPr>
            <a:picLocks noGrp="1" noChangeAspect="1"/>
          </p:cNvPicPr>
          <p:nvPr>
            <p:ph type="pic" sz="quarter" idx="13"/>
          </p:nvPr>
        </p:nvPicPr>
        <p:blipFill>
          <a:blip r:embed="rId2"/>
          <a:srcRect t="2499" b="2499"/>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01624" y="1095375"/>
            <a:ext cx="5204202" cy="5057114"/>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Fjolåret präglades starkt av följdverkningarna av Covid-19 pandemin och följdverkningarna. Under det andra kvartalet </a:t>
            </a:r>
            <a:r>
              <a:rPr lang="sv-SE" sz="1100" b="1" dirty="0" smtClean="0">
                <a:effectLst/>
                <a:ea typeface="Minion Pro" panose="02040503050201020203" pitchFamily="18" charset="0"/>
                <a:cs typeface="Times New Roman" panose="02020603050405020304" pitchFamily="18" charset="0"/>
              </a:rPr>
              <a:t>ser vi en tydlig återhämtning. Lönesumman i privat sektor ökar samtidigt som företagandet stärks med fler nya företag och färre konkurser</a:t>
            </a:r>
            <a:r>
              <a:rPr lang="sv-SE" sz="1100" b="1" dirty="0">
                <a:ea typeface="Minion Pro" panose="02040503050201020203" pitchFamily="18" charset="0"/>
                <a:cs typeface="Times New Roman" panose="02020603050405020304" pitchFamily="18" charset="0"/>
              </a:rPr>
              <a:t>. Arbetsmarknaden </a:t>
            </a:r>
            <a:r>
              <a:rPr lang="sv-SE" sz="1100" b="1" dirty="0" smtClean="0">
                <a:ea typeface="Minion Pro" panose="02040503050201020203" pitchFamily="18" charset="0"/>
                <a:cs typeface="Times New Roman" panose="02020603050405020304" pitchFamily="18" charset="0"/>
              </a:rPr>
              <a:t>stärks och samtliga </a:t>
            </a:r>
            <a:r>
              <a:rPr lang="sv-SE" sz="1100" b="1" dirty="0" smtClean="0">
                <a:effectLst/>
                <a:ea typeface="Minion Pro" panose="02040503050201020203" pitchFamily="18" charset="0"/>
                <a:cs typeface="Times New Roman" panose="02020603050405020304" pitchFamily="18" charset="0"/>
              </a:rPr>
              <a:t>indikatorer pekar åt rätt håll. Antalet sysselsatta invånare ökar med 10 800 personer eller 8,5 procent, vilket ger positiva avtryck i </a:t>
            </a:r>
            <a:r>
              <a:rPr lang="sv-SE" sz="1100" b="1" dirty="0" err="1" smtClean="0">
                <a:effectLst/>
                <a:ea typeface="Minion Pro" panose="02040503050201020203" pitchFamily="18" charset="0"/>
                <a:cs typeface="Times New Roman" panose="02020603050405020304" pitchFamily="18" charset="0"/>
              </a:rPr>
              <a:t>arbetslöshets-statistiken</a:t>
            </a:r>
            <a:r>
              <a:rPr lang="sv-SE" sz="1100" b="1" dirty="0" smtClean="0">
                <a:effectLst/>
                <a:ea typeface="Minion Pro" panose="02040503050201020203" pitchFamily="18" charset="0"/>
                <a:cs typeface="Times New Roman" panose="02020603050405020304" pitchFamily="18" charset="0"/>
              </a:rPr>
              <a:t>. Samtidigt ökar antalet lediga jobb kraftigt och varslade personer nästan upphör under kvartalet, vilket ger hopp om en fortsatt god utveckling.</a:t>
            </a:r>
          </a:p>
          <a:p>
            <a:pPr>
              <a:lnSpc>
                <a:spcPct val="107000"/>
              </a:lnSpc>
              <a:spcAft>
                <a:spcPts val="800"/>
              </a:spcAft>
            </a:pPr>
            <a:r>
              <a:rPr lang="sv-SE" sz="1100" dirty="0" smtClean="0">
                <a:effectLst/>
                <a:ea typeface="Minion Pro" panose="02040503050201020203" pitchFamily="18" charset="0"/>
                <a:cs typeface="Times New Roman" panose="02020603050405020304" pitchFamily="18" charset="0"/>
              </a:rPr>
              <a:t>Positivt </a:t>
            </a:r>
            <a:r>
              <a:rPr lang="sv-SE" sz="1100" dirty="0">
                <a:effectLst/>
                <a:ea typeface="Minion Pro" panose="02040503050201020203" pitchFamily="18" charset="0"/>
                <a:cs typeface="Times New Roman" panose="02020603050405020304" pitchFamily="18" charset="0"/>
              </a:rPr>
              <a:t>för den ekonomiska utvecklingen är att lönesumman i privat sektor ökar med 7 procent och en liknande utveckling </a:t>
            </a:r>
            <a:r>
              <a:rPr lang="sv-SE" sz="1100" dirty="0" smtClean="0">
                <a:effectLst/>
                <a:ea typeface="Minion Pro" panose="02040503050201020203" pitchFamily="18" charset="0"/>
                <a:cs typeface="Times New Roman" panose="02020603050405020304" pitchFamily="18" charset="0"/>
              </a:rPr>
              <a:t>syns </a:t>
            </a:r>
            <a:r>
              <a:rPr lang="sv-SE" sz="1100" dirty="0">
                <a:effectLst/>
                <a:ea typeface="Minion Pro" panose="02040503050201020203" pitchFamily="18" charset="0"/>
                <a:cs typeface="Times New Roman" panose="02020603050405020304" pitchFamily="18" charset="0"/>
              </a:rPr>
              <a:t>i relation till den totala lönesumman, per sysselsatt och invånare. Glädjande nog ökar också nyföretagandet med 7 procent samtidigt som företagskonkurserna minskar 35 procent jämfört med samma period förra året. </a:t>
            </a:r>
          </a:p>
          <a:p>
            <a:pPr>
              <a:lnSpc>
                <a:spcPct val="107000"/>
              </a:lnSpc>
              <a:spcAft>
                <a:spcPts val="800"/>
              </a:spcAft>
            </a:pPr>
            <a:r>
              <a:rPr lang="sv-SE" sz="1100" dirty="0" smtClean="0">
                <a:effectLst/>
                <a:ea typeface="Minion Pro" panose="02040503050201020203" pitchFamily="18" charset="0"/>
                <a:cs typeface="Times New Roman" panose="02020603050405020304" pitchFamily="18" charset="0"/>
              </a:rPr>
              <a:t>Arbetsmarknaden stärktes påtagligt under andra kvartalet med 10 800 fler sysselsatta i länet. Arbetslösheten minskar i såväl absoluta som relativa tal i både länet och Eskilstuna. Vidare ökar antalet lediga jobb kraftigt samtidigt som antalet varslade personer nästan upphörde. Mycket tyder därför på att arbetsmarknaden kommer att utvecklas positivt framgent. </a:t>
            </a:r>
          </a:p>
          <a:p>
            <a:pPr>
              <a:lnSpc>
                <a:spcPct val="107000"/>
              </a:lnSpc>
              <a:spcAft>
                <a:spcPts val="800"/>
              </a:spcAft>
            </a:pPr>
            <a:r>
              <a:rPr lang="sv-SE" sz="1100" dirty="0" smtClean="0">
                <a:effectLst/>
                <a:ea typeface="Minion Pro" panose="02040503050201020203" pitchFamily="18" charset="0"/>
                <a:cs typeface="Times New Roman" panose="02020603050405020304" pitchFamily="18" charset="0"/>
              </a:rPr>
              <a:t>Antalet </a:t>
            </a:r>
            <a:r>
              <a:rPr lang="sv-SE" sz="1100" dirty="0">
                <a:effectLst/>
                <a:ea typeface="Minion Pro" panose="02040503050201020203" pitchFamily="18" charset="0"/>
                <a:cs typeface="Times New Roman" panose="02020603050405020304" pitchFamily="18" charset="0"/>
              </a:rPr>
              <a:t>invånare ökade med 0,6 procent i länet vilket innebär att invånarantalet i länet numera överstiger 300 000! Antalet påbörjade lägenheter ökade med 8 procent i länet </a:t>
            </a:r>
            <a:r>
              <a:rPr lang="sv-SE" sz="1100" dirty="0" smtClean="0">
                <a:effectLst/>
                <a:ea typeface="Minion Pro" panose="02040503050201020203" pitchFamily="18" charset="0"/>
                <a:cs typeface="Times New Roman" panose="02020603050405020304" pitchFamily="18" charset="0"/>
              </a:rPr>
              <a:t>men </a:t>
            </a:r>
            <a:r>
              <a:rPr lang="sv-SE" sz="1100" dirty="0">
                <a:effectLst/>
                <a:ea typeface="Minion Pro" panose="02040503050201020203" pitchFamily="18" charset="0"/>
                <a:cs typeface="Times New Roman" panose="02020603050405020304" pitchFamily="18" charset="0"/>
              </a:rPr>
              <a:t>minskade </a:t>
            </a:r>
            <a:r>
              <a:rPr lang="sv-SE" sz="1100" dirty="0" smtClean="0">
                <a:effectLst/>
                <a:ea typeface="Minion Pro" panose="02040503050201020203" pitchFamily="18" charset="0"/>
                <a:cs typeface="Times New Roman" panose="02020603050405020304" pitchFamily="18" charset="0"/>
              </a:rPr>
              <a:t>med 86 </a:t>
            </a:r>
            <a:r>
              <a:rPr lang="sv-SE" sz="1100" dirty="0">
                <a:effectLst/>
                <a:ea typeface="Minion Pro" panose="02040503050201020203" pitchFamily="18" charset="0"/>
                <a:cs typeface="Times New Roman" panose="02020603050405020304" pitchFamily="18" charset="0"/>
              </a:rPr>
              <a:t>procent i Eskilstuna. De kommersiella övernattningarna ökade under kvartalet, vilket är i linje med utvecklingen i Stockholmsregionen som </a:t>
            </a:r>
            <a:r>
              <a:rPr lang="sv-SE" sz="1100" dirty="0" smtClean="0">
                <a:effectLst/>
                <a:ea typeface="Minion Pro" panose="02040503050201020203" pitchFamily="18" charset="0"/>
                <a:cs typeface="Times New Roman" panose="02020603050405020304" pitchFamily="18" charset="0"/>
              </a:rPr>
              <a:t>helhet. </a:t>
            </a:r>
            <a:endParaRPr lang="sv-SE" sz="1100" dirty="0">
              <a:effectLst/>
              <a:ea typeface="Minion Pro" panose="02040503050201020203" pitchFamily="18" charset="0"/>
              <a:cs typeface="Times New Roman" panose="02020603050405020304" pitchFamily="18" charset="0"/>
            </a:endParaRP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01624" y="83890"/>
            <a:ext cx="5204202" cy="857862"/>
          </a:xfrm>
        </p:spPr>
        <p:txBody>
          <a:bodyPr/>
          <a:lstStyle/>
          <a:p>
            <a:r>
              <a:rPr lang="sv-SE" sz="2400" dirty="0" smtClean="0"/>
              <a:t>Återhämtning</a:t>
            </a:r>
            <a:endParaRPr lang="sv-SE" sz="24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b="1" dirty="0">
                <a:latin typeface="+mj-lt"/>
                <a:ea typeface="+mj-ea"/>
                <a:cs typeface="+mj-cs"/>
              </a:rPr>
              <a:t>Konjunkturläget i Södermanland, 2021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52186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925E7A8D-6F91-4DFE-96A4-7DBCD798C86A}"/>
              </a:ext>
            </a:extLst>
          </p:cNvPr>
          <p:cNvGraphicFramePr>
            <a:graphicFrameLocks noGrp="1"/>
          </p:cNvGraphicFramePr>
          <p:nvPr>
            <p:extLst>
              <p:ext uri="{D42A27DB-BD31-4B8C-83A1-F6EECF244321}">
                <p14:modId xmlns:p14="http://schemas.microsoft.com/office/powerpoint/2010/main" val="4233794120"/>
              </p:ext>
            </p:extLst>
          </p:nvPr>
        </p:nvGraphicFramePr>
        <p:xfrm>
          <a:off x="59523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Södermanlands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Eskilstuna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137 600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7 208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3 341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7E415BDD-CDAF-40B1-AF96-A4EE91F64F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2436628"/>
            <a:ext cx="180000" cy="180000"/>
          </a:xfrm>
          <a:prstGeom prst="rect">
            <a:avLst/>
          </a:prstGeom>
        </p:spPr>
      </p:pic>
      <p:pic>
        <p:nvPicPr>
          <p:cNvPr id="14" name="Bild 13" descr="Spela upp">
            <a:extLst>
              <a:ext uri="{FF2B5EF4-FFF2-40B4-BE49-F238E27FC236}">
                <a16:creationId xmlns:a16="http://schemas.microsoft.com/office/drawing/2014/main" id="{C4BF3637-5C00-4C17-9DCF-BEBCA92E59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3624935" y="2740372"/>
            <a:ext cx="180000" cy="180000"/>
          </a:xfrm>
          <a:prstGeom prst="rect">
            <a:avLst/>
          </a:prstGeom>
        </p:spPr>
      </p:pic>
      <p:pic>
        <p:nvPicPr>
          <p:cNvPr id="15" name="Bild 14" descr="Spela upp">
            <a:extLst>
              <a:ext uri="{FF2B5EF4-FFF2-40B4-BE49-F238E27FC236}">
                <a16:creationId xmlns:a16="http://schemas.microsoft.com/office/drawing/2014/main" id="{06C748F2-8A11-4584-AC33-9198647DC0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24935" y="3044116"/>
            <a:ext cx="180000" cy="180000"/>
          </a:xfrm>
          <a:prstGeom prst="rect">
            <a:avLst/>
          </a:prstGeom>
        </p:spPr>
      </p:pic>
      <p:pic>
        <p:nvPicPr>
          <p:cNvPr id="16" name="Bild 15" descr="Spela upp">
            <a:extLst>
              <a:ext uri="{FF2B5EF4-FFF2-40B4-BE49-F238E27FC236}">
                <a16:creationId xmlns:a16="http://schemas.microsoft.com/office/drawing/2014/main" id="{2247A2ED-C356-4B30-B322-C733254676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624935" y="3347860"/>
            <a:ext cx="180000" cy="180000"/>
          </a:xfrm>
          <a:prstGeom prst="rect">
            <a:avLst/>
          </a:prstGeom>
        </p:spPr>
      </p:pic>
      <p:pic>
        <p:nvPicPr>
          <p:cNvPr id="17" name="Bild 16" descr="Spela upp">
            <a:extLst>
              <a:ext uri="{FF2B5EF4-FFF2-40B4-BE49-F238E27FC236}">
                <a16:creationId xmlns:a16="http://schemas.microsoft.com/office/drawing/2014/main" id="{2D456450-CAD1-497A-A25E-179E4EB0A1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H="1" flipV="1">
            <a:off x="3624935" y="3651604"/>
            <a:ext cx="180000" cy="180000"/>
          </a:xfrm>
          <a:prstGeom prst="rect">
            <a:avLst/>
          </a:prstGeom>
        </p:spPr>
      </p:pic>
      <p:pic>
        <p:nvPicPr>
          <p:cNvPr id="18" name="Bild 17" descr="Spela upp">
            <a:extLst>
              <a:ext uri="{FF2B5EF4-FFF2-40B4-BE49-F238E27FC236}">
                <a16:creationId xmlns:a16="http://schemas.microsoft.com/office/drawing/2014/main" id="{F09A2909-C73E-4871-B257-EFE4CADD41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H="1" flipV="1">
            <a:off x="3624935" y="3955348"/>
            <a:ext cx="180000" cy="180000"/>
          </a:xfrm>
          <a:prstGeom prst="rect">
            <a:avLst/>
          </a:prstGeom>
        </p:spPr>
      </p:pic>
      <p:pic>
        <p:nvPicPr>
          <p:cNvPr id="19" name="Bild 18" descr="Spela upp">
            <a:extLst>
              <a:ext uri="{FF2B5EF4-FFF2-40B4-BE49-F238E27FC236}">
                <a16:creationId xmlns:a16="http://schemas.microsoft.com/office/drawing/2014/main" id="{CD70CAA5-959A-4F80-B074-83A842C175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24935" y="4259092"/>
            <a:ext cx="180000" cy="180000"/>
          </a:xfrm>
          <a:prstGeom prst="rect">
            <a:avLst/>
          </a:prstGeom>
        </p:spPr>
      </p:pic>
      <p:pic>
        <p:nvPicPr>
          <p:cNvPr id="21" name="Bild 20" descr="Spela upp">
            <a:extLst>
              <a:ext uri="{FF2B5EF4-FFF2-40B4-BE49-F238E27FC236}">
                <a16:creationId xmlns:a16="http://schemas.microsoft.com/office/drawing/2014/main" id="{0CBFF640-D01D-49B9-932D-ACBCD2EB2A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3624935" y="4562836"/>
            <a:ext cx="180000" cy="180000"/>
          </a:xfrm>
          <a:prstGeom prst="rect">
            <a:avLst/>
          </a:prstGeom>
        </p:spPr>
      </p:pic>
      <p:pic>
        <p:nvPicPr>
          <p:cNvPr id="22" name="Bild 21" descr="Spela upp">
            <a:extLst>
              <a:ext uri="{FF2B5EF4-FFF2-40B4-BE49-F238E27FC236}">
                <a16:creationId xmlns:a16="http://schemas.microsoft.com/office/drawing/2014/main" id="{43F4A7B5-9E04-4A17-8533-E37255FF10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4866580"/>
            <a:ext cx="180000" cy="180000"/>
          </a:xfrm>
          <a:prstGeom prst="rect">
            <a:avLst/>
          </a:prstGeom>
        </p:spPr>
      </p:pic>
      <p:pic>
        <p:nvPicPr>
          <p:cNvPr id="23" name="Bild 22" descr="Spela upp">
            <a:extLst>
              <a:ext uri="{FF2B5EF4-FFF2-40B4-BE49-F238E27FC236}">
                <a16:creationId xmlns:a16="http://schemas.microsoft.com/office/drawing/2014/main" id="{E8AD2DAC-F444-4EFC-9B92-E9AE43A0E2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5170323"/>
            <a:ext cx="180000" cy="180000"/>
          </a:xfrm>
          <a:prstGeom prst="rect">
            <a:avLst/>
          </a:prstGeom>
        </p:spPr>
      </p:pic>
      <p:pic>
        <p:nvPicPr>
          <p:cNvPr id="25" name="Bild 24" descr="Spela upp">
            <a:extLst>
              <a:ext uri="{FF2B5EF4-FFF2-40B4-BE49-F238E27FC236}">
                <a16:creationId xmlns:a16="http://schemas.microsoft.com/office/drawing/2014/main" id="{4F6AC0B2-ECCB-4E7B-BB88-D9551E4CE1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61631" y="2740372"/>
            <a:ext cx="180000" cy="180000"/>
          </a:xfrm>
          <a:prstGeom prst="rect">
            <a:avLst/>
          </a:prstGeom>
        </p:spPr>
      </p:pic>
      <p:pic>
        <p:nvPicPr>
          <p:cNvPr id="26" name="Bild 25" descr="Spela upp">
            <a:extLst>
              <a:ext uri="{FF2B5EF4-FFF2-40B4-BE49-F238E27FC236}">
                <a16:creationId xmlns:a16="http://schemas.microsoft.com/office/drawing/2014/main" id="{2099CB54-9C79-4F25-9D76-00A1A058C2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61631" y="3044116"/>
            <a:ext cx="180000" cy="180000"/>
          </a:xfrm>
          <a:prstGeom prst="rect">
            <a:avLst/>
          </a:prstGeom>
        </p:spPr>
      </p:pic>
      <p:pic>
        <p:nvPicPr>
          <p:cNvPr id="28" name="Bild 27" descr="Spela upp">
            <a:extLst>
              <a:ext uri="{FF2B5EF4-FFF2-40B4-BE49-F238E27FC236}">
                <a16:creationId xmlns:a16="http://schemas.microsoft.com/office/drawing/2014/main" id="{343D51EC-D206-47CE-91C3-8BAA110A35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61631" y="3651604"/>
            <a:ext cx="180000" cy="180000"/>
          </a:xfrm>
          <a:prstGeom prst="rect">
            <a:avLst/>
          </a:prstGeom>
        </p:spPr>
      </p:pic>
      <p:pic>
        <p:nvPicPr>
          <p:cNvPr id="29" name="Bild 28" descr="Spela upp">
            <a:extLst>
              <a:ext uri="{FF2B5EF4-FFF2-40B4-BE49-F238E27FC236}">
                <a16:creationId xmlns:a16="http://schemas.microsoft.com/office/drawing/2014/main" id="{E3943B3B-31A4-4C00-9778-D6D98540E2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H="1" flipV="1">
            <a:off x="5261631" y="3955348"/>
            <a:ext cx="180000" cy="180000"/>
          </a:xfrm>
          <a:prstGeom prst="rect">
            <a:avLst/>
          </a:prstGeom>
        </p:spPr>
      </p:pic>
      <p:pic>
        <p:nvPicPr>
          <p:cNvPr id="30" name="Bild 29" descr="Spela upp">
            <a:extLst>
              <a:ext uri="{FF2B5EF4-FFF2-40B4-BE49-F238E27FC236}">
                <a16:creationId xmlns:a16="http://schemas.microsoft.com/office/drawing/2014/main" id="{5FBC2458-EF81-4FB8-8C97-866495548B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61631" y="4259092"/>
            <a:ext cx="180000" cy="180000"/>
          </a:xfrm>
          <a:prstGeom prst="rect">
            <a:avLst/>
          </a:prstGeom>
        </p:spPr>
      </p:pic>
      <p:pic>
        <p:nvPicPr>
          <p:cNvPr id="31" name="Bild 30" descr="Spela upp">
            <a:extLst>
              <a:ext uri="{FF2B5EF4-FFF2-40B4-BE49-F238E27FC236}">
                <a16:creationId xmlns:a16="http://schemas.microsoft.com/office/drawing/2014/main" id="{F6E79AFE-07A8-46A0-AC57-FF6B984721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61631" y="4562836"/>
            <a:ext cx="180000" cy="180000"/>
          </a:xfrm>
          <a:prstGeom prst="rect">
            <a:avLst/>
          </a:prstGeom>
        </p:spPr>
      </p:pic>
      <p:pic>
        <p:nvPicPr>
          <p:cNvPr id="32" name="Bild 31" descr="Spela upp">
            <a:extLst>
              <a:ext uri="{FF2B5EF4-FFF2-40B4-BE49-F238E27FC236}">
                <a16:creationId xmlns:a16="http://schemas.microsoft.com/office/drawing/2014/main" id="{08B9287E-5BF8-416B-9947-D6176EECFFD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a:off x="5261631" y="4866580"/>
            <a:ext cx="180000" cy="180000"/>
          </a:xfrm>
          <a:prstGeom prst="rect">
            <a:avLst/>
          </a:prstGeom>
        </p:spPr>
      </p:pic>
      <p:pic>
        <p:nvPicPr>
          <p:cNvPr id="33" name="Bild 32" descr="Spela upp">
            <a:extLst>
              <a:ext uri="{FF2B5EF4-FFF2-40B4-BE49-F238E27FC236}">
                <a16:creationId xmlns:a16="http://schemas.microsoft.com/office/drawing/2014/main" id="{509C2B9A-01DA-45E2-9990-4943868FBD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61631" y="5170323"/>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Södermanlands län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F8B1C5E7-ED8A-4E32-8CD0-3820F4C29DA0}"/>
              </a:ext>
            </a:extLst>
          </p:cNvPr>
          <p:cNvGraphicFramePr>
            <a:graphicFrameLocks noGrp="1"/>
          </p:cNvGraphicFramePr>
          <p:nvPr>
            <p:extLst>
              <p:ext uri="{D42A27DB-BD31-4B8C-83A1-F6EECF244321}">
                <p14:modId xmlns:p14="http://schemas.microsoft.com/office/powerpoint/2010/main" val="1715122610"/>
              </p:ext>
            </p:extLst>
          </p:nvPr>
        </p:nvGraphicFramePr>
        <p:xfrm>
          <a:off x="6410058" y="1335073"/>
          <a:ext cx="4791342" cy="4421908"/>
        </p:xfrm>
        <a:graphic>
          <a:graphicData uri="http://schemas.openxmlformats.org/drawingml/2006/table">
            <a:tbl>
              <a:tblPr/>
              <a:tblGrid>
                <a:gridCol w="1463943">
                  <a:extLst>
                    <a:ext uri="{9D8B030D-6E8A-4147-A177-3AD203B41FA5}">
                      <a16:colId xmlns:a16="http://schemas.microsoft.com/office/drawing/2014/main" val="1489322541"/>
                    </a:ext>
                  </a:extLst>
                </a:gridCol>
                <a:gridCol w="833276">
                  <a:extLst>
                    <a:ext uri="{9D8B030D-6E8A-4147-A177-3AD203B41FA5}">
                      <a16:colId xmlns:a16="http://schemas.microsoft.com/office/drawing/2014/main" val="3988880931"/>
                    </a:ext>
                  </a:extLst>
                </a:gridCol>
                <a:gridCol w="812443">
                  <a:extLst>
                    <a:ext uri="{9D8B030D-6E8A-4147-A177-3AD203B41FA5}">
                      <a16:colId xmlns:a16="http://schemas.microsoft.com/office/drawing/2014/main" val="2826902145"/>
                    </a:ext>
                  </a:extLst>
                </a:gridCol>
                <a:gridCol w="840840">
                  <a:extLst>
                    <a:ext uri="{9D8B030D-6E8A-4147-A177-3AD203B41FA5}">
                      <a16:colId xmlns:a16="http://schemas.microsoft.com/office/drawing/2014/main" val="3161136372"/>
                    </a:ext>
                  </a:extLst>
                </a:gridCol>
                <a:gridCol w="840840">
                  <a:extLst>
                    <a:ext uri="{9D8B030D-6E8A-4147-A177-3AD203B41FA5}">
                      <a16:colId xmlns:a16="http://schemas.microsoft.com/office/drawing/2014/main" val="3130825502"/>
                    </a:ext>
                  </a:extLst>
                </a:gridCol>
              </a:tblGrid>
              <a:tr h="198222">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7581524"/>
                  </a:ext>
                </a:extLst>
              </a:tr>
              <a:tr h="198222">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7121292"/>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8881152"/>
                  </a:ext>
                </a:extLst>
              </a:tr>
              <a:tr h="198222">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516,89</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52874795"/>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18886352"/>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19,13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017682"/>
                  </a:ext>
                </a:extLst>
              </a:tr>
              <a:tr h="207243">
                <a:tc>
                  <a:txBody>
                    <a:bodyPr/>
                    <a:lstStyle/>
                    <a:p>
                      <a:pPr algn="l" fontAlgn="b"/>
                      <a:endParaRPr lang="sv-SE" sz="800" b="1"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2599851"/>
                  </a:ext>
                </a:extLst>
              </a:tr>
              <a:tr h="38118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8504491"/>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55543795"/>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3681397"/>
                  </a:ext>
                </a:extLst>
              </a:tr>
              <a:tr h="198222">
                <a:tc>
                  <a:txBody>
                    <a:bodyPr/>
                    <a:lstStyle/>
                    <a:p>
                      <a:pPr algn="l" fontAlgn="b"/>
                      <a:r>
                        <a:rPr lang="sv-SE" sz="800" b="0" i="0" u="none" strike="noStrike">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101,86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4824370"/>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3710416"/>
                  </a:ext>
                </a:extLst>
              </a:tr>
              <a:tr h="207243">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78,04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13,59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9283696"/>
                  </a:ext>
                </a:extLst>
              </a:tr>
              <a:tr h="207243">
                <a:tc>
                  <a:txBody>
                    <a:bodyPr/>
                    <a:lstStyle/>
                    <a:p>
                      <a:pPr algn="l" fontAlgn="b"/>
                      <a:endParaRPr lang="sv-SE" sz="800" b="1" i="0" u="none" strike="noStrike">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7191247"/>
                  </a:ext>
                </a:extLst>
              </a:tr>
              <a:tr h="38118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7041482"/>
                  </a:ext>
                </a:extLst>
              </a:tr>
              <a:tr h="217606">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63417287"/>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4435377"/>
                  </a:ext>
                </a:extLst>
              </a:tr>
              <a:tr h="207243">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49,66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4545701"/>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2007534"/>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66462298"/>
                  </a:ext>
                </a:extLst>
              </a:tr>
            </a:tbl>
          </a:graphicData>
        </a:graphic>
      </p:graphicFrame>
      <p:graphicFrame>
        <p:nvGraphicFramePr>
          <p:cNvPr id="9" name="Diagram 8">
            <a:extLst>
              <a:ext uri="{FF2B5EF4-FFF2-40B4-BE49-F238E27FC236}">
                <a16:creationId xmlns:a16="http://schemas.microsoft.com/office/drawing/2014/main" id="{8861CB47-6AED-4840-A3FE-BA2984BB728A}"/>
              </a:ext>
            </a:extLst>
          </p:cNvPr>
          <p:cNvGraphicFramePr>
            <a:graphicFrameLocks/>
          </p:cNvGraphicFramePr>
          <p:nvPr>
            <p:extLst>
              <p:ext uri="{D42A27DB-BD31-4B8C-83A1-F6EECF244321}">
                <p14:modId xmlns:p14="http://schemas.microsoft.com/office/powerpoint/2010/main" val="2128511382"/>
              </p:ext>
            </p:extLst>
          </p:nvPr>
        </p:nvGraphicFramePr>
        <p:xfrm>
          <a:off x="714376" y="1947117"/>
          <a:ext cx="5306047" cy="36818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50" y="1450749"/>
            <a:ext cx="5307014" cy="461665"/>
          </a:xfrm>
          <a:prstGeom prst="rect">
            <a:avLst/>
          </a:prstGeom>
          <a:noFill/>
        </p:spPr>
        <p:txBody>
          <a:bodyPr wrap="square" rtlCol="0">
            <a:spAutoFit/>
          </a:bodyPr>
          <a:lstStyle/>
          <a:p>
            <a:r>
              <a:rPr lang="sv-SE" sz="1200" b="1" dirty="0"/>
              <a:t>Lönesumma i privat sektor efter näringsgren, Södermanlands län</a:t>
            </a:r>
            <a:r>
              <a:rPr lang="sv-SE" sz="1400" dirty="0"/>
              <a:t/>
            </a:r>
            <a:br>
              <a:rPr lang="sv-SE" sz="1400" dirty="0"/>
            </a:br>
            <a:r>
              <a:rPr lang="sv-SE" sz="1200" dirty="0"/>
              <a:t>Index 100 = 2011 kv2</a:t>
            </a:r>
            <a:endParaRPr lang="sv-SE" sz="1400" dirty="0"/>
          </a:p>
        </p:txBody>
      </p:sp>
      <p:graphicFrame>
        <p:nvGraphicFramePr>
          <p:cNvPr id="36" name="Tabell 35">
            <a:extLst>
              <a:ext uri="{FF2B5EF4-FFF2-40B4-BE49-F238E27FC236}">
                <a16:creationId xmlns:a16="http://schemas.microsoft.com/office/drawing/2014/main" id="{E89B9536-D632-4272-B239-961FDB453067}"/>
              </a:ext>
            </a:extLst>
          </p:cNvPr>
          <p:cNvGraphicFramePr>
            <a:graphicFrameLocks noGrp="1"/>
          </p:cNvGraphicFramePr>
          <p:nvPr>
            <p:extLst>
              <p:ext uri="{D42A27DB-BD31-4B8C-83A1-F6EECF244321}">
                <p14:modId xmlns:p14="http://schemas.microsoft.com/office/powerpoint/2010/main" val="121204503"/>
              </p:ext>
            </p:extLst>
          </p:nvPr>
        </p:nvGraphicFramePr>
        <p:xfrm>
          <a:off x="6482384" y="1226576"/>
          <a:ext cx="4680915" cy="4756756"/>
        </p:xfrm>
        <a:graphic>
          <a:graphicData uri="http://schemas.openxmlformats.org/drawingml/2006/table">
            <a:tbl>
              <a:tblPr/>
              <a:tblGrid>
                <a:gridCol w="1457006">
                  <a:extLst>
                    <a:ext uri="{9D8B030D-6E8A-4147-A177-3AD203B41FA5}">
                      <a16:colId xmlns:a16="http://schemas.microsoft.com/office/drawing/2014/main" val="113721078"/>
                    </a:ext>
                  </a:extLst>
                </a:gridCol>
                <a:gridCol w="820489">
                  <a:extLst>
                    <a:ext uri="{9D8B030D-6E8A-4147-A177-3AD203B41FA5}">
                      <a16:colId xmlns:a16="http://schemas.microsoft.com/office/drawing/2014/main" val="3115909381"/>
                    </a:ext>
                  </a:extLst>
                </a:gridCol>
                <a:gridCol w="849112">
                  <a:extLst>
                    <a:ext uri="{9D8B030D-6E8A-4147-A177-3AD203B41FA5}">
                      <a16:colId xmlns:a16="http://schemas.microsoft.com/office/drawing/2014/main" val="2256364747"/>
                    </a:ext>
                  </a:extLst>
                </a:gridCol>
                <a:gridCol w="777154">
                  <a:extLst>
                    <a:ext uri="{9D8B030D-6E8A-4147-A177-3AD203B41FA5}">
                      <a16:colId xmlns:a16="http://schemas.microsoft.com/office/drawing/2014/main" val="417104684"/>
                    </a:ext>
                  </a:extLst>
                </a:gridCol>
                <a:gridCol w="777154">
                  <a:extLst>
                    <a:ext uri="{9D8B030D-6E8A-4147-A177-3AD203B41FA5}">
                      <a16:colId xmlns:a16="http://schemas.microsoft.com/office/drawing/2014/main" val="4079732590"/>
                    </a:ext>
                  </a:extLst>
                </a:gridCol>
              </a:tblGrid>
              <a:tr h="334759">
                <a:tc>
                  <a:txBody>
                    <a:bodyPr/>
                    <a:lstStyle/>
                    <a:p>
                      <a:pPr algn="l" fontAlgn="b"/>
                      <a:endParaRPr lang="sv-SE" sz="10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851921662"/>
                  </a:ext>
                </a:extLst>
              </a:tr>
              <a:tr h="334759">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01409141"/>
                  </a:ext>
                </a:extLst>
              </a:tr>
              <a:tr h="173138">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0686415"/>
                  </a:ext>
                </a:extLst>
              </a:tr>
              <a:tr h="17893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23,01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25485711"/>
                  </a:ext>
                </a:extLst>
              </a:tr>
              <a:tr h="17893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8777330"/>
                  </a:ext>
                </a:extLst>
              </a:tr>
              <a:tr h="173138">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255,88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9166830"/>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0904281"/>
                  </a:ext>
                </a:extLst>
              </a:tr>
              <a:tr h="173138">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4418998"/>
                  </a:ext>
                </a:extLst>
              </a:tr>
              <a:tr h="173138">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516,89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6357264"/>
                  </a:ext>
                </a:extLst>
              </a:tr>
              <a:tr h="334759">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91717724"/>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193,43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3573177"/>
                  </a:ext>
                </a:extLst>
              </a:tr>
              <a:tr h="173138">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5478029"/>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7835288"/>
                  </a:ext>
                </a:extLst>
              </a:tr>
              <a:tr h="173138">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059447"/>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86748"/>
                  </a:ext>
                </a:extLst>
              </a:tr>
              <a:tr h="178935">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97889924"/>
                  </a:ext>
                </a:extLst>
              </a:tr>
              <a:tr h="334759">
                <a:tc>
                  <a:txBody>
                    <a:bodyPr/>
                    <a:lstStyle/>
                    <a:p>
                      <a:pPr algn="l" rtl="0" fontAlgn="b"/>
                      <a:r>
                        <a:rPr lang="sv-SE" sz="800" b="1" i="0" u="none" strike="noStrike" dirty="0">
                          <a:solidFill>
                            <a:srgbClr val="000000"/>
                          </a:solidFill>
                          <a:effectLst/>
                          <a:latin typeface="Futura Std Book" panose="020B0502020204020303"/>
                        </a:rPr>
                        <a:t>Södermanlands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78121778"/>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23016887"/>
                  </a:ext>
                </a:extLst>
              </a:tr>
              <a:tr h="173138">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6277510"/>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15,55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5803847"/>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38950023"/>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80005548"/>
                  </a:ext>
                </a:extLst>
              </a:tr>
              <a:tr h="173138">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19,13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093710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49092"/>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10ECEB2C-3224-43C0-8808-1A61E9E9A40F}"/>
              </a:ext>
            </a:extLst>
          </p:cNvPr>
          <p:cNvGraphicFramePr>
            <a:graphicFrameLocks/>
          </p:cNvGraphicFramePr>
          <p:nvPr>
            <p:extLst>
              <p:ext uri="{D42A27DB-BD31-4B8C-83A1-F6EECF244321}">
                <p14:modId xmlns:p14="http://schemas.microsoft.com/office/powerpoint/2010/main" val="1462237406"/>
              </p:ext>
            </p:extLst>
          </p:nvPr>
        </p:nvGraphicFramePr>
        <p:xfrm>
          <a:off x="733735" y="1912414"/>
          <a:ext cx="5230837" cy="3716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868484"/>
            <a:ext cx="4704373" cy="1560516"/>
          </a:xfrm>
        </p:spPr>
        <p:txBody>
          <a:bodyPr/>
          <a:lstStyle/>
          <a:p>
            <a:pPr lvl="4"/>
            <a:r>
              <a:rPr lang="sv-SE" sz="1400" dirty="0"/>
              <a:t>Nyföretagandet ökade med 7 procent under kvartalet, vilket är lägre än för Stockholmsregionen som helhet.</a:t>
            </a:r>
          </a:p>
          <a:p>
            <a:pPr lvl="4"/>
            <a:r>
              <a:rPr lang="sv-SE" sz="1400" dirty="0"/>
              <a:t>284 av 382 nystartade företag var aktiebolag.</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37555"/>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504A17A-56E7-4831-BCC1-D9D819E13ED4}"/>
              </a:ext>
            </a:extLst>
          </p:cNvPr>
          <p:cNvGraphicFramePr>
            <a:graphicFrameLocks noGrp="1"/>
          </p:cNvGraphicFramePr>
          <p:nvPr>
            <p:extLst>
              <p:ext uri="{D42A27DB-BD31-4B8C-83A1-F6EECF244321}">
                <p14:modId xmlns:p14="http://schemas.microsoft.com/office/powerpoint/2010/main" val="4277629889"/>
              </p:ext>
            </p:extLst>
          </p:nvPr>
        </p:nvGraphicFramePr>
        <p:xfrm>
          <a:off x="6755216" y="3714554"/>
          <a:ext cx="4704372" cy="2266432"/>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17 991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76 839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9 119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8808525D-C653-4715-9904-40A10BA151FC}"/>
              </a:ext>
            </a:extLst>
          </p:cNvPr>
          <p:cNvGraphicFramePr>
            <a:graphicFrameLocks/>
          </p:cNvGraphicFramePr>
          <p:nvPr>
            <p:extLst>
              <p:ext uri="{D42A27DB-BD31-4B8C-83A1-F6EECF244321}">
                <p14:modId xmlns:p14="http://schemas.microsoft.com/office/powerpoint/2010/main" val="1150462612"/>
              </p:ext>
            </p:extLst>
          </p:nvPr>
        </p:nvGraphicFramePr>
        <p:xfrm>
          <a:off x="732409" y="2042528"/>
          <a:ext cx="5827782" cy="36284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47582"/>
            <a:ext cx="4722412" cy="1279902"/>
          </a:xfrm>
        </p:spPr>
        <p:txBody>
          <a:bodyPr/>
          <a:lstStyle/>
          <a:p>
            <a:pPr lvl="4"/>
            <a:r>
              <a:rPr lang="sv-SE" sz="1400" dirty="0"/>
              <a:t>Företagskonkurserna minskade med 35 procent i länet och minskade 33 procent i Eskilstuna kommun jämfört med samma period förra året.</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06DF4121-0F56-43EF-ABB6-5949A4127340}"/>
              </a:ext>
            </a:extLst>
          </p:cNvPr>
          <p:cNvGraphicFramePr>
            <a:graphicFrameLocks noGrp="1"/>
          </p:cNvGraphicFramePr>
          <p:nvPr>
            <p:extLst>
              <p:ext uri="{D42A27DB-BD31-4B8C-83A1-F6EECF244321}">
                <p14:modId xmlns:p14="http://schemas.microsoft.com/office/powerpoint/2010/main" val="2684915142"/>
              </p:ext>
            </p:extLst>
          </p:nvPr>
        </p:nvGraphicFramePr>
        <p:xfrm>
          <a:off x="6755213"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8B4B4E79-80AE-4CDD-A4ED-0DAC791DDEFE}"/>
              </a:ext>
            </a:extLst>
          </p:cNvPr>
          <p:cNvGraphicFramePr>
            <a:graphicFrameLocks/>
          </p:cNvGraphicFramePr>
          <p:nvPr>
            <p:extLst>
              <p:ext uri="{D42A27DB-BD31-4B8C-83A1-F6EECF244321}">
                <p14:modId xmlns:p14="http://schemas.microsoft.com/office/powerpoint/2010/main" val="4179230493"/>
              </p:ext>
            </p:extLst>
          </p:nvPr>
        </p:nvGraphicFramePr>
        <p:xfrm>
          <a:off x="740611" y="1949296"/>
          <a:ext cx="5760857" cy="38352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70745"/>
            <a:ext cx="4722411" cy="1567141"/>
          </a:xfrm>
        </p:spPr>
        <p:txBody>
          <a:bodyPr/>
          <a:lstStyle/>
          <a:p>
            <a:pPr lvl="4"/>
            <a:r>
              <a:rPr lang="sv-SE" sz="1400" dirty="0"/>
              <a:t>Antalet sysselsatta invånare ökade med </a:t>
            </a:r>
            <a:br>
              <a:rPr lang="sv-SE" sz="1400" dirty="0"/>
            </a:br>
            <a:r>
              <a:rPr lang="sv-SE" sz="1400" dirty="0"/>
              <a:t>8,5 procent eller 10 800 personer under kvartalet.</a:t>
            </a:r>
          </a:p>
          <a:p>
            <a:pPr lvl="4"/>
            <a:r>
              <a:rPr lang="sv-SE" sz="1400" dirty="0"/>
              <a:t>Störst var ökningen inom Offentlig förvaltning och Utbildning.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BB158BE0-4D88-4C6C-9E07-FD0B72B63036}"/>
              </a:ext>
            </a:extLst>
          </p:cNvPr>
          <p:cNvGraphicFramePr>
            <a:graphicFrameLocks noGrp="1"/>
          </p:cNvGraphicFramePr>
          <p:nvPr>
            <p:extLst>
              <p:ext uri="{D42A27DB-BD31-4B8C-83A1-F6EECF244321}">
                <p14:modId xmlns:p14="http://schemas.microsoft.com/office/powerpoint/2010/main" val="3455879686"/>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5 074 400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2 346 200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137 600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10 800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8,5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EC9A5972-F9BB-4D4C-A08A-30BB1C681EC7}"/>
              </a:ext>
            </a:extLst>
          </p:cNvPr>
          <p:cNvGraphicFramePr>
            <a:graphicFrameLocks/>
          </p:cNvGraphicFramePr>
          <p:nvPr>
            <p:extLst>
              <p:ext uri="{D42A27DB-BD31-4B8C-83A1-F6EECF244321}">
                <p14:modId xmlns:p14="http://schemas.microsoft.com/office/powerpoint/2010/main" val="3517931368"/>
              </p:ext>
            </p:extLst>
          </p:nvPr>
        </p:nvGraphicFramePr>
        <p:xfrm>
          <a:off x="714374" y="1955883"/>
          <a:ext cx="5770316"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777956112"/>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Södermanlands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137 100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137 600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244045640"/>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137 100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137 600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2704"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637" y="1837189"/>
            <a:ext cx="4742704" cy="1591809"/>
          </a:xfrm>
        </p:spPr>
        <p:txBody>
          <a:bodyPr/>
          <a:lstStyle/>
          <a:p>
            <a:pPr lvl="4"/>
            <a:r>
              <a:rPr lang="sv-SE" sz="1400" dirty="0"/>
              <a:t>Antalet lediga jobb ökade med 92 procent i länet och 126 procent i Eskilstuna under andra kvartalet. </a:t>
            </a:r>
          </a:p>
          <a:p>
            <a:pPr lvl="4"/>
            <a:r>
              <a:rPr lang="sv-SE" sz="1400" dirty="0"/>
              <a:t>Den största ökningen var inom branscherna Information &amp; kommunikation och Personliga &amp; kulturella 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98B5A19B-62E7-4251-B3B0-9A5EC1521319}"/>
              </a:ext>
            </a:extLst>
          </p:cNvPr>
          <p:cNvGraphicFramePr>
            <a:graphicFrameLocks noGrp="1"/>
          </p:cNvGraphicFramePr>
          <p:nvPr>
            <p:extLst>
              <p:ext uri="{D42A27DB-BD31-4B8C-83A1-F6EECF244321}">
                <p14:modId xmlns:p14="http://schemas.microsoft.com/office/powerpoint/2010/main" val="909700422"/>
              </p:ext>
            </p:extLst>
          </p:nvPr>
        </p:nvGraphicFramePr>
        <p:xfrm>
          <a:off x="6740637" y="3705998"/>
          <a:ext cx="4750321" cy="2266432"/>
        </p:xfrm>
        <a:graphic>
          <a:graphicData uri="http://schemas.openxmlformats.org/drawingml/2006/table">
            <a:tbl>
              <a:tblPr bandRow="1">
                <a:tableStyleId>{2D5ABB26-0587-4C30-8999-92F81FD0307C}</a:tableStyleId>
              </a:tblPr>
              <a:tblGrid>
                <a:gridCol w="1551690">
                  <a:extLst>
                    <a:ext uri="{9D8B030D-6E8A-4147-A177-3AD203B41FA5}">
                      <a16:colId xmlns:a16="http://schemas.microsoft.com/office/drawing/2014/main" val="1678076792"/>
                    </a:ext>
                  </a:extLst>
                </a:gridCol>
                <a:gridCol w="689144">
                  <a:extLst>
                    <a:ext uri="{9D8B030D-6E8A-4147-A177-3AD203B41FA5}">
                      <a16:colId xmlns:a16="http://schemas.microsoft.com/office/drawing/2014/main" val="2601369493"/>
                    </a:ext>
                  </a:extLst>
                </a:gridCol>
                <a:gridCol w="626606">
                  <a:extLst>
                    <a:ext uri="{9D8B030D-6E8A-4147-A177-3AD203B41FA5}">
                      <a16:colId xmlns:a16="http://schemas.microsoft.com/office/drawing/2014/main" val="2395970223"/>
                    </a:ext>
                  </a:extLst>
                </a:gridCol>
                <a:gridCol w="618044">
                  <a:extLst>
                    <a:ext uri="{9D8B030D-6E8A-4147-A177-3AD203B41FA5}">
                      <a16:colId xmlns:a16="http://schemas.microsoft.com/office/drawing/2014/main" val="3235649811"/>
                    </a:ext>
                  </a:extLst>
                </a:gridCol>
                <a:gridCol w="720782">
                  <a:extLst>
                    <a:ext uri="{9D8B030D-6E8A-4147-A177-3AD203B41FA5}">
                      <a16:colId xmlns:a16="http://schemas.microsoft.com/office/drawing/2014/main" val="1050073455"/>
                    </a:ext>
                  </a:extLst>
                </a:gridCol>
                <a:gridCol w="544055">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312 463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1 034 716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7 208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25 541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3 341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11 876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7ECD3F0B-96DF-45AF-B9F8-BED1C277EC1B}"/>
              </a:ext>
            </a:extLst>
          </p:cNvPr>
          <p:cNvGraphicFramePr>
            <a:graphicFrameLocks/>
          </p:cNvGraphicFramePr>
          <p:nvPr>
            <p:extLst>
              <p:ext uri="{D42A27DB-BD31-4B8C-83A1-F6EECF244321}">
                <p14:modId xmlns:p14="http://schemas.microsoft.com/office/powerpoint/2010/main" val="1365704551"/>
              </p:ext>
            </p:extLst>
          </p:nvPr>
        </p:nvGraphicFramePr>
        <p:xfrm>
          <a:off x="721639" y="1947908"/>
          <a:ext cx="5914054" cy="38090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86018" y="2105638"/>
            <a:ext cx="4684939" cy="1333356"/>
          </a:xfrm>
        </p:spPr>
        <p:txBody>
          <a:bodyPr/>
          <a:lstStyle/>
          <a:p>
            <a:pPr lvl="4"/>
            <a:r>
              <a:rPr lang="sv-SE" sz="1400" dirty="0"/>
              <a:t>Antalet varslade personer </a:t>
            </a:r>
            <a:r>
              <a:rPr lang="sv-SE" sz="1400" dirty="0" smtClean="0"/>
              <a:t>minskade </a:t>
            </a:r>
            <a:r>
              <a:rPr lang="sv-SE" sz="1400" dirty="0"/>
              <a:t>med </a:t>
            </a:r>
            <a:r>
              <a:rPr lang="sv-SE" sz="1400" dirty="0" smtClean="0"/>
              <a:t>drygt</a:t>
            </a:r>
            <a:r>
              <a:rPr lang="sv-SE" sz="1400" dirty="0"/>
              <a:t/>
            </a:r>
            <a:br>
              <a:rPr lang="sv-SE" sz="1400" dirty="0"/>
            </a:br>
            <a:r>
              <a:rPr lang="sv-SE" sz="1400" dirty="0" smtClean="0"/>
              <a:t>90 </a:t>
            </a:r>
            <a:r>
              <a:rPr lang="sv-SE" sz="1400" dirty="0"/>
              <a:t>procent i länet och </a:t>
            </a:r>
            <a:r>
              <a:rPr lang="sv-SE" sz="1400" dirty="0" smtClean="0"/>
              <a:t>i Eskilstuna </a:t>
            </a:r>
            <a:r>
              <a:rPr lang="sv-SE" sz="1400" dirty="0"/>
              <a:t>under andra kvartalet.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6BCB8BA9-4C21-4636-9B1D-CDB4C409C70D}"/>
              </a:ext>
            </a:extLst>
          </p:cNvPr>
          <p:cNvGraphicFramePr>
            <a:graphicFrameLocks noGrp="1"/>
          </p:cNvGraphicFramePr>
          <p:nvPr>
            <p:extLst>
              <p:ext uri="{D42A27DB-BD31-4B8C-83A1-F6EECF244321}">
                <p14:modId xmlns:p14="http://schemas.microsoft.com/office/powerpoint/2010/main" val="1750867549"/>
              </p:ext>
            </p:extLst>
          </p:nvPr>
        </p:nvGraphicFramePr>
        <p:xfrm>
          <a:off x="6779353" y="3715992"/>
          <a:ext cx="4698270" cy="2266433"/>
        </p:xfrm>
        <a:graphic>
          <a:graphicData uri="http://schemas.openxmlformats.org/drawingml/2006/table">
            <a:tbl>
              <a:tblPr bandRow="1">
                <a:tableStyleId>{2D5ABB26-0587-4C30-8999-92F81FD0307C}</a:tableStyleId>
              </a:tblPr>
              <a:tblGrid>
                <a:gridCol w="1534688">
                  <a:extLst>
                    <a:ext uri="{9D8B030D-6E8A-4147-A177-3AD203B41FA5}">
                      <a16:colId xmlns:a16="http://schemas.microsoft.com/office/drawing/2014/main" val="1678076792"/>
                    </a:ext>
                  </a:extLst>
                </a:gridCol>
                <a:gridCol w="681593">
                  <a:extLst>
                    <a:ext uri="{9D8B030D-6E8A-4147-A177-3AD203B41FA5}">
                      <a16:colId xmlns:a16="http://schemas.microsoft.com/office/drawing/2014/main" val="2601369493"/>
                    </a:ext>
                  </a:extLst>
                </a:gridCol>
                <a:gridCol w="773262">
                  <a:extLst>
                    <a:ext uri="{9D8B030D-6E8A-4147-A177-3AD203B41FA5}">
                      <a16:colId xmlns:a16="http://schemas.microsoft.com/office/drawing/2014/main" val="2395970223"/>
                    </a:ext>
                  </a:extLst>
                </a:gridCol>
                <a:gridCol w="612166">
                  <a:extLst>
                    <a:ext uri="{9D8B030D-6E8A-4147-A177-3AD203B41FA5}">
                      <a16:colId xmlns:a16="http://schemas.microsoft.com/office/drawing/2014/main" val="3235649811"/>
                    </a:ext>
                  </a:extLst>
                </a:gridCol>
                <a:gridCol w="558468">
                  <a:extLst>
                    <a:ext uri="{9D8B030D-6E8A-4147-A177-3AD203B41FA5}">
                      <a16:colId xmlns:a16="http://schemas.microsoft.com/office/drawing/2014/main" val="1050073455"/>
                    </a:ext>
                  </a:extLst>
                </a:gridCol>
                <a:gridCol w="538093">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A64794F4-5D5D-4B36-9501-3904A1923169}"/>
              </a:ext>
            </a:extLst>
          </p:cNvPr>
          <p:cNvGraphicFramePr>
            <a:graphicFrameLocks/>
          </p:cNvGraphicFramePr>
          <p:nvPr>
            <p:extLst>
              <p:ext uri="{D42A27DB-BD31-4B8C-83A1-F6EECF244321}">
                <p14:modId xmlns:p14="http://schemas.microsoft.com/office/powerpoint/2010/main" val="693654284"/>
              </p:ext>
            </p:extLst>
          </p:nvPr>
        </p:nvGraphicFramePr>
        <p:xfrm>
          <a:off x="831340" y="2101697"/>
          <a:ext cx="5603016" cy="36552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7" y="1764197"/>
            <a:ext cx="4667523" cy="1675087"/>
          </a:xfrm>
        </p:spPr>
        <p:txBody>
          <a:bodyPr/>
          <a:lstStyle/>
          <a:p>
            <a:pPr lvl="4"/>
            <a:r>
              <a:rPr lang="sv-SE" sz="1400" dirty="0"/>
              <a:t>Arbetslösheten minskade i Södermanland till </a:t>
            </a:r>
            <a:r>
              <a:rPr lang="sv-SE" sz="1400" dirty="0" smtClean="0"/>
              <a:t>7,0 </a:t>
            </a:r>
            <a:r>
              <a:rPr lang="sv-SE" sz="1400" dirty="0"/>
              <a:t>procent. I Eskilstuna minskade arbetslösheten till </a:t>
            </a:r>
            <a:r>
              <a:rPr lang="sv-SE" sz="1400" dirty="0" smtClean="0"/>
              <a:t>9,0 </a:t>
            </a:r>
            <a:r>
              <a:rPr lang="sv-SE" sz="1400" dirty="0"/>
              <a:t>procent.</a:t>
            </a:r>
          </a:p>
          <a:p>
            <a:pPr lvl="4"/>
            <a:r>
              <a:rPr lang="sv-SE" sz="1400" dirty="0"/>
              <a:t>Trosa kommun stod för länets lägsta arbetslöshet (3,4 %).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4544" y="1241410"/>
            <a:ext cx="497377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5682EC60-2B0B-4FC8-8045-13E3EC8B960B}"/>
              </a:ext>
            </a:extLst>
          </p:cNvPr>
          <p:cNvGraphicFramePr>
            <a:graphicFrameLocks noGrp="1"/>
          </p:cNvGraphicFramePr>
          <p:nvPr>
            <p:extLst>
              <p:ext uri="{D42A27DB-BD31-4B8C-83A1-F6EECF244321}">
                <p14:modId xmlns:p14="http://schemas.microsoft.com/office/powerpoint/2010/main" val="246038217"/>
              </p:ext>
            </p:extLst>
          </p:nvPr>
        </p:nvGraphicFramePr>
        <p:xfrm>
          <a:off x="6810101" y="3716283"/>
          <a:ext cx="4667523" cy="217410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79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415 627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-26 471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779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7794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14 868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-887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4613420"/>
                  </a:ext>
                </a:extLst>
              </a:tr>
              <a:tr h="37794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6 954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-780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2B9A3179-AFE4-4682-B068-DF7B03E1E6BA}"/>
              </a:ext>
            </a:extLst>
          </p:cNvPr>
          <p:cNvGraphicFramePr>
            <a:graphicFrameLocks/>
          </p:cNvGraphicFramePr>
          <p:nvPr>
            <p:extLst>
              <p:ext uri="{D42A27DB-BD31-4B8C-83A1-F6EECF244321}">
                <p14:modId xmlns:p14="http://schemas.microsoft.com/office/powerpoint/2010/main" val="4289231819"/>
              </p:ext>
            </p:extLst>
          </p:nvPr>
        </p:nvGraphicFramePr>
        <p:xfrm>
          <a:off x="709184" y="1764197"/>
          <a:ext cx="5874498" cy="39319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285485958"/>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5 544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-2 836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-28,7</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9 323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29,3</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14 868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228293396"/>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Eskilstuna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2 628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-1 486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-32,9</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-16,9</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4 327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29,1</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6 954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750982"/>
            <a:ext cx="4725925" cy="1694440"/>
          </a:xfrm>
        </p:spPr>
        <p:txBody>
          <a:bodyPr/>
          <a:lstStyle/>
          <a:p>
            <a:pPr lvl="4"/>
            <a:r>
              <a:rPr lang="sv-SE" sz="1400" dirty="0"/>
              <a:t>Antalet invånare ökade med 0,6 procent eller </a:t>
            </a:r>
            <a:br>
              <a:rPr lang="sv-SE" sz="1400" dirty="0"/>
            </a:br>
            <a:r>
              <a:rPr lang="sv-SE" sz="1400" dirty="0"/>
              <a:t>1 900 personer i Södermanland under andra kvartalet.</a:t>
            </a:r>
          </a:p>
          <a:p>
            <a:pPr lvl="4"/>
            <a:r>
              <a:rPr lang="sv-SE" sz="1400" dirty="0"/>
              <a:t>Länet ökar därmed i något högre takt än Stockholmsregionen i stort.</a:t>
            </a:r>
          </a:p>
          <a:p>
            <a:pPr lvl="4"/>
            <a:r>
              <a:rPr lang="sv-SE" sz="1400" dirty="0"/>
              <a:t>Länets befolkning överstiger nu 300 000 invånare.</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FA0D1C48-9EB3-4098-BEED-C4EAFEB340AE}"/>
              </a:ext>
            </a:extLst>
          </p:cNvPr>
          <p:cNvGraphicFramePr>
            <a:graphicFrameLocks noGrp="1"/>
          </p:cNvGraphicFramePr>
          <p:nvPr>
            <p:extLst>
              <p:ext uri="{D42A27DB-BD31-4B8C-83A1-F6EECF244321}">
                <p14:modId xmlns:p14="http://schemas.microsoft.com/office/powerpoint/2010/main" val="3062692982"/>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10 409,2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4 721,6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3058225959"/>
              </p:ext>
            </p:extLst>
          </p:nvPr>
        </p:nvGraphicFramePr>
        <p:xfrm>
          <a:off x="721633" y="1950883"/>
          <a:ext cx="5788224"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1" y="1819452"/>
            <a:ext cx="4733180" cy="1616870"/>
          </a:xfrm>
        </p:spPr>
        <p:txBody>
          <a:bodyPr/>
          <a:lstStyle/>
          <a:p>
            <a:pPr lvl="4"/>
            <a:r>
              <a:rPr lang="sv-SE" sz="1400" dirty="0"/>
              <a:t>Antalet påbörjade lägenheter ökade med 8 procent i länet och minskade 86 procent i Eskilstuna under andra kvartalet.</a:t>
            </a:r>
          </a:p>
          <a:p>
            <a:pPr lvl="4"/>
            <a:r>
              <a:rPr lang="sv-SE" sz="1400" dirty="0"/>
              <a:t>Under de fyra senaste kvartalen har bostadsbyggandet ökat med 17 procent i länet.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F9F6D2B7-F3FF-442D-920E-1CFEA79086EA}"/>
              </a:ext>
            </a:extLst>
          </p:cNvPr>
          <p:cNvGraphicFramePr>
            <a:graphicFrameLocks noGrp="1"/>
          </p:cNvGraphicFramePr>
          <p:nvPr>
            <p:extLst>
              <p:ext uri="{D42A27DB-BD31-4B8C-83A1-F6EECF244321}">
                <p14:modId xmlns:p14="http://schemas.microsoft.com/office/powerpoint/2010/main" val="1878695304"/>
              </p:ext>
            </p:extLst>
          </p:nvPr>
        </p:nvGraphicFramePr>
        <p:xfrm>
          <a:off x="6744444" y="3682543"/>
          <a:ext cx="4725917" cy="2197559"/>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1453612001"/>
                    </a:ext>
                  </a:extLst>
                </a:gridCol>
                <a:gridCol w="685604">
                  <a:extLst>
                    <a:ext uri="{9D8B030D-6E8A-4147-A177-3AD203B41FA5}">
                      <a16:colId xmlns:a16="http://schemas.microsoft.com/office/drawing/2014/main" val="566359689"/>
                    </a:ext>
                  </a:extLst>
                </a:gridCol>
                <a:gridCol w="777813">
                  <a:extLst>
                    <a:ext uri="{9D8B030D-6E8A-4147-A177-3AD203B41FA5}">
                      <a16:colId xmlns:a16="http://schemas.microsoft.com/office/drawing/2014/main" val="418176542"/>
                    </a:ext>
                  </a:extLst>
                </a:gridCol>
                <a:gridCol w="615768">
                  <a:extLst>
                    <a:ext uri="{9D8B030D-6E8A-4147-A177-3AD203B41FA5}">
                      <a16:colId xmlns:a16="http://schemas.microsoft.com/office/drawing/2014/main" val="1381227373"/>
                    </a:ext>
                  </a:extLst>
                </a:gridCol>
                <a:gridCol w="561754">
                  <a:extLst>
                    <a:ext uri="{9D8B030D-6E8A-4147-A177-3AD203B41FA5}">
                      <a16:colId xmlns:a16="http://schemas.microsoft.com/office/drawing/2014/main" val="1623764247"/>
                    </a:ext>
                  </a:extLst>
                </a:gridCol>
                <a:gridCol w="541259">
                  <a:extLst>
                    <a:ext uri="{9D8B030D-6E8A-4147-A177-3AD203B41FA5}">
                      <a16:colId xmlns:a16="http://schemas.microsoft.com/office/drawing/2014/main" val="1091310737"/>
                    </a:ext>
                  </a:extLst>
                </a:gridCol>
              </a:tblGrid>
              <a:tr h="321127">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81008599"/>
                  </a:ext>
                </a:extLst>
              </a:tr>
              <a:tr h="33718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176245807"/>
                  </a:ext>
                </a:extLst>
              </a:tr>
              <a:tr h="38481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53 215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022427312"/>
                  </a:ext>
                </a:extLst>
              </a:tr>
              <a:tr h="38481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23 935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802779270"/>
                  </a:ext>
                </a:extLst>
              </a:tr>
              <a:tr h="38481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286294017"/>
                  </a:ext>
                </a:extLst>
              </a:tr>
              <a:tr h="38481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60948823"/>
                  </a:ext>
                </a:extLst>
              </a:tr>
            </a:tbl>
          </a:graphicData>
        </a:graphic>
      </p:graphicFrame>
      <p:graphicFrame>
        <p:nvGraphicFramePr>
          <p:cNvPr id="12" name="Diagram 11">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1086913359"/>
              </p:ext>
            </p:extLst>
          </p:nvPr>
        </p:nvGraphicFramePr>
        <p:xfrm>
          <a:off x="721636" y="1982973"/>
          <a:ext cx="5712719" cy="37740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816788" y="233985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816788" y="231530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68237" y="479810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95343"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kv2</a:t>
            </a:r>
            <a:endParaRPr lang="sv-SE" sz="1400" dirty="0"/>
          </a:p>
        </p:txBody>
      </p:sp>
      <p:graphicFrame>
        <p:nvGraphicFramePr>
          <p:cNvPr id="29" name="Tabell 28">
            <a:extLst>
              <a:ext uri="{FF2B5EF4-FFF2-40B4-BE49-F238E27FC236}">
                <a16:creationId xmlns:a16="http://schemas.microsoft.com/office/drawing/2014/main" id="{50030C4F-8188-46CD-95FC-4C74672A23E5}"/>
              </a:ext>
            </a:extLst>
          </p:cNvPr>
          <p:cNvGraphicFramePr>
            <a:graphicFrameLocks noGrp="1"/>
          </p:cNvGraphicFramePr>
          <p:nvPr>
            <p:extLst>
              <p:ext uri="{D42A27DB-BD31-4B8C-83A1-F6EECF244321}">
                <p14:modId xmlns:p14="http://schemas.microsoft.com/office/powerpoint/2010/main" val="831345810"/>
              </p:ext>
            </p:extLst>
          </p:nvPr>
        </p:nvGraphicFramePr>
        <p:xfrm>
          <a:off x="6818214" y="2539253"/>
          <a:ext cx="4733182" cy="2174103"/>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6">
                  <a:extLst>
                    <a:ext uri="{9D8B030D-6E8A-4147-A177-3AD203B41FA5}">
                      <a16:colId xmlns:a16="http://schemas.microsoft.com/office/drawing/2014/main" val="3235649811"/>
                    </a:ext>
                  </a:extLst>
                </a:gridCol>
                <a:gridCol w="606405">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26 828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Södermanlands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Eskilstuna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-53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A173649D-2B56-416D-B2BC-3EE9F096DA69}"/>
              </a:ext>
            </a:extLst>
          </p:cNvPr>
          <p:cNvSpPr txBox="1"/>
          <p:nvPr/>
        </p:nvSpPr>
        <p:spPr>
          <a:xfrm>
            <a:off x="10392424" y="498277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8D432EFD-8918-415F-8E75-5A35AE9521D2}"/>
              </a:ext>
            </a:extLst>
          </p:cNvPr>
          <p:cNvGraphicFramePr>
            <a:graphicFrameLocks/>
          </p:cNvGraphicFramePr>
          <p:nvPr>
            <p:extLst>
              <p:ext uri="{D42A27DB-BD31-4B8C-83A1-F6EECF244321}">
                <p14:modId xmlns:p14="http://schemas.microsoft.com/office/powerpoint/2010/main" val="1800067944"/>
              </p:ext>
            </p:extLst>
          </p:nvPr>
        </p:nvGraphicFramePr>
        <p:xfrm>
          <a:off x="716125" y="2139175"/>
          <a:ext cx="5895343" cy="31205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F9D84AFF-811B-4A83-B635-99CD17748DAB}"/>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113505699"/>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1186767086"/>
                    </a:ext>
                  </a:extLst>
                </a:gridCol>
              </a:tblGrid>
              <a:tr h="541721">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algn="l" rtl="0" fontAlgn="ctr"/>
                      <a:r>
                        <a:rPr lang="sv-SE" sz="800" b="1" i="0" u="none" strike="noStrike">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382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93360832"/>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1559525621"/>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2325918200"/>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39445981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2085089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121273573"/>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Södermanlands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himmel, utomhus&#10;&#10;Automatiskt genererad beskrivning">
            <a:extLst>
              <a:ext uri="{FF2B5EF4-FFF2-40B4-BE49-F238E27FC236}">
                <a16:creationId xmlns:a16="http://schemas.microsoft.com/office/drawing/2014/main" id="{57B83E83-90A5-4B6A-BA1C-4CFC13094D5F}"/>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754782972"/>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585109716"/>
                    </a:ext>
                  </a:extLst>
                </a:gridCol>
              </a:tblGrid>
              <a:tr h="541721">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kv2</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kv2</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7 208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79871">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79871">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1 371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947986397"/>
                  </a:ext>
                </a:extLst>
              </a:tr>
              <a:tr h="479871">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79871">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79871">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3208508909"/>
                  </a:ext>
                </a:extLst>
              </a:tr>
              <a:tr h="479871">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3 341</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126</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1121273573"/>
                  </a:ext>
                </a:extLst>
              </a:tr>
              <a:tr h="479871">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79871">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0D083F9-8538-4369-A435-E7763B6E6547}"/>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18DE41FB-9368-4409-9A56-9F564C8A53F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768258600"/>
              </p:ext>
            </p:extLst>
          </p:nvPr>
        </p:nvGraphicFramePr>
        <p:xfrm>
          <a:off x="6167440" y="106614"/>
          <a:ext cx="5702807" cy="642498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69380">
                  <a:extLst>
                    <a:ext uri="{9D8B030D-6E8A-4147-A177-3AD203B41FA5}">
                      <a16:colId xmlns:a16="http://schemas.microsoft.com/office/drawing/2014/main" val="2818758293"/>
                    </a:ext>
                  </a:extLst>
                </a:gridCol>
                <a:gridCol w="1153696">
                  <a:extLst>
                    <a:ext uri="{9D8B030D-6E8A-4147-A177-3AD203B41FA5}">
                      <a16:colId xmlns:a16="http://schemas.microsoft.com/office/drawing/2014/main" val="3070896393"/>
                    </a:ext>
                  </a:extLst>
                </a:gridCol>
              </a:tblGrid>
              <a:tr h="54231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521">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14 868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80393">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93360832"/>
                  </a:ext>
                </a:extLst>
              </a:tr>
              <a:tr h="480393">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559525621"/>
                  </a:ext>
                </a:extLst>
              </a:tr>
              <a:tr h="480393">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2 441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947986397"/>
                  </a:ext>
                </a:extLst>
              </a:tr>
              <a:tr h="480393">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480393">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944598109"/>
                  </a:ext>
                </a:extLst>
              </a:tr>
              <a:tr h="480393">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1 597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3208508909"/>
                  </a:ext>
                </a:extLst>
              </a:tr>
              <a:tr h="480393">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6 954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480393">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1 302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084239425"/>
                  </a:ext>
                </a:extLst>
              </a:tr>
              <a:tr h="480393">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himmel, utomhus&#10;&#10;Automatiskt genererad beskrivning">
            <a:extLst>
              <a:ext uri="{FF2B5EF4-FFF2-40B4-BE49-F238E27FC236}">
                <a16:creationId xmlns:a16="http://schemas.microsoft.com/office/drawing/2014/main" id="{F91E08CF-99DF-4454-9BD7-984120A69195}"/>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933291233"/>
              </p:ext>
            </p:extLst>
          </p:nvPr>
        </p:nvGraphicFramePr>
        <p:xfrm>
          <a:off x="6167439" y="106614"/>
          <a:ext cx="5687122" cy="642498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4231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521">
                <a:tc>
                  <a:txBody>
                    <a:bodyPr/>
                    <a:lstStyle/>
                    <a:p>
                      <a:pPr algn="l" rtl="0" fontAlgn="ctr"/>
                      <a:r>
                        <a:rPr lang="sv-SE" sz="800" b="1" i="0" u="none" strike="noStrike" dirty="0">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300 616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107 285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93360832"/>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9 097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559525621"/>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11 478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57 310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305</a:t>
                      </a:r>
                    </a:p>
                  </a:txBody>
                  <a:tcPr marL="9525" marR="9525" marT="9525" marB="0" anchor="ctr"/>
                </a:tc>
                <a:extLst>
                  <a:ext uri="{0D108BD9-81ED-4DB2-BD59-A6C34878D82A}">
                    <a16:rowId xmlns:a16="http://schemas.microsoft.com/office/drawing/2014/main" val="2325918200"/>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12 041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extLst>
                  <a:ext uri="{0D108BD9-81ED-4DB2-BD59-A6C34878D82A}">
                    <a16:rowId xmlns:a16="http://schemas.microsoft.com/office/drawing/2014/main" val="3944598109"/>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16 410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34 769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1121273573"/>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37 767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2 345</a:t>
                      </a:r>
                    </a:p>
                  </a:txBody>
                  <a:tcPr marL="9525" marR="9525" marT="9525" marB="0" anchor="ctr"/>
                </a:tc>
                <a:extLst>
                  <a:ext uri="{0D108BD9-81ED-4DB2-BD59-A6C34878D82A}">
                    <a16:rowId xmlns:a16="http://schemas.microsoft.com/office/drawing/2014/main" val="1084239425"/>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14 459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himmel, utomhus&#10;&#10;Automatiskt genererad beskrivning">
            <a:extLst>
              <a:ext uri="{FF2B5EF4-FFF2-40B4-BE49-F238E27FC236}">
                <a16:creationId xmlns:a16="http://schemas.microsoft.com/office/drawing/2014/main" id="{B51AE484-440E-46A4-B958-D0DBA7E6D9D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260887105"/>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41721">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algn="l" rtl="0" fontAlgn="ctr"/>
                      <a:r>
                        <a:rPr lang="sv-SE" sz="800" b="1" i="0" u="none" strike="noStrike">
                          <a:solidFill>
                            <a:srgbClr val="000000"/>
                          </a:solidFill>
                          <a:effectLst/>
                          <a:latin typeface="Futura Std Book" panose="020B0502020204020303" pitchFamily="34" charset="0"/>
                        </a:rPr>
                        <a:t>Södermanland</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39</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65</a:t>
                      </a:r>
                    </a:p>
                  </a:txBody>
                  <a:tcPr marL="0" marR="0" marT="0" marB="0" anchor="ctr"/>
                </a:tc>
                <a:extLst>
                  <a:ext uri="{0D108BD9-81ED-4DB2-BD59-A6C34878D82A}">
                    <a16:rowId xmlns:a16="http://schemas.microsoft.com/office/drawing/2014/main" val="293360832"/>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1559525621"/>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138</a:t>
                      </a:r>
                    </a:p>
                  </a:txBody>
                  <a:tcPr marL="9525" marR="9525" marT="9525" marB="0" anchor="ctr"/>
                </a:tc>
                <a:extLst>
                  <a:ext uri="{0D108BD9-81ED-4DB2-BD59-A6C34878D82A}">
                    <a16:rowId xmlns:a16="http://schemas.microsoft.com/office/drawing/2014/main" val="1947986397"/>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325918200"/>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Nyköping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39445981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80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79871">
                <a:tc>
                  <a:txBody>
                    <a:bodyPr/>
                    <a:lstStyle/>
                    <a:p>
                      <a:pPr algn="l" rtl="0" fontAlgn="ctr"/>
                      <a:r>
                        <a:rPr lang="sv-SE" sz="800" b="0" i="0" u="none" strike="noStrike" dirty="0">
                          <a:solidFill>
                            <a:srgbClr val="000000"/>
                          </a:solidFill>
                          <a:effectLst/>
                          <a:latin typeface="Futura Std Book" panose="020B0502020204020303" pitchFamily="34" charset="0"/>
                        </a:rPr>
                        <a:t>Strängnäs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1121273573"/>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084239425"/>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80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8536" y="0"/>
            <a:ext cx="5723466"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393253" y="1628775"/>
            <a:ext cx="5378897"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4304" y="316773"/>
            <a:ext cx="6169695"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990192" y="0"/>
            <a:ext cx="5808555"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2319</TotalTime>
  <Words>3028</Words>
  <Application>Microsoft Office PowerPoint</Application>
  <PresentationFormat>Bredbild</PresentationFormat>
  <Paragraphs>1140</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525</cp:revision>
  <cp:lastPrinted>2020-03-19T17:55:17Z</cp:lastPrinted>
  <dcterms:created xsi:type="dcterms:W3CDTF">2019-04-29T08:02:07Z</dcterms:created>
  <dcterms:modified xsi:type="dcterms:W3CDTF">2021-09-28T12:48:56Z</dcterms:modified>
</cp:coreProperties>
</file>