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6"/>
  </p:notesMasterIdLst>
  <p:handoutMasterIdLst>
    <p:handoutMasterId r:id="rId27"/>
  </p:handoutMasterIdLst>
  <p:sldIdLst>
    <p:sldId id="369" r:id="rId2"/>
    <p:sldId id="308" r:id="rId3"/>
    <p:sldId id="347" r:id="rId4"/>
    <p:sldId id="370" r:id="rId5"/>
    <p:sldId id="371" r:id="rId6"/>
    <p:sldId id="350" r:id="rId7"/>
    <p:sldId id="351" r:id="rId8"/>
    <p:sldId id="372" r:id="rId9"/>
    <p:sldId id="373" r:id="rId10"/>
    <p:sldId id="354" r:id="rId11"/>
    <p:sldId id="368" r:id="rId12"/>
    <p:sldId id="374" r:id="rId13"/>
    <p:sldId id="375" r:id="rId14"/>
    <p:sldId id="358" r:id="rId15"/>
    <p:sldId id="359" r:id="rId16"/>
    <p:sldId id="376" r:id="rId17"/>
    <p:sldId id="377" r:id="rId18"/>
    <p:sldId id="378" r:id="rId19"/>
    <p:sldId id="316" r:id="rId20"/>
    <p:sldId id="363" r:id="rId21"/>
    <p:sldId id="364" r:id="rId22"/>
    <p:sldId id="365" r:id="rId23"/>
    <p:sldId id="366" r:id="rId24"/>
    <p:sldId id="367" r:id="rId25"/>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0"/>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smus Ragnarsson" initials="RR" lastIdx="1" clrIdx="0">
    <p:extLst>
      <p:ext uri="{19B8F6BF-5375-455C-9EA6-DF929625EA0E}">
        <p15:presenceInfo xmlns:p15="http://schemas.microsoft.com/office/powerpoint/2012/main" userId="S::rasmus.ragnarsson@indikator.org::130af0ea-7f48-4e1e-b25e-5e975adb73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0064"/>
    <a:srgbClr val="00867F"/>
    <a:srgbClr val="FFFFFF"/>
    <a:srgbClr val="0523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815" autoAdjust="0"/>
    <p:restoredTop sz="96357" autoAdjust="0"/>
  </p:normalViewPr>
  <p:slideViewPr>
    <p:cSldViewPr snapToGrid="0">
      <p:cViewPr>
        <p:scale>
          <a:sx n="70" d="100"/>
          <a:sy n="70" d="100"/>
        </p:scale>
        <p:origin x="696" y="32"/>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'sid4 graf'!$C$14</c:f>
              <c:strCache>
                <c:ptCount val="1"/>
                <c:pt idx="0">
                  <c:v>Total</c:v>
                </c:pt>
              </c:strCache>
            </c:strRef>
          </c:tx>
          <c:spPr>
            <a:ln w="28575" cap="rnd">
              <a:solidFill>
                <a:schemeClr val="accent1"/>
              </a:solidFill>
              <a:round/>
            </a:ln>
            <a:effectLst/>
          </c:spPr>
          <c:marker>
            <c:symbol val="none"/>
          </c:marker>
          <c:cat>
            <c:strRef>
              <c:f>'sid4 graf'!$D$13:$AR$13</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'sid4 graf'!$D$14:$AR$14</c:f>
              <c:numCache>
                <c:formatCode>General</c:formatCode>
                <c:ptCount val="41"/>
                <c:pt idx="0">
                  <c:v>100</c:v>
                </c:pt>
                <c:pt idx="1">
                  <c:v>97.864577193897432</c:v>
                </c:pt>
                <c:pt idx="2">
                  <c:v>98.90234115378847</c:v>
                </c:pt>
                <c:pt idx="3">
                  <c:v>100.1636019191201</c:v>
                </c:pt>
                <c:pt idx="4">
                  <c:v>104.39471608833422</c:v>
                </c:pt>
                <c:pt idx="5">
                  <c:v>101.5756729116423</c:v>
                </c:pt>
                <c:pt idx="6">
                  <c:v>102.90677794949255</c:v>
                </c:pt>
                <c:pt idx="7">
                  <c:v>103.07426668849067</c:v>
                </c:pt>
                <c:pt idx="8">
                  <c:v>106.95962463069633</c:v>
                </c:pt>
                <c:pt idx="9">
                  <c:v>104.6129615689116</c:v>
                </c:pt>
                <c:pt idx="10">
                  <c:v>106.37191364079879</c:v>
                </c:pt>
                <c:pt idx="11">
                  <c:v>107.16987023451264</c:v>
                </c:pt>
                <c:pt idx="12">
                  <c:v>112.28204871336402</c:v>
                </c:pt>
                <c:pt idx="13">
                  <c:v>109.68637283284798</c:v>
                </c:pt>
                <c:pt idx="14">
                  <c:v>110.4765735982016</c:v>
                </c:pt>
                <c:pt idx="15">
                  <c:v>112.8385434568557</c:v>
                </c:pt>
                <c:pt idx="16">
                  <c:v>118.38442139135388</c:v>
                </c:pt>
                <c:pt idx="17">
                  <c:v>115.50517312946754</c:v>
                </c:pt>
                <c:pt idx="18">
                  <c:v>117.08436272035304</c:v>
                </c:pt>
                <c:pt idx="19">
                  <c:v>119.91106751729261</c:v>
                </c:pt>
                <c:pt idx="20">
                  <c:v>123.49823395284712</c:v>
                </c:pt>
                <c:pt idx="21">
                  <c:v>121.88625891649941</c:v>
                </c:pt>
                <c:pt idx="22">
                  <c:v>124.04486438208704</c:v>
                </c:pt>
                <c:pt idx="23">
                  <c:v>126.28384219331434</c:v>
                </c:pt>
                <c:pt idx="24">
                  <c:v>131.68905750925168</c:v>
                </c:pt>
                <c:pt idx="25">
                  <c:v>128.36918622769076</c:v>
                </c:pt>
                <c:pt idx="26">
                  <c:v>130.58283413308237</c:v>
                </c:pt>
                <c:pt idx="27">
                  <c:v>132.11949531045772</c:v>
                </c:pt>
                <c:pt idx="28">
                  <c:v>139.64878288772783</c:v>
                </c:pt>
                <c:pt idx="29">
                  <c:v>136.28398660679483</c:v>
                </c:pt>
                <c:pt idx="30">
                  <c:v>137.29090875672716</c:v>
                </c:pt>
                <c:pt idx="31">
                  <c:v>139.86251904701942</c:v>
                </c:pt>
                <c:pt idx="32">
                  <c:v>145.14019850372</c:v>
                </c:pt>
                <c:pt idx="33">
                  <c:v>143.0237731639692</c:v>
                </c:pt>
                <c:pt idx="34">
                  <c:v>144.25712205981279</c:v>
                </c:pt>
                <c:pt idx="35">
                  <c:v>146.91964288233953</c:v>
                </c:pt>
                <c:pt idx="36">
                  <c:v>146.83989194676047</c:v>
                </c:pt>
                <c:pt idx="37">
                  <c:v>142.86985056882781</c:v>
                </c:pt>
                <c:pt idx="38">
                  <c:v>145.05789822709653</c:v>
                </c:pt>
                <c:pt idx="39">
                  <c:v>150.6820069098876</c:v>
                </c:pt>
                <c:pt idx="40">
                  <c:v>157.50350175374729</c:v>
                </c:pt>
              </c:numCache>
            </c:numRef>
          </c:val>
          <c:smooth val="0"/>
          <c:extLst>
            <c:ext xmlns:c16="http://schemas.microsoft.com/office/drawing/2014/chart" uri="{C3380CC4-5D6E-409C-BE32-E72D297353CC}">
              <c16:uniqueId val="{00000000-AC76-4772-853B-B0353A9ED965}"/>
            </c:ext>
          </c:extLst>
        </c:ser>
        <c:ser>
          <c:idx val="1"/>
          <c:order val="1"/>
          <c:tx>
            <c:strRef>
              <c:f>'sid4 graf'!$B$15</c:f>
              <c:strCache>
                <c:ptCount val="1"/>
                <c:pt idx="0">
                  <c:v>Per invånare</c:v>
                </c:pt>
              </c:strCache>
            </c:strRef>
          </c:tx>
          <c:spPr>
            <a:ln w="28575" cap="rnd">
              <a:solidFill>
                <a:schemeClr val="accent2"/>
              </a:solidFill>
              <a:round/>
            </a:ln>
            <a:effectLst/>
          </c:spPr>
          <c:marker>
            <c:symbol val="none"/>
          </c:marker>
          <c:cat>
            <c:strRef>
              <c:f>'sid4 graf'!$D$13:$AR$13</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'sid4 graf'!$D$15:$AR$15</c:f>
              <c:numCache>
                <c:formatCode>General</c:formatCode>
                <c:ptCount val="41"/>
                <c:pt idx="0">
                  <c:v>100</c:v>
                </c:pt>
                <c:pt idx="1">
                  <c:v>97.368147770974289</c:v>
                </c:pt>
                <c:pt idx="2">
                  <c:v>98.073801689327041</c:v>
                </c:pt>
                <c:pt idx="3">
                  <c:v>98.939142066900203</c:v>
                </c:pt>
                <c:pt idx="4">
                  <c:v>102.65002129754899</c:v>
                </c:pt>
                <c:pt idx="5">
                  <c:v>99.380623271713006</c:v>
                </c:pt>
                <c:pt idx="6">
                  <c:v>100.33996986463882</c:v>
                </c:pt>
                <c:pt idx="7">
                  <c:v>100.08642004393002</c:v>
                </c:pt>
                <c:pt idx="8">
                  <c:v>103.42349644036861</c:v>
                </c:pt>
                <c:pt idx="9">
                  <c:v>100.65635689199242</c:v>
                </c:pt>
                <c:pt idx="10">
                  <c:v>101.99073482584339</c:v>
                </c:pt>
                <c:pt idx="11">
                  <c:v>102.35752400234497</c:v>
                </c:pt>
                <c:pt idx="12">
                  <c:v>106.75544762074065</c:v>
                </c:pt>
                <c:pt idx="13">
                  <c:v>103.75882515426046</c:v>
                </c:pt>
                <c:pt idx="14">
                  <c:v>104.23954696409054</c:v>
                </c:pt>
                <c:pt idx="15">
                  <c:v>106.12724694716705</c:v>
                </c:pt>
                <c:pt idx="16">
                  <c:v>110.91958516605219</c:v>
                </c:pt>
                <c:pt idx="17">
                  <c:v>107.70475848915518</c:v>
                </c:pt>
                <c:pt idx="18">
                  <c:v>108.82096630586882</c:v>
                </c:pt>
                <c:pt idx="19">
                  <c:v>111.06105317154345</c:v>
                </c:pt>
                <c:pt idx="20">
                  <c:v>113.91234839877252</c:v>
                </c:pt>
                <c:pt idx="21">
                  <c:v>111.81299076315712</c:v>
                </c:pt>
                <c:pt idx="22">
                  <c:v>113.37870949862858</c:v>
                </c:pt>
                <c:pt idx="23">
                  <c:v>114.97944869408281</c:v>
                </c:pt>
                <c:pt idx="24">
                  <c:v>119.37183251357222</c:v>
                </c:pt>
                <c:pt idx="25">
                  <c:v>115.77332619958911</c:v>
                </c:pt>
                <c:pt idx="26">
                  <c:v>117.33351443821915</c:v>
                </c:pt>
                <c:pt idx="27">
                  <c:v>118.33134892119855</c:v>
                </c:pt>
                <c:pt idx="28">
                  <c:v>124.53432529458004</c:v>
                </c:pt>
                <c:pt idx="29">
                  <c:v>120.97498831158283</c:v>
                </c:pt>
                <c:pt idx="30">
                  <c:v>121.467445748532</c:v>
                </c:pt>
                <c:pt idx="31">
                  <c:v>123.29951516529687</c:v>
                </c:pt>
                <c:pt idx="32">
                  <c:v>127.44756047223171</c:v>
                </c:pt>
                <c:pt idx="33">
                  <c:v>125.06437814098655</c:v>
                </c:pt>
                <c:pt idx="34">
                  <c:v>125.86123350874153</c:v>
                </c:pt>
                <c:pt idx="35">
                  <c:v>127.85140376311439</c:v>
                </c:pt>
                <c:pt idx="36">
                  <c:v>127.65484508066287</c:v>
                </c:pt>
                <c:pt idx="37">
                  <c:v>123.9810706566369</c:v>
                </c:pt>
                <c:pt idx="38">
                  <c:v>125.77106013983474</c:v>
                </c:pt>
                <c:pt idx="39">
                  <c:v>130.44621153116725</c:v>
                </c:pt>
                <c:pt idx="40">
                  <c:v>135.95832799643537</c:v>
                </c:pt>
              </c:numCache>
            </c:numRef>
          </c:val>
          <c:smooth val="0"/>
          <c:extLst>
            <c:ext xmlns:c16="http://schemas.microsoft.com/office/drawing/2014/chart" uri="{C3380CC4-5D6E-409C-BE32-E72D297353CC}">
              <c16:uniqueId val="{00000001-AC76-4772-853B-B0353A9ED965}"/>
            </c:ext>
          </c:extLst>
        </c:ser>
        <c:ser>
          <c:idx val="2"/>
          <c:order val="2"/>
          <c:tx>
            <c:strRef>
              <c:f>'sid4 graf'!$B$16</c:f>
              <c:strCache>
                <c:ptCount val="1"/>
                <c:pt idx="0">
                  <c:v>Per sysselsatt</c:v>
                </c:pt>
              </c:strCache>
            </c:strRef>
          </c:tx>
          <c:spPr>
            <a:ln w="28575" cap="rnd">
              <a:solidFill>
                <a:schemeClr val="accent3"/>
              </a:solidFill>
              <a:prstDash val="sysDash"/>
              <a:round/>
            </a:ln>
            <a:effectLst/>
          </c:spPr>
          <c:marker>
            <c:symbol val="none"/>
          </c:marker>
          <c:cat>
            <c:strRef>
              <c:f>'sid4 graf'!$D$13:$AR$13</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'sid4 graf'!$D$16:$AR$16</c:f>
              <c:numCache>
                <c:formatCode>General</c:formatCode>
                <c:ptCount val="41"/>
                <c:pt idx="0">
                  <c:v>100</c:v>
                </c:pt>
                <c:pt idx="1">
                  <c:v>97.024772968373838</c:v>
                </c:pt>
                <c:pt idx="2">
                  <c:v>98.466933694606368</c:v>
                </c:pt>
                <c:pt idx="3">
                  <c:v>98.852267854997905</c:v>
                </c:pt>
                <c:pt idx="4">
                  <c:v>101.42700523792546</c:v>
                </c:pt>
                <c:pt idx="5">
                  <c:v>98.328581728401275</c:v>
                </c:pt>
                <c:pt idx="6">
                  <c:v>99.789813231015088</c:v>
                </c:pt>
                <c:pt idx="7">
                  <c:v>100.30913574729604</c:v>
                </c:pt>
                <c:pt idx="8">
                  <c:v>102.893822988476</c:v>
                </c:pt>
                <c:pt idx="9">
                  <c:v>99.814288017590783</c:v>
                </c:pt>
                <c:pt idx="10">
                  <c:v>101.60200126600023</c:v>
                </c:pt>
                <c:pt idx="11">
                  <c:v>102.16220185853228</c:v>
                </c:pt>
                <c:pt idx="12">
                  <c:v>105.09386190334153</c:v>
                </c:pt>
                <c:pt idx="13">
                  <c:v>102.39385709119456</c:v>
                </c:pt>
                <c:pt idx="14">
                  <c:v>102.59986900614108</c:v>
                </c:pt>
                <c:pt idx="15">
                  <c:v>106.26037728385926</c:v>
                </c:pt>
                <c:pt idx="16">
                  <c:v>109.2945379109442</c:v>
                </c:pt>
                <c:pt idx="17">
                  <c:v>105.76365310071593</c:v>
                </c:pt>
                <c:pt idx="18">
                  <c:v>106.74068885450146</c:v>
                </c:pt>
                <c:pt idx="19">
                  <c:v>110.21573301982906</c:v>
                </c:pt>
                <c:pt idx="20">
                  <c:v>112.08801372084471</c:v>
                </c:pt>
                <c:pt idx="21">
                  <c:v>109.53069377946164</c:v>
                </c:pt>
                <c:pt idx="22">
                  <c:v>110.98256426912485</c:v>
                </c:pt>
                <c:pt idx="23">
                  <c:v>114.38184564744253</c:v>
                </c:pt>
                <c:pt idx="24">
                  <c:v>116.50765708888267</c:v>
                </c:pt>
                <c:pt idx="25">
                  <c:v>113.07168976664664</c:v>
                </c:pt>
                <c:pt idx="26">
                  <c:v>114.72680972065902</c:v>
                </c:pt>
                <c:pt idx="27">
                  <c:v>116.17290831029578</c:v>
                </c:pt>
                <c:pt idx="28">
                  <c:v>120.48108062610871</c:v>
                </c:pt>
                <c:pt idx="29">
                  <c:v>117.13127627101338</c:v>
                </c:pt>
                <c:pt idx="30">
                  <c:v>118.23570484323879</c:v>
                </c:pt>
                <c:pt idx="31">
                  <c:v>120.20689859713507</c:v>
                </c:pt>
                <c:pt idx="32">
                  <c:v>122.38755810361285</c:v>
                </c:pt>
                <c:pt idx="33">
                  <c:v>120.88101820609324</c:v>
                </c:pt>
                <c:pt idx="34">
                  <c:v>121.9719155495784</c:v>
                </c:pt>
                <c:pt idx="35">
                  <c:v>123.50592250841405</c:v>
                </c:pt>
                <c:pt idx="36">
                  <c:v>122.04889048343112</c:v>
                </c:pt>
                <c:pt idx="37">
                  <c:v>118.9444381370777</c:v>
                </c:pt>
                <c:pt idx="38">
                  <c:v>120.92709021614191</c:v>
                </c:pt>
                <c:pt idx="39">
                  <c:v>124.31879620004622</c:v>
                </c:pt>
                <c:pt idx="40">
                  <c:v>131.95434067475207</c:v>
                </c:pt>
              </c:numCache>
            </c:numRef>
          </c:val>
          <c:smooth val="0"/>
          <c:extLst>
            <c:ext xmlns:c16="http://schemas.microsoft.com/office/drawing/2014/chart" uri="{C3380CC4-5D6E-409C-BE32-E72D297353CC}">
              <c16:uniqueId val="{00000002-AC76-4772-853B-B0353A9ED965}"/>
            </c:ext>
          </c:extLst>
        </c:ser>
        <c:dLbls>
          <c:showLegendKey val="0"/>
          <c:showVal val="0"/>
          <c:showCatName val="0"/>
          <c:showSerName val="0"/>
          <c:showPercent val="0"/>
          <c:showBubbleSize val="0"/>
        </c:dLbls>
        <c:smooth val="0"/>
        <c:axId val="977133984"/>
        <c:axId val="977136280"/>
      </c:lineChart>
      <c:catAx>
        <c:axId val="977133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977136280"/>
        <c:crosses val="autoZero"/>
        <c:auto val="1"/>
        <c:lblAlgn val="ctr"/>
        <c:lblOffset val="100"/>
        <c:noMultiLvlLbl val="0"/>
      </c:catAx>
      <c:valAx>
        <c:axId val="97713628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97713398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'sid5 (Graf)'!$A$13</c:f>
              <c:strCache>
                <c:ptCount val="1"/>
                <c:pt idx="0">
                  <c:v>Stockholms län, varav</c:v>
                </c:pt>
              </c:strCache>
            </c:strRef>
          </c:tx>
          <c:spPr>
            <a:ln w="28575" cap="rnd">
              <a:solidFill>
                <a:schemeClr val="accent1"/>
              </a:solidFill>
              <a:round/>
            </a:ln>
            <a:effectLst/>
          </c:spPr>
          <c:marker>
            <c:symbol val="none"/>
          </c:marker>
          <c:cat>
            <c:strRef>
              <c:f>'sid5 (Graf)'!$B$12:$AP$12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'sid5 (Graf)'!$B$13:$AP$13</c:f>
              <c:numCache>
                <c:formatCode>General</c:formatCode>
                <c:ptCount val="41"/>
                <c:pt idx="0">
                  <c:v>100</c:v>
                </c:pt>
                <c:pt idx="1">
                  <c:v>96.909962198863695</c:v>
                </c:pt>
                <c:pt idx="2">
                  <c:v>98.625522748189965</c:v>
                </c:pt>
                <c:pt idx="3">
                  <c:v>99.954870601242916</c:v>
                </c:pt>
                <c:pt idx="4">
                  <c:v>104.62057346563992</c:v>
                </c:pt>
                <c:pt idx="5">
                  <c:v>100.93422698479638</c:v>
                </c:pt>
                <c:pt idx="6">
                  <c:v>102.07190763872633</c:v>
                </c:pt>
                <c:pt idx="7">
                  <c:v>102.49009824091515</c:v>
                </c:pt>
                <c:pt idx="8">
                  <c:v>106.75826066604834</c:v>
                </c:pt>
                <c:pt idx="9">
                  <c:v>103.44829650884537</c:v>
                </c:pt>
                <c:pt idx="10">
                  <c:v>105.85773324888665</c:v>
                </c:pt>
                <c:pt idx="11">
                  <c:v>106.89920081469288</c:v>
                </c:pt>
                <c:pt idx="12">
                  <c:v>112.15746665523668</c:v>
                </c:pt>
                <c:pt idx="13">
                  <c:v>108.55907386343235</c:v>
                </c:pt>
                <c:pt idx="14">
                  <c:v>110.03981168467769</c:v>
                </c:pt>
                <c:pt idx="15">
                  <c:v>112.78713149613704</c:v>
                </c:pt>
                <c:pt idx="16">
                  <c:v>118.7273332720444</c:v>
                </c:pt>
                <c:pt idx="17">
                  <c:v>114.77872614733842</c:v>
                </c:pt>
                <c:pt idx="18">
                  <c:v>117.10329179949201</c:v>
                </c:pt>
                <c:pt idx="19">
                  <c:v>120.22456230808609</c:v>
                </c:pt>
                <c:pt idx="20">
                  <c:v>123.66360231665294</c:v>
                </c:pt>
                <c:pt idx="21">
                  <c:v>121.24626294114182</c:v>
                </c:pt>
                <c:pt idx="22">
                  <c:v>124.10230358771199</c:v>
                </c:pt>
                <c:pt idx="23">
                  <c:v>126.77734034710453</c:v>
                </c:pt>
                <c:pt idx="24">
                  <c:v>132.31909236362921</c:v>
                </c:pt>
                <c:pt idx="25">
                  <c:v>127.92225939252006</c:v>
                </c:pt>
                <c:pt idx="26">
                  <c:v>130.89232286178404</c:v>
                </c:pt>
                <c:pt idx="27">
                  <c:v>132.71800948996</c:v>
                </c:pt>
                <c:pt idx="28">
                  <c:v>140.65954047780946</c:v>
                </c:pt>
                <c:pt idx="29">
                  <c:v>136.3026873431331</c:v>
                </c:pt>
                <c:pt idx="30">
                  <c:v>137.63498234185855</c:v>
                </c:pt>
                <c:pt idx="31">
                  <c:v>140.17998241109254</c:v>
                </c:pt>
                <c:pt idx="32">
                  <c:v>145.87388063473099</c:v>
                </c:pt>
                <c:pt idx="33">
                  <c:v>141.16579814359403</c:v>
                </c:pt>
                <c:pt idx="34">
                  <c:v>143.20282375782344</c:v>
                </c:pt>
                <c:pt idx="35">
                  <c:v>146.11083435891274</c:v>
                </c:pt>
                <c:pt idx="36">
                  <c:v>145.19510247357965</c:v>
                </c:pt>
                <c:pt idx="37">
                  <c:v>140.22122258529186</c:v>
                </c:pt>
                <c:pt idx="38">
                  <c:v>142.88029633359574</c:v>
                </c:pt>
                <c:pt idx="39">
                  <c:v>149.47388658708243</c:v>
                </c:pt>
                <c:pt idx="40">
                  <c:v>156.6046605752712</c:v>
                </c:pt>
              </c:numCache>
            </c:numRef>
          </c:val>
          <c:smooth val="0"/>
          <c:extLst>
            <c:ext xmlns:c16="http://schemas.microsoft.com/office/drawing/2014/chart" uri="{C3380CC4-5D6E-409C-BE32-E72D297353CC}">
              <c16:uniqueId val="{00000000-8A6E-41C8-BB2A-CCA7FDE1366D}"/>
            </c:ext>
          </c:extLst>
        </c:ser>
        <c:ser>
          <c:idx val="1"/>
          <c:order val="1"/>
          <c:tx>
            <c:strRef>
              <c:f>'sid5 (Graf)'!$A$14</c:f>
              <c:strCache>
                <c:ptCount val="1"/>
                <c:pt idx="0">
                  <c:v>Industri</c:v>
                </c:pt>
              </c:strCache>
            </c:strRef>
          </c:tx>
          <c:spPr>
            <a:ln w="28575" cap="rnd">
              <a:solidFill>
                <a:schemeClr val="accent2"/>
              </a:solidFill>
              <a:prstDash val="sysDot"/>
              <a:round/>
            </a:ln>
            <a:effectLst/>
          </c:spPr>
          <c:marker>
            <c:symbol val="none"/>
          </c:marker>
          <c:cat>
            <c:strRef>
              <c:f>'sid5 (Graf)'!$B$12:$AP$12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'sid5 (Graf)'!$B$14:$AP$14</c:f>
              <c:numCache>
                <c:formatCode>General</c:formatCode>
                <c:ptCount val="41"/>
                <c:pt idx="0">
                  <c:v>100</c:v>
                </c:pt>
                <c:pt idx="1">
                  <c:v>92.414585273440423</c:v>
                </c:pt>
                <c:pt idx="2">
                  <c:v>91.597478439793804</c:v>
                </c:pt>
                <c:pt idx="3">
                  <c:v>96.987939280771229</c:v>
                </c:pt>
                <c:pt idx="4">
                  <c:v>103.36191053193961</c:v>
                </c:pt>
                <c:pt idx="5">
                  <c:v>94.80445164559174</c:v>
                </c:pt>
                <c:pt idx="6">
                  <c:v>92.545358316985954</c:v>
                </c:pt>
                <c:pt idx="7">
                  <c:v>98.341597331913405</c:v>
                </c:pt>
                <c:pt idx="8">
                  <c:v>100.52506836441921</c:v>
                </c:pt>
                <c:pt idx="9">
                  <c:v>93.22279056299098</c:v>
                </c:pt>
                <c:pt idx="10">
                  <c:v>94.389565755081591</c:v>
                </c:pt>
                <c:pt idx="11">
                  <c:v>96.89739727769873</c:v>
                </c:pt>
                <c:pt idx="12">
                  <c:v>102.75138720157382</c:v>
                </c:pt>
                <c:pt idx="13">
                  <c:v>94.244134850724095</c:v>
                </c:pt>
                <c:pt idx="14">
                  <c:v>93.541206653102819</c:v>
                </c:pt>
                <c:pt idx="15">
                  <c:v>97.845113930420027</c:v>
                </c:pt>
                <c:pt idx="16">
                  <c:v>108.65608894268087</c:v>
                </c:pt>
                <c:pt idx="17">
                  <c:v>96.303695649774994</c:v>
                </c:pt>
                <c:pt idx="18">
                  <c:v>96.451335915010773</c:v>
                </c:pt>
                <c:pt idx="19">
                  <c:v>106.4714308742471</c:v>
                </c:pt>
                <c:pt idx="20">
                  <c:v>105.61351781239908</c:v>
                </c:pt>
                <c:pt idx="21">
                  <c:v>99.682015579404421</c:v>
                </c:pt>
                <c:pt idx="22">
                  <c:v>99.648733114436908</c:v>
                </c:pt>
                <c:pt idx="23">
                  <c:v>104.25102319156871</c:v>
                </c:pt>
                <c:pt idx="24">
                  <c:v>94.27484912412929</c:v>
                </c:pt>
                <c:pt idx="25">
                  <c:v>88.03351616110902</c:v>
                </c:pt>
                <c:pt idx="26">
                  <c:v>88.304442105984677</c:v>
                </c:pt>
                <c:pt idx="27">
                  <c:v>91.594897452220394</c:v>
                </c:pt>
                <c:pt idx="28">
                  <c:v>103.56489154630182</c:v>
                </c:pt>
                <c:pt idx="29">
                  <c:v>91.185707845648935</c:v>
                </c:pt>
                <c:pt idx="30">
                  <c:v>90.650085714979085</c:v>
                </c:pt>
                <c:pt idx="31">
                  <c:v>95.319836744139721</c:v>
                </c:pt>
                <c:pt idx="32">
                  <c:v>110.8773354772058</c:v>
                </c:pt>
                <c:pt idx="33">
                  <c:v>96.382374665837943</c:v>
                </c:pt>
                <c:pt idx="34">
                  <c:v>95.554465718868684</c:v>
                </c:pt>
                <c:pt idx="35">
                  <c:v>98.14531443675213</c:v>
                </c:pt>
                <c:pt idx="36">
                  <c:v>112.1829978402349</c:v>
                </c:pt>
                <c:pt idx="37">
                  <c:v>96.722190587912706</c:v>
                </c:pt>
                <c:pt idx="38">
                  <c:v>97.317802467444992</c:v>
                </c:pt>
                <c:pt idx="39">
                  <c:v>105.03112796874437</c:v>
                </c:pt>
                <c:pt idx="40">
                  <c:v>119.20185340766962</c:v>
                </c:pt>
              </c:numCache>
            </c:numRef>
          </c:val>
          <c:smooth val="0"/>
          <c:extLst>
            <c:ext xmlns:c16="http://schemas.microsoft.com/office/drawing/2014/chart" uri="{C3380CC4-5D6E-409C-BE32-E72D297353CC}">
              <c16:uniqueId val="{00000001-8A6E-41C8-BB2A-CCA7FDE1366D}"/>
            </c:ext>
          </c:extLst>
        </c:ser>
        <c:ser>
          <c:idx val="2"/>
          <c:order val="2"/>
          <c:tx>
            <c:strRef>
              <c:f>'sid5 (Graf)'!$A$15</c:f>
              <c:strCache>
                <c:ptCount val="1"/>
                <c:pt idx="0">
                  <c:v>Tjänster</c:v>
                </c:pt>
              </c:strCache>
            </c:strRef>
          </c:tx>
          <c:spPr>
            <a:ln w="28575" cap="rnd">
              <a:solidFill>
                <a:schemeClr val="accent3"/>
              </a:solidFill>
              <a:prstDash val="sysDash"/>
              <a:round/>
            </a:ln>
            <a:effectLst/>
          </c:spPr>
          <c:marker>
            <c:symbol val="none"/>
          </c:marker>
          <c:cat>
            <c:strRef>
              <c:f>'sid5 (Graf)'!$B$12:$AP$12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'sid5 (Graf)'!$B$15:$AP$15</c:f>
              <c:numCache>
                <c:formatCode>General</c:formatCode>
                <c:ptCount val="41"/>
                <c:pt idx="0">
                  <c:v>100</c:v>
                </c:pt>
                <c:pt idx="1">
                  <c:v>97.657715901629771</c:v>
                </c:pt>
                <c:pt idx="2">
                  <c:v>99.189953012233246</c:v>
                </c:pt>
                <c:pt idx="3">
                  <c:v>100.96318046492929</c:v>
                </c:pt>
                <c:pt idx="4">
                  <c:v>104.6114070932109</c:v>
                </c:pt>
                <c:pt idx="5">
                  <c:v>101.80650170536396</c:v>
                </c:pt>
                <c:pt idx="6">
                  <c:v>102.93815003221604</c:v>
                </c:pt>
                <c:pt idx="7">
                  <c:v>103.41868563714789</c:v>
                </c:pt>
                <c:pt idx="8">
                  <c:v>107.20569404500982</c:v>
                </c:pt>
                <c:pt idx="9">
                  <c:v>104.6108797453402</c:v>
                </c:pt>
                <c:pt idx="10">
                  <c:v>106.77725238018765</c:v>
                </c:pt>
                <c:pt idx="11">
                  <c:v>108.80212539912267</c:v>
                </c:pt>
                <c:pt idx="12">
                  <c:v>113.07279256640957</c:v>
                </c:pt>
                <c:pt idx="13">
                  <c:v>110.33553946708636</c:v>
                </c:pt>
                <c:pt idx="14">
                  <c:v>111.65386857790072</c:v>
                </c:pt>
                <c:pt idx="15">
                  <c:v>115.3259852107806</c:v>
                </c:pt>
                <c:pt idx="16">
                  <c:v>119.48168346068913</c:v>
                </c:pt>
                <c:pt idx="17">
                  <c:v>116.66108259485303</c:v>
                </c:pt>
                <c:pt idx="18">
                  <c:v>118.85857323613347</c:v>
                </c:pt>
                <c:pt idx="19">
                  <c:v>122.21371588384631</c:v>
                </c:pt>
                <c:pt idx="20">
                  <c:v>125.09078133841903</c:v>
                </c:pt>
                <c:pt idx="21">
                  <c:v>123.54176323592964</c:v>
                </c:pt>
                <c:pt idx="22">
                  <c:v>126.26896359907249</c:v>
                </c:pt>
                <c:pt idx="23">
                  <c:v>129.85445077600085</c:v>
                </c:pt>
                <c:pt idx="24">
                  <c:v>136.41435533065655</c:v>
                </c:pt>
                <c:pt idx="25">
                  <c:v>132.42612569899504</c:v>
                </c:pt>
                <c:pt idx="26">
                  <c:v>135.26626522534832</c:v>
                </c:pt>
                <c:pt idx="27">
                  <c:v>138.10795074934904</c:v>
                </c:pt>
                <c:pt idx="28">
                  <c:v>144.38305296605262</c:v>
                </c:pt>
                <c:pt idx="29">
                  <c:v>141.50081030995159</c:v>
                </c:pt>
                <c:pt idx="30">
                  <c:v>142.65763539336706</c:v>
                </c:pt>
                <c:pt idx="31">
                  <c:v>146.04458901492768</c:v>
                </c:pt>
                <c:pt idx="32">
                  <c:v>149.11897739974927</c:v>
                </c:pt>
                <c:pt idx="33">
                  <c:v>146.38097958846134</c:v>
                </c:pt>
                <c:pt idx="34">
                  <c:v>148.53087073421943</c:v>
                </c:pt>
                <c:pt idx="35">
                  <c:v>152.77946029263873</c:v>
                </c:pt>
                <c:pt idx="36">
                  <c:v>148.08846190868704</c:v>
                </c:pt>
                <c:pt idx="37">
                  <c:v>144.86606741655316</c:v>
                </c:pt>
                <c:pt idx="38">
                  <c:v>147.72985926331472</c:v>
                </c:pt>
                <c:pt idx="39">
                  <c:v>155.23237365222661</c:v>
                </c:pt>
                <c:pt idx="40">
                  <c:v>160.26723210026014</c:v>
                </c:pt>
              </c:numCache>
            </c:numRef>
          </c:val>
          <c:smooth val="0"/>
          <c:extLst>
            <c:ext xmlns:c16="http://schemas.microsoft.com/office/drawing/2014/chart" uri="{C3380CC4-5D6E-409C-BE32-E72D297353CC}">
              <c16:uniqueId val="{00000002-8A6E-41C8-BB2A-CCA7FDE1366D}"/>
            </c:ext>
          </c:extLst>
        </c:ser>
        <c:ser>
          <c:idx val="3"/>
          <c:order val="3"/>
          <c:tx>
            <c:strRef>
              <c:f>'sid5 (Graf)'!$A$16</c:f>
              <c:strCache>
                <c:ptCount val="1"/>
                <c:pt idx="0">
                  <c:v>Övrigt</c:v>
                </c:pt>
              </c:strCache>
            </c:strRef>
          </c:tx>
          <c:spPr>
            <a:ln w="28575" cap="rnd">
              <a:solidFill>
                <a:schemeClr val="accent4"/>
              </a:solidFill>
              <a:prstDash val="dash"/>
              <a:round/>
            </a:ln>
            <a:effectLst/>
          </c:spPr>
          <c:marker>
            <c:symbol val="none"/>
          </c:marker>
          <c:cat>
            <c:strRef>
              <c:f>'sid5 (Graf)'!$B$12:$AP$12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'sid5 (Graf)'!$B$16:$AP$16</c:f>
              <c:numCache>
                <c:formatCode>General</c:formatCode>
                <c:ptCount val="41"/>
                <c:pt idx="0">
                  <c:v>100</c:v>
                </c:pt>
                <c:pt idx="1">
                  <c:v>96.124335274306745</c:v>
                </c:pt>
                <c:pt idx="2">
                  <c:v>104.24637276915938</c:v>
                </c:pt>
                <c:pt idx="3">
                  <c:v>93.604631620807069</c:v>
                </c:pt>
                <c:pt idx="4">
                  <c:v>106.87617070973853</c:v>
                </c:pt>
                <c:pt idx="5">
                  <c:v>101.53209551063927</c:v>
                </c:pt>
                <c:pt idx="6">
                  <c:v>108.54509677050009</c:v>
                </c:pt>
                <c:pt idx="7">
                  <c:v>99.062937726024956</c:v>
                </c:pt>
                <c:pt idx="8">
                  <c:v>112.34563397138614</c:v>
                </c:pt>
                <c:pt idx="9">
                  <c:v>107.75937101311462</c:v>
                </c:pt>
                <c:pt idx="10">
                  <c:v>115.04670083668235</c:v>
                </c:pt>
                <c:pt idx="11">
                  <c:v>102.44107368227476</c:v>
                </c:pt>
                <c:pt idx="12">
                  <c:v>117.86867527902321</c:v>
                </c:pt>
                <c:pt idx="13">
                  <c:v>112.90706401553463</c:v>
                </c:pt>
                <c:pt idx="14">
                  <c:v>119.96071322689825</c:v>
                </c:pt>
                <c:pt idx="15">
                  <c:v>109.57062894381711</c:v>
                </c:pt>
                <c:pt idx="16">
                  <c:v>127.39925302474509</c:v>
                </c:pt>
                <c:pt idx="17">
                  <c:v>125.03907981480565</c:v>
                </c:pt>
                <c:pt idx="18">
                  <c:v>132.52476449540868</c:v>
                </c:pt>
                <c:pt idx="19">
                  <c:v>121.2027276043881</c:v>
                </c:pt>
                <c:pt idx="20">
                  <c:v>138.35384784896848</c:v>
                </c:pt>
                <c:pt idx="21">
                  <c:v>132.10761924169665</c:v>
                </c:pt>
                <c:pt idx="22">
                  <c:v>141.36266217202453</c:v>
                </c:pt>
                <c:pt idx="23">
                  <c:v>130.42913935902831</c:v>
                </c:pt>
                <c:pt idx="24">
                  <c:v>150.96581594047339</c:v>
                </c:pt>
                <c:pt idx="25">
                  <c:v>145.0935048875981</c:v>
                </c:pt>
                <c:pt idx="26">
                  <c:v>154.14971315448051</c:v>
                </c:pt>
                <c:pt idx="27">
                  <c:v>141.96180566698024</c:v>
                </c:pt>
                <c:pt idx="28">
                  <c:v>161.89415775444465</c:v>
                </c:pt>
                <c:pt idx="29">
                  <c:v>154.54719974096389</c:v>
                </c:pt>
                <c:pt idx="30">
                  <c:v>161.06057537835491</c:v>
                </c:pt>
                <c:pt idx="31">
                  <c:v>150.43241237883251</c:v>
                </c:pt>
                <c:pt idx="32">
                  <c:v>168.94076217379168</c:v>
                </c:pt>
                <c:pt idx="33">
                  <c:v>158.64683426365178</c:v>
                </c:pt>
                <c:pt idx="34">
                  <c:v>164.30306547178006</c:v>
                </c:pt>
                <c:pt idx="35">
                  <c:v>152.56687421784957</c:v>
                </c:pt>
                <c:pt idx="36">
                  <c:v>168.85454847785405</c:v>
                </c:pt>
                <c:pt idx="37">
                  <c:v>161.96742961369225</c:v>
                </c:pt>
                <c:pt idx="38">
                  <c:v>165.83501573547008</c:v>
                </c:pt>
                <c:pt idx="39">
                  <c:v>160.21783615444119</c:v>
                </c:pt>
                <c:pt idx="40">
                  <c:v>179.05644672980688</c:v>
                </c:pt>
              </c:numCache>
            </c:numRef>
          </c:val>
          <c:smooth val="0"/>
          <c:extLst>
            <c:ext xmlns:c16="http://schemas.microsoft.com/office/drawing/2014/chart" uri="{C3380CC4-5D6E-409C-BE32-E72D297353CC}">
              <c16:uniqueId val="{00000003-8A6E-41C8-BB2A-CCA7FDE1366D}"/>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4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'sid7'!$B$9</c:f>
              <c:strCache>
                <c:ptCount val="1"/>
                <c:pt idx="0">
                  <c:v>Stockholms län</c:v>
                </c:pt>
              </c:strCache>
            </c:strRef>
          </c:tx>
          <c:spPr>
            <a:ln w="28575" cap="rnd">
              <a:solidFill>
                <a:schemeClr val="accent1"/>
              </a:solidFill>
              <a:round/>
            </a:ln>
            <a:effectLst/>
          </c:spPr>
          <c:marker>
            <c:symbol val="none"/>
          </c:marker>
          <c:cat>
            <c:strRef>
              <c:f>'sid7'!$N$42:$BB$42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'sid7'!$M$44:$BA$44</c:f>
              <c:numCache>
                <c:formatCode>_-* #\ ##0_-;\-* #\ ##0_-;_-* "-"??_-;_-@_-</c:formatCode>
                <c:ptCount val="41"/>
                <c:pt idx="0">
                  <c:v>5566.5</c:v>
                </c:pt>
                <c:pt idx="1">
                  <c:v>6032.25</c:v>
                </c:pt>
                <c:pt idx="2">
                  <c:v>6178</c:v>
                </c:pt>
                <c:pt idx="3">
                  <c:v>6174.75</c:v>
                </c:pt>
                <c:pt idx="4">
                  <c:v>6009.75</c:v>
                </c:pt>
                <c:pt idx="5">
                  <c:v>5773.75</c:v>
                </c:pt>
                <c:pt idx="6">
                  <c:v>5480</c:v>
                </c:pt>
                <c:pt idx="7">
                  <c:v>5440.5</c:v>
                </c:pt>
                <c:pt idx="8">
                  <c:v>5295.25</c:v>
                </c:pt>
                <c:pt idx="9">
                  <c:v>5203</c:v>
                </c:pt>
                <c:pt idx="10">
                  <c:v>5266.25</c:v>
                </c:pt>
                <c:pt idx="11">
                  <c:v>5232.5</c:v>
                </c:pt>
                <c:pt idx="12">
                  <c:v>5334</c:v>
                </c:pt>
                <c:pt idx="13">
                  <c:v>5308</c:v>
                </c:pt>
                <c:pt idx="14">
                  <c:v>5344.25</c:v>
                </c:pt>
                <c:pt idx="15">
                  <c:v>5426.25</c:v>
                </c:pt>
                <c:pt idx="16">
                  <c:v>5497.5</c:v>
                </c:pt>
                <c:pt idx="17">
                  <c:v>5568.25</c:v>
                </c:pt>
                <c:pt idx="18">
                  <c:v>5601.5</c:v>
                </c:pt>
                <c:pt idx="19">
                  <c:v>5675.25</c:v>
                </c:pt>
                <c:pt idx="20">
                  <c:v>5825.75</c:v>
                </c:pt>
                <c:pt idx="21">
                  <c:v>5939.25</c:v>
                </c:pt>
                <c:pt idx="22">
                  <c:v>6203</c:v>
                </c:pt>
                <c:pt idx="23">
                  <c:v>6168.75</c:v>
                </c:pt>
                <c:pt idx="24">
                  <c:v>6202</c:v>
                </c:pt>
                <c:pt idx="25">
                  <c:v>6230</c:v>
                </c:pt>
                <c:pt idx="26">
                  <c:v>6106.5</c:v>
                </c:pt>
                <c:pt idx="27">
                  <c:v>6150.25</c:v>
                </c:pt>
                <c:pt idx="28">
                  <c:v>6089.25</c:v>
                </c:pt>
                <c:pt idx="29">
                  <c:v>5893.5</c:v>
                </c:pt>
                <c:pt idx="30">
                  <c:v>5793.5</c:v>
                </c:pt>
                <c:pt idx="31">
                  <c:v>5701.25</c:v>
                </c:pt>
                <c:pt idx="32">
                  <c:v>5581</c:v>
                </c:pt>
                <c:pt idx="33">
                  <c:v>5720.5</c:v>
                </c:pt>
                <c:pt idx="34">
                  <c:v>5687.25</c:v>
                </c:pt>
                <c:pt idx="35">
                  <c:v>5751.25</c:v>
                </c:pt>
                <c:pt idx="36">
                  <c:v>5675.25</c:v>
                </c:pt>
                <c:pt idx="37">
                  <c:v>5868.75</c:v>
                </c:pt>
                <c:pt idx="38">
                  <c:v>5877.75</c:v>
                </c:pt>
                <c:pt idx="39">
                  <c:v>6036.5</c:v>
                </c:pt>
                <c:pt idx="40">
                  <c:v>6380.5</c:v>
                </c:pt>
              </c:numCache>
            </c:numRef>
          </c:val>
          <c:smooth val="0"/>
          <c:extLst>
            <c:ext xmlns:c16="http://schemas.microsoft.com/office/drawing/2014/chart" uri="{C3380CC4-5D6E-409C-BE32-E72D297353CC}">
              <c16:uniqueId val="{00000000-7A6D-459D-BDFF-94636204D938}"/>
            </c:ext>
          </c:extLst>
        </c:ser>
        <c:ser>
          <c:idx val="1"/>
          <c:order val="1"/>
          <c:tx>
            <c:strRef>
              <c:f>'sid7'!$B$10</c:f>
              <c:strCache>
                <c:ptCount val="1"/>
                <c:pt idx="0">
                  <c:v>Stockholms stad</c:v>
                </c:pt>
              </c:strCache>
            </c:strRef>
          </c:tx>
          <c:spPr>
            <a:ln w="28575" cap="rnd">
              <a:solidFill>
                <a:schemeClr val="accent2"/>
              </a:solidFill>
              <a:round/>
            </a:ln>
            <a:effectLst/>
          </c:spPr>
          <c:marker>
            <c:symbol val="none"/>
          </c:marker>
          <c:cat>
            <c:strRef>
              <c:f>'sid7'!$N$42:$BB$42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'sid7'!$N$45:$BB$45</c:f>
              <c:numCache>
                <c:formatCode>General</c:formatCode>
                <c:ptCount val="41"/>
                <c:pt idx="0">
                  <c:v>3472.5</c:v>
                </c:pt>
                <c:pt idx="1">
                  <c:v>3582.25</c:v>
                </c:pt>
                <c:pt idx="2">
                  <c:v>3580.25</c:v>
                </c:pt>
                <c:pt idx="3">
                  <c:v>3503.75</c:v>
                </c:pt>
                <c:pt idx="4">
                  <c:v>3344.25</c:v>
                </c:pt>
                <c:pt idx="5">
                  <c:v>3169</c:v>
                </c:pt>
                <c:pt idx="6">
                  <c:v>3142.5</c:v>
                </c:pt>
                <c:pt idx="7">
                  <c:v>3047.25</c:v>
                </c:pt>
                <c:pt idx="8">
                  <c:v>3013</c:v>
                </c:pt>
                <c:pt idx="9">
                  <c:v>3050.5</c:v>
                </c:pt>
                <c:pt idx="10">
                  <c:v>3023.25</c:v>
                </c:pt>
                <c:pt idx="11">
                  <c:v>3110</c:v>
                </c:pt>
                <c:pt idx="12">
                  <c:v>3103</c:v>
                </c:pt>
                <c:pt idx="13">
                  <c:v>3122.75</c:v>
                </c:pt>
                <c:pt idx="14">
                  <c:v>3186</c:v>
                </c:pt>
                <c:pt idx="15">
                  <c:v>3210.75</c:v>
                </c:pt>
                <c:pt idx="16">
                  <c:v>3298.25</c:v>
                </c:pt>
                <c:pt idx="17">
                  <c:v>3315.75</c:v>
                </c:pt>
                <c:pt idx="18">
                  <c:v>3365</c:v>
                </c:pt>
                <c:pt idx="19">
                  <c:v>3493</c:v>
                </c:pt>
                <c:pt idx="20">
                  <c:v>3513.25</c:v>
                </c:pt>
                <c:pt idx="21">
                  <c:v>3675</c:v>
                </c:pt>
                <c:pt idx="22">
                  <c:v>3665.25</c:v>
                </c:pt>
                <c:pt idx="23">
                  <c:v>3666.5</c:v>
                </c:pt>
                <c:pt idx="24">
                  <c:v>3693.75</c:v>
                </c:pt>
                <c:pt idx="25">
                  <c:v>3634.75</c:v>
                </c:pt>
                <c:pt idx="26">
                  <c:v>3635.5</c:v>
                </c:pt>
                <c:pt idx="27">
                  <c:v>3574.5</c:v>
                </c:pt>
                <c:pt idx="28">
                  <c:v>3450.5</c:v>
                </c:pt>
                <c:pt idx="29">
                  <c:v>3368</c:v>
                </c:pt>
                <c:pt idx="30">
                  <c:v>3291.75</c:v>
                </c:pt>
                <c:pt idx="31">
                  <c:v>3202.25</c:v>
                </c:pt>
                <c:pt idx="32">
                  <c:v>3283.5</c:v>
                </c:pt>
                <c:pt idx="33">
                  <c:v>3261.25</c:v>
                </c:pt>
                <c:pt idx="34">
                  <c:v>3303.25</c:v>
                </c:pt>
                <c:pt idx="35">
                  <c:v>3286.5</c:v>
                </c:pt>
                <c:pt idx="36">
                  <c:v>3412.75</c:v>
                </c:pt>
                <c:pt idx="37">
                  <c:v>3416.5</c:v>
                </c:pt>
                <c:pt idx="38">
                  <c:v>3506</c:v>
                </c:pt>
                <c:pt idx="39">
                  <c:v>3681.75</c:v>
                </c:pt>
                <c:pt idx="40">
                  <c:v>3636.5</c:v>
                </c:pt>
              </c:numCache>
            </c:numRef>
          </c:val>
          <c:smooth val="0"/>
          <c:extLst>
            <c:ext xmlns:c16="http://schemas.microsoft.com/office/drawing/2014/chart" uri="{C3380CC4-5D6E-409C-BE32-E72D297353CC}">
              <c16:uniqueId val="{00000001-7A6D-459D-BDFF-94636204D938}"/>
            </c:ext>
          </c:extLst>
        </c:ser>
        <c:ser>
          <c:idx val="2"/>
          <c:order val="2"/>
          <c:tx>
            <c:strRef>
              <c:f>'sid7'!$B$11</c:f>
              <c:strCache>
                <c:ptCount val="1"/>
                <c:pt idx="0">
                  <c:v>Sverige exkl. Stockholms län</c:v>
                </c:pt>
              </c:strCache>
            </c:strRef>
          </c:tx>
          <c:spPr>
            <a:ln w="28575" cap="rnd">
              <a:solidFill>
                <a:schemeClr val="accent3"/>
              </a:solidFill>
              <a:prstDash val="sysDash"/>
              <a:round/>
            </a:ln>
            <a:effectLst/>
          </c:spPr>
          <c:marker>
            <c:symbol val="none"/>
          </c:marker>
          <c:cat>
            <c:strRef>
              <c:f>'sid7'!$N$42:$BB$42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'sid7'!$N$46:$BB$46</c:f>
              <c:numCache>
                <c:formatCode>General</c:formatCode>
                <c:ptCount val="41"/>
                <c:pt idx="0">
                  <c:v>11586.25</c:v>
                </c:pt>
                <c:pt idx="1">
                  <c:v>11735.25</c:v>
                </c:pt>
                <c:pt idx="2">
                  <c:v>11716.75</c:v>
                </c:pt>
                <c:pt idx="3">
                  <c:v>11315</c:v>
                </c:pt>
                <c:pt idx="4">
                  <c:v>10872.5</c:v>
                </c:pt>
                <c:pt idx="5">
                  <c:v>10424.5</c:v>
                </c:pt>
                <c:pt idx="6">
                  <c:v>10340</c:v>
                </c:pt>
                <c:pt idx="7">
                  <c:v>10148.5</c:v>
                </c:pt>
                <c:pt idx="8">
                  <c:v>9800.75</c:v>
                </c:pt>
                <c:pt idx="9">
                  <c:v>9803</c:v>
                </c:pt>
                <c:pt idx="10">
                  <c:v>9748</c:v>
                </c:pt>
                <c:pt idx="11">
                  <c:v>9798</c:v>
                </c:pt>
                <c:pt idx="12">
                  <c:v>9736</c:v>
                </c:pt>
                <c:pt idx="13">
                  <c:v>9760.25</c:v>
                </c:pt>
                <c:pt idx="14">
                  <c:v>9912.25</c:v>
                </c:pt>
                <c:pt idx="15">
                  <c:v>10095.5</c:v>
                </c:pt>
                <c:pt idx="16">
                  <c:v>10204</c:v>
                </c:pt>
                <c:pt idx="17">
                  <c:v>10107.5</c:v>
                </c:pt>
                <c:pt idx="18">
                  <c:v>10093.5</c:v>
                </c:pt>
                <c:pt idx="19">
                  <c:v>10330.5</c:v>
                </c:pt>
                <c:pt idx="20">
                  <c:v>10496.75</c:v>
                </c:pt>
                <c:pt idx="21">
                  <c:v>10883.25</c:v>
                </c:pt>
                <c:pt idx="22">
                  <c:v>10927.75</c:v>
                </c:pt>
                <c:pt idx="23">
                  <c:v>10996.25</c:v>
                </c:pt>
                <c:pt idx="24">
                  <c:v>11093.25</c:v>
                </c:pt>
                <c:pt idx="25">
                  <c:v>10850.75</c:v>
                </c:pt>
                <c:pt idx="26">
                  <c:v>10948.25</c:v>
                </c:pt>
                <c:pt idx="27">
                  <c:v>10939</c:v>
                </c:pt>
                <c:pt idx="28">
                  <c:v>10632.75</c:v>
                </c:pt>
                <c:pt idx="29">
                  <c:v>10692.25</c:v>
                </c:pt>
                <c:pt idx="30">
                  <c:v>10547.25</c:v>
                </c:pt>
                <c:pt idx="31">
                  <c:v>10324</c:v>
                </c:pt>
                <c:pt idx="32">
                  <c:v>10592</c:v>
                </c:pt>
                <c:pt idx="33">
                  <c:v>10473.5</c:v>
                </c:pt>
                <c:pt idx="34">
                  <c:v>10588.25</c:v>
                </c:pt>
                <c:pt idx="35">
                  <c:v>10440.75</c:v>
                </c:pt>
                <c:pt idx="36">
                  <c:v>10790.75</c:v>
                </c:pt>
                <c:pt idx="37">
                  <c:v>10908.25</c:v>
                </c:pt>
                <c:pt idx="38">
                  <c:v>11192</c:v>
                </c:pt>
                <c:pt idx="39">
                  <c:v>11985.5</c:v>
                </c:pt>
                <c:pt idx="40">
                  <c:v>12214.75</c:v>
                </c:pt>
              </c:numCache>
            </c:numRef>
          </c:val>
          <c:smooth val="0"/>
          <c:extLst>
            <c:ext xmlns:c16="http://schemas.microsoft.com/office/drawing/2014/chart" uri="{C3380CC4-5D6E-409C-BE32-E72D297353CC}">
              <c16:uniqueId val="{00000002-7A6D-459D-BDFF-94636204D938}"/>
            </c:ext>
          </c:extLst>
        </c:ser>
        <c:dLbls>
          <c:showLegendKey val="0"/>
          <c:showVal val="0"/>
          <c:showCatName val="0"/>
          <c:showSerName val="0"/>
          <c:showPercent val="0"/>
          <c:showBubbleSize val="0"/>
        </c:dLbls>
        <c:smooth val="0"/>
        <c:axId val="768894704"/>
        <c:axId val="768896016"/>
      </c:lineChart>
      <c:catAx>
        <c:axId val="768894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68896016"/>
        <c:crosses val="autoZero"/>
        <c:auto val="1"/>
        <c:lblAlgn val="ctr"/>
        <c:lblOffset val="100"/>
        <c:noMultiLvlLbl val="0"/>
      </c:catAx>
      <c:valAx>
        <c:axId val="7688960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6889470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'sid8'!$B$9</c:f>
              <c:strCache>
                <c:ptCount val="1"/>
                <c:pt idx="0">
                  <c:v>Stockholms län</c:v>
                </c:pt>
              </c:strCache>
            </c:strRef>
          </c:tx>
          <c:spPr>
            <a:ln w="28575" cap="rnd">
              <a:solidFill>
                <a:schemeClr val="accent1"/>
              </a:solidFill>
              <a:round/>
            </a:ln>
            <a:effectLst/>
          </c:spPr>
          <c:marker>
            <c:symbol val="none"/>
          </c:marker>
          <c:cat>
            <c:strRef>
              <c:f>'sid8'!$N$42:$BB$42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'sid8'!$N$44:$BB$44</c:f>
              <c:numCache>
                <c:formatCode>_-* #\ ##0_-;\-* #\ ##0_-;_-* "-"??_-;_-@_-</c:formatCode>
                <c:ptCount val="41"/>
                <c:pt idx="0">
                  <c:v>601</c:v>
                </c:pt>
                <c:pt idx="1">
                  <c:v>583</c:v>
                </c:pt>
                <c:pt idx="2">
                  <c:v>559.25</c:v>
                </c:pt>
                <c:pt idx="3">
                  <c:v>563.5</c:v>
                </c:pt>
                <c:pt idx="4">
                  <c:v>578.75</c:v>
                </c:pt>
                <c:pt idx="5">
                  <c:v>601.5</c:v>
                </c:pt>
                <c:pt idx="6">
                  <c:v>617.5</c:v>
                </c:pt>
                <c:pt idx="7">
                  <c:v>634.25</c:v>
                </c:pt>
                <c:pt idx="8">
                  <c:v>635.5</c:v>
                </c:pt>
                <c:pt idx="9">
                  <c:v>626</c:v>
                </c:pt>
                <c:pt idx="10">
                  <c:v>630.25</c:v>
                </c:pt>
                <c:pt idx="11">
                  <c:v>603.5</c:v>
                </c:pt>
                <c:pt idx="12">
                  <c:v>604.5</c:v>
                </c:pt>
                <c:pt idx="13">
                  <c:v>595.5</c:v>
                </c:pt>
                <c:pt idx="14">
                  <c:v>585</c:v>
                </c:pt>
                <c:pt idx="15">
                  <c:v>562.75</c:v>
                </c:pt>
                <c:pt idx="16">
                  <c:v>543</c:v>
                </c:pt>
                <c:pt idx="17">
                  <c:v>522.75</c:v>
                </c:pt>
                <c:pt idx="18">
                  <c:v>501.75</c:v>
                </c:pt>
                <c:pt idx="19">
                  <c:v>502.75</c:v>
                </c:pt>
                <c:pt idx="20">
                  <c:v>502.25</c:v>
                </c:pt>
                <c:pt idx="21">
                  <c:v>515</c:v>
                </c:pt>
                <c:pt idx="22">
                  <c:v>525.75</c:v>
                </c:pt>
                <c:pt idx="23">
                  <c:v>534.75</c:v>
                </c:pt>
                <c:pt idx="24">
                  <c:v>558.5</c:v>
                </c:pt>
                <c:pt idx="25">
                  <c:v>548.5</c:v>
                </c:pt>
                <c:pt idx="26">
                  <c:v>540.25</c:v>
                </c:pt>
                <c:pt idx="27">
                  <c:v>522.75</c:v>
                </c:pt>
                <c:pt idx="28">
                  <c:v>527.75</c:v>
                </c:pt>
                <c:pt idx="29">
                  <c:v>585.75</c:v>
                </c:pt>
                <c:pt idx="30">
                  <c:v>609.5</c:v>
                </c:pt>
                <c:pt idx="31">
                  <c:v>652</c:v>
                </c:pt>
                <c:pt idx="32">
                  <c:v>672</c:v>
                </c:pt>
                <c:pt idx="33">
                  <c:v>665.5</c:v>
                </c:pt>
                <c:pt idx="34">
                  <c:v>685.5</c:v>
                </c:pt>
                <c:pt idx="35">
                  <c:v>701.5</c:v>
                </c:pt>
                <c:pt idx="36">
                  <c:v>701.5</c:v>
                </c:pt>
                <c:pt idx="37">
                  <c:v>672.5</c:v>
                </c:pt>
                <c:pt idx="38">
                  <c:v>648.25</c:v>
                </c:pt>
                <c:pt idx="39">
                  <c:v>624.75</c:v>
                </c:pt>
                <c:pt idx="40">
                  <c:v>591.25</c:v>
                </c:pt>
              </c:numCache>
            </c:numRef>
          </c:val>
          <c:smooth val="0"/>
          <c:extLst>
            <c:ext xmlns:c16="http://schemas.microsoft.com/office/drawing/2014/chart" uri="{C3380CC4-5D6E-409C-BE32-E72D297353CC}">
              <c16:uniqueId val="{00000000-A570-4E81-8954-F518A19798CA}"/>
            </c:ext>
          </c:extLst>
        </c:ser>
        <c:ser>
          <c:idx val="1"/>
          <c:order val="1"/>
          <c:tx>
            <c:strRef>
              <c:f>'sid8'!$B$10</c:f>
              <c:strCache>
                <c:ptCount val="1"/>
                <c:pt idx="0">
                  <c:v>Stockholms stad</c:v>
                </c:pt>
              </c:strCache>
            </c:strRef>
          </c:tx>
          <c:spPr>
            <a:ln w="28575" cap="rnd">
              <a:solidFill>
                <a:schemeClr val="accent2"/>
              </a:solidFill>
              <a:round/>
            </a:ln>
            <a:effectLst/>
          </c:spPr>
          <c:marker>
            <c:symbol val="none"/>
          </c:marker>
          <c:cat>
            <c:strRef>
              <c:f>'sid8'!$N$42:$BB$42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'sid8'!$N$45:$BB$45</c:f>
              <c:numCache>
                <c:formatCode>_-* #\ ##0_-;\-* #\ ##0_-;_-* "-"??_-;_-@_-</c:formatCode>
                <c:ptCount val="41"/>
                <c:pt idx="0">
                  <c:v>399.75</c:v>
                </c:pt>
                <c:pt idx="1">
                  <c:v>389.5</c:v>
                </c:pt>
                <c:pt idx="2">
                  <c:v>370.5</c:v>
                </c:pt>
                <c:pt idx="3">
                  <c:v>375.25</c:v>
                </c:pt>
                <c:pt idx="4">
                  <c:v>387</c:v>
                </c:pt>
                <c:pt idx="5">
                  <c:v>401.5</c:v>
                </c:pt>
                <c:pt idx="6">
                  <c:v>410.5</c:v>
                </c:pt>
                <c:pt idx="7">
                  <c:v>416.25</c:v>
                </c:pt>
                <c:pt idx="8">
                  <c:v>407.25</c:v>
                </c:pt>
                <c:pt idx="9">
                  <c:v>395.75</c:v>
                </c:pt>
                <c:pt idx="10">
                  <c:v>398.25</c:v>
                </c:pt>
                <c:pt idx="11">
                  <c:v>376.5</c:v>
                </c:pt>
                <c:pt idx="12">
                  <c:v>378.5</c:v>
                </c:pt>
                <c:pt idx="13">
                  <c:v>372.5</c:v>
                </c:pt>
                <c:pt idx="14">
                  <c:v>368.5</c:v>
                </c:pt>
                <c:pt idx="15">
                  <c:v>354</c:v>
                </c:pt>
                <c:pt idx="16">
                  <c:v>339.75</c:v>
                </c:pt>
                <c:pt idx="17">
                  <c:v>326.5</c:v>
                </c:pt>
                <c:pt idx="18">
                  <c:v>310.75</c:v>
                </c:pt>
                <c:pt idx="19">
                  <c:v>317.75</c:v>
                </c:pt>
                <c:pt idx="20">
                  <c:v>318.5</c:v>
                </c:pt>
                <c:pt idx="21">
                  <c:v>331.25</c:v>
                </c:pt>
                <c:pt idx="22">
                  <c:v>334</c:v>
                </c:pt>
                <c:pt idx="23">
                  <c:v>337.75</c:v>
                </c:pt>
                <c:pt idx="24">
                  <c:v>355.25</c:v>
                </c:pt>
                <c:pt idx="25">
                  <c:v>345</c:v>
                </c:pt>
                <c:pt idx="26">
                  <c:v>345.75</c:v>
                </c:pt>
                <c:pt idx="27">
                  <c:v>330</c:v>
                </c:pt>
                <c:pt idx="28">
                  <c:v>323.5</c:v>
                </c:pt>
                <c:pt idx="29">
                  <c:v>361.25</c:v>
                </c:pt>
                <c:pt idx="30">
                  <c:v>367.25</c:v>
                </c:pt>
                <c:pt idx="31">
                  <c:v>391.25</c:v>
                </c:pt>
                <c:pt idx="32">
                  <c:v>401.25</c:v>
                </c:pt>
                <c:pt idx="33">
                  <c:v>394</c:v>
                </c:pt>
                <c:pt idx="34">
                  <c:v>408.75</c:v>
                </c:pt>
                <c:pt idx="35">
                  <c:v>425.25</c:v>
                </c:pt>
                <c:pt idx="36">
                  <c:v>432</c:v>
                </c:pt>
                <c:pt idx="37">
                  <c:v>416.25</c:v>
                </c:pt>
                <c:pt idx="38">
                  <c:v>402</c:v>
                </c:pt>
                <c:pt idx="39">
                  <c:v>384.5</c:v>
                </c:pt>
                <c:pt idx="40">
                  <c:v>363.25</c:v>
                </c:pt>
              </c:numCache>
            </c:numRef>
          </c:val>
          <c:smooth val="0"/>
          <c:extLst>
            <c:ext xmlns:c16="http://schemas.microsoft.com/office/drawing/2014/chart" uri="{C3380CC4-5D6E-409C-BE32-E72D297353CC}">
              <c16:uniqueId val="{00000001-A570-4E81-8954-F518A19798CA}"/>
            </c:ext>
          </c:extLst>
        </c:ser>
        <c:ser>
          <c:idx val="2"/>
          <c:order val="2"/>
          <c:tx>
            <c:strRef>
              <c:f>'sid8'!$B$11</c:f>
              <c:strCache>
                <c:ptCount val="1"/>
                <c:pt idx="0">
                  <c:v>Sverige exkl. Stockholms län</c:v>
                </c:pt>
              </c:strCache>
            </c:strRef>
          </c:tx>
          <c:spPr>
            <a:ln w="28575" cap="rnd">
              <a:solidFill>
                <a:schemeClr val="accent3"/>
              </a:solidFill>
              <a:prstDash val="sysDash"/>
              <a:round/>
            </a:ln>
            <a:effectLst/>
          </c:spPr>
          <c:marker>
            <c:symbol val="none"/>
          </c:marker>
          <c:cat>
            <c:strRef>
              <c:f>'sid8'!$N$42:$BB$42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'sid8'!$N$46:$BC$46</c:f>
              <c:numCache>
                <c:formatCode>_-* #\ ##0_-;\-* #\ ##0_-;_-* "-"??_-;_-@_-</c:formatCode>
                <c:ptCount val="42"/>
                <c:pt idx="0">
                  <c:v>1195</c:v>
                </c:pt>
                <c:pt idx="1">
                  <c:v>1188.5</c:v>
                </c:pt>
                <c:pt idx="2">
                  <c:v>1180.25</c:v>
                </c:pt>
                <c:pt idx="3">
                  <c:v>1178.75</c:v>
                </c:pt>
                <c:pt idx="4">
                  <c:v>1197</c:v>
                </c:pt>
                <c:pt idx="5">
                  <c:v>1237</c:v>
                </c:pt>
                <c:pt idx="6">
                  <c:v>1250.25</c:v>
                </c:pt>
                <c:pt idx="7">
                  <c:v>1288.5</c:v>
                </c:pt>
                <c:pt idx="8">
                  <c:v>1335.75</c:v>
                </c:pt>
                <c:pt idx="9">
                  <c:v>1316</c:v>
                </c:pt>
                <c:pt idx="10">
                  <c:v>1295</c:v>
                </c:pt>
                <c:pt idx="11">
                  <c:v>1250.5</c:v>
                </c:pt>
                <c:pt idx="12">
                  <c:v>1208.5</c:v>
                </c:pt>
                <c:pt idx="13">
                  <c:v>1195.75</c:v>
                </c:pt>
                <c:pt idx="14">
                  <c:v>1203.5</c:v>
                </c:pt>
                <c:pt idx="15">
                  <c:v>1181.75</c:v>
                </c:pt>
                <c:pt idx="16">
                  <c:v>1177.25</c:v>
                </c:pt>
                <c:pt idx="17">
                  <c:v>1145</c:v>
                </c:pt>
                <c:pt idx="18">
                  <c:v>1104.75</c:v>
                </c:pt>
                <c:pt idx="19">
                  <c:v>1055</c:v>
                </c:pt>
                <c:pt idx="20">
                  <c:v>1023.25</c:v>
                </c:pt>
                <c:pt idx="21">
                  <c:v>1009.75</c:v>
                </c:pt>
                <c:pt idx="22">
                  <c:v>979</c:v>
                </c:pt>
                <c:pt idx="23">
                  <c:v>1020</c:v>
                </c:pt>
                <c:pt idx="24">
                  <c:v>1023.25</c:v>
                </c:pt>
                <c:pt idx="25">
                  <c:v>1040.75</c:v>
                </c:pt>
                <c:pt idx="26">
                  <c:v>1058.25</c:v>
                </c:pt>
                <c:pt idx="27">
                  <c:v>1061</c:v>
                </c:pt>
                <c:pt idx="28">
                  <c:v>1099</c:v>
                </c:pt>
                <c:pt idx="29">
                  <c:v>1146.25</c:v>
                </c:pt>
                <c:pt idx="30">
                  <c:v>1224.25</c:v>
                </c:pt>
                <c:pt idx="31">
                  <c:v>1257.75</c:v>
                </c:pt>
                <c:pt idx="32">
                  <c:v>1253.5</c:v>
                </c:pt>
                <c:pt idx="33">
                  <c:v>1269.75</c:v>
                </c:pt>
                <c:pt idx="34">
                  <c:v>1258.5</c:v>
                </c:pt>
                <c:pt idx="35">
                  <c:v>1302.25</c:v>
                </c:pt>
                <c:pt idx="36">
                  <c:v>1350.25</c:v>
                </c:pt>
                <c:pt idx="37">
                  <c:v>1287.5</c:v>
                </c:pt>
                <c:pt idx="38">
                  <c:v>1275.5</c:v>
                </c:pt>
                <c:pt idx="39">
                  <c:v>1210.75</c:v>
                </c:pt>
                <c:pt idx="40">
                  <c:v>1122.5</c:v>
                </c:pt>
              </c:numCache>
            </c:numRef>
          </c:val>
          <c:smooth val="0"/>
          <c:extLst>
            <c:ext xmlns:c16="http://schemas.microsoft.com/office/drawing/2014/chart" uri="{C3380CC4-5D6E-409C-BE32-E72D297353CC}">
              <c16:uniqueId val="{00000002-A570-4E81-8954-F518A19798CA}"/>
            </c:ext>
          </c:extLst>
        </c:ser>
        <c:dLbls>
          <c:showLegendKey val="0"/>
          <c:showVal val="0"/>
          <c:showCatName val="0"/>
          <c:showSerName val="0"/>
          <c:showPercent val="0"/>
          <c:showBubbleSize val="0"/>
        </c:dLbls>
        <c:smooth val="0"/>
        <c:axId val="768894704"/>
        <c:axId val="768896016"/>
      </c:lineChart>
      <c:catAx>
        <c:axId val="768894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68896016"/>
        <c:crosses val="autoZero"/>
        <c:auto val="1"/>
        <c:lblAlgn val="ctr"/>
        <c:lblOffset val="100"/>
        <c:noMultiLvlLbl val="0"/>
      </c:catAx>
      <c:valAx>
        <c:axId val="7688960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6889470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'sid9'!$J$20</c:f>
              <c:strCache>
                <c:ptCount val="1"/>
                <c:pt idx="0">
                  <c:v>Stockholms län</c:v>
                </c:pt>
              </c:strCache>
            </c:strRef>
          </c:tx>
          <c:spPr>
            <a:ln w="28575" cap="rnd">
              <a:solidFill>
                <a:schemeClr val="accent1"/>
              </a:solidFill>
              <a:round/>
            </a:ln>
            <a:effectLst/>
          </c:spPr>
          <c:marker>
            <c:symbol val="none"/>
          </c:marker>
          <c:cat>
            <c:strRef>
              <c:f>'sid9'!$M$23:$BA$23</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'sid9'!$M$24:$BA$24</c:f>
              <c:numCache>
                <c:formatCode>General</c:formatCode>
                <c:ptCount val="41"/>
                <c:pt idx="0">
                  <c:v>100</c:v>
                </c:pt>
                <c:pt idx="1">
                  <c:v>100.36563071297989</c:v>
                </c:pt>
                <c:pt idx="2">
                  <c:v>100.19195612431444</c:v>
                </c:pt>
                <c:pt idx="3">
                  <c:v>99.835466179159056</c:v>
                </c:pt>
                <c:pt idx="4">
                  <c:v>100.9963436928702</c:v>
                </c:pt>
                <c:pt idx="5">
                  <c:v>101.82815356489945</c:v>
                </c:pt>
                <c:pt idx="6">
                  <c:v>101.71846435100548</c:v>
                </c:pt>
                <c:pt idx="7">
                  <c:v>101.91956124314443</c:v>
                </c:pt>
                <c:pt idx="8">
                  <c:v>103.80255941499085</c:v>
                </c:pt>
                <c:pt idx="9">
                  <c:v>104.07678244972578</c:v>
                </c:pt>
                <c:pt idx="10">
                  <c:v>104.61608775137111</c:v>
                </c:pt>
                <c:pt idx="11">
                  <c:v>103.17184643510055</c:v>
                </c:pt>
                <c:pt idx="12">
                  <c:v>105.23765996343693</c:v>
                </c:pt>
                <c:pt idx="13">
                  <c:v>106.10603290676417</c:v>
                </c:pt>
                <c:pt idx="14">
                  <c:v>106.57221206581353</c:v>
                </c:pt>
                <c:pt idx="15">
                  <c:v>105.70383912248629</c:v>
                </c:pt>
                <c:pt idx="16">
                  <c:v>107.04753199268738</c:v>
                </c:pt>
                <c:pt idx="17">
                  <c:v>108.11700182815356</c:v>
                </c:pt>
                <c:pt idx="18">
                  <c:v>108.59232175502743</c:v>
                </c:pt>
                <c:pt idx="19">
                  <c:v>107.26691042047533</c:v>
                </c:pt>
                <c:pt idx="20">
                  <c:v>109.81718464351006</c:v>
                </c:pt>
                <c:pt idx="21">
                  <c:v>110.30164533820842</c:v>
                </c:pt>
                <c:pt idx="22">
                  <c:v>110.58500914076782</c:v>
                </c:pt>
                <c:pt idx="23">
                  <c:v>110.49360146252285</c:v>
                </c:pt>
                <c:pt idx="24">
                  <c:v>112.61425959780621</c:v>
                </c:pt>
                <c:pt idx="25">
                  <c:v>113.04387568555758</c:v>
                </c:pt>
                <c:pt idx="26">
                  <c:v>112.81535648994516</c:v>
                </c:pt>
                <c:pt idx="27">
                  <c:v>113.04387568555758</c:v>
                </c:pt>
                <c:pt idx="28">
                  <c:v>115.21937842778793</c:v>
                </c:pt>
                <c:pt idx="29">
                  <c:v>114.95429616087752</c:v>
                </c:pt>
                <c:pt idx="30">
                  <c:v>114.90859232175502</c:v>
                </c:pt>
                <c:pt idx="31">
                  <c:v>115.57586837294333</c:v>
                </c:pt>
                <c:pt idx="32">
                  <c:v>116.89213893967093</c:v>
                </c:pt>
                <c:pt idx="33">
                  <c:v>116.70018281535648</c:v>
                </c:pt>
                <c:pt idx="34">
                  <c:v>116.54478976234003</c:v>
                </c:pt>
                <c:pt idx="35">
                  <c:v>117.76051188299817</c:v>
                </c:pt>
                <c:pt idx="36">
                  <c:v>115.96892138939671</c:v>
                </c:pt>
                <c:pt idx="37">
                  <c:v>116.59049360146253</c:v>
                </c:pt>
                <c:pt idx="38">
                  <c:v>115.82266910420475</c:v>
                </c:pt>
                <c:pt idx="39">
                  <c:v>114.27787934186472</c:v>
                </c:pt>
                <c:pt idx="40">
                  <c:v>116.33455210237661</c:v>
                </c:pt>
              </c:numCache>
            </c:numRef>
          </c:val>
          <c:smooth val="0"/>
          <c:extLst>
            <c:ext xmlns:c16="http://schemas.microsoft.com/office/drawing/2014/chart" uri="{C3380CC4-5D6E-409C-BE32-E72D297353CC}">
              <c16:uniqueId val="{00000000-6A47-4819-A9B0-591A21AA4AFD}"/>
            </c:ext>
          </c:extLst>
        </c:ser>
        <c:ser>
          <c:idx val="1"/>
          <c:order val="1"/>
          <c:tx>
            <c:strRef>
              <c:f>'sid9'!$J$21</c:f>
              <c:strCache>
                <c:ptCount val="1"/>
                <c:pt idx="0">
                  <c:v>Stockholms kommun</c:v>
                </c:pt>
              </c:strCache>
            </c:strRef>
          </c:tx>
          <c:spPr>
            <a:ln w="28575" cap="rnd">
              <a:solidFill>
                <a:schemeClr val="accent2"/>
              </a:solidFill>
              <a:round/>
            </a:ln>
            <a:effectLst/>
          </c:spPr>
          <c:marker>
            <c:symbol val="none"/>
          </c:marker>
          <c:cat>
            <c:strRef>
              <c:f>'sid9'!$M$23:$BA$23</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'sid9'!$M$25:$BA$25</c:f>
              <c:numCache>
                <c:formatCode>General</c:formatCode>
                <c:ptCount val="41"/>
                <c:pt idx="0">
                  <c:v>100</c:v>
                </c:pt>
                <c:pt idx="1">
                  <c:v>100.44614404079032</c:v>
                </c:pt>
                <c:pt idx="2">
                  <c:v>101.23220735075419</c:v>
                </c:pt>
                <c:pt idx="3">
                  <c:v>101.18971744210749</c:v>
                </c:pt>
                <c:pt idx="4">
                  <c:v>102.14574038665818</c:v>
                </c:pt>
                <c:pt idx="5">
                  <c:v>102.57063947312513</c:v>
                </c:pt>
                <c:pt idx="6">
                  <c:v>104.54642022519651</c:v>
                </c:pt>
                <c:pt idx="7">
                  <c:v>104.54642022519651</c:v>
                </c:pt>
                <c:pt idx="8">
                  <c:v>107.43573401317187</c:v>
                </c:pt>
                <c:pt idx="9">
                  <c:v>107.35075419587848</c:v>
                </c:pt>
                <c:pt idx="10">
                  <c:v>108.11557255151901</c:v>
                </c:pt>
                <c:pt idx="11">
                  <c:v>107.11705969832165</c:v>
                </c:pt>
                <c:pt idx="12">
                  <c:v>108.58296154663267</c:v>
                </c:pt>
                <c:pt idx="13">
                  <c:v>109.56022944550669</c:v>
                </c:pt>
                <c:pt idx="14">
                  <c:v>109.56022944550669</c:v>
                </c:pt>
                <c:pt idx="15">
                  <c:v>108.51922668366262</c:v>
                </c:pt>
                <c:pt idx="16">
                  <c:v>109.45400467388995</c:v>
                </c:pt>
                <c:pt idx="17">
                  <c:v>110.77119184193754</c:v>
                </c:pt>
                <c:pt idx="18">
                  <c:v>110.53749734438071</c:v>
                </c:pt>
                <c:pt idx="19">
                  <c:v>110.00637348629701</c:v>
                </c:pt>
                <c:pt idx="20">
                  <c:v>112.85319736562566</c:v>
                </c:pt>
                <c:pt idx="21">
                  <c:v>112.10962396430848</c:v>
                </c:pt>
                <c:pt idx="22">
                  <c:v>112.44954323348205</c:v>
                </c:pt>
                <c:pt idx="23">
                  <c:v>112.30082855321861</c:v>
                </c:pt>
                <c:pt idx="24">
                  <c:v>114.27660930528999</c:v>
                </c:pt>
                <c:pt idx="25">
                  <c:v>113.51179094964945</c:v>
                </c:pt>
                <c:pt idx="26">
                  <c:v>114.00042489908647</c:v>
                </c:pt>
                <c:pt idx="27">
                  <c:v>113.78797535585298</c:v>
                </c:pt>
                <c:pt idx="28">
                  <c:v>116.35861482897812</c:v>
                </c:pt>
                <c:pt idx="29">
                  <c:v>115.06267261525387</c:v>
                </c:pt>
                <c:pt idx="30">
                  <c:v>114.99893775228384</c:v>
                </c:pt>
                <c:pt idx="31">
                  <c:v>114.74399830040366</c:v>
                </c:pt>
                <c:pt idx="32">
                  <c:v>116.37985978330147</c:v>
                </c:pt>
                <c:pt idx="33">
                  <c:v>117.7182919056724</c:v>
                </c:pt>
                <c:pt idx="34">
                  <c:v>118.48311026131294</c:v>
                </c:pt>
                <c:pt idx="35">
                  <c:v>119.05672402804333</c:v>
                </c:pt>
                <c:pt idx="36">
                  <c:v>116.97471850435521</c:v>
                </c:pt>
                <c:pt idx="37">
                  <c:v>116.20990014871468</c:v>
                </c:pt>
                <c:pt idx="38">
                  <c:v>115.78500106224772</c:v>
                </c:pt>
                <c:pt idx="39">
                  <c:v>114.93520288931379</c:v>
                </c:pt>
                <c:pt idx="40">
                  <c:v>114.93520288931379</c:v>
                </c:pt>
              </c:numCache>
            </c:numRef>
          </c:val>
          <c:smooth val="0"/>
          <c:extLst>
            <c:ext xmlns:c16="http://schemas.microsoft.com/office/drawing/2014/chart" uri="{C3380CC4-5D6E-409C-BE32-E72D297353CC}">
              <c16:uniqueId val="{00000001-6A47-4819-A9B0-591A21AA4AFD}"/>
            </c:ext>
          </c:extLst>
        </c:ser>
        <c:ser>
          <c:idx val="2"/>
          <c:order val="2"/>
          <c:tx>
            <c:strRef>
              <c:f>'sid9'!$J$22</c:f>
              <c:strCache>
                <c:ptCount val="1"/>
                <c:pt idx="0">
                  <c:v>Sverige exkl Stockholms län</c:v>
                </c:pt>
              </c:strCache>
            </c:strRef>
          </c:tx>
          <c:spPr>
            <a:ln w="28575" cap="rnd">
              <a:solidFill>
                <a:schemeClr val="accent3"/>
              </a:solidFill>
              <a:prstDash val="sysDash"/>
              <a:round/>
            </a:ln>
            <a:effectLst/>
          </c:spPr>
          <c:marker>
            <c:symbol val="none"/>
          </c:marker>
          <c:cat>
            <c:strRef>
              <c:f>'sid9'!$M$23:$BA$23</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'sid9'!$M$26:$BA$26</c:f>
              <c:numCache>
                <c:formatCode>General</c:formatCode>
                <c:ptCount val="41"/>
                <c:pt idx="0">
                  <c:v>100</c:v>
                </c:pt>
                <c:pt idx="1">
                  <c:v>101.64160612716113</c:v>
                </c:pt>
                <c:pt idx="2">
                  <c:v>99.143999549473449</c:v>
                </c:pt>
                <c:pt idx="3">
                  <c:v>97.941656811398317</c:v>
                </c:pt>
                <c:pt idx="4">
                  <c:v>100.61102663738244</c:v>
                </c:pt>
                <c:pt idx="5">
                  <c:v>101.97105366897561</c:v>
                </c:pt>
                <c:pt idx="6">
                  <c:v>99.448104972686821</c:v>
                </c:pt>
                <c:pt idx="7">
                  <c:v>98.369657036661593</c:v>
                </c:pt>
                <c:pt idx="8">
                  <c:v>100.82502675001408</c:v>
                </c:pt>
                <c:pt idx="9">
                  <c:v>102.71160669031931</c:v>
                </c:pt>
                <c:pt idx="10">
                  <c:v>100.33226333277017</c:v>
                </c:pt>
                <c:pt idx="11">
                  <c:v>99.417131272174359</c:v>
                </c:pt>
                <c:pt idx="12">
                  <c:v>102.1371853353607</c:v>
                </c:pt>
                <c:pt idx="13">
                  <c:v>104.68547615025061</c:v>
                </c:pt>
                <c:pt idx="14">
                  <c:v>101.55994818944642</c:v>
                </c:pt>
                <c:pt idx="15">
                  <c:v>100.9038688967731</c:v>
                </c:pt>
                <c:pt idx="16">
                  <c:v>103.21281748043025</c:v>
                </c:pt>
                <c:pt idx="17">
                  <c:v>105.35281860674664</c:v>
                </c:pt>
                <c:pt idx="18">
                  <c:v>103.03823844117812</c:v>
                </c:pt>
                <c:pt idx="19">
                  <c:v>102.43565917384694</c:v>
                </c:pt>
                <c:pt idx="20">
                  <c:v>105.11629216646956</c:v>
                </c:pt>
                <c:pt idx="21">
                  <c:v>106.06802950948922</c:v>
                </c:pt>
                <c:pt idx="22">
                  <c:v>104.49681815622009</c:v>
                </c:pt>
                <c:pt idx="23">
                  <c:v>104.62352874922566</c:v>
                </c:pt>
                <c:pt idx="24">
                  <c:v>107.05355634397702</c:v>
                </c:pt>
                <c:pt idx="25">
                  <c:v>108.88945204708003</c:v>
                </c:pt>
                <c:pt idx="26">
                  <c:v>106.74663512980797</c:v>
                </c:pt>
                <c:pt idx="27">
                  <c:v>106.44816128850594</c:v>
                </c:pt>
                <c:pt idx="28">
                  <c:v>108.67826772540407</c:v>
                </c:pt>
                <c:pt idx="29">
                  <c:v>109.92847890972574</c:v>
                </c:pt>
                <c:pt idx="30">
                  <c:v>107.95179365883877</c:v>
                </c:pt>
                <c:pt idx="31">
                  <c:v>106.66497719209326</c:v>
                </c:pt>
                <c:pt idx="32">
                  <c:v>108.87818888325731</c:v>
                </c:pt>
                <c:pt idx="33">
                  <c:v>110.43532128174805</c:v>
                </c:pt>
                <c:pt idx="34">
                  <c:v>108.54592555048713</c:v>
                </c:pt>
                <c:pt idx="35">
                  <c:v>106.07647688235626</c:v>
                </c:pt>
                <c:pt idx="36">
                  <c:v>106.40592442417075</c:v>
                </c:pt>
                <c:pt idx="37">
                  <c:v>107.56884608886637</c:v>
                </c:pt>
                <c:pt idx="38">
                  <c:v>106.76916145745339</c:v>
                </c:pt>
                <c:pt idx="39">
                  <c:v>103.37331756490399</c:v>
                </c:pt>
                <c:pt idx="40">
                  <c:v>107.04792476206566</c:v>
                </c:pt>
              </c:numCache>
            </c:numRef>
          </c:val>
          <c:smooth val="0"/>
          <c:extLst>
            <c:ext xmlns:c16="http://schemas.microsoft.com/office/drawing/2014/chart" uri="{C3380CC4-5D6E-409C-BE32-E72D297353CC}">
              <c16:uniqueId val="{00000002-6A47-4819-A9B0-591A21AA4AFD}"/>
            </c:ext>
          </c:extLst>
        </c:ser>
        <c:dLbls>
          <c:showLegendKey val="0"/>
          <c:showVal val="0"/>
          <c:showCatName val="0"/>
          <c:showSerName val="0"/>
          <c:showPercent val="0"/>
          <c:showBubbleSize val="0"/>
        </c:dLbls>
        <c:smooth val="0"/>
        <c:axId val="679865912"/>
        <c:axId val="679866240"/>
      </c:lineChart>
      <c:catAx>
        <c:axId val="679865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679866240"/>
        <c:crosses val="autoZero"/>
        <c:auto val="1"/>
        <c:lblAlgn val="ctr"/>
        <c:lblOffset val="100"/>
        <c:noMultiLvlLbl val="0"/>
      </c:catAx>
      <c:valAx>
        <c:axId val="67986624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67986591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's12 Graf'!$A$5</c:f>
              <c:strCache>
                <c:ptCount val="1"/>
                <c:pt idx="0">
                  <c:v>Stockholms län</c:v>
                </c:pt>
              </c:strCache>
            </c:strRef>
          </c:tx>
          <c:spPr>
            <a:ln w="28575" cap="rnd">
              <a:solidFill>
                <a:schemeClr val="accent1"/>
              </a:solidFill>
              <a:prstDash val="solid"/>
              <a:round/>
            </a:ln>
            <a:effectLst/>
          </c:spPr>
          <c:marker>
            <c:symbol val="none"/>
          </c:marker>
          <c:cat>
            <c:numRef>
              <c:f>'s12 Graf'!$B$1:$AP$1</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's12 Graf'!$B$2:$AP$2</c:f>
              <c:numCache>
                <c:formatCode>General</c:formatCode>
                <c:ptCount val="41"/>
                <c:pt idx="0">
                  <c:v>100</c:v>
                </c:pt>
                <c:pt idx="1">
                  <c:v>83.519958813687083</c:v>
                </c:pt>
                <c:pt idx="2">
                  <c:v>89.140787320499385</c:v>
                </c:pt>
                <c:pt idx="3">
                  <c:v>102.9326861198448</c:v>
                </c:pt>
                <c:pt idx="4">
                  <c:v>96.125912442311574</c:v>
                </c:pt>
                <c:pt idx="5">
                  <c:v>79.283652343390884</c:v>
                </c:pt>
                <c:pt idx="6">
                  <c:v>83.878500376928315</c:v>
                </c:pt>
                <c:pt idx="7">
                  <c:v>95.642341000606763</c:v>
                </c:pt>
                <c:pt idx="8">
                  <c:v>93.025906926287533</c:v>
                </c:pt>
                <c:pt idx="9">
                  <c:v>83.578796403552332</c:v>
                </c:pt>
                <c:pt idx="10">
                  <c:v>81.839410153161595</c:v>
                </c:pt>
                <c:pt idx="11">
                  <c:v>98.905988563443472</c:v>
                </c:pt>
                <c:pt idx="12">
                  <c:v>117.10151322926434</c:v>
                </c:pt>
                <c:pt idx="13">
                  <c:v>103.52473936786365</c:v>
                </c:pt>
                <c:pt idx="14">
                  <c:v>118.95305863533565</c:v>
                </c:pt>
                <c:pt idx="15">
                  <c:v>158.60223950576423</c:v>
                </c:pt>
                <c:pt idx="16">
                  <c:v>147.60880357438359</c:v>
                </c:pt>
                <c:pt idx="17">
                  <c:v>131.35859672348172</c:v>
                </c:pt>
                <c:pt idx="18">
                  <c:v>151.16480041186313</c:v>
                </c:pt>
                <c:pt idx="19">
                  <c:v>191.76273741886848</c:v>
                </c:pt>
                <c:pt idx="20">
                  <c:v>190.11344622795889</c:v>
                </c:pt>
                <c:pt idx="21">
                  <c:v>170.21163145604646</c:v>
                </c:pt>
                <c:pt idx="22">
                  <c:v>177.24456211962419</c:v>
                </c:pt>
                <c:pt idx="23">
                  <c:v>187.87761781308032</c:v>
                </c:pt>
                <c:pt idx="24">
                  <c:v>160.88955081177488</c:v>
                </c:pt>
                <c:pt idx="25">
                  <c:v>145.93560961259124</c:v>
                </c:pt>
                <c:pt idx="26">
                  <c:v>154.52222038354756</c:v>
                </c:pt>
                <c:pt idx="27">
                  <c:v>187.62204203210325</c:v>
                </c:pt>
                <c:pt idx="28">
                  <c:v>171.93263095960432</c:v>
                </c:pt>
                <c:pt idx="29">
                  <c:v>145.64693768731499</c:v>
                </c:pt>
                <c:pt idx="30">
                  <c:v>155.68242410870246</c:v>
                </c:pt>
                <c:pt idx="31">
                  <c:v>177.71158548917941</c:v>
                </c:pt>
                <c:pt idx="32">
                  <c:v>145.68738853034733</c:v>
                </c:pt>
                <c:pt idx="33">
                  <c:v>125.35532388254546</c:v>
                </c:pt>
                <c:pt idx="34">
                  <c:v>134.64614705720118</c:v>
                </c:pt>
                <c:pt idx="35">
                  <c:v>163.2081195874014</c:v>
                </c:pt>
                <c:pt idx="36">
                  <c:v>86.638351076544026</c:v>
                </c:pt>
                <c:pt idx="37">
                  <c:v>78.687921746005486</c:v>
                </c:pt>
                <c:pt idx="38">
                  <c:v>103.63322117417766</c:v>
                </c:pt>
                <c:pt idx="39">
                  <c:v>124.33485943332046</c:v>
                </c:pt>
                <c:pt idx="40">
                  <c:v>134.58179344328607</c:v>
                </c:pt>
              </c:numCache>
            </c:numRef>
          </c:val>
          <c:smooth val="0"/>
          <c:extLst>
            <c:ext xmlns:c16="http://schemas.microsoft.com/office/drawing/2014/chart" uri="{C3380CC4-5D6E-409C-BE32-E72D297353CC}">
              <c16:uniqueId val="{00000000-0DC7-4075-8BA2-AF27D24597C8}"/>
            </c:ext>
          </c:extLst>
        </c:ser>
        <c:ser>
          <c:idx val="1"/>
          <c:order val="1"/>
          <c:tx>
            <c:strRef>
              <c:f>'s12 Graf'!$A$6</c:f>
              <c:strCache>
                <c:ptCount val="1"/>
                <c:pt idx="0">
                  <c:v>Stockholms stad</c:v>
                </c:pt>
              </c:strCache>
            </c:strRef>
          </c:tx>
          <c:spPr>
            <a:ln w="28575" cap="rnd">
              <a:solidFill>
                <a:schemeClr val="accent2"/>
              </a:solidFill>
              <a:round/>
            </a:ln>
            <a:effectLst/>
          </c:spPr>
          <c:marker>
            <c:symbol val="none"/>
          </c:marker>
          <c:cat>
            <c:numRef>
              <c:f>'s12 Graf'!$B$1:$AP$1</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's12 Graf'!$B$3:$AP$3</c:f>
              <c:numCache>
                <c:formatCode>General</c:formatCode>
                <c:ptCount val="41"/>
                <c:pt idx="0">
                  <c:v>100</c:v>
                </c:pt>
                <c:pt idx="1">
                  <c:v>85.746388443017651</c:v>
                </c:pt>
                <c:pt idx="2">
                  <c:v>95.169998540785059</c:v>
                </c:pt>
                <c:pt idx="3">
                  <c:v>107.64044943820225</c:v>
                </c:pt>
                <c:pt idx="4">
                  <c:v>100.33853786662776</c:v>
                </c:pt>
                <c:pt idx="5">
                  <c:v>83.83189843864001</c:v>
                </c:pt>
                <c:pt idx="6">
                  <c:v>87.217277104917557</c:v>
                </c:pt>
                <c:pt idx="7">
                  <c:v>97.177878301473811</c:v>
                </c:pt>
                <c:pt idx="8">
                  <c:v>91.816722603239455</c:v>
                </c:pt>
                <c:pt idx="9">
                  <c:v>87.182255946300884</c:v>
                </c:pt>
                <c:pt idx="10">
                  <c:v>90.068583102290972</c:v>
                </c:pt>
                <c:pt idx="11">
                  <c:v>99.880344374726391</c:v>
                </c:pt>
                <c:pt idx="12">
                  <c:v>125.77557274186488</c:v>
                </c:pt>
                <c:pt idx="13">
                  <c:v>109.91098788851599</c:v>
                </c:pt>
                <c:pt idx="14">
                  <c:v>126.31256384065372</c:v>
                </c:pt>
                <c:pt idx="15">
                  <c:v>162.04290091930542</c:v>
                </c:pt>
                <c:pt idx="16">
                  <c:v>143.72391653290529</c:v>
                </c:pt>
                <c:pt idx="17">
                  <c:v>136.67007150153219</c:v>
                </c:pt>
                <c:pt idx="18">
                  <c:v>155.68947906026557</c:v>
                </c:pt>
                <c:pt idx="19">
                  <c:v>207.42448562673283</c:v>
                </c:pt>
                <c:pt idx="20">
                  <c:v>196.83058514519189</c:v>
                </c:pt>
                <c:pt idx="21">
                  <c:v>174.88399241208231</c:v>
                </c:pt>
                <c:pt idx="22">
                  <c:v>195.83540055450169</c:v>
                </c:pt>
                <c:pt idx="23">
                  <c:v>196.47453669925582</c:v>
                </c:pt>
                <c:pt idx="24">
                  <c:v>165.08098642930105</c:v>
                </c:pt>
                <c:pt idx="25">
                  <c:v>157.29169706697797</c:v>
                </c:pt>
                <c:pt idx="26">
                  <c:v>165.90398365679263</c:v>
                </c:pt>
                <c:pt idx="27">
                  <c:v>193.08915803297825</c:v>
                </c:pt>
                <c:pt idx="28">
                  <c:v>175.70407120968918</c:v>
                </c:pt>
                <c:pt idx="29">
                  <c:v>153.87421567196847</c:v>
                </c:pt>
                <c:pt idx="30">
                  <c:v>169.29228075295489</c:v>
                </c:pt>
                <c:pt idx="31">
                  <c:v>191.34685539179921</c:v>
                </c:pt>
                <c:pt idx="32">
                  <c:v>152.05311542390194</c:v>
                </c:pt>
                <c:pt idx="33">
                  <c:v>133.99970815701153</c:v>
                </c:pt>
                <c:pt idx="34">
                  <c:v>147.45366992558004</c:v>
                </c:pt>
                <c:pt idx="35">
                  <c:v>179.76360717933753</c:v>
                </c:pt>
                <c:pt idx="36">
                  <c:v>90.196994017218728</c:v>
                </c:pt>
                <c:pt idx="37">
                  <c:v>83.373704946738656</c:v>
                </c:pt>
                <c:pt idx="38">
                  <c:v>105.88063621771487</c:v>
                </c:pt>
                <c:pt idx="39">
                  <c:v>128.04902962206333</c:v>
                </c:pt>
                <c:pt idx="40">
                  <c:v>138.10885743470013</c:v>
                </c:pt>
              </c:numCache>
            </c:numRef>
          </c:val>
          <c:smooth val="0"/>
          <c:extLst>
            <c:ext xmlns:c16="http://schemas.microsoft.com/office/drawing/2014/chart" uri="{C3380CC4-5D6E-409C-BE32-E72D297353CC}">
              <c16:uniqueId val="{00000001-0DC7-4075-8BA2-AF27D24597C8}"/>
            </c:ext>
          </c:extLst>
        </c:ser>
        <c:ser>
          <c:idx val="2"/>
          <c:order val="2"/>
          <c:tx>
            <c:strRef>
              <c:f>'s12 Graf'!$A$7</c:f>
              <c:strCache>
                <c:ptCount val="1"/>
                <c:pt idx="0">
                  <c:v>Sverige exkl Stockholms län</c:v>
                </c:pt>
              </c:strCache>
            </c:strRef>
          </c:tx>
          <c:spPr>
            <a:ln w="28575" cap="rnd">
              <a:solidFill>
                <a:schemeClr val="accent3"/>
              </a:solidFill>
              <a:prstDash val="sysDash"/>
              <a:round/>
            </a:ln>
            <a:effectLst/>
          </c:spPr>
          <c:marker>
            <c:symbol val="none"/>
          </c:marker>
          <c:cat>
            <c:numRef>
              <c:f>'s12 Graf'!$B$1:$AP$1</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's12 Graf'!$B$4:$AP$4</c:f>
              <c:numCache>
                <c:formatCode>General</c:formatCode>
                <c:ptCount val="41"/>
                <c:pt idx="0">
                  <c:v>100</c:v>
                </c:pt>
                <c:pt idx="1">
                  <c:v>76.230663194976259</c:v>
                </c:pt>
                <c:pt idx="2">
                  <c:v>78.770102619084085</c:v>
                </c:pt>
                <c:pt idx="3">
                  <c:v>120.59810078113034</c:v>
                </c:pt>
                <c:pt idx="4">
                  <c:v>92.827385510797981</c:v>
                </c:pt>
                <c:pt idx="5">
                  <c:v>69.418747128197282</c:v>
                </c:pt>
                <c:pt idx="6">
                  <c:v>75.056670240465621</c:v>
                </c:pt>
                <c:pt idx="7">
                  <c:v>118.02956042272936</c:v>
                </c:pt>
                <c:pt idx="8">
                  <c:v>96.798897227753102</c:v>
                </c:pt>
                <c:pt idx="9">
                  <c:v>69.895849287792927</c:v>
                </c:pt>
                <c:pt idx="10">
                  <c:v>80.478633787716348</c:v>
                </c:pt>
                <c:pt idx="11">
                  <c:v>121.86399142288253</c:v>
                </c:pt>
                <c:pt idx="12">
                  <c:v>109.6515546025425</c:v>
                </c:pt>
                <c:pt idx="13">
                  <c:v>88.147495788022667</c:v>
                </c:pt>
                <c:pt idx="14">
                  <c:v>106.94133864297748</c:v>
                </c:pt>
                <c:pt idx="15">
                  <c:v>164.0373717261449</c:v>
                </c:pt>
                <c:pt idx="16">
                  <c:v>144.47311992648184</c:v>
                </c:pt>
                <c:pt idx="17">
                  <c:v>116.02312758462246</c:v>
                </c:pt>
                <c:pt idx="18">
                  <c:v>155.78342778373411</c:v>
                </c:pt>
                <c:pt idx="19">
                  <c:v>200.05437279828459</c:v>
                </c:pt>
                <c:pt idx="20">
                  <c:v>191.38306019298514</c:v>
                </c:pt>
                <c:pt idx="21">
                  <c:v>137.89860621841018</c:v>
                </c:pt>
                <c:pt idx="22">
                  <c:v>162.23081635778834</c:v>
                </c:pt>
                <c:pt idx="23">
                  <c:v>215.517690304794</c:v>
                </c:pt>
                <c:pt idx="24">
                  <c:v>184.82845765048245</c:v>
                </c:pt>
                <c:pt idx="25">
                  <c:v>138.34737325777303</c:v>
                </c:pt>
                <c:pt idx="26">
                  <c:v>170.19451677132793</c:v>
                </c:pt>
                <c:pt idx="27">
                  <c:v>231.3646806555368</c:v>
                </c:pt>
                <c:pt idx="28">
                  <c:v>200.54985449532853</c:v>
                </c:pt>
                <c:pt idx="29">
                  <c:v>137.80211364680653</c:v>
                </c:pt>
                <c:pt idx="30">
                  <c:v>165.63868892632868</c:v>
                </c:pt>
                <c:pt idx="31">
                  <c:v>212.20401286567622</c:v>
                </c:pt>
                <c:pt idx="32">
                  <c:v>166.56149486904579</c:v>
                </c:pt>
                <c:pt idx="33">
                  <c:v>115.07351814979323</c:v>
                </c:pt>
                <c:pt idx="34">
                  <c:v>136.10736713126053</c:v>
                </c:pt>
                <c:pt idx="35">
                  <c:v>203.43084699035074</c:v>
                </c:pt>
                <c:pt idx="36">
                  <c:v>107.89171389186704</c:v>
                </c:pt>
                <c:pt idx="37">
                  <c:v>88.470669321488742</c:v>
                </c:pt>
                <c:pt idx="38">
                  <c:v>150.637157298208</c:v>
                </c:pt>
                <c:pt idx="39">
                  <c:v>186.28044110889877</c:v>
                </c:pt>
                <c:pt idx="40">
                  <c:v>183.23479859090213</c:v>
                </c:pt>
              </c:numCache>
            </c:numRef>
          </c:val>
          <c:smooth val="0"/>
          <c:extLst>
            <c:ext xmlns:c16="http://schemas.microsoft.com/office/drawing/2014/chart" uri="{C3380CC4-5D6E-409C-BE32-E72D297353CC}">
              <c16:uniqueId val="{00000002-0DC7-4075-8BA2-AF27D24597C8}"/>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3"/>
          <c:order val="3"/>
          <c:tx>
            <c:strRef>
              <c:f>'s13 Graf'!$C$32</c:f>
              <c:strCache>
                <c:ptCount val="1"/>
                <c:pt idx="0">
                  <c:v>Stockholms län</c:v>
                </c:pt>
              </c:strCache>
            </c:strRef>
          </c:tx>
          <c:spPr>
            <a:ln w="28575" cap="rnd">
              <a:solidFill>
                <a:schemeClr val="accent1"/>
              </a:solidFill>
              <a:round/>
            </a:ln>
            <a:effectLst/>
          </c:spPr>
          <c:marker>
            <c:symbol val="none"/>
          </c:marker>
          <c:cat>
            <c:numRef>
              <c:f>'s13 Graf'!$B$1:$AP$1</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's13 Graf'!$B$5:$AP$5</c:f>
              <c:numCache>
                <c:formatCode>General</c:formatCode>
                <c:ptCount val="41"/>
                <c:pt idx="0">
                  <c:v>100</c:v>
                </c:pt>
                <c:pt idx="1">
                  <c:v>113.60520904729267</c:v>
                </c:pt>
                <c:pt idx="2">
                  <c:v>132.52227553118573</c:v>
                </c:pt>
                <c:pt idx="3">
                  <c:v>135.50376970527759</c:v>
                </c:pt>
                <c:pt idx="4">
                  <c:v>109.11583276216588</c:v>
                </c:pt>
                <c:pt idx="5">
                  <c:v>102.36463331048664</c:v>
                </c:pt>
                <c:pt idx="6">
                  <c:v>232.41946538725156</c:v>
                </c:pt>
                <c:pt idx="7">
                  <c:v>145.7162440027416</c:v>
                </c:pt>
                <c:pt idx="8">
                  <c:v>120.21932830705964</c:v>
                </c:pt>
                <c:pt idx="9">
                  <c:v>94.962302947224131</c:v>
                </c:pt>
                <c:pt idx="10">
                  <c:v>111.20630568882797</c:v>
                </c:pt>
                <c:pt idx="11">
                  <c:v>109.42426319396847</c:v>
                </c:pt>
                <c:pt idx="12">
                  <c:v>118.64290610006853</c:v>
                </c:pt>
                <c:pt idx="13">
                  <c:v>87.559972583961624</c:v>
                </c:pt>
                <c:pt idx="14">
                  <c:v>112.67991775188486</c:v>
                </c:pt>
                <c:pt idx="15">
                  <c:v>150.34270047978066</c:v>
                </c:pt>
                <c:pt idx="16">
                  <c:v>83.653187114461957</c:v>
                </c:pt>
                <c:pt idx="17">
                  <c:v>74.160383824537362</c:v>
                </c:pt>
                <c:pt idx="18">
                  <c:v>105.99725839616177</c:v>
                </c:pt>
                <c:pt idx="19">
                  <c:v>94.893762851267994</c:v>
                </c:pt>
                <c:pt idx="20">
                  <c:v>66.860863605209047</c:v>
                </c:pt>
                <c:pt idx="21">
                  <c:v>84.201507882111031</c:v>
                </c:pt>
                <c:pt idx="22">
                  <c:v>131.2200137080192</c:v>
                </c:pt>
                <c:pt idx="23">
                  <c:v>87.251542152159018</c:v>
                </c:pt>
                <c:pt idx="24">
                  <c:v>61.03495544893763</c:v>
                </c:pt>
                <c:pt idx="25">
                  <c:v>75.942426319396844</c:v>
                </c:pt>
                <c:pt idx="26">
                  <c:v>79.026730637422887</c:v>
                </c:pt>
                <c:pt idx="27">
                  <c:v>88.005483207676491</c:v>
                </c:pt>
                <c:pt idx="28">
                  <c:v>114.39342015078822</c:v>
                </c:pt>
                <c:pt idx="29">
                  <c:v>91.946538725154213</c:v>
                </c:pt>
                <c:pt idx="30">
                  <c:v>99.040438656614114</c:v>
                </c:pt>
                <c:pt idx="31">
                  <c:v>256.6826593557231</c:v>
                </c:pt>
                <c:pt idx="32">
                  <c:v>163.70801919122687</c:v>
                </c:pt>
                <c:pt idx="33">
                  <c:v>87.902673063742284</c:v>
                </c:pt>
                <c:pt idx="34">
                  <c:v>212.37148732008225</c:v>
                </c:pt>
                <c:pt idx="35">
                  <c:v>915.79849211788905</c:v>
                </c:pt>
                <c:pt idx="36">
                  <c:v>706.88827964359143</c:v>
                </c:pt>
                <c:pt idx="37">
                  <c:v>207.95065113091158</c:v>
                </c:pt>
                <c:pt idx="38">
                  <c:v>261.82316655243318</c:v>
                </c:pt>
                <c:pt idx="39">
                  <c:v>140.50719671007539</c:v>
                </c:pt>
                <c:pt idx="40">
                  <c:v>116.86086360520905</c:v>
                </c:pt>
              </c:numCache>
            </c:numRef>
          </c:val>
          <c:smooth val="0"/>
          <c:extLst>
            <c:ext xmlns:c16="http://schemas.microsoft.com/office/drawing/2014/chart" uri="{C3380CC4-5D6E-409C-BE32-E72D297353CC}">
              <c16:uniqueId val="{00000000-FFE6-4E7F-9ACF-C37152D3008D}"/>
            </c:ext>
          </c:extLst>
        </c:ser>
        <c:ser>
          <c:idx val="4"/>
          <c:order val="4"/>
          <c:tx>
            <c:strRef>
              <c:f>'s13 Graf'!$C$33</c:f>
              <c:strCache>
                <c:ptCount val="1"/>
                <c:pt idx="0">
                  <c:v>Stockholms stad</c:v>
                </c:pt>
              </c:strCache>
            </c:strRef>
          </c:tx>
          <c:spPr>
            <a:ln w="28575" cap="rnd">
              <a:solidFill>
                <a:schemeClr val="accent2"/>
              </a:solidFill>
              <a:round/>
            </a:ln>
            <a:effectLst/>
          </c:spPr>
          <c:marker>
            <c:symbol val="none"/>
          </c:marker>
          <c:cat>
            <c:numRef>
              <c:f>'s13 Graf'!$B$1:$AP$1</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's13 Graf'!$B$6:$AP$6</c:f>
              <c:numCache>
                <c:formatCode>General</c:formatCode>
                <c:ptCount val="41"/>
                <c:pt idx="0">
                  <c:v>100</c:v>
                </c:pt>
                <c:pt idx="1">
                  <c:v>116.40979147778785</c:v>
                </c:pt>
                <c:pt idx="2">
                  <c:v>203.35448776065275</c:v>
                </c:pt>
                <c:pt idx="3">
                  <c:v>92.112420670897549</c:v>
                </c:pt>
                <c:pt idx="4">
                  <c:v>153.49048050770625</c:v>
                </c:pt>
                <c:pt idx="5">
                  <c:v>106.34632819582957</c:v>
                </c:pt>
                <c:pt idx="6">
                  <c:v>382.23028105167725</c:v>
                </c:pt>
                <c:pt idx="7">
                  <c:v>178.78513145965547</c:v>
                </c:pt>
                <c:pt idx="8">
                  <c:v>105.9836808703536</c:v>
                </c:pt>
                <c:pt idx="9">
                  <c:v>141.97642792384406</c:v>
                </c:pt>
                <c:pt idx="10">
                  <c:v>191.93109700815955</c:v>
                </c:pt>
                <c:pt idx="11">
                  <c:v>118.85766092475068</c:v>
                </c:pt>
                <c:pt idx="12">
                  <c:v>173.98005439709883</c:v>
                </c:pt>
                <c:pt idx="13">
                  <c:v>140.52583862194018</c:v>
                </c:pt>
                <c:pt idx="14">
                  <c:v>136.08340888485947</c:v>
                </c:pt>
                <c:pt idx="15">
                  <c:v>235.26745240253854</c:v>
                </c:pt>
                <c:pt idx="16">
                  <c:v>109.79147778785132</c:v>
                </c:pt>
                <c:pt idx="17">
                  <c:v>113.41795104261105</c:v>
                </c:pt>
                <c:pt idx="18">
                  <c:v>86.219401631912959</c:v>
                </c:pt>
                <c:pt idx="19">
                  <c:v>138.62194016319128</c:v>
                </c:pt>
                <c:pt idx="20">
                  <c:v>108.5222121486854</c:v>
                </c:pt>
                <c:pt idx="21">
                  <c:v>110.1541251133273</c:v>
                </c:pt>
                <c:pt idx="22">
                  <c:v>229.55575702629193</c:v>
                </c:pt>
                <c:pt idx="23">
                  <c:v>104.53309156844968</c:v>
                </c:pt>
                <c:pt idx="24">
                  <c:v>81.323662737987306</c:v>
                </c:pt>
                <c:pt idx="25">
                  <c:v>99.637352674524024</c:v>
                </c:pt>
                <c:pt idx="26">
                  <c:v>94.560290117860376</c:v>
                </c:pt>
                <c:pt idx="27">
                  <c:v>126.83590208522213</c:v>
                </c:pt>
                <c:pt idx="28">
                  <c:v>86.85403445149592</c:v>
                </c:pt>
                <c:pt idx="29">
                  <c:v>108.97552130553036</c:v>
                </c:pt>
                <c:pt idx="30">
                  <c:v>102.35720761559384</c:v>
                </c:pt>
                <c:pt idx="31">
                  <c:v>144.60562103354488</c:v>
                </c:pt>
                <c:pt idx="32">
                  <c:v>202.44786944696281</c:v>
                </c:pt>
                <c:pt idx="33">
                  <c:v>101.08794197642791</c:v>
                </c:pt>
                <c:pt idx="34">
                  <c:v>393.74433363553942</c:v>
                </c:pt>
                <c:pt idx="35">
                  <c:v>1875.2493200362646</c:v>
                </c:pt>
                <c:pt idx="36">
                  <c:v>1480.1450589301903</c:v>
                </c:pt>
                <c:pt idx="37">
                  <c:v>343.78966455122395</c:v>
                </c:pt>
                <c:pt idx="38">
                  <c:v>519.67361740707167</c:v>
                </c:pt>
                <c:pt idx="39">
                  <c:v>224.75067996373528</c:v>
                </c:pt>
                <c:pt idx="40">
                  <c:v>253.76246600181324</c:v>
                </c:pt>
              </c:numCache>
            </c:numRef>
          </c:val>
          <c:smooth val="0"/>
          <c:extLst>
            <c:ext xmlns:c16="http://schemas.microsoft.com/office/drawing/2014/chart" uri="{C3380CC4-5D6E-409C-BE32-E72D297353CC}">
              <c16:uniqueId val="{00000001-FFE6-4E7F-9ACF-C37152D3008D}"/>
            </c:ext>
          </c:extLst>
        </c:ser>
        <c:ser>
          <c:idx val="5"/>
          <c:order val="5"/>
          <c:tx>
            <c:strRef>
              <c:f>'s13 Graf'!$C$34</c:f>
              <c:strCache>
                <c:ptCount val="1"/>
                <c:pt idx="0">
                  <c:v>Sverige, exkl Stockholms län</c:v>
                </c:pt>
              </c:strCache>
            </c:strRef>
          </c:tx>
          <c:spPr>
            <a:ln w="28575" cap="rnd">
              <a:solidFill>
                <a:schemeClr val="accent3"/>
              </a:solidFill>
              <a:prstDash val="sysDash"/>
              <a:round/>
            </a:ln>
            <a:effectLst/>
          </c:spPr>
          <c:marker>
            <c:symbol val="none"/>
          </c:marker>
          <c:cat>
            <c:numRef>
              <c:f>'s13 Graf'!$B$1:$AP$1</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's13 Graf'!$B$7:$AP$7</c:f>
              <c:numCache>
                <c:formatCode>General</c:formatCode>
                <c:ptCount val="41"/>
                <c:pt idx="0">
                  <c:v>100</c:v>
                </c:pt>
                <c:pt idx="1">
                  <c:v>83.637035213001724</c:v>
                </c:pt>
                <c:pt idx="2">
                  <c:v>161.29032258064515</c:v>
                </c:pt>
                <c:pt idx="3">
                  <c:v>154.67865057867522</c:v>
                </c:pt>
                <c:pt idx="4">
                  <c:v>131.7163260280719</c:v>
                </c:pt>
                <c:pt idx="5">
                  <c:v>150.96035459246491</c:v>
                </c:pt>
                <c:pt idx="6">
                  <c:v>234.43733070672249</c:v>
                </c:pt>
                <c:pt idx="7">
                  <c:v>159.45579906426988</c:v>
                </c:pt>
                <c:pt idx="8">
                  <c:v>148.32553558236887</c:v>
                </c:pt>
                <c:pt idx="9">
                  <c:v>107.17803496675695</c:v>
                </c:pt>
                <c:pt idx="10">
                  <c:v>138.82048756463925</c:v>
                </c:pt>
                <c:pt idx="11">
                  <c:v>121.84191085939425</c:v>
                </c:pt>
                <c:pt idx="12">
                  <c:v>112.34917508002955</c:v>
                </c:pt>
                <c:pt idx="13">
                  <c:v>93.979315439546909</c:v>
                </c:pt>
                <c:pt idx="14">
                  <c:v>97.53755232701306</c:v>
                </c:pt>
                <c:pt idx="15">
                  <c:v>152.33932528933761</c:v>
                </c:pt>
                <c:pt idx="16">
                  <c:v>80.423540999753754</c:v>
                </c:pt>
                <c:pt idx="17">
                  <c:v>68.369859640482645</c:v>
                </c:pt>
                <c:pt idx="18">
                  <c:v>81.248460970204377</c:v>
                </c:pt>
                <c:pt idx="19">
                  <c:v>95.57990642698843</c:v>
                </c:pt>
                <c:pt idx="20">
                  <c:v>86.505786752031526</c:v>
                </c:pt>
                <c:pt idx="21">
                  <c:v>63.617335631617834</c:v>
                </c:pt>
                <c:pt idx="22">
                  <c:v>93.880817532627432</c:v>
                </c:pt>
                <c:pt idx="23">
                  <c:v>83.747845358286128</c:v>
                </c:pt>
                <c:pt idx="24">
                  <c:v>72.888451120413691</c:v>
                </c:pt>
                <c:pt idx="25">
                  <c:v>76.385126816055163</c:v>
                </c:pt>
                <c:pt idx="26">
                  <c:v>83.784782073380939</c:v>
                </c:pt>
                <c:pt idx="27">
                  <c:v>70.783058360009861</c:v>
                </c:pt>
                <c:pt idx="28">
                  <c:v>76.72986949027333</c:v>
                </c:pt>
                <c:pt idx="29">
                  <c:v>53.656734794385621</c:v>
                </c:pt>
                <c:pt idx="30">
                  <c:v>97.894607239596155</c:v>
                </c:pt>
                <c:pt idx="31">
                  <c:v>103.9029795616843</c:v>
                </c:pt>
                <c:pt idx="32">
                  <c:v>77.69022408273824</c:v>
                </c:pt>
                <c:pt idx="33">
                  <c:v>71.152425510957897</c:v>
                </c:pt>
                <c:pt idx="34">
                  <c:v>91.812361487318398</c:v>
                </c:pt>
                <c:pt idx="35">
                  <c:v>273.03619798079291</c:v>
                </c:pt>
                <c:pt idx="36">
                  <c:v>320.74612164491504</c:v>
                </c:pt>
                <c:pt idx="37">
                  <c:v>92.03398177788722</c:v>
                </c:pt>
                <c:pt idx="38">
                  <c:v>82.627431667077076</c:v>
                </c:pt>
                <c:pt idx="39">
                  <c:v>58.446195518345235</c:v>
                </c:pt>
                <c:pt idx="40">
                  <c:v>52.573257818271358</c:v>
                </c:pt>
              </c:numCache>
            </c:numRef>
          </c:val>
          <c:smooth val="0"/>
          <c:extLst>
            <c:ext xmlns:c16="http://schemas.microsoft.com/office/drawing/2014/chart" uri="{C3380CC4-5D6E-409C-BE32-E72D297353CC}">
              <c16:uniqueId val="{00000002-FFE6-4E7F-9ACF-C37152D3008D}"/>
            </c:ext>
          </c:extLst>
        </c:ser>
        <c:dLbls>
          <c:showLegendKey val="0"/>
          <c:showVal val="0"/>
          <c:showCatName val="0"/>
          <c:showSerName val="0"/>
          <c:showPercent val="0"/>
          <c:showBubbleSize val="0"/>
        </c:dLbls>
        <c:smooth val="0"/>
        <c:axId val="464037336"/>
        <c:axId val="464042256"/>
        <c:extLst>
          <c:ext xmlns:c15="http://schemas.microsoft.com/office/drawing/2012/chart" uri="{02D57815-91ED-43cb-92C2-25804820EDAC}">
            <c15:filteredLineSeries>
              <c15:ser>
                <c:idx val="0"/>
                <c:order val="0"/>
                <c:tx>
                  <c:strRef>
                    <c:extLst>
                      <c:ext uri="{02D57815-91ED-43cb-92C2-25804820EDAC}">
                        <c15:formulaRef>
                          <c15:sqref>'s13 Graf'!$A$2</c15:sqref>
                        </c15:formulaRef>
                      </c:ext>
                    </c:extLst>
                    <c:strCache>
                      <c:ptCount val="1"/>
                      <c:pt idx="0">
                        <c:v>Stockholm County</c:v>
                      </c:pt>
                    </c:strCache>
                  </c:strRef>
                </c:tx>
                <c:spPr>
                  <a:ln w="28575" cap="rnd">
                    <a:solidFill>
                      <a:schemeClr val="accent1"/>
                    </a:solidFill>
                    <a:prstDash val="solid"/>
                    <a:round/>
                  </a:ln>
                  <a:effectLst/>
                </c:spPr>
                <c:marker>
                  <c:symbol val="none"/>
                </c:marker>
                <c:cat>
                  <c:numRef>
                    <c:extLst>
                      <c:ext uri="{02D57815-91ED-43cb-92C2-25804820EDAC}">
                        <c15:formulaRef>
                          <c15:sqref>'s13 Graf'!$B$1:$AP$1</c15:sqref>
                        </c15:formulaRef>
                      </c:ext>
                    </c:extLst>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extLst>
                      <c:ext uri="{02D57815-91ED-43cb-92C2-25804820EDAC}">
                        <c15:formulaRef>
                          <c15:sqref>'s13 Graf'!$B$2:$AP$2</c15:sqref>
                        </c15:formulaRef>
                      </c:ext>
                    </c:extLst>
                    <c:numCache>
                      <c:formatCode>General</c:formatCode>
                      <c:ptCount val="41"/>
                      <c:pt idx="0">
                        <c:v>2918</c:v>
                      </c:pt>
                      <c:pt idx="1">
                        <c:v>3315</c:v>
                      </c:pt>
                      <c:pt idx="2">
                        <c:v>3867</c:v>
                      </c:pt>
                      <c:pt idx="3">
                        <c:v>3954</c:v>
                      </c:pt>
                      <c:pt idx="4">
                        <c:v>3184</c:v>
                      </c:pt>
                      <c:pt idx="5">
                        <c:v>2987</c:v>
                      </c:pt>
                      <c:pt idx="6">
                        <c:v>6782</c:v>
                      </c:pt>
                      <c:pt idx="7">
                        <c:v>4252</c:v>
                      </c:pt>
                      <c:pt idx="8">
                        <c:v>3508</c:v>
                      </c:pt>
                      <c:pt idx="9">
                        <c:v>2771</c:v>
                      </c:pt>
                      <c:pt idx="10">
                        <c:v>3245</c:v>
                      </c:pt>
                      <c:pt idx="11">
                        <c:v>3193</c:v>
                      </c:pt>
                      <c:pt idx="12">
                        <c:v>3462</c:v>
                      </c:pt>
                      <c:pt idx="13">
                        <c:v>2555</c:v>
                      </c:pt>
                      <c:pt idx="14">
                        <c:v>3288</c:v>
                      </c:pt>
                      <c:pt idx="15">
                        <c:v>4387</c:v>
                      </c:pt>
                      <c:pt idx="16">
                        <c:v>2441</c:v>
                      </c:pt>
                      <c:pt idx="17">
                        <c:v>2164</c:v>
                      </c:pt>
                      <c:pt idx="18">
                        <c:v>3093</c:v>
                      </c:pt>
                      <c:pt idx="19">
                        <c:v>2769</c:v>
                      </c:pt>
                      <c:pt idx="20">
                        <c:v>1951</c:v>
                      </c:pt>
                      <c:pt idx="21">
                        <c:v>2457</c:v>
                      </c:pt>
                      <c:pt idx="22">
                        <c:v>3829</c:v>
                      </c:pt>
                      <c:pt idx="23">
                        <c:v>2546</c:v>
                      </c:pt>
                      <c:pt idx="24">
                        <c:v>1781</c:v>
                      </c:pt>
                      <c:pt idx="25">
                        <c:v>2216</c:v>
                      </c:pt>
                      <c:pt idx="26">
                        <c:v>2306</c:v>
                      </c:pt>
                      <c:pt idx="27">
                        <c:v>2568</c:v>
                      </c:pt>
                      <c:pt idx="28">
                        <c:v>3338</c:v>
                      </c:pt>
                      <c:pt idx="29">
                        <c:v>2683</c:v>
                      </c:pt>
                      <c:pt idx="30">
                        <c:v>2890</c:v>
                      </c:pt>
                      <c:pt idx="31">
                        <c:v>7490</c:v>
                      </c:pt>
                      <c:pt idx="32">
                        <c:v>4777</c:v>
                      </c:pt>
                      <c:pt idx="33">
                        <c:v>2565</c:v>
                      </c:pt>
                      <c:pt idx="34">
                        <c:v>6197</c:v>
                      </c:pt>
                      <c:pt idx="35">
                        <c:v>26723</c:v>
                      </c:pt>
                      <c:pt idx="36">
                        <c:v>20627</c:v>
                      </c:pt>
                      <c:pt idx="37">
                        <c:v>6068</c:v>
                      </c:pt>
                      <c:pt idx="38">
                        <c:v>7640</c:v>
                      </c:pt>
                      <c:pt idx="39">
                        <c:v>4100</c:v>
                      </c:pt>
                      <c:pt idx="40">
                        <c:v>3410</c:v>
                      </c:pt>
                    </c:numCache>
                  </c:numRef>
                </c:val>
                <c:smooth val="0"/>
                <c:extLst>
                  <c:ext xmlns:c16="http://schemas.microsoft.com/office/drawing/2014/chart" uri="{C3380CC4-5D6E-409C-BE32-E72D297353CC}">
                    <c16:uniqueId val="{00000003-FFE6-4E7F-9ACF-C37152D3008D}"/>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's13 Graf'!$A$3</c15:sqref>
                        </c15:formulaRef>
                      </c:ext>
                    </c:extLst>
                    <c:strCache>
                      <c:ptCount val="1"/>
                      <c:pt idx="0">
                        <c:v>City of Stockholm</c:v>
                      </c:pt>
                    </c:strCache>
                  </c:strRef>
                </c:tx>
                <c:spPr>
                  <a:ln w="28575" cap="rnd">
                    <a:solidFill>
                      <a:schemeClr val="accent2"/>
                    </a:solidFill>
                    <a:round/>
                  </a:ln>
                  <a:effectLst/>
                </c:spPr>
                <c:marker>
                  <c:symbol val="none"/>
                </c:marker>
                <c:cat>
                  <c:numRef>
                    <c:extLst xmlns:c15="http://schemas.microsoft.com/office/drawing/2012/chart">
                      <c:ext xmlns:c15="http://schemas.microsoft.com/office/drawing/2012/chart" uri="{02D57815-91ED-43cb-92C2-25804820EDAC}">
                        <c15:formulaRef>
                          <c15:sqref>'s13 Graf'!$B$1:$AP$1</c15:sqref>
                        </c15:formulaRef>
                      </c:ext>
                    </c:extLst>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extLst xmlns:c15="http://schemas.microsoft.com/office/drawing/2012/chart">
                      <c:ext xmlns:c15="http://schemas.microsoft.com/office/drawing/2012/chart" uri="{02D57815-91ED-43cb-92C2-25804820EDAC}">
                        <c15:formulaRef>
                          <c15:sqref>'s13 Graf'!$B$3:$AP$3</c15:sqref>
                        </c15:formulaRef>
                      </c:ext>
                    </c:extLst>
                    <c:numCache>
                      <c:formatCode>General</c:formatCode>
                      <c:ptCount val="41"/>
                      <c:pt idx="0">
                        <c:v>1103</c:v>
                      </c:pt>
                      <c:pt idx="1">
                        <c:v>1284</c:v>
                      </c:pt>
                      <c:pt idx="2">
                        <c:v>2243</c:v>
                      </c:pt>
                      <c:pt idx="3">
                        <c:v>1016</c:v>
                      </c:pt>
                      <c:pt idx="4">
                        <c:v>1693</c:v>
                      </c:pt>
                      <c:pt idx="5">
                        <c:v>1173</c:v>
                      </c:pt>
                      <c:pt idx="6">
                        <c:v>4216</c:v>
                      </c:pt>
                      <c:pt idx="7">
                        <c:v>1972</c:v>
                      </c:pt>
                      <c:pt idx="8">
                        <c:v>1169</c:v>
                      </c:pt>
                      <c:pt idx="9">
                        <c:v>1566</c:v>
                      </c:pt>
                      <c:pt idx="10">
                        <c:v>2117</c:v>
                      </c:pt>
                      <c:pt idx="11">
                        <c:v>1311</c:v>
                      </c:pt>
                      <c:pt idx="12">
                        <c:v>1919</c:v>
                      </c:pt>
                      <c:pt idx="13">
                        <c:v>1550</c:v>
                      </c:pt>
                      <c:pt idx="14">
                        <c:v>1501</c:v>
                      </c:pt>
                      <c:pt idx="15">
                        <c:v>2595</c:v>
                      </c:pt>
                      <c:pt idx="16">
                        <c:v>1211</c:v>
                      </c:pt>
                      <c:pt idx="17">
                        <c:v>1251</c:v>
                      </c:pt>
                      <c:pt idx="18">
                        <c:v>951</c:v>
                      </c:pt>
                      <c:pt idx="19">
                        <c:v>1529</c:v>
                      </c:pt>
                      <c:pt idx="20">
                        <c:v>1197</c:v>
                      </c:pt>
                      <c:pt idx="21">
                        <c:v>1215</c:v>
                      </c:pt>
                      <c:pt idx="22">
                        <c:v>2532</c:v>
                      </c:pt>
                      <c:pt idx="23">
                        <c:v>1153</c:v>
                      </c:pt>
                      <c:pt idx="24">
                        <c:v>897</c:v>
                      </c:pt>
                      <c:pt idx="25">
                        <c:v>1099</c:v>
                      </c:pt>
                      <c:pt idx="26">
                        <c:v>1043</c:v>
                      </c:pt>
                      <c:pt idx="27">
                        <c:v>1399</c:v>
                      </c:pt>
                      <c:pt idx="28">
                        <c:v>958</c:v>
                      </c:pt>
                      <c:pt idx="29">
                        <c:v>1202</c:v>
                      </c:pt>
                      <c:pt idx="30">
                        <c:v>1129</c:v>
                      </c:pt>
                      <c:pt idx="31">
                        <c:v>1595</c:v>
                      </c:pt>
                      <c:pt idx="32">
                        <c:v>2233</c:v>
                      </c:pt>
                      <c:pt idx="33">
                        <c:v>1115</c:v>
                      </c:pt>
                      <c:pt idx="34">
                        <c:v>4343</c:v>
                      </c:pt>
                      <c:pt idx="35">
                        <c:v>20684</c:v>
                      </c:pt>
                      <c:pt idx="36">
                        <c:v>16326</c:v>
                      </c:pt>
                      <c:pt idx="37">
                        <c:v>3792</c:v>
                      </c:pt>
                      <c:pt idx="38">
                        <c:v>5732</c:v>
                      </c:pt>
                      <c:pt idx="39">
                        <c:v>2479</c:v>
                      </c:pt>
                      <c:pt idx="40">
                        <c:v>2799</c:v>
                      </c:pt>
                    </c:numCache>
                  </c:numRef>
                </c:val>
                <c:smooth val="0"/>
                <c:extLst xmlns:c15="http://schemas.microsoft.com/office/drawing/2012/chart">
                  <c:ext xmlns:c16="http://schemas.microsoft.com/office/drawing/2014/chart" uri="{C3380CC4-5D6E-409C-BE32-E72D297353CC}">
                    <c16:uniqueId val="{00000004-FFE6-4E7F-9ACF-C37152D3008D}"/>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's13 Graf'!$A$4</c15:sqref>
                        </c15:formulaRef>
                      </c:ext>
                    </c:extLst>
                    <c:strCache>
                      <c:ptCount val="1"/>
                      <c:pt idx="0">
                        <c:v>Sweden, excl. Stockholm County</c:v>
                      </c:pt>
                    </c:strCache>
                  </c:strRef>
                </c:tx>
                <c:spPr>
                  <a:ln w="28575" cap="rnd">
                    <a:solidFill>
                      <a:schemeClr val="accent3"/>
                    </a:solidFill>
                    <a:prstDash val="sysDash"/>
                    <a:round/>
                  </a:ln>
                  <a:effectLst/>
                </c:spPr>
                <c:marker>
                  <c:symbol val="none"/>
                </c:marker>
                <c:cat>
                  <c:numRef>
                    <c:extLst xmlns:c15="http://schemas.microsoft.com/office/drawing/2012/chart">
                      <c:ext xmlns:c15="http://schemas.microsoft.com/office/drawing/2012/chart" uri="{02D57815-91ED-43cb-92C2-25804820EDAC}">
                        <c15:formulaRef>
                          <c15:sqref>'s13 Graf'!$B$1:$AP$1</c15:sqref>
                        </c15:formulaRef>
                      </c:ext>
                    </c:extLst>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extLst xmlns:c15="http://schemas.microsoft.com/office/drawing/2012/chart">
                      <c:ext xmlns:c15="http://schemas.microsoft.com/office/drawing/2012/chart" uri="{02D57815-91ED-43cb-92C2-25804820EDAC}">
                        <c15:formulaRef>
                          <c15:sqref>'s13 Graf'!$B$4:$AP$4</c15:sqref>
                        </c15:formulaRef>
                      </c:ext>
                    </c:extLst>
                    <c:numCache>
                      <c:formatCode>General</c:formatCode>
                      <c:ptCount val="41"/>
                      <c:pt idx="0">
                        <c:v>8122</c:v>
                      </c:pt>
                      <c:pt idx="1">
                        <c:v>6793</c:v>
                      </c:pt>
                      <c:pt idx="2">
                        <c:v>13100</c:v>
                      </c:pt>
                      <c:pt idx="3">
                        <c:v>12563</c:v>
                      </c:pt>
                      <c:pt idx="4">
                        <c:v>10698</c:v>
                      </c:pt>
                      <c:pt idx="5">
                        <c:v>12261</c:v>
                      </c:pt>
                      <c:pt idx="6">
                        <c:v>19041</c:v>
                      </c:pt>
                      <c:pt idx="7">
                        <c:v>12951</c:v>
                      </c:pt>
                      <c:pt idx="8">
                        <c:v>12047</c:v>
                      </c:pt>
                      <c:pt idx="9">
                        <c:v>8705</c:v>
                      </c:pt>
                      <c:pt idx="10">
                        <c:v>11275</c:v>
                      </c:pt>
                      <c:pt idx="11">
                        <c:v>9896</c:v>
                      </c:pt>
                      <c:pt idx="12">
                        <c:v>9125</c:v>
                      </c:pt>
                      <c:pt idx="13">
                        <c:v>7633</c:v>
                      </c:pt>
                      <c:pt idx="14">
                        <c:v>7922</c:v>
                      </c:pt>
                      <c:pt idx="15">
                        <c:v>12373</c:v>
                      </c:pt>
                      <c:pt idx="16">
                        <c:v>6532</c:v>
                      </c:pt>
                      <c:pt idx="17">
                        <c:v>5553</c:v>
                      </c:pt>
                      <c:pt idx="18">
                        <c:v>6599</c:v>
                      </c:pt>
                      <c:pt idx="19">
                        <c:v>7763</c:v>
                      </c:pt>
                      <c:pt idx="20">
                        <c:v>7026</c:v>
                      </c:pt>
                      <c:pt idx="21">
                        <c:v>5167</c:v>
                      </c:pt>
                      <c:pt idx="22">
                        <c:v>7625</c:v>
                      </c:pt>
                      <c:pt idx="23">
                        <c:v>6802</c:v>
                      </c:pt>
                      <c:pt idx="24">
                        <c:v>5920</c:v>
                      </c:pt>
                      <c:pt idx="25">
                        <c:v>6204</c:v>
                      </c:pt>
                      <c:pt idx="26">
                        <c:v>6805</c:v>
                      </c:pt>
                      <c:pt idx="27">
                        <c:v>5749</c:v>
                      </c:pt>
                      <c:pt idx="28">
                        <c:v>6232</c:v>
                      </c:pt>
                      <c:pt idx="29">
                        <c:v>4358</c:v>
                      </c:pt>
                      <c:pt idx="30">
                        <c:v>7951</c:v>
                      </c:pt>
                      <c:pt idx="31">
                        <c:v>8439</c:v>
                      </c:pt>
                      <c:pt idx="32">
                        <c:v>6310</c:v>
                      </c:pt>
                      <c:pt idx="33">
                        <c:v>5779</c:v>
                      </c:pt>
                      <c:pt idx="34">
                        <c:v>7457</c:v>
                      </c:pt>
                      <c:pt idx="35">
                        <c:v>22176</c:v>
                      </c:pt>
                      <c:pt idx="36">
                        <c:v>26051</c:v>
                      </c:pt>
                      <c:pt idx="37">
                        <c:v>7475</c:v>
                      </c:pt>
                      <c:pt idx="38">
                        <c:v>6711</c:v>
                      </c:pt>
                      <c:pt idx="39">
                        <c:v>4747</c:v>
                      </c:pt>
                      <c:pt idx="40">
                        <c:v>4270</c:v>
                      </c:pt>
                    </c:numCache>
                  </c:numRef>
                </c:val>
                <c:smooth val="0"/>
                <c:extLst xmlns:c15="http://schemas.microsoft.com/office/drawing/2012/chart">
                  <c:ext xmlns:c16="http://schemas.microsoft.com/office/drawing/2014/chart" uri="{C3380CC4-5D6E-409C-BE32-E72D297353CC}">
                    <c16:uniqueId val="{00000005-FFE6-4E7F-9ACF-C37152D3008D}"/>
                  </c:ext>
                </c:extLst>
              </c15:ser>
            </c15:filteredLineSeries>
          </c:ext>
        </c:extLst>
      </c:lineChart>
      <c:catAx>
        <c:axId val="464037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42256"/>
        <c:crosses val="autoZero"/>
        <c:auto val="1"/>
        <c:lblAlgn val="ctr"/>
        <c:lblOffset val="100"/>
        <c:noMultiLvlLbl val="0"/>
      </c:catAx>
      <c:valAx>
        <c:axId val="4640422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3733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's14 Graf'!$A$12</c:f>
              <c:strCache>
                <c:ptCount val="1"/>
                <c:pt idx="0">
                  <c:v>Stockholms län</c:v>
                </c:pt>
              </c:strCache>
            </c:strRef>
          </c:tx>
          <c:spPr>
            <a:ln w="28575" cap="rnd">
              <a:solidFill>
                <a:schemeClr val="accent1"/>
              </a:solidFill>
              <a:prstDash val="solid"/>
              <a:round/>
            </a:ln>
            <a:effectLst/>
          </c:spPr>
          <c:marker>
            <c:symbol val="none"/>
          </c:marker>
          <c:cat>
            <c:numRef>
              <c:f>'s14 Graf'!$B$1:$AP$1</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's14 Graf'!$B$2:$AP$2</c:f>
              <c:numCache>
                <c:formatCode>General</c:formatCode>
                <c:ptCount val="41"/>
                <c:pt idx="0">
                  <c:v>4.0597256000000002</c:v>
                </c:pt>
                <c:pt idx="1">
                  <c:v>4.1593387999999996</c:v>
                </c:pt>
                <c:pt idx="2">
                  <c:v>4.1317833999999998</c:v>
                </c:pt>
                <c:pt idx="3">
                  <c:v>4.2588369000000004</c:v>
                </c:pt>
                <c:pt idx="4">
                  <c:v>4.1948384000000001</c:v>
                </c:pt>
                <c:pt idx="5">
                  <c:v>4.392404</c:v>
                </c:pt>
                <c:pt idx="6">
                  <c:v>4.5016341999999998</c:v>
                </c:pt>
                <c:pt idx="7">
                  <c:v>4.6292494</c:v>
                </c:pt>
                <c:pt idx="8">
                  <c:v>4.5555227</c:v>
                </c:pt>
                <c:pt idx="9">
                  <c:v>4.7247424000000002</c:v>
                </c:pt>
                <c:pt idx="10">
                  <c:v>4.6097934</c:v>
                </c:pt>
                <c:pt idx="11">
                  <c:v>4.5007831999999999</c:v>
                </c:pt>
                <c:pt idx="12">
                  <c:v>4.3178970000000003</c:v>
                </c:pt>
                <c:pt idx="13">
                  <c:v>4.3824063000000004</c:v>
                </c:pt>
                <c:pt idx="14">
                  <c:v>4.2950401999999999</c:v>
                </c:pt>
                <c:pt idx="15">
                  <c:v>4.2899685999999999</c:v>
                </c:pt>
                <c:pt idx="16">
                  <c:v>4.1887970000000001</c:v>
                </c:pt>
                <c:pt idx="17">
                  <c:v>4.3094977999999999</c:v>
                </c:pt>
                <c:pt idx="18">
                  <c:v>4.2415718</c:v>
                </c:pt>
                <c:pt idx="19">
                  <c:v>4.2044724000000002</c:v>
                </c:pt>
                <c:pt idx="20">
                  <c:v>4.0447385999999996</c:v>
                </c:pt>
                <c:pt idx="21">
                  <c:v>4.1116827999999996</c:v>
                </c:pt>
                <c:pt idx="22">
                  <c:v>4.0602428000000002</c:v>
                </c:pt>
                <c:pt idx="23">
                  <c:v>4.1098575999999998</c:v>
                </c:pt>
                <c:pt idx="24">
                  <c:v>4.0587103999999998</c:v>
                </c:pt>
                <c:pt idx="25">
                  <c:v>4.1498752000000003</c:v>
                </c:pt>
                <c:pt idx="26">
                  <c:v>4.1113540999999998</c:v>
                </c:pt>
                <c:pt idx="27">
                  <c:v>4.1237532999999997</c:v>
                </c:pt>
                <c:pt idx="28">
                  <c:v>3.9941073</c:v>
                </c:pt>
                <c:pt idx="29">
                  <c:v>4.0514922999999996</c:v>
                </c:pt>
                <c:pt idx="30">
                  <c:v>3.9456418000000002</c:v>
                </c:pt>
                <c:pt idx="31">
                  <c:v>3.9718501000000002</c:v>
                </c:pt>
                <c:pt idx="32">
                  <c:v>3.9415374999999999</c:v>
                </c:pt>
                <c:pt idx="33">
                  <c:v>4.1184161000000001</c:v>
                </c:pt>
                <c:pt idx="34">
                  <c:v>4.2165383434877999</c:v>
                </c:pt>
                <c:pt idx="35">
                  <c:v>4.4373239955990433</c:v>
                </c:pt>
                <c:pt idx="36">
                  <c:v>5.6580664387922353</c:v>
                </c:pt>
                <c:pt idx="37">
                  <c:v>6.2807537363684247</c:v>
                </c:pt>
                <c:pt idx="38">
                  <c:v>5.9981591904955511</c:v>
                </c:pt>
                <c:pt idx="39">
                  <c:v>5.8985698631676549</c:v>
                </c:pt>
                <c:pt idx="40">
                  <c:v>5.497893153717742</c:v>
                </c:pt>
              </c:numCache>
            </c:numRef>
          </c:val>
          <c:smooth val="0"/>
          <c:extLst>
            <c:ext xmlns:c16="http://schemas.microsoft.com/office/drawing/2014/chart" uri="{C3380CC4-5D6E-409C-BE32-E72D297353CC}">
              <c16:uniqueId val="{00000000-67DC-49C8-A210-03F7B1B8BFDB}"/>
            </c:ext>
          </c:extLst>
        </c:ser>
        <c:ser>
          <c:idx val="1"/>
          <c:order val="1"/>
          <c:tx>
            <c:strRef>
              <c:f>'s14 Graf'!$A$13</c:f>
              <c:strCache>
                <c:ptCount val="1"/>
                <c:pt idx="0">
                  <c:v>Stockholms stad</c:v>
                </c:pt>
              </c:strCache>
            </c:strRef>
          </c:tx>
          <c:spPr>
            <a:ln w="28575" cap="rnd">
              <a:solidFill>
                <a:schemeClr val="accent2"/>
              </a:solidFill>
              <a:round/>
            </a:ln>
            <a:effectLst/>
          </c:spPr>
          <c:marker>
            <c:symbol val="none"/>
          </c:marker>
          <c:cat>
            <c:numRef>
              <c:f>'s14 Graf'!$B$1:$AP$1</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's14 Graf'!$B$3:$AP$3</c:f>
              <c:numCache>
                <c:formatCode>General</c:formatCode>
                <c:ptCount val="41"/>
                <c:pt idx="0">
                  <c:v>4.3810827000000003</c:v>
                </c:pt>
                <c:pt idx="1">
                  <c:v>4.4745666000000002</c:v>
                </c:pt>
                <c:pt idx="2">
                  <c:v>4.4055238000000001</c:v>
                </c:pt>
                <c:pt idx="3">
                  <c:v>4.5286613999999998</c:v>
                </c:pt>
                <c:pt idx="4">
                  <c:v>4.4162812999999996</c:v>
                </c:pt>
                <c:pt idx="5">
                  <c:v>4.5916031000000004</c:v>
                </c:pt>
                <c:pt idx="6">
                  <c:v>4.6700434</c:v>
                </c:pt>
                <c:pt idx="7">
                  <c:v>4.8052821999999997</c:v>
                </c:pt>
                <c:pt idx="8">
                  <c:v>4.7439273999999996</c:v>
                </c:pt>
                <c:pt idx="9">
                  <c:v>4.9113774000000001</c:v>
                </c:pt>
                <c:pt idx="10">
                  <c:v>4.7926213999999998</c:v>
                </c:pt>
                <c:pt idx="11">
                  <c:v>4.6656051999999999</c:v>
                </c:pt>
                <c:pt idx="12">
                  <c:v>4.4994598999999997</c:v>
                </c:pt>
                <c:pt idx="13">
                  <c:v>4.5792039999999998</c:v>
                </c:pt>
                <c:pt idx="14">
                  <c:v>4.4575085999999997</c:v>
                </c:pt>
                <c:pt idx="15">
                  <c:v>4.4611543999999999</c:v>
                </c:pt>
                <c:pt idx="16">
                  <c:v>4.3589561999999997</c:v>
                </c:pt>
                <c:pt idx="17">
                  <c:v>4.4695399</c:v>
                </c:pt>
                <c:pt idx="18">
                  <c:v>4.3587458999999997</c:v>
                </c:pt>
                <c:pt idx="19">
                  <c:v>4.3086187000000002</c:v>
                </c:pt>
                <c:pt idx="20">
                  <c:v>4.1393345000000004</c:v>
                </c:pt>
                <c:pt idx="21">
                  <c:v>4.2012191999999997</c:v>
                </c:pt>
                <c:pt idx="22">
                  <c:v>4.1040339000000001</c:v>
                </c:pt>
                <c:pt idx="23">
                  <c:v>4.1696761000000002</c:v>
                </c:pt>
                <c:pt idx="24">
                  <c:v>4.1328072999999996</c:v>
                </c:pt>
                <c:pt idx="25">
                  <c:v>4.2201846999999999</c:v>
                </c:pt>
                <c:pt idx="26">
                  <c:v>4.1878292999999998</c:v>
                </c:pt>
                <c:pt idx="27">
                  <c:v>4.2047445999999997</c:v>
                </c:pt>
                <c:pt idx="28">
                  <c:v>4.0764649000000004</c:v>
                </c:pt>
                <c:pt idx="29">
                  <c:v>4.1055859999999997</c:v>
                </c:pt>
                <c:pt idx="30">
                  <c:v>3.9596222000000001</c:v>
                </c:pt>
                <c:pt idx="31">
                  <c:v>4.0029009000000002</c:v>
                </c:pt>
                <c:pt idx="32">
                  <c:v>4.0014609999999999</c:v>
                </c:pt>
                <c:pt idx="33">
                  <c:v>4.1799569999999999</c:v>
                </c:pt>
                <c:pt idx="34">
                  <c:v>4.2140906088929091</c:v>
                </c:pt>
                <c:pt idx="35">
                  <c:v>4.5255583454946056</c:v>
                </c:pt>
                <c:pt idx="36">
                  <c:v>6.0030819013952721</c:v>
                </c:pt>
                <c:pt idx="37">
                  <c:v>6.6885445398152692</c:v>
                </c:pt>
                <c:pt idx="38">
                  <c:v>6.3044842486507813</c:v>
                </c:pt>
                <c:pt idx="39">
                  <c:v>6.1554125812059413</c:v>
                </c:pt>
                <c:pt idx="40">
                  <c:v>5.7279270470121979</c:v>
                </c:pt>
              </c:numCache>
            </c:numRef>
          </c:val>
          <c:smooth val="0"/>
          <c:extLst>
            <c:ext xmlns:c16="http://schemas.microsoft.com/office/drawing/2014/chart" uri="{C3380CC4-5D6E-409C-BE32-E72D297353CC}">
              <c16:uniqueId val="{00000001-67DC-49C8-A210-03F7B1B8BFDB}"/>
            </c:ext>
          </c:extLst>
        </c:ser>
        <c:ser>
          <c:idx val="2"/>
          <c:order val="2"/>
          <c:tx>
            <c:strRef>
              <c:f>'s14 Graf'!$A$14</c:f>
              <c:strCache>
                <c:ptCount val="1"/>
                <c:pt idx="0">
                  <c:v>Sverige, exkl Stockholms län</c:v>
                </c:pt>
              </c:strCache>
            </c:strRef>
          </c:tx>
          <c:spPr>
            <a:ln w="28575" cap="rnd">
              <a:solidFill>
                <a:schemeClr val="accent3"/>
              </a:solidFill>
              <a:prstDash val="sysDash"/>
              <a:round/>
            </a:ln>
            <a:effectLst/>
          </c:spPr>
          <c:marker>
            <c:symbol val="none"/>
          </c:marker>
          <c:cat>
            <c:numRef>
              <c:f>'s14 Graf'!$B$1:$AP$1</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's14 Graf'!$B$4:$AP$4</c:f>
              <c:numCache>
                <c:formatCode>General</c:formatCode>
                <c:ptCount val="41"/>
                <c:pt idx="0">
                  <c:v>5.4029740000000004</c:v>
                </c:pt>
                <c:pt idx="1">
                  <c:v>5.4937863</c:v>
                </c:pt>
                <c:pt idx="2">
                  <c:v>5.7255092999999997</c:v>
                </c:pt>
                <c:pt idx="3">
                  <c:v>6.0456019000000003</c:v>
                </c:pt>
                <c:pt idx="4">
                  <c:v>5.5939731999999998</c:v>
                </c:pt>
                <c:pt idx="5">
                  <c:v>5.7258559</c:v>
                </c:pt>
                <c:pt idx="6">
                  <c:v>6.0335168000000001</c:v>
                </c:pt>
                <c:pt idx="7">
                  <c:v>6.2174649999999998</c:v>
                </c:pt>
                <c:pt idx="8">
                  <c:v>5.7224785999999996</c:v>
                </c:pt>
                <c:pt idx="9">
                  <c:v>5.8275926</c:v>
                </c:pt>
                <c:pt idx="10">
                  <c:v>5.9484181999999999</c:v>
                </c:pt>
                <c:pt idx="11">
                  <c:v>5.9195342000000002</c:v>
                </c:pt>
                <c:pt idx="12">
                  <c:v>5.3220879999999999</c:v>
                </c:pt>
                <c:pt idx="13">
                  <c:v>5.3195185</c:v>
                </c:pt>
                <c:pt idx="14">
                  <c:v>5.4982362</c:v>
                </c:pt>
                <c:pt idx="15">
                  <c:v>5.5895922000000002</c:v>
                </c:pt>
                <c:pt idx="16">
                  <c:v>5.1568560000000003</c:v>
                </c:pt>
                <c:pt idx="17">
                  <c:v>5.2397707000000002</c:v>
                </c:pt>
                <c:pt idx="18">
                  <c:v>5.4336295999999997</c:v>
                </c:pt>
                <c:pt idx="19">
                  <c:v>5.4879313999999999</c:v>
                </c:pt>
                <c:pt idx="20">
                  <c:v>5.0269994999999996</c:v>
                </c:pt>
                <c:pt idx="21">
                  <c:v>5.0341008</c:v>
                </c:pt>
                <c:pt idx="22">
                  <c:v>5.2427443</c:v>
                </c:pt>
                <c:pt idx="23">
                  <c:v>5.3860716999999996</c:v>
                </c:pt>
                <c:pt idx="24">
                  <c:v>5.0377263000000001</c:v>
                </c:pt>
                <c:pt idx="25">
                  <c:v>5.0206745000000002</c:v>
                </c:pt>
                <c:pt idx="26">
                  <c:v>5.1138281000000001</c:v>
                </c:pt>
                <c:pt idx="27">
                  <c:v>5.1361729</c:v>
                </c:pt>
                <c:pt idx="28">
                  <c:v>4.7593595000000004</c:v>
                </c:pt>
                <c:pt idx="29">
                  <c:v>4.7247968</c:v>
                </c:pt>
                <c:pt idx="30">
                  <c:v>4.7531942999999997</c:v>
                </c:pt>
                <c:pt idx="31">
                  <c:v>4.8384573</c:v>
                </c:pt>
                <c:pt idx="32">
                  <c:v>4.6251347000000003</c:v>
                </c:pt>
                <c:pt idx="33">
                  <c:v>4.8062633000000003</c:v>
                </c:pt>
                <c:pt idx="34">
                  <c:v>5.0511827428797478</c:v>
                </c:pt>
                <c:pt idx="35">
                  <c:v>5.2630687673629737</c:v>
                </c:pt>
                <c:pt idx="36">
                  <c:v>5.9293216268375231</c:v>
                </c:pt>
                <c:pt idx="37">
                  <c:v>6.2756123658226581</c:v>
                </c:pt>
                <c:pt idx="38">
                  <c:v>6.0408138788818055</c:v>
                </c:pt>
                <c:pt idx="39">
                  <c:v>6.0177602726913726</c:v>
                </c:pt>
                <c:pt idx="40">
                  <c:v>5.5018985989458047</c:v>
                </c:pt>
              </c:numCache>
            </c:numRef>
          </c:val>
          <c:smooth val="0"/>
          <c:extLst>
            <c:ext xmlns:c16="http://schemas.microsoft.com/office/drawing/2014/chart" uri="{C3380CC4-5D6E-409C-BE32-E72D297353CC}">
              <c16:uniqueId val="{00000002-67DC-49C8-A210-03F7B1B8BFDB}"/>
            </c:ext>
          </c:extLst>
        </c:ser>
        <c:dLbls>
          <c:showLegendKey val="0"/>
          <c:showVal val="0"/>
          <c:showCatName val="0"/>
          <c:showSerName val="0"/>
          <c:showPercent val="0"/>
          <c:showBubbleSize val="0"/>
        </c:dLbls>
        <c:smooth val="0"/>
        <c:axId val="758167848"/>
        <c:axId val="758165880"/>
      </c:lineChart>
      <c:catAx>
        <c:axId val="758167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58165880"/>
        <c:crosses val="autoZero"/>
        <c:auto val="1"/>
        <c:lblAlgn val="ctr"/>
        <c:lblOffset val="100"/>
        <c:noMultiLvlLbl val="0"/>
      </c:catAx>
      <c:valAx>
        <c:axId val="758165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5816784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's16 Graf'!$A$3</c:f>
              <c:strCache>
                <c:ptCount val="1"/>
                <c:pt idx="0">
                  <c:v>Stockholms län</c:v>
                </c:pt>
              </c:strCache>
            </c:strRef>
          </c:tx>
          <c:spPr>
            <a:ln w="28575" cap="rnd">
              <a:solidFill>
                <a:schemeClr val="accent1"/>
              </a:solidFill>
              <a:round/>
            </a:ln>
            <a:effectLst/>
          </c:spPr>
          <c:marker>
            <c:symbol val="none"/>
          </c:marker>
          <c:cat>
            <c:strRef>
              <c:f>'s16 Graf'!$B$12:$AP$12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's16 Graf'!$B$13:$AP$13</c:f>
              <c:numCache>
                <c:formatCode>General</c:formatCode>
                <c:ptCount val="41"/>
                <c:pt idx="0">
                  <c:v>100</c:v>
                </c:pt>
                <c:pt idx="1">
                  <c:v>100.50984786533151</c:v>
                </c:pt>
                <c:pt idx="2">
                  <c:v>100.84481222323372</c:v>
                </c:pt>
                <c:pt idx="3">
                  <c:v>101.23758891237598</c:v>
                </c:pt>
                <c:pt idx="4">
                  <c:v>101.69965360818379</c:v>
                </c:pt>
                <c:pt idx="5">
                  <c:v>102.20872999953711</c:v>
                </c:pt>
                <c:pt idx="6">
                  <c:v>102.55811127740661</c:v>
                </c:pt>
                <c:pt idx="7">
                  <c:v>102.98526677570166</c:v>
                </c:pt>
                <c:pt idx="8">
                  <c:v>103.41907623705852</c:v>
                </c:pt>
                <c:pt idx="9">
                  <c:v>103.93080457021185</c:v>
                </c:pt>
                <c:pt idx="10">
                  <c:v>104.29566354476863</c:v>
                </c:pt>
                <c:pt idx="11">
                  <c:v>104.70150707441638</c:v>
                </c:pt>
                <c:pt idx="12">
                  <c:v>105.17687969634784</c:v>
                </c:pt>
                <c:pt idx="13">
                  <c:v>105.71281302556665</c:v>
                </c:pt>
                <c:pt idx="14">
                  <c:v>105.98335930629059</c:v>
                </c:pt>
                <c:pt idx="15">
                  <c:v>106.32382041628736</c:v>
                </c:pt>
                <c:pt idx="16">
                  <c:v>106.72995324867692</c:v>
                </c:pt>
                <c:pt idx="17">
                  <c:v>107.24240483868479</c:v>
                </c:pt>
                <c:pt idx="18">
                  <c:v>107.59357015012884</c:v>
                </c:pt>
                <c:pt idx="19">
                  <c:v>107.96860293777291</c:v>
                </c:pt>
                <c:pt idx="20">
                  <c:v>108.41514171976979</c:v>
                </c:pt>
                <c:pt idx="21">
                  <c:v>109.00903203159957</c:v>
                </c:pt>
                <c:pt idx="22">
                  <c:v>109.40754655845458</c:v>
                </c:pt>
                <c:pt idx="23">
                  <c:v>109.83166437796054</c:v>
                </c:pt>
                <c:pt idx="24">
                  <c:v>110.31836802394655</c:v>
                </c:pt>
                <c:pt idx="25">
                  <c:v>110.87975999444539</c:v>
                </c:pt>
                <c:pt idx="26">
                  <c:v>111.29201640153677</c:v>
                </c:pt>
                <c:pt idx="27">
                  <c:v>111.6521500979772</c:v>
                </c:pt>
                <c:pt idx="28">
                  <c:v>112.13678040764685</c:v>
                </c:pt>
                <c:pt idx="29">
                  <c:v>112.65468053262563</c:v>
                </c:pt>
                <c:pt idx="30">
                  <c:v>113.02691672709879</c:v>
                </c:pt>
                <c:pt idx="31">
                  <c:v>113.43314599373564</c:v>
                </c:pt>
                <c:pt idx="32">
                  <c:v>113.88228850040888</c:v>
                </c:pt>
                <c:pt idx="33">
                  <c:v>114.36012019564581</c:v>
                </c:pt>
                <c:pt idx="34">
                  <c:v>114.61600847078428</c:v>
                </c:pt>
                <c:pt idx="35">
                  <c:v>114.91437603184644</c:v>
                </c:pt>
                <c:pt idx="36">
                  <c:v>115.02884348335931</c:v>
                </c:pt>
                <c:pt idx="37">
                  <c:v>115.23521277252318</c:v>
                </c:pt>
                <c:pt idx="38">
                  <c:v>115.33487756707966</c:v>
                </c:pt>
                <c:pt idx="39">
                  <c:v>115.51275053617441</c:v>
                </c:pt>
                <c:pt idx="40">
                  <c:v>115.84689520297481</c:v>
                </c:pt>
              </c:numCache>
            </c:numRef>
          </c:val>
          <c:smooth val="0"/>
          <c:extLst>
            <c:ext xmlns:c16="http://schemas.microsoft.com/office/drawing/2014/chart" uri="{C3380CC4-5D6E-409C-BE32-E72D297353CC}">
              <c16:uniqueId val="{00000000-8294-465F-845E-4052D1FCD960}"/>
            </c:ext>
          </c:extLst>
        </c:ser>
        <c:ser>
          <c:idx val="1"/>
          <c:order val="1"/>
          <c:tx>
            <c:strRef>
              <c:f>'s16 Graf'!$A$4</c:f>
              <c:strCache>
                <c:ptCount val="1"/>
                <c:pt idx="0">
                  <c:v>Stockholms stad</c:v>
                </c:pt>
              </c:strCache>
            </c:strRef>
          </c:tx>
          <c:spPr>
            <a:ln w="28575" cap="rnd">
              <a:solidFill>
                <a:schemeClr val="accent2"/>
              </a:solidFill>
              <a:round/>
            </a:ln>
            <a:effectLst/>
          </c:spPr>
          <c:marker>
            <c:symbol val="none"/>
          </c:marker>
          <c:cat>
            <c:strRef>
              <c:f>'s16 Graf'!$B$12:$AP$12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's16 Graf'!$B$14:$AP$14</c:f>
              <c:numCache>
                <c:formatCode>General</c:formatCode>
                <c:ptCount val="41"/>
                <c:pt idx="0">
                  <c:v>100</c:v>
                </c:pt>
                <c:pt idx="1">
                  <c:v>100.66042290915766</c:v>
                </c:pt>
                <c:pt idx="2">
                  <c:v>101.04786166308728</c:v>
                </c:pt>
                <c:pt idx="3">
                  <c:v>101.49410599735083</c:v>
                </c:pt>
                <c:pt idx="4">
                  <c:v>101.93964887339965</c:v>
                </c:pt>
                <c:pt idx="5">
                  <c:v>102.59329101981503</c:v>
                </c:pt>
                <c:pt idx="6">
                  <c:v>103.02492164127193</c:v>
                </c:pt>
                <c:pt idx="7">
                  <c:v>103.54142870670979</c:v>
                </c:pt>
                <c:pt idx="8">
                  <c:v>103.99129724174939</c:v>
                </c:pt>
                <c:pt idx="9">
                  <c:v>104.53656409399072</c:v>
                </c:pt>
                <c:pt idx="10">
                  <c:v>104.94983989216249</c:v>
                </c:pt>
                <c:pt idx="11">
                  <c:v>105.41724488257005</c:v>
                </c:pt>
                <c:pt idx="12">
                  <c:v>105.82479210532161</c:v>
                </c:pt>
                <c:pt idx="13">
                  <c:v>106.38502339947695</c:v>
                </c:pt>
                <c:pt idx="14">
                  <c:v>106.62036263051507</c:v>
                </c:pt>
                <c:pt idx="15">
                  <c:v>106.96173896167817</c:v>
                </c:pt>
                <c:pt idx="16">
                  <c:v>107.24091933113621</c:v>
                </c:pt>
                <c:pt idx="17">
                  <c:v>107.73275844935647</c:v>
                </c:pt>
                <c:pt idx="18">
                  <c:v>107.96798077069214</c:v>
                </c:pt>
                <c:pt idx="19">
                  <c:v>108.25066843122377</c:v>
                </c:pt>
                <c:pt idx="20">
                  <c:v>108.5064668601912</c:v>
                </c:pt>
                <c:pt idx="21">
                  <c:v>109.06704888345389</c:v>
                </c:pt>
                <c:pt idx="22">
                  <c:v>109.38293889948221</c:v>
                </c:pt>
                <c:pt idx="23">
                  <c:v>109.80603511266004</c:v>
                </c:pt>
                <c:pt idx="24">
                  <c:v>110.1721963007432</c:v>
                </c:pt>
                <c:pt idx="25">
                  <c:v>110.75791391003331</c:v>
                </c:pt>
                <c:pt idx="26">
                  <c:v>111.03627591157418</c:v>
                </c:pt>
                <c:pt idx="27">
                  <c:v>111.30481749810899</c:v>
                </c:pt>
                <c:pt idx="28">
                  <c:v>111.69517899459994</c:v>
                </c:pt>
                <c:pt idx="29">
                  <c:v>112.23693855576768</c:v>
                </c:pt>
                <c:pt idx="30">
                  <c:v>112.48513785407565</c:v>
                </c:pt>
                <c:pt idx="31">
                  <c:v>112.84498591822634</c:v>
                </c:pt>
                <c:pt idx="32">
                  <c:v>113.22178588923273</c:v>
                </c:pt>
                <c:pt idx="33">
                  <c:v>113.7118713619162</c:v>
                </c:pt>
                <c:pt idx="34">
                  <c:v>113.87858459761433</c:v>
                </c:pt>
                <c:pt idx="35">
                  <c:v>114.092646262806</c:v>
                </c:pt>
                <c:pt idx="36">
                  <c:v>114.01595349799675</c:v>
                </c:pt>
                <c:pt idx="37">
                  <c:v>114.19728044650154</c:v>
                </c:pt>
                <c:pt idx="38">
                  <c:v>114.05137713784005</c:v>
                </c:pt>
                <c:pt idx="39">
                  <c:v>114.0193438793679</c:v>
                </c:pt>
                <c:pt idx="40">
                  <c:v>114.08270893809748</c:v>
                </c:pt>
              </c:numCache>
            </c:numRef>
          </c:val>
          <c:smooth val="0"/>
          <c:extLst>
            <c:ext xmlns:c16="http://schemas.microsoft.com/office/drawing/2014/chart" uri="{C3380CC4-5D6E-409C-BE32-E72D297353CC}">
              <c16:uniqueId val="{00000001-8294-465F-845E-4052D1FCD960}"/>
            </c:ext>
          </c:extLst>
        </c:ser>
        <c:ser>
          <c:idx val="2"/>
          <c:order val="2"/>
          <c:tx>
            <c:strRef>
              <c:f>'s16 Graf'!$A$5</c:f>
              <c:strCache>
                <c:ptCount val="1"/>
                <c:pt idx="0">
                  <c:v>Sverige exkl Stockholms län</c:v>
                </c:pt>
              </c:strCache>
            </c:strRef>
          </c:tx>
          <c:spPr>
            <a:ln w="28575" cap="rnd">
              <a:solidFill>
                <a:schemeClr val="accent3"/>
              </a:solidFill>
              <a:prstDash val="sysDot"/>
              <a:round/>
            </a:ln>
            <a:effectLst/>
          </c:spPr>
          <c:marker>
            <c:symbol val="none"/>
          </c:marker>
          <c:cat>
            <c:strRef>
              <c:f>'s16 Graf'!$B$12:$AP$12</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's16 Graf'!$B$15:$AP$15</c:f>
              <c:numCache>
                <c:formatCode>General</c:formatCode>
                <c:ptCount val="41"/>
                <c:pt idx="0">
                  <c:v>100</c:v>
                </c:pt>
                <c:pt idx="1">
                  <c:v>100.18701019685712</c:v>
                </c:pt>
                <c:pt idx="2">
                  <c:v>100.25121865870233</c:v>
                </c:pt>
                <c:pt idx="3">
                  <c:v>100.30699077427212</c:v>
                </c:pt>
                <c:pt idx="4">
                  <c:v>100.43869000632048</c:v>
                </c:pt>
                <c:pt idx="5">
                  <c:v>100.64350876050814</c:v>
                </c:pt>
                <c:pt idx="6">
                  <c:v>100.75990863789629</c:v>
                </c:pt>
                <c:pt idx="7">
                  <c:v>100.87809886529786</c:v>
                </c:pt>
                <c:pt idx="8">
                  <c:v>101.06761826482531</c:v>
                </c:pt>
                <c:pt idx="9">
                  <c:v>101.3171143898026</c:v>
                </c:pt>
                <c:pt idx="10">
                  <c:v>101.4778796830538</c:v>
                </c:pt>
                <c:pt idx="11">
                  <c:v>101.66220435489078</c:v>
                </c:pt>
                <c:pt idx="12">
                  <c:v>101.89907308697032</c:v>
                </c:pt>
                <c:pt idx="13">
                  <c:v>102.21359146925344</c:v>
                </c:pt>
                <c:pt idx="14">
                  <c:v>102.39325038044937</c:v>
                </c:pt>
                <c:pt idx="15">
                  <c:v>102.56877249805368</c:v>
                </c:pt>
                <c:pt idx="16">
                  <c:v>102.80466467558044</c:v>
                </c:pt>
                <c:pt idx="17">
                  <c:v>103.14177944515426</c:v>
                </c:pt>
                <c:pt idx="18">
                  <c:v>103.34629980767301</c:v>
                </c:pt>
                <c:pt idx="19">
                  <c:v>103.57121930973869</c:v>
                </c:pt>
                <c:pt idx="20">
                  <c:v>103.86543349527864</c:v>
                </c:pt>
                <c:pt idx="21">
                  <c:v>104.35061834891752</c:v>
                </c:pt>
                <c:pt idx="22">
                  <c:v>104.79099019919001</c:v>
                </c:pt>
                <c:pt idx="23">
                  <c:v>105.06149581030971</c:v>
                </c:pt>
                <c:pt idx="24">
                  <c:v>105.32020138724999</c:v>
                </c:pt>
                <c:pt idx="25">
                  <c:v>105.71394275762729</c:v>
                </c:pt>
                <c:pt idx="26">
                  <c:v>105.95751173899951</c:v>
                </c:pt>
                <c:pt idx="27">
                  <c:v>106.16062152271981</c:v>
                </c:pt>
                <c:pt idx="28">
                  <c:v>106.41543444470666</c:v>
                </c:pt>
                <c:pt idx="29">
                  <c:v>106.75208806351945</c:v>
                </c:pt>
                <c:pt idx="30">
                  <c:v>106.96067740334145</c:v>
                </c:pt>
                <c:pt idx="31">
                  <c:v>107.18436264895848</c:v>
                </c:pt>
                <c:pt idx="32">
                  <c:v>107.41184560672521</c:v>
                </c:pt>
                <c:pt idx="33">
                  <c:v>107.71495728930158</c:v>
                </c:pt>
                <c:pt idx="34">
                  <c:v>107.83478867088213</c:v>
                </c:pt>
                <c:pt idx="35">
                  <c:v>107.96534858928557</c:v>
                </c:pt>
                <c:pt idx="36">
                  <c:v>108.05504241230676</c:v>
                </c:pt>
                <c:pt idx="37">
                  <c:v>108.27958214315747</c:v>
                </c:pt>
                <c:pt idx="38">
                  <c:v>108.33387586364043</c:v>
                </c:pt>
                <c:pt idx="39">
                  <c:v>108.42640440751622</c:v>
                </c:pt>
                <c:pt idx="40">
                  <c:v>108.59610788757686</c:v>
                </c:pt>
              </c:numCache>
            </c:numRef>
          </c:val>
          <c:smooth val="0"/>
          <c:extLst>
            <c:ext xmlns:c16="http://schemas.microsoft.com/office/drawing/2014/chart" uri="{C3380CC4-5D6E-409C-BE32-E72D297353CC}">
              <c16:uniqueId val="{00000002-8294-465F-845E-4052D1FCD960}"/>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's17 Graf'!$A$3</c:f>
              <c:strCache>
                <c:ptCount val="1"/>
                <c:pt idx="0">
                  <c:v>Stockholms län</c:v>
                </c:pt>
              </c:strCache>
            </c:strRef>
          </c:tx>
          <c:spPr>
            <a:ln w="28575" cap="rnd">
              <a:solidFill>
                <a:schemeClr val="accent1"/>
              </a:solidFill>
              <a:prstDash val="solid"/>
              <a:round/>
            </a:ln>
            <a:effectLst/>
          </c:spPr>
          <c:marker>
            <c:symbol val="none"/>
          </c:marker>
          <c:cat>
            <c:strRef>
              <c:f>'s17 Graf'!$B$11:$AP$11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's17 Graf'!$B$12:$AP$12</c:f>
              <c:numCache>
                <c:formatCode>General</c:formatCode>
                <c:ptCount val="41"/>
                <c:pt idx="0">
                  <c:v>100</c:v>
                </c:pt>
                <c:pt idx="1">
                  <c:v>61.666666666666664</c:v>
                </c:pt>
                <c:pt idx="2">
                  <c:v>65.037878787878782</c:v>
                </c:pt>
                <c:pt idx="3">
                  <c:v>52.575757575757578</c:v>
                </c:pt>
                <c:pt idx="4">
                  <c:v>84.015151515151516</c:v>
                </c:pt>
                <c:pt idx="5">
                  <c:v>53.674242424242422</c:v>
                </c:pt>
                <c:pt idx="6">
                  <c:v>55.492424242424242</c:v>
                </c:pt>
                <c:pt idx="7">
                  <c:v>111.32575757575758</c:v>
                </c:pt>
                <c:pt idx="8">
                  <c:v>115.37878787878788</c:v>
                </c:pt>
                <c:pt idx="9">
                  <c:v>92.121212121212125</c:v>
                </c:pt>
                <c:pt idx="10">
                  <c:v>141.62878787878788</c:v>
                </c:pt>
                <c:pt idx="11">
                  <c:v>112.8030303030303</c:v>
                </c:pt>
                <c:pt idx="12">
                  <c:v>125.68181818181819</c:v>
                </c:pt>
                <c:pt idx="13">
                  <c:v>102.91666666666667</c:v>
                </c:pt>
                <c:pt idx="14">
                  <c:v>169.39393939393941</c:v>
                </c:pt>
                <c:pt idx="15">
                  <c:v>105.90909090909091</c:v>
                </c:pt>
                <c:pt idx="16">
                  <c:v>161.32575757575756</c:v>
                </c:pt>
                <c:pt idx="17">
                  <c:v>146.25</c:v>
                </c:pt>
                <c:pt idx="18">
                  <c:v>120.3030303030303</c:v>
                </c:pt>
                <c:pt idx="19">
                  <c:v>199.46969696969697</c:v>
                </c:pt>
                <c:pt idx="20">
                  <c:v>176.85606060606059</c:v>
                </c:pt>
                <c:pt idx="21">
                  <c:v>167.00757575757575</c:v>
                </c:pt>
                <c:pt idx="22">
                  <c:v>180.75757575757575</c:v>
                </c:pt>
                <c:pt idx="23">
                  <c:v>178.18181818181819</c:v>
                </c:pt>
                <c:pt idx="24">
                  <c:v>190.9848484848485</c:v>
                </c:pt>
                <c:pt idx="25">
                  <c:v>159.28030303030303</c:v>
                </c:pt>
                <c:pt idx="26">
                  <c:v>194.7348484848485</c:v>
                </c:pt>
                <c:pt idx="27">
                  <c:v>108.90151515151516</c:v>
                </c:pt>
                <c:pt idx="28">
                  <c:v>113.48484848484848</c:v>
                </c:pt>
                <c:pt idx="29">
                  <c:v>109.28030303030303</c:v>
                </c:pt>
                <c:pt idx="30">
                  <c:v>159.54545454545453</c:v>
                </c:pt>
                <c:pt idx="31">
                  <c:v>96.287878787878782</c:v>
                </c:pt>
                <c:pt idx="32">
                  <c:v>134.88636363636363</c:v>
                </c:pt>
                <c:pt idx="33">
                  <c:v>86.098484848484844</c:v>
                </c:pt>
                <c:pt idx="34">
                  <c:v>176.96969696969697</c:v>
                </c:pt>
                <c:pt idx="35">
                  <c:v>130.49242424242425</c:v>
                </c:pt>
                <c:pt idx="36">
                  <c:v>95.606060606060609</c:v>
                </c:pt>
                <c:pt idx="37">
                  <c:v>87.083333333333329</c:v>
                </c:pt>
                <c:pt idx="38">
                  <c:v>111.85606060606061</c:v>
                </c:pt>
                <c:pt idx="39">
                  <c:v>146.93181818181819</c:v>
                </c:pt>
                <c:pt idx="40">
                  <c:v>134.77272727272728</c:v>
                </c:pt>
              </c:numCache>
            </c:numRef>
          </c:val>
          <c:smooth val="0"/>
          <c:extLst>
            <c:ext xmlns:c16="http://schemas.microsoft.com/office/drawing/2014/chart" uri="{C3380CC4-5D6E-409C-BE32-E72D297353CC}">
              <c16:uniqueId val="{00000000-FB9C-45E6-9002-F0822025F64A}"/>
            </c:ext>
          </c:extLst>
        </c:ser>
        <c:ser>
          <c:idx val="1"/>
          <c:order val="1"/>
          <c:tx>
            <c:strRef>
              <c:f>'s17 Graf'!$A$4</c:f>
              <c:strCache>
                <c:ptCount val="1"/>
                <c:pt idx="0">
                  <c:v>Stockholms stad</c:v>
                </c:pt>
              </c:strCache>
            </c:strRef>
          </c:tx>
          <c:spPr>
            <a:ln w="28575" cap="rnd">
              <a:solidFill>
                <a:schemeClr val="accent2"/>
              </a:solidFill>
              <a:round/>
            </a:ln>
            <a:effectLst/>
          </c:spPr>
          <c:marker>
            <c:symbol val="none"/>
          </c:marker>
          <c:cat>
            <c:strRef>
              <c:f>'s17 Graf'!$B$11:$AP$11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's17 Graf'!$B$13:$AP$13</c:f>
              <c:numCache>
                <c:formatCode>General</c:formatCode>
                <c:ptCount val="41"/>
                <c:pt idx="0">
                  <c:v>100</c:v>
                </c:pt>
                <c:pt idx="1">
                  <c:v>63.349347975291693</c:v>
                </c:pt>
                <c:pt idx="2">
                  <c:v>23.404255319148938</c:v>
                </c:pt>
                <c:pt idx="3">
                  <c:v>32.87577213452299</c:v>
                </c:pt>
                <c:pt idx="4">
                  <c:v>76.38984214138641</c:v>
                </c:pt>
                <c:pt idx="5">
                  <c:v>55.799588194921071</c:v>
                </c:pt>
                <c:pt idx="6">
                  <c:v>36.85655456417296</c:v>
                </c:pt>
                <c:pt idx="7">
                  <c:v>108.03019903912148</c:v>
                </c:pt>
                <c:pt idx="8">
                  <c:v>93.685655456417294</c:v>
                </c:pt>
                <c:pt idx="9">
                  <c:v>97.254632807137952</c:v>
                </c:pt>
                <c:pt idx="10">
                  <c:v>82.635552505147558</c:v>
                </c:pt>
                <c:pt idx="11">
                  <c:v>72.409059711736447</c:v>
                </c:pt>
                <c:pt idx="12">
                  <c:v>58.33905284831846</c:v>
                </c:pt>
                <c:pt idx="13">
                  <c:v>55.799588194921071</c:v>
                </c:pt>
                <c:pt idx="14">
                  <c:v>93.754289636238852</c:v>
                </c:pt>
                <c:pt idx="15">
                  <c:v>36.170212765957444</c:v>
                </c:pt>
                <c:pt idx="16">
                  <c:v>83.733699382292386</c:v>
                </c:pt>
                <c:pt idx="17">
                  <c:v>95.401509951956072</c:v>
                </c:pt>
                <c:pt idx="18">
                  <c:v>91.008922443376804</c:v>
                </c:pt>
                <c:pt idx="19">
                  <c:v>127.52230610844201</c:v>
                </c:pt>
                <c:pt idx="20">
                  <c:v>129.71859986273165</c:v>
                </c:pt>
                <c:pt idx="21">
                  <c:v>80.164722031571728</c:v>
                </c:pt>
                <c:pt idx="22">
                  <c:v>115.51132463967056</c:v>
                </c:pt>
                <c:pt idx="23">
                  <c:v>76.046671242278649</c:v>
                </c:pt>
                <c:pt idx="24">
                  <c:v>129.71859986273165</c:v>
                </c:pt>
                <c:pt idx="25">
                  <c:v>128.55181880576527</c:v>
                </c:pt>
                <c:pt idx="26">
                  <c:v>153.05422100205902</c:v>
                </c:pt>
                <c:pt idx="27">
                  <c:v>44.886753603294437</c:v>
                </c:pt>
                <c:pt idx="28">
                  <c:v>86.204529855868216</c:v>
                </c:pt>
                <c:pt idx="29">
                  <c:v>49.622512010981467</c:v>
                </c:pt>
                <c:pt idx="30">
                  <c:v>120.04118050789293</c:v>
                </c:pt>
                <c:pt idx="31">
                  <c:v>61.770761839396016</c:v>
                </c:pt>
                <c:pt idx="32">
                  <c:v>76.18393960192175</c:v>
                </c:pt>
                <c:pt idx="33">
                  <c:v>38.091969800960875</c:v>
                </c:pt>
                <c:pt idx="34">
                  <c:v>110.56966369251887</c:v>
                </c:pt>
                <c:pt idx="35">
                  <c:v>49.07343857240906</c:v>
                </c:pt>
                <c:pt idx="36">
                  <c:v>62.800274536719286</c:v>
                </c:pt>
                <c:pt idx="37">
                  <c:v>49.142072752230611</c:v>
                </c:pt>
                <c:pt idx="38">
                  <c:v>103.98078242964996</c:v>
                </c:pt>
                <c:pt idx="39">
                  <c:v>88.332189430336314</c:v>
                </c:pt>
                <c:pt idx="40">
                  <c:v>61.221688400823609</c:v>
                </c:pt>
              </c:numCache>
            </c:numRef>
          </c:val>
          <c:smooth val="0"/>
          <c:extLst>
            <c:ext xmlns:c16="http://schemas.microsoft.com/office/drawing/2014/chart" uri="{C3380CC4-5D6E-409C-BE32-E72D297353CC}">
              <c16:uniqueId val="{00000001-FB9C-45E6-9002-F0822025F64A}"/>
            </c:ext>
          </c:extLst>
        </c:ser>
        <c:ser>
          <c:idx val="2"/>
          <c:order val="2"/>
          <c:tx>
            <c:strRef>
              <c:f>'s17 Graf'!$A$5</c:f>
              <c:strCache>
                <c:ptCount val="1"/>
                <c:pt idx="0">
                  <c:v>Sverige exkl Stockholms län</c:v>
                </c:pt>
              </c:strCache>
            </c:strRef>
          </c:tx>
          <c:spPr>
            <a:ln w="28575" cap="rnd">
              <a:solidFill>
                <a:schemeClr val="accent3"/>
              </a:solidFill>
              <a:prstDash val="sysDash"/>
              <a:round/>
            </a:ln>
            <a:effectLst/>
          </c:spPr>
          <c:marker>
            <c:symbol val="none"/>
          </c:marker>
          <c:cat>
            <c:strRef>
              <c:f>'s17 Graf'!$B$11:$AP$11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's17 Graf'!$B$14:$AP$14</c:f>
              <c:numCache>
                <c:formatCode>General</c:formatCode>
                <c:ptCount val="41"/>
                <c:pt idx="0">
                  <c:v>100</c:v>
                </c:pt>
                <c:pt idx="1">
                  <c:v>59.450294485097267</c:v>
                </c:pt>
                <c:pt idx="2">
                  <c:v>67.535248973764055</c:v>
                </c:pt>
                <c:pt idx="3">
                  <c:v>74.9063001963234</c:v>
                </c:pt>
                <c:pt idx="4">
                  <c:v>71.336783865786188</c:v>
                </c:pt>
                <c:pt idx="5">
                  <c:v>53.292878814920577</c:v>
                </c:pt>
                <c:pt idx="6">
                  <c:v>65.16152061395681</c:v>
                </c:pt>
                <c:pt idx="7">
                  <c:v>78.761377833303584</c:v>
                </c:pt>
                <c:pt idx="8">
                  <c:v>85.25789755488131</c:v>
                </c:pt>
                <c:pt idx="9">
                  <c:v>72.835980724611815</c:v>
                </c:pt>
                <c:pt idx="10">
                  <c:v>90.55862930572907</c:v>
                </c:pt>
                <c:pt idx="11">
                  <c:v>102.64144208459754</c:v>
                </c:pt>
                <c:pt idx="12">
                  <c:v>105.46135998572194</c:v>
                </c:pt>
                <c:pt idx="13">
                  <c:v>90.023201856148489</c:v>
                </c:pt>
                <c:pt idx="14">
                  <c:v>118.09744779582367</c:v>
                </c:pt>
                <c:pt idx="15">
                  <c:v>152.00785293592719</c:v>
                </c:pt>
                <c:pt idx="16">
                  <c:v>159.93217918971979</c:v>
                </c:pt>
                <c:pt idx="17">
                  <c:v>141.21006603605213</c:v>
                </c:pt>
                <c:pt idx="18">
                  <c:v>153.66767802962698</c:v>
                </c:pt>
                <c:pt idx="19">
                  <c:v>171.62234517222916</c:v>
                </c:pt>
                <c:pt idx="20">
                  <c:v>212.52900232018561</c:v>
                </c:pt>
                <c:pt idx="21">
                  <c:v>182.9912546849902</c:v>
                </c:pt>
                <c:pt idx="22">
                  <c:v>183.29466357308584</c:v>
                </c:pt>
                <c:pt idx="23">
                  <c:v>218.95413171515258</c:v>
                </c:pt>
                <c:pt idx="24">
                  <c:v>226.12885953953239</c:v>
                </c:pt>
                <c:pt idx="25">
                  <c:v>151.84722470105299</c:v>
                </c:pt>
                <c:pt idx="26">
                  <c:v>200.60681777619132</c:v>
                </c:pt>
                <c:pt idx="27">
                  <c:v>194.78850615741567</c:v>
                </c:pt>
                <c:pt idx="28">
                  <c:v>202.99839371765125</c:v>
                </c:pt>
                <c:pt idx="29">
                  <c:v>145.49348563269677</c:v>
                </c:pt>
                <c:pt idx="30">
                  <c:v>170.08745315009816</c:v>
                </c:pt>
                <c:pt idx="31">
                  <c:v>162.0917365696948</c:v>
                </c:pt>
                <c:pt idx="32">
                  <c:v>162.10958415134749</c:v>
                </c:pt>
                <c:pt idx="33">
                  <c:v>118.20453328573979</c:v>
                </c:pt>
                <c:pt idx="34">
                  <c:v>168.26699982152419</c:v>
                </c:pt>
                <c:pt idx="35">
                  <c:v>150.09816169908979</c:v>
                </c:pt>
                <c:pt idx="36">
                  <c:v>178.11886489380689</c:v>
                </c:pt>
                <c:pt idx="37">
                  <c:v>142.31661609851864</c:v>
                </c:pt>
                <c:pt idx="38">
                  <c:v>176.67321077993932</c:v>
                </c:pt>
                <c:pt idx="39">
                  <c:v>205.81831161877565</c:v>
                </c:pt>
                <c:pt idx="40">
                  <c:v>198.48295555952168</c:v>
                </c:pt>
              </c:numCache>
            </c:numRef>
          </c:val>
          <c:smooth val="0"/>
          <c:extLst>
            <c:ext xmlns:c16="http://schemas.microsoft.com/office/drawing/2014/chart" uri="{C3380CC4-5D6E-409C-BE32-E72D297353CC}">
              <c16:uniqueId val="{00000002-FB9C-45E6-9002-F0822025F64A}"/>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layout>
        <c:manualLayout>
          <c:xMode val="edge"/>
          <c:yMode val="edge"/>
          <c:x val="4.7994947999921066E-2"/>
          <c:y val="0.91385646794150732"/>
          <c:w val="0.89999992106249882"/>
          <c:h val="6.32863892013498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's18 Graf'!$A$2</c:f>
              <c:strCache>
                <c:ptCount val="1"/>
                <c:pt idx="0">
                  <c:v>Stockholms län</c:v>
                </c:pt>
              </c:strCache>
            </c:strRef>
          </c:tx>
          <c:spPr>
            <a:ln w="28575" cap="rnd">
              <a:solidFill>
                <a:schemeClr val="accent1"/>
              </a:solidFill>
              <a:round/>
            </a:ln>
            <a:effectLst/>
          </c:spPr>
          <c:marker>
            <c:symbol val="none"/>
          </c:marker>
          <c:cat>
            <c:numRef>
              <c:f>'s18 Graf'!$B$5:$L$5</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's18 Graf'!$B$6:$L$6</c:f>
              <c:numCache>
                <c:formatCode>General</c:formatCode>
                <c:ptCount val="11"/>
                <c:pt idx="0">
                  <c:v>100</c:v>
                </c:pt>
                <c:pt idx="1">
                  <c:v>105.58887386176204</c:v>
                </c:pt>
                <c:pt idx="2">
                  <c:v>110.61991580349869</c:v>
                </c:pt>
                <c:pt idx="3">
                  <c:v>117.87421893498249</c:v>
                </c:pt>
                <c:pt idx="4">
                  <c:v>124.15203528387224</c:v>
                </c:pt>
                <c:pt idx="5">
                  <c:v>134.43913812961767</c:v>
                </c:pt>
                <c:pt idx="6">
                  <c:v>140.7068011349271</c:v>
                </c:pt>
                <c:pt idx="7">
                  <c:v>144.93609011995392</c:v>
                </c:pt>
                <c:pt idx="8">
                  <c:v>152.71082234056641</c:v>
                </c:pt>
                <c:pt idx="9">
                  <c:v>34.639275380349069</c:v>
                </c:pt>
                <c:pt idx="10">
                  <c:v>61.553260908824583</c:v>
                </c:pt>
              </c:numCache>
            </c:numRef>
          </c:val>
          <c:smooth val="0"/>
          <c:extLst>
            <c:ext xmlns:c16="http://schemas.microsoft.com/office/drawing/2014/chart" uri="{C3380CC4-5D6E-409C-BE32-E72D297353CC}">
              <c16:uniqueId val="{00000000-DA59-4483-8AB5-4A80CBC009BB}"/>
            </c:ext>
          </c:extLst>
        </c:ser>
        <c:ser>
          <c:idx val="1"/>
          <c:order val="1"/>
          <c:tx>
            <c:strRef>
              <c:f>'s18 Graf'!$A$3</c:f>
              <c:strCache>
                <c:ptCount val="1"/>
                <c:pt idx="0">
                  <c:v>Stockholms kommun</c:v>
                </c:pt>
              </c:strCache>
            </c:strRef>
          </c:tx>
          <c:spPr>
            <a:ln w="28575" cap="rnd">
              <a:solidFill>
                <a:schemeClr val="accent2"/>
              </a:solidFill>
              <a:round/>
            </a:ln>
            <a:effectLst/>
          </c:spPr>
          <c:marker>
            <c:symbol val="none"/>
          </c:marker>
          <c:cat>
            <c:numRef>
              <c:f>'s18 Graf'!$B$5:$L$5</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's18 Graf'!$B$7:$L$7</c:f>
              <c:numCache>
                <c:formatCode>General</c:formatCode>
                <c:ptCount val="11"/>
                <c:pt idx="0">
                  <c:v>100</c:v>
                </c:pt>
                <c:pt idx="1">
                  <c:v>107.16414821299213</c:v>
                </c:pt>
                <c:pt idx="2">
                  <c:v>110.68133120931583</c:v>
                </c:pt>
                <c:pt idx="3">
                  <c:v>115.62176428042686</c:v>
                </c:pt>
                <c:pt idx="4">
                  <c:v>120.17296379047777</c:v>
                </c:pt>
                <c:pt idx="5">
                  <c:v>130.74226947539142</c:v>
                </c:pt>
                <c:pt idx="6">
                  <c:v>139.17392909875721</c:v>
                </c:pt>
                <c:pt idx="7">
                  <c:v>143.65517627479224</c:v>
                </c:pt>
                <c:pt idx="8">
                  <c:v>149.96253563356061</c:v>
                </c:pt>
                <c:pt idx="9">
                  <c:v>24.494966202900223</c:v>
                </c:pt>
                <c:pt idx="10">
                  <c:v>49.843497910760725</c:v>
                </c:pt>
              </c:numCache>
            </c:numRef>
          </c:val>
          <c:smooth val="0"/>
          <c:extLst>
            <c:ext xmlns:c16="http://schemas.microsoft.com/office/drawing/2014/chart" uri="{C3380CC4-5D6E-409C-BE32-E72D297353CC}">
              <c16:uniqueId val="{00000001-DA59-4483-8AB5-4A80CBC009BB}"/>
            </c:ext>
          </c:extLst>
        </c:ser>
        <c:ser>
          <c:idx val="2"/>
          <c:order val="2"/>
          <c:tx>
            <c:strRef>
              <c:f>'s18 Graf'!$A$4</c:f>
              <c:strCache>
                <c:ptCount val="1"/>
                <c:pt idx="0">
                  <c:v>Sverige exkl Stockholms län</c:v>
                </c:pt>
              </c:strCache>
            </c:strRef>
          </c:tx>
          <c:spPr>
            <a:ln w="28575" cap="rnd">
              <a:solidFill>
                <a:schemeClr val="accent3"/>
              </a:solidFill>
              <a:prstDash val="sysDash"/>
              <a:round/>
            </a:ln>
            <a:effectLst/>
          </c:spPr>
          <c:marker>
            <c:symbol val="none"/>
          </c:marker>
          <c:cat>
            <c:numRef>
              <c:f>'s18 Graf'!$B$5:$L$5</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's18 Graf'!$B$8:$L$8</c:f>
              <c:numCache>
                <c:formatCode>General</c:formatCode>
                <c:ptCount val="11"/>
                <c:pt idx="0">
                  <c:v>100</c:v>
                </c:pt>
                <c:pt idx="1">
                  <c:v>98.35299869369311</c:v>
                </c:pt>
                <c:pt idx="2">
                  <c:v>100.38463106517079</c:v>
                </c:pt>
                <c:pt idx="3">
                  <c:v>106.4239671768912</c:v>
                </c:pt>
                <c:pt idx="4">
                  <c:v>114.51971741721192</c:v>
                </c:pt>
                <c:pt idx="5">
                  <c:v>116.71033377371072</c:v>
                </c:pt>
                <c:pt idx="6">
                  <c:v>120.99368612716898</c:v>
                </c:pt>
                <c:pt idx="7">
                  <c:v>125.73537463581262</c:v>
                </c:pt>
                <c:pt idx="8">
                  <c:v>131.79432051319634</c:v>
                </c:pt>
                <c:pt idx="9">
                  <c:v>47.992913529356862</c:v>
                </c:pt>
                <c:pt idx="10">
                  <c:v>84.292931488128502</c:v>
                </c:pt>
              </c:numCache>
            </c:numRef>
          </c:val>
          <c:smooth val="0"/>
          <c:extLst>
            <c:ext xmlns:c16="http://schemas.microsoft.com/office/drawing/2014/chart" uri="{C3380CC4-5D6E-409C-BE32-E72D297353CC}">
              <c16:uniqueId val="{00000002-DA59-4483-8AB5-4A80CBC009BB}"/>
            </c:ext>
          </c:extLst>
        </c:ser>
        <c:dLbls>
          <c:showLegendKey val="0"/>
          <c:showVal val="0"/>
          <c:showCatName val="0"/>
          <c:showSerName val="0"/>
          <c:showPercent val="0"/>
          <c:showBubbleSize val="0"/>
        </c:dLbls>
        <c:smooth val="0"/>
        <c:axId val="297720264"/>
        <c:axId val="297718296"/>
      </c:lineChart>
      <c:catAx>
        <c:axId val="297720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297718296"/>
        <c:crosses val="autoZero"/>
        <c:auto val="1"/>
        <c:lblAlgn val="ctr"/>
        <c:lblOffset val="100"/>
        <c:noMultiLvlLbl val="0"/>
      </c:catAx>
      <c:valAx>
        <c:axId val="29771829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29772026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2021-09-21</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21/09/2021</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241C740-7330-441A-80F0-A683365F9479}" type="slidenum">
              <a:rPr lang="en-GB" smtClean="0"/>
              <a:t>1</a:t>
            </a:fld>
            <a:endParaRPr lang="en-GB" dirty="0"/>
          </a:p>
        </p:txBody>
      </p:sp>
    </p:spTree>
    <p:extLst>
      <p:ext uri="{BB962C8B-B14F-4D97-AF65-F5344CB8AC3E}">
        <p14:creationId xmlns:p14="http://schemas.microsoft.com/office/powerpoint/2010/main" val="2643048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9/21/2021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9/21/2021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9/21/2021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9/21/2021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9/21/2021</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9/21/2021</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9/21/2021</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9/21/2021</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9/21/2021</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9/21/2021</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9/21/2021</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0.xm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hyperlink" Target="http://stockholmbusinessalliance.se/hitta-material/konjunkturrapporter/"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hyperlink" Target="http://stockholmbusinessalliance.se/hittamaterial/konjunkturrapporter/" TargetMode="External"/><Relationship Id="rId2" Type="http://schemas.openxmlformats.org/officeDocument/2006/relationships/image" Target="../media/image8.jpeg"/><Relationship Id="rId1" Type="http://schemas.openxmlformats.org/officeDocument/2006/relationships/slideLayout" Target="../slideLayouts/slideLayout11.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latshållare för bild 9">
            <a:extLst>
              <a:ext uri="{FF2B5EF4-FFF2-40B4-BE49-F238E27FC236}">
                <a16:creationId xmlns:a16="http://schemas.microsoft.com/office/drawing/2014/main" id="{F7D338E5-2F7F-4BEE-85CF-C4EFD9F4D1B0}"/>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rgbClr val="D6EDFC">
              <a:alpha val="50196"/>
            </a:srgbClr>
          </a:solidFill>
        </p:spPr>
        <p:txBody>
          <a:bodyPr wrap="square" lIns="432000" rtlCol="0" anchor="ctr">
            <a:noAutofit/>
          </a:bodyPr>
          <a:lstStyle/>
          <a:p>
            <a:r>
              <a:rPr lang="sv-SE" sz="3200" b="1" dirty="0">
                <a:solidFill>
                  <a:schemeClr val="bg1"/>
                </a:solidFill>
                <a:latin typeface="+mj-lt"/>
              </a:rPr>
              <a:t>Stockholmskonjunkturen</a:t>
            </a:r>
            <a:r>
              <a:rPr lang="sv-SE" sz="3200" dirty="0">
                <a:solidFill>
                  <a:schemeClr val="bg1"/>
                </a:solidFill>
                <a:latin typeface="+mj-lt"/>
              </a:rPr>
              <a:t> </a:t>
            </a:r>
          </a:p>
          <a:p>
            <a:r>
              <a:rPr lang="sv-SE" sz="2000" dirty="0">
                <a:solidFill>
                  <a:schemeClr val="bg1"/>
                </a:solidFill>
                <a:latin typeface="+mj-lt"/>
              </a:rPr>
              <a:t>Stockholms län och stad, 2021 kv2</a:t>
            </a:r>
          </a:p>
          <a:p>
            <a:endParaRPr lang="sv-SE" sz="2000" dirty="0">
              <a:solidFill>
                <a:schemeClr val="bg1"/>
              </a:solidFill>
              <a:latin typeface="+mj-lt"/>
            </a:endParaRPr>
          </a:p>
          <a:p>
            <a:r>
              <a:rPr lang="sv-SE" sz="2000" dirty="0">
                <a:solidFill>
                  <a:schemeClr val="bg1"/>
                </a:solidFill>
                <a:latin typeface="+mj-lt"/>
              </a:rPr>
              <a:t>2021-09-29</a:t>
            </a:r>
            <a:endParaRPr lang="sv-SE" sz="2000" dirty="0">
              <a:solidFill>
                <a:schemeClr val="bg1"/>
              </a:solidFill>
              <a:latin typeface="+mj-lt"/>
            </a:endParaRPr>
          </a:p>
          <a:p>
            <a:r>
              <a:rPr lang="sv-SE" sz="2000" dirty="0">
                <a:solidFill>
                  <a:schemeClr val="bg1"/>
                </a:solidFill>
                <a:latin typeface="+mj-lt"/>
              </a:rPr>
              <a:t>Stockholm 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4"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bild 4" descr="En bild som visar himmel, utomhus, natur, solnedgång&#10;&#10;Automatiskt genererad beskrivning">
            <a:extLst>
              <a:ext uri="{FF2B5EF4-FFF2-40B4-BE49-F238E27FC236}">
                <a16:creationId xmlns:a16="http://schemas.microsoft.com/office/drawing/2014/main" id="{07EA6AA3-F5CB-4DEB-887F-512621E62AD2}"/>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Stockholms län och stad.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säsongrensande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hlinkClick r:id="rId4"/>
              </a:rPr>
              <a:t>http://stockholmbusinessalliance.se/hitta-material/konjunkturrapporter/</a:t>
            </a:r>
            <a:r>
              <a:rPr lang="sv-SE" sz="1100" dirty="0"/>
              <a:t> </a:t>
            </a:r>
          </a:p>
          <a:p>
            <a:r>
              <a:rPr lang="sv-SE" sz="1100" dirty="0"/>
              <a:t/>
            </a:r>
            <a:br>
              <a:rPr lang="sv-SE" sz="1100" dirty="0"/>
            </a:br>
            <a:r>
              <a:rPr lang="sv-SE" sz="1100" dirty="0"/>
              <a:t>Frågor kan ställas till Stefan Frid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a:t>Om 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447777" y="747232"/>
            <a:ext cx="5155635" cy="5852159"/>
          </a:xfrm>
        </p:spPr>
        <p:txBody>
          <a:bodyPr/>
          <a:lstStyle/>
          <a:p>
            <a:pPr>
              <a:spcBef>
                <a:spcPts val="600"/>
              </a:spcBef>
              <a:spcAft>
                <a:spcPts val="1000"/>
              </a:spcAft>
            </a:pPr>
            <a:r>
              <a:rPr lang="sv-SE" sz="1100" b="1" dirty="0">
                <a:cs typeface="Times New Roman" panose="02020603050405020304" pitchFamily="18" charset="0"/>
              </a:rPr>
              <a:t>Fjolåret präglades starkt av Covid-19 pandemin och dess följdverkningar. Under årets andra kvartal ser vi en </a:t>
            </a:r>
            <a:r>
              <a:rPr lang="sv-SE" sz="1100" b="1" dirty="0" smtClean="0">
                <a:cs typeface="Times New Roman" panose="02020603050405020304" pitchFamily="18" charset="0"/>
              </a:rPr>
              <a:t>tydlig vändning </a:t>
            </a:r>
            <a:r>
              <a:rPr lang="sv-SE" sz="1100" b="1" dirty="0">
                <a:cs typeface="Times New Roman" panose="02020603050405020304" pitchFamily="18" charset="0"/>
              </a:rPr>
              <a:t>till det bättre</a:t>
            </a:r>
            <a:r>
              <a:rPr lang="sv-SE" sz="1100" b="1" dirty="0" smtClean="0">
                <a:cs typeface="Times New Roman" panose="02020603050405020304" pitchFamily="18" charset="0"/>
              </a:rPr>
              <a:t>. Lönesumman i privat sektor visar en stark återhämtning samtidigt som företagande stärks med fler nya företag och färre konkurser. Bortsett från sysselsättningen i staden, så pekar nu ocks</a:t>
            </a:r>
            <a:r>
              <a:rPr lang="sv-SE" sz="1100" b="1" dirty="0" smtClean="0">
                <a:cs typeface="Times New Roman" panose="02020603050405020304" pitchFamily="18" charset="0"/>
              </a:rPr>
              <a:t>å</a:t>
            </a:r>
            <a:r>
              <a:rPr lang="sv-SE" sz="1100" b="1" dirty="0" smtClean="0">
                <a:cs typeface="Times New Roman" panose="02020603050405020304" pitchFamily="18" charset="0"/>
              </a:rPr>
              <a:t> samtliga indikatorer på arbetsmarknaden åt rätt håll i både länet och staden. Med </a:t>
            </a:r>
            <a:r>
              <a:rPr lang="sv-SE" sz="1100" b="1" dirty="0">
                <a:cs typeface="Times New Roman" panose="02020603050405020304" pitchFamily="18" charset="0"/>
              </a:rPr>
              <a:t>andra ord ser vi tydliga tecken </a:t>
            </a:r>
            <a:r>
              <a:rPr lang="sv-SE" sz="1100" b="1" dirty="0" smtClean="0">
                <a:cs typeface="Times New Roman" panose="02020603050405020304" pitchFamily="18" charset="0"/>
              </a:rPr>
              <a:t>på återhämtning.</a:t>
            </a:r>
            <a:endParaRPr lang="sv-SE" sz="1100" b="1" dirty="0">
              <a:cs typeface="Times New Roman" panose="02020603050405020304" pitchFamily="18" charset="0"/>
            </a:endParaRPr>
          </a:p>
          <a:p>
            <a:pPr>
              <a:spcBef>
                <a:spcPts val="600"/>
              </a:spcBef>
              <a:spcAft>
                <a:spcPts val="1000"/>
              </a:spcAft>
            </a:pPr>
            <a:r>
              <a:rPr lang="sv-SE" sz="1100" dirty="0">
                <a:cs typeface="Times New Roman" panose="02020603050405020304" pitchFamily="18" charset="0"/>
              </a:rPr>
              <a:t>Lönesumman i privat sektor visar på en tydlig återhämtning i Stockholm under andra kvartalet. En liknande utveckling syns även i relation till den totala lönesumman samt per sysselsatt och per invånare. Denna utveckling är välkommen och tyder på att den generella köpkraften är fortsatt god, vilket kommer ha stor betydelse för den fortsatta återhämtningen. Antalet nyregistrerade företag ökar också i såväl staden som länet under perioden samtidigt som antalet företagskonkurser minskar. Även de kommersiella övernattningarna visar på en tydlig återhämtning med en fördubbling av antalet kommersiella övernattningar i staden.</a:t>
            </a:r>
            <a:br>
              <a:rPr lang="sv-SE" sz="1100" dirty="0">
                <a:cs typeface="Times New Roman" panose="02020603050405020304" pitchFamily="18" charset="0"/>
              </a:rPr>
            </a:br>
            <a:r>
              <a:rPr lang="sv-SE" sz="1100" dirty="0">
                <a:cs typeface="Times New Roman" panose="02020603050405020304" pitchFamily="18" charset="0"/>
              </a:rPr>
              <a:t/>
            </a:r>
            <a:br>
              <a:rPr lang="sv-SE" sz="1100" dirty="0">
                <a:cs typeface="Times New Roman" panose="02020603050405020304" pitchFamily="18" charset="0"/>
              </a:rPr>
            </a:br>
            <a:r>
              <a:rPr lang="sv-SE" sz="1100" dirty="0" smtClean="0">
                <a:cs typeface="Times New Roman" panose="02020603050405020304" pitchFamily="18" charset="0"/>
              </a:rPr>
              <a:t>Arbetsmarknaden visar tydliga tecken på återhämtning under </a:t>
            </a:r>
            <a:r>
              <a:rPr lang="sv-SE" sz="1100" dirty="0">
                <a:cs typeface="Times New Roman" panose="02020603050405020304" pitchFamily="18" charset="0"/>
              </a:rPr>
              <a:t>det andra </a:t>
            </a:r>
            <a:r>
              <a:rPr lang="sv-SE" sz="1100" dirty="0" smtClean="0">
                <a:cs typeface="Times New Roman" panose="02020603050405020304" pitchFamily="18" charset="0"/>
              </a:rPr>
              <a:t>kvartalet.  </a:t>
            </a:r>
            <a:r>
              <a:rPr lang="sv-SE" sz="1100" dirty="0">
                <a:cs typeface="Times New Roman" panose="02020603050405020304" pitchFamily="18" charset="0"/>
              </a:rPr>
              <a:t>Antalet sysselsatta personer vänder försiktigt upp och ökar med 0,3 procent eller </a:t>
            </a:r>
            <a:r>
              <a:rPr lang="sv-SE" sz="1100" dirty="0" smtClean="0">
                <a:cs typeface="Times New Roman" panose="02020603050405020304" pitchFamily="18" charset="0"/>
              </a:rPr>
              <a:t>  4 000 </a:t>
            </a:r>
            <a:r>
              <a:rPr lang="sv-SE" sz="1100" dirty="0">
                <a:cs typeface="Times New Roman" panose="02020603050405020304" pitchFamily="18" charset="0"/>
              </a:rPr>
              <a:t>personer i länet samtidigt som arbetslösheten minskar med 0,2 procentenheter. Antalet lediga jobb anmälda på Arbetsförmedlingen ökar med drygt 50 procent och störst var ökningen inom branscherna tillverkning av verkstadsvaror samt hotell och restaurang. Antalet varslade personer minskar </a:t>
            </a:r>
            <a:r>
              <a:rPr lang="sv-SE" sz="1100" dirty="0" smtClean="0">
                <a:cs typeface="Times New Roman" panose="02020603050405020304" pitchFamily="18" charset="0"/>
              </a:rPr>
              <a:t>också påtagligt </a:t>
            </a:r>
            <a:r>
              <a:rPr lang="sv-SE" sz="1100" dirty="0">
                <a:cs typeface="Times New Roman" panose="02020603050405020304" pitchFamily="18" charset="0"/>
              </a:rPr>
              <a:t>efter de höga nivåerna under 2020. </a:t>
            </a:r>
            <a:endParaRPr lang="sv-SE" sz="1100" dirty="0" smtClean="0">
              <a:cs typeface="Times New Roman" panose="02020603050405020304" pitchFamily="18" charset="0"/>
            </a:endParaRPr>
          </a:p>
          <a:p>
            <a:pPr>
              <a:spcBef>
                <a:spcPts val="600"/>
              </a:spcBef>
              <a:spcAft>
                <a:spcPts val="1000"/>
              </a:spcAft>
            </a:pPr>
            <a:r>
              <a:rPr lang="sv-SE" sz="1100" dirty="0" smtClean="0">
                <a:cs typeface="Times New Roman" panose="02020603050405020304" pitchFamily="18" charset="0"/>
              </a:rPr>
              <a:t>Antalet </a:t>
            </a:r>
            <a:r>
              <a:rPr lang="sv-SE" sz="1100" dirty="0">
                <a:cs typeface="Times New Roman" panose="02020603050405020304" pitchFamily="18" charset="0"/>
              </a:rPr>
              <a:t>invånare ökade med </a:t>
            </a:r>
            <a:r>
              <a:rPr lang="sv-SE" sz="1100" dirty="0" smtClean="0">
                <a:cs typeface="Times New Roman" panose="02020603050405020304" pitchFamily="18" charset="0"/>
              </a:rPr>
              <a:t> 0,7 procent eller 17 </a:t>
            </a:r>
            <a:r>
              <a:rPr lang="sv-SE" sz="1100" dirty="0">
                <a:cs typeface="Times New Roman" panose="02020603050405020304" pitchFamily="18" charset="0"/>
              </a:rPr>
              <a:t>000 personer </a:t>
            </a:r>
            <a:r>
              <a:rPr lang="sv-SE" sz="1100" dirty="0" smtClean="0">
                <a:cs typeface="Times New Roman" panose="02020603050405020304" pitchFamily="18" charset="0"/>
              </a:rPr>
              <a:t>i länet jämfört </a:t>
            </a:r>
            <a:r>
              <a:rPr lang="sv-SE" sz="1100" dirty="0">
                <a:cs typeface="Times New Roman" panose="02020603050405020304" pitchFamily="18" charset="0"/>
              </a:rPr>
              <a:t>med samma period förra året och </a:t>
            </a:r>
            <a:r>
              <a:rPr lang="sv-SE" sz="1100" dirty="0" smtClean="0">
                <a:cs typeface="Times New Roman" panose="02020603050405020304" pitchFamily="18" charset="0"/>
              </a:rPr>
              <a:t>länet passerade för första gången 2,4 </a:t>
            </a:r>
            <a:r>
              <a:rPr lang="sv-SE" sz="1100" dirty="0">
                <a:cs typeface="Times New Roman" panose="02020603050405020304" pitchFamily="18" charset="0"/>
              </a:rPr>
              <a:t>miljoner invånare. </a:t>
            </a:r>
            <a:endParaRPr lang="sv-SE" sz="1100" dirty="0" smtClean="0">
              <a:cs typeface="Times New Roman" panose="02020603050405020304" pitchFamily="18" charset="0"/>
            </a:endParaRPr>
          </a:p>
          <a:p>
            <a:pPr>
              <a:spcBef>
                <a:spcPts val="600"/>
              </a:spcBef>
              <a:spcAft>
                <a:spcPts val="1000"/>
              </a:spcAft>
            </a:pPr>
            <a:r>
              <a:rPr lang="sv-SE" sz="1100" dirty="0" smtClean="0">
                <a:cs typeface="Times New Roman" panose="02020603050405020304" pitchFamily="18" charset="0"/>
              </a:rPr>
              <a:t>Staffan </a:t>
            </a:r>
            <a:r>
              <a:rPr lang="sv-SE" sz="1100" dirty="0">
                <a:cs typeface="Times New Roman" panose="02020603050405020304" pitchFamily="18" charset="0"/>
              </a:rPr>
              <a:t>Ingvarsson</a:t>
            </a:r>
            <a:br>
              <a:rPr lang="sv-SE" sz="1100" dirty="0">
                <a:cs typeface="Times New Roman" panose="02020603050405020304" pitchFamily="18" charset="0"/>
              </a:rPr>
            </a:br>
            <a:r>
              <a:rPr lang="sv-SE" sz="1100" dirty="0">
                <a:cs typeface="Times New Roman" panose="02020603050405020304" pitchFamily="18" charset="0"/>
              </a:rPr>
              <a:t>VD Stockholm Business Region</a:t>
            </a:r>
          </a:p>
          <a:p>
            <a:endParaRPr lang="sv-SE" sz="1200" dirty="0"/>
          </a:p>
        </p:txBody>
      </p:sp>
      <p:pic>
        <p:nvPicPr>
          <p:cNvPr id="7" name="Platshållare för bild 4" descr="En bild som visar himmel, utomhus, natur, solnedgång&#10;&#10;Automatiskt genererad beskrivning">
            <a:extLst>
              <a:ext uri="{FF2B5EF4-FFF2-40B4-BE49-F238E27FC236}">
                <a16:creationId xmlns:a16="http://schemas.microsoft.com/office/drawing/2014/main" id="{4D5E9422-08A2-451C-956F-6938D9CA426B}"/>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30" r="30"/>
          <a:stretch>
            <a:fillRect/>
          </a:stretch>
        </p:blipFill>
        <p:spPr>
          <a:xfrm>
            <a:off x="0" y="0"/>
            <a:ext cx="6024563" cy="6858000"/>
          </a:xfrm>
        </p:spPr>
      </p:pic>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447777" y="302004"/>
            <a:ext cx="5230417" cy="931178"/>
          </a:xfrm>
        </p:spPr>
        <p:txBody>
          <a:bodyPr/>
          <a:lstStyle/>
          <a:p>
            <a:r>
              <a:rPr lang="sv-SE" sz="2000" dirty="0" smtClean="0"/>
              <a:t>Återhämtning </a:t>
            </a:r>
            <a:r>
              <a:rPr lang="sv-SE" sz="2000" dirty="0" smtClean="0"/>
              <a:t>påbörjad</a:t>
            </a:r>
            <a:r>
              <a:rPr lang="sv-SE" sz="2000" dirty="0"/>
              <a:t/>
            </a:r>
            <a:br>
              <a:rPr lang="sv-SE" sz="2000" dirty="0"/>
            </a:br>
            <a:r>
              <a:rPr lang="sv-SE" sz="2000" dirty="0"/>
              <a:t/>
            </a:r>
            <a:br>
              <a:rPr lang="sv-SE" sz="2000" dirty="0"/>
            </a:br>
            <a:endParaRPr lang="sv-SE" sz="2000" dirty="0"/>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730716"/>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Stockholm, 2021 kv2</a:t>
            </a:r>
          </a:p>
        </p:txBody>
      </p:sp>
      <p:sp>
        <p:nvSpPr>
          <p:cNvPr id="20" name="textruta 19">
            <a:extLst>
              <a:ext uri="{FF2B5EF4-FFF2-40B4-BE49-F238E27FC236}">
                <a16:creationId xmlns:a16="http://schemas.microsoft.com/office/drawing/2014/main" id="{7639E258-AF04-43C4-8A3B-454C3E512DD0}"/>
              </a:ext>
            </a:extLst>
          </p:cNvPr>
          <p:cNvSpPr txBox="1"/>
          <p:nvPr/>
        </p:nvSpPr>
        <p:spPr>
          <a:xfrm>
            <a:off x="516856" y="5484225"/>
            <a:ext cx="2731838" cy="200055"/>
          </a:xfrm>
          <a:prstGeom prst="rect">
            <a:avLst/>
          </a:prstGeom>
          <a:noFill/>
        </p:spPr>
        <p:txBody>
          <a:bodyPr wrap="none" rtlCol="0">
            <a:spAutoFit/>
          </a:bodyPr>
          <a:lstStyle/>
          <a:p>
            <a:r>
              <a:rPr lang="sv-SE" sz="700" dirty="0">
                <a:cs typeface="Arial" panose="020B0604020202020204" pitchFamily="34" charset="0"/>
              </a:rPr>
              <a:t>* Förändring i arbetslösheten visas i procentenheter, ej i procent</a:t>
            </a:r>
          </a:p>
        </p:txBody>
      </p:sp>
      <p:graphicFrame>
        <p:nvGraphicFramePr>
          <p:cNvPr id="55" name="Tabell 54">
            <a:extLst>
              <a:ext uri="{FF2B5EF4-FFF2-40B4-BE49-F238E27FC236}">
                <a16:creationId xmlns:a16="http://schemas.microsoft.com/office/drawing/2014/main" id="{456BDF59-60F8-4E6F-9C13-3E809030D2D0}"/>
              </a:ext>
            </a:extLst>
          </p:cNvPr>
          <p:cNvGraphicFramePr>
            <a:graphicFrameLocks noGrp="1"/>
          </p:cNvGraphicFramePr>
          <p:nvPr>
            <p:extLst>
              <p:ext uri="{D42A27DB-BD31-4B8C-83A1-F6EECF244321}">
                <p14:modId xmlns:p14="http://schemas.microsoft.com/office/powerpoint/2010/main" val="3377142358"/>
              </p:ext>
            </p:extLst>
          </p:nvPr>
        </p:nvGraphicFramePr>
        <p:xfrm>
          <a:off x="577286" y="1628775"/>
          <a:ext cx="4869990" cy="3792279"/>
        </p:xfrm>
        <a:graphic>
          <a:graphicData uri="http://schemas.openxmlformats.org/drawingml/2006/table">
            <a:tbl>
              <a:tblPr bandRow="1"/>
              <a:tblGrid>
                <a:gridCol w="1519190">
                  <a:extLst>
                    <a:ext uri="{9D8B030D-6E8A-4147-A177-3AD203B41FA5}">
                      <a16:colId xmlns:a16="http://schemas.microsoft.com/office/drawing/2014/main" val="3610426340"/>
                    </a:ext>
                  </a:extLst>
                </a:gridCol>
                <a:gridCol w="751172">
                  <a:extLst>
                    <a:ext uri="{9D8B030D-6E8A-4147-A177-3AD203B41FA5}">
                      <a16:colId xmlns:a16="http://schemas.microsoft.com/office/drawing/2014/main" val="1013583586"/>
                    </a:ext>
                  </a:extLst>
                </a:gridCol>
                <a:gridCol w="721696">
                  <a:extLst>
                    <a:ext uri="{9D8B030D-6E8A-4147-A177-3AD203B41FA5}">
                      <a16:colId xmlns:a16="http://schemas.microsoft.com/office/drawing/2014/main" val="1781218869"/>
                    </a:ext>
                  </a:extLst>
                </a:gridCol>
                <a:gridCol w="250392">
                  <a:extLst>
                    <a:ext uri="{9D8B030D-6E8A-4147-A177-3AD203B41FA5}">
                      <a16:colId xmlns:a16="http://schemas.microsoft.com/office/drawing/2014/main" val="3978909767"/>
                    </a:ext>
                  </a:extLst>
                </a:gridCol>
                <a:gridCol w="751172">
                  <a:extLst>
                    <a:ext uri="{9D8B030D-6E8A-4147-A177-3AD203B41FA5}">
                      <a16:colId xmlns:a16="http://schemas.microsoft.com/office/drawing/2014/main" val="2834698736"/>
                    </a:ext>
                  </a:extLst>
                </a:gridCol>
                <a:gridCol w="625976">
                  <a:extLst>
                    <a:ext uri="{9D8B030D-6E8A-4147-A177-3AD203B41FA5}">
                      <a16:colId xmlns:a16="http://schemas.microsoft.com/office/drawing/2014/main" val="3716900473"/>
                    </a:ext>
                  </a:extLst>
                </a:gridCol>
                <a:gridCol w="250392">
                  <a:extLst>
                    <a:ext uri="{9D8B030D-6E8A-4147-A177-3AD203B41FA5}">
                      <a16:colId xmlns:a16="http://schemas.microsoft.com/office/drawing/2014/main" val="2306815657"/>
                    </a:ext>
                  </a:extLst>
                </a:gridCol>
              </a:tblGrid>
              <a:tr h="227983">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sv-SE" sz="800" b="1">
                          <a:latin typeface="+mj-lt"/>
                          <a:cs typeface="Arial" panose="020B0604020202020204" pitchFamily="34" charset="0"/>
                        </a:rPr>
                        <a:t>Stockholms län</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a:r>
                        <a:rPr lang="sv-SE" sz="800" b="1">
                          <a:latin typeface="+mj-lt"/>
                          <a:cs typeface="Arial" panose="020B0604020202020204" pitchFamily="34" charset="0"/>
                        </a:rPr>
                        <a:t>Stockholms stad</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a:t>
                      </a:r>
                    </a:p>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2021 kv2</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a:t>
                      </a:r>
                    </a:p>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2021 kv2</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63608711"/>
                  </a:ext>
                </a:extLst>
              </a:tr>
              <a:tr h="227983">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843191210"/>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128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7,9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85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8,5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6 088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pitchFamily="34" charset="0"/>
                        </a:rPr>
                        <a:t> </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3 487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692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dirty="0">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427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1 272 700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0,3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541 000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73 195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55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47 323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53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3 410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-83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2 799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-83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5,5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-0,2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5,7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-0,3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2 402,6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0,7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975,8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0,1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3 558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41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dirty="0">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892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1 534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78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881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103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sp>
        <p:nvSpPr>
          <p:cNvPr id="5" name="Likbent triangel 4">
            <a:extLst>
              <a:ext uri="{FF2B5EF4-FFF2-40B4-BE49-F238E27FC236}">
                <a16:creationId xmlns:a16="http://schemas.microsoft.com/office/drawing/2014/main" id="{8C826203-7414-40C4-AF92-39152CEA58A2}"/>
              </a:ext>
            </a:extLst>
          </p:cNvPr>
          <p:cNvSpPr/>
          <p:nvPr/>
        </p:nvSpPr>
        <p:spPr>
          <a:xfrm>
            <a:off x="3624578" y="2461628"/>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Likbent triangel 9">
            <a:extLst>
              <a:ext uri="{FF2B5EF4-FFF2-40B4-BE49-F238E27FC236}">
                <a16:creationId xmlns:a16="http://schemas.microsoft.com/office/drawing/2014/main" id="{41F1656E-795E-41BD-AE0F-56B2CF1F4614}"/>
              </a:ext>
            </a:extLst>
          </p:cNvPr>
          <p:cNvSpPr/>
          <p:nvPr/>
        </p:nvSpPr>
        <p:spPr>
          <a:xfrm rot="10800000" flipV="1">
            <a:off x="3624578" y="2770049"/>
            <a:ext cx="117028" cy="100886"/>
          </a:xfrm>
          <a:prstGeom prst="triangle">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2" name="Likbent triangel 11">
            <a:extLst>
              <a:ext uri="{FF2B5EF4-FFF2-40B4-BE49-F238E27FC236}">
                <a16:creationId xmlns:a16="http://schemas.microsoft.com/office/drawing/2014/main" id="{6B1498AB-95FA-4F4B-893B-437782B29953}"/>
              </a:ext>
            </a:extLst>
          </p:cNvPr>
          <p:cNvSpPr/>
          <p:nvPr/>
        </p:nvSpPr>
        <p:spPr>
          <a:xfrm>
            <a:off x="3624578" y="3362050"/>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4" name="Likbent triangel 13">
            <a:extLst>
              <a:ext uri="{FF2B5EF4-FFF2-40B4-BE49-F238E27FC236}">
                <a16:creationId xmlns:a16="http://schemas.microsoft.com/office/drawing/2014/main" id="{49278A57-B0AE-40A1-ADAD-96F7111C8CE6}"/>
              </a:ext>
            </a:extLst>
          </p:cNvPr>
          <p:cNvSpPr/>
          <p:nvPr/>
        </p:nvSpPr>
        <p:spPr>
          <a:xfrm>
            <a:off x="3633292" y="3681094"/>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5" name="Likbent triangel 14">
            <a:extLst>
              <a:ext uri="{FF2B5EF4-FFF2-40B4-BE49-F238E27FC236}">
                <a16:creationId xmlns:a16="http://schemas.microsoft.com/office/drawing/2014/main" id="{1FE08395-46F8-4051-B91B-A224B4092C68}"/>
              </a:ext>
            </a:extLst>
          </p:cNvPr>
          <p:cNvSpPr/>
          <p:nvPr/>
        </p:nvSpPr>
        <p:spPr>
          <a:xfrm rot="10800000">
            <a:off x="3633291" y="3996649"/>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6" name="Likbent triangel 15">
            <a:extLst>
              <a:ext uri="{FF2B5EF4-FFF2-40B4-BE49-F238E27FC236}">
                <a16:creationId xmlns:a16="http://schemas.microsoft.com/office/drawing/2014/main" id="{3F326E02-1F11-4622-8754-07B63DF2F394}"/>
              </a:ext>
            </a:extLst>
          </p:cNvPr>
          <p:cNvSpPr/>
          <p:nvPr/>
        </p:nvSpPr>
        <p:spPr>
          <a:xfrm rot="10800000">
            <a:off x="3624579" y="4319184"/>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7" name="Likbent triangel 16">
            <a:extLst>
              <a:ext uri="{FF2B5EF4-FFF2-40B4-BE49-F238E27FC236}">
                <a16:creationId xmlns:a16="http://schemas.microsoft.com/office/drawing/2014/main" id="{7DE223A2-8DF9-4DE2-96F2-C67714898F1F}"/>
              </a:ext>
            </a:extLst>
          </p:cNvPr>
          <p:cNvSpPr/>
          <p:nvPr/>
        </p:nvSpPr>
        <p:spPr>
          <a:xfrm>
            <a:off x="3624578" y="4634277"/>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8" name="Likbent triangel 17">
            <a:extLst>
              <a:ext uri="{FF2B5EF4-FFF2-40B4-BE49-F238E27FC236}">
                <a16:creationId xmlns:a16="http://schemas.microsoft.com/office/drawing/2014/main" id="{5085FCC1-75AE-4EFF-80E1-A8CE196EB8E0}"/>
              </a:ext>
            </a:extLst>
          </p:cNvPr>
          <p:cNvSpPr/>
          <p:nvPr/>
        </p:nvSpPr>
        <p:spPr>
          <a:xfrm rot="10800000" flipV="1">
            <a:off x="3624578" y="4915172"/>
            <a:ext cx="117028" cy="100886"/>
          </a:xfrm>
          <a:prstGeom prst="triangle">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9" name="Likbent triangel 18">
            <a:extLst>
              <a:ext uri="{FF2B5EF4-FFF2-40B4-BE49-F238E27FC236}">
                <a16:creationId xmlns:a16="http://schemas.microsoft.com/office/drawing/2014/main" id="{51AA645E-B2E1-4489-9EDE-CC9063FA0594}"/>
              </a:ext>
            </a:extLst>
          </p:cNvPr>
          <p:cNvSpPr/>
          <p:nvPr/>
        </p:nvSpPr>
        <p:spPr>
          <a:xfrm>
            <a:off x="3624578" y="5213165"/>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1" name="Likbent triangel 20">
            <a:extLst>
              <a:ext uri="{FF2B5EF4-FFF2-40B4-BE49-F238E27FC236}">
                <a16:creationId xmlns:a16="http://schemas.microsoft.com/office/drawing/2014/main" id="{7B9B3A0C-E9B1-460A-A6E2-F6BEC59E23EB}"/>
              </a:ext>
            </a:extLst>
          </p:cNvPr>
          <p:cNvSpPr/>
          <p:nvPr/>
        </p:nvSpPr>
        <p:spPr>
          <a:xfrm>
            <a:off x="5264599" y="2457231"/>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2" name="Likbent triangel 21">
            <a:extLst>
              <a:ext uri="{FF2B5EF4-FFF2-40B4-BE49-F238E27FC236}">
                <a16:creationId xmlns:a16="http://schemas.microsoft.com/office/drawing/2014/main" id="{E5801E06-D142-4A0A-B1CA-FE37735C482C}"/>
              </a:ext>
            </a:extLst>
          </p:cNvPr>
          <p:cNvSpPr/>
          <p:nvPr/>
        </p:nvSpPr>
        <p:spPr>
          <a:xfrm rot="10800000" flipV="1">
            <a:off x="5264599" y="2770049"/>
            <a:ext cx="117028" cy="100886"/>
          </a:xfrm>
          <a:prstGeom prst="triangle">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solidFill>
                <a:schemeClr val="accent3"/>
              </a:solidFill>
              <a:latin typeface="+mj-lt"/>
            </a:endParaRPr>
          </a:p>
        </p:txBody>
      </p:sp>
      <p:sp>
        <p:nvSpPr>
          <p:cNvPr id="23" name="Likbent triangel 22">
            <a:extLst>
              <a:ext uri="{FF2B5EF4-FFF2-40B4-BE49-F238E27FC236}">
                <a16:creationId xmlns:a16="http://schemas.microsoft.com/office/drawing/2014/main" id="{F3AD4527-E9DA-4890-B7A6-898924E65678}"/>
              </a:ext>
            </a:extLst>
          </p:cNvPr>
          <p:cNvSpPr/>
          <p:nvPr/>
        </p:nvSpPr>
        <p:spPr>
          <a:xfrm rot="10800000">
            <a:off x="5264599" y="3062013"/>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4" name="Likbent triangel 23">
            <a:extLst>
              <a:ext uri="{FF2B5EF4-FFF2-40B4-BE49-F238E27FC236}">
                <a16:creationId xmlns:a16="http://schemas.microsoft.com/office/drawing/2014/main" id="{A7381558-9214-4233-88BB-B0554FFDD93F}"/>
              </a:ext>
            </a:extLst>
          </p:cNvPr>
          <p:cNvSpPr/>
          <p:nvPr/>
        </p:nvSpPr>
        <p:spPr>
          <a:xfrm rot="10800000">
            <a:off x="5264599" y="3374831"/>
            <a:ext cx="117028" cy="10088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5" name="Likbent triangel 24">
            <a:extLst>
              <a:ext uri="{FF2B5EF4-FFF2-40B4-BE49-F238E27FC236}">
                <a16:creationId xmlns:a16="http://schemas.microsoft.com/office/drawing/2014/main" id="{ED4A62F1-8DA5-4125-81D0-C8851C36CB65}"/>
              </a:ext>
            </a:extLst>
          </p:cNvPr>
          <p:cNvSpPr/>
          <p:nvPr/>
        </p:nvSpPr>
        <p:spPr>
          <a:xfrm>
            <a:off x="5264599" y="3681095"/>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6" name="Likbent triangel 25">
            <a:extLst>
              <a:ext uri="{FF2B5EF4-FFF2-40B4-BE49-F238E27FC236}">
                <a16:creationId xmlns:a16="http://schemas.microsoft.com/office/drawing/2014/main" id="{BD4C6F4B-8DB8-4FC8-ACDD-44593AAE5364}"/>
              </a:ext>
            </a:extLst>
          </p:cNvPr>
          <p:cNvSpPr/>
          <p:nvPr/>
        </p:nvSpPr>
        <p:spPr>
          <a:xfrm rot="10800000">
            <a:off x="5269898" y="3978194"/>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Likbent triangel 26">
            <a:extLst>
              <a:ext uri="{FF2B5EF4-FFF2-40B4-BE49-F238E27FC236}">
                <a16:creationId xmlns:a16="http://schemas.microsoft.com/office/drawing/2014/main" id="{05FA87C4-56B6-4BA2-896E-EE7E2A3E2454}"/>
              </a:ext>
            </a:extLst>
          </p:cNvPr>
          <p:cNvSpPr/>
          <p:nvPr/>
        </p:nvSpPr>
        <p:spPr>
          <a:xfrm rot="10800000">
            <a:off x="5264600" y="4319184"/>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8" name="Likbent triangel 27">
            <a:extLst>
              <a:ext uri="{FF2B5EF4-FFF2-40B4-BE49-F238E27FC236}">
                <a16:creationId xmlns:a16="http://schemas.microsoft.com/office/drawing/2014/main" id="{E9D0FB08-7704-42D1-99EE-94189150D500}"/>
              </a:ext>
            </a:extLst>
          </p:cNvPr>
          <p:cNvSpPr/>
          <p:nvPr/>
        </p:nvSpPr>
        <p:spPr>
          <a:xfrm>
            <a:off x="5264599" y="4617178"/>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9" name="Likbent triangel 28">
            <a:extLst>
              <a:ext uri="{FF2B5EF4-FFF2-40B4-BE49-F238E27FC236}">
                <a16:creationId xmlns:a16="http://schemas.microsoft.com/office/drawing/2014/main" id="{D7BFB944-2A82-4E47-AF10-C98F1EF6771E}"/>
              </a:ext>
            </a:extLst>
          </p:cNvPr>
          <p:cNvSpPr/>
          <p:nvPr/>
        </p:nvSpPr>
        <p:spPr>
          <a:xfrm flipV="1">
            <a:off x="5264599" y="4915172"/>
            <a:ext cx="117028" cy="100886"/>
          </a:xfrm>
          <a:prstGeom prst="triangl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0" name="Likbent triangel 29">
            <a:extLst>
              <a:ext uri="{FF2B5EF4-FFF2-40B4-BE49-F238E27FC236}">
                <a16:creationId xmlns:a16="http://schemas.microsoft.com/office/drawing/2014/main" id="{9B04318E-7B68-4C5B-AE8F-DF5C2C7EEA1C}"/>
              </a:ext>
            </a:extLst>
          </p:cNvPr>
          <p:cNvSpPr/>
          <p:nvPr/>
        </p:nvSpPr>
        <p:spPr>
          <a:xfrm>
            <a:off x="5264599" y="5213165"/>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1" name="Likbent triangel 30">
            <a:extLst>
              <a:ext uri="{FF2B5EF4-FFF2-40B4-BE49-F238E27FC236}">
                <a16:creationId xmlns:a16="http://schemas.microsoft.com/office/drawing/2014/main" id="{F0E0E8C2-B455-4096-8C43-9F5F3510573E}"/>
              </a:ext>
            </a:extLst>
          </p:cNvPr>
          <p:cNvSpPr/>
          <p:nvPr/>
        </p:nvSpPr>
        <p:spPr>
          <a:xfrm rot="10800000">
            <a:off x="3624577" y="3068736"/>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4376" y="562901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652659" y="1484739"/>
            <a:ext cx="5306047" cy="492443"/>
          </a:xfrm>
          <a:prstGeom prst="rect">
            <a:avLst/>
          </a:prstGeom>
          <a:noFill/>
        </p:spPr>
        <p:txBody>
          <a:bodyPr wrap="square" rtlCol="0">
            <a:spAutoFit/>
          </a:bodyPr>
          <a:lstStyle/>
          <a:p>
            <a:r>
              <a:rPr lang="sv-SE" sz="1400" b="1" dirty="0"/>
              <a:t>Lönesumma, Stockholms län</a:t>
            </a:r>
            <a:r>
              <a:rPr lang="sv-SE" sz="1400" dirty="0"/>
              <a:t/>
            </a:r>
            <a:br>
              <a:rPr lang="sv-SE" sz="1400" dirty="0"/>
            </a:br>
            <a:r>
              <a:rPr lang="sv-SE" sz="1200" dirty="0"/>
              <a:t>Index 100 = 2011 kv2</a:t>
            </a:r>
            <a:endParaRPr lang="sv-SE" sz="1400" dirty="0"/>
          </a:p>
        </p:txBody>
      </p:sp>
      <p:graphicFrame>
        <p:nvGraphicFramePr>
          <p:cNvPr id="48" name="Tabell 47">
            <a:extLst>
              <a:ext uri="{FF2B5EF4-FFF2-40B4-BE49-F238E27FC236}">
                <a16:creationId xmlns:a16="http://schemas.microsoft.com/office/drawing/2014/main" id="{DF764631-87E7-46B2-B6BA-39933A2B1E60}"/>
              </a:ext>
            </a:extLst>
          </p:cNvPr>
          <p:cNvGraphicFramePr>
            <a:graphicFrameLocks noGrp="1"/>
          </p:cNvGraphicFramePr>
          <p:nvPr>
            <p:extLst>
              <p:ext uri="{D42A27DB-BD31-4B8C-83A1-F6EECF244321}">
                <p14:modId xmlns:p14="http://schemas.microsoft.com/office/powerpoint/2010/main" val="267457944"/>
              </p:ext>
            </p:extLst>
          </p:nvPr>
        </p:nvGraphicFramePr>
        <p:xfrm>
          <a:off x="6351464" y="1187260"/>
          <a:ext cx="4917427" cy="4692844"/>
        </p:xfrm>
        <a:graphic>
          <a:graphicData uri="http://schemas.openxmlformats.org/drawingml/2006/table">
            <a:tbl>
              <a:tblPr/>
              <a:tblGrid>
                <a:gridCol w="1946438">
                  <a:extLst>
                    <a:ext uri="{9D8B030D-6E8A-4147-A177-3AD203B41FA5}">
                      <a16:colId xmlns:a16="http://schemas.microsoft.com/office/drawing/2014/main" val="1290073089"/>
                    </a:ext>
                  </a:extLst>
                </a:gridCol>
                <a:gridCol w="688636">
                  <a:extLst>
                    <a:ext uri="{9D8B030D-6E8A-4147-A177-3AD203B41FA5}">
                      <a16:colId xmlns:a16="http://schemas.microsoft.com/office/drawing/2014/main" val="1158543902"/>
                    </a:ext>
                  </a:extLst>
                </a:gridCol>
                <a:gridCol w="917331">
                  <a:extLst>
                    <a:ext uri="{9D8B030D-6E8A-4147-A177-3AD203B41FA5}">
                      <a16:colId xmlns:a16="http://schemas.microsoft.com/office/drawing/2014/main" val="3124956111"/>
                    </a:ext>
                  </a:extLst>
                </a:gridCol>
                <a:gridCol w="746900">
                  <a:extLst>
                    <a:ext uri="{9D8B030D-6E8A-4147-A177-3AD203B41FA5}">
                      <a16:colId xmlns:a16="http://schemas.microsoft.com/office/drawing/2014/main" val="2343506331"/>
                    </a:ext>
                  </a:extLst>
                </a:gridCol>
                <a:gridCol w="618122">
                  <a:extLst>
                    <a:ext uri="{9D8B030D-6E8A-4147-A177-3AD203B41FA5}">
                      <a16:colId xmlns:a16="http://schemas.microsoft.com/office/drawing/2014/main" val="3085589118"/>
                    </a:ext>
                  </a:extLst>
                </a:gridCol>
              </a:tblGrid>
              <a:tr h="180494">
                <a:tc>
                  <a:txBody>
                    <a:bodyPr/>
                    <a:lstStyle/>
                    <a:p>
                      <a:pPr algn="l" fontAlgn="b"/>
                      <a:r>
                        <a:rPr lang="sv-SE" sz="800" b="1" i="0" u="none" strike="noStrike" dirty="0">
                          <a:solidFill>
                            <a:srgbClr val="000000"/>
                          </a:solidFill>
                          <a:effectLst/>
                          <a:latin typeface="Futura Std Book" panose="020B0502020204020303" pitchFamily="34" charset="0"/>
                        </a:rPr>
                        <a:t>Lönesumma, total</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99139818"/>
                  </a:ext>
                </a:extLst>
              </a:tr>
              <a:tr h="180494">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588965753"/>
                  </a:ext>
                </a:extLst>
              </a:tr>
              <a:tr h="180494">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50801212"/>
                  </a:ext>
                </a:extLst>
              </a:tr>
              <a:tr h="180494">
                <a:tc>
                  <a:txBody>
                    <a:bodyPr/>
                    <a:lstStyle/>
                    <a:p>
                      <a:pPr algn="l" fontAlgn="b"/>
                      <a:r>
                        <a:rPr lang="sv-SE" sz="800" b="0" i="0" u="none" strike="noStrike">
                          <a:solidFill>
                            <a:srgbClr val="000000"/>
                          </a:solidFill>
                          <a:effectLst/>
                          <a:latin typeface="Futura Std Book" panose="020B0502020204020303" pitchFamily="34" charset="0"/>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516,89</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32,86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22,68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66304938"/>
                  </a:ext>
                </a:extLst>
              </a:tr>
              <a:tr h="180494">
                <a:tc>
                  <a:txBody>
                    <a:bodyPr/>
                    <a:lstStyle/>
                    <a:p>
                      <a:pPr algn="l" fontAlgn="b"/>
                      <a:r>
                        <a:rPr lang="sv-SE" sz="800" b="0" i="0" u="none" strike="noStrike">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255,22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16,74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24,30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8446605"/>
                  </a:ext>
                </a:extLst>
              </a:tr>
              <a:tr h="180494">
                <a:tc>
                  <a:txBody>
                    <a:bodyPr/>
                    <a:lstStyle/>
                    <a:p>
                      <a:pPr algn="l" fontAlgn="b"/>
                      <a:r>
                        <a:rPr lang="sv-SE" sz="800" b="1" i="0" u="none" strike="noStrike">
                          <a:solidFill>
                            <a:srgbClr val="000000"/>
                          </a:solidFill>
                          <a:effectLst/>
                          <a:latin typeface="Futura Std Book" panose="020B0502020204020303" pitchFamily="34" charset="0"/>
                        </a:rPr>
                        <a:t>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156,98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10,63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7,26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27,54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12256618"/>
                  </a:ext>
                </a:extLst>
              </a:tr>
              <a:tr h="180494">
                <a:tc>
                  <a:txBody>
                    <a:bodyPr/>
                    <a:lstStyle/>
                    <a:p>
                      <a:pPr algn="l" fontAlgn="b"/>
                      <a:r>
                        <a:rPr lang="sv-SE" sz="800" b="1" i="0" u="none" strike="noStrike" dirty="0">
                          <a:solidFill>
                            <a:srgbClr val="000000"/>
                          </a:solidFill>
                          <a:effectLst/>
                          <a:latin typeface="Futura Std Book" panose="020B0502020204020303" pitchFamily="34" charset="0"/>
                        </a:rPr>
                        <a:t>Stockholms stad</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100,08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7,24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7,80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30,16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66515143"/>
                  </a:ext>
                </a:extLst>
              </a:tr>
              <a:tr h="180494">
                <a:tc>
                  <a:txBody>
                    <a:bodyPr/>
                    <a:lstStyle/>
                    <a:p>
                      <a:pPr algn="l" fontAlgn="b"/>
                      <a:r>
                        <a:rPr lang="sv-SE" sz="800" b="0" i="0" u="none" strike="noStrike" dirty="0">
                          <a:solidFill>
                            <a:srgbClr val="000000"/>
                          </a:solidFill>
                          <a:effectLst/>
                          <a:latin typeface="Futura Std Book" panose="020B0502020204020303" pitchFamily="34" charset="0"/>
                        </a:rPr>
                        <a:t>Sverige </a:t>
                      </a:r>
                      <a:r>
                        <a:rPr lang="sv-SE" sz="800" b="0" i="0" u="none" strike="noStrike" dirty="0" err="1">
                          <a:solidFill>
                            <a:srgbClr val="000000"/>
                          </a:solidFill>
                          <a:effectLst/>
                          <a:latin typeface="Futura Std Book" panose="020B0502020204020303" pitchFamily="34" charset="0"/>
                        </a:rPr>
                        <a:t>exkl</a:t>
                      </a:r>
                      <a:r>
                        <a:rPr lang="sv-SE" sz="800" b="0" i="0" u="none" strike="noStrike" dirty="0">
                          <a:solidFill>
                            <a:srgbClr val="000000"/>
                          </a:solidFill>
                          <a:effectLst/>
                          <a:latin typeface="Futura Std Book" panose="020B0502020204020303" pitchFamily="34" charset="0"/>
                        </a:rPr>
                        <a:t> 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359,91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22,24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6,58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20,68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90450832"/>
                  </a:ext>
                </a:extLst>
              </a:tr>
              <a:tr h="180494">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dirty="0">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dirty="0">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07444560"/>
                  </a:ext>
                </a:extLst>
              </a:tr>
              <a:tr h="180494">
                <a:tc>
                  <a:txBody>
                    <a:bodyPr/>
                    <a:lstStyle/>
                    <a:p>
                      <a:pPr algn="l" fontAlgn="b"/>
                      <a:r>
                        <a:rPr lang="sv-SE" sz="800" b="1" i="0" u="none" strike="noStrike" dirty="0">
                          <a:solidFill>
                            <a:srgbClr val="000000"/>
                          </a:solidFill>
                          <a:effectLst/>
                          <a:latin typeface="Futura Std Book" panose="020B0502020204020303" pitchFamily="34" charset="0"/>
                        </a:rPr>
                        <a:t>Lönesumma per sysselsatt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1"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1"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1"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67642418"/>
                  </a:ext>
                </a:extLst>
              </a:tr>
              <a:tr h="180494">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2021 kv2</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411218027"/>
                  </a:ext>
                </a:extLst>
              </a:tr>
              <a:tr h="180494">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65201491"/>
                  </a:ext>
                </a:extLst>
              </a:tr>
              <a:tr h="180494">
                <a:tc>
                  <a:txBody>
                    <a:bodyPr/>
                    <a:lstStyle/>
                    <a:p>
                      <a:pPr algn="l" fontAlgn="b"/>
                      <a:r>
                        <a:rPr lang="sv-SE" sz="800" b="0" i="0" u="none" strike="noStrike" dirty="0">
                          <a:solidFill>
                            <a:srgbClr val="000000"/>
                          </a:solidFill>
                          <a:effectLst/>
                          <a:latin typeface="Futura Std Book" panose="020B0502020204020303" pitchFamily="34" charset="0"/>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101,86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5,97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19,30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5547226"/>
                  </a:ext>
                </a:extLst>
              </a:tr>
              <a:tr h="180494">
                <a:tc>
                  <a:txBody>
                    <a:bodyPr/>
                    <a:lstStyle/>
                    <a:p>
                      <a:pPr algn="l" fontAlgn="b"/>
                      <a:r>
                        <a:rPr lang="sv-SE" sz="800" b="0" i="0" u="none" strike="noStrike" dirty="0">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108,78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6,86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6,73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19,87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09275747"/>
                  </a:ext>
                </a:extLst>
              </a:tr>
              <a:tr h="180494">
                <a:tc>
                  <a:txBody>
                    <a:bodyPr/>
                    <a:lstStyle/>
                    <a:p>
                      <a:pPr marL="0" algn="l" defTabSz="914400" rtl="0" eaLnBrk="1" fontAlgn="b" latinLnBrk="0" hangingPunct="1"/>
                      <a:r>
                        <a:rPr lang="sv-SE" sz="800" b="1" i="0" u="none" strike="noStrike" kern="1200">
                          <a:solidFill>
                            <a:srgbClr val="000000"/>
                          </a:solidFill>
                          <a:effectLst/>
                          <a:latin typeface="Futura Std Book" panose="020B0502020204020303" pitchFamily="34" charset="0"/>
                          <a:ea typeface="+mn-ea"/>
                          <a:cs typeface="+mn-cs"/>
                        </a:rPr>
                        <a:t>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123,34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7,99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6,92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20,39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18628390"/>
                  </a:ext>
                </a:extLst>
              </a:tr>
              <a:tr h="180494">
                <a:tc>
                  <a:txBody>
                    <a:bodyPr/>
                    <a:lstStyle/>
                    <a:p>
                      <a:pPr marL="0" algn="l" defTabSz="914400" rtl="0" eaLnBrk="1" fontAlgn="b" latinLnBrk="0" hangingPunct="1"/>
                      <a:r>
                        <a:rPr lang="sv-SE" sz="800" b="1" i="0" u="none" strike="noStrike" kern="1200">
                          <a:solidFill>
                            <a:srgbClr val="000000"/>
                          </a:solidFill>
                          <a:effectLst/>
                          <a:latin typeface="Futura Std Book" panose="020B0502020204020303" pitchFamily="34" charset="0"/>
                          <a:ea typeface="+mn-ea"/>
                          <a:cs typeface="+mn-cs"/>
                        </a:rPr>
                        <a:t>Stockholms stad</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184,99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16,37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9,71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27,80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9275136"/>
                  </a:ext>
                </a:extLst>
              </a:tr>
              <a:tr h="180494">
                <a:tc>
                  <a:txBody>
                    <a:bodyPr/>
                    <a:lstStyle/>
                    <a:p>
                      <a:pPr algn="l" fontAlgn="b"/>
                      <a:r>
                        <a:rPr lang="sv-SE" sz="800" b="0" i="0" u="none" strike="noStrike">
                          <a:solidFill>
                            <a:srgbClr val="000000"/>
                          </a:solidFill>
                          <a:effectLst/>
                          <a:latin typeface="Futura Std Book" panose="020B0502020204020303" pitchFamily="34" charset="0"/>
                        </a:rPr>
                        <a:t>Sverige exkl 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94,67</a:t>
                      </a:r>
                    </a:p>
                  </a:txBody>
                  <a:tcPr marL="9525" marR="9525" marT="9525"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5,31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5,95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18,50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00126470"/>
                  </a:ext>
                </a:extLst>
              </a:tr>
              <a:tr h="180494">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dirty="0">
                        <a:solidFill>
                          <a:srgbClr val="000000"/>
                        </a:solidFill>
                        <a:effectLst/>
                        <a:latin typeface="Futura Std Book" panose="020B0502020204020303"/>
                      </a:endParaRPr>
                    </a:p>
                  </a:txBody>
                  <a:tcPr marL="9525" marR="9525" marT="9525"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endParaRPr lang="sv-SE" sz="800" b="1" i="0" u="none" strike="noStrike" dirty="0">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dirty="0">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dirty="0">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90392507"/>
                  </a:ext>
                </a:extLst>
              </a:tr>
              <a:tr h="180494">
                <a:tc>
                  <a:txBody>
                    <a:bodyPr/>
                    <a:lstStyle/>
                    <a:p>
                      <a:pPr algn="l" fontAlgn="b"/>
                      <a:r>
                        <a:rPr lang="sv-SE" sz="800" b="1" i="0" u="none" strike="noStrike">
                          <a:solidFill>
                            <a:srgbClr val="000000"/>
                          </a:solidFill>
                          <a:effectLst/>
                          <a:latin typeface="Futura Std Book" panose="020B0502020204020303" pitchFamily="34" charset="0"/>
                        </a:rPr>
                        <a:t>Lönesumma per invånare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1" i="0" u="none" strike="noStrike">
                        <a:solidFill>
                          <a:srgbClr val="000000"/>
                        </a:solidFill>
                        <a:effectLst/>
                        <a:latin typeface="Futura Std Book" panose="020B0502020204020303" pitchFamily="34" charset="0"/>
                      </a:endParaRPr>
                    </a:p>
                  </a:txBody>
                  <a:tcPr marL="9525" marR="9525" marT="9525"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22970375"/>
                  </a:ext>
                </a:extLst>
              </a:tr>
              <a:tr h="180494">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702657519"/>
                  </a:ext>
                </a:extLst>
              </a:tr>
              <a:tr h="180494">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9424136"/>
                  </a:ext>
                </a:extLst>
              </a:tr>
              <a:tr h="180494">
                <a:tc>
                  <a:txBody>
                    <a:bodyPr/>
                    <a:lstStyle/>
                    <a:p>
                      <a:pPr algn="l" fontAlgn="b"/>
                      <a:r>
                        <a:rPr lang="sv-SE" sz="800" b="0" i="0" u="none" strike="noStrike">
                          <a:solidFill>
                            <a:srgbClr val="000000"/>
                          </a:solidFill>
                          <a:effectLst/>
                          <a:latin typeface="Futura Std Book" panose="020B0502020204020303" pitchFamily="34" charset="0"/>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49,66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2,90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6,21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16,76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34199718"/>
                  </a:ext>
                </a:extLst>
              </a:tr>
              <a:tr h="180494">
                <a:tc>
                  <a:txBody>
                    <a:bodyPr/>
                    <a:lstStyle/>
                    <a:p>
                      <a:pPr algn="l" fontAlgn="b"/>
                      <a:r>
                        <a:rPr lang="sv-SE" sz="800" b="0" i="0" u="none" strike="noStrike">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54,05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6,36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17,45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86334948"/>
                  </a:ext>
                </a:extLst>
              </a:tr>
              <a:tr h="180494">
                <a:tc>
                  <a:txBody>
                    <a:bodyPr/>
                    <a:lstStyle/>
                    <a:p>
                      <a:pPr marL="0" algn="l" defTabSz="914400" rtl="0" eaLnBrk="1" fontAlgn="b" latinLnBrk="0" hangingPunct="1"/>
                      <a:r>
                        <a:rPr lang="sv-SE" sz="800" b="1" i="0" u="none" strike="noStrike" kern="1200">
                          <a:solidFill>
                            <a:srgbClr val="000000"/>
                          </a:solidFill>
                          <a:effectLst/>
                          <a:latin typeface="Futura Std Book" panose="020B0502020204020303" pitchFamily="34" charset="0"/>
                          <a:ea typeface="+mn-ea"/>
                          <a:cs typeface="+mn-cs"/>
                        </a:rPr>
                        <a:t>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65,34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3,99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6,50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19,35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28746202"/>
                  </a:ext>
                </a:extLst>
              </a:tr>
              <a:tr h="180494">
                <a:tc>
                  <a:txBody>
                    <a:bodyPr/>
                    <a:lstStyle/>
                    <a:p>
                      <a:pPr marL="0" algn="l" defTabSz="914400" rtl="0" eaLnBrk="1" fontAlgn="b" latinLnBrk="0" hangingPunct="1"/>
                      <a:r>
                        <a:rPr lang="sv-SE" sz="800" b="1" i="0" u="none" strike="noStrike" kern="1200" dirty="0">
                          <a:solidFill>
                            <a:srgbClr val="000000"/>
                          </a:solidFill>
                          <a:effectLst/>
                          <a:latin typeface="Futura Std Book" panose="020B0502020204020303" pitchFamily="34" charset="0"/>
                          <a:ea typeface="+mn-ea"/>
                          <a:cs typeface="+mn-cs"/>
                        </a:rPr>
                        <a:t>Stockholms stad</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102,56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7,36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7,74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23,79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7369216"/>
                  </a:ext>
                </a:extLst>
              </a:tr>
              <a:tr h="180494">
                <a:tc>
                  <a:txBody>
                    <a:bodyPr/>
                    <a:lstStyle/>
                    <a:p>
                      <a:pPr algn="l" fontAlgn="b"/>
                      <a:r>
                        <a:rPr lang="sv-SE" sz="800" b="0" i="0" u="none" strike="noStrike" dirty="0">
                          <a:solidFill>
                            <a:srgbClr val="000000"/>
                          </a:solidFill>
                          <a:effectLst/>
                          <a:latin typeface="Futura Std Book" panose="020B0502020204020303" pitchFamily="34" charset="0"/>
                        </a:rPr>
                        <a:t>Sverige </a:t>
                      </a:r>
                      <a:r>
                        <a:rPr lang="sv-SE" sz="800" b="0" i="0" u="none" strike="noStrike" dirty="0" err="1">
                          <a:solidFill>
                            <a:srgbClr val="000000"/>
                          </a:solidFill>
                          <a:effectLst/>
                          <a:latin typeface="Futura Std Book" panose="020B0502020204020303" pitchFamily="34" charset="0"/>
                        </a:rPr>
                        <a:t>exkl</a:t>
                      </a:r>
                      <a:r>
                        <a:rPr lang="sv-SE" sz="800" b="0" i="0" u="none" strike="noStrike" dirty="0">
                          <a:solidFill>
                            <a:srgbClr val="000000"/>
                          </a:solidFill>
                          <a:effectLst/>
                          <a:latin typeface="Futura Std Book" panose="020B0502020204020303" pitchFamily="34" charset="0"/>
                        </a:rPr>
                        <a:t> 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44,95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2,57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15,42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14288076"/>
                  </a:ext>
                </a:extLst>
              </a:tr>
            </a:tbl>
          </a:graphicData>
        </a:graphic>
      </p:graphicFrame>
      <p:graphicFrame>
        <p:nvGraphicFramePr>
          <p:cNvPr id="9" name="Diagram 8">
            <a:extLst>
              <a:ext uri="{FF2B5EF4-FFF2-40B4-BE49-F238E27FC236}">
                <a16:creationId xmlns:a16="http://schemas.microsoft.com/office/drawing/2014/main" id="{27F91C2C-C8D1-4538-91AF-D9F9875733CF}"/>
              </a:ext>
            </a:extLst>
          </p:cNvPr>
          <p:cNvGraphicFramePr>
            <a:graphicFrameLocks/>
          </p:cNvGraphicFramePr>
          <p:nvPr>
            <p:extLst>
              <p:ext uri="{D42A27DB-BD31-4B8C-83A1-F6EECF244321}">
                <p14:modId xmlns:p14="http://schemas.microsoft.com/office/powerpoint/2010/main" val="601394473"/>
              </p:ext>
            </p:extLst>
          </p:nvPr>
        </p:nvGraphicFramePr>
        <p:xfrm>
          <a:off x="652659" y="2005067"/>
          <a:ext cx="5295899" cy="34289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49" y="5431562"/>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568951" cy="492443"/>
          </a:xfrm>
          <a:prstGeom prst="rect">
            <a:avLst/>
          </a:prstGeom>
          <a:noFill/>
        </p:spPr>
        <p:txBody>
          <a:bodyPr wrap="square" rtlCol="0">
            <a:spAutoFit/>
          </a:bodyPr>
          <a:lstStyle/>
          <a:p>
            <a:r>
              <a:rPr lang="sv-SE" sz="1400" b="1" dirty="0"/>
              <a:t>Lönesumma i privat sektor efter näringsgren, Stockholms län</a:t>
            </a:r>
            <a:r>
              <a:rPr lang="sv-SE" sz="1400" dirty="0"/>
              <a:t/>
            </a:r>
            <a:br>
              <a:rPr lang="sv-SE" sz="1400" dirty="0"/>
            </a:br>
            <a:r>
              <a:rPr lang="sv-SE" sz="1200" dirty="0"/>
              <a:t>Index 100 = 2011 kv2</a:t>
            </a:r>
            <a:endParaRPr lang="sv-SE" sz="1400" dirty="0"/>
          </a:p>
        </p:txBody>
      </p:sp>
      <p:graphicFrame>
        <p:nvGraphicFramePr>
          <p:cNvPr id="36" name="Tabell 35">
            <a:extLst>
              <a:ext uri="{FF2B5EF4-FFF2-40B4-BE49-F238E27FC236}">
                <a16:creationId xmlns:a16="http://schemas.microsoft.com/office/drawing/2014/main" id="{31095A70-F641-46DA-BD16-4860A84D6E5A}"/>
              </a:ext>
            </a:extLst>
          </p:cNvPr>
          <p:cNvGraphicFramePr>
            <a:graphicFrameLocks noGrp="1"/>
          </p:cNvGraphicFramePr>
          <p:nvPr>
            <p:extLst>
              <p:ext uri="{D42A27DB-BD31-4B8C-83A1-F6EECF244321}">
                <p14:modId xmlns:p14="http://schemas.microsoft.com/office/powerpoint/2010/main" val="2240654953"/>
              </p:ext>
            </p:extLst>
          </p:nvPr>
        </p:nvGraphicFramePr>
        <p:xfrm>
          <a:off x="6429841" y="1291737"/>
          <a:ext cx="4743256" cy="4641747"/>
        </p:xfrm>
        <a:graphic>
          <a:graphicData uri="http://schemas.openxmlformats.org/drawingml/2006/table">
            <a:tbl>
              <a:tblPr/>
              <a:tblGrid>
                <a:gridCol w="1676855">
                  <a:extLst>
                    <a:ext uri="{9D8B030D-6E8A-4147-A177-3AD203B41FA5}">
                      <a16:colId xmlns:a16="http://schemas.microsoft.com/office/drawing/2014/main" val="1923856292"/>
                    </a:ext>
                  </a:extLst>
                </a:gridCol>
                <a:gridCol w="776650">
                  <a:extLst>
                    <a:ext uri="{9D8B030D-6E8A-4147-A177-3AD203B41FA5}">
                      <a16:colId xmlns:a16="http://schemas.microsoft.com/office/drawing/2014/main" val="1968688101"/>
                    </a:ext>
                  </a:extLst>
                </a:gridCol>
                <a:gridCol w="996280">
                  <a:extLst>
                    <a:ext uri="{9D8B030D-6E8A-4147-A177-3AD203B41FA5}">
                      <a16:colId xmlns:a16="http://schemas.microsoft.com/office/drawing/2014/main" val="329582632"/>
                    </a:ext>
                  </a:extLst>
                </a:gridCol>
                <a:gridCol w="574455">
                  <a:extLst>
                    <a:ext uri="{9D8B030D-6E8A-4147-A177-3AD203B41FA5}">
                      <a16:colId xmlns:a16="http://schemas.microsoft.com/office/drawing/2014/main" val="351942483"/>
                    </a:ext>
                  </a:extLst>
                </a:gridCol>
                <a:gridCol w="719016">
                  <a:extLst>
                    <a:ext uri="{9D8B030D-6E8A-4147-A177-3AD203B41FA5}">
                      <a16:colId xmlns:a16="http://schemas.microsoft.com/office/drawing/2014/main" val="3646501865"/>
                    </a:ext>
                  </a:extLst>
                </a:gridCol>
              </a:tblGrid>
              <a:tr h="288050">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tc>
                  <a:txBody>
                    <a:bodyPr/>
                    <a:lstStyle/>
                    <a:p>
                      <a:pPr algn="ctr" rtl="0"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lnL>
                      <a:noFill/>
                    </a:lnL>
                    <a:lnR>
                      <a:noFill/>
                    </a:lnR>
                    <a:lnT>
                      <a:noFill/>
                    </a:lnT>
                    <a:lnB>
                      <a:noFill/>
                    </a:lnB>
                  </a:tcPr>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tcPr>
                </a:tc>
                <a:tc hMerge="1">
                  <a:txBody>
                    <a:bodyPr/>
                    <a:lstStyle/>
                    <a:p>
                      <a:endParaRPr lang="sv-SE"/>
                    </a:p>
                  </a:txBody>
                  <a:tcPr/>
                </a:tc>
                <a:extLst>
                  <a:ext uri="{0D108BD9-81ED-4DB2-BD59-A6C34878D82A}">
                    <a16:rowId xmlns:a16="http://schemas.microsoft.com/office/drawing/2014/main" val="3013049378"/>
                  </a:ext>
                </a:extLst>
              </a:tr>
              <a:tr h="241589">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tcPr>
                </a:tc>
                <a:tc>
                  <a:txBody>
                    <a:bodyPr/>
                    <a:lstStyle/>
                    <a:p>
                      <a:pPr algn="ctr"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tcPr>
                </a:tc>
                <a:extLst>
                  <a:ext uri="{0D108BD9-81ED-4DB2-BD59-A6C34878D82A}">
                    <a16:rowId xmlns:a16="http://schemas.microsoft.com/office/drawing/2014/main" val="560495974"/>
                  </a:ext>
                </a:extLst>
              </a:tr>
              <a:tr h="185838">
                <a:tc>
                  <a:txBody>
                    <a:bodyPr/>
                    <a:lstStyle/>
                    <a:p>
                      <a:pPr algn="l" rtl="0" fontAlgn="b"/>
                      <a:r>
                        <a:rPr lang="sv-SE" sz="800" b="1" i="0" u="none" strike="noStrike">
                          <a:solidFill>
                            <a:srgbClr val="000000"/>
                          </a:solidFill>
                          <a:effectLst/>
                          <a:latin typeface="Futura Std Book" panose="020B0502020204020303" pitchFamily="34" charset="0"/>
                        </a:rPr>
                        <a:t>Sverige</a:t>
                      </a:r>
                    </a:p>
                  </a:txBody>
                  <a:tcPr marL="9525" marR="9525" marT="9525" marB="0" anchor="b">
                    <a:lnL>
                      <a:noFill/>
                    </a:lnL>
                    <a:lnR>
                      <a:noFill/>
                    </a:lnR>
                    <a:lnT>
                      <a:noFill/>
                    </a:lnT>
                    <a:lnB>
                      <a:noFill/>
                    </a:lnB>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4135408827"/>
                  </a:ext>
                </a:extLst>
              </a:tr>
              <a:tr h="185838">
                <a:tc>
                  <a:txBody>
                    <a:bodyPr/>
                    <a:lstStyle/>
                    <a:p>
                      <a:pPr algn="l" rtl="0" fontAlgn="b"/>
                      <a:r>
                        <a:rPr lang="sv-SE" sz="800" b="0" i="0" u="none" strike="noStrike">
                          <a:solidFill>
                            <a:srgbClr val="000000"/>
                          </a:solidFill>
                          <a:effectLst/>
                          <a:latin typeface="Futura Std Book" panose="020B0502020204020303" pitchFamily="34" charset="0"/>
                        </a:rPr>
                        <a:t>Privat sektor</a:t>
                      </a:r>
                    </a:p>
                  </a:txBody>
                  <a:tcPr marL="9525" marR="9525" marT="9525"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376,86</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25,43</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7,24</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23,01</a:t>
                      </a:r>
                    </a:p>
                  </a:txBody>
                  <a:tcPr marL="9525" marR="9525" marT="9525" marB="0" anchor="ctr">
                    <a:lnL>
                      <a:noFill/>
                    </a:lnL>
                    <a:lnR>
                      <a:noFill/>
                    </a:lnR>
                    <a:lnT>
                      <a:noFill/>
                    </a:lnT>
                    <a:lnB>
                      <a:noFill/>
                    </a:lnB>
                  </a:tcPr>
                </a:tc>
                <a:extLst>
                  <a:ext uri="{0D108BD9-81ED-4DB2-BD59-A6C34878D82A}">
                    <a16:rowId xmlns:a16="http://schemas.microsoft.com/office/drawing/2014/main" val="1589066613"/>
                  </a:ext>
                </a:extLst>
              </a:tr>
              <a:tr h="185838">
                <a:tc>
                  <a:txBody>
                    <a:bodyPr/>
                    <a:lstStyle/>
                    <a:p>
                      <a:pPr algn="l" rtl="0" fontAlgn="b"/>
                      <a:r>
                        <a:rPr lang="sv-SE" sz="800" b="0" i="1" u="none" strike="noStrike">
                          <a:solidFill>
                            <a:srgbClr val="000000"/>
                          </a:solidFill>
                          <a:effectLst/>
                          <a:latin typeface="Futura Std Book" panose="020B0502020204020303" pitchFamily="34" charset="0"/>
                        </a:rPr>
                        <a:t>Industri</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78,40</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5,32</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7,28</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16,70</a:t>
                      </a:r>
                    </a:p>
                  </a:txBody>
                  <a:tcPr marL="9525" marR="9525" marT="9525" marB="0" anchor="ctr">
                    <a:lnL>
                      <a:noFill/>
                    </a:lnL>
                    <a:lnR>
                      <a:noFill/>
                    </a:lnR>
                    <a:lnT>
                      <a:noFill/>
                    </a:lnT>
                    <a:lnB>
                      <a:noFill/>
                    </a:lnB>
                  </a:tcPr>
                </a:tc>
                <a:extLst>
                  <a:ext uri="{0D108BD9-81ED-4DB2-BD59-A6C34878D82A}">
                    <a16:rowId xmlns:a16="http://schemas.microsoft.com/office/drawing/2014/main" val="3244035620"/>
                  </a:ext>
                </a:extLst>
              </a:tr>
              <a:tr h="185838">
                <a:tc>
                  <a:txBody>
                    <a:bodyPr/>
                    <a:lstStyle/>
                    <a:p>
                      <a:pPr algn="l" rtl="0" fontAlgn="b"/>
                      <a:r>
                        <a:rPr lang="sv-SE" sz="800" b="0" i="1" u="none" strike="noStrike">
                          <a:solidFill>
                            <a:srgbClr val="000000"/>
                          </a:solidFill>
                          <a:effectLst/>
                          <a:latin typeface="Futura Std Book" panose="020B0502020204020303" pitchFamily="34" charset="0"/>
                        </a:rPr>
                        <a:t>Tjänster</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255,88</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17,61</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7,39</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24,07</a:t>
                      </a:r>
                    </a:p>
                  </a:txBody>
                  <a:tcPr marL="9525" marR="9525" marT="9525" marB="0" anchor="ctr">
                    <a:lnL>
                      <a:noFill/>
                    </a:lnL>
                    <a:lnR>
                      <a:noFill/>
                    </a:lnR>
                    <a:lnT>
                      <a:noFill/>
                    </a:lnT>
                    <a:lnB>
                      <a:noFill/>
                    </a:lnB>
                  </a:tcPr>
                </a:tc>
                <a:extLst>
                  <a:ext uri="{0D108BD9-81ED-4DB2-BD59-A6C34878D82A}">
                    <a16:rowId xmlns:a16="http://schemas.microsoft.com/office/drawing/2014/main" val="2196241211"/>
                  </a:ext>
                </a:extLst>
              </a:tr>
              <a:tr h="185838">
                <a:tc>
                  <a:txBody>
                    <a:bodyPr/>
                    <a:lstStyle/>
                    <a:p>
                      <a:pPr algn="l" rtl="0" fontAlgn="b"/>
                      <a:r>
                        <a:rPr lang="sv-SE" sz="800" b="0" i="1" u="none" strike="noStrike">
                          <a:solidFill>
                            <a:srgbClr val="000000"/>
                          </a:solidFill>
                          <a:effectLst/>
                          <a:latin typeface="Futura Std Book" panose="020B0502020204020303" pitchFamily="34" charset="0"/>
                        </a:rPr>
                        <a:t>Övrigt*</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42,58</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2,50</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6,23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29,27</a:t>
                      </a:r>
                    </a:p>
                  </a:txBody>
                  <a:tcPr marL="9525" marR="9525" marT="9525" marB="0" anchor="ctr">
                    <a:lnL>
                      <a:noFill/>
                    </a:lnL>
                    <a:lnR>
                      <a:noFill/>
                    </a:lnR>
                    <a:lnT>
                      <a:noFill/>
                    </a:lnT>
                    <a:lnB>
                      <a:noFill/>
                    </a:lnB>
                  </a:tcPr>
                </a:tc>
                <a:extLst>
                  <a:ext uri="{0D108BD9-81ED-4DB2-BD59-A6C34878D82A}">
                    <a16:rowId xmlns:a16="http://schemas.microsoft.com/office/drawing/2014/main" val="3387378883"/>
                  </a:ext>
                </a:extLst>
              </a:tr>
              <a:tr h="185838">
                <a:tc>
                  <a:txBody>
                    <a:bodyPr/>
                    <a:lstStyle/>
                    <a:p>
                      <a:pPr algn="l" rtl="0" fontAlgn="b"/>
                      <a:r>
                        <a:rPr lang="sv-SE" sz="800" b="0" i="0" u="none" strike="noStrike">
                          <a:solidFill>
                            <a:srgbClr val="000000"/>
                          </a:solidFill>
                          <a:effectLst/>
                          <a:latin typeface="Futura Std Book" panose="020B0502020204020303" pitchFamily="34" charset="0"/>
                        </a:rPr>
                        <a:t>Offentlig sektor</a:t>
                      </a:r>
                    </a:p>
                  </a:txBody>
                  <a:tcPr marL="9525" marR="9525" marT="9525"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140,03</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7,44</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5,61</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21,81</a:t>
                      </a:r>
                    </a:p>
                  </a:txBody>
                  <a:tcPr marL="9525" marR="9525" marT="9525" marB="0" anchor="ctr">
                    <a:lnL>
                      <a:noFill/>
                    </a:lnL>
                    <a:lnR>
                      <a:noFill/>
                    </a:lnR>
                    <a:lnT>
                      <a:noFill/>
                    </a:lnT>
                    <a:lnB>
                      <a:noFill/>
                    </a:lnB>
                  </a:tcPr>
                </a:tc>
                <a:extLst>
                  <a:ext uri="{0D108BD9-81ED-4DB2-BD59-A6C34878D82A}">
                    <a16:rowId xmlns:a16="http://schemas.microsoft.com/office/drawing/2014/main" val="1001644744"/>
                  </a:ext>
                </a:extLst>
              </a:tr>
              <a:tr h="185838">
                <a:tc>
                  <a:txBody>
                    <a:bodyPr/>
                    <a:lstStyle/>
                    <a:p>
                      <a:pPr algn="l" rtl="0" fontAlgn="b"/>
                      <a:r>
                        <a:rPr lang="sv-SE" sz="800" b="1" i="0" u="none" strike="noStrike" dirty="0">
                          <a:solidFill>
                            <a:srgbClr val="000000"/>
                          </a:solidFill>
                          <a:effectLst/>
                          <a:latin typeface="Futura Std Book" panose="020B0502020204020303" pitchFamily="34" charset="0"/>
                        </a:rPr>
                        <a:t>Totalt </a:t>
                      </a:r>
                    </a:p>
                  </a:txBody>
                  <a:tcPr marL="9525" marR="9525" marT="9525" marB="0" anchor="b">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516,89</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32,86</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6,79</a:t>
                      </a:r>
                    </a:p>
                  </a:txBody>
                  <a:tcPr marL="9525" marR="9525" marT="9525" marB="0" anchor="ctr">
                    <a:lnL>
                      <a:noFill/>
                    </a:lnL>
                    <a:lnR>
                      <a:noFill/>
                    </a:lnR>
                    <a:lnT>
                      <a:noFill/>
                    </a:lnT>
                    <a:lnB>
                      <a:noFill/>
                    </a:lnB>
                  </a:tcPr>
                </a:tc>
                <a:tc>
                  <a:txBody>
                    <a:bodyPr/>
                    <a:lstStyle/>
                    <a:p>
                      <a:pPr algn="ctr" rtl="0" fontAlgn="ctr"/>
                      <a:r>
                        <a:rPr lang="sv-SE" sz="800" b="1" i="0" u="none" strike="noStrike" dirty="0">
                          <a:solidFill>
                            <a:srgbClr val="000000"/>
                          </a:solidFill>
                          <a:effectLst/>
                          <a:latin typeface="Futura Std Book" panose="020B0502020204020303"/>
                        </a:rPr>
                        <a:t>22,68</a:t>
                      </a:r>
                    </a:p>
                  </a:txBody>
                  <a:tcPr marL="9525" marR="9525" marT="9525" marB="0" anchor="ctr">
                    <a:lnL>
                      <a:noFill/>
                    </a:lnL>
                    <a:lnR>
                      <a:noFill/>
                    </a:lnR>
                    <a:lnT>
                      <a:noFill/>
                    </a:lnT>
                    <a:lnB>
                      <a:noFill/>
                    </a:lnB>
                  </a:tcPr>
                </a:tc>
                <a:extLst>
                  <a:ext uri="{0D108BD9-81ED-4DB2-BD59-A6C34878D82A}">
                    <a16:rowId xmlns:a16="http://schemas.microsoft.com/office/drawing/2014/main" val="2520684984"/>
                  </a:ext>
                </a:extLst>
              </a:tr>
              <a:tr h="273181">
                <a:tc>
                  <a:txBody>
                    <a:bodyPr/>
                    <a:lstStyle/>
                    <a:p>
                      <a:pPr algn="l" rtl="0" fontAlgn="b"/>
                      <a:r>
                        <a:rPr lang="sv-SE" sz="800" b="1" i="0" u="none" strike="noStrike">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dirty="0">
                        <a:solidFill>
                          <a:srgbClr val="000000"/>
                        </a:solidFill>
                        <a:effectLst/>
                        <a:highlight>
                          <a:srgbClr val="FFFF00"/>
                        </a:highligh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dirty="0">
                        <a:solidFill>
                          <a:srgbClr val="000000"/>
                        </a:solidFill>
                        <a:effectLst/>
                        <a:highlight>
                          <a:srgbClr val="FFFF00"/>
                        </a:highligh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highlight>
                          <a:srgbClr val="FFFF00"/>
                        </a:highlight>
                        <a:latin typeface="Arial" panose="020B060402020202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995519329"/>
                  </a:ext>
                </a:extLst>
              </a:tr>
              <a:tr h="185838">
                <a:tc>
                  <a:txBody>
                    <a:bodyPr/>
                    <a:lstStyle/>
                    <a:p>
                      <a:pPr algn="l" rtl="0" fontAlgn="b"/>
                      <a:r>
                        <a:rPr lang="sv-SE" sz="800" b="0" i="0" u="none" strike="noStrike">
                          <a:solidFill>
                            <a:srgbClr val="000000"/>
                          </a:solidFill>
                          <a:effectLst/>
                          <a:latin typeface="Futura Std Book" panose="020B0502020204020303" pitchFamily="34" charset="0"/>
                        </a:rPr>
                        <a:t>Privat sektor</a:t>
                      </a:r>
                    </a:p>
                  </a:txBody>
                  <a:tcPr marL="9525" marR="9525" marT="9525"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193,43</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13,46</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7,48</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23,70</a:t>
                      </a:r>
                    </a:p>
                  </a:txBody>
                  <a:tcPr marL="9525" marR="9525" marT="9525" marB="0" anchor="ctr">
                    <a:lnL>
                      <a:noFill/>
                    </a:lnL>
                    <a:lnR>
                      <a:noFill/>
                    </a:lnR>
                    <a:lnT>
                      <a:noFill/>
                    </a:lnT>
                    <a:lnB>
                      <a:noFill/>
                    </a:lnB>
                  </a:tcPr>
                </a:tc>
                <a:extLst>
                  <a:ext uri="{0D108BD9-81ED-4DB2-BD59-A6C34878D82A}">
                    <a16:rowId xmlns:a16="http://schemas.microsoft.com/office/drawing/2014/main" val="1567462032"/>
                  </a:ext>
                </a:extLst>
              </a:tr>
              <a:tr h="185838">
                <a:tc>
                  <a:txBody>
                    <a:bodyPr/>
                    <a:lstStyle/>
                    <a:p>
                      <a:pPr algn="l" rtl="0" fontAlgn="b"/>
                      <a:r>
                        <a:rPr lang="sv-SE" sz="800" b="0" i="1" u="none" strike="noStrike">
                          <a:solidFill>
                            <a:srgbClr val="000000"/>
                          </a:solidFill>
                          <a:effectLst/>
                          <a:latin typeface="Futura Std Book" panose="020B0502020204020303" pitchFamily="34" charset="0"/>
                        </a:rPr>
                        <a:t>Industri</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30,33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1,63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5,69</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12,38</a:t>
                      </a:r>
                    </a:p>
                  </a:txBody>
                  <a:tcPr marL="9525" marR="9525" marT="9525" marB="0" anchor="ctr">
                    <a:lnL>
                      <a:noFill/>
                    </a:lnL>
                    <a:lnR>
                      <a:noFill/>
                    </a:lnR>
                    <a:lnT>
                      <a:noFill/>
                    </a:lnT>
                    <a:lnB>
                      <a:noFill/>
                    </a:lnB>
                  </a:tcPr>
                </a:tc>
                <a:extLst>
                  <a:ext uri="{0D108BD9-81ED-4DB2-BD59-A6C34878D82A}">
                    <a16:rowId xmlns:a16="http://schemas.microsoft.com/office/drawing/2014/main" val="1027809915"/>
                  </a:ext>
                </a:extLst>
              </a:tr>
              <a:tr h="185838">
                <a:tc>
                  <a:txBody>
                    <a:bodyPr/>
                    <a:lstStyle/>
                    <a:p>
                      <a:pPr algn="l" rtl="0" fontAlgn="b"/>
                      <a:r>
                        <a:rPr lang="sv-SE" sz="800" b="0" i="1" u="none" strike="noStrike">
                          <a:solidFill>
                            <a:srgbClr val="000000"/>
                          </a:solidFill>
                          <a:effectLst/>
                          <a:latin typeface="Futura Std Book" panose="020B0502020204020303" pitchFamily="34" charset="0"/>
                        </a:rPr>
                        <a:t>Tjänster</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143,73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10,76</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8,09</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25,69</a:t>
                      </a:r>
                    </a:p>
                  </a:txBody>
                  <a:tcPr marL="9525" marR="9525" marT="9525" marB="0" anchor="ctr">
                    <a:lnL>
                      <a:noFill/>
                    </a:lnL>
                    <a:lnR>
                      <a:noFill/>
                    </a:lnR>
                    <a:lnT>
                      <a:noFill/>
                    </a:lnT>
                    <a:lnB>
                      <a:noFill/>
                    </a:lnB>
                  </a:tcPr>
                </a:tc>
                <a:extLst>
                  <a:ext uri="{0D108BD9-81ED-4DB2-BD59-A6C34878D82A}">
                    <a16:rowId xmlns:a16="http://schemas.microsoft.com/office/drawing/2014/main" val="3480914771"/>
                  </a:ext>
                </a:extLst>
              </a:tr>
              <a:tr h="185838">
                <a:tc>
                  <a:txBody>
                    <a:bodyPr/>
                    <a:lstStyle/>
                    <a:p>
                      <a:pPr algn="l" rtl="0" fontAlgn="b"/>
                      <a:r>
                        <a:rPr lang="sv-SE" sz="800" b="0" i="1" u="none" strike="noStrike">
                          <a:solidFill>
                            <a:srgbClr val="000000"/>
                          </a:solidFill>
                          <a:effectLst/>
                          <a:latin typeface="Futura Std Book" panose="020B0502020204020303" pitchFamily="34" charset="0"/>
                        </a:rPr>
                        <a:t>Övrigt*</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19,37</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1,07</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5,87</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28,86</a:t>
                      </a:r>
                    </a:p>
                  </a:txBody>
                  <a:tcPr marL="9525" marR="9525" marT="9525" marB="0" anchor="ctr">
                    <a:lnL>
                      <a:noFill/>
                    </a:lnL>
                    <a:lnR>
                      <a:noFill/>
                    </a:lnR>
                    <a:lnT>
                      <a:noFill/>
                    </a:lnT>
                    <a:lnB>
                      <a:noFill/>
                    </a:lnB>
                  </a:tcPr>
                </a:tc>
                <a:extLst>
                  <a:ext uri="{0D108BD9-81ED-4DB2-BD59-A6C34878D82A}">
                    <a16:rowId xmlns:a16="http://schemas.microsoft.com/office/drawing/2014/main" val="3842274527"/>
                  </a:ext>
                </a:extLst>
              </a:tr>
              <a:tr h="185838">
                <a:tc>
                  <a:txBody>
                    <a:bodyPr/>
                    <a:lstStyle/>
                    <a:p>
                      <a:pPr algn="l" rtl="0" fontAlgn="b"/>
                      <a:r>
                        <a:rPr lang="sv-SE" sz="800" b="0" i="0" u="none" strike="noStrike" dirty="0">
                          <a:solidFill>
                            <a:srgbClr val="000000"/>
                          </a:solidFill>
                          <a:effectLst/>
                          <a:latin typeface="Futura Std Book" panose="020B0502020204020303" pitchFamily="34" charset="0"/>
                        </a:rPr>
                        <a:t>Offentlig sektor**</a:t>
                      </a:r>
                    </a:p>
                  </a:txBody>
                  <a:tcPr marL="9525" marR="9525" marT="9525"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61,78</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3,27</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5,60</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26,20</a:t>
                      </a:r>
                    </a:p>
                  </a:txBody>
                  <a:tcPr marL="9525" marR="9525" marT="9525" marB="0" anchor="ctr">
                    <a:lnL>
                      <a:noFill/>
                    </a:lnL>
                    <a:lnR>
                      <a:noFill/>
                    </a:lnR>
                    <a:lnT>
                      <a:noFill/>
                    </a:lnT>
                    <a:lnB>
                      <a:noFill/>
                    </a:lnB>
                  </a:tcPr>
                </a:tc>
                <a:extLst>
                  <a:ext uri="{0D108BD9-81ED-4DB2-BD59-A6C34878D82A}">
                    <a16:rowId xmlns:a16="http://schemas.microsoft.com/office/drawing/2014/main" val="3259419236"/>
                  </a:ext>
                </a:extLst>
              </a:tr>
              <a:tr h="185838">
                <a:tc>
                  <a:txBody>
                    <a:bodyPr/>
                    <a:lstStyle/>
                    <a:p>
                      <a:pPr algn="l" rtl="0" fontAlgn="b"/>
                      <a:r>
                        <a:rPr lang="sv-SE" sz="800" b="1" i="0" u="none" strike="noStrike">
                          <a:solidFill>
                            <a:srgbClr val="000000"/>
                          </a:solidFill>
                          <a:effectLst/>
                          <a:latin typeface="Futura Std Book" panose="020B0502020204020303" pitchFamily="34" charset="0"/>
                        </a:rPr>
                        <a:t>Totalt </a:t>
                      </a:r>
                    </a:p>
                  </a:txBody>
                  <a:tcPr marL="9525" marR="9525" marT="9525" marB="0" anchor="b">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255,22</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16,74</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7,02</a:t>
                      </a:r>
                    </a:p>
                  </a:txBody>
                  <a:tcPr marL="9525" marR="9525" marT="9525" marB="0" anchor="ctr">
                    <a:lnL>
                      <a:noFill/>
                    </a:lnL>
                    <a:lnR>
                      <a:noFill/>
                    </a:lnR>
                    <a:lnT>
                      <a:noFill/>
                    </a:lnT>
                    <a:lnB>
                      <a:noFill/>
                    </a:lnB>
                  </a:tcPr>
                </a:tc>
                <a:tc>
                  <a:txBody>
                    <a:bodyPr/>
                    <a:lstStyle/>
                    <a:p>
                      <a:pPr algn="ctr" rtl="0" fontAlgn="ctr"/>
                      <a:r>
                        <a:rPr lang="sv-SE" sz="800" b="1" i="0" u="none" strike="noStrike" dirty="0">
                          <a:solidFill>
                            <a:srgbClr val="000000"/>
                          </a:solidFill>
                          <a:effectLst/>
                          <a:latin typeface="Futura Std Book" panose="020B0502020204020303"/>
                        </a:rPr>
                        <a:t>24,30</a:t>
                      </a:r>
                    </a:p>
                  </a:txBody>
                  <a:tcPr marL="9525" marR="9525" marT="9525" marB="0" anchor="ctr">
                    <a:lnL>
                      <a:noFill/>
                    </a:lnL>
                    <a:lnR>
                      <a:noFill/>
                    </a:lnR>
                    <a:lnT>
                      <a:noFill/>
                    </a:lnT>
                    <a:lnB>
                      <a:noFill/>
                    </a:lnB>
                  </a:tcPr>
                </a:tc>
                <a:extLst>
                  <a:ext uri="{0D108BD9-81ED-4DB2-BD59-A6C34878D82A}">
                    <a16:rowId xmlns:a16="http://schemas.microsoft.com/office/drawing/2014/main" val="804927737"/>
                  </a:ext>
                </a:extLst>
              </a:tr>
              <a:tr h="288050">
                <a:tc>
                  <a:txBody>
                    <a:bodyPr/>
                    <a:lstStyle/>
                    <a:p>
                      <a:pPr algn="l" rtl="0" fontAlgn="b"/>
                      <a:r>
                        <a:rPr lang="sv-SE" sz="800" b="1" i="0" u="none" strike="noStrike" dirty="0">
                          <a:solidFill>
                            <a:srgbClr val="000000"/>
                          </a:solidFill>
                          <a:effectLst/>
                          <a:latin typeface="Futura Std Book" panose="020B0502020204020303" pitchFamily="34" charset="0"/>
                        </a:rPr>
                        <a:t>Stockholms län</a:t>
                      </a:r>
                    </a:p>
                  </a:txBody>
                  <a:tcPr marL="9525" marR="9525" marT="9525" marB="0" anchor="b">
                    <a:lnL>
                      <a:noFill/>
                    </a:lnL>
                    <a:lnR>
                      <a:noFill/>
                    </a:lnR>
                    <a:lnT>
                      <a:noFill/>
                    </a:lnT>
                    <a:lnB>
                      <a:noFill/>
                    </a:lnB>
                  </a:tcPr>
                </a:tc>
                <a:tc>
                  <a:txBody>
                    <a:bodyPr/>
                    <a:lstStyle/>
                    <a:p>
                      <a:pPr algn="l" fontAlgn="ctr"/>
                      <a:endParaRPr lang="sv-SE" sz="1800" b="0" i="0" u="none" strike="noStrike" dirty="0">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dirty="0">
                        <a:solidFill>
                          <a:srgbClr val="000000"/>
                        </a:solidFill>
                        <a:effectLst/>
                        <a:highlight>
                          <a:srgbClr val="FFFF00"/>
                        </a:highligh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dirty="0">
                        <a:solidFill>
                          <a:srgbClr val="000000"/>
                        </a:solidFill>
                        <a:effectLst/>
                        <a:highlight>
                          <a:srgbClr val="FFFF00"/>
                        </a:highligh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dirty="0">
                        <a:solidFill>
                          <a:srgbClr val="000000"/>
                        </a:solidFill>
                        <a:effectLst/>
                        <a:highlight>
                          <a:srgbClr val="FFFF00"/>
                        </a:highlight>
                        <a:latin typeface="Arial" panose="020B060402020202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2010502705"/>
                  </a:ext>
                </a:extLst>
              </a:tr>
              <a:tr h="185838">
                <a:tc>
                  <a:txBody>
                    <a:bodyPr/>
                    <a:lstStyle/>
                    <a:p>
                      <a:pPr algn="l" rtl="0" fontAlgn="b"/>
                      <a:r>
                        <a:rPr lang="sv-SE" sz="800" b="0" i="0" u="none" strike="noStrike">
                          <a:solidFill>
                            <a:srgbClr val="000000"/>
                          </a:solidFill>
                          <a:effectLst/>
                          <a:latin typeface="Futura Std Book" panose="020B0502020204020303" pitchFamily="34" charset="0"/>
                        </a:rPr>
                        <a:t>Privat sektor</a:t>
                      </a:r>
                    </a:p>
                  </a:txBody>
                  <a:tcPr marL="9525" marR="9525" marT="9525"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128,03</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9,33</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7,86</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26,64</a:t>
                      </a:r>
                    </a:p>
                  </a:txBody>
                  <a:tcPr marL="9525" marR="9525" marT="9525" marB="0" anchor="ctr">
                    <a:lnL>
                      <a:noFill/>
                    </a:lnL>
                    <a:lnR>
                      <a:noFill/>
                    </a:lnR>
                    <a:lnT>
                      <a:noFill/>
                    </a:lnT>
                    <a:lnB>
                      <a:noFill/>
                    </a:lnB>
                  </a:tcPr>
                </a:tc>
                <a:extLst>
                  <a:ext uri="{0D108BD9-81ED-4DB2-BD59-A6C34878D82A}">
                    <a16:rowId xmlns:a16="http://schemas.microsoft.com/office/drawing/2014/main" val="3564171759"/>
                  </a:ext>
                </a:extLst>
              </a:tr>
              <a:tr h="185838">
                <a:tc>
                  <a:txBody>
                    <a:bodyPr/>
                    <a:lstStyle/>
                    <a:p>
                      <a:pPr algn="l" rtl="0" fontAlgn="b"/>
                      <a:r>
                        <a:rPr lang="sv-SE" sz="800" b="0" i="1" u="none" strike="noStrike">
                          <a:solidFill>
                            <a:srgbClr val="000000"/>
                          </a:solidFill>
                          <a:effectLst/>
                          <a:latin typeface="Futura Std Book" panose="020B0502020204020303" pitchFamily="34" charset="0"/>
                        </a:rPr>
                        <a:t>Industri</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11,87</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0,70</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6,26</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12,87</a:t>
                      </a:r>
                    </a:p>
                  </a:txBody>
                  <a:tcPr marL="9525" marR="9525" marT="9525" marB="0" anchor="ctr">
                    <a:lnL>
                      <a:noFill/>
                    </a:lnL>
                    <a:lnR>
                      <a:noFill/>
                    </a:lnR>
                    <a:lnT>
                      <a:noFill/>
                    </a:lnT>
                    <a:lnB>
                      <a:noFill/>
                    </a:lnB>
                  </a:tcPr>
                </a:tc>
                <a:extLst>
                  <a:ext uri="{0D108BD9-81ED-4DB2-BD59-A6C34878D82A}">
                    <a16:rowId xmlns:a16="http://schemas.microsoft.com/office/drawing/2014/main" val="3480574365"/>
                  </a:ext>
                </a:extLst>
              </a:tr>
              <a:tr h="185838">
                <a:tc>
                  <a:txBody>
                    <a:bodyPr/>
                    <a:lstStyle/>
                    <a:p>
                      <a:pPr algn="l" rtl="0" fontAlgn="b"/>
                      <a:r>
                        <a:rPr lang="sv-SE" sz="800" b="0" i="1" u="none" strike="noStrike">
                          <a:solidFill>
                            <a:srgbClr val="000000"/>
                          </a:solidFill>
                          <a:effectLst/>
                          <a:latin typeface="Futura Std Book" panose="020B0502020204020303" pitchFamily="34" charset="0"/>
                        </a:rPr>
                        <a:t>Tjänster</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105,73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8,03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8,22</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28,12</a:t>
                      </a:r>
                    </a:p>
                  </a:txBody>
                  <a:tcPr marL="9525" marR="9525" marT="9525" marB="0" anchor="ctr">
                    <a:lnL>
                      <a:noFill/>
                    </a:lnL>
                    <a:lnR>
                      <a:noFill/>
                    </a:lnR>
                    <a:lnT>
                      <a:noFill/>
                    </a:lnT>
                    <a:lnB>
                      <a:noFill/>
                    </a:lnB>
                  </a:tcPr>
                </a:tc>
                <a:extLst>
                  <a:ext uri="{0D108BD9-81ED-4DB2-BD59-A6C34878D82A}">
                    <a16:rowId xmlns:a16="http://schemas.microsoft.com/office/drawing/2014/main" val="1168941613"/>
                  </a:ext>
                </a:extLst>
              </a:tr>
              <a:tr h="185838">
                <a:tc>
                  <a:txBody>
                    <a:bodyPr/>
                    <a:lstStyle/>
                    <a:p>
                      <a:pPr algn="l" rtl="0" fontAlgn="b"/>
                      <a:r>
                        <a:rPr lang="sv-SE" sz="800" b="0" i="1" u="none" strike="noStrike">
                          <a:solidFill>
                            <a:srgbClr val="000000"/>
                          </a:solidFill>
                          <a:effectLst/>
                          <a:latin typeface="Futura Std Book" panose="020B0502020204020303" pitchFamily="34" charset="0"/>
                        </a:rPr>
                        <a:t>Övrigt*</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10,43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0,59</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6,04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29,42</a:t>
                      </a:r>
                    </a:p>
                  </a:txBody>
                  <a:tcPr marL="9525" marR="9525" marT="9525" marB="0" anchor="ctr">
                    <a:lnL>
                      <a:noFill/>
                    </a:lnL>
                    <a:lnR>
                      <a:noFill/>
                    </a:lnR>
                    <a:lnT>
                      <a:noFill/>
                    </a:lnT>
                    <a:lnB>
                      <a:noFill/>
                    </a:lnB>
                  </a:tcPr>
                </a:tc>
                <a:extLst>
                  <a:ext uri="{0D108BD9-81ED-4DB2-BD59-A6C34878D82A}">
                    <a16:rowId xmlns:a16="http://schemas.microsoft.com/office/drawing/2014/main" val="1094203828"/>
                  </a:ext>
                </a:extLst>
              </a:tr>
              <a:tr h="195129">
                <a:tc>
                  <a:txBody>
                    <a:bodyPr/>
                    <a:lstStyle/>
                    <a:p>
                      <a:pPr algn="l" rtl="0" fontAlgn="b"/>
                      <a:r>
                        <a:rPr lang="sv-SE" sz="800" b="0" i="0" u="none" strike="noStrike" dirty="0">
                          <a:solidFill>
                            <a:srgbClr val="000000"/>
                          </a:solidFill>
                          <a:effectLst/>
                          <a:latin typeface="Futura Std Book" panose="020B0502020204020303" pitchFamily="34" charset="0"/>
                        </a:rPr>
                        <a:t>Offentlig sektor**</a:t>
                      </a:r>
                    </a:p>
                  </a:txBody>
                  <a:tcPr marL="9525" marR="9525" marT="9525"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28,95</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1,30</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4,70</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31,66</a:t>
                      </a:r>
                    </a:p>
                  </a:txBody>
                  <a:tcPr marL="9525" marR="9525" marT="9525" marB="0" anchor="ctr">
                    <a:lnL>
                      <a:noFill/>
                    </a:lnL>
                    <a:lnR>
                      <a:noFill/>
                    </a:lnR>
                    <a:lnT>
                      <a:noFill/>
                    </a:lnT>
                    <a:lnB>
                      <a:noFill/>
                    </a:lnB>
                  </a:tcPr>
                </a:tc>
                <a:extLst>
                  <a:ext uri="{0D108BD9-81ED-4DB2-BD59-A6C34878D82A}">
                    <a16:rowId xmlns:a16="http://schemas.microsoft.com/office/drawing/2014/main" val="1427971304"/>
                  </a:ext>
                </a:extLst>
              </a:tr>
              <a:tr h="185838">
                <a:tc>
                  <a:txBody>
                    <a:bodyPr/>
                    <a:lstStyle/>
                    <a:p>
                      <a:pPr algn="l" rtl="0" fontAlgn="b"/>
                      <a:r>
                        <a:rPr lang="sv-SE" sz="800" b="1" i="0" u="none" strike="noStrike">
                          <a:solidFill>
                            <a:srgbClr val="000000"/>
                          </a:solidFill>
                          <a:effectLst/>
                          <a:latin typeface="Futura Std Book" panose="020B0502020204020303" pitchFamily="34" charset="0"/>
                        </a:rPr>
                        <a:t>Totalt </a:t>
                      </a:r>
                    </a:p>
                  </a:txBody>
                  <a:tcPr marL="9525" marR="9525" marT="9525" marB="0" anchor="b">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156,98</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10,63</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7,26</a:t>
                      </a:r>
                    </a:p>
                  </a:txBody>
                  <a:tcPr marL="9525" marR="9525" marT="9525" marB="0" anchor="ctr">
                    <a:lnL>
                      <a:noFill/>
                    </a:lnL>
                    <a:lnR>
                      <a:noFill/>
                    </a:lnR>
                    <a:lnT>
                      <a:noFill/>
                    </a:lnT>
                    <a:lnB>
                      <a:noFill/>
                    </a:lnB>
                  </a:tcPr>
                </a:tc>
                <a:tc>
                  <a:txBody>
                    <a:bodyPr/>
                    <a:lstStyle/>
                    <a:p>
                      <a:pPr algn="ctr" rtl="0" fontAlgn="ctr"/>
                      <a:r>
                        <a:rPr lang="sv-SE" sz="800" b="1" i="0" u="none" strike="noStrike" dirty="0">
                          <a:solidFill>
                            <a:srgbClr val="000000"/>
                          </a:solidFill>
                          <a:effectLst/>
                          <a:latin typeface="Futura Std Book" panose="020B0502020204020303"/>
                        </a:rPr>
                        <a:t>27,54</a:t>
                      </a:r>
                    </a:p>
                  </a:txBody>
                  <a:tcPr marL="9525" marR="9525" marT="9525" marB="0" anchor="ctr">
                    <a:lnL>
                      <a:noFill/>
                    </a:lnL>
                    <a:lnR>
                      <a:noFill/>
                    </a:lnR>
                    <a:lnT>
                      <a:noFill/>
                    </a:lnT>
                    <a:lnB>
                      <a:noFill/>
                    </a:lnB>
                  </a:tcPr>
                </a:tc>
                <a:extLst>
                  <a:ext uri="{0D108BD9-81ED-4DB2-BD59-A6C34878D82A}">
                    <a16:rowId xmlns:a16="http://schemas.microsoft.com/office/drawing/2014/main" val="756776210"/>
                  </a:ext>
                </a:extLst>
              </a:tr>
            </a:tbl>
          </a:graphicData>
        </a:graphic>
      </p:graphicFrame>
      <p:sp>
        <p:nvSpPr>
          <p:cNvPr id="8" name="Rektangel 7">
            <a:extLst>
              <a:ext uri="{FF2B5EF4-FFF2-40B4-BE49-F238E27FC236}">
                <a16:creationId xmlns:a16="http://schemas.microsoft.com/office/drawing/2014/main" id="{64673737-340E-4FF4-9C26-818E8D53DD88}"/>
              </a:ext>
            </a:extLst>
          </p:cNvPr>
          <p:cNvSpPr/>
          <p:nvPr/>
        </p:nvSpPr>
        <p:spPr>
          <a:xfrm>
            <a:off x="6096000" y="6107338"/>
            <a:ext cx="3927566" cy="200055"/>
          </a:xfrm>
          <a:prstGeom prst="rect">
            <a:avLst/>
          </a:prstGeom>
        </p:spPr>
        <p:txBody>
          <a:bodyPr wrap="square">
            <a:spAutoFit/>
          </a:bodyPr>
          <a:lstStyle/>
          <a:p>
            <a:r>
              <a:rPr lang="sv-SE" sz="700" dirty="0"/>
              <a:t>* I övrigt ingår jordbruk, skogsbruk och fiske, byggverksamhet samt okänd näringsgren</a:t>
            </a:r>
          </a:p>
        </p:txBody>
      </p:sp>
      <p:graphicFrame>
        <p:nvGraphicFramePr>
          <p:cNvPr id="12" name="Diagram 11">
            <a:extLst>
              <a:ext uri="{FF2B5EF4-FFF2-40B4-BE49-F238E27FC236}">
                <a16:creationId xmlns:a16="http://schemas.microsoft.com/office/drawing/2014/main" id="{BE574CB1-D753-4912-8245-A994088F3892}"/>
              </a:ext>
            </a:extLst>
          </p:cNvPr>
          <p:cNvGraphicFramePr>
            <a:graphicFrameLocks/>
          </p:cNvGraphicFramePr>
          <p:nvPr>
            <p:extLst>
              <p:ext uri="{D42A27DB-BD31-4B8C-83A1-F6EECF244321}">
                <p14:modId xmlns:p14="http://schemas.microsoft.com/office/powerpoint/2010/main" val="4163497649"/>
              </p:ext>
            </p:extLst>
          </p:nvPr>
        </p:nvGraphicFramePr>
        <p:xfrm>
          <a:off x="717549" y="1912001"/>
          <a:ext cx="5238634" cy="34952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a:xfrm>
            <a:off x="1882775" y="198975"/>
            <a:ext cx="4737101" cy="514351"/>
          </a:xfrm>
        </p:spPr>
        <p:txBody>
          <a:bodyPr/>
          <a:lstStyle/>
          <a:p>
            <a:r>
              <a:rPr lang="sv-SE" dirty="0"/>
              <a:t>Lönesumma, 2021 kv2</a:t>
            </a:r>
          </a:p>
        </p:txBody>
      </p:sp>
      <p:graphicFrame>
        <p:nvGraphicFramePr>
          <p:cNvPr id="7" name="Platshållare för innehåll 4">
            <a:extLst>
              <a:ext uri="{FF2B5EF4-FFF2-40B4-BE49-F238E27FC236}">
                <a16:creationId xmlns:a16="http://schemas.microsoft.com/office/drawing/2014/main" id="{2D829299-8BEC-47B6-B4F6-ED9D52F03706}"/>
              </a:ext>
            </a:extLst>
          </p:cNvPr>
          <p:cNvGraphicFramePr>
            <a:graphicFrameLocks noGrp="1"/>
          </p:cNvGraphicFramePr>
          <p:nvPr>
            <p:ph idx="1"/>
            <p:extLst>
              <p:ext uri="{D42A27DB-BD31-4B8C-83A1-F6EECF244321}">
                <p14:modId xmlns:p14="http://schemas.microsoft.com/office/powerpoint/2010/main" val="2732808194"/>
              </p:ext>
            </p:extLst>
          </p:nvPr>
        </p:nvGraphicFramePr>
        <p:xfrm>
          <a:off x="1882775" y="684171"/>
          <a:ext cx="8426450" cy="5480880"/>
        </p:xfrm>
        <a:graphic>
          <a:graphicData uri="http://schemas.openxmlformats.org/drawingml/2006/table">
            <a:tbl>
              <a:tblPr firstRow="1" bandRow="1">
                <a:tableStyleId>{5C22544A-7EE6-4342-B048-85BDC9FD1C3A}</a:tableStyleId>
              </a:tblPr>
              <a:tblGrid>
                <a:gridCol w="1938774">
                  <a:extLst>
                    <a:ext uri="{9D8B030D-6E8A-4147-A177-3AD203B41FA5}">
                      <a16:colId xmlns:a16="http://schemas.microsoft.com/office/drawing/2014/main" val="452260278"/>
                    </a:ext>
                  </a:extLst>
                </a:gridCol>
                <a:gridCol w="1029508">
                  <a:extLst>
                    <a:ext uri="{9D8B030D-6E8A-4147-A177-3AD203B41FA5}">
                      <a16:colId xmlns:a16="http://schemas.microsoft.com/office/drawing/2014/main" val="1889858293"/>
                    </a:ext>
                  </a:extLst>
                </a:gridCol>
                <a:gridCol w="1242509">
                  <a:extLst>
                    <a:ext uri="{9D8B030D-6E8A-4147-A177-3AD203B41FA5}">
                      <a16:colId xmlns:a16="http://schemas.microsoft.com/office/drawing/2014/main" val="1671515360"/>
                    </a:ext>
                  </a:extLst>
                </a:gridCol>
                <a:gridCol w="1065009">
                  <a:extLst>
                    <a:ext uri="{9D8B030D-6E8A-4147-A177-3AD203B41FA5}">
                      <a16:colId xmlns:a16="http://schemas.microsoft.com/office/drawing/2014/main" val="4289550210"/>
                    </a:ext>
                  </a:extLst>
                </a:gridCol>
                <a:gridCol w="1002883">
                  <a:extLst>
                    <a:ext uri="{9D8B030D-6E8A-4147-A177-3AD203B41FA5}">
                      <a16:colId xmlns:a16="http://schemas.microsoft.com/office/drawing/2014/main" val="3113551277"/>
                    </a:ext>
                  </a:extLst>
                </a:gridCol>
                <a:gridCol w="1020633">
                  <a:extLst>
                    <a:ext uri="{9D8B030D-6E8A-4147-A177-3AD203B41FA5}">
                      <a16:colId xmlns:a16="http://schemas.microsoft.com/office/drawing/2014/main" val="2939923620"/>
                    </a:ext>
                  </a:extLst>
                </a:gridCol>
                <a:gridCol w="1127134">
                  <a:extLst>
                    <a:ext uri="{9D8B030D-6E8A-4147-A177-3AD203B41FA5}">
                      <a16:colId xmlns:a16="http://schemas.microsoft.com/office/drawing/2014/main" val="237539039"/>
                    </a:ext>
                  </a:extLst>
                </a:gridCol>
              </a:tblGrid>
              <a:tr h="0">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3">
                  <a:txBody>
                    <a:bodyPr/>
                    <a:lstStyle/>
                    <a:p>
                      <a:pPr algn="ctr"/>
                      <a:r>
                        <a:rPr lang="sv-SE" sz="1000" dirty="0"/>
                        <a:t>Stockholms län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hMerge="1">
                  <a:txBody>
                    <a:bodyPr/>
                    <a:lstStyle/>
                    <a:p>
                      <a:pPr algn="ctr"/>
                      <a:endParaRPr lang="sv-SE" sz="1000" dirty="0"/>
                    </a:p>
                  </a:txBody>
                  <a:tcPr>
                    <a:lnL w="12700" cap="flat" cmpd="sng" algn="ctr">
                      <a:noFill/>
                      <a:prstDash val="solid"/>
                      <a:round/>
                      <a:headEnd type="none" w="med" len="med"/>
                      <a:tailEnd type="none" w="med" len="med"/>
                    </a:lnL>
                    <a:lnB w="38100" cmpd="sng">
                      <a:noFill/>
                    </a:lnB>
                  </a:tcPr>
                </a:tc>
                <a:tc gridSpan="3">
                  <a:txBody>
                    <a:bodyPr/>
                    <a:lstStyle/>
                    <a:p>
                      <a:pPr algn="ctr"/>
                      <a:r>
                        <a:rPr lang="sv-SE" sz="1000" dirty="0"/>
                        <a:t>Stockholms stad</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Mdkr</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dirty="0">
                          <a:solidFill>
                            <a:schemeClr val="bg1"/>
                          </a:solidFill>
                        </a:rPr>
                        <a:t>Förändring (%)</a:t>
                      </a: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T w="38100" cmpd="sng">
                      <a:noFill/>
                    </a:lnT>
                    <a:lnB w="12700" cmpd="sng">
                      <a:noFill/>
                    </a:lnB>
                    <a:solidFill>
                      <a:srgbClr val="052364"/>
                    </a:solidFill>
                  </a:tcPr>
                </a:tc>
                <a:tc>
                  <a:txBody>
                    <a:bodyPr/>
                    <a:lstStyle/>
                    <a:p>
                      <a:pPr algn="ctr"/>
                      <a:r>
                        <a:rPr lang="sv-SE" sz="1000" dirty="0">
                          <a:solidFill>
                            <a:schemeClr val="bg1"/>
                          </a:solidFill>
                        </a:rPr>
                        <a:t>Mdkr</a:t>
                      </a: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dirty="0">
                          <a:solidFill>
                            <a:schemeClr val="bg1"/>
                          </a:solidFill>
                        </a:rPr>
                        <a:t>Förändring (%)</a:t>
                      </a: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kv2</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- 5 år</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kv2</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- 1 år</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- 5 år</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0,2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8,7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22,2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0,1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28,8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67,9</a:t>
                      </a:r>
                    </a:p>
                  </a:txBody>
                  <a:tcPr marL="9525" marR="9525" marT="9525" marB="0" anchor="ctr">
                    <a:lnL w="12700" cap="flat" cmpd="sng" algn="ctr">
                      <a:solidFill>
                        <a:schemeClr val="bg1"/>
                      </a:solidFill>
                      <a:prstDash val="solid"/>
                      <a:round/>
                      <a:headEnd type="none" w="med" len="med"/>
                      <a:tailEnd type="none" w="med" len="med"/>
                    </a:lnL>
                    <a:lnR w="12700" cmpd="sng">
                      <a:noFill/>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Tillverkning och utvinning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10,2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9,3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10,3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-20,6</a:t>
                      </a:r>
                    </a:p>
                  </a:txBody>
                  <a:tcPr marL="9525" marR="9525" marT="9525" marB="0" anchor="ctr">
                    <a:lnR w="12700" cmpd="sng">
                      <a:noFill/>
                    </a:lnR>
                  </a:tcP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Energi och miljö</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12,2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41,5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0,5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5,0</a:t>
                      </a:r>
                    </a:p>
                  </a:txBody>
                  <a:tcPr marL="9525" marR="9525" marT="9525" marB="0" anchor="ctr">
                    <a:lnR w="12700" cmpd="sng">
                      <a:noFill/>
                    </a:lnR>
                  </a:tcP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Byggindustri</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10,2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32,5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6,8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32,8</a:t>
                      </a:r>
                    </a:p>
                  </a:txBody>
                  <a:tcPr marL="9525" marR="9525" marT="9525" marB="0" anchor="ctr">
                    <a:lnR w="12700" cmpd="sng">
                      <a:noFill/>
                    </a:lnR>
                  </a:tcP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19,3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20,8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10,9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8,0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20,9</a:t>
                      </a:r>
                    </a:p>
                  </a:txBody>
                  <a:tcPr marL="9525" marR="9525" marT="9525" marB="0" anchor="ctr">
                    <a:lnR w="12700" cmpd="sng">
                      <a:noFill/>
                    </a:lnR>
                  </a:tcP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5,8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6,7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12,8</a:t>
                      </a:r>
                    </a:p>
                  </a:txBody>
                  <a:tcPr marL="9525" marR="9525" marT="9525" marB="0" anchor="ctr">
                    <a:lnR w="12700" cmpd="sng">
                      <a:noFill/>
                    </a:lnR>
                  </a:tcP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och restauranger</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3,0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-6,9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-15,6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-9,6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-18,3</a:t>
                      </a:r>
                    </a:p>
                  </a:txBody>
                  <a:tcPr marL="9525" marR="9525" marT="9525" marB="0" anchor="ctr">
                    <a:lnR w="12700" cmpd="sng">
                      <a:noFill/>
                    </a:lnR>
                  </a:tcP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19,2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10,1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58,0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16,7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10,8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66,2</a:t>
                      </a:r>
                    </a:p>
                  </a:txBody>
                  <a:tcPr marL="9525" marR="9525" marT="9525" marB="0" anchor="ctr">
                    <a:lnR w="12700" cmpd="sng">
                      <a:noFill/>
                    </a:lnR>
                  </a:tcP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Bank och försäkring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12,2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11,5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33,0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9,7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11,1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32,9</a:t>
                      </a:r>
                    </a:p>
                  </a:txBody>
                  <a:tcPr marL="9525" marR="9525" marT="9525" marB="0" anchor="ctr">
                    <a:lnR w="12700" cmpd="sng">
                      <a:noFill/>
                    </a:lnR>
                  </a:tcP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Fastigheter</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3,3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10,2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41,5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12,1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48,2</a:t>
                      </a:r>
                    </a:p>
                  </a:txBody>
                  <a:tcPr marL="9525" marR="9525" marT="9525" marB="0" anchor="ctr">
                    <a:lnR w="12700" cmpd="sng">
                      <a:noFill/>
                    </a:lnR>
                  </a:tcP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Företagstjänster</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25,2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9,0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31,0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19,7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29,5</a:t>
                      </a:r>
                    </a:p>
                  </a:txBody>
                  <a:tcPr marL="9525" marR="9525" marT="9525" marB="0" anchor="ctr">
                    <a:lnR w="12700" cmpd="sng">
                      <a:noFill/>
                    </a:lnR>
                  </a:tcP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Offentlig förvaltning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0,1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18,1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0,1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21,8</a:t>
                      </a:r>
                    </a:p>
                  </a:txBody>
                  <a:tcPr marL="9525" marR="9525" marT="9525" marB="0" anchor="ctr">
                    <a:lnR w="12700" cmpd="sng">
                      <a:noFill/>
                    </a:lnR>
                  </a:tcP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3,6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8,0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29,6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29,9</a:t>
                      </a:r>
                    </a:p>
                  </a:txBody>
                  <a:tcPr marL="9525" marR="9525" marT="9525" marB="0" anchor="ctr">
                    <a:lnR w="12700" cmpd="sng">
                      <a:noFill/>
                    </a:lnR>
                  </a:tcP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9,2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8,8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19,1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9,6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18,9</a:t>
                      </a:r>
                    </a:p>
                  </a:txBody>
                  <a:tcPr marL="9525" marR="9525" marT="9525" marB="0" anchor="ctr">
                    <a:lnR w="12700" cmpd="sng">
                      <a:noFill/>
                    </a:lnR>
                  </a:tcP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18,5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6,4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18,8</a:t>
                      </a:r>
                    </a:p>
                  </a:txBody>
                  <a:tcPr marL="9525" marR="9525" marT="9525" marB="0" anchor="ctr">
                    <a:lnR w="12700" cmpd="sng">
                      <a:noFill/>
                    </a:lnR>
                  </a:tcP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Okänd bransch</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0,0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0,3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-76,9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0,0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-9,6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-60,5</a:t>
                      </a:r>
                    </a:p>
                  </a:txBody>
                  <a:tcPr marL="9525" marR="9525" marT="9525" marB="0" anchor="ctr">
                    <a:lnR w="12700" cmpd="sng">
                      <a:noFill/>
                    </a:lnR>
                  </a:tcP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Privat sektor</a:t>
                      </a:r>
                    </a:p>
                  </a:txBody>
                  <a:tcPr>
                    <a:lnL w="12700" cmpd="sng">
                      <a:noFill/>
                    </a:lnL>
                  </a:tcPr>
                </a:tc>
                <a:tc>
                  <a:txBody>
                    <a:bodyPr/>
                    <a:lstStyle/>
                    <a:p>
                      <a:pPr algn="ctr" fontAlgn="ctr"/>
                      <a:r>
                        <a:rPr lang="sv-SE" sz="900" b="1" i="0" u="none" strike="noStrike" dirty="0">
                          <a:solidFill>
                            <a:srgbClr val="000000"/>
                          </a:solidFill>
                          <a:effectLst/>
                          <a:latin typeface="Futura Std Book" panose="020B0502020204020303"/>
                        </a:rPr>
                        <a:t>128,0</a:t>
                      </a:r>
                    </a:p>
                  </a:txBody>
                  <a:tcPr marL="9525" marR="9525" marT="9525" marB="0" anchor="ctr"/>
                </a:tc>
                <a:tc>
                  <a:txBody>
                    <a:bodyPr/>
                    <a:lstStyle/>
                    <a:p>
                      <a:pPr algn="ctr" fontAlgn="ctr"/>
                      <a:r>
                        <a:rPr lang="sv-SE" sz="900" b="1" i="0" u="none" strike="noStrike" dirty="0">
                          <a:solidFill>
                            <a:srgbClr val="000000"/>
                          </a:solidFill>
                          <a:effectLst/>
                          <a:latin typeface="Futura Std Book" panose="020B0502020204020303"/>
                        </a:rPr>
                        <a:t>7,9</a:t>
                      </a:r>
                    </a:p>
                  </a:txBody>
                  <a:tcPr marL="9525" marR="9525" marT="9525" marB="0" anchor="ctr"/>
                </a:tc>
                <a:tc>
                  <a:txBody>
                    <a:bodyPr/>
                    <a:lstStyle/>
                    <a:p>
                      <a:pPr algn="ctr" fontAlgn="ctr"/>
                      <a:r>
                        <a:rPr lang="sv-SE" sz="900" b="1" i="0" u="none" strike="noStrike" dirty="0">
                          <a:solidFill>
                            <a:srgbClr val="000000"/>
                          </a:solidFill>
                          <a:effectLst/>
                          <a:latin typeface="Futura Std Book" panose="020B0502020204020303"/>
                        </a:rPr>
                        <a:t>26,6</a:t>
                      </a:r>
                    </a:p>
                  </a:txBody>
                  <a:tcPr marL="9525" marR="9525" marT="9525" marB="0" anchor="ctr"/>
                </a:tc>
                <a:tc>
                  <a:txBody>
                    <a:bodyPr/>
                    <a:lstStyle/>
                    <a:p>
                      <a:pPr algn="ctr" fontAlgn="ctr"/>
                      <a:r>
                        <a:rPr lang="sv-SE" sz="900" b="1" i="0" u="none" strike="noStrike" dirty="0">
                          <a:solidFill>
                            <a:srgbClr val="000000"/>
                          </a:solidFill>
                          <a:effectLst/>
                          <a:latin typeface="Futura Std Book" panose="020B0502020204020303"/>
                        </a:rPr>
                        <a:t>84,6</a:t>
                      </a:r>
                    </a:p>
                  </a:txBody>
                  <a:tcPr marL="9525" marR="9525" marT="9525" marB="0" anchor="ctr"/>
                </a:tc>
                <a:tc>
                  <a:txBody>
                    <a:bodyPr/>
                    <a:lstStyle/>
                    <a:p>
                      <a:pPr algn="ctr" fontAlgn="ctr"/>
                      <a:r>
                        <a:rPr lang="sv-SE" sz="900" b="1" i="0" u="none" strike="noStrike" dirty="0">
                          <a:solidFill>
                            <a:srgbClr val="000000"/>
                          </a:solidFill>
                          <a:effectLst/>
                          <a:latin typeface="Futura Std Book" panose="020B0502020204020303"/>
                        </a:rPr>
                        <a:t>8,5</a:t>
                      </a:r>
                    </a:p>
                  </a:txBody>
                  <a:tcPr marL="9525" marR="9525" marT="9525" marB="0" anchor="ctr"/>
                </a:tc>
                <a:tc>
                  <a:txBody>
                    <a:bodyPr/>
                    <a:lstStyle/>
                    <a:p>
                      <a:pPr algn="ctr" fontAlgn="ctr"/>
                      <a:r>
                        <a:rPr lang="sv-SE" sz="900" b="1" i="0" u="none" strike="noStrike" dirty="0">
                          <a:solidFill>
                            <a:srgbClr val="000000"/>
                          </a:solidFill>
                          <a:effectLst/>
                          <a:latin typeface="Futura Std Book" panose="020B0502020204020303"/>
                        </a:rPr>
                        <a:t>27,7</a:t>
                      </a:r>
                    </a:p>
                  </a:txBody>
                  <a:tcPr marL="9525" marR="9525" marT="9525" marB="0" anchor="ctr">
                    <a:lnR w="12700" cmpd="sng">
                      <a:noFill/>
                    </a:lnR>
                  </a:tcPr>
                </a:tc>
                <a:extLst>
                  <a:ext uri="{0D108BD9-81ED-4DB2-BD59-A6C34878D82A}">
                    <a16:rowId xmlns:a16="http://schemas.microsoft.com/office/drawing/2014/main" val="132554628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Statlig*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12,5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46,8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9,4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58,5</a:t>
                      </a:r>
                    </a:p>
                  </a:txBody>
                  <a:tcPr marL="9525" marR="9525" marT="9525" marB="0" anchor="ctr">
                    <a:lnR w="12700" cmpd="sng">
                      <a:noFill/>
                    </a:lnR>
                  </a:tcPr>
                </a:tc>
                <a:extLst>
                  <a:ext uri="{0D108BD9-81ED-4DB2-BD59-A6C34878D82A}">
                    <a16:rowId xmlns:a16="http://schemas.microsoft.com/office/drawing/2014/main" val="25705051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Kommunal</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12,2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19,2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22,2</a:t>
                      </a:r>
                    </a:p>
                  </a:txBody>
                  <a:tcPr marL="9525" marR="9525" marT="9525" marB="0" anchor="ctr">
                    <a:lnR w="12700" cmpd="sng">
                      <a:noFill/>
                    </a:lnR>
                  </a:tcPr>
                </a:tc>
                <a:extLst>
                  <a:ext uri="{0D108BD9-81ED-4DB2-BD59-A6C34878D82A}">
                    <a16:rowId xmlns:a16="http://schemas.microsoft.com/office/drawing/2014/main" val="416138448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Landsting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4,2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6,9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31,0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8,2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61,4</a:t>
                      </a:r>
                    </a:p>
                  </a:txBody>
                  <a:tcPr marL="9525" marR="9525" marT="9525" marB="0" anchor="ctr">
                    <a:lnR w="12700" cmpd="sng">
                      <a:noFill/>
                    </a:lnR>
                  </a:tcPr>
                </a:tc>
                <a:extLst>
                  <a:ext uri="{0D108BD9-81ED-4DB2-BD59-A6C34878D82A}">
                    <a16:rowId xmlns:a16="http://schemas.microsoft.com/office/drawing/2014/main" val="418263923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Offentlig sektor*</a:t>
                      </a:r>
                    </a:p>
                  </a:txBody>
                  <a:tcPr>
                    <a:lnL w="12700" cmpd="sng">
                      <a:noFill/>
                    </a:lnL>
                  </a:tcPr>
                </a:tc>
                <a:tc>
                  <a:txBody>
                    <a:bodyPr/>
                    <a:lstStyle/>
                    <a:p>
                      <a:pPr algn="ctr" fontAlgn="ctr"/>
                      <a:r>
                        <a:rPr lang="sv-SE" sz="900" b="1" i="0" u="none" strike="noStrike">
                          <a:solidFill>
                            <a:srgbClr val="000000"/>
                          </a:solidFill>
                          <a:effectLst/>
                          <a:latin typeface="Futura Std Book" panose="020B0502020204020303"/>
                        </a:rPr>
                        <a:t>28,9</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31,7</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15,4</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4,4</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45,6</a:t>
                      </a:r>
                    </a:p>
                  </a:txBody>
                  <a:tcPr marL="9525" marR="9525" marT="9525" marB="0" anchor="ctr">
                    <a:lnR w="12700" cmpd="sng">
                      <a:noFill/>
                    </a:lnR>
                  </a:tcPr>
                </a:tc>
                <a:extLst>
                  <a:ext uri="{0D108BD9-81ED-4DB2-BD59-A6C34878D82A}">
                    <a16:rowId xmlns:a16="http://schemas.microsoft.com/office/drawing/2014/main" val="313340735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a:t>
                      </a:r>
                    </a:p>
                  </a:txBody>
                  <a:tcPr>
                    <a:lnL w="12700" cmpd="sng">
                      <a:noFill/>
                    </a:lnL>
                  </a:tcPr>
                </a:tc>
                <a:tc>
                  <a:txBody>
                    <a:bodyPr/>
                    <a:lstStyle/>
                    <a:p>
                      <a:pPr algn="ctr" fontAlgn="ctr"/>
                      <a:r>
                        <a:rPr lang="sv-SE" sz="900" b="1" i="0" u="none" strike="noStrike">
                          <a:solidFill>
                            <a:srgbClr val="000000"/>
                          </a:solidFill>
                          <a:effectLst/>
                          <a:latin typeface="Futura Std Book" panose="020B0502020204020303"/>
                        </a:rPr>
                        <a:t>157,0</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7,3</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27,5</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100,1</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7,8</a:t>
                      </a:r>
                    </a:p>
                  </a:txBody>
                  <a:tcPr marL="9525" marR="9525" marT="9525" marB="0" anchor="ctr"/>
                </a:tc>
                <a:tc>
                  <a:txBody>
                    <a:bodyPr/>
                    <a:lstStyle/>
                    <a:p>
                      <a:pPr algn="ctr" fontAlgn="ctr"/>
                      <a:r>
                        <a:rPr lang="sv-SE" sz="900" b="1" i="0" u="none" strike="noStrike" dirty="0">
                          <a:solidFill>
                            <a:srgbClr val="000000"/>
                          </a:solidFill>
                          <a:effectLst/>
                          <a:latin typeface="Futura Std Book" panose="020B0502020204020303"/>
                        </a:rPr>
                        <a:t>30,2</a:t>
                      </a:r>
                    </a:p>
                  </a:txBody>
                  <a:tcPr marL="9525" marR="9525" marT="9525" marB="0" anchor="ctr">
                    <a:lnR w="12700" cmpd="sng">
                      <a:noFill/>
                    </a:lnR>
                  </a:tcPr>
                </a:tc>
                <a:extLst>
                  <a:ext uri="{0D108BD9-81ED-4DB2-BD59-A6C34878D82A}">
                    <a16:rowId xmlns:a16="http://schemas.microsoft.com/office/drawing/2014/main" val="1032754268"/>
                  </a:ext>
                </a:extLst>
              </a:tr>
            </a:tbl>
          </a:graphicData>
        </a:graphic>
      </p:graphicFrame>
      <p:sp>
        <p:nvSpPr>
          <p:cNvPr id="4" name="textruta 3">
            <a:extLst>
              <a:ext uri="{FF2B5EF4-FFF2-40B4-BE49-F238E27FC236}">
                <a16:creationId xmlns:a16="http://schemas.microsoft.com/office/drawing/2014/main" id="{F56D2271-D847-4DDF-98FF-4A38667C40CC}"/>
              </a:ext>
            </a:extLst>
          </p:cNvPr>
          <p:cNvSpPr txBox="1"/>
          <p:nvPr/>
        </p:nvSpPr>
        <p:spPr>
          <a:xfrm>
            <a:off x="2101849" y="6252914"/>
            <a:ext cx="5545108" cy="246221"/>
          </a:xfrm>
          <a:prstGeom prst="rect">
            <a:avLst/>
          </a:prstGeom>
          <a:noFill/>
        </p:spPr>
        <p:txBody>
          <a:bodyPr wrap="none" rtlCol="0">
            <a:spAutoFit/>
          </a:bodyPr>
          <a:lstStyle/>
          <a:p>
            <a:r>
              <a:rPr lang="sv-SE" sz="800" dirty="0"/>
              <a:t>Källa: Statistiska centralbyrån (Lönesummor nattbefolkning, arbetsgivaravgifter och preliminär A-skatt, LAPS</a:t>
            </a:r>
            <a:r>
              <a:rPr lang="sv-SE" sz="1000" dirty="0"/>
              <a:t>)</a:t>
            </a:r>
          </a:p>
        </p:txBody>
      </p:sp>
      <p:sp>
        <p:nvSpPr>
          <p:cNvPr id="6" name="Rektangel 5">
            <a:extLst>
              <a:ext uri="{FF2B5EF4-FFF2-40B4-BE49-F238E27FC236}">
                <a16:creationId xmlns:a16="http://schemas.microsoft.com/office/drawing/2014/main" id="{BE319CB8-C9EA-44B9-9F7F-B353E0D70C3E}"/>
              </a:ext>
            </a:extLst>
          </p:cNvPr>
          <p:cNvSpPr/>
          <p:nvPr/>
        </p:nvSpPr>
        <p:spPr>
          <a:xfrm>
            <a:off x="2101849" y="6499135"/>
            <a:ext cx="8207376" cy="415498"/>
          </a:xfrm>
          <a:prstGeom prst="rect">
            <a:avLst/>
          </a:prstGeom>
        </p:spPr>
        <p:txBody>
          <a:bodyPr wrap="square">
            <a:spAutoFit/>
          </a:bodyPr>
          <a:lstStyle/>
          <a:p>
            <a:r>
              <a:rPr lang="sv-SE" sz="700" dirty="0"/>
              <a:t>*fr.o.m. Q3 2019 redovisar Försvarsmakten samtliga anställda i Stockholm vilket påverkar lönesummorna för statlig och därmed också offentlig sektor. Detta innebär att statistiken ej är jämförbar med tidigare kvartal. </a:t>
            </a:r>
            <a:br>
              <a:rPr lang="sv-SE" sz="700" dirty="0"/>
            </a:br>
            <a:endParaRPr lang="sv-SE" sz="700" dirty="0"/>
          </a:p>
        </p:txBody>
      </p:sp>
    </p:spTree>
    <p:extLst>
      <p:ext uri="{BB962C8B-B14F-4D97-AF65-F5344CB8AC3E}">
        <p14:creationId xmlns:p14="http://schemas.microsoft.com/office/powerpoint/2010/main" val="621870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01041" y="5894460"/>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22408"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6" y="1949297"/>
            <a:ext cx="4722408" cy="1479703"/>
          </a:xfrm>
        </p:spPr>
        <p:txBody>
          <a:bodyPr/>
          <a:lstStyle/>
          <a:p>
            <a:pPr lvl="4"/>
            <a:r>
              <a:rPr lang="sv-SE" sz="1400" dirty="0"/>
              <a:t>Det startades 6 088 nya företag i Stockholms län under det andra kvartalet. Av dessa var cirka </a:t>
            </a:r>
            <a:br>
              <a:rPr lang="sv-SE" sz="1400" dirty="0"/>
            </a:br>
            <a:r>
              <a:rPr lang="sv-SE" sz="1400" dirty="0"/>
              <a:t>4 991 aktiebolag. </a:t>
            </a:r>
          </a:p>
          <a:p>
            <a:pPr lvl="4"/>
            <a:r>
              <a:rPr lang="sv-SE" sz="1400" dirty="0"/>
              <a:t>Närmare 60 procent av de nya företagen startades i Stockholms stad.</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7" y="3443269"/>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8708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01041" y="1456854"/>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732D3626-74EC-4CA9-88BE-D8B1B2CEAB1E}"/>
              </a:ext>
            </a:extLst>
          </p:cNvPr>
          <p:cNvGraphicFramePr>
            <a:graphicFrameLocks noGrp="1"/>
          </p:cNvGraphicFramePr>
          <p:nvPr>
            <p:extLst>
              <p:ext uri="{D42A27DB-BD31-4B8C-83A1-F6EECF244321}">
                <p14:modId xmlns:p14="http://schemas.microsoft.com/office/powerpoint/2010/main" val="1455221853"/>
              </p:ext>
            </p:extLst>
          </p:nvPr>
        </p:nvGraphicFramePr>
        <p:xfrm>
          <a:off x="6755216" y="3720268"/>
          <a:ext cx="4722409" cy="2266814"/>
        </p:xfrm>
        <a:graphic>
          <a:graphicData uri="http://schemas.openxmlformats.org/drawingml/2006/table">
            <a:tbl>
              <a:tblPr bandRow="1">
                <a:tableStyleId>{2D5ABB26-0587-4C30-8999-92F81FD0307C}</a:tableStyleId>
              </a:tblPr>
              <a:tblGrid>
                <a:gridCol w="1542573">
                  <a:extLst>
                    <a:ext uri="{9D8B030D-6E8A-4147-A177-3AD203B41FA5}">
                      <a16:colId xmlns:a16="http://schemas.microsoft.com/office/drawing/2014/main" val="1678076792"/>
                    </a:ext>
                  </a:extLst>
                </a:gridCol>
                <a:gridCol w="685094">
                  <a:extLst>
                    <a:ext uri="{9D8B030D-6E8A-4147-A177-3AD203B41FA5}">
                      <a16:colId xmlns:a16="http://schemas.microsoft.com/office/drawing/2014/main" val="2601369493"/>
                    </a:ext>
                  </a:extLst>
                </a:gridCol>
                <a:gridCol w="777236">
                  <a:extLst>
                    <a:ext uri="{9D8B030D-6E8A-4147-A177-3AD203B41FA5}">
                      <a16:colId xmlns:a16="http://schemas.microsoft.com/office/drawing/2014/main" val="2395970223"/>
                    </a:ext>
                  </a:extLst>
                </a:gridCol>
                <a:gridCol w="615311">
                  <a:extLst>
                    <a:ext uri="{9D8B030D-6E8A-4147-A177-3AD203B41FA5}">
                      <a16:colId xmlns:a16="http://schemas.microsoft.com/office/drawing/2014/main" val="3235649811"/>
                    </a:ext>
                  </a:extLst>
                </a:gridCol>
                <a:gridCol w="561337">
                  <a:extLst>
                    <a:ext uri="{9D8B030D-6E8A-4147-A177-3AD203B41FA5}">
                      <a16:colId xmlns:a16="http://schemas.microsoft.com/office/drawing/2014/main" val="1050073455"/>
                    </a:ext>
                  </a:extLst>
                </a:gridCol>
                <a:gridCol w="540858">
                  <a:extLst>
                    <a:ext uri="{9D8B030D-6E8A-4147-A177-3AD203B41FA5}">
                      <a16:colId xmlns:a16="http://schemas.microsoft.com/office/drawing/2014/main" val="3827523272"/>
                    </a:ext>
                  </a:extLst>
                </a:gridCol>
              </a:tblGrid>
              <a:tr h="281887">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8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u="none" strike="noStrike" dirty="0">
                          <a:effectLst/>
                        </a:rPr>
                        <a:t>2021 kv2</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-1 år</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Utv., %</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37789">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0" i="0" u="none" strike="noStrike">
                          <a:solidFill>
                            <a:srgbClr val="000000"/>
                          </a:solidFill>
                          <a:effectLst/>
                          <a:latin typeface="Futura Std Book" panose="020B0502020204020303"/>
                        </a:rPr>
                        <a:t>17 991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76 839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1544414373"/>
                  </a:ext>
                </a:extLst>
              </a:tr>
              <a:tr h="337789">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0" i="0" u="none" strike="noStrike">
                          <a:solidFill>
                            <a:srgbClr val="000000"/>
                          </a:solidFill>
                          <a:effectLst/>
                          <a:latin typeface="Futura Std Book" panose="020B0502020204020303"/>
                        </a:rPr>
                        <a:t>9 119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39 486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4178915708"/>
                  </a:ext>
                </a:extLst>
              </a:tr>
              <a:tr h="337789">
                <a:tc>
                  <a:txBody>
                    <a:bodyPr/>
                    <a:lstStyle/>
                    <a:p>
                      <a:pPr marL="72000" algn="l" fontAlgn="b"/>
                      <a:r>
                        <a:rPr lang="sv-SE" sz="800" b="1" u="none" strike="noStrike" dirty="0">
                          <a:effectLst/>
                        </a:rPr>
                        <a:t>Stockholms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1" i="0" u="none" strike="noStrike">
                          <a:solidFill>
                            <a:srgbClr val="000000"/>
                          </a:solidFill>
                          <a:effectLst/>
                          <a:latin typeface="Futura Std Book" panose="020B0502020204020303"/>
                        </a:rPr>
                        <a:t>6 088</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26 197</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1554613420"/>
                  </a:ext>
                </a:extLst>
              </a:tr>
              <a:tr h="337789">
                <a:tc>
                  <a:txBody>
                    <a:bodyPr/>
                    <a:lstStyle/>
                    <a:p>
                      <a:pPr marL="72000" algn="l" fontAlgn="b"/>
                      <a:r>
                        <a:rPr lang="sv-SE" sz="800" b="1" u="none" strike="noStrike" dirty="0">
                          <a:effectLst/>
                        </a:rPr>
                        <a:t>Stockholms stad</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1" i="0" u="none" strike="noStrike">
                          <a:solidFill>
                            <a:srgbClr val="000000"/>
                          </a:solidFill>
                          <a:effectLst/>
                          <a:latin typeface="Futura Std Book" panose="020B0502020204020303"/>
                        </a:rPr>
                        <a:t>3 487</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12</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14 912</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9</a:t>
                      </a:r>
                    </a:p>
                  </a:txBody>
                  <a:tcPr marL="9525" marR="9525" marT="9525" marB="0" anchor="ctr"/>
                </a:tc>
                <a:extLst>
                  <a:ext uri="{0D108BD9-81ED-4DB2-BD59-A6C34878D82A}">
                    <a16:rowId xmlns:a16="http://schemas.microsoft.com/office/drawing/2014/main" val="923977588"/>
                  </a:ext>
                </a:extLst>
              </a:tr>
              <a:tr h="337789">
                <a:tc>
                  <a:txBody>
                    <a:bodyPr/>
                    <a:lstStyle/>
                    <a:p>
                      <a:pPr marL="72000" algn="l" fontAlgn="b"/>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11 903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50 642</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2" name="Diagram 11">
            <a:extLst>
              <a:ext uri="{FF2B5EF4-FFF2-40B4-BE49-F238E27FC236}">
                <a16:creationId xmlns:a16="http://schemas.microsoft.com/office/drawing/2014/main" id="{98F0D3A9-804D-426C-9514-2A21EE36F546}"/>
              </a:ext>
            </a:extLst>
          </p:cNvPr>
          <p:cNvGraphicFramePr>
            <a:graphicFrameLocks/>
          </p:cNvGraphicFramePr>
          <p:nvPr>
            <p:extLst>
              <p:ext uri="{D42A27DB-BD31-4B8C-83A1-F6EECF244321}">
                <p14:modId xmlns:p14="http://schemas.microsoft.com/office/powerpoint/2010/main" val="3315501944"/>
              </p:ext>
            </p:extLst>
          </p:nvPr>
        </p:nvGraphicFramePr>
        <p:xfrm>
          <a:off x="687707" y="1917772"/>
          <a:ext cx="5848352" cy="39766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1883" y="2105637"/>
            <a:ext cx="4735742" cy="1321848"/>
          </a:xfrm>
        </p:spPr>
        <p:txBody>
          <a:bodyPr/>
          <a:lstStyle/>
          <a:p>
            <a:pPr lvl="4"/>
            <a:r>
              <a:rPr lang="sv-SE" dirty="0"/>
              <a:t>Konkurserna minskade i både Stockholm och i övriga landet under andra kvartalet.</a:t>
            </a:r>
          </a:p>
          <a:p>
            <a:pPr lvl="4"/>
            <a:r>
              <a:rPr lang="sv-SE" dirty="0"/>
              <a:t>I Stockholms län försattes 692 företag i konkurs varav 427 i staden. </a:t>
            </a:r>
          </a:p>
          <a:p>
            <a:pPr lvl="4"/>
            <a:endParaRPr lang="sv-SE"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657224" y="1468480"/>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CD80FF49-1F49-4F4B-8303-9458BE338D96}"/>
              </a:ext>
            </a:extLst>
          </p:cNvPr>
          <p:cNvGraphicFramePr>
            <a:graphicFrameLocks noGrp="1"/>
          </p:cNvGraphicFramePr>
          <p:nvPr>
            <p:extLst>
              <p:ext uri="{D42A27DB-BD31-4B8C-83A1-F6EECF244321}">
                <p14:modId xmlns:p14="http://schemas.microsoft.com/office/powerpoint/2010/main" val="115882575"/>
              </p:ext>
            </p:extLst>
          </p:nvPr>
        </p:nvGraphicFramePr>
        <p:xfrm>
          <a:off x="6761538" y="3705999"/>
          <a:ext cx="4716087" cy="2266432"/>
        </p:xfrm>
        <a:graphic>
          <a:graphicData uri="http://schemas.openxmlformats.org/drawingml/2006/table">
            <a:tbl>
              <a:tblPr bandRow="1">
                <a:tableStyleId>{2D5ABB26-0587-4C30-8999-92F81FD0307C}</a:tableStyleId>
              </a:tblPr>
              <a:tblGrid>
                <a:gridCol w="1540508">
                  <a:extLst>
                    <a:ext uri="{9D8B030D-6E8A-4147-A177-3AD203B41FA5}">
                      <a16:colId xmlns:a16="http://schemas.microsoft.com/office/drawing/2014/main" val="1678076792"/>
                    </a:ext>
                  </a:extLst>
                </a:gridCol>
                <a:gridCol w="684178">
                  <a:extLst>
                    <a:ext uri="{9D8B030D-6E8A-4147-A177-3AD203B41FA5}">
                      <a16:colId xmlns:a16="http://schemas.microsoft.com/office/drawing/2014/main" val="2601369493"/>
                    </a:ext>
                  </a:extLst>
                </a:gridCol>
                <a:gridCol w="776195">
                  <a:extLst>
                    <a:ext uri="{9D8B030D-6E8A-4147-A177-3AD203B41FA5}">
                      <a16:colId xmlns:a16="http://schemas.microsoft.com/office/drawing/2014/main" val="2395970223"/>
                    </a:ext>
                  </a:extLst>
                </a:gridCol>
                <a:gridCol w="614487">
                  <a:extLst>
                    <a:ext uri="{9D8B030D-6E8A-4147-A177-3AD203B41FA5}">
                      <a16:colId xmlns:a16="http://schemas.microsoft.com/office/drawing/2014/main" val="3235649811"/>
                    </a:ext>
                  </a:extLst>
                </a:gridCol>
                <a:gridCol w="560585">
                  <a:extLst>
                    <a:ext uri="{9D8B030D-6E8A-4147-A177-3AD203B41FA5}">
                      <a16:colId xmlns:a16="http://schemas.microsoft.com/office/drawing/2014/main" val="1050073455"/>
                    </a:ext>
                  </a:extLst>
                </a:gridCol>
                <a:gridCol w="540134">
                  <a:extLst>
                    <a:ext uri="{9D8B030D-6E8A-4147-A177-3AD203B41FA5}">
                      <a16:colId xmlns:a16="http://schemas.microsoft.com/office/drawing/2014/main" val="3827523272"/>
                    </a:ext>
                  </a:extLst>
                </a:gridCol>
              </a:tblGrid>
              <a:tr h="281839">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dirty="0">
                          <a:effectLst/>
                        </a:rPr>
                        <a:t>Förändring (%) </a:t>
                      </a:r>
                      <a:endParaRPr lang="sv-SE" sz="800" b="0" i="0" u="none" strike="noStrike" dirty="0">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33">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u="none" strike="noStrike" dirty="0">
                          <a:effectLst/>
                        </a:rPr>
                        <a:t>2021 kv2</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-1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Utv., %</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3773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0" i="0" u="none" strike="noStrike">
                          <a:solidFill>
                            <a:srgbClr val="000000"/>
                          </a:solidFill>
                          <a:effectLst/>
                          <a:latin typeface="Futura Std Book" panose="020B0502020204020303"/>
                        </a:rPr>
                        <a:t>1 853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6 855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1544414373"/>
                  </a:ext>
                </a:extLst>
              </a:tr>
              <a:tr h="33773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0" i="0" u="none" strike="noStrike">
                          <a:solidFill>
                            <a:srgbClr val="000000"/>
                          </a:solidFill>
                          <a:effectLst/>
                          <a:latin typeface="Futura Std Book" panose="020B0502020204020303"/>
                        </a:rPr>
                        <a:t>999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3 541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4178915708"/>
                  </a:ext>
                </a:extLst>
              </a:tr>
              <a:tr h="337732">
                <a:tc>
                  <a:txBody>
                    <a:bodyPr/>
                    <a:lstStyle/>
                    <a:p>
                      <a:pPr marL="72000" algn="l" fontAlgn="b"/>
                      <a:r>
                        <a:rPr lang="sv-SE" sz="800" b="1" u="none" strike="noStrike" dirty="0">
                          <a:effectLst/>
                        </a:rPr>
                        <a:t>Stockholms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1" i="0" u="none" strike="noStrike">
                          <a:solidFill>
                            <a:srgbClr val="000000"/>
                          </a:solidFill>
                          <a:effectLst/>
                          <a:latin typeface="Futura Std Book" panose="020B0502020204020303"/>
                        </a:rPr>
                        <a:t>692</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-16</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2 365</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1554613420"/>
                  </a:ext>
                </a:extLst>
              </a:tr>
              <a:tr h="337732">
                <a:tc>
                  <a:txBody>
                    <a:bodyPr/>
                    <a:lstStyle/>
                    <a:p>
                      <a:pPr marL="72000" algn="l" fontAlgn="b"/>
                      <a:r>
                        <a:rPr lang="sv-SE" sz="800" b="1" u="none" strike="noStrike" dirty="0">
                          <a:effectLst/>
                        </a:rPr>
                        <a:t>Stockholms stad</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1" i="0" u="none" strike="noStrike">
                          <a:solidFill>
                            <a:srgbClr val="000000"/>
                          </a:solidFill>
                          <a:effectLst/>
                          <a:latin typeface="Futura Std Book" panose="020B0502020204020303"/>
                        </a:rPr>
                        <a:t>427</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-17</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1 453</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923977588"/>
                  </a:ext>
                </a:extLst>
              </a:tr>
              <a:tr h="337732">
                <a:tc>
                  <a:txBody>
                    <a:bodyPr/>
                    <a:lstStyle/>
                    <a:p>
                      <a:pPr marL="72000" algn="l" fontAlgn="b"/>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1 161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4 490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2" name="Diagram 11">
            <a:extLst>
              <a:ext uri="{FF2B5EF4-FFF2-40B4-BE49-F238E27FC236}">
                <a16:creationId xmlns:a16="http://schemas.microsoft.com/office/drawing/2014/main" id="{BE1C6963-D6D2-4D86-8642-BBB1EFBE7E59}"/>
              </a:ext>
            </a:extLst>
          </p:cNvPr>
          <p:cNvGraphicFramePr>
            <a:graphicFrameLocks/>
          </p:cNvGraphicFramePr>
          <p:nvPr>
            <p:extLst>
              <p:ext uri="{D42A27DB-BD31-4B8C-83A1-F6EECF244321}">
                <p14:modId xmlns:p14="http://schemas.microsoft.com/office/powerpoint/2010/main" val="3438759587"/>
              </p:ext>
            </p:extLst>
          </p:nvPr>
        </p:nvGraphicFramePr>
        <p:xfrm>
          <a:off x="732405" y="2046913"/>
          <a:ext cx="5802619" cy="37359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2039" y="1198105"/>
            <a:ext cx="4722411" cy="2248667"/>
          </a:xfrm>
        </p:spPr>
        <p:txBody>
          <a:bodyPr/>
          <a:lstStyle/>
          <a:p>
            <a:pPr lvl="4"/>
            <a:r>
              <a:rPr lang="sv-SE" dirty="0"/>
              <a:t>Antal sysselsatta invånare ökade med </a:t>
            </a:r>
            <a:br>
              <a:rPr lang="sv-SE" dirty="0"/>
            </a:br>
            <a:r>
              <a:rPr lang="sv-SE" dirty="0"/>
              <a:t>4 000 personer (0,3%) i länet men minskade med 9 600 personer (-1,7%) i Stockholms stad.</a:t>
            </a:r>
          </a:p>
          <a:p>
            <a:pPr lvl="4"/>
            <a:r>
              <a:rPr lang="sv-SE" dirty="0"/>
              <a:t>Framförallt ökade sysselsättningen inom Offentlig förvaltning, Information &amp; kommunikation och </a:t>
            </a:r>
            <a:r>
              <a:rPr lang="sv-SE" dirty="0" smtClean="0"/>
              <a:t>Tillverkning av </a:t>
            </a:r>
            <a:r>
              <a:rPr lang="sv-SE" dirty="0"/>
              <a:t>verkstadsvaror.</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2011 kv2</a:t>
            </a:r>
            <a:endParaRPr lang="sv-SE" sz="1400" dirty="0"/>
          </a:p>
        </p:txBody>
      </p:sp>
      <p:graphicFrame>
        <p:nvGraphicFramePr>
          <p:cNvPr id="17" name="Tabell 16">
            <a:extLst>
              <a:ext uri="{FF2B5EF4-FFF2-40B4-BE49-F238E27FC236}">
                <a16:creationId xmlns:a16="http://schemas.microsoft.com/office/drawing/2014/main" id="{E4A1EEB5-AFC3-40BE-BF1B-DAA010FEE414}"/>
              </a:ext>
            </a:extLst>
          </p:cNvPr>
          <p:cNvGraphicFramePr>
            <a:graphicFrameLocks noGrp="1"/>
          </p:cNvGraphicFramePr>
          <p:nvPr>
            <p:extLst>
              <p:ext uri="{D42A27DB-BD31-4B8C-83A1-F6EECF244321}">
                <p14:modId xmlns:p14="http://schemas.microsoft.com/office/powerpoint/2010/main" val="2111116840"/>
              </p:ext>
            </p:extLst>
          </p:nvPr>
        </p:nvGraphicFramePr>
        <p:xfrm>
          <a:off x="6755214" y="3723770"/>
          <a:ext cx="4722411" cy="2248666"/>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291798">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Antal</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Förändring</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291798">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2021 kv2</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-1 år (antal)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-1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33014">
                <a:tc>
                  <a:txBody>
                    <a:bodyPr/>
                    <a:lstStyle/>
                    <a:p>
                      <a:pPr marL="72000" algn="l" fontAlgn="ctr"/>
                      <a:r>
                        <a:rPr lang="sv-SE" sz="800" u="none" strike="noStrike" dirty="0">
                          <a:effectLst/>
                        </a:rPr>
                        <a:t>Sverige</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5 074 400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26 800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a:t>
                      </a:r>
                    </a:p>
                  </a:txBody>
                  <a:tcPr marL="9525" marR="9525" marT="9525" marB="0" anchor="ctr"/>
                </a:tc>
                <a:extLst>
                  <a:ext uri="{0D108BD9-81ED-4DB2-BD59-A6C34878D82A}">
                    <a16:rowId xmlns:a16="http://schemas.microsoft.com/office/drawing/2014/main" val="1544414373"/>
                  </a:ext>
                </a:extLst>
              </a:tr>
              <a:tr h="333014">
                <a:tc>
                  <a:txBody>
                    <a:bodyPr/>
                    <a:lstStyle/>
                    <a:p>
                      <a:pPr marL="7200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2 346 200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3,7</a:t>
                      </a:r>
                    </a:p>
                  </a:txBody>
                  <a:tcPr marL="9525" marR="9525" marT="9525" marB="0" anchor="ctr"/>
                </a:tc>
                <a:extLst>
                  <a:ext uri="{0D108BD9-81ED-4DB2-BD59-A6C34878D82A}">
                    <a16:rowId xmlns:a16="http://schemas.microsoft.com/office/drawing/2014/main" val="4178915708"/>
                  </a:ext>
                </a:extLst>
              </a:tr>
              <a:tr h="333014">
                <a:tc>
                  <a:txBody>
                    <a:bodyPr/>
                    <a:lstStyle/>
                    <a:p>
                      <a:pPr marL="7200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1 272 700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4 000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0,3</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5,9</a:t>
                      </a:r>
                    </a:p>
                  </a:txBody>
                  <a:tcPr marL="9525" marR="9525" marT="9525" marB="0" anchor="ctr"/>
                </a:tc>
                <a:extLst>
                  <a:ext uri="{0D108BD9-81ED-4DB2-BD59-A6C34878D82A}">
                    <a16:rowId xmlns:a16="http://schemas.microsoft.com/office/drawing/2014/main" val="1554613420"/>
                  </a:ext>
                </a:extLst>
              </a:tr>
              <a:tr h="333014">
                <a:tc>
                  <a:txBody>
                    <a:bodyPr/>
                    <a:lstStyle/>
                    <a:p>
                      <a:pPr marL="7200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541 000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-9 600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-1,7</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1,8</a:t>
                      </a:r>
                    </a:p>
                  </a:txBody>
                  <a:tcPr marL="9525" marR="9525" marT="9525" marB="0" anchor="ctr"/>
                </a:tc>
                <a:extLst>
                  <a:ext uri="{0D108BD9-81ED-4DB2-BD59-A6C34878D82A}">
                    <a16:rowId xmlns:a16="http://schemas.microsoft.com/office/drawing/2014/main" val="923977588"/>
                  </a:ext>
                </a:extLst>
              </a:tr>
              <a:tr h="333014">
                <a:tc>
                  <a:txBody>
                    <a:bodyPr/>
                    <a:lstStyle/>
                    <a:p>
                      <a:pPr marL="72000" algn="l" fontAlgn="ctr"/>
                      <a:r>
                        <a:rPr lang="sv-SE" sz="800" u="none" strike="noStrike" dirty="0">
                          <a:effectLst/>
                        </a:rPr>
                        <a:t>Sverige exkl. Stockholms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3 801 700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1,8</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3" name="Diagram 12">
            <a:extLst>
              <a:ext uri="{FF2B5EF4-FFF2-40B4-BE49-F238E27FC236}">
                <a16:creationId xmlns:a16="http://schemas.microsoft.com/office/drawing/2014/main" id="{2D2086D7-DAAB-4A7B-BA46-12601475F082}"/>
              </a:ext>
            </a:extLst>
          </p:cNvPr>
          <p:cNvGraphicFramePr>
            <a:graphicFrameLocks/>
          </p:cNvGraphicFramePr>
          <p:nvPr>
            <p:extLst>
              <p:ext uri="{D42A27DB-BD31-4B8C-83A1-F6EECF244321}">
                <p14:modId xmlns:p14="http://schemas.microsoft.com/office/powerpoint/2010/main" val="1782866233"/>
              </p:ext>
            </p:extLst>
          </p:nvPr>
        </p:nvGraphicFramePr>
        <p:xfrm>
          <a:off x="792001" y="2045929"/>
          <a:ext cx="5877247" cy="371105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1531563795"/>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dirty="0">
                          <a:solidFill>
                            <a:schemeClr val="bg1"/>
                          </a:solidFill>
                        </a:rPr>
                        <a:t>Stockholms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a:rPr>
                        <a:t>2021 kv2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- 1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63 900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0,3</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9,4</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av verkstadsvaror </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32 800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3 800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13,1</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13,9</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66 200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-2 200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-3,2</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-4,2</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125 700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-23 600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-15,8</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-11,9</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52 000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-3 300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-6,0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-6,5</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a:t>
                      </a:r>
                      <a:r>
                        <a:rPr lang="sv-SE" sz="800"/>
                        <a:t>och restaurang</a:t>
                      </a:r>
                      <a:endParaRPr lang="sv-SE" sz="800" dirty="0"/>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32 700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-1 300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-3,8</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-31,7</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143 700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17 300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13,7</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57,6</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71 300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-13 200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-15,6</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325 800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3 200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9,0</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102 600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14 700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16,7</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24,2</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131 300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10 300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8,5</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3,7</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139 300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-3 600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rtl="0" fontAlgn="ctr"/>
                      <a:r>
                        <a:rPr lang="sv-SE" sz="900" b="0" i="0" u="none" strike="noStrike" dirty="0">
                          <a:solidFill>
                            <a:srgbClr val="000000"/>
                          </a:solidFill>
                          <a:effectLst/>
                          <a:latin typeface="Futura Std Book" panose="020B0502020204020303"/>
                        </a:rPr>
                        <a:t>1 260 900</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-1 100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-0,1</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5,3</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algn="ctr" rtl="0" fontAlgn="ctr"/>
                      <a:r>
                        <a:rPr lang="sv-SE" sz="900" b="0" i="0" u="none" strike="noStrike" dirty="0">
                          <a:solidFill>
                            <a:srgbClr val="000000"/>
                          </a:solidFill>
                          <a:effectLst/>
                          <a:latin typeface="Futura Std Book" panose="020B0502020204020303"/>
                        </a:rPr>
                        <a:t>11 800</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5 100</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76,1</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202,6</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rtl="0" fontAlgn="ctr"/>
                      <a:r>
                        <a:rPr lang="sv-SE" sz="900" b="1" i="0" u="none" strike="noStrike" dirty="0">
                          <a:solidFill>
                            <a:srgbClr val="000000"/>
                          </a:solidFill>
                          <a:effectLst/>
                          <a:latin typeface="Futura Std Book" panose="020B0502020204020303"/>
                        </a:rPr>
                        <a:t>1 272 700</a:t>
                      </a:r>
                    </a:p>
                  </a:txBody>
                  <a:tcPr marL="9525" marR="9525" marT="9525" marB="0" anchor="ctr"/>
                </a:tc>
                <a:tc>
                  <a:txBody>
                    <a:bodyPr/>
                    <a:lstStyle/>
                    <a:p>
                      <a:pPr algn="ctr" rtl="0" fontAlgn="ctr"/>
                      <a:r>
                        <a:rPr lang="sv-SE" sz="900" b="1" i="0" u="none" strike="noStrike" dirty="0">
                          <a:solidFill>
                            <a:srgbClr val="000000"/>
                          </a:solidFill>
                          <a:effectLst/>
                          <a:latin typeface="Futura Std Book" panose="020B0502020204020303"/>
                        </a:rPr>
                        <a:t>4 000</a:t>
                      </a:r>
                    </a:p>
                  </a:txBody>
                  <a:tcPr marL="9525" marR="9525" marT="9525" marB="0" anchor="ctr"/>
                </a:tc>
                <a:tc>
                  <a:txBody>
                    <a:bodyPr/>
                    <a:lstStyle/>
                    <a:p>
                      <a:pPr algn="ctr" rtl="0" fontAlgn="ctr"/>
                      <a:r>
                        <a:rPr lang="sv-SE" sz="900" b="1" i="0" u="none" strike="noStrike" dirty="0">
                          <a:solidFill>
                            <a:srgbClr val="000000"/>
                          </a:solidFill>
                          <a:effectLst/>
                          <a:latin typeface="Futura Std Book" panose="020B0502020204020303"/>
                        </a:rPr>
                        <a:t>0,3</a:t>
                      </a:r>
                    </a:p>
                  </a:txBody>
                  <a:tcPr marL="9525" marR="9525" marT="9525" marB="0" anchor="ctr"/>
                </a:tc>
                <a:tc>
                  <a:txBody>
                    <a:bodyPr/>
                    <a:lstStyle/>
                    <a:p>
                      <a:pPr algn="ctr" rtl="0" fontAlgn="ctr"/>
                      <a:r>
                        <a:rPr lang="sv-SE" sz="900" b="1" i="0" u="none" strike="noStrike" dirty="0">
                          <a:solidFill>
                            <a:srgbClr val="000000"/>
                          </a:solidFill>
                          <a:effectLst/>
                          <a:latin typeface="Futura Std Book" panose="020B0502020204020303"/>
                        </a:rPr>
                        <a:t>5,9</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3451267875"/>
              </p:ext>
            </p:extLst>
          </p:nvPr>
        </p:nvGraphicFramePr>
        <p:xfrm>
          <a:off x="1882773" y="1628775"/>
          <a:ext cx="7322932" cy="3522065"/>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415937">
                  <a:extLst>
                    <a:ext uri="{9D8B030D-6E8A-4147-A177-3AD203B41FA5}">
                      <a16:colId xmlns:a16="http://schemas.microsoft.com/office/drawing/2014/main" val="1889858293"/>
                    </a:ext>
                  </a:extLst>
                </a:gridCol>
                <a:gridCol w="1415937">
                  <a:extLst>
                    <a:ext uri="{9D8B030D-6E8A-4147-A177-3AD203B41FA5}">
                      <a16:colId xmlns:a16="http://schemas.microsoft.com/office/drawing/2014/main" val="1671515360"/>
                    </a:ext>
                  </a:extLst>
                </a:gridCol>
                <a:gridCol w="1415937">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dirty="0">
                          <a:solidFill>
                            <a:schemeClr val="bg1"/>
                          </a:solidFill>
                        </a:rPr>
                        <a:t>Förändring -1 år</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dirty="0">
                          <a:solidFill>
                            <a:schemeClr val="bg1"/>
                          </a:solidFill>
                        </a:rPr>
                        <a:t>Stockholms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kv2</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t>
                      </a: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900" b="0" i="0" u="none" strike="noStrike" dirty="0" err="1">
                          <a:solidFill>
                            <a:srgbClr val="000000"/>
                          </a:solidFill>
                          <a:effectLst/>
                          <a:latin typeface="Futura Std Book" panose="020B0502020204020303"/>
                        </a:rPr>
                        <a:t>i.u</a:t>
                      </a:r>
                      <a:r>
                        <a:rPr lang="sv-SE" sz="900" b="0" i="0" u="none" strike="noStrike" dirty="0">
                          <a:solidFill>
                            <a:srgbClr val="000000"/>
                          </a:solidFill>
                          <a:effectLst/>
                          <a:latin typeface="Futura Std Book" panose="020B0502020204020303"/>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113 900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9 500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9,1</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493 100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6 500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242 200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4 700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78 300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-3 100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-3,8</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158 000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-37 900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-19,3</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10 200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3 600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54,5</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65 100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-500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nchor="ctr">
                    <a:lnL w="12700" cmpd="sng">
                      <a:noFill/>
                    </a:lnL>
                  </a:tcPr>
                </a:tc>
                <a:tc>
                  <a:txBody>
                    <a:bodyPr/>
                    <a:lstStyle/>
                    <a:p>
                      <a:pPr algn="ctr" fontAlgn="ctr"/>
                      <a:r>
                        <a:rPr lang="sv-SE" sz="900" b="0" i="0" u="none" strike="noStrike">
                          <a:solidFill>
                            <a:srgbClr val="000000"/>
                          </a:solidFill>
                          <a:effectLst/>
                          <a:latin typeface="Futura Std Book" panose="020B0502020204020303"/>
                        </a:rPr>
                        <a:t>44 600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-1 100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-2,4</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nchor="ct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nchor="ctr">
                    <a:lnL w="12700" cmpd="sng">
                      <a:noFill/>
                    </a:lnL>
                  </a:tcPr>
                </a:tc>
                <a:tc>
                  <a:txBody>
                    <a:bodyPr/>
                    <a:lstStyle/>
                    <a:p>
                      <a:pPr algn="ctr" fontAlgn="ctr"/>
                      <a:r>
                        <a:rPr lang="sv-SE" sz="900" b="0" i="0" u="none" strike="noStrike">
                          <a:solidFill>
                            <a:srgbClr val="000000"/>
                          </a:solidFill>
                          <a:effectLst/>
                          <a:latin typeface="Futura Std Book" panose="020B0502020204020303"/>
                        </a:rPr>
                        <a:t>47 300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47 300</a:t>
                      </a:r>
                    </a:p>
                  </a:txBody>
                  <a:tcPr marL="9525" marR="9525" marT="9525" marB="0" anchor="ctr"/>
                </a:tc>
                <a:tc>
                  <a:txBody>
                    <a:bodyPr/>
                    <a:lstStyle/>
                    <a:p>
                      <a:pPr algn="ctr" fontAlgn="ctr"/>
                      <a:r>
                        <a:rPr lang="sv-SE" sz="900" b="0" i="0" u="none" strike="noStrike" dirty="0" err="1">
                          <a:solidFill>
                            <a:srgbClr val="000000"/>
                          </a:solidFill>
                          <a:effectLst/>
                          <a:latin typeface="Futura Std Book" panose="020B0502020204020303"/>
                        </a:rPr>
                        <a:t>i.u</a:t>
                      </a:r>
                      <a:r>
                        <a:rPr lang="sv-SE" sz="9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nchor="ctr">
                    <a:lnL w="12700" cmpd="sng">
                      <a:noFill/>
                    </a:lnL>
                  </a:tcPr>
                </a:tc>
                <a:tc>
                  <a:txBody>
                    <a:bodyPr/>
                    <a:lstStyle/>
                    <a:p>
                      <a:pPr algn="ctr" rtl="0" fontAlgn="ctr"/>
                      <a:r>
                        <a:rPr lang="sv-SE" sz="900" b="0" i="0" u="none" strike="noStrike" dirty="0">
                          <a:solidFill>
                            <a:srgbClr val="000000"/>
                          </a:solidFill>
                          <a:effectLst/>
                          <a:latin typeface="Futura Std Book" panose="020B0502020204020303"/>
                        </a:rPr>
                        <a:t>1 260 900</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-1 100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-0,1</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nchor="ctr">
                    <a:lnL w="12700" cmpd="sng">
                      <a:noFill/>
                    </a:lnL>
                  </a:tcPr>
                </a:tc>
                <a:tc>
                  <a:txBody>
                    <a:bodyPr/>
                    <a:lstStyle/>
                    <a:p>
                      <a:pPr algn="ctr" rtl="0" fontAlgn="ctr"/>
                      <a:r>
                        <a:rPr lang="sv-SE" sz="900" b="0" i="0" u="none" strike="noStrike" dirty="0">
                          <a:solidFill>
                            <a:srgbClr val="000000"/>
                          </a:solidFill>
                          <a:effectLst/>
                          <a:latin typeface="Futura Std Book" panose="020B0502020204020303"/>
                        </a:rPr>
                        <a:t>11 800</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5 100</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76,1</a:t>
                      </a:r>
                    </a:p>
                  </a:txBody>
                  <a:tcPr marL="9525" marR="9525" marT="9525" marB="0" anchor="ctr"/>
                </a:tc>
                <a:extLst>
                  <a:ext uri="{0D108BD9-81ED-4DB2-BD59-A6C34878D82A}">
                    <a16:rowId xmlns:a16="http://schemas.microsoft.com/office/drawing/2014/main" val="3055248050"/>
                  </a:ext>
                </a:extLst>
              </a:tr>
              <a:tr h="21378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nchor="ctr">
                    <a:lnL w="12700" cmpd="sng">
                      <a:noFill/>
                    </a:lnL>
                  </a:tcPr>
                </a:tc>
                <a:tc>
                  <a:txBody>
                    <a:bodyPr/>
                    <a:lstStyle/>
                    <a:p>
                      <a:pPr algn="ctr" rtl="0" fontAlgn="ctr"/>
                      <a:r>
                        <a:rPr lang="sv-SE" sz="900" b="1" i="0" u="none" strike="noStrike" dirty="0">
                          <a:solidFill>
                            <a:srgbClr val="000000"/>
                          </a:solidFill>
                          <a:effectLst/>
                          <a:latin typeface="Futura Std Book" panose="020B0502020204020303"/>
                        </a:rPr>
                        <a:t>1 272 700</a:t>
                      </a:r>
                    </a:p>
                  </a:txBody>
                  <a:tcPr marL="9525" marR="9525" marT="9525" marB="0" anchor="ctr"/>
                </a:tc>
                <a:tc>
                  <a:txBody>
                    <a:bodyPr/>
                    <a:lstStyle/>
                    <a:p>
                      <a:pPr algn="ctr" rtl="0" fontAlgn="ctr"/>
                      <a:r>
                        <a:rPr lang="sv-SE" sz="900" b="1" i="0" u="none" strike="noStrike" dirty="0">
                          <a:solidFill>
                            <a:srgbClr val="000000"/>
                          </a:solidFill>
                          <a:effectLst/>
                          <a:latin typeface="Futura Std Book" panose="020B0502020204020303"/>
                        </a:rPr>
                        <a:t>4 000</a:t>
                      </a:r>
                    </a:p>
                  </a:txBody>
                  <a:tcPr marL="9525" marR="9525" marT="9525" marB="0" anchor="ctr"/>
                </a:tc>
                <a:tc>
                  <a:txBody>
                    <a:bodyPr/>
                    <a:lstStyle/>
                    <a:p>
                      <a:pPr algn="ctr" rtl="0" fontAlgn="ctr"/>
                      <a:r>
                        <a:rPr lang="sv-SE" sz="900" b="1" i="0" u="none" strike="noStrike" dirty="0">
                          <a:solidFill>
                            <a:srgbClr val="000000"/>
                          </a:solidFill>
                          <a:effectLst/>
                          <a:latin typeface="Futura Std Book" panose="020B0502020204020303"/>
                        </a:rPr>
                        <a:t>0,3</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5"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6" y="1895911"/>
            <a:ext cx="4725915" cy="1542335"/>
          </a:xfrm>
        </p:spPr>
        <p:txBody>
          <a:bodyPr/>
          <a:lstStyle/>
          <a:p>
            <a:pPr lvl="4"/>
            <a:r>
              <a:rPr lang="sv-SE" sz="1400" dirty="0"/>
              <a:t>Antalet lediga jobb på Arbetsförmedlingen ökade i </a:t>
            </a:r>
            <a:r>
              <a:rPr lang="sv-SE" sz="1400" dirty="0" smtClean="0"/>
              <a:t>både </a:t>
            </a:r>
            <a:r>
              <a:rPr lang="sv-SE" sz="1400" dirty="0" smtClean="0"/>
              <a:t>länet och staden under kvartalet.</a:t>
            </a:r>
            <a:endParaRPr lang="sv-SE" sz="1400" dirty="0"/>
          </a:p>
          <a:p>
            <a:pPr lvl="4"/>
            <a:r>
              <a:rPr lang="sv-SE" sz="1400" dirty="0"/>
              <a:t>Antalet lediga jobb ökade inom flera branscher. Störst var ökningen inom </a:t>
            </a:r>
            <a:r>
              <a:rPr lang="sv-SE" sz="1400" dirty="0" smtClean="0"/>
              <a:t>Tillverkning av </a:t>
            </a:r>
            <a:r>
              <a:rPr lang="sv-SE" sz="1400" dirty="0"/>
              <a:t>verkstadsvaror </a:t>
            </a:r>
            <a:r>
              <a:rPr lang="sv-SE" sz="1400" dirty="0" smtClean="0"/>
              <a:t>samt </a:t>
            </a:r>
            <a:r>
              <a:rPr lang="sv-SE" sz="1400" dirty="0"/>
              <a:t>Hotell och restaurang.</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696108" y="1465908"/>
            <a:ext cx="4725914" cy="492443"/>
          </a:xfrm>
          <a:prstGeom prst="rect">
            <a:avLst/>
          </a:prstGeom>
          <a:noFill/>
        </p:spPr>
        <p:txBody>
          <a:bodyPr wrap="square" rtlCol="0">
            <a:spAutoFit/>
          </a:bodyPr>
          <a:lstStyle/>
          <a:p>
            <a:r>
              <a:rPr lang="sv-SE" sz="1400" b="1" dirty="0"/>
              <a:t>Nyanmälda platser på Arbetsförmedlingen</a:t>
            </a:r>
            <a:r>
              <a:rPr lang="sv-SE" sz="1400" dirty="0"/>
              <a:t/>
            </a:r>
            <a:br>
              <a:rPr lang="sv-SE" sz="1400" dirty="0"/>
            </a:br>
            <a:r>
              <a:rPr lang="sv-SE" sz="1200" dirty="0"/>
              <a:t>Index 100 = 2011 kv2</a:t>
            </a:r>
            <a:endParaRPr lang="sv-SE" sz="1400" dirty="0"/>
          </a:p>
        </p:txBody>
      </p:sp>
      <p:graphicFrame>
        <p:nvGraphicFramePr>
          <p:cNvPr id="26" name="Tabell 25">
            <a:extLst>
              <a:ext uri="{FF2B5EF4-FFF2-40B4-BE49-F238E27FC236}">
                <a16:creationId xmlns:a16="http://schemas.microsoft.com/office/drawing/2014/main" id="{6789A64C-4FA8-48AA-8057-4BA62B99F157}"/>
              </a:ext>
            </a:extLst>
          </p:cNvPr>
          <p:cNvGraphicFramePr>
            <a:graphicFrameLocks noGrp="1"/>
          </p:cNvGraphicFramePr>
          <p:nvPr>
            <p:extLst>
              <p:ext uri="{D42A27DB-BD31-4B8C-83A1-F6EECF244321}">
                <p14:modId xmlns:p14="http://schemas.microsoft.com/office/powerpoint/2010/main" val="1379052001"/>
              </p:ext>
            </p:extLst>
          </p:nvPr>
        </p:nvGraphicFramePr>
        <p:xfrm>
          <a:off x="6744446" y="3705998"/>
          <a:ext cx="4725915" cy="2266432"/>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1678076792"/>
                    </a:ext>
                  </a:extLst>
                </a:gridCol>
                <a:gridCol w="685603">
                  <a:extLst>
                    <a:ext uri="{9D8B030D-6E8A-4147-A177-3AD203B41FA5}">
                      <a16:colId xmlns:a16="http://schemas.microsoft.com/office/drawing/2014/main" val="2601369493"/>
                    </a:ext>
                  </a:extLst>
                </a:gridCol>
                <a:gridCol w="623387">
                  <a:extLst>
                    <a:ext uri="{9D8B030D-6E8A-4147-A177-3AD203B41FA5}">
                      <a16:colId xmlns:a16="http://schemas.microsoft.com/office/drawing/2014/main" val="2395970223"/>
                    </a:ext>
                  </a:extLst>
                </a:gridCol>
                <a:gridCol w="614869">
                  <a:extLst>
                    <a:ext uri="{9D8B030D-6E8A-4147-A177-3AD203B41FA5}">
                      <a16:colId xmlns:a16="http://schemas.microsoft.com/office/drawing/2014/main" val="3235649811"/>
                    </a:ext>
                  </a:extLst>
                </a:gridCol>
                <a:gridCol w="717079">
                  <a:extLst>
                    <a:ext uri="{9D8B030D-6E8A-4147-A177-3AD203B41FA5}">
                      <a16:colId xmlns:a16="http://schemas.microsoft.com/office/drawing/2014/main" val="1050073455"/>
                    </a:ext>
                  </a:extLst>
                </a:gridCol>
                <a:gridCol w="541259">
                  <a:extLst>
                    <a:ext uri="{9D8B030D-6E8A-4147-A177-3AD203B41FA5}">
                      <a16:colId xmlns:a16="http://schemas.microsoft.com/office/drawing/2014/main" val="3827523272"/>
                    </a:ext>
                  </a:extLst>
                </a:gridCol>
              </a:tblGrid>
              <a:tr h="281839">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33">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2021 kv2</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-1 år</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Utv., %</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37732">
                <a:tc>
                  <a:txBody>
                    <a:bodyPr/>
                    <a:lstStyle/>
                    <a:p>
                      <a:pPr marL="72000" algn="l" fontAlgn="ctr"/>
                      <a:r>
                        <a:rPr lang="sv-SE" sz="800" u="none" strike="noStrike" dirty="0">
                          <a:effectLst/>
                        </a:rPr>
                        <a:t>Sverige</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312 463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1 034 716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a:t>
                      </a:r>
                    </a:p>
                  </a:txBody>
                  <a:tcPr marL="9525" marR="9525" marT="9525" marB="0" anchor="ctr"/>
                </a:tc>
                <a:extLst>
                  <a:ext uri="{0D108BD9-81ED-4DB2-BD59-A6C34878D82A}">
                    <a16:rowId xmlns:a16="http://schemas.microsoft.com/office/drawing/2014/main" val="1544414373"/>
                  </a:ext>
                </a:extLst>
              </a:tr>
              <a:tr h="337732">
                <a:tc>
                  <a:txBody>
                    <a:bodyPr/>
                    <a:lstStyle/>
                    <a:p>
                      <a:pPr marL="7200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135 912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457 430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4178915708"/>
                  </a:ext>
                </a:extLst>
              </a:tr>
              <a:tr h="337732">
                <a:tc>
                  <a:txBody>
                    <a:bodyPr/>
                    <a:lstStyle/>
                    <a:p>
                      <a:pPr marL="7200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73 195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239 976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1554613420"/>
                  </a:ext>
                </a:extLst>
              </a:tr>
              <a:tr h="337732">
                <a:tc>
                  <a:txBody>
                    <a:bodyPr/>
                    <a:lstStyle/>
                    <a:p>
                      <a:pPr marL="7200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47 323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156 047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923977588"/>
                  </a:ext>
                </a:extLst>
              </a:tr>
              <a:tr h="337732">
                <a:tc>
                  <a:txBody>
                    <a:bodyPr/>
                    <a:lstStyle/>
                    <a:p>
                      <a:pPr marL="72000" algn="l" fontAlgn="ctr"/>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239 268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794 740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2" name="Diagram 11">
            <a:extLst>
              <a:ext uri="{FF2B5EF4-FFF2-40B4-BE49-F238E27FC236}">
                <a16:creationId xmlns:a16="http://schemas.microsoft.com/office/drawing/2014/main" id="{5FA19D91-F626-4693-9EF0-E63DEBF26324}"/>
              </a:ext>
            </a:extLst>
          </p:cNvPr>
          <p:cNvGraphicFramePr>
            <a:graphicFrameLocks/>
          </p:cNvGraphicFramePr>
          <p:nvPr>
            <p:extLst>
              <p:ext uri="{D42A27DB-BD31-4B8C-83A1-F6EECF244321}">
                <p14:modId xmlns:p14="http://schemas.microsoft.com/office/powerpoint/2010/main" val="946478623"/>
              </p:ext>
            </p:extLst>
          </p:nvPr>
        </p:nvGraphicFramePr>
        <p:xfrm>
          <a:off x="696107" y="1967405"/>
          <a:ext cx="5763415" cy="371194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2687" y="1887523"/>
            <a:ext cx="4684939" cy="1551470"/>
          </a:xfrm>
        </p:spPr>
        <p:txBody>
          <a:bodyPr/>
          <a:lstStyle/>
          <a:p>
            <a:pPr lvl="4"/>
            <a:r>
              <a:rPr lang="sv-SE" dirty="0"/>
              <a:t>Under andra kvartalet har 3 400 personer varslats i länet och nästan 2 800 i staden. Det är betydligt färre jämfört med 2020, då varslade personer ökade kraftigt pga. pandemin.</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533054"/>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2011 kv2</a:t>
            </a:r>
            <a:endParaRPr lang="sv-SE" sz="1400" dirty="0"/>
          </a:p>
        </p:txBody>
      </p:sp>
      <p:graphicFrame>
        <p:nvGraphicFramePr>
          <p:cNvPr id="26" name="Tabell 25">
            <a:extLst>
              <a:ext uri="{FF2B5EF4-FFF2-40B4-BE49-F238E27FC236}">
                <a16:creationId xmlns:a16="http://schemas.microsoft.com/office/drawing/2014/main" id="{2E73D2B9-A861-42C6-80D3-9729332B0824}"/>
              </a:ext>
            </a:extLst>
          </p:cNvPr>
          <p:cNvGraphicFramePr>
            <a:graphicFrameLocks noGrp="1"/>
          </p:cNvGraphicFramePr>
          <p:nvPr>
            <p:extLst>
              <p:ext uri="{D42A27DB-BD31-4B8C-83A1-F6EECF244321}">
                <p14:modId xmlns:p14="http://schemas.microsoft.com/office/powerpoint/2010/main" val="2852651727"/>
              </p:ext>
            </p:extLst>
          </p:nvPr>
        </p:nvGraphicFramePr>
        <p:xfrm>
          <a:off x="6792684" y="3715992"/>
          <a:ext cx="4677675" cy="2256440"/>
        </p:xfrm>
        <a:graphic>
          <a:graphicData uri="http://schemas.openxmlformats.org/drawingml/2006/table">
            <a:tbl>
              <a:tblPr bandRow="1">
                <a:tableStyleId>{2D5ABB26-0587-4C30-8999-92F81FD0307C}</a:tableStyleId>
              </a:tblPr>
              <a:tblGrid>
                <a:gridCol w="1527960">
                  <a:extLst>
                    <a:ext uri="{9D8B030D-6E8A-4147-A177-3AD203B41FA5}">
                      <a16:colId xmlns:a16="http://schemas.microsoft.com/office/drawing/2014/main" val="1678076792"/>
                    </a:ext>
                  </a:extLst>
                </a:gridCol>
                <a:gridCol w="678605">
                  <a:extLst>
                    <a:ext uri="{9D8B030D-6E8A-4147-A177-3AD203B41FA5}">
                      <a16:colId xmlns:a16="http://schemas.microsoft.com/office/drawing/2014/main" val="2601369493"/>
                    </a:ext>
                  </a:extLst>
                </a:gridCol>
                <a:gridCol w="769873">
                  <a:extLst>
                    <a:ext uri="{9D8B030D-6E8A-4147-A177-3AD203B41FA5}">
                      <a16:colId xmlns:a16="http://schemas.microsoft.com/office/drawing/2014/main" val="2395970223"/>
                    </a:ext>
                  </a:extLst>
                </a:gridCol>
                <a:gridCol w="609483">
                  <a:extLst>
                    <a:ext uri="{9D8B030D-6E8A-4147-A177-3AD203B41FA5}">
                      <a16:colId xmlns:a16="http://schemas.microsoft.com/office/drawing/2014/main" val="3235649811"/>
                    </a:ext>
                  </a:extLst>
                </a:gridCol>
                <a:gridCol w="556020">
                  <a:extLst>
                    <a:ext uri="{9D8B030D-6E8A-4147-A177-3AD203B41FA5}">
                      <a16:colId xmlns:a16="http://schemas.microsoft.com/office/drawing/2014/main" val="1050073455"/>
                    </a:ext>
                  </a:extLst>
                </a:gridCol>
                <a:gridCol w="535734">
                  <a:extLst>
                    <a:ext uri="{9D8B030D-6E8A-4147-A177-3AD203B41FA5}">
                      <a16:colId xmlns:a16="http://schemas.microsoft.com/office/drawing/2014/main" val="3827523272"/>
                    </a:ext>
                  </a:extLst>
                </a:gridCol>
              </a:tblGrid>
              <a:tr h="280597">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4628">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2021 kv2</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-1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Utv., %</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36243">
                <a:tc>
                  <a:txBody>
                    <a:bodyPr/>
                    <a:lstStyle/>
                    <a:p>
                      <a:pPr marL="72000" lvl="0" algn="l" fontAlgn="ctr"/>
                      <a:r>
                        <a:rPr lang="sv-SE" sz="800" u="none" strike="noStrike" dirty="0">
                          <a:effectLst/>
                        </a:rPr>
                        <a:t>Sverige</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7 680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44 421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extLst>
                  <a:ext uri="{0D108BD9-81ED-4DB2-BD59-A6C34878D82A}">
                    <a16:rowId xmlns:a16="http://schemas.microsoft.com/office/drawing/2014/main" val="1544414373"/>
                  </a:ext>
                </a:extLst>
              </a:tr>
              <a:tr h="336243">
                <a:tc>
                  <a:txBody>
                    <a:bodyPr/>
                    <a:lstStyle/>
                    <a:p>
                      <a:pPr marL="72000" lvl="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4 486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27 047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extLst>
                  <a:ext uri="{0D108BD9-81ED-4DB2-BD59-A6C34878D82A}">
                    <a16:rowId xmlns:a16="http://schemas.microsoft.com/office/drawing/2014/main" val="4178915708"/>
                  </a:ext>
                </a:extLst>
              </a:tr>
              <a:tr h="336243">
                <a:tc>
                  <a:txBody>
                    <a:bodyPr/>
                    <a:lstStyle/>
                    <a:p>
                      <a:pPr marL="72000" lvl="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3 410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21 218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-62</a:t>
                      </a:r>
                    </a:p>
                  </a:txBody>
                  <a:tcPr marL="9525" marR="9525" marT="9525" marB="0" anchor="ctr"/>
                </a:tc>
                <a:extLst>
                  <a:ext uri="{0D108BD9-81ED-4DB2-BD59-A6C34878D82A}">
                    <a16:rowId xmlns:a16="http://schemas.microsoft.com/office/drawing/2014/main" val="1554613420"/>
                  </a:ext>
                </a:extLst>
              </a:tr>
              <a:tr h="336243">
                <a:tc>
                  <a:txBody>
                    <a:bodyPr/>
                    <a:lstStyle/>
                    <a:p>
                      <a:pPr marL="72000" lvl="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2 799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14 802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-65</a:t>
                      </a:r>
                    </a:p>
                  </a:txBody>
                  <a:tcPr marL="9525" marR="9525" marT="9525" marB="0" anchor="ctr"/>
                </a:tc>
                <a:extLst>
                  <a:ext uri="{0D108BD9-81ED-4DB2-BD59-A6C34878D82A}">
                    <a16:rowId xmlns:a16="http://schemas.microsoft.com/office/drawing/2014/main" val="923977588"/>
                  </a:ext>
                </a:extLst>
              </a:tr>
              <a:tr h="336243">
                <a:tc>
                  <a:txBody>
                    <a:bodyPr/>
                    <a:lstStyle/>
                    <a:p>
                      <a:pPr marL="72000" lvl="0" algn="l" fontAlgn="ctr"/>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4 270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23 203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-62</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3" name="Diagram 12">
            <a:extLst>
              <a:ext uri="{FF2B5EF4-FFF2-40B4-BE49-F238E27FC236}">
                <a16:creationId xmlns:a16="http://schemas.microsoft.com/office/drawing/2014/main" id="{E658C93E-34BF-4178-9E19-E912634CAB60}"/>
              </a:ext>
            </a:extLst>
          </p:cNvPr>
          <p:cNvGraphicFramePr>
            <a:graphicFrameLocks/>
          </p:cNvGraphicFramePr>
          <p:nvPr>
            <p:extLst>
              <p:ext uri="{D42A27DB-BD31-4B8C-83A1-F6EECF244321}">
                <p14:modId xmlns:p14="http://schemas.microsoft.com/office/powerpoint/2010/main" val="1645931860"/>
              </p:ext>
            </p:extLst>
          </p:nvPr>
        </p:nvGraphicFramePr>
        <p:xfrm>
          <a:off x="714374" y="2025497"/>
          <a:ext cx="5971652" cy="37314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880101"/>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4317" y="1929468"/>
            <a:ext cx="4667523" cy="1509816"/>
          </a:xfrm>
        </p:spPr>
        <p:txBody>
          <a:bodyPr/>
          <a:lstStyle/>
          <a:p>
            <a:pPr lvl="4"/>
            <a:r>
              <a:rPr lang="sv-SE" sz="1400" dirty="0"/>
              <a:t>Arbetslösheten minskade i både absoluta som relativa tal i Stockholm under andra kvartalet. </a:t>
            </a:r>
          </a:p>
          <a:p>
            <a:pPr lvl="4"/>
            <a:r>
              <a:rPr lang="sv-SE" sz="1400" dirty="0"/>
              <a:t>Vaxholm kommun hade den lägsta relativa arbetslösheten i länet: 2,8 procent.</a:t>
            </a:r>
          </a:p>
          <a:p>
            <a:endParaRPr lang="sv-SE" sz="1600"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35904" y="1282848"/>
            <a:ext cx="4973777"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20" name="Tabell 19">
            <a:extLst>
              <a:ext uri="{FF2B5EF4-FFF2-40B4-BE49-F238E27FC236}">
                <a16:creationId xmlns:a16="http://schemas.microsoft.com/office/drawing/2014/main" id="{87967B9E-0076-4AE3-B0C2-6FDE75ACC321}"/>
              </a:ext>
            </a:extLst>
          </p:cNvPr>
          <p:cNvGraphicFramePr>
            <a:graphicFrameLocks noGrp="1"/>
          </p:cNvGraphicFramePr>
          <p:nvPr>
            <p:extLst>
              <p:ext uri="{D42A27DB-BD31-4B8C-83A1-F6EECF244321}">
                <p14:modId xmlns:p14="http://schemas.microsoft.com/office/powerpoint/2010/main" val="164736067"/>
              </p:ext>
            </p:extLst>
          </p:nvPr>
        </p:nvGraphicFramePr>
        <p:xfrm>
          <a:off x="6810101" y="3726566"/>
          <a:ext cx="4660267" cy="2140539"/>
        </p:xfrm>
        <a:graphic>
          <a:graphicData uri="http://schemas.openxmlformats.org/drawingml/2006/table">
            <a:tbl>
              <a:tblPr bandRow="1">
                <a:tableStyleId>{2D5ABB26-0587-4C30-8999-92F81FD0307C}</a:tableStyleId>
              </a:tblPr>
              <a:tblGrid>
                <a:gridCol w="1522274">
                  <a:extLst>
                    <a:ext uri="{9D8B030D-6E8A-4147-A177-3AD203B41FA5}">
                      <a16:colId xmlns:a16="http://schemas.microsoft.com/office/drawing/2014/main" val="1678076792"/>
                    </a:ext>
                  </a:extLst>
                </a:gridCol>
                <a:gridCol w="676080">
                  <a:extLst>
                    <a:ext uri="{9D8B030D-6E8A-4147-A177-3AD203B41FA5}">
                      <a16:colId xmlns:a16="http://schemas.microsoft.com/office/drawing/2014/main" val="2601369493"/>
                    </a:ext>
                  </a:extLst>
                </a:gridCol>
                <a:gridCol w="767008">
                  <a:extLst>
                    <a:ext uri="{9D8B030D-6E8A-4147-A177-3AD203B41FA5}">
                      <a16:colId xmlns:a16="http://schemas.microsoft.com/office/drawing/2014/main" val="2395970223"/>
                    </a:ext>
                  </a:extLst>
                </a:gridCol>
                <a:gridCol w="607214">
                  <a:extLst>
                    <a:ext uri="{9D8B030D-6E8A-4147-A177-3AD203B41FA5}">
                      <a16:colId xmlns:a16="http://schemas.microsoft.com/office/drawing/2014/main" val="3235649811"/>
                    </a:ext>
                  </a:extLst>
                </a:gridCol>
                <a:gridCol w="553950">
                  <a:extLst>
                    <a:ext uri="{9D8B030D-6E8A-4147-A177-3AD203B41FA5}">
                      <a16:colId xmlns:a16="http://schemas.microsoft.com/office/drawing/2014/main" val="1050073455"/>
                    </a:ext>
                  </a:extLst>
                </a:gridCol>
                <a:gridCol w="533741">
                  <a:extLst>
                    <a:ext uri="{9D8B030D-6E8A-4147-A177-3AD203B41FA5}">
                      <a16:colId xmlns:a16="http://schemas.microsoft.com/office/drawing/2014/main" val="3827523272"/>
                    </a:ext>
                  </a:extLst>
                </a:gridCol>
              </a:tblGrid>
              <a:tr h="277767">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Förändring</a:t>
                      </a:r>
                      <a:endParaRPr lang="sv-SE" sz="800" b="0" i="0" u="none" strike="noStrike">
                        <a:solidFill>
                          <a:srgbClr val="000000"/>
                        </a:solidFill>
                        <a:effectLst/>
                        <a:latin typeface="Futura Std Book" panose="020B0502020204020303" pitchFamily="34" charset="0"/>
                      </a:endParaRPr>
                    </a:p>
                  </a:txBody>
                  <a:tcPr marL="9525" marR="9525" marT="9525" marB="0" anchor="b"/>
                </a:tc>
                <a:tc gridSpan="3">
                  <a:txBody>
                    <a:bodyPr/>
                    <a:lstStyle/>
                    <a:p>
                      <a:pPr algn="ctr" rtl="0" fontAlgn="b"/>
                      <a:r>
                        <a:rPr lang="sv-SE" sz="800" u="none" strike="noStrike" dirty="0">
                          <a:effectLst/>
                        </a:rPr>
                        <a:t>Arbetslösa i förh. till befolkningen, 15-74 år (%)</a:t>
                      </a:r>
                      <a:endParaRPr lang="sv-SE" sz="800" b="0" i="0" u="none" strike="noStrike" dirty="0">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41492332"/>
                  </a:ext>
                </a:extLst>
              </a:tr>
              <a:tr h="277767">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dirty="0">
                          <a:effectLst/>
                        </a:rPr>
                        <a:t>2021 kv2</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-1 år (antal)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dirty="0">
                          <a:effectLst/>
                        </a:rPr>
                        <a:t>2021 kv2</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dirty="0">
                          <a:effectLst/>
                        </a:rPr>
                        <a:t>-1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a:effectLst/>
                        </a:rPr>
                        <a:t>-5 år</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17001">
                <a:tc>
                  <a:txBody>
                    <a:bodyPr/>
                    <a:lstStyle/>
                    <a:p>
                      <a:pPr marL="72000" algn="l" fontAlgn="ctr"/>
                      <a:r>
                        <a:rPr lang="sv-SE" sz="800" u="none" strike="noStrike" dirty="0">
                          <a:effectLst/>
                        </a:rPr>
                        <a:t>Sverige</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415 627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-26 471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1544414373"/>
                  </a:ext>
                </a:extLst>
              </a:tr>
              <a:tr h="317001">
                <a:tc>
                  <a:txBody>
                    <a:bodyPr/>
                    <a:lstStyle/>
                    <a:p>
                      <a:pPr marL="7200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194 649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-7 869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4178915708"/>
                  </a:ext>
                </a:extLst>
              </a:tr>
              <a:tr h="317001">
                <a:tc>
                  <a:txBody>
                    <a:bodyPr/>
                    <a:lstStyle/>
                    <a:p>
                      <a:pPr marL="7200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97 958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-2 288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4,0</a:t>
                      </a:r>
                    </a:p>
                  </a:txBody>
                  <a:tcPr marL="9525" marR="9525" marT="9525" marB="0" anchor="ctr"/>
                </a:tc>
                <a:extLst>
                  <a:ext uri="{0D108BD9-81ED-4DB2-BD59-A6C34878D82A}">
                    <a16:rowId xmlns:a16="http://schemas.microsoft.com/office/drawing/2014/main" val="1554613420"/>
                  </a:ext>
                </a:extLst>
              </a:tr>
              <a:tr h="317001">
                <a:tc>
                  <a:txBody>
                    <a:bodyPr/>
                    <a:lstStyle/>
                    <a:p>
                      <a:pPr marL="7200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42 645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-2 051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923977588"/>
                  </a:ext>
                </a:extLst>
              </a:tr>
              <a:tr h="317001">
                <a:tc>
                  <a:txBody>
                    <a:bodyPr/>
                    <a:lstStyle/>
                    <a:p>
                      <a:pPr marL="72000" algn="l" fontAlgn="ctr"/>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317 670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-24 183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3645508160"/>
                  </a:ext>
                </a:extLst>
              </a:tr>
            </a:tbl>
          </a:graphicData>
        </a:graphic>
      </p:graphicFrame>
      <p:sp>
        <p:nvSpPr>
          <p:cNvPr id="12" name="textruta 11">
            <a:extLst>
              <a:ext uri="{FF2B5EF4-FFF2-40B4-BE49-F238E27FC236}">
                <a16:creationId xmlns:a16="http://schemas.microsoft.com/office/drawing/2014/main" id="{CF50989D-A454-4442-95C5-3FCCC241BEF9}"/>
              </a:ext>
            </a:extLst>
          </p:cNvPr>
          <p:cNvSpPr txBox="1"/>
          <p:nvPr/>
        </p:nvSpPr>
        <p:spPr>
          <a:xfrm>
            <a:off x="6728349" y="5950466"/>
            <a:ext cx="2816797" cy="184666"/>
          </a:xfrm>
          <a:prstGeom prst="rect">
            <a:avLst/>
          </a:prstGeom>
          <a:noFill/>
        </p:spPr>
        <p:txBody>
          <a:bodyPr wrap="none" rtlCol="0">
            <a:spAutoFit/>
          </a:bodyPr>
          <a:lstStyle/>
          <a:p>
            <a:r>
              <a:rPr lang="sv-SE" sz="600" dirty="0"/>
              <a:t>* Jämförelsen basers på oreviderad data från Statistiska centralbyrån. </a:t>
            </a:r>
          </a:p>
        </p:txBody>
      </p:sp>
      <p:graphicFrame>
        <p:nvGraphicFramePr>
          <p:cNvPr id="14" name="Diagram 13">
            <a:extLst>
              <a:ext uri="{FF2B5EF4-FFF2-40B4-BE49-F238E27FC236}">
                <a16:creationId xmlns:a16="http://schemas.microsoft.com/office/drawing/2014/main" id="{15FB08F0-E598-4BDB-A61B-5F5F5A1F8B74}"/>
              </a:ext>
            </a:extLst>
          </p:cNvPr>
          <p:cNvGraphicFramePr>
            <a:graphicFrameLocks/>
          </p:cNvGraphicFramePr>
          <p:nvPr>
            <p:extLst>
              <p:ext uri="{D42A27DB-BD31-4B8C-83A1-F6EECF244321}">
                <p14:modId xmlns:p14="http://schemas.microsoft.com/office/powerpoint/2010/main" val="806478490"/>
              </p:ext>
            </p:extLst>
          </p:nvPr>
        </p:nvGraphicFramePr>
        <p:xfrm>
          <a:off x="740180" y="1929468"/>
          <a:ext cx="5980911" cy="402099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3770684297"/>
              </p:ext>
            </p:extLst>
          </p:nvPr>
        </p:nvGraphicFramePr>
        <p:xfrm>
          <a:off x="1882773" y="1552560"/>
          <a:ext cx="8426449" cy="1915560"/>
        </p:xfrm>
        <a:graphic>
          <a:graphicData uri="http://schemas.openxmlformats.org/drawingml/2006/table">
            <a:tbl>
              <a:tblPr firstRow="1" bandRow="1">
                <a:tableStyleId>{5C22544A-7EE6-4342-B048-85BDC9FD1C3A}</a:tableStyleId>
              </a:tblPr>
              <a:tblGrid>
                <a:gridCol w="2622552">
                  <a:extLst>
                    <a:ext uri="{9D8B030D-6E8A-4147-A177-3AD203B41FA5}">
                      <a16:colId xmlns:a16="http://schemas.microsoft.com/office/drawing/2014/main" val="452260278"/>
                    </a:ext>
                  </a:extLst>
                </a:gridCol>
                <a:gridCol w="194580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0">
                          <a:solidFill>
                            <a:schemeClr val="bg1"/>
                          </a:solidFill>
                        </a:rPr>
                        <a:t>Antal</a:t>
                      </a:r>
                      <a:endParaRPr lang="sv-SE" sz="1000" b="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0">
                          <a:solidFill>
                            <a:schemeClr val="bg1"/>
                          </a:solidFill>
                        </a:rPr>
                        <a:t>Förändring (antal)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100" b="1" dirty="0">
                          <a:solidFill>
                            <a:schemeClr val="bg1"/>
                          </a:solidFill>
                        </a:rPr>
                        <a:t>Stockholms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kv2</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-5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53 995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-17 646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-24,6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35,2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21 560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-761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68,8</a:t>
                      </a:r>
                    </a:p>
                  </a:txBody>
                  <a:tcPr marL="9525" marR="9525" marT="9525" marB="0" anchor="ctr"/>
                </a:tc>
                <a:extLst>
                  <a:ext uri="{0D108BD9-81ED-4DB2-BD59-A6C34878D82A}">
                    <a16:rowId xmlns:a16="http://schemas.microsoft.com/office/drawing/2014/main" val="29336083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4 901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-2 837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31,9</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43 962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15 358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53,7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56,1</a:t>
                      </a:r>
                    </a:p>
                  </a:txBody>
                  <a:tcPr marL="9525" marR="9525" marT="9525" marB="0" anchor="ctr"/>
                </a:tc>
                <a:extLst>
                  <a:ext uri="{0D108BD9-81ED-4DB2-BD59-A6C34878D82A}">
                    <a16:rowId xmlns:a16="http://schemas.microsoft.com/office/drawing/2014/main" val="194798639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4 899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1 680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28,9</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97 958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-2 288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-2,3</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43,9</a:t>
                      </a:r>
                    </a:p>
                  </a:txBody>
                  <a:tcPr marL="9525" marR="9525" marT="9525" marB="0" anchor="ctr"/>
                </a:tc>
                <a:extLst>
                  <a:ext uri="{0D108BD9-81ED-4DB2-BD59-A6C34878D82A}">
                    <a16:rowId xmlns:a16="http://schemas.microsoft.com/office/drawing/2014/main" val="3944598109"/>
                  </a:ext>
                </a:extLst>
              </a:tr>
            </a:tbl>
          </a:graphicData>
        </a:graphic>
      </p:graphicFrame>
      <p:graphicFrame>
        <p:nvGraphicFramePr>
          <p:cNvPr id="7" name="Tabell 6">
            <a:extLst>
              <a:ext uri="{FF2B5EF4-FFF2-40B4-BE49-F238E27FC236}">
                <a16:creationId xmlns:a16="http://schemas.microsoft.com/office/drawing/2014/main" id="{3DEF7B02-E472-4D34-8BE5-CE628D619CD4}"/>
              </a:ext>
            </a:extLst>
          </p:cNvPr>
          <p:cNvGraphicFramePr>
            <a:graphicFrameLocks noGrp="1"/>
          </p:cNvGraphicFramePr>
          <p:nvPr>
            <p:extLst>
              <p:ext uri="{D42A27DB-BD31-4B8C-83A1-F6EECF244321}">
                <p14:modId xmlns:p14="http://schemas.microsoft.com/office/powerpoint/2010/main" val="1099081046"/>
              </p:ext>
            </p:extLst>
          </p:nvPr>
        </p:nvGraphicFramePr>
        <p:xfrm>
          <a:off x="1882774" y="3585949"/>
          <a:ext cx="8426450" cy="1915560"/>
        </p:xfrm>
        <a:graphic>
          <a:graphicData uri="http://schemas.openxmlformats.org/drawingml/2006/table">
            <a:tbl>
              <a:tblPr firstRow="1" bandRow="1">
                <a:tableStyleId>{5C22544A-7EE6-4342-B048-85BDC9FD1C3A}</a:tableStyleId>
              </a:tblPr>
              <a:tblGrid>
                <a:gridCol w="2622551">
                  <a:extLst>
                    <a:ext uri="{9D8B030D-6E8A-4147-A177-3AD203B41FA5}">
                      <a16:colId xmlns:a16="http://schemas.microsoft.com/office/drawing/2014/main" val="3172541576"/>
                    </a:ext>
                  </a:extLst>
                </a:gridCol>
                <a:gridCol w="1962588">
                  <a:extLst>
                    <a:ext uri="{9D8B030D-6E8A-4147-A177-3AD203B41FA5}">
                      <a16:colId xmlns:a16="http://schemas.microsoft.com/office/drawing/2014/main" val="3972448174"/>
                    </a:ext>
                  </a:extLst>
                </a:gridCol>
                <a:gridCol w="1644562">
                  <a:extLst>
                    <a:ext uri="{9D8B030D-6E8A-4147-A177-3AD203B41FA5}">
                      <a16:colId xmlns:a16="http://schemas.microsoft.com/office/drawing/2014/main" val="2242548848"/>
                    </a:ext>
                  </a:extLst>
                </a:gridCol>
                <a:gridCol w="1126252">
                  <a:extLst>
                    <a:ext uri="{9D8B030D-6E8A-4147-A177-3AD203B41FA5}">
                      <a16:colId xmlns:a16="http://schemas.microsoft.com/office/drawing/2014/main" val="2240687997"/>
                    </a:ext>
                  </a:extLst>
                </a:gridCol>
                <a:gridCol w="1070497">
                  <a:extLst>
                    <a:ext uri="{9D8B030D-6E8A-4147-A177-3AD203B41FA5}">
                      <a16:colId xmlns:a16="http://schemas.microsoft.com/office/drawing/2014/main" val="3419690974"/>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0">
                          <a:solidFill>
                            <a:schemeClr val="bg1"/>
                          </a:solidFill>
                        </a:rPr>
                        <a:t>Antal</a:t>
                      </a:r>
                      <a:endParaRPr lang="sv-SE" sz="1000" b="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0" dirty="0">
                          <a:solidFill>
                            <a:schemeClr val="bg1"/>
                          </a:solidFill>
                        </a:rPr>
                        <a:t>Förändring (antal)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10717706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dirty="0">
                          <a:solidFill>
                            <a:schemeClr val="bg1"/>
                          </a:solidFill>
                        </a:rPr>
                        <a:t>Stockholms stad</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kv2</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-5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720555006"/>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23 859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-8 668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-26,6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34,7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261196803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9 741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79,7</a:t>
                      </a:r>
                    </a:p>
                  </a:txBody>
                  <a:tcPr marL="9525" marR="9525" marT="9525" marB="0" anchor="ctr"/>
                </a:tc>
                <a:extLst>
                  <a:ext uri="{0D108BD9-81ED-4DB2-BD59-A6C34878D82A}">
                    <a16:rowId xmlns:a16="http://schemas.microsoft.com/office/drawing/2014/main" val="3918243475"/>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2 074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-1 156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39,7</a:t>
                      </a:r>
                    </a:p>
                  </a:txBody>
                  <a:tcPr marL="9525" marR="9525" marT="9525" marB="0" anchor="ctr"/>
                </a:tc>
                <a:extLst>
                  <a:ext uri="{0D108BD9-81ED-4DB2-BD59-A6C34878D82A}">
                    <a16:rowId xmlns:a16="http://schemas.microsoft.com/office/drawing/2014/main" val="123791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18 787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6 616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54,4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59,4</a:t>
                      </a:r>
                    </a:p>
                  </a:txBody>
                  <a:tcPr marL="9525" marR="9525" marT="9525" marB="0" anchor="ctr"/>
                </a:tc>
                <a:extLst>
                  <a:ext uri="{0D108BD9-81ED-4DB2-BD59-A6C34878D82A}">
                    <a16:rowId xmlns:a16="http://schemas.microsoft.com/office/drawing/2014/main" val="242344972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1 836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661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51,5</a:t>
                      </a:r>
                    </a:p>
                  </a:txBody>
                  <a:tcPr marL="9525" marR="9525" marT="9525" marB="0" anchor="ctr"/>
                </a:tc>
                <a:extLst>
                  <a:ext uri="{0D108BD9-81ED-4DB2-BD59-A6C34878D82A}">
                    <a16:rowId xmlns:a16="http://schemas.microsoft.com/office/drawing/2014/main" val="176530409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42 645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-2 051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44,6</a:t>
                      </a:r>
                    </a:p>
                  </a:txBody>
                  <a:tcPr marL="9525" marR="9525" marT="9525" marB="0" anchor="ctr"/>
                </a:tc>
                <a:extLst>
                  <a:ext uri="{0D108BD9-81ED-4DB2-BD59-A6C34878D82A}">
                    <a16:rowId xmlns:a16="http://schemas.microsoft.com/office/drawing/2014/main" val="3508717213"/>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795688" y="5477935"/>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1" y="2159984"/>
            <a:ext cx="4725925" cy="1260451"/>
          </a:xfrm>
        </p:spPr>
        <p:txBody>
          <a:bodyPr/>
          <a:lstStyle/>
          <a:p>
            <a:pPr lvl="4"/>
            <a:r>
              <a:rPr lang="sv-SE" dirty="0"/>
              <a:t>Antal invånare ökade med 17 000 personer i </a:t>
            </a:r>
            <a:r>
              <a:rPr lang="sv-SE" dirty="0" smtClean="0"/>
              <a:t>länet, varav 600 i staden jämfört </a:t>
            </a:r>
            <a:r>
              <a:rPr lang="sv-SE" dirty="0"/>
              <a:t>med samma kvartal 2020.</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3641361"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2011 kv2</a:t>
            </a:r>
            <a:endParaRPr lang="sv-SE" sz="1400" dirty="0"/>
          </a:p>
        </p:txBody>
      </p:sp>
      <p:graphicFrame>
        <p:nvGraphicFramePr>
          <p:cNvPr id="17" name="Tabell 16">
            <a:extLst>
              <a:ext uri="{FF2B5EF4-FFF2-40B4-BE49-F238E27FC236}">
                <a16:creationId xmlns:a16="http://schemas.microsoft.com/office/drawing/2014/main" id="{2D0C9507-FB63-49B0-ADB0-2782E52D479C}"/>
              </a:ext>
            </a:extLst>
          </p:cNvPr>
          <p:cNvGraphicFramePr>
            <a:graphicFrameLocks noGrp="1"/>
          </p:cNvGraphicFramePr>
          <p:nvPr>
            <p:extLst>
              <p:ext uri="{D42A27DB-BD31-4B8C-83A1-F6EECF244321}">
                <p14:modId xmlns:p14="http://schemas.microsoft.com/office/powerpoint/2010/main" val="3021774608"/>
              </p:ext>
            </p:extLst>
          </p:nvPr>
        </p:nvGraphicFramePr>
        <p:xfrm>
          <a:off x="6744441" y="3687829"/>
          <a:ext cx="4725924" cy="2192274"/>
        </p:xfrm>
        <a:graphic>
          <a:graphicData uri="http://schemas.openxmlformats.org/drawingml/2006/table">
            <a:tbl>
              <a:tblPr bandRow="1">
                <a:tableStyleId>{2D5ABB26-0587-4C30-8999-92F81FD0307C}</a:tableStyleId>
              </a:tblPr>
              <a:tblGrid>
                <a:gridCol w="1736000">
                  <a:extLst>
                    <a:ext uri="{9D8B030D-6E8A-4147-A177-3AD203B41FA5}">
                      <a16:colId xmlns:a16="http://schemas.microsoft.com/office/drawing/2014/main" val="1678076792"/>
                    </a:ext>
                  </a:extLst>
                </a:gridCol>
                <a:gridCol w="842883">
                  <a:extLst>
                    <a:ext uri="{9D8B030D-6E8A-4147-A177-3AD203B41FA5}">
                      <a16:colId xmlns:a16="http://schemas.microsoft.com/office/drawing/2014/main" val="2601369493"/>
                    </a:ext>
                  </a:extLst>
                </a:gridCol>
                <a:gridCol w="822850">
                  <a:extLst>
                    <a:ext uri="{9D8B030D-6E8A-4147-A177-3AD203B41FA5}">
                      <a16:colId xmlns:a16="http://schemas.microsoft.com/office/drawing/2014/main" val="557263932"/>
                    </a:ext>
                  </a:extLst>
                </a:gridCol>
                <a:gridCol w="748442">
                  <a:extLst>
                    <a:ext uri="{9D8B030D-6E8A-4147-A177-3AD203B41FA5}">
                      <a16:colId xmlns:a16="http://schemas.microsoft.com/office/drawing/2014/main" val="3235649811"/>
                    </a:ext>
                  </a:extLst>
                </a:gridCol>
                <a:gridCol w="575749">
                  <a:extLst>
                    <a:ext uri="{9D8B030D-6E8A-4147-A177-3AD203B41FA5}">
                      <a16:colId xmlns:a16="http://schemas.microsoft.com/office/drawing/2014/main" val="1050073455"/>
                    </a:ext>
                  </a:extLst>
                </a:gridCol>
              </a:tblGrid>
              <a:tr h="313182">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dirty="0">
                          <a:effectLst/>
                        </a:rPr>
                        <a:t>2021 kv2</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a:effectLst/>
                        </a:rPr>
                        <a:t>Förändring -1 år</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41332275"/>
                  </a:ext>
                </a:extLst>
              </a:tr>
              <a:tr h="313182">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gridSpan="2">
                  <a:txBody>
                    <a:bodyPr/>
                    <a:lstStyle/>
                    <a:p>
                      <a:pPr algn="ctr" rtl="0" fontAlgn="ctr"/>
                      <a:r>
                        <a:rPr lang="sv-SE" sz="800" u="none" strike="noStrike" dirty="0">
                          <a:effectLst/>
                        </a:rPr>
                        <a:t>(i tusental)</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hMerge="1">
                  <a:txBody>
                    <a:bodyPr/>
                    <a:lstStyle/>
                    <a:p>
                      <a:endParaRPr lang="sv-SE"/>
                    </a:p>
                  </a:txBody>
                  <a:tcPr>
                    <a:lnT>
                      <a:noFill/>
                    </a:lnT>
                  </a:tcPr>
                </a:tc>
                <a:tc>
                  <a:txBody>
                    <a:bodyPr/>
                    <a:lstStyle/>
                    <a:p>
                      <a:pPr algn="ctr" rtl="0" fontAlgn="ctr"/>
                      <a:r>
                        <a:rPr lang="sv-SE" sz="800" u="none" strike="noStrike">
                          <a:effectLst/>
                        </a:rPr>
                        <a:t>-1 år</a:t>
                      </a:r>
                      <a:endParaRPr lang="sv-SE" sz="800" b="0" i="0" u="none" strike="noStrike">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ctr"/>
                </a:tc>
                <a:extLst>
                  <a:ext uri="{0D108BD9-81ED-4DB2-BD59-A6C34878D82A}">
                    <a16:rowId xmlns:a16="http://schemas.microsoft.com/office/drawing/2014/main" val="2973882648"/>
                  </a:ext>
                </a:extLst>
              </a:tr>
              <a:tr h="313182">
                <a:tc>
                  <a:txBody>
                    <a:bodyPr/>
                    <a:lstStyle/>
                    <a:p>
                      <a:pPr marL="72000" algn="l" fontAlgn="ctr"/>
                      <a:r>
                        <a:rPr lang="sv-SE" sz="800" u="none" strike="noStrike" dirty="0">
                          <a:effectLst/>
                        </a:rPr>
                        <a:t>Sverige</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10 409,2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56,9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a:t>
                      </a:r>
                    </a:p>
                  </a:txBody>
                  <a:tcPr marL="9525" marR="9525" marT="9525" marB="0" anchor="ctr"/>
                </a:tc>
                <a:extLst>
                  <a:ext uri="{0D108BD9-81ED-4DB2-BD59-A6C34878D82A}">
                    <a16:rowId xmlns:a16="http://schemas.microsoft.com/office/drawing/2014/main" val="1544414373"/>
                  </a:ext>
                </a:extLst>
              </a:tr>
              <a:tr h="313182">
                <a:tc>
                  <a:txBody>
                    <a:bodyPr/>
                    <a:lstStyle/>
                    <a:p>
                      <a:pPr marL="7200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4 721,6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5,8</a:t>
                      </a:r>
                    </a:p>
                  </a:txBody>
                  <a:tcPr marL="9525" marR="9525" marT="9525" marB="0" anchor="ctr"/>
                </a:tc>
                <a:extLst>
                  <a:ext uri="{0D108BD9-81ED-4DB2-BD59-A6C34878D82A}">
                    <a16:rowId xmlns:a16="http://schemas.microsoft.com/office/drawing/2014/main" val="4178915708"/>
                  </a:ext>
                </a:extLst>
              </a:tr>
              <a:tr h="313182">
                <a:tc>
                  <a:txBody>
                    <a:bodyPr/>
                    <a:lstStyle/>
                    <a:p>
                      <a:pPr marL="7200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2 402,6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6,9</a:t>
                      </a:r>
                    </a:p>
                  </a:txBody>
                  <a:tcPr marL="9525" marR="9525" marT="9525" marB="0" anchor="ctr"/>
                </a:tc>
                <a:extLst>
                  <a:ext uri="{0D108BD9-81ED-4DB2-BD59-A6C34878D82A}">
                    <a16:rowId xmlns:a16="http://schemas.microsoft.com/office/drawing/2014/main" val="1554613420"/>
                  </a:ext>
                </a:extLst>
              </a:tr>
              <a:tr h="313182">
                <a:tc>
                  <a:txBody>
                    <a:bodyPr/>
                    <a:lstStyle/>
                    <a:p>
                      <a:pPr marL="7200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975,8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5,1</a:t>
                      </a:r>
                    </a:p>
                  </a:txBody>
                  <a:tcPr marL="9525" marR="9525" marT="9525" marB="0" anchor="ctr"/>
                </a:tc>
                <a:extLst>
                  <a:ext uri="{0D108BD9-81ED-4DB2-BD59-A6C34878D82A}">
                    <a16:rowId xmlns:a16="http://schemas.microsoft.com/office/drawing/2014/main" val="923977588"/>
                  </a:ext>
                </a:extLst>
              </a:tr>
              <a:tr h="313182">
                <a:tc>
                  <a:txBody>
                    <a:bodyPr/>
                    <a:lstStyle/>
                    <a:p>
                      <a:pPr marL="72000" algn="l" fontAlgn="ctr"/>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8 006,6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4,6</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3" name="Diagram 12">
            <a:extLst>
              <a:ext uri="{FF2B5EF4-FFF2-40B4-BE49-F238E27FC236}">
                <a16:creationId xmlns:a16="http://schemas.microsoft.com/office/drawing/2014/main" id="{98E6701B-181C-4D8A-91CC-55EBBB0FDB64}"/>
              </a:ext>
            </a:extLst>
          </p:cNvPr>
          <p:cNvGraphicFramePr>
            <a:graphicFrameLocks/>
          </p:cNvGraphicFramePr>
          <p:nvPr>
            <p:extLst>
              <p:ext uri="{D42A27DB-BD31-4B8C-83A1-F6EECF244321}">
                <p14:modId xmlns:p14="http://schemas.microsoft.com/office/powerpoint/2010/main" val="3121995406"/>
              </p:ext>
            </p:extLst>
          </p:nvPr>
        </p:nvGraphicFramePr>
        <p:xfrm>
          <a:off x="721632" y="1950883"/>
          <a:ext cx="5880503" cy="374524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7"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4" y="1132514"/>
            <a:ext cx="4725917" cy="2296486"/>
          </a:xfrm>
        </p:spPr>
        <p:txBody>
          <a:bodyPr/>
          <a:lstStyle/>
          <a:p>
            <a:pPr marL="285750" indent="-285750">
              <a:buFont typeface="Arial" panose="020B0604020202020204" pitchFamily="34" charset="0"/>
              <a:buChar char="•"/>
            </a:pPr>
            <a:r>
              <a:rPr lang="sv-SE" sz="1600" dirty="0"/>
              <a:t>Antalet påbörjade lägenheter ökade med 41 procent i länet under kvartalet medan de minskade med 3 procent i staden.</a:t>
            </a:r>
          </a:p>
          <a:p>
            <a:pPr marL="285750" indent="-285750">
              <a:buFont typeface="Arial" panose="020B0604020202020204" pitchFamily="34" charset="0"/>
              <a:buChar char="•"/>
            </a:pPr>
            <a:r>
              <a:rPr lang="sv-SE" sz="1600" dirty="0"/>
              <a:t>Den senaste fyra kvartalen har däremot bostadsbyggandet minskat med 2 procent i länet jämfört med fyrakvartals-perioden dessförinnan.</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8768"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2011 kv2</a:t>
            </a:r>
            <a:endParaRPr lang="sv-SE" sz="1400" dirty="0"/>
          </a:p>
        </p:txBody>
      </p:sp>
      <p:graphicFrame>
        <p:nvGraphicFramePr>
          <p:cNvPr id="26" name="Tabell 25">
            <a:extLst>
              <a:ext uri="{FF2B5EF4-FFF2-40B4-BE49-F238E27FC236}">
                <a16:creationId xmlns:a16="http://schemas.microsoft.com/office/drawing/2014/main" id="{A3B74061-5751-404A-8250-3D067C08821C}"/>
              </a:ext>
            </a:extLst>
          </p:cNvPr>
          <p:cNvGraphicFramePr>
            <a:graphicFrameLocks noGrp="1"/>
          </p:cNvGraphicFramePr>
          <p:nvPr>
            <p:extLst>
              <p:ext uri="{D42A27DB-BD31-4B8C-83A1-F6EECF244321}">
                <p14:modId xmlns:p14="http://schemas.microsoft.com/office/powerpoint/2010/main" val="1041449648"/>
              </p:ext>
            </p:extLst>
          </p:nvPr>
        </p:nvGraphicFramePr>
        <p:xfrm>
          <a:off x="6744445" y="3705999"/>
          <a:ext cx="4725916" cy="2174099"/>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1678076792"/>
                    </a:ext>
                  </a:extLst>
                </a:gridCol>
                <a:gridCol w="685604">
                  <a:extLst>
                    <a:ext uri="{9D8B030D-6E8A-4147-A177-3AD203B41FA5}">
                      <a16:colId xmlns:a16="http://schemas.microsoft.com/office/drawing/2014/main" val="2601369493"/>
                    </a:ext>
                  </a:extLst>
                </a:gridCol>
                <a:gridCol w="777813">
                  <a:extLst>
                    <a:ext uri="{9D8B030D-6E8A-4147-A177-3AD203B41FA5}">
                      <a16:colId xmlns:a16="http://schemas.microsoft.com/office/drawing/2014/main" val="2395970223"/>
                    </a:ext>
                  </a:extLst>
                </a:gridCol>
                <a:gridCol w="615768">
                  <a:extLst>
                    <a:ext uri="{9D8B030D-6E8A-4147-A177-3AD203B41FA5}">
                      <a16:colId xmlns:a16="http://schemas.microsoft.com/office/drawing/2014/main" val="3235649811"/>
                    </a:ext>
                  </a:extLst>
                </a:gridCol>
                <a:gridCol w="561754">
                  <a:extLst>
                    <a:ext uri="{9D8B030D-6E8A-4147-A177-3AD203B41FA5}">
                      <a16:colId xmlns:a16="http://schemas.microsoft.com/office/drawing/2014/main" val="1050073455"/>
                    </a:ext>
                  </a:extLst>
                </a:gridCol>
                <a:gridCol w="541259">
                  <a:extLst>
                    <a:ext uri="{9D8B030D-6E8A-4147-A177-3AD203B41FA5}">
                      <a16:colId xmlns:a16="http://schemas.microsoft.com/office/drawing/2014/main" val="3827523272"/>
                    </a:ext>
                  </a:extLst>
                </a:gridCol>
              </a:tblGrid>
              <a:tr h="270358">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83876">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2021 kv2</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-1 år</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Utv., %</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23973">
                <a:tc>
                  <a:txBody>
                    <a:bodyPr/>
                    <a:lstStyle/>
                    <a:p>
                      <a:pPr marL="72000" algn="l" fontAlgn="ctr"/>
                      <a:r>
                        <a:rPr lang="sv-SE" sz="800" u="none" strike="noStrike" dirty="0">
                          <a:effectLst/>
                        </a:rPr>
                        <a:t>Sverige</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14 679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17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-11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53 215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12 </a:t>
                      </a:r>
                    </a:p>
                  </a:txBody>
                  <a:tcPr marL="9525" marR="9525" marT="9525" marB="0" anchor="ctr"/>
                </a:tc>
                <a:extLst>
                  <a:ext uri="{0D108BD9-81ED-4DB2-BD59-A6C34878D82A}">
                    <a16:rowId xmlns:a16="http://schemas.microsoft.com/office/drawing/2014/main" val="1544414373"/>
                  </a:ext>
                </a:extLst>
              </a:tr>
              <a:tr h="323973">
                <a:tc>
                  <a:txBody>
                    <a:bodyPr/>
                    <a:lstStyle/>
                    <a:p>
                      <a:pPr marL="7200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7 408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26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-14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23 935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0 </a:t>
                      </a:r>
                    </a:p>
                  </a:txBody>
                  <a:tcPr marL="9525" marR="9525" marT="9525" marB="0" anchor="ctr"/>
                </a:tc>
                <a:extLst>
                  <a:ext uri="{0D108BD9-81ED-4DB2-BD59-A6C34878D82A}">
                    <a16:rowId xmlns:a16="http://schemas.microsoft.com/office/drawing/2014/main" val="4178915708"/>
                  </a:ext>
                </a:extLst>
              </a:tr>
              <a:tr h="323973">
                <a:tc>
                  <a:txBody>
                    <a:bodyPr/>
                    <a:lstStyle/>
                    <a:p>
                      <a:pPr marL="7200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3 558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41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-24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12 689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-2 </a:t>
                      </a:r>
                    </a:p>
                  </a:txBody>
                  <a:tcPr marL="9525" marR="9525" marT="9525" marB="0" anchor="ctr"/>
                </a:tc>
                <a:extLst>
                  <a:ext uri="{0D108BD9-81ED-4DB2-BD59-A6C34878D82A}">
                    <a16:rowId xmlns:a16="http://schemas.microsoft.com/office/drawing/2014/main" val="1554613420"/>
                  </a:ext>
                </a:extLst>
              </a:tr>
              <a:tr h="323973">
                <a:tc>
                  <a:txBody>
                    <a:bodyPr/>
                    <a:lstStyle/>
                    <a:p>
                      <a:pPr marL="7200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892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-53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4 410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16 </a:t>
                      </a:r>
                    </a:p>
                  </a:txBody>
                  <a:tcPr marL="9525" marR="9525" marT="9525" marB="0" anchor="ctr"/>
                </a:tc>
                <a:extLst>
                  <a:ext uri="{0D108BD9-81ED-4DB2-BD59-A6C34878D82A}">
                    <a16:rowId xmlns:a16="http://schemas.microsoft.com/office/drawing/2014/main" val="923977588"/>
                  </a:ext>
                </a:extLst>
              </a:tr>
              <a:tr h="323973">
                <a:tc>
                  <a:txBody>
                    <a:bodyPr/>
                    <a:lstStyle/>
                    <a:p>
                      <a:pPr marL="72000" algn="l" fontAlgn="ctr"/>
                      <a:r>
                        <a:rPr lang="sv-SE" sz="800" u="none" strike="noStrike" dirty="0">
                          <a:effectLst/>
                        </a:rPr>
                        <a:t>Sverige, exkl. Stockholms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11 121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11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-7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40 526 </a:t>
                      </a:r>
                    </a:p>
                  </a:txBody>
                  <a:tcPr marL="9525" marR="9525" marT="9525" marB="0" anchor="ctr"/>
                </a:tc>
                <a:tc>
                  <a:txBody>
                    <a:bodyPr/>
                    <a:lstStyle/>
                    <a:p>
                      <a:pPr algn="ctr" fontAlgn="ctr"/>
                      <a:r>
                        <a:rPr lang="sv-SE" sz="700" b="0" i="0" u="none" strike="noStrike" dirty="0">
                          <a:solidFill>
                            <a:srgbClr val="000000"/>
                          </a:solidFill>
                          <a:effectLst/>
                          <a:latin typeface="Futura Std Book" panose="020B0502020204020303"/>
                        </a:rPr>
                        <a:t>18 </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3" name="Diagram 12">
            <a:extLst>
              <a:ext uri="{FF2B5EF4-FFF2-40B4-BE49-F238E27FC236}">
                <a16:creationId xmlns:a16="http://schemas.microsoft.com/office/drawing/2014/main" id="{E56EC394-4AD9-46AF-BFF1-DC3D0CE02E7E}"/>
              </a:ext>
            </a:extLst>
          </p:cNvPr>
          <p:cNvGraphicFramePr>
            <a:graphicFrameLocks/>
          </p:cNvGraphicFramePr>
          <p:nvPr>
            <p:extLst>
              <p:ext uri="{D42A27DB-BD31-4B8C-83A1-F6EECF244321}">
                <p14:modId xmlns:p14="http://schemas.microsoft.com/office/powerpoint/2010/main" val="1127570313"/>
              </p:ext>
            </p:extLst>
          </p:nvPr>
        </p:nvGraphicFramePr>
        <p:xfrm>
          <a:off x="718768" y="1949296"/>
          <a:ext cx="5807867" cy="370488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17550" y="5916380"/>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13146" y="1932132"/>
            <a:ext cx="47259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13146" y="1928289"/>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37006" y="4415096"/>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6854"/>
            <a:ext cx="5648416"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2011 kv2</a:t>
            </a:r>
            <a:endParaRPr lang="sv-SE" sz="1400" dirty="0"/>
          </a:p>
        </p:txBody>
      </p:sp>
      <p:sp>
        <p:nvSpPr>
          <p:cNvPr id="26" name="textruta 25">
            <a:extLst>
              <a:ext uri="{FF2B5EF4-FFF2-40B4-BE49-F238E27FC236}">
                <a16:creationId xmlns:a16="http://schemas.microsoft.com/office/drawing/2014/main" id="{CC3303BC-723F-4E54-B968-94023133B121}"/>
              </a:ext>
            </a:extLst>
          </p:cNvPr>
          <p:cNvSpPr txBox="1"/>
          <p:nvPr/>
        </p:nvSpPr>
        <p:spPr>
          <a:xfrm>
            <a:off x="10337005" y="4529232"/>
            <a:ext cx="1359275" cy="276999"/>
          </a:xfrm>
          <a:prstGeom prst="rect">
            <a:avLst/>
          </a:prstGeom>
          <a:noFill/>
        </p:spPr>
        <p:txBody>
          <a:bodyPr wrap="square" rtlCol="0">
            <a:spAutoFit/>
          </a:bodyPr>
          <a:lstStyle/>
          <a:p>
            <a:r>
              <a:rPr lang="sv-SE" sz="600" dirty="0"/>
              <a:t>**För utländska gästnätter exklusive camping</a:t>
            </a:r>
          </a:p>
        </p:txBody>
      </p:sp>
      <p:graphicFrame>
        <p:nvGraphicFramePr>
          <p:cNvPr id="29" name="Tabell 28">
            <a:extLst>
              <a:ext uri="{FF2B5EF4-FFF2-40B4-BE49-F238E27FC236}">
                <a16:creationId xmlns:a16="http://schemas.microsoft.com/office/drawing/2014/main" id="{56CC6293-1FCE-4750-9F8C-DA2D52A35C67}"/>
              </a:ext>
            </a:extLst>
          </p:cNvPr>
          <p:cNvGraphicFramePr>
            <a:graphicFrameLocks noGrp="1"/>
          </p:cNvGraphicFramePr>
          <p:nvPr>
            <p:extLst>
              <p:ext uri="{D42A27DB-BD31-4B8C-83A1-F6EECF244321}">
                <p14:modId xmlns:p14="http://schemas.microsoft.com/office/powerpoint/2010/main" val="765257703"/>
              </p:ext>
            </p:extLst>
          </p:nvPr>
        </p:nvGraphicFramePr>
        <p:xfrm>
          <a:off x="6713145" y="2173022"/>
          <a:ext cx="4725923" cy="2177964"/>
        </p:xfrm>
        <a:graphic>
          <a:graphicData uri="http://schemas.openxmlformats.org/drawingml/2006/table">
            <a:tbl>
              <a:tblPr bandRow="1">
                <a:tableStyleId>{2D5ABB26-0587-4C30-8999-92F81FD0307C}</a:tableStyleId>
              </a:tblPr>
              <a:tblGrid>
                <a:gridCol w="1499047">
                  <a:extLst>
                    <a:ext uri="{9D8B030D-6E8A-4147-A177-3AD203B41FA5}">
                      <a16:colId xmlns:a16="http://schemas.microsoft.com/office/drawing/2014/main" val="1678076792"/>
                    </a:ext>
                  </a:extLst>
                </a:gridCol>
                <a:gridCol w="734328">
                  <a:extLst>
                    <a:ext uri="{9D8B030D-6E8A-4147-A177-3AD203B41FA5}">
                      <a16:colId xmlns:a16="http://schemas.microsoft.com/office/drawing/2014/main" val="2601369493"/>
                    </a:ext>
                  </a:extLst>
                </a:gridCol>
                <a:gridCol w="596102">
                  <a:extLst>
                    <a:ext uri="{9D8B030D-6E8A-4147-A177-3AD203B41FA5}">
                      <a16:colId xmlns:a16="http://schemas.microsoft.com/office/drawing/2014/main" val="2395970223"/>
                    </a:ext>
                  </a:extLst>
                </a:gridCol>
                <a:gridCol w="647937">
                  <a:extLst>
                    <a:ext uri="{9D8B030D-6E8A-4147-A177-3AD203B41FA5}">
                      <a16:colId xmlns:a16="http://schemas.microsoft.com/office/drawing/2014/main" val="3235649811"/>
                    </a:ext>
                  </a:extLst>
                </a:gridCol>
                <a:gridCol w="707249">
                  <a:extLst>
                    <a:ext uri="{9D8B030D-6E8A-4147-A177-3AD203B41FA5}">
                      <a16:colId xmlns:a16="http://schemas.microsoft.com/office/drawing/2014/main" val="1050073455"/>
                    </a:ext>
                  </a:extLst>
                </a:gridCol>
                <a:gridCol w="541260">
                  <a:extLst>
                    <a:ext uri="{9D8B030D-6E8A-4147-A177-3AD203B41FA5}">
                      <a16:colId xmlns:a16="http://schemas.microsoft.com/office/drawing/2014/main" val="3827523272"/>
                    </a:ext>
                  </a:extLst>
                </a:gridCol>
              </a:tblGrid>
              <a:tr h="208283">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u="none" strike="noStrike" dirty="0">
                          <a:effectLst/>
                        </a:rPr>
                        <a:t>2021 kv2</a:t>
                      </a:r>
                      <a:endParaRPr lang="sv-SE" sz="800" b="0" i="0" u="none" strike="noStrike" dirty="0">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22558">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u="none" strike="noStrike">
                          <a:effectLst/>
                        </a:rPr>
                        <a:t>(i tusental)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a:effectLst/>
                        </a:rPr>
                        <a:t>-1 år</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a:effectLst/>
                        </a:rPr>
                        <a:t>-5 år</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(tusental)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Utv., %</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249589">
                <a:tc>
                  <a:txBody>
                    <a:bodyPr/>
                    <a:lstStyle/>
                    <a:p>
                      <a:pPr marL="72000" lvl="0" algn="l" fontAlgn="ctr"/>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6 537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76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26 828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 </a:t>
                      </a:r>
                    </a:p>
                  </a:txBody>
                  <a:tcPr marL="9525" marR="9525" marT="9525" marB="0" anchor="ctr"/>
                </a:tc>
                <a:extLst>
                  <a:ext uri="{0D108BD9-81ED-4DB2-BD59-A6C34878D82A}">
                    <a16:rowId xmlns:a16="http://schemas.microsoft.com/office/drawing/2014/main" val="1544414373"/>
                  </a:ext>
                </a:extLst>
              </a:tr>
              <a:tr h="249589">
                <a:tc>
                  <a:txBody>
                    <a:bodyPr/>
                    <a:lstStyle/>
                    <a:p>
                      <a:pPr marL="72000" lvl="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2 779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11 548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 </a:t>
                      </a:r>
                    </a:p>
                  </a:txBody>
                  <a:tcPr marL="9525" marR="9525" marT="9525" marB="0" anchor="ctr"/>
                </a:tc>
                <a:extLst>
                  <a:ext uri="{0D108BD9-81ED-4DB2-BD59-A6C34878D82A}">
                    <a16:rowId xmlns:a16="http://schemas.microsoft.com/office/drawing/2014/main" val="4178915708"/>
                  </a:ext>
                </a:extLst>
              </a:tr>
              <a:tr h="249589">
                <a:tc>
                  <a:txBody>
                    <a:bodyPr/>
                    <a:lstStyle/>
                    <a:p>
                      <a:pPr marL="72000" lvl="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1 534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78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-54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5 923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-46 </a:t>
                      </a:r>
                    </a:p>
                  </a:txBody>
                  <a:tcPr marL="9525" marR="9525" marT="9525" marB="0" anchor="ctr"/>
                </a:tc>
                <a:extLst>
                  <a:ext uri="{0D108BD9-81ED-4DB2-BD59-A6C34878D82A}">
                    <a16:rowId xmlns:a16="http://schemas.microsoft.com/office/drawing/2014/main" val="1554613420"/>
                  </a:ext>
                </a:extLst>
              </a:tr>
              <a:tr h="249589">
                <a:tc>
                  <a:txBody>
                    <a:bodyPr/>
                    <a:lstStyle/>
                    <a:p>
                      <a:pPr marL="72000" lvl="0" algn="l" fontAlgn="ctr"/>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243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52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-80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1 099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-69 </a:t>
                      </a:r>
                    </a:p>
                  </a:txBody>
                  <a:tcPr marL="9525" marR="9525" marT="9525" marB="0" anchor="ctr"/>
                </a:tc>
                <a:extLst>
                  <a:ext uri="{0D108BD9-81ED-4DB2-BD59-A6C34878D82A}">
                    <a16:rowId xmlns:a16="http://schemas.microsoft.com/office/drawing/2014/main" val="2185568687"/>
                  </a:ext>
                </a:extLst>
              </a:tr>
              <a:tr h="249589">
                <a:tc>
                  <a:txBody>
                    <a:bodyPr/>
                    <a:lstStyle/>
                    <a:p>
                      <a:pPr marL="72000" lvl="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881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103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3 383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-54 </a:t>
                      </a:r>
                    </a:p>
                  </a:txBody>
                  <a:tcPr marL="9525" marR="9525" marT="9525" marB="0" anchor="ctr"/>
                </a:tc>
                <a:extLst>
                  <a:ext uri="{0D108BD9-81ED-4DB2-BD59-A6C34878D82A}">
                    <a16:rowId xmlns:a16="http://schemas.microsoft.com/office/drawing/2014/main" val="923977588"/>
                  </a:ext>
                </a:extLst>
              </a:tr>
              <a:tr h="249589">
                <a:tc>
                  <a:txBody>
                    <a:bodyPr/>
                    <a:lstStyle/>
                    <a:p>
                      <a:pPr marL="72000" lvl="0" algn="l" fontAlgn="ctr"/>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170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75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-83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767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-73 </a:t>
                      </a:r>
                    </a:p>
                  </a:txBody>
                  <a:tcPr marL="9525" marR="9525" marT="9525" marB="0" anchor="ctr"/>
                </a:tc>
                <a:extLst>
                  <a:ext uri="{0D108BD9-81ED-4DB2-BD59-A6C34878D82A}">
                    <a16:rowId xmlns:a16="http://schemas.microsoft.com/office/drawing/2014/main" val="440758961"/>
                  </a:ext>
                </a:extLst>
              </a:tr>
              <a:tr h="249589">
                <a:tc>
                  <a:txBody>
                    <a:bodyPr/>
                    <a:lstStyle/>
                    <a:p>
                      <a:pPr marL="72000" lvl="0" algn="l" fontAlgn="ctr"/>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5 003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20 904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-20 </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2" name="Diagram 11">
            <a:extLst>
              <a:ext uri="{FF2B5EF4-FFF2-40B4-BE49-F238E27FC236}">
                <a16:creationId xmlns:a16="http://schemas.microsoft.com/office/drawing/2014/main" id="{5F4838B1-374C-4248-8D41-80C3F0E14DC4}"/>
              </a:ext>
            </a:extLst>
          </p:cNvPr>
          <p:cNvGraphicFramePr>
            <a:graphicFrameLocks/>
          </p:cNvGraphicFramePr>
          <p:nvPr>
            <p:extLst>
              <p:ext uri="{D42A27DB-BD31-4B8C-83A1-F6EECF244321}">
                <p14:modId xmlns:p14="http://schemas.microsoft.com/office/powerpoint/2010/main" val="1970420993"/>
              </p:ext>
            </p:extLst>
          </p:nvPr>
        </p:nvGraphicFramePr>
        <p:xfrm>
          <a:off x="752931" y="2164740"/>
          <a:ext cx="5867400" cy="37052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natur&#10;&#10;Automatiskt genererad beskrivning">
            <a:extLst>
              <a:ext uri="{FF2B5EF4-FFF2-40B4-BE49-F238E27FC236}">
                <a16:creationId xmlns:a16="http://schemas.microsoft.com/office/drawing/2014/main" id="{37037F58-B5BE-4B14-BBA0-F490C9F475E9}"/>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36" r="36"/>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2109201658"/>
              </p:ext>
            </p:extLst>
          </p:nvPr>
        </p:nvGraphicFramePr>
        <p:xfrm>
          <a:off x="6138862" y="69944"/>
          <a:ext cx="5687122" cy="6555600"/>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1081677">
                  <a:extLst>
                    <a:ext uri="{9D8B030D-6E8A-4147-A177-3AD203B41FA5}">
                      <a16:colId xmlns:a16="http://schemas.microsoft.com/office/drawing/2014/main" val="2818758293"/>
                    </a:ext>
                  </a:extLst>
                </a:gridCol>
                <a:gridCol w="1151727">
                  <a:extLst>
                    <a:ext uri="{9D8B030D-6E8A-4147-A177-3AD203B41FA5}">
                      <a16:colId xmlns:a16="http://schemas.microsoft.com/office/drawing/2014/main" val="1452816917"/>
                    </a:ext>
                  </a:extLst>
                </a:gridCol>
              </a:tblGrid>
              <a:tr h="0">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l"/>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kv2</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1" dirty="0"/>
                        <a:t>Stockholms län</a:t>
                      </a:r>
                    </a:p>
                  </a:txBody>
                  <a:tcPr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6 088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13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692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-16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 Väsby</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69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Vallentuna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Österåker</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103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125</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Värmdö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109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125</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Järfälla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Ekerö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Huddinge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183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Botkyrka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137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Salem</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Haninge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169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Tyresö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74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Upplands-Bro</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Nykvarn</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Täby</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145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a:t>
                      </a:r>
                    </a:p>
                  </a:txBody>
                  <a:tcPr marL="9525" marR="9525" marT="9525" marB="0" anchor="ctr"/>
                </a:tc>
                <a:extLst>
                  <a:ext uri="{0D108BD9-81ED-4DB2-BD59-A6C34878D82A}">
                    <a16:rowId xmlns:a16="http://schemas.microsoft.com/office/drawing/2014/main" val="20077706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Danderyd</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106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6707990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Sollentuna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882046982"/>
                  </a:ext>
                </a:extLst>
              </a:tr>
              <a:tr h="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sv-SE" sz="800" b="0" i="0" u="none" strike="noStrike" kern="1200" dirty="0">
                          <a:solidFill>
                            <a:srgbClr val="000000"/>
                          </a:solidFill>
                          <a:effectLst/>
                          <a:latin typeface="Futura Std Book" panose="020B0502020204020303"/>
                          <a:ea typeface="+mn-ea"/>
                          <a:cs typeface="+mn-cs"/>
                        </a:rPr>
                        <a:t>Stockholm</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3 487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137589742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Södertälje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a:t>
                      </a:r>
                    </a:p>
                  </a:txBody>
                  <a:tcPr marL="9525" marR="9525" marT="9525" marB="0" anchor="ctr"/>
                </a:tc>
                <a:extLst>
                  <a:ext uri="{0D108BD9-81ED-4DB2-BD59-A6C34878D82A}">
                    <a16:rowId xmlns:a16="http://schemas.microsoft.com/office/drawing/2014/main" val="58253915"/>
                  </a:ext>
                </a:extLst>
              </a:tr>
              <a:tr h="16711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Nacka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268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a:t>
                      </a:r>
                    </a:p>
                  </a:txBody>
                  <a:tcPr marL="9525" marR="9525" marT="9525" marB="0" anchor="ctr"/>
                </a:tc>
                <a:extLst>
                  <a:ext uri="{0D108BD9-81ED-4DB2-BD59-A6C34878D82A}">
                    <a16:rowId xmlns:a16="http://schemas.microsoft.com/office/drawing/2014/main" val="402772390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Sundbyberg</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105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a:t>
                      </a:r>
                    </a:p>
                  </a:txBody>
                  <a:tcPr marL="9525" marR="9525" marT="9525" marB="0" anchor="ctr"/>
                </a:tc>
                <a:extLst>
                  <a:ext uri="{0D108BD9-81ED-4DB2-BD59-A6C34878D82A}">
                    <a16:rowId xmlns:a16="http://schemas.microsoft.com/office/drawing/2014/main" val="18374149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171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a:t>
                      </a:r>
                    </a:p>
                  </a:txBody>
                  <a:tcPr marL="9525" marR="9525" marT="9525" marB="0" anchor="ctr"/>
                </a:tc>
                <a:extLst>
                  <a:ext uri="{0D108BD9-81ED-4DB2-BD59-A6C34878D82A}">
                    <a16:rowId xmlns:a16="http://schemas.microsoft.com/office/drawing/2014/main" val="117174821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Lidingö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96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413510372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Vaxholm</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313186678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Norrtälje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-56</a:t>
                      </a:r>
                    </a:p>
                  </a:txBody>
                  <a:tcPr marL="9525" marR="9525" marT="9525" marB="0" anchor="ctr"/>
                </a:tc>
                <a:extLst>
                  <a:ext uri="{0D108BD9-81ED-4DB2-BD59-A6C34878D82A}">
                    <a16:rowId xmlns:a16="http://schemas.microsoft.com/office/drawing/2014/main" val="26849837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Sigtuna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93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220</a:t>
                      </a:r>
                    </a:p>
                  </a:txBody>
                  <a:tcPr marL="9525" marR="9525" marT="9525" marB="0" anchor="ctr"/>
                </a:tc>
                <a:extLst>
                  <a:ext uri="{0D108BD9-81ED-4DB2-BD59-A6C34878D82A}">
                    <a16:rowId xmlns:a16="http://schemas.microsoft.com/office/drawing/2014/main" val="85616556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Nynäshamn</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2339073235"/>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i Stockholms 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natur&#10;&#10;Automatiskt genererad beskrivning">
            <a:extLst>
              <a:ext uri="{FF2B5EF4-FFF2-40B4-BE49-F238E27FC236}">
                <a16:creationId xmlns:a16="http://schemas.microsoft.com/office/drawing/2014/main" id="{37037F58-B5BE-4B14-BBA0-F490C9F475E9}"/>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36" r="36"/>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Stockholms 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2483687164"/>
              </p:ext>
            </p:extLst>
          </p:nvPr>
        </p:nvGraphicFramePr>
        <p:xfrm>
          <a:off x="6167439" y="72052"/>
          <a:ext cx="5786873" cy="6560880"/>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1184676">
                  <a:extLst>
                    <a:ext uri="{9D8B030D-6E8A-4147-A177-3AD203B41FA5}">
                      <a16:colId xmlns:a16="http://schemas.microsoft.com/office/drawing/2014/main" val="2818758293"/>
                    </a:ext>
                  </a:extLst>
                </a:gridCol>
                <a:gridCol w="1146974">
                  <a:extLst>
                    <a:ext uri="{9D8B030D-6E8A-4147-A177-3AD203B41FA5}">
                      <a16:colId xmlns:a16="http://schemas.microsoft.com/office/drawing/2014/main" val="1452816917"/>
                    </a:ext>
                  </a:extLst>
                </a:gridCol>
              </a:tblGrid>
              <a:tr h="0">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nchor="ct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a:t>
                      </a:r>
                      <a:endParaRPr lang="sv-SE"/>
                    </a:p>
                  </a:txBody>
                  <a:tcPr anchor="ct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kv2</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1" dirty="0"/>
                        <a:t>Stockholms län</a:t>
                      </a:r>
                    </a:p>
                  </a:txBody>
                  <a:tcPr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73 195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55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3 410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-83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 Väsby</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808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Vallentuna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111</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Österåker</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466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200</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Värmdö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323</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Järfälla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1 262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Ekerö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Huddinge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1 995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73</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Botkyrka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1 154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445</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Salem</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133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Haninge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1 618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480</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Tyresö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Upplands-Bro</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659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Nykvarn</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144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Täby</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1 290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0077706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Danderyd</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840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408</a:t>
                      </a:r>
                    </a:p>
                  </a:txBody>
                  <a:tcPr marL="9525" marR="9525" marT="9525" marB="0" anchor="ctr"/>
                </a:tc>
                <a:extLst>
                  <a:ext uri="{0D108BD9-81ED-4DB2-BD59-A6C34878D82A}">
                    <a16:rowId xmlns:a16="http://schemas.microsoft.com/office/drawing/2014/main" val="6707990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Sollentuna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1 268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693</a:t>
                      </a:r>
                    </a:p>
                  </a:txBody>
                  <a:tcPr marL="9525" marR="9525" marT="9525" marB="0" anchor="ctr"/>
                </a:tc>
                <a:extLst>
                  <a:ext uri="{0D108BD9-81ED-4DB2-BD59-A6C34878D82A}">
                    <a16:rowId xmlns:a16="http://schemas.microsoft.com/office/drawing/2014/main" val="88204698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Stockholm</a:t>
                      </a:r>
                    </a:p>
                  </a:txBody>
                  <a:tcPr anchor="ctr">
                    <a:lnL w="12700" cmpd="sng">
                      <a:noFill/>
                    </a:lnL>
                  </a:tcPr>
                </a:tc>
                <a:tc>
                  <a:txBody>
                    <a:bodyPr/>
                    <a:lstStyle/>
                    <a:p>
                      <a:pPr algn="ctr" rtl="0" fontAlgn="ctr"/>
                      <a:r>
                        <a:rPr lang="sv-SE" sz="800" b="0" i="0" u="none" strike="noStrike" dirty="0">
                          <a:solidFill>
                            <a:srgbClr val="000000"/>
                          </a:solidFill>
                          <a:effectLst/>
                          <a:latin typeface="+mn-lt"/>
                        </a:rPr>
                        <a:t>47 323</a:t>
                      </a:r>
                    </a:p>
                  </a:txBody>
                  <a:tcPr marL="9525" marR="9525" marT="9525" marB="0" anchor="ctr"/>
                </a:tc>
                <a:tc>
                  <a:txBody>
                    <a:bodyPr/>
                    <a:lstStyle/>
                    <a:p>
                      <a:pPr algn="ctr" rtl="0" fontAlgn="ctr"/>
                      <a:r>
                        <a:rPr lang="sv-SE" sz="800" b="0" i="0" u="none" strike="noStrike" dirty="0">
                          <a:solidFill>
                            <a:srgbClr val="000000"/>
                          </a:solidFill>
                          <a:effectLst/>
                          <a:latin typeface="+mn-lt"/>
                        </a:rPr>
                        <a:t>53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2 799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-83</a:t>
                      </a:r>
                    </a:p>
                  </a:txBody>
                  <a:tcPr marL="9525" marR="9525" marT="9525" marB="0" anchor="ctr"/>
                </a:tc>
                <a:extLst>
                  <a:ext uri="{0D108BD9-81ED-4DB2-BD59-A6C34878D82A}">
                    <a16:rowId xmlns:a16="http://schemas.microsoft.com/office/drawing/2014/main" val="137589742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Södertälje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2 789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106</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524</a:t>
                      </a:r>
                    </a:p>
                  </a:txBody>
                  <a:tcPr marL="9525" marR="9525" marT="9525" marB="0" anchor="ctr"/>
                </a:tc>
                <a:extLst>
                  <a:ext uri="{0D108BD9-81ED-4DB2-BD59-A6C34878D82A}">
                    <a16:rowId xmlns:a16="http://schemas.microsoft.com/office/drawing/2014/main" val="5825391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Nacka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1 631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563</a:t>
                      </a:r>
                    </a:p>
                  </a:txBody>
                  <a:tcPr marL="9525" marR="9525" marT="9525" marB="0" anchor="ctr"/>
                </a:tc>
                <a:extLst>
                  <a:ext uri="{0D108BD9-81ED-4DB2-BD59-A6C34878D82A}">
                    <a16:rowId xmlns:a16="http://schemas.microsoft.com/office/drawing/2014/main" val="402772390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Sundbyberg</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895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72</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8374149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3 883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1 291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542</a:t>
                      </a:r>
                    </a:p>
                  </a:txBody>
                  <a:tcPr marL="9525" marR="9525" marT="9525" marB="0" anchor="ctr"/>
                </a:tc>
                <a:extLst>
                  <a:ext uri="{0D108BD9-81ED-4DB2-BD59-A6C34878D82A}">
                    <a16:rowId xmlns:a16="http://schemas.microsoft.com/office/drawing/2014/main" val="117174821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Lidingö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551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1 954</a:t>
                      </a:r>
                    </a:p>
                  </a:txBody>
                  <a:tcPr marL="9525" marR="9525" marT="9525" marB="0" anchor="ctr"/>
                </a:tc>
                <a:extLst>
                  <a:ext uri="{0D108BD9-81ED-4DB2-BD59-A6C34878D82A}">
                    <a16:rowId xmlns:a16="http://schemas.microsoft.com/office/drawing/2014/main" val="413510372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Vaxholm</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13186678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Norrtälje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1 084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216</a:t>
                      </a:r>
                    </a:p>
                  </a:txBody>
                  <a:tcPr marL="9525" marR="9525" marT="9525" marB="0" anchor="ctr"/>
                </a:tc>
                <a:extLst>
                  <a:ext uri="{0D108BD9-81ED-4DB2-BD59-A6C34878D82A}">
                    <a16:rowId xmlns:a16="http://schemas.microsoft.com/office/drawing/2014/main" val="26849837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Sigtuna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1 180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2 371</a:t>
                      </a:r>
                    </a:p>
                  </a:txBody>
                  <a:tcPr marL="9525" marR="9525" marT="9525" marB="0" anchor="ctr"/>
                </a:tc>
                <a:extLst>
                  <a:ext uri="{0D108BD9-81ED-4DB2-BD59-A6C34878D82A}">
                    <a16:rowId xmlns:a16="http://schemas.microsoft.com/office/drawing/2014/main" val="85616556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Nynäshamn</a:t>
                      </a:r>
                    </a:p>
                  </a:txBody>
                  <a:tcPr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395</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95</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339073235"/>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32932"/>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92494258-CBA6-4FDE-8A2E-6158B80FC93D}"/>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natur&#10;&#10;Automatiskt genererad beskrivning">
            <a:extLst>
              <a:ext uri="{FF2B5EF4-FFF2-40B4-BE49-F238E27FC236}">
                <a16:creationId xmlns:a16="http://schemas.microsoft.com/office/drawing/2014/main" id="{37037F58-B5BE-4B14-BBA0-F490C9F475E9}"/>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36" r="36"/>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Stockholms 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1313148847"/>
              </p:ext>
            </p:extLst>
          </p:nvPr>
        </p:nvGraphicFramePr>
        <p:xfrm>
          <a:off x="6167440" y="106616"/>
          <a:ext cx="5702808" cy="6543621"/>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068578">
                  <a:extLst>
                    <a:ext uri="{9D8B030D-6E8A-4147-A177-3AD203B41FA5}">
                      <a16:colId xmlns:a16="http://schemas.microsoft.com/office/drawing/2014/main" val="2818758293"/>
                    </a:ext>
                  </a:extLst>
                </a:gridCol>
                <a:gridCol w="1254499">
                  <a:extLst>
                    <a:ext uri="{9D8B030D-6E8A-4147-A177-3AD203B41FA5}">
                      <a16:colId xmlns:a16="http://schemas.microsoft.com/office/drawing/2014/main" val="1452816917"/>
                    </a:ext>
                  </a:extLst>
                </a:gridCol>
              </a:tblGrid>
              <a:tr h="241653">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(andel av </a:t>
                      </a:r>
                      <a:r>
                        <a:rPr lang="sv-SE" sz="1000" dirty="0" err="1"/>
                        <a:t>bef</a:t>
                      </a:r>
                      <a:r>
                        <a:rPr lang="sv-SE" sz="1000" dirty="0"/>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24165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a:solidFill>
                            <a:schemeClr val="bg1"/>
                          </a:solidFill>
                        </a:rPr>
                        <a:t>.           </a:t>
                      </a:r>
                      <a:endParaRPr lang="sv-SE" sz="1000" dirty="0">
                        <a:solidFill>
                          <a:schemeClr val="bg1"/>
                        </a:solidFill>
                      </a:endParaRPr>
                    </a:p>
                  </a:txBody>
                  <a:tcPr anchor="ct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(p.e.)</a:t>
                      </a:r>
                      <a:endParaRPr lang="sv-SE"/>
                    </a:p>
                  </a:txBody>
                  <a:tcPr anchor="ct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24165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kv2</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15263">
                <a:tc>
                  <a:txBody>
                    <a:bodyPr/>
                    <a:lstStyle/>
                    <a:p>
                      <a:pPr algn="l" fontAlgn="b"/>
                      <a:r>
                        <a:rPr lang="sv-SE" sz="800" b="1" i="0" u="none" strike="noStrike">
                          <a:solidFill>
                            <a:srgbClr val="000000"/>
                          </a:solidFill>
                          <a:effectLst/>
                          <a:latin typeface="Futura Std Book" panose="020B0502020204020303" pitchFamily="34" charset="0"/>
                        </a:rPr>
                        <a:t>Stockholms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97 958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-2,3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5,5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-0,2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5263">
                <a:tc>
                  <a:txBody>
                    <a:bodyPr/>
                    <a:lstStyle/>
                    <a:p>
                      <a:pPr algn="l" fontAlgn="b"/>
                      <a:r>
                        <a:rPr lang="sv-SE" sz="800" b="0" i="0" u="none" strike="noStrike">
                          <a:solidFill>
                            <a:srgbClr val="000000"/>
                          </a:solidFill>
                          <a:effectLst/>
                          <a:latin typeface="Futura Std Book" panose="020B0502020204020303" pitchFamily="34" charset="0"/>
                        </a:rPr>
                        <a:t>Upplands Väsby</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2 246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0,1</a:t>
                      </a:r>
                    </a:p>
                  </a:txBody>
                  <a:tcPr marL="9525" marR="9525" marT="9525" marB="0" anchor="ctr"/>
                </a:tc>
                <a:extLst>
                  <a:ext uri="{0D108BD9-81ED-4DB2-BD59-A6C34878D82A}">
                    <a16:rowId xmlns:a16="http://schemas.microsoft.com/office/drawing/2014/main" val="293360832"/>
                  </a:ext>
                </a:extLst>
              </a:tr>
              <a:tr h="215263">
                <a:tc>
                  <a:txBody>
                    <a:bodyPr/>
                    <a:lstStyle/>
                    <a:p>
                      <a:pPr algn="l" fontAlgn="b"/>
                      <a:r>
                        <a:rPr lang="sv-SE" sz="800" b="0" i="0" u="none" strike="noStrike">
                          <a:solidFill>
                            <a:srgbClr val="000000"/>
                          </a:solidFill>
                          <a:effectLst/>
                          <a:latin typeface="Futura Std Book" panose="020B0502020204020303" pitchFamily="34" charset="0"/>
                        </a:rPr>
                        <a:t>Vallentuna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733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1559525621"/>
                  </a:ext>
                </a:extLst>
              </a:tr>
              <a:tr h="215263">
                <a:tc>
                  <a:txBody>
                    <a:bodyPr/>
                    <a:lstStyle/>
                    <a:p>
                      <a:pPr algn="l" fontAlgn="b"/>
                      <a:r>
                        <a:rPr lang="sv-SE" sz="800" b="0" i="0" u="none" strike="noStrike">
                          <a:solidFill>
                            <a:srgbClr val="000000"/>
                          </a:solidFill>
                          <a:effectLst/>
                          <a:latin typeface="Futura Std Book" panose="020B0502020204020303" pitchFamily="34" charset="0"/>
                        </a:rPr>
                        <a:t>Österåker</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1 091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0,0</a:t>
                      </a:r>
                    </a:p>
                  </a:txBody>
                  <a:tcPr marL="9525" marR="9525" marT="9525" marB="0" anchor="ctr"/>
                </a:tc>
                <a:extLst>
                  <a:ext uri="{0D108BD9-81ED-4DB2-BD59-A6C34878D82A}">
                    <a16:rowId xmlns:a16="http://schemas.microsoft.com/office/drawing/2014/main" val="1947986397"/>
                  </a:ext>
                </a:extLst>
              </a:tr>
              <a:tr h="215263">
                <a:tc>
                  <a:txBody>
                    <a:bodyPr/>
                    <a:lstStyle/>
                    <a:p>
                      <a:pPr algn="l" fontAlgn="b"/>
                      <a:r>
                        <a:rPr lang="sv-SE" sz="800" b="0" i="0" u="none" strike="noStrike">
                          <a:solidFill>
                            <a:srgbClr val="000000"/>
                          </a:solidFill>
                          <a:effectLst/>
                          <a:latin typeface="Futura Std Book" panose="020B0502020204020303" pitchFamily="34" charset="0"/>
                        </a:rPr>
                        <a:t>Värmdö</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1 088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-0,3</a:t>
                      </a:r>
                    </a:p>
                  </a:txBody>
                  <a:tcPr marL="9525" marR="9525" marT="9525" marB="0" anchor="ctr"/>
                </a:tc>
                <a:extLst>
                  <a:ext uri="{0D108BD9-81ED-4DB2-BD59-A6C34878D82A}">
                    <a16:rowId xmlns:a16="http://schemas.microsoft.com/office/drawing/2014/main" val="2325918200"/>
                  </a:ext>
                </a:extLst>
              </a:tr>
              <a:tr h="215263">
                <a:tc>
                  <a:txBody>
                    <a:bodyPr/>
                    <a:lstStyle/>
                    <a:p>
                      <a:pPr algn="l" fontAlgn="b"/>
                      <a:r>
                        <a:rPr lang="sv-SE" sz="800" b="0" i="0" u="none" strike="noStrike">
                          <a:solidFill>
                            <a:srgbClr val="000000"/>
                          </a:solidFill>
                          <a:effectLst/>
                          <a:latin typeface="Futura Std Book" panose="020B0502020204020303" pitchFamily="34" charset="0"/>
                        </a:rPr>
                        <a:t>Järfälla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3 795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3944598109"/>
                  </a:ext>
                </a:extLst>
              </a:tr>
              <a:tr h="215263">
                <a:tc>
                  <a:txBody>
                    <a:bodyPr/>
                    <a:lstStyle/>
                    <a:p>
                      <a:pPr algn="l" fontAlgn="b"/>
                      <a:r>
                        <a:rPr lang="sv-SE" sz="800" b="0" i="0" u="none" strike="noStrike">
                          <a:solidFill>
                            <a:srgbClr val="000000"/>
                          </a:solidFill>
                          <a:effectLst/>
                          <a:latin typeface="Futura Std Book" panose="020B0502020204020303" pitchFamily="34" charset="0"/>
                        </a:rPr>
                        <a:t>Ekerö</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607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-0,3</a:t>
                      </a:r>
                    </a:p>
                  </a:txBody>
                  <a:tcPr marL="9525" marR="9525" marT="9525" marB="0" anchor="ctr"/>
                </a:tc>
                <a:extLst>
                  <a:ext uri="{0D108BD9-81ED-4DB2-BD59-A6C34878D82A}">
                    <a16:rowId xmlns:a16="http://schemas.microsoft.com/office/drawing/2014/main" val="3208508909"/>
                  </a:ext>
                </a:extLst>
              </a:tr>
              <a:tr h="215263">
                <a:tc>
                  <a:txBody>
                    <a:bodyPr/>
                    <a:lstStyle/>
                    <a:p>
                      <a:pPr algn="l" fontAlgn="b"/>
                      <a:r>
                        <a:rPr lang="sv-SE" sz="800" b="0" i="0" u="none" strike="noStrike">
                          <a:solidFill>
                            <a:srgbClr val="000000"/>
                          </a:solidFill>
                          <a:effectLst/>
                          <a:latin typeface="Futura Std Book" panose="020B0502020204020303" pitchFamily="34" charset="0"/>
                        </a:rPr>
                        <a:t>Huddinge</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5 112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1121273573"/>
                  </a:ext>
                </a:extLst>
              </a:tr>
              <a:tr h="215263">
                <a:tc>
                  <a:txBody>
                    <a:bodyPr/>
                    <a:lstStyle/>
                    <a:p>
                      <a:pPr algn="l" fontAlgn="b"/>
                      <a:r>
                        <a:rPr lang="sv-SE" sz="800" b="0" i="0" u="none" strike="noStrike">
                          <a:solidFill>
                            <a:srgbClr val="000000"/>
                          </a:solidFill>
                          <a:effectLst/>
                          <a:latin typeface="Futura Std Book" panose="020B0502020204020303" pitchFamily="34" charset="0"/>
                        </a:rPr>
                        <a:t>Botkyrka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6 418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0,4</a:t>
                      </a:r>
                    </a:p>
                  </a:txBody>
                  <a:tcPr marL="9525" marR="9525" marT="9525" marB="0" anchor="ctr"/>
                </a:tc>
                <a:extLst>
                  <a:ext uri="{0D108BD9-81ED-4DB2-BD59-A6C34878D82A}">
                    <a16:rowId xmlns:a16="http://schemas.microsoft.com/office/drawing/2014/main" val="1084239425"/>
                  </a:ext>
                </a:extLst>
              </a:tr>
              <a:tr h="215263">
                <a:tc>
                  <a:txBody>
                    <a:bodyPr/>
                    <a:lstStyle/>
                    <a:p>
                      <a:pPr algn="l" fontAlgn="b"/>
                      <a:r>
                        <a:rPr lang="sv-SE" sz="800" b="0" i="0" u="none" strike="noStrike">
                          <a:solidFill>
                            <a:srgbClr val="000000"/>
                          </a:solidFill>
                          <a:effectLst/>
                          <a:latin typeface="Futura Std Book" panose="020B0502020204020303" pitchFamily="34" charset="0"/>
                        </a:rPr>
                        <a:t>Salem</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-0,3</a:t>
                      </a:r>
                    </a:p>
                  </a:txBody>
                  <a:tcPr marL="9525" marR="9525" marT="9525" marB="0" anchor="ctr"/>
                </a:tc>
                <a:extLst>
                  <a:ext uri="{0D108BD9-81ED-4DB2-BD59-A6C34878D82A}">
                    <a16:rowId xmlns:a16="http://schemas.microsoft.com/office/drawing/2014/main" val="2047465816"/>
                  </a:ext>
                </a:extLst>
              </a:tr>
              <a:tr h="215263">
                <a:tc>
                  <a:txBody>
                    <a:bodyPr/>
                    <a:lstStyle/>
                    <a:p>
                      <a:pPr algn="l" fontAlgn="b"/>
                      <a:r>
                        <a:rPr lang="sv-SE" sz="800" b="0" i="0" u="none" strike="noStrike" dirty="0">
                          <a:solidFill>
                            <a:srgbClr val="000000"/>
                          </a:solidFill>
                          <a:effectLst/>
                          <a:latin typeface="Futura Std Book" panose="020B0502020204020303" pitchFamily="34" charset="0"/>
                        </a:rPr>
                        <a:t>Haninge</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4 011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4226078857"/>
                  </a:ext>
                </a:extLst>
              </a:tr>
              <a:tr h="215263">
                <a:tc>
                  <a:txBody>
                    <a:bodyPr/>
                    <a:lstStyle/>
                    <a:p>
                      <a:pPr algn="l" fontAlgn="b"/>
                      <a:r>
                        <a:rPr lang="sv-SE" sz="800" b="0" i="0" u="none" strike="noStrike">
                          <a:solidFill>
                            <a:srgbClr val="000000"/>
                          </a:solidFill>
                          <a:effectLst/>
                          <a:latin typeface="Futura Std Book" panose="020B0502020204020303" pitchFamily="34" charset="0"/>
                        </a:rPr>
                        <a:t>Tyresö</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1 436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2443966492"/>
                  </a:ext>
                </a:extLst>
              </a:tr>
              <a:tr h="215263">
                <a:tc>
                  <a:txBody>
                    <a:bodyPr/>
                    <a:lstStyle/>
                    <a:p>
                      <a:pPr algn="l" fontAlgn="b"/>
                      <a:r>
                        <a:rPr lang="sv-SE" sz="800" b="0" i="0" u="none" strike="noStrike">
                          <a:solidFill>
                            <a:srgbClr val="000000"/>
                          </a:solidFill>
                          <a:effectLst/>
                          <a:latin typeface="Futura Std Book" panose="020B0502020204020303" pitchFamily="34" charset="0"/>
                        </a:rPr>
                        <a:t>Upplands-Bro</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1 244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0,1</a:t>
                      </a:r>
                    </a:p>
                  </a:txBody>
                  <a:tcPr marL="9525" marR="9525" marT="9525" marB="0" anchor="ctr"/>
                </a:tc>
                <a:extLst>
                  <a:ext uri="{0D108BD9-81ED-4DB2-BD59-A6C34878D82A}">
                    <a16:rowId xmlns:a16="http://schemas.microsoft.com/office/drawing/2014/main" val="3055248050"/>
                  </a:ext>
                </a:extLst>
              </a:tr>
              <a:tr h="215263">
                <a:tc>
                  <a:txBody>
                    <a:bodyPr/>
                    <a:lstStyle/>
                    <a:p>
                      <a:pPr algn="l" fontAlgn="b"/>
                      <a:r>
                        <a:rPr lang="sv-SE" sz="800" b="0" i="0" u="none" strike="noStrike">
                          <a:solidFill>
                            <a:srgbClr val="000000"/>
                          </a:solidFill>
                          <a:effectLst/>
                          <a:latin typeface="Futura Std Book" panose="020B0502020204020303" pitchFamily="34" charset="0"/>
                        </a:rPr>
                        <a:t>Nykvarn</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2884210164"/>
                  </a:ext>
                </a:extLst>
              </a:tr>
              <a:tr h="215263">
                <a:tc>
                  <a:txBody>
                    <a:bodyPr/>
                    <a:lstStyle/>
                    <a:p>
                      <a:pPr algn="l" fontAlgn="b"/>
                      <a:r>
                        <a:rPr lang="sv-SE" sz="800" b="0" i="0" u="none" strike="noStrike">
                          <a:solidFill>
                            <a:srgbClr val="000000"/>
                          </a:solidFill>
                          <a:effectLst/>
                          <a:latin typeface="Futura Std Book" panose="020B0502020204020303" pitchFamily="34" charset="0"/>
                        </a:rPr>
                        <a:t>Täby</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1 472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-0,1</a:t>
                      </a:r>
                    </a:p>
                  </a:txBody>
                  <a:tcPr marL="9525" marR="9525" marT="9525" marB="0" anchor="ctr"/>
                </a:tc>
                <a:extLst>
                  <a:ext uri="{0D108BD9-81ED-4DB2-BD59-A6C34878D82A}">
                    <a16:rowId xmlns:a16="http://schemas.microsoft.com/office/drawing/2014/main" val="200777060"/>
                  </a:ext>
                </a:extLst>
              </a:tr>
              <a:tr h="215263">
                <a:tc>
                  <a:txBody>
                    <a:bodyPr/>
                    <a:lstStyle/>
                    <a:p>
                      <a:pPr algn="l" fontAlgn="b"/>
                      <a:r>
                        <a:rPr lang="sv-SE" sz="800" b="0" i="0" u="none" strike="noStrike">
                          <a:solidFill>
                            <a:srgbClr val="000000"/>
                          </a:solidFill>
                          <a:effectLst/>
                          <a:latin typeface="Futura Std Book" panose="020B0502020204020303" pitchFamily="34" charset="0"/>
                        </a:rPr>
                        <a:t>Danderyd</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662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670799064"/>
                  </a:ext>
                </a:extLst>
              </a:tr>
              <a:tr h="215263">
                <a:tc>
                  <a:txBody>
                    <a:bodyPr/>
                    <a:lstStyle/>
                    <a:p>
                      <a:pPr algn="l" fontAlgn="b"/>
                      <a:r>
                        <a:rPr lang="sv-SE" sz="800" b="0" i="0" u="none" strike="noStrike">
                          <a:solidFill>
                            <a:srgbClr val="000000"/>
                          </a:solidFill>
                          <a:effectLst/>
                          <a:latin typeface="Futura Std Book" panose="020B0502020204020303" pitchFamily="34" charset="0"/>
                        </a:rPr>
                        <a:t>Sollentuna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2 702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-0,1</a:t>
                      </a:r>
                    </a:p>
                  </a:txBody>
                  <a:tcPr marL="9525" marR="9525" marT="9525" marB="0" anchor="ctr"/>
                </a:tc>
                <a:extLst>
                  <a:ext uri="{0D108BD9-81ED-4DB2-BD59-A6C34878D82A}">
                    <a16:rowId xmlns:a16="http://schemas.microsoft.com/office/drawing/2014/main" val="882046982"/>
                  </a:ext>
                </a:extLst>
              </a:tr>
              <a:tr h="215263">
                <a:tc>
                  <a:txBody>
                    <a:bodyPr/>
                    <a:lstStyle/>
                    <a:p>
                      <a:pPr algn="l" fontAlgn="b"/>
                      <a:r>
                        <a:rPr lang="sv-SE" sz="800" b="0" i="0" u="none" strike="noStrike">
                          <a:solidFill>
                            <a:srgbClr val="000000"/>
                          </a:solidFill>
                          <a:effectLst/>
                          <a:latin typeface="Futura Std Book" panose="020B0502020204020303" pitchFamily="34" charset="0"/>
                        </a:rPr>
                        <a:t>Stockholm</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42 645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-0,3</a:t>
                      </a:r>
                    </a:p>
                  </a:txBody>
                  <a:tcPr marL="9525" marR="9525" marT="9525" marB="0" anchor="ctr"/>
                </a:tc>
                <a:extLst>
                  <a:ext uri="{0D108BD9-81ED-4DB2-BD59-A6C34878D82A}">
                    <a16:rowId xmlns:a16="http://schemas.microsoft.com/office/drawing/2014/main" val="1375897424"/>
                  </a:ext>
                </a:extLst>
              </a:tr>
              <a:tr h="215263">
                <a:tc>
                  <a:txBody>
                    <a:bodyPr/>
                    <a:lstStyle/>
                    <a:p>
                      <a:pPr algn="l" fontAlgn="b"/>
                      <a:r>
                        <a:rPr lang="sv-SE" sz="800" b="0" i="0" u="none" strike="noStrike" dirty="0">
                          <a:solidFill>
                            <a:srgbClr val="000000"/>
                          </a:solidFill>
                          <a:effectLst/>
                          <a:latin typeface="Futura Std Book" panose="020B0502020204020303" pitchFamily="34" charset="0"/>
                        </a:rPr>
                        <a:t>Södertälje</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6 668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58253915"/>
                  </a:ext>
                </a:extLst>
              </a:tr>
              <a:tr h="215263">
                <a:tc>
                  <a:txBody>
                    <a:bodyPr/>
                    <a:lstStyle/>
                    <a:p>
                      <a:pPr algn="l" fontAlgn="b"/>
                      <a:r>
                        <a:rPr lang="sv-SE" sz="800" b="0" i="0" u="none" strike="noStrike">
                          <a:solidFill>
                            <a:srgbClr val="000000"/>
                          </a:solidFill>
                          <a:effectLst/>
                          <a:latin typeface="Futura Std Book" panose="020B0502020204020303" pitchFamily="34" charset="0"/>
                        </a:rPr>
                        <a:t>Nacka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2 971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4027723901"/>
                  </a:ext>
                </a:extLst>
              </a:tr>
              <a:tr h="215263">
                <a:tc>
                  <a:txBody>
                    <a:bodyPr/>
                    <a:lstStyle/>
                    <a:p>
                      <a:pPr algn="l" fontAlgn="b"/>
                      <a:r>
                        <a:rPr lang="sv-SE" sz="800" b="0" i="0" u="none" strike="noStrike">
                          <a:solidFill>
                            <a:srgbClr val="000000"/>
                          </a:solidFill>
                          <a:effectLst/>
                          <a:latin typeface="Futura Std Book" panose="020B0502020204020303" pitchFamily="34" charset="0"/>
                        </a:rPr>
                        <a:t>Sundbyberg</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2 366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-0,1</a:t>
                      </a:r>
                    </a:p>
                  </a:txBody>
                  <a:tcPr marL="9525" marR="9525" marT="9525" marB="0" anchor="ctr"/>
                </a:tc>
                <a:extLst>
                  <a:ext uri="{0D108BD9-81ED-4DB2-BD59-A6C34878D82A}">
                    <a16:rowId xmlns:a16="http://schemas.microsoft.com/office/drawing/2014/main" val="1837414921"/>
                  </a:ext>
                </a:extLst>
              </a:tr>
              <a:tr h="215263">
                <a:tc>
                  <a:txBody>
                    <a:bodyPr/>
                    <a:lstStyle/>
                    <a:p>
                      <a:pPr algn="l" fontAlgn="b"/>
                      <a:r>
                        <a:rPr lang="sv-SE" sz="800" b="0" i="0" u="none" strike="noStrike">
                          <a:solidFill>
                            <a:srgbClr val="000000"/>
                          </a:solidFill>
                          <a:effectLst/>
                          <a:latin typeface="Futura Std Book" panose="020B0502020204020303" pitchFamily="34" charset="0"/>
                        </a:rPr>
                        <a:t>Solna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2 740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-0,4</a:t>
                      </a:r>
                    </a:p>
                  </a:txBody>
                  <a:tcPr marL="9525" marR="9525" marT="9525" marB="0" anchor="ctr"/>
                </a:tc>
                <a:extLst>
                  <a:ext uri="{0D108BD9-81ED-4DB2-BD59-A6C34878D82A}">
                    <a16:rowId xmlns:a16="http://schemas.microsoft.com/office/drawing/2014/main" val="1171748210"/>
                  </a:ext>
                </a:extLst>
              </a:tr>
              <a:tr h="215263">
                <a:tc>
                  <a:txBody>
                    <a:bodyPr/>
                    <a:lstStyle/>
                    <a:p>
                      <a:pPr algn="l" fontAlgn="b"/>
                      <a:r>
                        <a:rPr lang="sv-SE" sz="800" b="0" i="0" u="none" strike="noStrike">
                          <a:solidFill>
                            <a:srgbClr val="000000"/>
                          </a:solidFill>
                          <a:effectLst/>
                          <a:latin typeface="Futura Std Book" panose="020B0502020204020303" pitchFamily="34" charset="0"/>
                        </a:rPr>
                        <a:t>Lidingö</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1 135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-0,3</a:t>
                      </a:r>
                    </a:p>
                  </a:txBody>
                  <a:tcPr marL="9525" marR="9525" marT="9525" marB="0" anchor="ctr"/>
                </a:tc>
                <a:extLst>
                  <a:ext uri="{0D108BD9-81ED-4DB2-BD59-A6C34878D82A}">
                    <a16:rowId xmlns:a16="http://schemas.microsoft.com/office/drawing/2014/main" val="4135103726"/>
                  </a:ext>
                </a:extLst>
              </a:tr>
              <a:tr h="215263">
                <a:tc>
                  <a:txBody>
                    <a:bodyPr/>
                    <a:lstStyle/>
                    <a:p>
                      <a:pPr algn="l" fontAlgn="b"/>
                      <a:r>
                        <a:rPr lang="sv-SE" sz="800" b="0" i="0" u="none" strike="noStrike">
                          <a:solidFill>
                            <a:srgbClr val="000000"/>
                          </a:solidFill>
                          <a:effectLst/>
                          <a:latin typeface="Futura Std Book" panose="020B0502020204020303" pitchFamily="34" charset="0"/>
                        </a:rPr>
                        <a:t>Vaxholm</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244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0,0</a:t>
                      </a:r>
                    </a:p>
                  </a:txBody>
                  <a:tcPr marL="9525" marR="9525" marT="9525" marB="0" anchor="ctr"/>
                </a:tc>
                <a:extLst>
                  <a:ext uri="{0D108BD9-81ED-4DB2-BD59-A6C34878D82A}">
                    <a16:rowId xmlns:a16="http://schemas.microsoft.com/office/drawing/2014/main" val="3131866783"/>
                  </a:ext>
                </a:extLst>
              </a:tr>
              <a:tr h="215263">
                <a:tc>
                  <a:txBody>
                    <a:bodyPr/>
                    <a:lstStyle/>
                    <a:p>
                      <a:pPr algn="l" fontAlgn="b"/>
                      <a:r>
                        <a:rPr lang="sv-SE" sz="800" b="0" i="0" u="none" strike="noStrike">
                          <a:solidFill>
                            <a:srgbClr val="000000"/>
                          </a:solidFill>
                          <a:effectLst/>
                          <a:latin typeface="Futura Std Book" panose="020B0502020204020303" pitchFamily="34" charset="0"/>
                        </a:rPr>
                        <a:t>Norrtälje</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1 772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268498379"/>
                  </a:ext>
                </a:extLst>
              </a:tr>
              <a:tr h="215263">
                <a:tc>
                  <a:txBody>
                    <a:bodyPr/>
                    <a:lstStyle/>
                    <a:p>
                      <a:pPr algn="l" fontAlgn="b"/>
                      <a:r>
                        <a:rPr lang="sv-SE" sz="800" b="0" i="0" u="none" strike="noStrike">
                          <a:solidFill>
                            <a:srgbClr val="000000"/>
                          </a:solidFill>
                          <a:effectLst/>
                          <a:latin typeface="Futura Std Book" panose="020B0502020204020303" pitchFamily="34" charset="0"/>
                        </a:rPr>
                        <a:t>Sigtuna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2 985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856165566"/>
                  </a:ext>
                </a:extLst>
              </a:tr>
              <a:tr h="215263">
                <a:tc>
                  <a:txBody>
                    <a:bodyPr/>
                    <a:lstStyle/>
                    <a:p>
                      <a:pPr algn="l" fontAlgn="b"/>
                      <a:r>
                        <a:rPr lang="sv-SE" sz="800" b="0" i="0" u="none" strike="noStrike">
                          <a:solidFill>
                            <a:srgbClr val="000000"/>
                          </a:solidFill>
                          <a:effectLst/>
                          <a:latin typeface="Futura Std Book" panose="020B0502020204020303" pitchFamily="34" charset="0"/>
                        </a:rPr>
                        <a:t>Nynäshamn</a:t>
                      </a:r>
                    </a:p>
                  </a:txBody>
                  <a:tcPr marL="108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1 020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0,0</a:t>
                      </a:r>
                    </a:p>
                  </a:txBody>
                  <a:tcPr marL="9525" marR="9525" marT="9525" marB="0" anchor="ctr"/>
                </a:tc>
                <a:extLst>
                  <a:ext uri="{0D108BD9-81ED-4DB2-BD59-A6C34878D82A}">
                    <a16:rowId xmlns:a16="http://schemas.microsoft.com/office/drawing/2014/main" val="2339073235"/>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natur&#10;&#10;Automatiskt genererad beskrivning">
            <a:extLst>
              <a:ext uri="{FF2B5EF4-FFF2-40B4-BE49-F238E27FC236}">
                <a16:creationId xmlns:a16="http://schemas.microsoft.com/office/drawing/2014/main" id="{37037F58-B5BE-4B14-BBA0-F490C9F475E9}"/>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a:ext>
            </a:extLst>
          </a:blip>
          <a:srcRect l="37" r="-80"/>
          <a:stretch/>
        </p:blipFill>
        <p:spPr>
          <a:xfrm>
            <a:off x="0" y="0"/>
            <a:ext cx="6024563" cy="6858000"/>
          </a:xfrm>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644524" y="47624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i Stockholms 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2942276663"/>
              </p:ext>
            </p:extLst>
          </p:nvPr>
        </p:nvGraphicFramePr>
        <p:xfrm>
          <a:off x="6167439" y="67394"/>
          <a:ext cx="5687122" cy="6560880"/>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0">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kv2</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1"/>
                        <a:t>Stockholms län</a:t>
                      </a:r>
                      <a:endParaRPr lang="sv-SE" sz="800" b="1" dirty="0"/>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2 402 609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0,7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3 558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41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 Väsby</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47 361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Vallentuna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34 184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5 700</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Österåker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47 443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1 618</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Värmdö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46 011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Järfälla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82 355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-56</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Ekerö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29 046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-92</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Huddinge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113 660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Botkyrka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95 017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Salem</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16 945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81</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Haninge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94 760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564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56 300</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Tyresö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49 021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Upplands-Bro</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30 671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Nykvarn</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11 363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Täby</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73 307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-99</a:t>
                      </a:r>
                    </a:p>
                  </a:txBody>
                  <a:tcPr marL="9525" marR="9525" marT="9525" marB="0" anchor="ctr"/>
                </a:tc>
                <a:extLst>
                  <a:ext uri="{0D108BD9-81ED-4DB2-BD59-A6C34878D82A}">
                    <a16:rowId xmlns:a16="http://schemas.microsoft.com/office/drawing/2014/main" val="20077706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Danderyd</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32 828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6707990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Sollentuna</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74 512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490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345</a:t>
                      </a:r>
                    </a:p>
                  </a:txBody>
                  <a:tcPr marL="9525" marR="9525" marT="9525" marB="0" anchor="ctr"/>
                </a:tc>
                <a:extLst>
                  <a:ext uri="{0D108BD9-81ED-4DB2-BD59-A6C34878D82A}">
                    <a16:rowId xmlns:a16="http://schemas.microsoft.com/office/drawing/2014/main" val="88204698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Stockholm</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975 819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892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extLst>
                  <a:ext uri="{0D108BD9-81ED-4DB2-BD59-A6C34878D82A}">
                    <a16:rowId xmlns:a16="http://schemas.microsoft.com/office/drawing/2014/main" val="137589742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Södertälje</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100 764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1 225</a:t>
                      </a:r>
                    </a:p>
                  </a:txBody>
                  <a:tcPr marL="9525" marR="9525" marT="9525" marB="0" anchor="ctr"/>
                </a:tc>
                <a:extLst>
                  <a:ext uri="{0D108BD9-81ED-4DB2-BD59-A6C34878D82A}">
                    <a16:rowId xmlns:a16="http://schemas.microsoft.com/office/drawing/2014/main" val="5825391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Nacka</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107 590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402772390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Sundbyberg</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53 385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86</a:t>
                      </a:r>
                    </a:p>
                  </a:txBody>
                  <a:tcPr marL="9525" marR="9525" marT="9525" marB="0" anchor="ctr"/>
                </a:tc>
                <a:extLst>
                  <a:ext uri="{0D108BD9-81ED-4DB2-BD59-A6C34878D82A}">
                    <a16:rowId xmlns:a16="http://schemas.microsoft.com/office/drawing/2014/main" val="18374149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Solna</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83 074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-76</a:t>
                      </a:r>
                    </a:p>
                  </a:txBody>
                  <a:tcPr marL="9525" marR="9525" marT="9525" marB="0" anchor="ctr"/>
                </a:tc>
                <a:extLst>
                  <a:ext uri="{0D108BD9-81ED-4DB2-BD59-A6C34878D82A}">
                    <a16:rowId xmlns:a16="http://schemas.microsoft.com/office/drawing/2014/main" val="117174821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Lidingö</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48 177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413510372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Vaxholm</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11 973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267</a:t>
                      </a:r>
                    </a:p>
                  </a:txBody>
                  <a:tcPr marL="9525" marR="9525" marT="9525" marB="0" anchor="ctr"/>
                </a:tc>
                <a:extLst>
                  <a:ext uri="{0D108BD9-81ED-4DB2-BD59-A6C34878D82A}">
                    <a16:rowId xmlns:a16="http://schemas.microsoft.com/office/drawing/2014/main" val="313186678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Norrtälje</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64 251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686</a:t>
                      </a:r>
                    </a:p>
                  </a:txBody>
                  <a:tcPr marL="9525" marR="9525" marT="9525" marB="0" anchor="ctr"/>
                </a:tc>
                <a:extLst>
                  <a:ext uri="{0D108BD9-81ED-4DB2-BD59-A6C34878D82A}">
                    <a16:rowId xmlns:a16="http://schemas.microsoft.com/office/drawing/2014/main" val="26849837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Sigtuna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49 992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89</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85616556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Nynäshamn</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29 100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7</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2339073235"/>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natur&#10;&#10;Automatiskt genererad beskrivning">
            <a:extLst>
              <a:ext uri="{FF2B5EF4-FFF2-40B4-BE49-F238E27FC236}">
                <a16:creationId xmlns:a16="http://schemas.microsoft.com/office/drawing/2014/main" id="{37037F58-B5BE-4B14-BBA0-F490C9F475E9}"/>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36" r="36"/>
          <a:stretch>
            <a:fillRect/>
          </a:stretch>
        </p:blipFill>
        <p:spPr>
          <a:xfrm>
            <a:off x="0" y="0"/>
            <a:ext cx="6024563" cy="6858000"/>
          </a:xfrm>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263523" y="438149"/>
            <a:ext cx="5670552"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i Stockholms 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868569691"/>
              </p:ext>
            </p:extLst>
          </p:nvPr>
        </p:nvGraphicFramePr>
        <p:xfrm>
          <a:off x="6164962" y="106615"/>
          <a:ext cx="4871338" cy="6564548"/>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0">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i="0" dirty="0">
                          <a:solidFill>
                            <a:schemeClr val="bg1"/>
                          </a:solidFill>
                        </a:rPr>
                        <a:t>2021 kv2</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1" dirty="0"/>
                        <a:t>Stockholms län</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dirty="0">
                          <a:solidFill>
                            <a:srgbClr val="000000"/>
                          </a:solidFill>
                          <a:effectLst/>
                          <a:latin typeface="Futura Std Book" panose="020B0502020204020303"/>
                        </a:rPr>
                        <a:t>1 534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dirty="0">
                          <a:solidFill>
                            <a:srgbClr val="000000"/>
                          </a:solidFill>
                          <a:effectLst/>
                          <a:latin typeface="Futura Std Book" panose="020B0502020204020303"/>
                        </a:rPr>
                        <a:t>78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 Väsby</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Vallentuna</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Österåker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Värmdö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Järfälla</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Ekerö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Huddinge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54</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Botkyrka</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Salem</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Haninge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Tyresö</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Upplands-Bro</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113</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Nykvarn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Täby</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00777060"/>
                  </a:ext>
                </a:extLst>
              </a:tr>
              <a:tr h="21966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Danderyd</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6707990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Sollentuna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a:t>
                      </a:r>
                    </a:p>
                  </a:txBody>
                  <a:tcPr marL="9525" marR="9525" marT="9525" marB="0" anchor="ctr"/>
                </a:tc>
                <a:extLst>
                  <a:ext uri="{0D108BD9-81ED-4DB2-BD59-A6C34878D82A}">
                    <a16:rowId xmlns:a16="http://schemas.microsoft.com/office/drawing/2014/main" val="88204698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Stockholm</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881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103 </a:t>
                      </a:r>
                    </a:p>
                  </a:txBody>
                  <a:tcPr marL="9525" marR="9525" marT="9525" marB="0" anchor="ctr"/>
                </a:tc>
                <a:extLst>
                  <a:ext uri="{0D108BD9-81ED-4DB2-BD59-A6C34878D82A}">
                    <a16:rowId xmlns:a16="http://schemas.microsoft.com/office/drawing/2014/main" val="137589742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Södertälje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57</a:t>
                      </a:r>
                    </a:p>
                  </a:txBody>
                  <a:tcPr marL="9525" marR="9525" marT="9525" marB="0" anchor="ctr"/>
                </a:tc>
                <a:extLst>
                  <a:ext uri="{0D108BD9-81ED-4DB2-BD59-A6C34878D82A}">
                    <a16:rowId xmlns:a16="http://schemas.microsoft.com/office/drawing/2014/main" val="5825391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Nacka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97</a:t>
                      </a:r>
                    </a:p>
                  </a:txBody>
                  <a:tcPr marL="9525" marR="9525" marT="9525" marB="0" anchor="ctr"/>
                </a:tc>
                <a:extLst>
                  <a:ext uri="{0D108BD9-81ED-4DB2-BD59-A6C34878D82A}">
                    <a16:rowId xmlns:a16="http://schemas.microsoft.com/office/drawing/2014/main" val="402772390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Sundbyberg</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8374149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Solna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89</a:t>
                      </a:r>
                    </a:p>
                  </a:txBody>
                  <a:tcPr marL="9525" marR="9525" marT="9525" marB="0" anchor="ctr"/>
                </a:tc>
                <a:extLst>
                  <a:ext uri="{0D108BD9-81ED-4DB2-BD59-A6C34878D82A}">
                    <a16:rowId xmlns:a16="http://schemas.microsoft.com/office/drawing/2014/main" val="117174821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Lidingö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227</a:t>
                      </a:r>
                    </a:p>
                  </a:txBody>
                  <a:tcPr marL="9525" marR="9525" marT="9525" marB="0" anchor="ctr"/>
                </a:tc>
                <a:extLst>
                  <a:ext uri="{0D108BD9-81ED-4DB2-BD59-A6C34878D82A}">
                    <a16:rowId xmlns:a16="http://schemas.microsoft.com/office/drawing/2014/main" val="413510372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Vaxholm</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13186678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Norrtälje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a:t>
                      </a:r>
                    </a:p>
                  </a:txBody>
                  <a:tcPr marL="9525" marR="9525" marT="9525" marB="0" anchor="ctr"/>
                </a:tc>
                <a:extLst>
                  <a:ext uri="{0D108BD9-81ED-4DB2-BD59-A6C34878D82A}">
                    <a16:rowId xmlns:a16="http://schemas.microsoft.com/office/drawing/2014/main" val="26849837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Sigtuna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a:t>
                      </a:r>
                    </a:p>
                  </a:txBody>
                  <a:tcPr marL="9525" marR="9525" marT="9525" marB="0" anchor="ctr"/>
                </a:tc>
                <a:extLst>
                  <a:ext uri="{0D108BD9-81ED-4DB2-BD59-A6C34878D82A}">
                    <a16:rowId xmlns:a16="http://schemas.microsoft.com/office/drawing/2014/main" val="85616556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Nynäshamn</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2339073235"/>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5" name="Platshållare för bild 5" descr="En bild som visar himmel, utomhus, vatten, stor&#10;&#10;Automatiskt genererad beskrivning">
            <a:extLst>
              <a:ext uri="{FF2B5EF4-FFF2-40B4-BE49-F238E27FC236}">
                <a16:creationId xmlns:a16="http://schemas.microsoft.com/office/drawing/2014/main" id="{718F961F-E8E9-47E0-82DD-7ABF22E1A3FE}"/>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10" r="10"/>
          <a:stretch>
            <a:fillRect/>
          </a:stretch>
        </p:blipFill>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475358" y="1628775"/>
            <a:ext cx="5296792" cy="3995277"/>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a:solidFill>
                  <a:schemeClr val="bg1"/>
                </a:solidFill>
              </a:rPr>
              <a:t> Scandinavia.</a:t>
            </a:r>
          </a:p>
          <a:p>
            <a:r>
              <a:rPr lang="sv-SE" sz="1200">
                <a:solidFill>
                  <a:schemeClr val="bg1"/>
                </a:solidFill>
              </a:rPr>
              <a:t>Bolaget </a:t>
            </a:r>
            <a:r>
              <a:rPr lang="sv-SE" sz="1200" dirty="0">
                <a:solidFill>
                  <a:schemeClr val="bg1"/>
                </a:solidFill>
              </a:rPr>
              <a:t>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u="sng" dirty="0">
                <a:solidFill>
                  <a:schemeClr val="bg1"/>
                </a:solidFill>
                <a:hlinkClick r:id="rId3">
                  <a:extLst>
                    <a:ext uri="{A12FA001-AC4F-418D-AE19-62706E023703}">
                      <ahyp:hlinkClr xmlns="" xmlns:ahyp="http://schemas.microsoft.com/office/drawing/2018/hyperlinkcolor" val="tx"/>
                    </a:ext>
                  </a:extLst>
                </a:hlinkClick>
              </a:rPr>
              <a:t>http://stockholmbusinessalliance.se/hittamaterial/konjunkturrapporter/ </a:t>
            </a:r>
            <a:endParaRPr lang="sv-SE" sz="1200" u="sng" dirty="0">
              <a:solidFill>
                <a:schemeClr val="bg1"/>
              </a:solidFill>
            </a:endParaRPr>
          </a:p>
          <a:p>
            <a:r>
              <a:rPr lang="sv-SE" sz="1200" dirty="0">
                <a:solidFill>
                  <a:schemeClr val="bg1"/>
                </a:solidFill>
              </a:rPr>
              <a:t>Frågor kan ställas till Stefan Frid 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475358" y="325482"/>
            <a:ext cx="5296792" cy="1113955"/>
          </a:xfrm>
        </p:spPr>
        <p:txBody>
          <a:bodyPr/>
          <a:lstStyle/>
          <a:p>
            <a:r>
              <a:rPr lang="sv-SE"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4">
            <a:alphaModFix amt="68000"/>
          </a:blip>
          <a:stretch>
            <a:fillRect/>
          </a:stretch>
        </p:blipFill>
        <p:spPr>
          <a:xfrm>
            <a:off x="6429375" y="0"/>
            <a:ext cx="6244640"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4698</TotalTime>
  <Words>4053</Words>
  <Application>Microsoft Office PowerPoint</Application>
  <PresentationFormat>Bredbild</PresentationFormat>
  <Paragraphs>1791</Paragraphs>
  <Slides>24</Slides>
  <Notes>2</Notes>
  <HiddenSlides>0</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24</vt:i4>
      </vt:variant>
    </vt:vector>
  </HeadingPairs>
  <TitlesOfParts>
    <vt:vector size="31" baseType="lpstr">
      <vt:lpstr>Arial</vt:lpstr>
      <vt:lpstr>Futura Std Book</vt:lpstr>
      <vt:lpstr>Futura Std Book</vt:lpstr>
      <vt:lpstr>Garamond</vt:lpstr>
      <vt:lpstr>Times New Roman</vt:lpstr>
      <vt:lpstr>Wingdings</vt:lpstr>
      <vt:lpstr>Stockholm Business Region</vt:lpstr>
      <vt:lpstr>PowerPoint-presentation</vt:lpstr>
      <vt:lpstr>Om rapporten</vt:lpstr>
      <vt:lpstr>Återhämtning påbörjad  </vt:lpstr>
      <vt:lpstr>Lönesumma</vt:lpstr>
      <vt:lpstr>Lönesumma efter sektor</vt:lpstr>
      <vt:lpstr>Lönesumma, 2021 kv2</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Stefan Frid</cp:lastModifiedBy>
  <cp:revision>629</cp:revision>
  <cp:lastPrinted>2020-06-18T09:27:07Z</cp:lastPrinted>
  <dcterms:created xsi:type="dcterms:W3CDTF">2019-04-29T08:02:07Z</dcterms:created>
  <dcterms:modified xsi:type="dcterms:W3CDTF">2021-09-21T15:32:06Z</dcterms:modified>
</cp:coreProperties>
</file>