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p:scale>
          <a:sx n="70" d="100"/>
          <a:sy n="70" d="100"/>
        </p:scale>
        <p:origin x="460" y="2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6.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7.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2\Sida%2016.xlsx" TargetMode="Externa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2\Sida%2017.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Grafdata'!$B$42</c:f>
              <c:strCache>
                <c:ptCount val="1"/>
                <c:pt idx="0">
                  <c:v>Total</c:v>
                </c:pt>
              </c:strCache>
            </c:strRef>
          </c:tx>
          <c:spPr>
            <a:ln w="28575" cap="rnd">
              <a:solidFill>
                <a:schemeClr val="accent1"/>
              </a:solidFill>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Grafdata'!$C$42:$AQ$42</c:f>
              <c:numCache>
                <c:formatCode>General</c:formatCode>
                <c:ptCount val="41"/>
                <c:pt idx="0">
                  <c:v>100</c:v>
                </c:pt>
                <c:pt idx="1">
                  <c:v>100.38924272642024</c:v>
                </c:pt>
                <c:pt idx="2">
                  <c:v>99.904425528382689</c:v>
                </c:pt>
                <c:pt idx="3">
                  <c:v>98.404970500461644</c:v>
                </c:pt>
                <c:pt idx="4">
                  <c:v>105.24205110149498</c:v>
                </c:pt>
                <c:pt idx="5">
                  <c:v>104.97379007693475</c:v>
                </c:pt>
                <c:pt idx="6">
                  <c:v>105.69920062695326</c:v>
                </c:pt>
                <c:pt idx="7">
                  <c:v>103.56692568104525</c:v>
                </c:pt>
                <c:pt idx="8">
                  <c:v>108.6825474257968</c:v>
                </c:pt>
                <c:pt idx="9">
                  <c:v>109.05611649633849</c:v>
                </c:pt>
                <c:pt idx="10">
                  <c:v>108.66947394073888</c:v>
                </c:pt>
                <c:pt idx="11">
                  <c:v>107.11289737463585</c:v>
                </c:pt>
                <c:pt idx="12">
                  <c:v>113.92241645947026</c:v>
                </c:pt>
                <c:pt idx="13">
                  <c:v>113.6708495606661</c:v>
                </c:pt>
                <c:pt idx="14">
                  <c:v>112.93521523449463</c:v>
                </c:pt>
                <c:pt idx="15">
                  <c:v>112.23052284696561</c:v>
                </c:pt>
                <c:pt idx="16">
                  <c:v>119.59112644010416</c:v>
                </c:pt>
                <c:pt idx="17">
                  <c:v>118.82479797683197</c:v>
                </c:pt>
                <c:pt idx="18">
                  <c:v>119.64588002598818</c:v>
                </c:pt>
                <c:pt idx="19">
                  <c:v>118.46925449185977</c:v>
                </c:pt>
                <c:pt idx="20">
                  <c:v>125.76763060805533</c:v>
                </c:pt>
                <c:pt idx="21">
                  <c:v>125.60030464991064</c:v>
                </c:pt>
                <c:pt idx="22">
                  <c:v>126.58934296306927</c:v>
                </c:pt>
                <c:pt idx="23">
                  <c:v>124.47408147640056</c:v>
                </c:pt>
                <c:pt idx="24">
                  <c:v>132.42695758645937</c:v>
                </c:pt>
                <c:pt idx="25">
                  <c:v>131.58010579152483</c:v>
                </c:pt>
                <c:pt idx="26">
                  <c:v>132.36627258301138</c:v>
                </c:pt>
                <c:pt idx="27">
                  <c:v>130.528755056113</c:v>
                </c:pt>
                <c:pt idx="28">
                  <c:v>141.03690146399694</c:v>
                </c:pt>
                <c:pt idx="29">
                  <c:v>139.20135967079835</c:v>
                </c:pt>
                <c:pt idx="30">
                  <c:v>139.43731607303735</c:v>
                </c:pt>
                <c:pt idx="31">
                  <c:v>138.25788842248409</c:v>
                </c:pt>
                <c:pt idx="32">
                  <c:v>146.67753872761364</c:v>
                </c:pt>
                <c:pt idx="33">
                  <c:v>142.23257853031768</c:v>
                </c:pt>
                <c:pt idx="34">
                  <c:v>142.12007479964788</c:v>
                </c:pt>
                <c:pt idx="35">
                  <c:v>141.42201003474801</c:v>
                </c:pt>
                <c:pt idx="36">
                  <c:v>144.16195522875904</c:v>
                </c:pt>
                <c:pt idx="37">
                  <c:v>143.40219066897501</c:v>
                </c:pt>
                <c:pt idx="38">
                  <c:v>145.18852719084117</c:v>
                </c:pt>
                <c:pt idx="39">
                  <c:v>147.75764094645734</c:v>
                </c:pt>
                <c:pt idx="40">
                  <c:v>153.69054076025768</c:v>
                </c:pt>
              </c:numCache>
            </c:numRef>
          </c:val>
          <c:smooth val="0"/>
          <c:extLst>
            <c:ext xmlns:c16="http://schemas.microsoft.com/office/drawing/2014/chart" uri="{C3380CC4-5D6E-409C-BE32-E72D297353CC}">
              <c16:uniqueId val="{00000000-9394-4F3D-84AF-2CF21C41BC7E}"/>
            </c:ext>
          </c:extLst>
        </c:ser>
        <c:ser>
          <c:idx val="1"/>
          <c:order val="1"/>
          <c:tx>
            <c:strRef>
              <c:f>'s4 Grafdata'!$B$43</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Grafdata'!$C$43:$AQ$43</c:f>
              <c:numCache>
                <c:formatCode>General</c:formatCode>
                <c:ptCount val="41"/>
                <c:pt idx="0">
                  <c:v>100</c:v>
                </c:pt>
                <c:pt idx="1">
                  <c:v>99.888828031072848</c:v>
                </c:pt>
                <c:pt idx="2">
                  <c:v>99.289592752783534</c:v>
                </c:pt>
                <c:pt idx="3">
                  <c:v>97.577199837503031</c:v>
                </c:pt>
                <c:pt idx="4">
                  <c:v>104.36261006772231</c:v>
                </c:pt>
                <c:pt idx="5">
                  <c:v>103.55923807679503</c:v>
                </c:pt>
                <c:pt idx="6">
                  <c:v>104.02057206829294</c:v>
                </c:pt>
                <c:pt idx="7">
                  <c:v>101.68547280635599</c:v>
                </c:pt>
                <c:pt idx="8">
                  <c:v>106.59185890001142</c:v>
                </c:pt>
                <c:pt idx="9">
                  <c:v>106.44763606679005</c:v>
                </c:pt>
                <c:pt idx="10">
                  <c:v>105.85901041406014</c:v>
                </c:pt>
                <c:pt idx="11">
                  <c:v>104.0475469384554</c:v>
                </c:pt>
                <c:pt idx="12">
                  <c:v>110.49666715594236</c:v>
                </c:pt>
                <c:pt idx="13">
                  <c:v>109.7154395195694</c:v>
                </c:pt>
                <c:pt idx="14">
                  <c:v>108.92324496996129</c:v>
                </c:pt>
                <c:pt idx="15">
                  <c:v>107.93087512338771</c:v>
                </c:pt>
                <c:pt idx="16">
                  <c:v>114.75437083950747</c:v>
                </c:pt>
                <c:pt idx="17">
                  <c:v>113.2630468004002</c:v>
                </c:pt>
                <c:pt idx="18">
                  <c:v>113.69405794836916</c:v>
                </c:pt>
                <c:pt idx="19">
                  <c:v>112.16362105578999</c:v>
                </c:pt>
                <c:pt idx="20">
                  <c:v>118.69088255756563</c:v>
                </c:pt>
                <c:pt idx="21">
                  <c:v>117.61870347235499</c:v>
                </c:pt>
                <c:pt idx="22">
                  <c:v>117.89241868332473</c:v>
                </c:pt>
                <c:pt idx="23">
                  <c:v>115.40640136355842</c:v>
                </c:pt>
                <c:pt idx="24">
                  <c:v>122.27900566262952</c:v>
                </c:pt>
                <c:pt idx="25">
                  <c:v>120.50287573497147</c:v>
                </c:pt>
                <c:pt idx="26">
                  <c:v>120.73398606590264</c:v>
                </c:pt>
                <c:pt idx="27">
                  <c:v>118.55029509868982</c:v>
                </c:pt>
                <c:pt idx="28">
                  <c:v>127.7462725807469</c:v>
                </c:pt>
                <c:pt idx="29">
                  <c:v>125.05615339501971</c:v>
                </c:pt>
                <c:pt idx="30">
                  <c:v>124.68864679295672</c:v>
                </c:pt>
                <c:pt idx="31">
                  <c:v>123.01554892063193</c:v>
                </c:pt>
                <c:pt idx="32">
                  <c:v>130.05208262166687</c:v>
                </c:pt>
                <c:pt idx="33">
                  <c:v>125.10762931229284</c:v>
                </c:pt>
                <c:pt idx="34">
                  <c:v>124.6503055500395</c:v>
                </c:pt>
                <c:pt idx="35">
                  <c:v>123.61570133070747</c:v>
                </c:pt>
                <c:pt idx="36">
                  <c:v>125.93020319365107</c:v>
                </c:pt>
                <c:pt idx="37">
                  <c:v>124.50450860330231</c:v>
                </c:pt>
                <c:pt idx="38">
                  <c:v>125.80683036290171</c:v>
                </c:pt>
                <c:pt idx="39">
                  <c:v>127.67238018328135</c:v>
                </c:pt>
                <c:pt idx="40">
                  <c:v>132.57177023334569</c:v>
                </c:pt>
              </c:numCache>
            </c:numRef>
          </c:val>
          <c:smooth val="0"/>
          <c:extLst>
            <c:ext xmlns:c16="http://schemas.microsoft.com/office/drawing/2014/chart" uri="{C3380CC4-5D6E-409C-BE32-E72D297353CC}">
              <c16:uniqueId val="{00000001-9394-4F3D-84AF-2CF21C41BC7E}"/>
            </c:ext>
          </c:extLst>
        </c:ser>
        <c:ser>
          <c:idx val="2"/>
          <c:order val="2"/>
          <c:tx>
            <c:strRef>
              <c:f>'s4 Grafdata'!$B$44</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's4 Grafdata'!$C$44:$AQ$44</c:f>
              <c:numCache>
                <c:formatCode>General</c:formatCode>
                <c:ptCount val="41"/>
                <c:pt idx="0">
                  <c:v>100</c:v>
                </c:pt>
                <c:pt idx="1">
                  <c:v>98.151996745660028</c:v>
                </c:pt>
                <c:pt idx="2">
                  <c:v>97.845719564432073</c:v>
                </c:pt>
                <c:pt idx="3">
                  <c:v>98.118242730938164</c:v>
                </c:pt>
                <c:pt idx="4">
                  <c:v>103.13238799235849</c:v>
                </c:pt>
                <c:pt idx="5">
                  <c:v>102.45873064554213</c:v>
                </c:pt>
                <c:pt idx="6">
                  <c:v>104.5383423541717</c:v>
                </c:pt>
                <c:pt idx="7">
                  <c:v>105.98266138772036</c:v>
                </c:pt>
                <c:pt idx="8">
                  <c:v>108.49232126344127</c:v>
                </c:pt>
                <c:pt idx="9">
                  <c:v>108.23376759004361</c:v>
                </c:pt>
                <c:pt idx="10">
                  <c:v>108.47927066079593</c:v>
                </c:pt>
                <c:pt idx="11">
                  <c:v>106.92541855776078</c:v>
                </c:pt>
                <c:pt idx="12">
                  <c:v>109.50632278772675</c:v>
                </c:pt>
                <c:pt idx="13">
                  <c:v>106.80440614953307</c:v>
                </c:pt>
                <c:pt idx="14">
                  <c:v>110.41837329498306</c:v>
                </c:pt>
                <c:pt idx="15">
                  <c:v>109.35445591751605</c:v>
                </c:pt>
                <c:pt idx="16">
                  <c:v>113.11244739580886</c:v>
                </c:pt>
                <c:pt idx="17">
                  <c:v>112.26351702835977</c:v>
                </c:pt>
                <c:pt idx="18">
                  <c:v>113.47788288495887</c:v>
                </c:pt>
                <c:pt idx="19">
                  <c:v>112.86241338283526</c:v>
                </c:pt>
                <c:pt idx="20">
                  <c:v>116.06710678014169</c:v>
                </c:pt>
                <c:pt idx="21">
                  <c:v>115.41467306981585</c:v>
                </c:pt>
                <c:pt idx="22">
                  <c:v>117.01478433809375</c:v>
                </c:pt>
                <c:pt idx="23">
                  <c:v>116.44349557469732</c:v>
                </c:pt>
                <c:pt idx="24">
                  <c:v>121.75310286428373</c:v>
                </c:pt>
                <c:pt idx="25">
                  <c:v>118.99236839814958</c:v>
                </c:pt>
                <c:pt idx="26">
                  <c:v>121.6973091829836</c:v>
                </c:pt>
                <c:pt idx="27">
                  <c:v>119.75050933029993</c:v>
                </c:pt>
                <c:pt idx="28">
                  <c:v>126.74061891013591</c:v>
                </c:pt>
                <c:pt idx="29">
                  <c:v>129.30158870615421</c:v>
                </c:pt>
                <c:pt idx="30">
                  <c:v>131.37513645427694</c:v>
                </c:pt>
                <c:pt idx="31">
                  <c:v>127.45649088947754</c:v>
                </c:pt>
                <c:pt idx="32">
                  <c:v>131.67117983365529</c:v>
                </c:pt>
                <c:pt idx="33">
                  <c:v>122.1073466459476</c:v>
                </c:pt>
                <c:pt idx="34">
                  <c:v>125.66793177374552</c:v>
                </c:pt>
                <c:pt idx="35">
                  <c:v>133.24507663516184</c:v>
                </c:pt>
                <c:pt idx="36">
                  <c:v>134.93495918840634</c:v>
                </c:pt>
                <c:pt idx="37">
                  <c:v>131.06898944156853</c:v>
                </c:pt>
                <c:pt idx="38">
                  <c:v>134.64366938944679</c:v>
                </c:pt>
                <c:pt idx="39">
                  <c:v>140.45184647743807</c:v>
                </c:pt>
                <c:pt idx="40">
                  <c:v>140.62273542288818</c:v>
                </c:pt>
              </c:numCache>
            </c:numRef>
          </c:val>
          <c:smooth val="0"/>
          <c:extLst>
            <c:ext xmlns:c16="http://schemas.microsoft.com/office/drawing/2014/chart" uri="{C3380CC4-5D6E-409C-BE32-E72D297353CC}">
              <c16:uniqueId val="{00000002-9394-4F3D-84AF-2CF21C41BC7E}"/>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Grafdata!$B$33</c:f>
              <c:strCache>
                <c:ptCount val="1"/>
                <c:pt idx="0">
                  <c:v>Privat sektor</c:v>
                </c:pt>
              </c:strCache>
            </c:strRef>
          </c:tx>
          <c:spPr>
            <a:ln w="28575" cap="rnd">
              <a:solidFill>
                <a:schemeClr val="accent1"/>
              </a:solidFill>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Grafdata!$C$33:$AQ$33</c:f>
              <c:numCache>
                <c:formatCode>General</c:formatCode>
                <c:ptCount val="41"/>
                <c:pt idx="0">
                  <c:v>100</c:v>
                </c:pt>
                <c:pt idx="1">
                  <c:v>98.721057078359507</c:v>
                </c:pt>
                <c:pt idx="2">
                  <c:v>99.656294550846141</c:v>
                </c:pt>
                <c:pt idx="3">
                  <c:v>96.617431355916338</c:v>
                </c:pt>
                <c:pt idx="4">
                  <c:v>106.14308738697059</c:v>
                </c:pt>
                <c:pt idx="5">
                  <c:v>103.92282135414409</c:v>
                </c:pt>
                <c:pt idx="6">
                  <c:v>104.87370673005977</c:v>
                </c:pt>
                <c:pt idx="7">
                  <c:v>102.21676222372926</c:v>
                </c:pt>
                <c:pt idx="8">
                  <c:v>108.79832709382472</c:v>
                </c:pt>
                <c:pt idx="9">
                  <c:v>107.53316134749795</c:v>
                </c:pt>
                <c:pt idx="10">
                  <c:v>108.09534009972849</c:v>
                </c:pt>
                <c:pt idx="11">
                  <c:v>105.56151914773449</c:v>
                </c:pt>
                <c:pt idx="12">
                  <c:v>113.82645383411992</c:v>
                </c:pt>
                <c:pt idx="13">
                  <c:v>111.93624085850337</c:v>
                </c:pt>
                <c:pt idx="14">
                  <c:v>112.44309054556949</c:v>
                </c:pt>
                <c:pt idx="15">
                  <c:v>110.90888996161262</c:v>
                </c:pt>
                <c:pt idx="16">
                  <c:v>120.26793676899935</c:v>
                </c:pt>
                <c:pt idx="17">
                  <c:v>117.56944162426285</c:v>
                </c:pt>
                <c:pt idx="18">
                  <c:v>120.47751463175479</c:v>
                </c:pt>
                <c:pt idx="19">
                  <c:v>117.60254320132333</c:v>
                </c:pt>
                <c:pt idx="20">
                  <c:v>126.95311477231311</c:v>
                </c:pt>
                <c:pt idx="21">
                  <c:v>124.90534208563081</c:v>
                </c:pt>
                <c:pt idx="22">
                  <c:v>128.10054764381138</c:v>
                </c:pt>
                <c:pt idx="23">
                  <c:v>124.13905564515852</c:v>
                </c:pt>
                <c:pt idx="24">
                  <c:v>133.99813218417418</c:v>
                </c:pt>
                <c:pt idx="25">
                  <c:v>130.39221267998641</c:v>
                </c:pt>
                <c:pt idx="26">
                  <c:v>133.61280982507867</c:v>
                </c:pt>
                <c:pt idx="27">
                  <c:v>130.08402746749323</c:v>
                </c:pt>
                <c:pt idx="28">
                  <c:v>143.46595957830559</c:v>
                </c:pt>
                <c:pt idx="29">
                  <c:v>138.50150941138381</c:v>
                </c:pt>
                <c:pt idx="30">
                  <c:v>140.40484775666727</c:v>
                </c:pt>
                <c:pt idx="31">
                  <c:v>138.34033645083531</c:v>
                </c:pt>
                <c:pt idx="32">
                  <c:v>149.05377937111379</c:v>
                </c:pt>
                <c:pt idx="33">
                  <c:v>143.64479962672075</c:v>
                </c:pt>
                <c:pt idx="34">
                  <c:v>145.26802038077957</c:v>
                </c:pt>
                <c:pt idx="35">
                  <c:v>143.13075453133945</c:v>
                </c:pt>
                <c:pt idx="36">
                  <c:v>146.54506654661319</c:v>
                </c:pt>
                <c:pt idx="37">
                  <c:v>143.18380428306278</c:v>
                </c:pt>
                <c:pt idx="38">
                  <c:v>146.4717111101038</c:v>
                </c:pt>
                <c:pt idx="39">
                  <c:v>150.19598210255984</c:v>
                </c:pt>
                <c:pt idx="40">
                  <c:v>156.23132803601337</c:v>
                </c:pt>
              </c:numCache>
            </c:numRef>
          </c:val>
          <c:smooth val="0"/>
          <c:extLst>
            <c:ext xmlns:c16="http://schemas.microsoft.com/office/drawing/2014/chart" uri="{C3380CC4-5D6E-409C-BE32-E72D297353CC}">
              <c16:uniqueId val="{00000000-B431-4CC1-88CA-E88CA765EB3E}"/>
            </c:ext>
          </c:extLst>
        </c:ser>
        <c:ser>
          <c:idx val="1"/>
          <c:order val="1"/>
          <c:tx>
            <c:strRef>
              <c:f>Grafdata!$B$34</c:f>
              <c:strCache>
                <c:ptCount val="1"/>
                <c:pt idx="0">
                  <c:v>Industri</c:v>
                </c:pt>
              </c:strCache>
            </c:strRef>
          </c:tx>
          <c:spPr>
            <a:ln w="28575" cap="rnd">
              <a:solidFill>
                <a:schemeClr val="accent2"/>
              </a:solidFill>
              <a:prstDash val="sysDot"/>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Grafdata!$C$34:$AQ$34</c:f>
              <c:numCache>
                <c:formatCode>General</c:formatCode>
                <c:ptCount val="41"/>
                <c:pt idx="0">
                  <c:v>100</c:v>
                </c:pt>
                <c:pt idx="1">
                  <c:v>91.956232566573433</c:v>
                </c:pt>
                <c:pt idx="2">
                  <c:v>89.358696771172347</c:v>
                </c:pt>
                <c:pt idx="3">
                  <c:v>92.687282602633346</c:v>
                </c:pt>
                <c:pt idx="4">
                  <c:v>107.30063550710437</c:v>
                </c:pt>
                <c:pt idx="5">
                  <c:v>95.200411654508912</c:v>
                </c:pt>
                <c:pt idx="6">
                  <c:v>93.167804788886457</c:v>
                </c:pt>
                <c:pt idx="7">
                  <c:v>96.639795808225372</c:v>
                </c:pt>
                <c:pt idx="8">
                  <c:v>103.31878262782624</c:v>
                </c:pt>
                <c:pt idx="9">
                  <c:v>95.08850044919437</c:v>
                </c:pt>
                <c:pt idx="10">
                  <c:v>94.417910531871698</c:v>
                </c:pt>
                <c:pt idx="11">
                  <c:v>100.0407965084829</c:v>
                </c:pt>
                <c:pt idx="12">
                  <c:v>106.04259094657752</c:v>
                </c:pt>
                <c:pt idx="13">
                  <c:v>98.101465274601949</c:v>
                </c:pt>
                <c:pt idx="14">
                  <c:v>96.115753671970438</c:v>
                </c:pt>
                <c:pt idx="15">
                  <c:v>103.89549126248797</c:v>
                </c:pt>
                <c:pt idx="16">
                  <c:v>110.8273985528545</c:v>
                </c:pt>
                <c:pt idx="17">
                  <c:v>99.753402918314094</c:v>
                </c:pt>
                <c:pt idx="18">
                  <c:v>100.55685609959059</c:v>
                </c:pt>
                <c:pt idx="19">
                  <c:v>101.031854121506</c:v>
                </c:pt>
                <c:pt idx="20">
                  <c:v>105.34136401343353</c:v>
                </c:pt>
                <c:pt idx="21">
                  <c:v>97.633212084251682</c:v>
                </c:pt>
                <c:pt idx="22">
                  <c:v>99.059374802261459</c:v>
                </c:pt>
                <c:pt idx="23">
                  <c:v>103.75003559352982</c:v>
                </c:pt>
                <c:pt idx="24">
                  <c:v>113.46988322747079</c:v>
                </c:pt>
                <c:pt idx="25">
                  <c:v>100.20660080859849</c:v>
                </c:pt>
                <c:pt idx="26">
                  <c:v>102.03816148431721</c:v>
                </c:pt>
                <c:pt idx="27">
                  <c:v>108.81342139901513</c:v>
                </c:pt>
                <c:pt idx="28">
                  <c:v>126.51970930593909</c:v>
                </c:pt>
                <c:pt idx="29">
                  <c:v>109.92731821089174</c:v>
                </c:pt>
                <c:pt idx="30">
                  <c:v>108.00180335071045</c:v>
                </c:pt>
                <c:pt idx="31">
                  <c:v>115.85726799086191</c:v>
                </c:pt>
                <c:pt idx="32">
                  <c:v>132.179321081099</c:v>
                </c:pt>
                <c:pt idx="33">
                  <c:v>111.14273138792311</c:v>
                </c:pt>
                <c:pt idx="34">
                  <c:v>112.88918022089821</c:v>
                </c:pt>
                <c:pt idx="35">
                  <c:v>118.72441344682599</c:v>
                </c:pt>
                <c:pt idx="36">
                  <c:v>127.10424868560106</c:v>
                </c:pt>
                <c:pt idx="37">
                  <c:v>109.65725422791809</c:v>
                </c:pt>
                <c:pt idx="38">
                  <c:v>110.89730828127557</c:v>
                </c:pt>
                <c:pt idx="39">
                  <c:v>126.0559560837283</c:v>
                </c:pt>
                <c:pt idx="40">
                  <c:v>124.3738888395997</c:v>
                </c:pt>
              </c:numCache>
            </c:numRef>
          </c:val>
          <c:smooth val="0"/>
          <c:extLst>
            <c:ext xmlns:c16="http://schemas.microsoft.com/office/drawing/2014/chart" uri="{C3380CC4-5D6E-409C-BE32-E72D297353CC}">
              <c16:uniqueId val="{00000001-B431-4CC1-88CA-E88CA765EB3E}"/>
            </c:ext>
          </c:extLst>
        </c:ser>
        <c:ser>
          <c:idx val="2"/>
          <c:order val="2"/>
          <c:tx>
            <c:strRef>
              <c:f>Grafdata!$B$35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Grafdata!$C$35:$AQ$35</c:f>
              <c:numCache>
                <c:formatCode>General</c:formatCode>
                <c:ptCount val="41"/>
                <c:pt idx="0">
                  <c:v>100</c:v>
                </c:pt>
                <c:pt idx="1">
                  <c:v>101.3843241846684</c:v>
                </c:pt>
                <c:pt idx="2">
                  <c:v>102.85359132616517</c:v>
                </c:pt>
                <c:pt idx="3">
                  <c:v>98.757523308354436</c:v>
                </c:pt>
                <c:pt idx="4">
                  <c:v>105.34202656878048</c:v>
                </c:pt>
                <c:pt idx="5">
                  <c:v>107.21882147789633</c:v>
                </c:pt>
                <c:pt idx="6">
                  <c:v>108.77956496402508</c:v>
                </c:pt>
                <c:pt idx="7">
                  <c:v>105.33603669183069</c:v>
                </c:pt>
                <c:pt idx="8">
                  <c:v>109.41054218015763</c:v>
                </c:pt>
                <c:pt idx="9">
                  <c:v>110.96590027233152</c:v>
                </c:pt>
                <c:pt idx="10">
                  <c:v>111.58198326118287</c:v>
                </c:pt>
                <c:pt idx="11">
                  <c:v>108.26157257565772</c:v>
                </c:pt>
                <c:pt idx="12">
                  <c:v>115.5844489937094</c:v>
                </c:pt>
                <c:pt idx="13">
                  <c:v>116.5033297091511</c:v>
                </c:pt>
                <c:pt idx="14">
                  <c:v>116.84313626615587</c:v>
                </c:pt>
                <c:pt idx="15">
                  <c:v>113.53422727869291</c:v>
                </c:pt>
                <c:pt idx="16">
                  <c:v>122.01588283980203</c:v>
                </c:pt>
                <c:pt idx="17">
                  <c:v>122.41727614515034</c:v>
                </c:pt>
                <c:pt idx="18">
                  <c:v>125.43739591284547</c:v>
                </c:pt>
                <c:pt idx="19">
                  <c:v>123.48109957753623</c:v>
                </c:pt>
                <c:pt idx="20">
                  <c:v>132.99372055574938</c:v>
                </c:pt>
                <c:pt idx="21">
                  <c:v>133.1448975670863</c:v>
                </c:pt>
                <c:pt idx="22">
                  <c:v>136.55923897147352</c:v>
                </c:pt>
                <c:pt idx="23">
                  <c:v>131.14587220210262</c:v>
                </c:pt>
                <c:pt idx="24">
                  <c:v>139.26682178968284</c:v>
                </c:pt>
                <c:pt idx="25">
                  <c:v>139.37402962670586</c:v>
                </c:pt>
                <c:pt idx="26">
                  <c:v>142.28447851961354</c:v>
                </c:pt>
                <c:pt idx="27">
                  <c:v>136.79344223341383</c:v>
                </c:pt>
                <c:pt idx="28">
                  <c:v>147.59834955893891</c:v>
                </c:pt>
                <c:pt idx="29">
                  <c:v>146.6083142792769</c:v>
                </c:pt>
                <c:pt idx="30">
                  <c:v>149.28682451781467</c:v>
                </c:pt>
                <c:pt idx="31">
                  <c:v>145.75741656933047</c:v>
                </c:pt>
                <c:pt idx="32">
                  <c:v>152.69328094749346</c:v>
                </c:pt>
                <c:pt idx="33">
                  <c:v>152.68087549673263</c:v>
                </c:pt>
                <c:pt idx="34">
                  <c:v>153.6849366102858</c:v>
                </c:pt>
                <c:pt idx="35">
                  <c:v>150.6431128758725</c:v>
                </c:pt>
                <c:pt idx="36">
                  <c:v>149.65627829362501</c:v>
                </c:pt>
                <c:pt idx="37">
                  <c:v>151.77190669562444</c:v>
                </c:pt>
                <c:pt idx="38">
                  <c:v>156.04818793774734</c:v>
                </c:pt>
                <c:pt idx="39">
                  <c:v>158.49121024316861</c:v>
                </c:pt>
                <c:pt idx="40">
                  <c:v>164.77268329710566</c:v>
                </c:pt>
              </c:numCache>
            </c:numRef>
          </c:val>
          <c:smooth val="0"/>
          <c:extLst>
            <c:ext xmlns:c16="http://schemas.microsoft.com/office/drawing/2014/chart" uri="{C3380CC4-5D6E-409C-BE32-E72D297353CC}">
              <c16:uniqueId val="{00000002-B431-4CC1-88CA-E88CA765EB3E}"/>
            </c:ext>
          </c:extLst>
        </c:ser>
        <c:ser>
          <c:idx val="3"/>
          <c:order val="3"/>
          <c:tx>
            <c:strRef>
              <c:f>Grafdata!$B$36</c:f>
              <c:strCache>
                <c:ptCount val="1"/>
                <c:pt idx="0">
                  <c:v>Övrigt</c:v>
                </c:pt>
              </c:strCache>
            </c:strRef>
          </c:tx>
          <c:spPr>
            <a:ln w="28575" cap="rnd">
              <a:solidFill>
                <a:schemeClr val="accent4"/>
              </a:solidFill>
              <a:prstDash val="dash"/>
              <a:round/>
            </a:ln>
            <a:effectLst/>
          </c:spPr>
          <c:marker>
            <c:symbol val="none"/>
          </c:marker>
          <c:cat>
            <c:strRef>
              <c:f>Grafdata!$C$32:$AQ$32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Grafdata!$C$36:$AQ$36</c:f>
              <c:numCache>
                <c:formatCode>General</c:formatCode>
                <c:ptCount val="41"/>
                <c:pt idx="0">
                  <c:v>100</c:v>
                </c:pt>
                <c:pt idx="1">
                  <c:v>98.096443633549271</c:v>
                </c:pt>
                <c:pt idx="2">
                  <c:v>102.67985761138206</c:v>
                </c:pt>
                <c:pt idx="3">
                  <c:v>93.50469499939733</c:v>
                </c:pt>
                <c:pt idx="4">
                  <c:v>107.85187434892774</c:v>
                </c:pt>
                <c:pt idx="5">
                  <c:v>103.75738147063966</c:v>
                </c:pt>
                <c:pt idx="6">
                  <c:v>107.05232778300034</c:v>
                </c:pt>
                <c:pt idx="7">
                  <c:v>97.41732573642561</c:v>
                </c:pt>
                <c:pt idx="8">
                  <c:v>115.45926065868343</c:v>
                </c:pt>
                <c:pt idx="9">
                  <c:v>113.18730605191256</c:v>
                </c:pt>
                <c:pt idx="10">
                  <c:v>115.63689233699532</c:v>
                </c:pt>
                <c:pt idx="11">
                  <c:v>102.60916929324908</c:v>
                </c:pt>
                <c:pt idx="12">
                  <c:v>119.16791958105424</c:v>
                </c:pt>
                <c:pt idx="13">
                  <c:v>114.73883629246274</c:v>
                </c:pt>
                <c:pt idx="14">
                  <c:v>120.34228788060688</c:v>
                </c:pt>
                <c:pt idx="15">
                  <c:v>110.89121115188655</c:v>
                </c:pt>
                <c:pt idx="16">
                  <c:v>128.52845988203265</c:v>
                </c:pt>
                <c:pt idx="17">
                  <c:v>125.9727195378363</c:v>
                </c:pt>
                <c:pt idx="18">
                  <c:v>132.0101672953374</c:v>
                </c:pt>
                <c:pt idx="19">
                  <c:v>119.06543587171335</c:v>
                </c:pt>
                <c:pt idx="20">
                  <c:v>136.404818914874</c:v>
                </c:pt>
                <c:pt idx="21">
                  <c:v>133.9712692533366</c:v>
                </c:pt>
                <c:pt idx="22">
                  <c:v>139.21726080220083</c:v>
                </c:pt>
                <c:pt idx="23">
                  <c:v>126.9888347338598</c:v>
                </c:pt>
                <c:pt idx="24">
                  <c:v>145.15181845756538</c:v>
                </c:pt>
                <c:pt idx="25">
                  <c:v>141.06664424482281</c:v>
                </c:pt>
                <c:pt idx="26">
                  <c:v>148.1342951976643</c:v>
                </c:pt>
                <c:pt idx="27">
                  <c:v>135.84188625467274</c:v>
                </c:pt>
                <c:pt idx="28">
                  <c:v>153.6798184879319</c:v>
                </c:pt>
                <c:pt idx="29">
                  <c:v>150.44080787422993</c:v>
                </c:pt>
                <c:pt idx="30">
                  <c:v>155.38711774763462</c:v>
                </c:pt>
                <c:pt idx="31">
                  <c:v>142.91784766204847</c:v>
                </c:pt>
                <c:pt idx="32">
                  <c:v>161.42948112060444</c:v>
                </c:pt>
                <c:pt idx="33">
                  <c:v>158.08395649266808</c:v>
                </c:pt>
                <c:pt idx="34">
                  <c:v>162.36556087708141</c:v>
                </c:pt>
                <c:pt idx="35">
                  <c:v>150.60099258111407</c:v>
                </c:pt>
                <c:pt idx="36">
                  <c:v>165.82101087157554</c:v>
                </c:pt>
                <c:pt idx="37">
                  <c:v>161.4772463554994</c:v>
                </c:pt>
                <c:pt idx="38">
                  <c:v>163.7311541977412</c:v>
                </c:pt>
                <c:pt idx="39">
                  <c:v>153.5730345786169</c:v>
                </c:pt>
                <c:pt idx="40">
                  <c:v>171.84760722738474</c:v>
                </c:pt>
              </c:numCache>
            </c:numRef>
          </c:val>
          <c:smooth val="0"/>
          <c:extLst>
            <c:ext xmlns:c16="http://schemas.microsoft.com/office/drawing/2014/chart" uri="{C3380CC4-5D6E-409C-BE32-E72D297353CC}">
              <c16:uniqueId val="{00000003-B431-4CC1-88CA-E88CA765EB3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prstDash val="solid"/>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Grafdata!$B$21:$AP$21</c:f>
              <c:numCache>
                <c:formatCode>General</c:formatCode>
                <c:ptCount val="41"/>
                <c:pt idx="0">
                  <c:v>586</c:v>
                </c:pt>
                <c:pt idx="1">
                  <c:v>588.25</c:v>
                </c:pt>
                <c:pt idx="2">
                  <c:v>562.5</c:v>
                </c:pt>
                <c:pt idx="3">
                  <c:v>542.5</c:v>
                </c:pt>
                <c:pt idx="4">
                  <c:v>517.75</c:v>
                </c:pt>
                <c:pt idx="5">
                  <c:v>503</c:v>
                </c:pt>
                <c:pt idx="6">
                  <c:v>502.75</c:v>
                </c:pt>
                <c:pt idx="7">
                  <c:v>485.25</c:v>
                </c:pt>
                <c:pt idx="8">
                  <c:v>480.25</c:v>
                </c:pt>
                <c:pt idx="9">
                  <c:v>475.5</c:v>
                </c:pt>
                <c:pt idx="10">
                  <c:v>480</c:v>
                </c:pt>
                <c:pt idx="11">
                  <c:v>469.75</c:v>
                </c:pt>
                <c:pt idx="12">
                  <c:v>485</c:v>
                </c:pt>
                <c:pt idx="13">
                  <c:v>497</c:v>
                </c:pt>
                <c:pt idx="14">
                  <c:v>511.75</c:v>
                </c:pt>
                <c:pt idx="15">
                  <c:v>512.5</c:v>
                </c:pt>
                <c:pt idx="16">
                  <c:v>502.75</c:v>
                </c:pt>
                <c:pt idx="17">
                  <c:v>498.75</c:v>
                </c:pt>
                <c:pt idx="18">
                  <c:v>496</c:v>
                </c:pt>
                <c:pt idx="19">
                  <c:v>531</c:v>
                </c:pt>
                <c:pt idx="20">
                  <c:v>557.5</c:v>
                </c:pt>
                <c:pt idx="21">
                  <c:v>552.25</c:v>
                </c:pt>
                <c:pt idx="22">
                  <c:v>559.5</c:v>
                </c:pt>
                <c:pt idx="23">
                  <c:v>551.5</c:v>
                </c:pt>
                <c:pt idx="24">
                  <c:v>529.75</c:v>
                </c:pt>
                <c:pt idx="25">
                  <c:v>555.75</c:v>
                </c:pt>
                <c:pt idx="26">
                  <c:v>556.5</c:v>
                </c:pt>
                <c:pt idx="27">
                  <c:v>534</c:v>
                </c:pt>
                <c:pt idx="28">
                  <c:v>535.5</c:v>
                </c:pt>
                <c:pt idx="29">
                  <c:v>517.75</c:v>
                </c:pt>
                <c:pt idx="30">
                  <c:v>498</c:v>
                </c:pt>
                <c:pt idx="31">
                  <c:v>515.5</c:v>
                </c:pt>
                <c:pt idx="32">
                  <c:v>518.75</c:v>
                </c:pt>
                <c:pt idx="33">
                  <c:v>527.75</c:v>
                </c:pt>
                <c:pt idx="34">
                  <c:v>530.25</c:v>
                </c:pt>
                <c:pt idx="35">
                  <c:v>546.5</c:v>
                </c:pt>
                <c:pt idx="36">
                  <c:v>558.75</c:v>
                </c:pt>
                <c:pt idx="37">
                  <c:v>569</c:v>
                </c:pt>
                <c:pt idx="38">
                  <c:v>597.25</c:v>
                </c:pt>
                <c:pt idx="39">
                  <c:v>607.25</c:v>
                </c:pt>
                <c:pt idx="40">
                  <c:v>602</c:v>
                </c:pt>
              </c:numCache>
            </c:numRef>
          </c:val>
          <c:smooth val="0"/>
          <c:extLst>
            <c:ext xmlns:c16="http://schemas.microsoft.com/office/drawing/2014/chart" uri="{C3380CC4-5D6E-409C-BE32-E72D297353CC}">
              <c16:uniqueId val="{00000000-4C6D-4727-8581-C4E2A8AB527B}"/>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Grafdata!$B$22:$AP$22</c:f>
              <c:numCache>
                <c:formatCode>General</c:formatCode>
                <c:ptCount val="41"/>
                <c:pt idx="0">
                  <c:v>367.75</c:v>
                </c:pt>
                <c:pt idx="1">
                  <c:v>372</c:v>
                </c:pt>
                <c:pt idx="2">
                  <c:v>359</c:v>
                </c:pt>
                <c:pt idx="3">
                  <c:v>351.5</c:v>
                </c:pt>
                <c:pt idx="4">
                  <c:v>336.25</c:v>
                </c:pt>
                <c:pt idx="5">
                  <c:v>326</c:v>
                </c:pt>
                <c:pt idx="6">
                  <c:v>322.75</c:v>
                </c:pt>
                <c:pt idx="7">
                  <c:v>307</c:v>
                </c:pt>
                <c:pt idx="8">
                  <c:v>305.75</c:v>
                </c:pt>
                <c:pt idx="9">
                  <c:v>305</c:v>
                </c:pt>
                <c:pt idx="10">
                  <c:v>313.5</c:v>
                </c:pt>
                <c:pt idx="11">
                  <c:v>316.5</c:v>
                </c:pt>
                <c:pt idx="12">
                  <c:v>325.25</c:v>
                </c:pt>
                <c:pt idx="13">
                  <c:v>327.25</c:v>
                </c:pt>
                <c:pt idx="14">
                  <c:v>335.5</c:v>
                </c:pt>
                <c:pt idx="15">
                  <c:v>328</c:v>
                </c:pt>
                <c:pt idx="16">
                  <c:v>320</c:v>
                </c:pt>
                <c:pt idx="17">
                  <c:v>325.5</c:v>
                </c:pt>
                <c:pt idx="18">
                  <c:v>324.25</c:v>
                </c:pt>
                <c:pt idx="19">
                  <c:v>357.25</c:v>
                </c:pt>
                <c:pt idx="20">
                  <c:v>372.25</c:v>
                </c:pt>
                <c:pt idx="21">
                  <c:v>366.5</c:v>
                </c:pt>
                <c:pt idx="22">
                  <c:v>370.5</c:v>
                </c:pt>
                <c:pt idx="23">
                  <c:v>356.75</c:v>
                </c:pt>
                <c:pt idx="24">
                  <c:v>348.25</c:v>
                </c:pt>
                <c:pt idx="25">
                  <c:v>351.5</c:v>
                </c:pt>
                <c:pt idx="26">
                  <c:v>356.5</c:v>
                </c:pt>
                <c:pt idx="27">
                  <c:v>337.5</c:v>
                </c:pt>
                <c:pt idx="28">
                  <c:v>325.25</c:v>
                </c:pt>
                <c:pt idx="29">
                  <c:v>323.5</c:v>
                </c:pt>
                <c:pt idx="30">
                  <c:v>304.75</c:v>
                </c:pt>
                <c:pt idx="31">
                  <c:v>305.75</c:v>
                </c:pt>
                <c:pt idx="32">
                  <c:v>309.75</c:v>
                </c:pt>
                <c:pt idx="33">
                  <c:v>310.75</c:v>
                </c:pt>
                <c:pt idx="34">
                  <c:v>309.5</c:v>
                </c:pt>
                <c:pt idx="35">
                  <c:v>335.5</c:v>
                </c:pt>
                <c:pt idx="36">
                  <c:v>350.25</c:v>
                </c:pt>
                <c:pt idx="37">
                  <c:v>362.5</c:v>
                </c:pt>
                <c:pt idx="38">
                  <c:v>385.5</c:v>
                </c:pt>
                <c:pt idx="39">
                  <c:v>385</c:v>
                </c:pt>
                <c:pt idx="40">
                  <c:v>385.75</c:v>
                </c:pt>
              </c:numCache>
            </c:numRef>
          </c:val>
          <c:smooth val="0"/>
          <c:extLst>
            <c:ext xmlns:c16="http://schemas.microsoft.com/office/drawing/2014/chart" uri="{C3380CC4-5D6E-409C-BE32-E72D297353CC}">
              <c16:uniqueId val="{00000001-4C6D-4727-8581-C4E2A8AB527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Uppsala län</c:v>
                </c:pt>
              </c:strCache>
            </c:strRef>
          </c:tx>
          <c:spPr>
            <a:ln w="28575" cap="rnd">
              <a:solidFill>
                <a:schemeClr val="accent2"/>
              </a:solidFill>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Grafdata!$B$21:$AP$21</c:f>
              <c:numCache>
                <c:formatCode>General</c:formatCode>
                <c:ptCount val="41"/>
                <c:pt idx="0">
                  <c:v>41</c:v>
                </c:pt>
                <c:pt idx="1">
                  <c:v>42.75</c:v>
                </c:pt>
                <c:pt idx="2">
                  <c:v>41.25</c:v>
                </c:pt>
                <c:pt idx="3">
                  <c:v>45</c:v>
                </c:pt>
                <c:pt idx="4">
                  <c:v>48.75</c:v>
                </c:pt>
                <c:pt idx="5">
                  <c:v>53.75</c:v>
                </c:pt>
                <c:pt idx="6">
                  <c:v>57.25</c:v>
                </c:pt>
                <c:pt idx="7">
                  <c:v>56.75</c:v>
                </c:pt>
                <c:pt idx="8">
                  <c:v>56.75</c:v>
                </c:pt>
                <c:pt idx="9">
                  <c:v>50.5</c:v>
                </c:pt>
                <c:pt idx="10">
                  <c:v>54.25</c:v>
                </c:pt>
                <c:pt idx="11">
                  <c:v>51.5</c:v>
                </c:pt>
                <c:pt idx="12">
                  <c:v>50.5</c:v>
                </c:pt>
                <c:pt idx="13">
                  <c:v>50.25</c:v>
                </c:pt>
                <c:pt idx="14">
                  <c:v>45.25</c:v>
                </c:pt>
                <c:pt idx="15">
                  <c:v>52.25</c:v>
                </c:pt>
                <c:pt idx="16">
                  <c:v>52.25</c:v>
                </c:pt>
                <c:pt idx="17">
                  <c:v>53.5</c:v>
                </c:pt>
                <c:pt idx="18">
                  <c:v>54.5</c:v>
                </c:pt>
                <c:pt idx="19">
                  <c:v>47.75</c:v>
                </c:pt>
                <c:pt idx="20">
                  <c:v>49.5</c:v>
                </c:pt>
                <c:pt idx="21">
                  <c:v>46.75</c:v>
                </c:pt>
                <c:pt idx="22">
                  <c:v>42</c:v>
                </c:pt>
                <c:pt idx="23">
                  <c:v>45</c:v>
                </c:pt>
                <c:pt idx="24">
                  <c:v>40.5</c:v>
                </c:pt>
                <c:pt idx="25">
                  <c:v>40.75</c:v>
                </c:pt>
                <c:pt idx="26">
                  <c:v>46</c:v>
                </c:pt>
                <c:pt idx="27">
                  <c:v>46.25</c:v>
                </c:pt>
                <c:pt idx="28">
                  <c:v>54.5</c:v>
                </c:pt>
                <c:pt idx="29">
                  <c:v>57.25</c:v>
                </c:pt>
                <c:pt idx="30">
                  <c:v>56.5</c:v>
                </c:pt>
                <c:pt idx="31">
                  <c:v>59.5</c:v>
                </c:pt>
                <c:pt idx="32">
                  <c:v>57</c:v>
                </c:pt>
                <c:pt idx="33">
                  <c:v>60</c:v>
                </c:pt>
                <c:pt idx="34">
                  <c:v>63.75</c:v>
                </c:pt>
                <c:pt idx="35">
                  <c:v>62.75</c:v>
                </c:pt>
                <c:pt idx="36">
                  <c:v>66.5</c:v>
                </c:pt>
                <c:pt idx="37">
                  <c:v>62.25</c:v>
                </c:pt>
                <c:pt idx="38">
                  <c:v>59.75</c:v>
                </c:pt>
                <c:pt idx="39">
                  <c:v>57.25</c:v>
                </c:pt>
                <c:pt idx="40">
                  <c:v>49</c:v>
                </c:pt>
              </c:numCache>
            </c:numRef>
          </c:val>
          <c:smooth val="0"/>
          <c:extLst>
            <c:ext xmlns:c16="http://schemas.microsoft.com/office/drawing/2014/chart" uri="{C3380CC4-5D6E-409C-BE32-E72D297353CC}">
              <c16:uniqueId val="{00000000-7BFA-489D-A9D2-499B0C71BE9A}"/>
            </c:ext>
          </c:extLst>
        </c:ser>
        <c:ser>
          <c:idx val="1"/>
          <c:order val="1"/>
          <c:tx>
            <c:strRef>
              <c:f>Grafdata!$A$22</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0"/>
                <c:pt idx="3">
                  <c:v>2012</c:v>
                </c:pt>
                <c:pt idx="7">
                  <c:v>2013</c:v>
                </c:pt>
                <c:pt idx="11">
                  <c:v>2014</c:v>
                </c:pt>
                <c:pt idx="15">
                  <c:v>2015</c:v>
                </c:pt>
                <c:pt idx="19">
                  <c:v>2016</c:v>
                </c:pt>
                <c:pt idx="23">
                  <c:v>2017</c:v>
                </c:pt>
                <c:pt idx="27">
                  <c:v>2018</c:v>
                </c:pt>
                <c:pt idx="31">
                  <c:v>2019</c:v>
                </c:pt>
                <c:pt idx="35">
                  <c:v>2020</c:v>
                </c:pt>
                <c:pt idx="39">
                  <c:v>2021</c:v>
                </c:pt>
              </c:strCache>
            </c:strRef>
          </c:cat>
          <c:val>
            <c:numRef>
              <c:f>Grafdata!$B$22:$AP$22</c:f>
              <c:numCache>
                <c:formatCode>General</c:formatCode>
                <c:ptCount val="41"/>
                <c:pt idx="0">
                  <c:v>24</c:v>
                </c:pt>
                <c:pt idx="1">
                  <c:v>24.75</c:v>
                </c:pt>
                <c:pt idx="2">
                  <c:v>24</c:v>
                </c:pt>
                <c:pt idx="3">
                  <c:v>26.25</c:v>
                </c:pt>
                <c:pt idx="4">
                  <c:v>27.25</c:v>
                </c:pt>
                <c:pt idx="5">
                  <c:v>30</c:v>
                </c:pt>
                <c:pt idx="6">
                  <c:v>32.75</c:v>
                </c:pt>
                <c:pt idx="7">
                  <c:v>32.75</c:v>
                </c:pt>
                <c:pt idx="8">
                  <c:v>33.75</c:v>
                </c:pt>
                <c:pt idx="9">
                  <c:v>30.5</c:v>
                </c:pt>
                <c:pt idx="10">
                  <c:v>32.25</c:v>
                </c:pt>
                <c:pt idx="11">
                  <c:v>30.25</c:v>
                </c:pt>
                <c:pt idx="12">
                  <c:v>28.75</c:v>
                </c:pt>
                <c:pt idx="13">
                  <c:v>29</c:v>
                </c:pt>
                <c:pt idx="14">
                  <c:v>26.5</c:v>
                </c:pt>
                <c:pt idx="15">
                  <c:v>28.75</c:v>
                </c:pt>
                <c:pt idx="16">
                  <c:v>28.75</c:v>
                </c:pt>
                <c:pt idx="17">
                  <c:v>30</c:v>
                </c:pt>
                <c:pt idx="18">
                  <c:v>30.75</c:v>
                </c:pt>
                <c:pt idx="19">
                  <c:v>29.75</c:v>
                </c:pt>
                <c:pt idx="20">
                  <c:v>31.5</c:v>
                </c:pt>
                <c:pt idx="21">
                  <c:v>30.25</c:v>
                </c:pt>
                <c:pt idx="22">
                  <c:v>25.75</c:v>
                </c:pt>
                <c:pt idx="23">
                  <c:v>27</c:v>
                </c:pt>
                <c:pt idx="24">
                  <c:v>25</c:v>
                </c:pt>
                <c:pt idx="25">
                  <c:v>25</c:v>
                </c:pt>
                <c:pt idx="26">
                  <c:v>28.75</c:v>
                </c:pt>
                <c:pt idx="27">
                  <c:v>30</c:v>
                </c:pt>
                <c:pt idx="28">
                  <c:v>32.75</c:v>
                </c:pt>
                <c:pt idx="29">
                  <c:v>33.75</c:v>
                </c:pt>
                <c:pt idx="30">
                  <c:v>33.75</c:v>
                </c:pt>
                <c:pt idx="31">
                  <c:v>35.75</c:v>
                </c:pt>
                <c:pt idx="32">
                  <c:v>38</c:v>
                </c:pt>
                <c:pt idx="33">
                  <c:v>40.5</c:v>
                </c:pt>
                <c:pt idx="34">
                  <c:v>43.5</c:v>
                </c:pt>
                <c:pt idx="35">
                  <c:v>41.5</c:v>
                </c:pt>
                <c:pt idx="36">
                  <c:v>42.75</c:v>
                </c:pt>
                <c:pt idx="37">
                  <c:v>40</c:v>
                </c:pt>
                <c:pt idx="38">
                  <c:v>37.75</c:v>
                </c:pt>
                <c:pt idx="39">
                  <c:v>37</c:v>
                </c:pt>
                <c:pt idx="40">
                  <c:v>31.5</c:v>
                </c:pt>
              </c:numCache>
            </c:numRef>
          </c:val>
          <c:smooth val="0"/>
          <c:extLst>
            <c:ext xmlns:c16="http://schemas.microsoft.com/office/drawing/2014/chart" uri="{C3380CC4-5D6E-409C-BE32-E72D297353CC}">
              <c16:uniqueId val="{00000001-7BFA-489D-A9D2-499B0C71BE9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Grafdata!$B$14:$AP$14</c:f>
              <c:numCache>
                <c:formatCode>General</c:formatCode>
                <c:ptCount val="41"/>
                <c:pt idx="0">
                  <c:v>100</c:v>
                </c:pt>
                <c:pt idx="1">
                  <c:v>101.34111163731863</c:v>
                </c:pt>
                <c:pt idx="2">
                  <c:v>99.390795195246909</c:v>
                </c:pt>
                <c:pt idx="3">
                  <c:v>98.387652301201186</c:v>
                </c:pt>
                <c:pt idx="4">
                  <c:v>100.70176949240108</c:v>
                </c:pt>
                <c:pt idx="5">
                  <c:v>101.9374004391441</c:v>
                </c:pt>
                <c:pt idx="6">
                  <c:v>99.982778662763167</c:v>
                </c:pt>
                <c:pt idx="7">
                  <c:v>99.205665819950923</c:v>
                </c:pt>
                <c:pt idx="8">
                  <c:v>101.52624101261463</c:v>
                </c:pt>
                <c:pt idx="9">
                  <c:v>103.03310802083782</c:v>
                </c:pt>
                <c:pt idx="10">
                  <c:v>101.34111163731863</c:v>
                </c:pt>
                <c:pt idx="11">
                  <c:v>100.30137340164464</c:v>
                </c:pt>
                <c:pt idx="12">
                  <c:v>102.86735264993327</c:v>
                </c:pt>
                <c:pt idx="13">
                  <c:v>105.02001980453782</c:v>
                </c:pt>
                <c:pt idx="14">
                  <c:v>102.74034528781159</c:v>
                </c:pt>
                <c:pt idx="15">
                  <c:v>102.0342704611013</c:v>
                </c:pt>
                <c:pt idx="16">
                  <c:v>104.11589959960391</c:v>
                </c:pt>
                <c:pt idx="17">
                  <c:v>106.00378869419211</c:v>
                </c:pt>
                <c:pt idx="18">
                  <c:v>104.34623498514659</c:v>
                </c:pt>
                <c:pt idx="19">
                  <c:v>103.5734274744909</c:v>
                </c:pt>
                <c:pt idx="20">
                  <c:v>106.22336074396176</c:v>
                </c:pt>
                <c:pt idx="21">
                  <c:v>107.06505360141215</c:v>
                </c:pt>
                <c:pt idx="22">
                  <c:v>105.93059801093555</c:v>
                </c:pt>
                <c:pt idx="23">
                  <c:v>106.00594136134671</c:v>
                </c:pt>
                <c:pt idx="24">
                  <c:v>108.3631118956387</c:v>
                </c:pt>
                <c:pt idx="25">
                  <c:v>109.86782623670727</c:v>
                </c:pt>
                <c:pt idx="26">
                  <c:v>108.17582985318811</c:v>
                </c:pt>
                <c:pt idx="27">
                  <c:v>108.00146381366513</c:v>
                </c:pt>
                <c:pt idx="28">
                  <c:v>110.21871098290782</c:v>
                </c:pt>
                <c:pt idx="29">
                  <c:v>111.11206785206872</c:v>
                </c:pt>
                <c:pt idx="30">
                  <c:v>109.59013217376329</c:v>
                </c:pt>
                <c:pt idx="31">
                  <c:v>108.76350798639514</c:v>
                </c:pt>
                <c:pt idx="32">
                  <c:v>110.76548844017738</c:v>
                </c:pt>
                <c:pt idx="33">
                  <c:v>111.910707366427</c:v>
                </c:pt>
                <c:pt idx="34">
                  <c:v>110.42967236405907</c:v>
                </c:pt>
                <c:pt idx="35">
                  <c:v>108.82808800103328</c:v>
                </c:pt>
                <c:pt idx="36">
                  <c:v>108.65802729581952</c:v>
                </c:pt>
                <c:pt idx="37">
                  <c:v>109.69346019718431</c:v>
                </c:pt>
                <c:pt idx="38">
                  <c:v>108.90127868428984</c:v>
                </c:pt>
                <c:pt idx="39">
                  <c:v>105.94136134670858</c:v>
                </c:pt>
                <c:pt idx="40">
                  <c:v>109.23494209325354</c:v>
                </c:pt>
              </c:numCache>
            </c:numRef>
          </c:val>
          <c:smooth val="0"/>
          <c:extLst>
            <c:ext xmlns:c16="http://schemas.microsoft.com/office/drawing/2014/chart" uri="{C3380CC4-5D6E-409C-BE32-E72D297353CC}">
              <c16:uniqueId val="{00000000-B70A-4DC0-8EB7-B3CA25C02C93}"/>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Grafdata!$B$15:$AP$15</c:f>
              <c:numCache>
                <c:formatCode>General</c:formatCode>
                <c:ptCount val="41"/>
                <c:pt idx="0">
                  <c:v>100</c:v>
                </c:pt>
                <c:pt idx="1">
                  <c:v>101.0769084151339</c:v>
                </c:pt>
                <c:pt idx="2">
                  <c:v>99.928523777756595</c:v>
                </c:pt>
                <c:pt idx="3">
                  <c:v>99.108929762698949</c:v>
                </c:pt>
                <c:pt idx="4">
                  <c:v>100.85294958543791</c:v>
                </c:pt>
                <c:pt idx="5">
                  <c:v>101.9346230820547</c:v>
                </c:pt>
                <c:pt idx="6">
                  <c:v>100.95778137806157</c:v>
                </c:pt>
                <c:pt idx="7">
                  <c:v>100.10483179262366</c:v>
                </c:pt>
                <c:pt idx="8">
                  <c:v>102.2252930525112</c:v>
                </c:pt>
                <c:pt idx="9">
                  <c:v>103.33079195654246</c:v>
                </c:pt>
                <c:pt idx="10">
                  <c:v>102.63032497855713</c:v>
                </c:pt>
                <c:pt idx="11">
                  <c:v>101.46288001524826</c:v>
                </c:pt>
                <c:pt idx="12">
                  <c:v>103.68340798627656</c:v>
                </c:pt>
                <c:pt idx="13">
                  <c:v>105.5989707423997</c:v>
                </c:pt>
                <c:pt idx="14">
                  <c:v>104.14085580863433</c:v>
                </c:pt>
                <c:pt idx="15">
                  <c:v>103.49756980844373</c:v>
                </c:pt>
                <c:pt idx="16">
                  <c:v>105.27494520156294</c:v>
                </c:pt>
                <c:pt idx="17">
                  <c:v>106.40426951300867</c:v>
                </c:pt>
                <c:pt idx="18">
                  <c:v>105.79433908272181</c:v>
                </c:pt>
                <c:pt idx="19">
                  <c:v>105.05575145287334</c:v>
                </c:pt>
                <c:pt idx="20">
                  <c:v>107.819498713428</c:v>
                </c:pt>
                <c:pt idx="21">
                  <c:v>108.21500047650815</c:v>
                </c:pt>
                <c:pt idx="22">
                  <c:v>107.3906413799676</c:v>
                </c:pt>
                <c:pt idx="23">
                  <c:v>107.12379681692556</c:v>
                </c:pt>
                <c:pt idx="24">
                  <c:v>109.64929000285905</c:v>
                </c:pt>
                <c:pt idx="25">
                  <c:v>110.9787477365863</c:v>
                </c:pt>
                <c:pt idx="26">
                  <c:v>110.01620127704184</c:v>
                </c:pt>
                <c:pt idx="27">
                  <c:v>109.99237586962737</c:v>
                </c:pt>
                <c:pt idx="28">
                  <c:v>111.87934813685314</c:v>
                </c:pt>
                <c:pt idx="29">
                  <c:v>113.18974554464882</c:v>
                </c:pt>
                <c:pt idx="30">
                  <c:v>111.85552272943868</c:v>
                </c:pt>
                <c:pt idx="31">
                  <c:v>111.65062422567426</c:v>
                </c:pt>
                <c:pt idx="32">
                  <c:v>113.04202801867912</c:v>
                </c:pt>
                <c:pt idx="33">
                  <c:v>114.34289526350901</c:v>
                </c:pt>
                <c:pt idx="34">
                  <c:v>113.0610883446107</c:v>
                </c:pt>
                <c:pt idx="35">
                  <c:v>112.10330696654913</c:v>
                </c:pt>
                <c:pt idx="36">
                  <c:v>111.49337653673878</c:v>
                </c:pt>
                <c:pt idx="37">
                  <c:v>111.72686552940056</c:v>
                </c:pt>
                <c:pt idx="38">
                  <c:v>110.96445249213761</c:v>
                </c:pt>
                <c:pt idx="39">
                  <c:v>109.14419136567236</c:v>
                </c:pt>
                <c:pt idx="40">
                  <c:v>111.79834175164396</c:v>
                </c:pt>
              </c:numCache>
            </c:numRef>
          </c:val>
          <c:smooth val="0"/>
          <c:extLst>
            <c:ext xmlns:c16="http://schemas.microsoft.com/office/drawing/2014/chart" uri="{C3380CC4-5D6E-409C-BE32-E72D297353CC}">
              <c16:uniqueId val="{00000001-B70A-4DC0-8EB7-B3CA25C02C93}"/>
            </c:ext>
          </c:extLst>
        </c:ser>
        <c:ser>
          <c:idx val="2"/>
          <c:order val="2"/>
          <c:tx>
            <c:strRef>
              <c:f>Grafdata!$A$16</c:f>
              <c:strCache>
                <c:ptCount val="1"/>
                <c:pt idx="0">
                  <c:v>Uppsala län</c:v>
                </c:pt>
              </c:strCache>
            </c:strRef>
          </c:tx>
          <c:spPr>
            <a:ln w="28575" cap="rnd">
              <a:solidFill>
                <a:schemeClr val="accent2"/>
              </a:solidFill>
              <a:round/>
            </a:ln>
            <a:effectLst/>
          </c:spPr>
          <c:marker>
            <c:symbol val="none"/>
          </c:marker>
          <c:cat>
            <c:strRef>
              <c:f>Grafdata!$B$13:$AP$13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Grafdata!$B$16:$AP$16</c:f>
              <c:numCache>
                <c:formatCode>General</c:formatCode>
                <c:ptCount val="41"/>
                <c:pt idx="0">
                  <c:v>100</c:v>
                </c:pt>
                <c:pt idx="1">
                  <c:v>102.27936879018118</c:v>
                </c:pt>
                <c:pt idx="2">
                  <c:v>102.10403272939801</c:v>
                </c:pt>
                <c:pt idx="3">
                  <c:v>100.29222676797194</c:v>
                </c:pt>
                <c:pt idx="4">
                  <c:v>102.04558737580362</c:v>
                </c:pt>
                <c:pt idx="5">
                  <c:v>102.45470485096435</c:v>
                </c:pt>
                <c:pt idx="6">
                  <c:v>101.11046171829339</c:v>
                </c:pt>
                <c:pt idx="7">
                  <c:v>97.720631209818819</c:v>
                </c:pt>
                <c:pt idx="8">
                  <c:v>100.17533606078317</c:v>
                </c:pt>
                <c:pt idx="9">
                  <c:v>100.75978959672706</c:v>
                </c:pt>
                <c:pt idx="10">
                  <c:v>100.17533606078317</c:v>
                </c:pt>
                <c:pt idx="11">
                  <c:v>100.17533606078317</c:v>
                </c:pt>
                <c:pt idx="12">
                  <c:v>104.03272939801286</c:v>
                </c:pt>
                <c:pt idx="13">
                  <c:v>106.42898889538282</c:v>
                </c:pt>
                <c:pt idx="14">
                  <c:v>102.27936879018118</c:v>
                </c:pt>
                <c:pt idx="15">
                  <c:v>102.63004091174751</c:v>
                </c:pt>
                <c:pt idx="16">
                  <c:v>105.72764465225015</c:v>
                </c:pt>
                <c:pt idx="17">
                  <c:v>105.84453535943892</c:v>
                </c:pt>
                <c:pt idx="18">
                  <c:v>105.43541788427819</c:v>
                </c:pt>
                <c:pt idx="19">
                  <c:v>104.96785505552309</c:v>
                </c:pt>
                <c:pt idx="20">
                  <c:v>108.35768556399766</c:v>
                </c:pt>
                <c:pt idx="21">
                  <c:v>108.82524839275277</c:v>
                </c:pt>
                <c:pt idx="22">
                  <c:v>108.1823495032145</c:v>
                </c:pt>
                <c:pt idx="23">
                  <c:v>106.89655172413794</c:v>
                </c:pt>
                <c:pt idx="24">
                  <c:v>108.76680303915839</c:v>
                </c:pt>
                <c:pt idx="25">
                  <c:v>110.57860900058445</c:v>
                </c:pt>
                <c:pt idx="26">
                  <c:v>108.76680303915839</c:v>
                </c:pt>
                <c:pt idx="27">
                  <c:v>109.00058445353595</c:v>
                </c:pt>
                <c:pt idx="28">
                  <c:v>111.27995324371713</c:v>
                </c:pt>
                <c:pt idx="29">
                  <c:v>107.656341320865</c:v>
                </c:pt>
                <c:pt idx="30">
                  <c:v>106.13676212741088</c:v>
                </c:pt>
                <c:pt idx="31">
                  <c:v>108.47457627118644</c:v>
                </c:pt>
                <c:pt idx="32">
                  <c:v>111.3968439509059</c:v>
                </c:pt>
                <c:pt idx="33">
                  <c:v>116.48158971361777</c:v>
                </c:pt>
                <c:pt idx="34">
                  <c:v>113.09175920514319</c:v>
                </c:pt>
                <c:pt idx="35">
                  <c:v>106.13676212741088</c:v>
                </c:pt>
                <c:pt idx="36">
                  <c:v>106.83810637054354</c:v>
                </c:pt>
                <c:pt idx="37">
                  <c:v>109.40970192869666</c:v>
                </c:pt>
                <c:pt idx="38">
                  <c:v>107.83167738164816</c:v>
                </c:pt>
                <c:pt idx="39">
                  <c:v>105.20163646990065</c:v>
                </c:pt>
                <c:pt idx="40">
                  <c:v>109.29281122150789</c:v>
                </c:pt>
              </c:numCache>
            </c:numRef>
          </c:val>
          <c:smooth val="0"/>
          <c:extLst>
            <c:ext xmlns:c16="http://schemas.microsoft.com/office/drawing/2014/chart" uri="{C3380CC4-5D6E-409C-BE32-E72D297353CC}">
              <c16:uniqueId val="{00000002-B70A-4DC0-8EB7-B3CA25C02C93}"/>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Grafdata!$B$21:$AP$21</c:f>
              <c:numCache>
                <c:formatCode>General</c:formatCode>
                <c:ptCount val="41"/>
                <c:pt idx="0">
                  <c:v>100</c:v>
                </c:pt>
                <c:pt idx="1">
                  <c:v>78.373980223499331</c:v>
                </c:pt>
                <c:pt idx="2">
                  <c:v>81.819459687403693</c:v>
                </c:pt>
                <c:pt idx="3">
                  <c:v>115.40382879108165</c:v>
                </c:pt>
                <c:pt idx="4">
                  <c:v>93.797271945806543</c:v>
                </c:pt>
                <c:pt idx="5">
                  <c:v>72.319386701411602</c:v>
                </c:pt>
                <c:pt idx="6">
                  <c:v>77.650607946282307</c:v>
                </c:pt>
                <c:pt idx="7">
                  <c:v>111.44690674552758</c:v>
                </c:pt>
                <c:pt idx="8">
                  <c:v>95.689501370514733</c:v>
                </c:pt>
                <c:pt idx="9">
                  <c:v>73.919131520757759</c:v>
                </c:pt>
                <c:pt idx="10">
                  <c:v>80.878751344834484</c:v>
                </c:pt>
                <c:pt idx="11">
                  <c:v>115.11350673363357</c:v>
                </c:pt>
                <c:pt idx="12">
                  <c:v>111.84211237680235</c:v>
                </c:pt>
                <c:pt idx="13">
                  <c:v>92.668962571701982</c:v>
                </c:pt>
                <c:pt idx="14">
                  <c:v>110.47321954727059</c:v>
                </c:pt>
                <c:pt idx="15">
                  <c:v>162.4392459195424</c:v>
                </c:pt>
                <c:pt idx="16">
                  <c:v>145.395124535728</c:v>
                </c:pt>
                <c:pt idx="17">
                  <c:v>120.53231116901934</c:v>
                </c:pt>
                <c:pt idx="18">
                  <c:v>154.42538398741397</c:v>
                </c:pt>
                <c:pt idx="19">
                  <c:v>197.61633156184618</c:v>
                </c:pt>
                <c:pt idx="20">
                  <c:v>191.00974768472213</c:v>
                </c:pt>
                <c:pt idx="21">
                  <c:v>147.39980645196169</c:v>
                </c:pt>
                <c:pt idx="22">
                  <c:v>166.64540161217948</c:v>
                </c:pt>
                <c:pt idx="23">
                  <c:v>207.3905074959317</c:v>
                </c:pt>
                <c:pt idx="24">
                  <c:v>177.78955164975375</c:v>
                </c:pt>
                <c:pt idx="25">
                  <c:v>140.57858969437791</c:v>
                </c:pt>
                <c:pt idx="26">
                  <c:v>165.58629377132138</c:v>
                </c:pt>
                <c:pt idx="27">
                  <c:v>218.50275995177518</c:v>
                </c:pt>
                <c:pt idx="28">
                  <c:v>192.13535387393426</c:v>
                </c:pt>
                <c:pt idx="29">
                  <c:v>140.10877616007178</c:v>
                </c:pt>
                <c:pt idx="30">
                  <c:v>162.71118631972189</c:v>
                </c:pt>
                <c:pt idx="31">
                  <c:v>202.06198943595345</c:v>
                </c:pt>
                <c:pt idx="32">
                  <c:v>160.42375126373895</c:v>
                </c:pt>
                <c:pt idx="33">
                  <c:v>118.09674158093065</c:v>
                </c:pt>
                <c:pt idx="34">
                  <c:v>135.6777154843837</c:v>
                </c:pt>
                <c:pt idx="35">
                  <c:v>191.6039077240805</c:v>
                </c:pt>
                <c:pt idx="36">
                  <c:v>101.6424551406467</c:v>
                </c:pt>
                <c:pt idx="37">
                  <c:v>85.594187071207301</c:v>
                </c:pt>
                <c:pt idx="38">
                  <c:v>136.81629696107953</c:v>
                </c:pt>
                <c:pt idx="39">
                  <c:v>168.06619559164608</c:v>
                </c:pt>
                <c:pt idx="40">
                  <c:v>168.929052209313</c:v>
                </c:pt>
              </c:numCache>
            </c:numRef>
          </c:val>
          <c:smooth val="0"/>
          <c:extLst>
            <c:ext xmlns:c16="http://schemas.microsoft.com/office/drawing/2014/chart" uri="{C3380CC4-5D6E-409C-BE32-E72D297353CC}">
              <c16:uniqueId val="{00000000-9EF6-4DD7-9622-7F3AEBF7F97B}"/>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Grafdata!$B$22:$AP$22</c:f>
              <c:numCache>
                <c:formatCode>General</c:formatCode>
                <c:ptCount val="41"/>
                <c:pt idx="0">
                  <c:v>100</c:v>
                </c:pt>
                <c:pt idx="1">
                  <c:v>81.365134768276135</c:v>
                </c:pt>
                <c:pt idx="2">
                  <c:v>82.625557494667447</c:v>
                </c:pt>
                <c:pt idx="3">
                  <c:v>109.96703509792515</c:v>
                </c:pt>
                <c:pt idx="4">
                  <c:v>110.56815978281946</c:v>
                </c:pt>
                <c:pt idx="5">
                  <c:v>76.051968198565064</c:v>
                </c:pt>
                <c:pt idx="6">
                  <c:v>79.619934070195853</c:v>
                </c:pt>
                <c:pt idx="7">
                  <c:v>95.423695947256164</c:v>
                </c:pt>
                <c:pt idx="8">
                  <c:v>95.656389373666855</c:v>
                </c:pt>
                <c:pt idx="9">
                  <c:v>71.339926313748308</c:v>
                </c:pt>
                <c:pt idx="10">
                  <c:v>81.675392670157066</c:v>
                </c:pt>
                <c:pt idx="11">
                  <c:v>106.3796781074268</c:v>
                </c:pt>
                <c:pt idx="12">
                  <c:v>118.40217180531317</c:v>
                </c:pt>
                <c:pt idx="13">
                  <c:v>100.7950358735699</c:v>
                </c:pt>
                <c:pt idx="14">
                  <c:v>120.01163467132054</c:v>
                </c:pt>
                <c:pt idx="15">
                  <c:v>169.07116540624395</c:v>
                </c:pt>
                <c:pt idx="16">
                  <c:v>139.5384913709521</c:v>
                </c:pt>
                <c:pt idx="17">
                  <c:v>143.22280395578824</c:v>
                </c:pt>
                <c:pt idx="18">
                  <c:v>167.24840023269343</c:v>
                </c:pt>
                <c:pt idx="19">
                  <c:v>209.36591041303083</c:v>
                </c:pt>
                <c:pt idx="20">
                  <c:v>196.41264300950164</c:v>
                </c:pt>
                <c:pt idx="21">
                  <c:v>159.58890828000776</c:v>
                </c:pt>
                <c:pt idx="22">
                  <c:v>162.09036261392282</c:v>
                </c:pt>
                <c:pt idx="23">
                  <c:v>207.79522978475859</c:v>
                </c:pt>
                <c:pt idx="24">
                  <c:v>174.22920302501456</c:v>
                </c:pt>
                <c:pt idx="25">
                  <c:v>136.37773899554006</c:v>
                </c:pt>
                <c:pt idx="26">
                  <c:v>151.46402947450068</c:v>
                </c:pt>
                <c:pt idx="27">
                  <c:v>232.73220864843901</c:v>
                </c:pt>
                <c:pt idx="28">
                  <c:v>178.99941826643396</c:v>
                </c:pt>
                <c:pt idx="29">
                  <c:v>143.08706612371535</c:v>
                </c:pt>
                <c:pt idx="30">
                  <c:v>168.6251696722901</c:v>
                </c:pt>
                <c:pt idx="31">
                  <c:v>219.00329649020748</c:v>
                </c:pt>
                <c:pt idx="32">
                  <c:v>179.50358735699049</c:v>
                </c:pt>
                <c:pt idx="33">
                  <c:v>134.26410703897614</c:v>
                </c:pt>
                <c:pt idx="34">
                  <c:v>164.28155904595695</c:v>
                </c:pt>
                <c:pt idx="35">
                  <c:v>212.60422726391312</c:v>
                </c:pt>
                <c:pt idx="36">
                  <c:v>129.02850494473532</c:v>
                </c:pt>
                <c:pt idx="37">
                  <c:v>105.19681985650573</c:v>
                </c:pt>
                <c:pt idx="38">
                  <c:v>161.17898002714756</c:v>
                </c:pt>
                <c:pt idx="39">
                  <c:v>201.14407601318595</c:v>
                </c:pt>
                <c:pt idx="40">
                  <c:v>184.79736280783402</c:v>
                </c:pt>
              </c:numCache>
            </c:numRef>
          </c:val>
          <c:smooth val="0"/>
          <c:extLst>
            <c:ext xmlns:c16="http://schemas.microsoft.com/office/drawing/2014/chart" uri="{C3380CC4-5D6E-409C-BE32-E72D297353CC}">
              <c16:uniqueId val="{00000001-9EF6-4DD7-9622-7F3AEBF7F97B}"/>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strRef>
              <c:f>Grafdata!$B$20:$AP$20</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Grafdata!$B$23:$AP$23</c:f>
              <c:numCache>
                <c:formatCode>General</c:formatCode>
                <c:ptCount val="41"/>
                <c:pt idx="0">
                  <c:v>100</c:v>
                </c:pt>
                <c:pt idx="1">
                  <c:v>87.277502188503064</c:v>
                </c:pt>
                <c:pt idx="2">
                  <c:v>88.357163700029176</c:v>
                </c:pt>
                <c:pt idx="3">
                  <c:v>115.815582141815</c:v>
                </c:pt>
                <c:pt idx="4">
                  <c:v>113.45199883279837</c:v>
                </c:pt>
                <c:pt idx="5">
                  <c:v>80.507732710825792</c:v>
                </c:pt>
                <c:pt idx="6">
                  <c:v>79.223810913335285</c:v>
                </c:pt>
                <c:pt idx="7">
                  <c:v>90.633206886489646</c:v>
                </c:pt>
                <c:pt idx="8">
                  <c:v>98.074117303764226</c:v>
                </c:pt>
                <c:pt idx="9">
                  <c:v>77.006127808578938</c:v>
                </c:pt>
                <c:pt idx="10">
                  <c:v>86.86898161657426</c:v>
                </c:pt>
                <c:pt idx="11">
                  <c:v>101.10884155237817</c:v>
                </c:pt>
                <c:pt idx="12">
                  <c:v>124.39451415231981</c:v>
                </c:pt>
                <c:pt idx="13">
                  <c:v>107.84943098920338</c:v>
                </c:pt>
                <c:pt idx="14">
                  <c:v>119.75488765684273</c:v>
                </c:pt>
                <c:pt idx="15">
                  <c:v>168.22293551210973</c:v>
                </c:pt>
                <c:pt idx="16">
                  <c:v>146.65888532243946</c:v>
                </c:pt>
                <c:pt idx="17">
                  <c:v>154.01225561715788</c:v>
                </c:pt>
                <c:pt idx="18">
                  <c:v>167.49343449080828</c:v>
                </c:pt>
                <c:pt idx="19">
                  <c:v>197.37379632331485</c:v>
                </c:pt>
                <c:pt idx="20">
                  <c:v>207.14911000875401</c:v>
                </c:pt>
                <c:pt idx="21">
                  <c:v>177.26874817624744</c:v>
                </c:pt>
                <c:pt idx="22">
                  <c:v>162.62036766851475</c:v>
                </c:pt>
                <c:pt idx="23">
                  <c:v>208.89991245987744</c:v>
                </c:pt>
                <c:pt idx="24">
                  <c:v>171.54946016924424</c:v>
                </c:pt>
                <c:pt idx="25">
                  <c:v>148.40968777356289</c:v>
                </c:pt>
                <c:pt idx="26">
                  <c:v>164.42953020134229</c:v>
                </c:pt>
                <c:pt idx="27">
                  <c:v>259.61482346075286</c:v>
                </c:pt>
                <c:pt idx="28">
                  <c:v>178.23168952436532</c:v>
                </c:pt>
                <c:pt idx="29">
                  <c:v>151.82375255325357</c:v>
                </c:pt>
                <c:pt idx="30">
                  <c:v>181.3247738546834</c:v>
                </c:pt>
                <c:pt idx="31">
                  <c:v>226.40793697111175</c:v>
                </c:pt>
                <c:pt idx="32">
                  <c:v>189.81616574263205</c:v>
                </c:pt>
                <c:pt idx="33">
                  <c:v>139.65567551794572</c:v>
                </c:pt>
                <c:pt idx="34">
                  <c:v>184.3886781441494</c:v>
                </c:pt>
                <c:pt idx="35">
                  <c:v>207.29501021301431</c:v>
                </c:pt>
                <c:pt idx="36">
                  <c:v>133.38196673475343</c:v>
                </c:pt>
                <c:pt idx="37">
                  <c:v>115.52378173329443</c:v>
                </c:pt>
                <c:pt idx="38">
                  <c:v>178.34840968777357</c:v>
                </c:pt>
                <c:pt idx="39">
                  <c:v>213.97723956813539</c:v>
                </c:pt>
                <c:pt idx="40">
                  <c:v>192.67580974613364</c:v>
                </c:pt>
              </c:numCache>
            </c:numRef>
          </c:val>
          <c:smooth val="0"/>
          <c:extLst>
            <c:ext xmlns:c16="http://schemas.microsoft.com/office/drawing/2014/chart" uri="{C3380CC4-5D6E-409C-BE32-E72D297353CC}">
              <c16:uniqueId val="{00000002-9EF6-4DD7-9622-7F3AEBF7F97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Grafdata!$B$19:$AP$19</c:f>
              <c:numCache>
                <c:formatCode>General</c:formatCode>
                <c:ptCount val="41"/>
                <c:pt idx="0">
                  <c:v>100</c:v>
                </c:pt>
                <c:pt idx="1">
                  <c:v>91.55797101449275</c:v>
                </c:pt>
                <c:pt idx="2">
                  <c:v>153.68659420289856</c:v>
                </c:pt>
                <c:pt idx="3">
                  <c:v>149.61050724637681</c:v>
                </c:pt>
                <c:pt idx="4">
                  <c:v>125.74275362318841</c:v>
                </c:pt>
                <c:pt idx="5">
                  <c:v>138.1159420289855</c:v>
                </c:pt>
                <c:pt idx="6">
                  <c:v>233.90398550724638</c:v>
                </c:pt>
                <c:pt idx="7">
                  <c:v>155.82427536231884</c:v>
                </c:pt>
                <c:pt idx="8">
                  <c:v>140.89673913043478</c:v>
                </c:pt>
                <c:pt idx="9">
                  <c:v>103.94927536231884</c:v>
                </c:pt>
                <c:pt idx="10">
                  <c:v>131.52173913043478</c:v>
                </c:pt>
                <c:pt idx="11">
                  <c:v>118.55978260869566</c:v>
                </c:pt>
                <c:pt idx="12">
                  <c:v>114.0126811594203</c:v>
                </c:pt>
                <c:pt idx="13">
                  <c:v>92.282608695652172</c:v>
                </c:pt>
                <c:pt idx="14">
                  <c:v>101.53985507246377</c:v>
                </c:pt>
                <c:pt idx="15">
                  <c:v>151.81159420289856</c:v>
                </c:pt>
                <c:pt idx="16">
                  <c:v>81.277173913043484</c:v>
                </c:pt>
                <c:pt idx="17">
                  <c:v>69.900362318840578</c:v>
                </c:pt>
                <c:pt idx="18">
                  <c:v>87.789855072463766</c:v>
                </c:pt>
                <c:pt idx="19">
                  <c:v>95.398550724637687</c:v>
                </c:pt>
                <c:pt idx="20">
                  <c:v>81.313405797101453</c:v>
                </c:pt>
                <c:pt idx="21">
                  <c:v>69.05797101449275</c:v>
                </c:pt>
                <c:pt idx="22">
                  <c:v>103.75</c:v>
                </c:pt>
                <c:pt idx="23">
                  <c:v>84.673913043478265</c:v>
                </c:pt>
                <c:pt idx="24">
                  <c:v>69.755434782608702</c:v>
                </c:pt>
                <c:pt idx="25">
                  <c:v>76.268115942028984</c:v>
                </c:pt>
                <c:pt idx="26">
                  <c:v>82.527173913043484</c:v>
                </c:pt>
                <c:pt idx="27">
                  <c:v>75.335144927536234</c:v>
                </c:pt>
                <c:pt idx="28">
                  <c:v>86.684782608695656</c:v>
                </c:pt>
                <c:pt idx="29">
                  <c:v>63.777173913043477</c:v>
                </c:pt>
                <c:pt idx="30">
                  <c:v>98.197463768115938</c:v>
                </c:pt>
                <c:pt idx="31">
                  <c:v>144.28442028985506</c:v>
                </c:pt>
                <c:pt idx="32">
                  <c:v>109.27536231884058</c:v>
                </c:pt>
                <c:pt idx="33">
                  <c:v>75.579710144927532</c:v>
                </c:pt>
                <c:pt idx="34">
                  <c:v>123.67753623188406</c:v>
                </c:pt>
                <c:pt idx="35">
                  <c:v>442.92572463768118</c:v>
                </c:pt>
                <c:pt idx="36">
                  <c:v>422.80797101449275</c:v>
                </c:pt>
                <c:pt idx="37">
                  <c:v>122.67210144927536</c:v>
                </c:pt>
                <c:pt idx="38">
                  <c:v>129.9909420289855</c:v>
                </c:pt>
                <c:pt idx="39">
                  <c:v>80.135869565217391</c:v>
                </c:pt>
                <c:pt idx="40">
                  <c:v>69.565217391304344</c:v>
                </c:pt>
              </c:numCache>
            </c:numRef>
          </c:val>
          <c:smooth val="0"/>
          <c:extLst>
            <c:ext xmlns:c16="http://schemas.microsoft.com/office/drawing/2014/chart" uri="{C3380CC4-5D6E-409C-BE32-E72D297353CC}">
              <c16:uniqueId val="{00000000-7F57-480E-A0C2-433AC24F6C6A}"/>
            </c:ext>
          </c:extLst>
        </c:ser>
        <c:ser>
          <c:idx val="1"/>
          <c:order val="1"/>
          <c:tx>
            <c:strRef>
              <c:f>Grafdata!$A$20</c:f>
              <c:strCache>
                <c:ptCount val="1"/>
                <c:pt idx="0">
                  <c:v>Uppsala län</c:v>
                </c:pt>
              </c:strCache>
            </c:strRef>
          </c:tx>
          <c:spPr>
            <a:ln w="28575" cap="rnd">
              <a:solidFill>
                <a:schemeClr val="accent2"/>
              </a:solidFill>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Grafdata!$B$20:$AP$20</c:f>
              <c:numCache>
                <c:formatCode>General</c:formatCode>
                <c:ptCount val="41"/>
                <c:pt idx="0">
                  <c:v>100</c:v>
                </c:pt>
                <c:pt idx="1">
                  <c:v>36.054421768707485</c:v>
                </c:pt>
                <c:pt idx="2">
                  <c:v>120.06802721088435</c:v>
                </c:pt>
                <c:pt idx="3">
                  <c:v>55.782312925170068</c:v>
                </c:pt>
                <c:pt idx="4">
                  <c:v>68.707482993197274</c:v>
                </c:pt>
                <c:pt idx="5">
                  <c:v>133.67346938775509</c:v>
                </c:pt>
                <c:pt idx="6">
                  <c:v>145.57823129251702</c:v>
                </c:pt>
                <c:pt idx="7">
                  <c:v>102.38095238095238</c:v>
                </c:pt>
                <c:pt idx="8">
                  <c:v>143.53741496598639</c:v>
                </c:pt>
                <c:pt idx="9">
                  <c:v>108.84353741496598</c:v>
                </c:pt>
                <c:pt idx="10">
                  <c:v>212.9251700680272</c:v>
                </c:pt>
                <c:pt idx="11">
                  <c:v>96.598639455782319</c:v>
                </c:pt>
                <c:pt idx="12">
                  <c:v>195.91836734693877</c:v>
                </c:pt>
                <c:pt idx="13">
                  <c:v>59.863945578231295</c:v>
                </c:pt>
                <c:pt idx="14">
                  <c:v>41.836734693877553</c:v>
                </c:pt>
                <c:pt idx="15">
                  <c:v>142.51700680272108</c:v>
                </c:pt>
                <c:pt idx="16">
                  <c:v>42.857142857142854</c:v>
                </c:pt>
                <c:pt idx="17">
                  <c:v>28.571428571428573</c:v>
                </c:pt>
                <c:pt idx="18">
                  <c:v>104.421768707483</c:v>
                </c:pt>
                <c:pt idx="19">
                  <c:v>24.14965986394558</c:v>
                </c:pt>
                <c:pt idx="20">
                  <c:v>81.632653061224488</c:v>
                </c:pt>
                <c:pt idx="21">
                  <c:v>70.748299319727892</c:v>
                </c:pt>
                <c:pt idx="22">
                  <c:v>74.829931972789112</c:v>
                </c:pt>
                <c:pt idx="23">
                  <c:v>73.80952380952381</c:v>
                </c:pt>
                <c:pt idx="24">
                  <c:v>13.945578231292517</c:v>
                </c:pt>
                <c:pt idx="25">
                  <c:v>60.884353741496597</c:v>
                </c:pt>
                <c:pt idx="26">
                  <c:v>48.979591836734691</c:v>
                </c:pt>
                <c:pt idx="27">
                  <c:v>45.918367346938773</c:v>
                </c:pt>
                <c:pt idx="28">
                  <c:v>98.299319727891159</c:v>
                </c:pt>
                <c:pt idx="29">
                  <c:v>75.510204081632651</c:v>
                </c:pt>
                <c:pt idx="30">
                  <c:v>36.054421768707485</c:v>
                </c:pt>
                <c:pt idx="31">
                  <c:v>84.353741496598644</c:v>
                </c:pt>
                <c:pt idx="32">
                  <c:v>48.979591836734691</c:v>
                </c:pt>
                <c:pt idx="33">
                  <c:v>36.394557823129254</c:v>
                </c:pt>
                <c:pt idx="34">
                  <c:v>101.0204081632653</c:v>
                </c:pt>
                <c:pt idx="35">
                  <c:v>249.31972789115648</c:v>
                </c:pt>
                <c:pt idx="36">
                  <c:v>132.65306122448979</c:v>
                </c:pt>
                <c:pt idx="37">
                  <c:v>92.176870748299322</c:v>
                </c:pt>
                <c:pt idx="38">
                  <c:v>112.92517006802721</c:v>
                </c:pt>
                <c:pt idx="39">
                  <c:v>59.863945578231295</c:v>
                </c:pt>
                <c:pt idx="40">
                  <c:v>26.19047619047619</c:v>
                </c:pt>
              </c:numCache>
            </c:numRef>
          </c:val>
          <c:smooth val="0"/>
          <c:extLst>
            <c:ext xmlns:c16="http://schemas.microsoft.com/office/drawing/2014/chart" uri="{C3380CC4-5D6E-409C-BE32-E72D297353CC}">
              <c16:uniqueId val="{00000001-7F57-480E-A0C2-433AC24F6C6A}"/>
            </c:ext>
          </c:extLst>
        </c:ser>
        <c:ser>
          <c:idx val="2"/>
          <c:order val="2"/>
          <c:tx>
            <c:strRef>
              <c:f>Grafdata!$A$21</c:f>
              <c:strCache>
                <c:ptCount val="1"/>
                <c:pt idx="0">
                  <c:v>Uppsala kommun</c:v>
                </c:pt>
              </c:strCache>
            </c:strRef>
          </c:tx>
          <c:spPr>
            <a:ln w="28575" cap="rnd">
              <a:solidFill>
                <a:schemeClr val="accent3"/>
              </a:solidFill>
              <a:prstDash val="sysDot"/>
              <a:round/>
            </a:ln>
            <a:effectLst/>
          </c:spPr>
          <c:marker>
            <c:symbol val="none"/>
          </c:marker>
          <c:cat>
            <c:strRef>
              <c:f>Grafdata!$B$18:$AP$18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Grafdata!$B$21:$AP$21</c:f>
              <c:numCache>
                <c:formatCode>General</c:formatCode>
                <c:ptCount val="41"/>
                <c:pt idx="0">
                  <c:v>100</c:v>
                </c:pt>
                <c:pt idx="1">
                  <c:v>30.578512396694215</c:v>
                </c:pt>
                <c:pt idx="2">
                  <c:v>61.15702479338843</c:v>
                </c:pt>
                <c:pt idx="3">
                  <c:v>56.198347107438018</c:v>
                </c:pt>
                <c:pt idx="4">
                  <c:v>30.165289256198346</c:v>
                </c:pt>
                <c:pt idx="5">
                  <c:v>47.107438016528924</c:v>
                </c:pt>
                <c:pt idx="6">
                  <c:v>93.388429752066116</c:v>
                </c:pt>
                <c:pt idx="7">
                  <c:v>73.966942148760324</c:v>
                </c:pt>
                <c:pt idx="8">
                  <c:v>58.67768595041322</c:v>
                </c:pt>
                <c:pt idx="9">
                  <c:v>103.71900826446281</c:v>
                </c:pt>
                <c:pt idx="10">
                  <c:v>180.57851239669421</c:v>
                </c:pt>
                <c:pt idx="11">
                  <c:v>86.776859504132233</c:v>
                </c:pt>
                <c:pt idx="12">
                  <c:v>158.26446280991735</c:v>
                </c:pt>
                <c:pt idx="13">
                  <c:v>50.413223140495866</c:v>
                </c:pt>
                <c:pt idx="14">
                  <c:v>35.123966942148762</c:v>
                </c:pt>
                <c:pt idx="15">
                  <c:v>93.388429752066116</c:v>
                </c:pt>
                <c:pt idx="16">
                  <c:v>21.074380165289256</c:v>
                </c:pt>
                <c:pt idx="17">
                  <c:v>29.33884297520661</c:v>
                </c:pt>
                <c:pt idx="18">
                  <c:v>57.438016528925623</c:v>
                </c:pt>
                <c:pt idx="19">
                  <c:v>21.900826446280991</c:v>
                </c:pt>
                <c:pt idx="20">
                  <c:v>77.685950413223139</c:v>
                </c:pt>
                <c:pt idx="21">
                  <c:v>70.247933884297524</c:v>
                </c:pt>
                <c:pt idx="22">
                  <c:v>71.900826446280988</c:v>
                </c:pt>
                <c:pt idx="23">
                  <c:v>40.495867768595041</c:v>
                </c:pt>
                <c:pt idx="24">
                  <c:v>9.9173553719008272</c:v>
                </c:pt>
                <c:pt idx="25">
                  <c:v>38.016528925619838</c:v>
                </c:pt>
                <c:pt idx="26">
                  <c:v>38.429752066115704</c:v>
                </c:pt>
                <c:pt idx="27">
                  <c:v>38.84297520661157</c:v>
                </c:pt>
                <c:pt idx="28">
                  <c:v>77.272727272727266</c:v>
                </c:pt>
                <c:pt idx="29">
                  <c:v>43.388429752066116</c:v>
                </c:pt>
                <c:pt idx="30">
                  <c:v>23.966942148760332</c:v>
                </c:pt>
                <c:pt idx="31">
                  <c:v>80.165289256198349</c:v>
                </c:pt>
                <c:pt idx="32">
                  <c:v>42.561983471074377</c:v>
                </c:pt>
                <c:pt idx="33">
                  <c:v>33.057851239669418</c:v>
                </c:pt>
                <c:pt idx="34">
                  <c:v>107.43801652892562</c:v>
                </c:pt>
                <c:pt idx="35">
                  <c:v>197.93388429752065</c:v>
                </c:pt>
                <c:pt idx="36">
                  <c:v>109.09090909090909</c:v>
                </c:pt>
                <c:pt idx="37">
                  <c:v>103.71900826446281</c:v>
                </c:pt>
                <c:pt idx="38">
                  <c:v>120.66115702479338</c:v>
                </c:pt>
                <c:pt idx="39">
                  <c:v>66.528925619834709</c:v>
                </c:pt>
                <c:pt idx="40">
                  <c:v>19.421487603305785</c:v>
                </c:pt>
              </c:numCache>
            </c:numRef>
          </c:val>
          <c:smooth val="0"/>
          <c:extLst>
            <c:ext xmlns:c16="http://schemas.microsoft.com/office/drawing/2014/chart" uri="{C3380CC4-5D6E-409C-BE32-E72D297353CC}">
              <c16:uniqueId val="{00000002-7F57-480E-A0C2-433AC24F6C6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Grafdata!$B$4:$AP$4</c:f>
              <c:numCache>
                <c:formatCode>General</c:formatCode>
                <c:ptCount val="41"/>
                <c:pt idx="0">
                  <c:v>5.1058506000000001</c:v>
                </c:pt>
                <c:pt idx="1">
                  <c:v>5.1979901999999996</c:v>
                </c:pt>
                <c:pt idx="2">
                  <c:v>5.3716065000000004</c:v>
                </c:pt>
                <c:pt idx="3">
                  <c:v>5.6471321000000003</c:v>
                </c:pt>
                <c:pt idx="4">
                  <c:v>5.2812840999999997</c:v>
                </c:pt>
                <c:pt idx="5">
                  <c:v>5.4272818000000003</c:v>
                </c:pt>
                <c:pt idx="6">
                  <c:v>5.6900012000000002</c:v>
                </c:pt>
                <c:pt idx="7">
                  <c:v>5.8598794999999999</c:v>
                </c:pt>
                <c:pt idx="8">
                  <c:v>5.4593397000000001</c:v>
                </c:pt>
                <c:pt idx="9">
                  <c:v>5.5785103999999999</c:v>
                </c:pt>
                <c:pt idx="10">
                  <c:v>5.6457477999999996</c:v>
                </c:pt>
                <c:pt idx="11">
                  <c:v>5.5976245000000002</c:v>
                </c:pt>
                <c:pt idx="12">
                  <c:v>5.0938878000000001</c:v>
                </c:pt>
                <c:pt idx="13">
                  <c:v>5.1062773000000004</c:v>
                </c:pt>
                <c:pt idx="14">
                  <c:v>5.2243864999999996</c:v>
                </c:pt>
                <c:pt idx="15">
                  <c:v>5.2929404</c:v>
                </c:pt>
                <c:pt idx="16">
                  <c:v>4.9356795</c:v>
                </c:pt>
                <c:pt idx="17">
                  <c:v>5.0270139</c:v>
                </c:pt>
                <c:pt idx="18">
                  <c:v>5.1607665000000003</c:v>
                </c:pt>
                <c:pt idx="19">
                  <c:v>5.1933197</c:v>
                </c:pt>
                <c:pt idx="20">
                  <c:v>4.8013187999999998</c:v>
                </c:pt>
                <c:pt idx="21">
                  <c:v>4.8220586000000001</c:v>
                </c:pt>
                <c:pt idx="22">
                  <c:v>4.9710428000000002</c:v>
                </c:pt>
                <c:pt idx="23">
                  <c:v>5.0919134000000001</c:v>
                </c:pt>
                <c:pt idx="24">
                  <c:v>4.8117241000000002</c:v>
                </c:pt>
                <c:pt idx="25">
                  <c:v>4.8194819000000004</c:v>
                </c:pt>
                <c:pt idx="26">
                  <c:v>4.8820189999999997</c:v>
                </c:pt>
                <c:pt idx="27">
                  <c:v>4.9013086000000001</c:v>
                </c:pt>
                <c:pt idx="28">
                  <c:v>4.5815858</c:v>
                </c:pt>
                <c:pt idx="29">
                  <c:v>4.5682245000000004</c:v>
                </c:pt>
                <c:pt idx="30">
                  <c:v>4.5652578999999998</c:v>
                </c:pt>
                <c:pt idx="31">
                  <c:v>4.6360673999999999</c:v>
                </c:pt>
                <c:pt idx="32">
                  <c:v>4.4652865000000004</c:v>
                </c:pt>
                <c:pt idx="33">
                  <c:v>4.6453017000000001</c:v>
                </c:pt>
                <c:pt idx="34">
                  <c:v>4.8557554528969531</c:v>
                </c:pt>
                <c:pt idx="35">
                  <c:v>5.0690150105641782</c:v>
                </c:pt>
                <c:pt idx="36">
                  <c:v>5.8655588453141814</c:v>
                </c:pt>
                <c:pt idx="37">
                  <c:v>6.2768198893320166</c:v>
                </c:pt>
                <c:pt idx="38">
                  <c:v>6.0307963571851229</c:v>
                </c:pt>
                <c:pt idx="39">
                  <c:v>5.9896784238545449</c:v>
                </c:pt>
                <c:pt idx="40">
                  <c:v>5.5009540448191512</c:v>
                </c:pt>
              </c:numCache>
            </c:numRef>
          </c:val>
          <c:smooth val="0"/>
          <c:extLst>
            <c:ext xmlns:c16="http://schemas.microsoft.com/office/drawing/2014/chart" uri="{C3380CC4-5D6E-409C-BE32-E72D297353CC}">
              <c16:uniqueId val="{00000000-480F-4037-9525-095ADA503ADF}"/>
            </c:ext>
          </c:extLst>
        </c:ser>
        <c:ser>
          <c:idx val="1"/>
          <c:order val="1"/>
          <c:tx>
            <c:strRef>
              <c:f>Grafdata!$A$5</c:f>
              <c:strCache>
                <c:ptCount val="1"/>
                <c:pt idx="0">
                  <c:v>Uppsala län</c:v>
                </c:pt>
              </c:strCache>
            </c:strRef>
          </c:tx>
          <c:spPr>
            <a:ln w="28575" cap="rnd">
              <a:solidFill>
                <a:schemeClr val="accent2"/>
              </a:solidFill>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Grafdata!$B$5:$AP$5</c:f>
              <c:numCache>
                <c:formatCode>General</c:formatCode>
                <c:ptCount val="41"/>
                <c:pt idx="0">
                  <c:v>3.7885559999999998</c:v>
                </c:pt>
                <c:pt idx="1">
                  <c:v>3.8837356000000001</c:v>
                </c:pt>
                <c:pt idx="2">
                  <c:v>3.8092237999999998</c:v>
                </c:pt>
                <c:pt idx="3">
                  <c:v>3.9343311000000001</c:v>
                </c:pt>
                <c:pt idx="4">
                  <c:v>3.7564147000000001</c:v>
                </c:pt>
                <c:pt idx="5">
                  <c:v>3.9851112</c:v>
                </c:pt>
                <c:pt idx="6">
                  <c:v>4.0286524000000004</c:v>
                </c:pt>
                <c:pt idx="7">
                  <c:v>4.0924538000000004</c:v>
                </c:pt>
                <c:pt idx="8">
                  <c:v>3.9030452000000002</c:v>
                </c:pt>
                <c:pt idx="9">
                  <c:v>4.1212891999999997</c:v>
                </c:pt>
                <c:pt idx="10">
                  <c:v>3.9313948999999999</c:v>
                </c:pt>
                <c:pt idx="11">
                  <c:v>3.8519247000000001</c:v>
                </c:pt>
                <c:pt idx="12">
                  <c:v>3.4299697999999998</c:v>
                </c:pt>
                <c:pt idx="13">
                  <c:v>3.5113064</c:v>
                </c:pt>
                <c:pt idx="14">
                  <c:v>3.4413808000000001</c:v>
                </c:pt>
                <c:pt idx="15">
                  <c:v>3.5567959</c:v>
                </c:pt>
                <c:pt idx="16">
                  <c:v>3.3797613000000002</c:v>
                </c:pt>
                <c:pt idx="17">
                  <c:v>3.5498200999999998</c:v>
                </c:pt>
                <c:pt idx="18">
                  <c:v>3.5803636000000001</c:v>
                </c:pt>
                <c:pt idx="19">
                  <c:v>3.5653413</c:v>
                </c:pt>
                <c:pt idx="20">
                  <c:v>3.4322070999999998</c:v>
                </c:pt>
                <c:pt idx="21">
                  <c:v>3.5998681000000001</c:v>
                </c:pt>
                <c:pt idx="22">
                  <c:v>3.6944298</c:v>
                </c:pt>
                <c:pt idx="23">
                  <c:v>3.7811670999999998</c:v>
                </c:pt>
                <c:pt idx="24">
                  <c:v>3.6891343000000001</c:v>
                </c:pt>
                <c:pt idx="25">
                  <c:v>3.8091621</c:v>
                </c:pt>
                <c:pt idx="26">
                  <c:v>3.8061275000000001</c:v>
                </c:pt>
                <c:pt idx="27">
                  <c:v>3.7874450999999998</c:v>
                </c:pt>
                <c:pt idx="28">
                  <c:v>3.5785154000000001</c:v>
                </c:pt>
                <c:pt idx="29">
                  <c:v>3.6579894999999998</c:v>
                </c:pt>
                <c:pt idx="30">
                  <c:v>3.5844619999999998</c:v>
                </c:pt>
                <c:pt idx="31">
                  <c:v>3.5919694</c:v>
                </c:pt>
                <c:pt idx="32">
                  <c:v>3.4729296999999999</c:v>
                </c:pt>
                <c:pt idx="33">
                  <c:v>3.6873141</c:v>
                </c:pt>
                <c:pt idx="34">
                  <c:v>3.7390769926320475</c:v>
                </c:pt>
                <c:pt idx="35">
                  <c:v>3.9413681163909051</c:v>
                </c:pt>
                <c:pt idx="36">
                  <c:v>4.8022628697195691</c:v>
                </c:pt>
                <c:pt idx="37">
                  <c:v>5.3856901861275839</c:v>
                </c:pt>
                <c:pt idx="38">
                  <c:v>5.1804601041203515</c:v>
                </c:pt>
                <c:pt idx="39">
                  <c:v>5.1207004814065442</c:v>
                </c:pt>
                <c:pt idx="40">
                  <c:v>4.7968518079072382</c:v>
                </c:pt>
              </c:numCache>
            </c:numRef>
          </c:val>
          <c:smooth val="0"/>
          <c:extLst>
            <c:ext xmlns:c16="http://schemas.microsoft.com/office/drawing/2014/chart" uri="{C3380CC4-5D6E-409C-BE32-E72D297353CC}">
              <c16:uniqueId val="{00000001-480F-4037-9525-095ADA503ADF}"/>
            </c:ext>
          </c:extLst>
        </c:ser>
        <c:ser>
          <c:idx val="2"/>
          <c:order val="2"/>
          <c:tx>
            <c:strRef>
              <c:f>Grafdata!$A$6</c:f>
              <c:strCache>
                <c:ptCount val="1"/>
                <c:pt idx="0">
                  <c:v>Uppsala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Grafdata!$B$6:$AP$6</c:f>
              <c:numCache>
                <c:formatCode>General</c:formatCode>
                <c:ptCount val="41"/>
                <c:pt idx="0">
                  <c:v>3.8917188999999999</c:v>
                </c:pt>
                <c:pt idx="1">
                  <c:v>4.0400698999999998</c:v>
                </c:pt>
                <c:pt idx="2">
                  <c:v>3.9105601999999999</c:v>
                </c:pt>
                <c:pt idx="3">
                  <c:v>3.9859946000000002</c:v>
                </c:pt>
                <c:pt idx="4">
                  <c:v>3.8915163000000002</c:v>
                </c:pt>
                <c:pt idx="5">
                  <c:v>4.0815671</c:v>
                </c:pt>
                <c:pt idx="6">
                  <c:v>3.9285538999999998</c:v>
                </c:pt>
                <c:pt idx="7">
                  <c:v>3.9123679999999998</c:v>
                </c:pt>
                <c:pt idx="8">
                  <c:v>3.8345389000000001</c:v>
                </c:pt>
                <c:pt idx="9">
                  <c:v>4.1107399999999998</c:v>
                </c:pt>
                <c:pt idx="10">
                  <c:v>3.8179213000000001</c:v>
                </c:pt>
                <c:pt idx="11">
                  <c:v>3.6765618</c:v>
                </c:pt>
                <c:pt idx="12">
                  <c:v>3.2990547000000001</c:v>
                </c:pt>
                <c:pt idx="13">
                  <c:v>3.4543987</c:v>
                </c:pt>
                <c:pt idx="14">
                  <c:v>3.3082712999999999</c:v>
                </c:pt>
                <c:pt idx="15">
                  <c:v>3.4318857</c:v>
                </c:pt>
                <c:pt idx="16">
                  <c:v>3.3349685</c:v>
                </c:pt>
                <c:pt idx="17">
                  <c:v>3.5345808999999999</c:v>
                </c:pt>
                <c:pt idx="18">
                  <c:v>3.5122021999999999</c:v>
                </c:pt>
                <c:pt idx="19">
                  <c:v>3.4568973999999999</c:v>
                </c:pt>
                <c:pt idx="20">
                  <c:v>3.3632152</c:v>
                </c:pt>
                <c:pt idx="21">
                  <c:v>3.5805799999999999</c:v>
                </c:pt>
                <c:pt idx="22">
                  <c:v>3.6344118999999999</c:v>
                </c:pt>
                <c:pt idx="23">
                  <c:v>3.6578184999999999</c:v>
                </c:pt>
                <c:pt idx="24">
                  <c:v>3.6470254</c:v>
                </c:pt>
                <c:pt idx="25">
                  <c:v>3.8135815000000002</c:v>
                </c:pt>
                <c:pt idx="26">
                  <c:v>3.7751945</c:v>
                </c:pt>
                <c:pt idx="27">
                  <c:v>3.7265895000000002</c:v>
                </c:pt>
                <c:pt idx="28">
                  <c:v>3.5577616000000001</c:v>
                </c:pt>
                <c:pt idx="29">
                  <c:v>3.6536374</c:v>
                </c:pt>
                <c:pt idx="30">
                  <c:v>3.517023</c:v>
                </c:pt>
                <c:pt idx="31">
                  <c:v>3.4812789</c:v>
                </c:pt>
                <c:pt idx="32">
                  <c:v>3.4632871000000001</c:v>
                </c:pt>
                <c:pt idx="33">
                  <c:v>3.7510341</c:v>
                </c:pt>
                <c:pt idx="34">
                  <c:v>3.7894061759544089</c:v>
                </c:pt>
                <c:pt idx="35">
                  <c:v>3.9916817664013706</c:v>
                </c:pt>
                <c:pt idx="36">
                  <c:v>4.9934970017149496</c:v>
                </c:pt>
                <c:pt idx="37">
                  <c:v>5.6561610905716062</c:v>
                </c:pt>
                <c:pt idx="38">
                  <c:v>5.3784576816796283</c:v>
                </c:pt>
                <c:pt idx="39">
                  <c:v>5.2771327402141974</c:v>
                </c:pt>
                <c:pt idx="40">
                  <c:v>4.9922923880687691</c:v>
                </c:pt>
              </c:numCache>
            </c:numRef>
          </c:val>
          <c:smooth val="0"/>
          <c:extLst>
            <c:ext xmlns:c16="http://schemas.microsoft.com/office/drawing/2014/chart" uri="{C3380CC4-5D6E-409C-BE32-E72D297353CC}">
              <c16:uniqueId val="{00000002-480F-4037-9525-095ADA503AD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100.25788594078087</c:v>
                </c:pt>
                <c:pt idx="2">
                  <c:v>100.38153612033351</c:v>
                </c:pt>
                <c:pt idx="3">
                  <c:v>100.51129418051296</c:v>
                </c:pt>
                <c:pt idx="4">
                  <c:v>100.71552180778023</c:v>
                </c:pt>
                <c:pt idx="5">
                  <c:v>100.98713724799435</c:v>
                </c:pt>
                <c:pt idx="6">
                  <c:v>101.15468583475568</c:v>
                </c:pt>
                <c:pt idx="7">
                  <c:v>101.34070626154093</c:v>
                </c:pt>
                <c:pt idx="8">
                  <c:v>101.58385707262937</c:v>
                </c:pt>
                <c:pt idx="9">
                  <c:v>101.89092362587506</c:v>
                </c:pt>
                <c:pt idx="10">
                  <c:v>102.09649562201513</c:v>
                </c:pt>
                <c:pt idx="11">
                  <c:v>102.32945251794997</c:v>
                </c:pt>
                <c:pt idx="12">
                  <c:v>102.61868236607228</c:v>
                </c:pt>
                <c:pt idx="13">
                  <c:v>102.98181015987193</c:v>
                </c:pt>
                <c:pt idx="14">
                  <c:v>103.18142247352864</c:v>
                </c:pt>
                <c:pt idx="15">
                  <c:v>103.39315527820391</c:v>
                </c:pt>
                <c:pt idx="16">
                  <c:v>103.66642206915941</c:v>
                </c:pt>
                <c:pt idx="17">
                  <c:v>104.04203026375458</c:v>
                </c:pt>
                <c:pt idx="18">
                  <c:v>104.27874504118427</c:v>
                </c:pt>
                <c:pt idx="19">
                  <c:v>104.53662039638346</c:v>
                </c:pt>
                <c:pt idx="20">
                  <c:v>104.86427590598818</c:v>
                </c:pt>
                <c:pt idx="21">
                  <c:v>105.37332594318592</c:v>
                </c:pt>
                <c:pt idx="22">
                  <c:v>105.80450844157797</c:v>
                </c:pt>
                <c:pt idx="23">
                  <c:v>106.10873805893459</c:v>
                </c:pt>
                <c:pt idx="24">
                  <c:v>106.41749830524837</c:v>
                </c:pt>
                <c:pt idx="25">
                  <c:v>106.84804566873989</c:v>
                </c:pt>
                <c:pt idx="26">
                  <c:v>107.12864826779659</c:v>
                </c:pt>
                <c:pt idx="27">
                  <c:v>107.36623106292366</c:v>
                </c:pt>
                <c:pt idx="28">
                  <c:v>107.6714980672845</c:v>
                </c:pt>
                <c:pt idx="29">
                  <c:v>108.04794252283205</c:v>
                </c:pt>
                <c:pt idx="30">
                  <c:v>108.29245887395663</c:v>
                </c:pt>
                <c:pt idx="31">
                  <c:v>108.55621981256746</c:v>
                </c:pt>
                <c:pt idx="32">
                  <c:v>108.83236588173872</c:v>
                </c:pt>
                <c:pt idx="33">
                  <c:v>109.1738355754301</c:v>
                </c:pt>
                <c:pt idx="34">
                  <c:v>109.32353687148638</c:v>
                </c:pt>
                <c:pt idx="35">
                  <c:v>109.49093726010426</c:v>
                </c:pt>
                <c:pt idx="36">
                  <c:v>109.58606988262284</c:v>
                </c:pt>
                <c:pt idx="37">
                  <c:v>109.80662047683388</c:v>
                </c:pt>
                <c:pt idx="38">
                  <c:v>109.87087495760474</c:v>
                </c:pt>
                <c:pt idx="39">
                  <c:v>109.98214000659694</c:v>
                </c:pt>
                <c:pt idx="40">
                  <c:v>110.18794488553387</c:v>
                </c:pt>
              </c:numCache>
            </c:numRef>
          </c:val>
          <c:smooth val="0"/>
          <c:extLst>
            <c:ext xmlns:c16="http://schemas.microsoft.com/office/drawing/2014/chart" uri="{C3380CC4-5D6E-409C-BE32-E72D297353CC}">
              <c16:uniqueId val="{00000000-3761-45C0-8A4B-C4F11E89B2EE}"/>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Grafdata!$B$24:$AP$24</c:f>
              <c:numCache>
                <c:formatCode>General</c:formatCode>
                <c:ptCount val="41"/>
                <c:pt idx="0">
                  <c:v>100</c:v>
                </c:pt>
                <c:pt idx="1">
                  <c:v>100.50097163537822</c:v>
                </c:pt>
                <c:pt idx="2">
                  <c:v>100.61923184349241</c:v>
                </c:pt>
                <c:pt idx="3">
                  <c:v>100.84832385468852</c:v>
                </c:pt>
                <c:pt idx="4">
                  <c:v>100.84267826686397</c:v>
                </c:pt>
                <c:pt idx="5">
                  <c:v>101.36593511733909</c:v>
                </c:pt>
                <c:pt idx="6">
                  <c:v>101.61374670921657</c:v>
                </c:pt>
                <c:pt idx="7">
                  <c:v>101.85026712544496</c:v>
                </c:pt>
                <c:pt idx="8">
                  <c:v>101.96139606472815</c:v>
                </c:pt>
                <c:pt idx="9">
                  <c:v>102.4504822520547</c:v>
                </c:pt>
                <c:pt idx="10">
                  <c:v>102.65491195854355</c:v>
                </c:pt>
                <c:pt idx="11">
                  <c:v>102.94610543580967</c:v>
                </c:pt>
                <c:pt idx="12">
                  <c:v>103.10031912428019</c:v>
                </c:pt>
                <c:pt idx="13">
                  <c:v>103.6051535302752</c:v>
                </c:pt>
                <c:pt idx="14">
                  <c:v>103.683300351215</c:v>
                </c:pt>
                <c:pt idx="15">
                  <c:v>103.98370505072116</c:v>
                </c:pt>
                <c:pt idx="16">
                  <c:v>104.21487701532628</c:v>
                </c:pt>
                <c:pt idx="17">
                  <c:v>104.91047286255073</c:v>
                </c:pt>
                <c:pt idx="18">
                  <c:v>105.23494559436155</c:v>
                </c:pt>
                <c:pt idx="19">
                  <c:v>105.62181692844366</c:v>
                </c:pt>
                <c:pt idx="20">
                  <c:v>105.96233501512424</c:v>
                </c:pt>
                <c:pt idx="21">
                  <c:v>106.78599656510551</c:v>
                </c:pt>
                <c:pt idx="22">
                  <c:v>107.37700046947519</c:v>
                </c:pt>
                <c:pt idx="23">
                  <c:v>107.85717257076298</c:v>
                </c:pt>
                <c:pt idx="24">
                  <c:v>108.29901410208412</c:v>
                </c:pt>
                <c:pt idx="25">
                  <c:v>109.192502659369</c:v>
                </c:pt>
                <c:pt idx="26">
                  <c:v>109.63464132689143</c:v>
                </c:pt>
                <c:pt idx="27">
                  <c:v>110.10411652493269</c:v>
                </c:pt>
                <c:pt idx="28">
                  <c:v>110.40392695203627</c:v>
                </c:pt>
                <c:pt idx="29">
                  <c:v>111.3110837745806</c:v>
                </c:pt>
                <c:pt idx="30">
                  <c:v>111.82839790102987</c:v>
                </c:pt>
                <c:pt idx="31">
                  <c:v>112.39057959387424</c:v>
                </c:pt>
                <c:pt idx="32">
                  <c:v>112.78369078818349</c:v>
                </c:pt>
                <c:pt idx="33">
                  <c:v>113.68817338491618</c:v>
                </c:pt>
                <c:pt idx="34">
                  <c:v>114.01502320633732</c:v>
                </c:pt>
                <c:pt idx="35">
                  <c:v>114.40456876623107</c:v>
                </c:pt>
                <c:pt idx="36">
                  <c:v>114.47766427174888</c:v>
                </c:pt>
                <c:pt idx="37">
                  <c:v>115.1783114343953</c:v>
                </c:pt>
                <c:pt idx="38">
                  <c:v>115.40591776458493</c:v>
                </c:pt>
                <c:pt idx="39">
                  <c:v>115.7318761774022</c:v>
                </c:pt>
                <c:pt idx="40">
                  <c:v>115.93006602366393</c:v>
                </c:pt>
              </c:numCache>
            </c:numRef>
          </c:val>
          <c:smooth val="0"/>
          <c:extLst>
            <c:ext xmlns:c16="http://schemas.microsoft.com/office/drawing/2014/chart" uri="{C3380CC4-5D6E-409C-BE32-E72D297353CC}">
              <c16:uniqueId val="{00000001-3761-45C0-8A4B-C4F11E89B2EE}"/>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Grafdata!$B$25:$AP$25</c:f>
              <c:numCache>
                <c:formatCode>General</c:formatCode>
                <c:ptCount val="41"/>
                <c:pt idx="0">
                  <c:v>100</c:v>
                </c:pt>
                <c:pt idx="1">
                  <c:v>100.77785461538849</c:v>
                </c:pt>
                <c:pt idx="2">
                  <c:v>100.95502980682352</c:v>
                </c:pt>
                <c:pt idx="3">
                  <c:v>101.32401859582352</c:v>
                </c:pt>
                <c:pt idx="4">
                  <c:v>101.0928327334952</c:v>
                </c:pt>
                <c:pt idx="5">
                  <c:v>101.90450711477015</c:v>
                </c:pt>
                <c:pt idx="6">
                  <c:v>102.2795531752722</c:v>
                </c:pt>
                <c:pt idx="7">
                  <c:v>102.61976992463745</c:v>
                </c:pt>
                <c:pt idx="8">
                  <c:v>102.61775083413676</c:v>
                </c:pt>
                <c:pt idx="9">
                  <c:v>103.29616524236657</c:v>
                </c:pt>
                <c:pt idx="10">
                  <c:v>103.57883791246233</c:v>
                </c:pt>
                <c:pt idx="11">
                  <c:v>103.95893169921609</c:v>
                </c:pt>
                <c:pt idx="12">
                  <c:v>104.00284691760596</c:v>
                </c:pt>
                <c:pt idx="13">
                  <c:v>104.64794633257449</c:v>
                </c:pt>
                <c:pt idx="14">
                  <c:v>104.67066110070719</c:v>
                </c:pt>
                <c:pt idx="15">
                  <c:v>104.98311535568803</c:v>
                </c:pt>
                <c:pt idx="16">
                  <c:v>104.9644387685567</c:v>
                </c:pt>
                <c:pt idx="17">
                  <c:v>105.83971450060321</c:v>
                </c:pt>
                <c:pt idx="18">
                  <c:v>106.06585263667981</c:v>
                </c:pt>
                <c:pt idx="19">
                  <c:v>106.52923390658678</c:v>
                </c:pt>
                <c:pt idx="20">
                  <c:v>106.71448546002453</c:v>
                </c:pt>
                <c:pt idx="21">
                  <c:v>107.68465844560318</c:v>
                </c:pt>
                <c:pt idx="22">
                  <c:v>108.30350968406282</c:v>
                </c:pt>
                <c:pt idx="23">
                  <c:v>108.91075115214352</c:v>
                </c:pt>
                <c:pt idx="24">
                  <c:v>109.30447379977689</c:v>
                </c:pt>
                <c:pt idx="25">
                  <c:v>110.4770606080491</c:v>
                </c:pt>
                <c:pt idx="26">
                  <c:v>111.00656709185347</c:v>
                </c:pt>
                <c:pt idx="27">
                  <c:v>111.62592310293829</c:v>
                </c:pt>
                <c:pt idx="28">
                  <c:v>111.83287987925839</c:v>
                </c:pt>
                <c:pt idx="29">
                  <c:v>113.06553462992595</c:v>
                </c:pt>
                <c:pt idx="30">
                  <c:v>113.65662337400119</c:v>
                </c:pt>
                <c:pt idx="31">
                  <c:v>114.37541959224467</c:v>
                </c:pt>
                <c:pt idx="32">
                  <c:v>114.75097042537189</c:v>
                </c:pt>
                <c:pt idx="33">
                  <c:v>116.08003674744711</c:v>
                </c:pt>
                <c:pt idx="34">
                  <c:v>116.48486439283425</c:v>
                </c:pt>
                <c:pt idx="35">
                  <c:v>116.97045565824874</c:v>
                </c:pt>
                <c:pt idx="36">
                  <c:v>116.77864206068377</c:v>
                </c:pt>
                <c:pt idx="37">
                  <c:v>117.76092958926651</c:v>
                </c:pt>
                <c:pt idx="38">
                  <c:v>118.03552589735953</c:v>
                </c:pt>
                <c:pt idx="39">
                  <c:v>118.31062697807772</c:v>
                </c:pt>
                <c:pt idx="40">
                  <c:v>118.24500653680549</c:v>
                </c:pt>
              </c:numCache>
            </c:numRef>
          </c:val>
          <c:smooth val="0"/>
          <c:extLst>
            <c:ext xmlns:c16="http://schemas.microsoft.com/office/drawing/2014/chart" uri="{C3380CC4-5D6E-409C-BE32-E72D297353CC}">
              <c16:uniqueId val="{00000002-3761-45C0-8A4B-C4F11E89B2E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Grafdata!$B$23:$AP$23</c:f>
              <c:numCache>
                <c:formatCode>General</c:formatCode>
                <c:ptCount val="41"/>
                <c:pt idx="0">
                  <c:v>100</c:v>
                </c:pt>
                <c:pt idx="1">
                  <c:v>60.160135872861822</c:v>
                </c:pt>
                <c:pt idx="2">
                  <c:v>66.735411864612402</c:v>
                </c:pt>
                <c:pt idx="3">
                  <c:v>67.754458328278545</c:v>
                </c:pt>
                <c:pt idx="4">
                  <c:v>75.397306805774591</c:v>
                </c:pt>
                <c:pt idx="5">
                  <c:v>53.415018803833554</c:v>
                </c:pt>
                <c:pt idx="6">
                  <c:v>62.064782239475917</c:v>
                </c:pt>
                <c:pt idx="7">
                  <c:v>89.190828581827006</c:v>
                </c:pt>
                <c:pt idx="8">
                  <c:v>94.904767681669298</c:v>
                </c:pt>
                <c:pt idx="9">
                  <c:v>79.012495450685435</c:v>
                </c:pt>
                <c:pt idx="10">
                  <c:v>106.91495814630596</c:v>
                </c:pt>
                <c:pt idx="11">
                  <c:v>105.89591168263982</c:v>
                </c:pt>
                <c:pt idx="12">
                  <c:v>111.93740143151766</c:v>
                </c:pt>
                <c:pt idx="13">
                  <c:v>94.152614339439523</c:v>
                </c:pt>
                <c:pt idx="14">
                  <c:v>134.52626470945043</c:v>
                </c:pt>
                <c:pt idx="15">
                  <c:v>137.2437219458935</c:v>
                </c:pt>
                <c:pt idx="16">
                  <c:v>160.37850297221885</c:v>
                </c:pt>
                <c:pt idx="17">
                  <c:v>142.82421448501759</c:v>
                </c:pt>
                <c:pt idx="18">
                  <c:v>142.98192405677545</c:v>
                </c:pt>
                <c:pt idx="19">
                  <c:v>180.54106514618465</c:v>
                </c:pt>
                <c:pt idx="20">
                  <c:v>201.10396700230498</c:v>
                </c:pt>
                <c:pt idx="21">
                  <c:v>177.87213393182094</c:v>
                </c:pt>
                <c:pt idx="22">
                  <c:v>182.48210602935825</c:v>
                </c:pt>
                <c:pt idx="23">
                  <c:v>205.89591168263982</c:v>
                </c:pt>
                <c:pt idx="24">
                  <c:v>214.87322576731773</c:v>
                </c:pt>
                <c:pt idx="25">
                  <c:v>154.22782967366251</c:v>
                </c:pt>
                <c:pt idx="26">
                  <c:v>198.72619192041734</c:v>
                </c:pt>
                <c:pt idx="27">
                  <c:v>167.28132961300497</c:v>
                </c:pt>
                <c:pt idx="28">
                  <c:v>174.3297343200291</c:v>
                </c:pt>
                <c:pt idx="29">
                  <c:v>133.89542642241904</c:v>
                </c:pt>
                <c:pt idx="30">
                  <c:v>166.71114885357272</c:v>
                </c:pt>
                <c:pt idx="31">
                  <c:v>141.01662016256216</c:v>
                </c:pt>
                <c:pt idx="32">
                  <c:v>153.3907557927939</c:v>
                </c:pt>
                <c:pt idx="33">
                  <c:v>107.92187310445226</c:v>
                </c:pt>
                <c:pt idx="34">
                  <c:v>171.05422782967366</c:v>
                </c:pt>
                <c:pt idx="35">
                  <c:v>143.81899793764407</c:v>
                </c:pt>
                <c:pt idx="36">
                  <c:v>151.69234502001697</c:v>
                </c:pt>
                <c:pt idx="37">
                  <c:v>124.62695620526507</c:v>
                </c:pt>
                <c:pt idx="38">
                  <c:v>155.91410894091956</c:v>
                </c:pt>
                <c:pt idx="39">
                  <c:v>186.95863156617736</c:v>
                </c:pt>
                <c:pt idx="40">
                  <c:v>178.07836952565813</c:v>
                </c:pt>
              </c:numCache>
            </c:numRef>
          </c:val>
          <c:smooth val="0"/>
          <c:extLst>
            <c:ext xmlns:c16="http://schemas.microsoft.com/office/drawing/2014/chart" uri="{C3380CC4-5D6E-409C-BE32-E72D297353CC}">
              <c16:uniqueId val="{00000000-2041-475B-9A6D-46D9C6E1E087}"/>
            </c:ext>
          </c:extLst>
        </c:ser>
        <c:ser>
          <c:idx val="1"/>
          <c:order val="1"/>
          <c:tx>
            <c:strRef>
              <c:f>Grafdata!$A$24</c:f>
              <c:strCache>
                <c:ptCount val="1"/>
                <c:pt idx="0">
                  <c:v>Uppsala län</c:v>
                </c:pt>
              </c:strCache>
            </c:strRef>
          </c:tx>
          <c:spPr>
            <a:ln w="28575" cap="rnd">
              <a:solidFill>
                <a:schemeClr val="accent2"/>
              </a:solidFill>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Grafdata!$B$24:$AP$24</c:f>
              <c:numCache>
                <c:formatCode>General</c:formatCode>
                <c:ptCount val="41"/>
                <c:pt idx="0">
                  <c:v>100</c:v>
                </c:pt>
                <c:pt idx="1">
                  <c:v>40.663900414937757</c:v>
                </c:pt>
                <c:pt idx="2">
                  <c:v>50.622406639004147</c:v>
                </c:pt>
                <c:pt idx="3">
                  <c:v>34.647302904564313</c:v>
                </c:pt>
                <c:pt idx="4">
                  <c:v>71.991701244813271</c:v>
                </c:pt>
                <c:pt idx="5">
                  <c:v>89.419087136929463</c:v>
                </c:pt>
                <c:pt idx="6">
                  <c:v>67.427385892116178</c:v>
                </c:pt>
                <c:pt idx="7">
                  <c:v>143.77593360995851</c:v>
                </c:pt>
                <c:pt idx="8">
                  <c:v>84.854771784232369</c:v>
                </c:pt>
                <c:pt idx="9">
                  <c:v>90.871369294605813</c:v>
                </c:pt>
                <c:pt idx="10">
                  <c:v>67.634854771784234</c:v>
                </c:pt>
                <c:pt idx="11">
                  <c:v>201.03734439834025</c:v>
                </c:pt>
                <c:pt idx="12">
                  <c:v>115.35269709543569</c:v>
                </c:pt>
                <c:pt idx="13">
                  <c:v>80.290456431535276</c:v>
                </c:pt>
                <c:pt idx="14">
                  <c:v>160.99585062240664</c:v>
                </c:pt>
                <c:pt idx="15">
                  <c:v>248.34024896265561</c:v>
                </c:pt>
                <c:pt idx="16">
                  <c:v>178.21576763485479</c:v>
                </c:pt>
                <c:pt idx="17">
                  <c:v>101.03734439834025</c:v>
                </c:pt>
                <c:pt idx="18">
                  <c:v>152.69709543568464</c:v>
                </c:pt>
                <c:pt idx="19">
                  <c:v>294.1908713692946</c:v>
                </c:pt>
                <c:pt idx="20">
                  <c:v>265.3526970954357</c:v>
                </c:pt>
                <c:pt idx="21">
                  <c:v>195.85062240663899</c:v>
                </c:pt>
                <c:pt idx="22">
                  <c:v>131.74273858921163</c:v>
                </c:pt>
                <c:pt idx="23">
                  <c:v>235.26970954356847</c:v>
                </c:pt>
                <c:pt idx="24">
                  <c:v>338.58921161825725</c:v>
                </c:pt>
                <c:pt idx="25">
                  <c:v>118.87966804979253</c:v>
                </c:pt>
                <c:pt idx="26">
                  <c:v>249.37759336099586</c:v>
                </c:pt>
                <c:pt idx="27">
                  <c:v>215.56016597510373</c:v>
                </c:pt>
                <c:pt idx="28">
                  <c:v>164.52282157676348</c:v>
                </c:pt>
                <c:pt idx="29">
                  <c:v>66.597510373443981</c:v>
                </c:pt>
                <c:pt idx="30">
                  <c:v>201.86721991701245</c:v>
                </c:pt>
                <c:pt idx="31">
                  <c:v>184.64730290456433</c:v>
                </c:pt>
                <c:pt idx="32">
                  <c:v>92.531120331950206</c:v>
                </c:pt>
                <c:pt idx="33">
                  <c:v>86.099585062240664</c:v>
                </c:pt>
                <c:pt idx="34">
                  <c:v>169.08713692946057</c:v>
                </c:pt>
                <c:pt idx="35">
                  <c:v>149.37759336099586</c:v>
                </c:pt>
                <c:pt idx="36">
                  <c:v>152.0746887966805</c:v>
                </c:pt>
                <c:pt idx="37">
                  <c:v>85.269709543568467</c:v>
                </c:pt>
                <c:pt idx="38">
                  <c:v>152.9045643153527</c:v>
                </c:pt>
                <c:pt idx="39">
                  <c:v>165.76763485477179</c:v>
                </c:pt>
                <c:pt idx="40">
                  <c:v>282.15767634854774</c:v>
                </c:pt>
              </c:numCache>
            </c:numRef>
          </c:val>
          <c:smooth val="0"/>
          <c:extLst>
            <c:ext xmlns:c16="http://schemas.microsoft.com/office/drawing/2014/chart" uri="{C3380CC4-5D6E-409C-BE32-E72D297353CC}">
              <c16:uniqueId val="{00000001-2041-475B-9A6D-46D9C6E1E087}"/>
            </c:ext>
          </c:extLst>
        </c:ser>
        <c:ser>
          <c:idx val="2"/>
          <c:order val="2"/>
          <c:tx>
            <c:strRef>
              <c:f>Grafdata!$A$25</c:f>
              <c:strCache>
                <c:ptCount val="1"/>
                <c:pt idx="0">
                  <c:v>Uppsala kommun</c:v>
                </c:pt>
              </c:strCache>
            </c:strRef>
          </c:tx>
          <c:spPr>
            <a:ln w="28575" cap="rnd">
              <a:solidFill>
                <a:schemeClr val="accent3"/>
              </a:solidFill>
              <a:prstDash val="sysDot"/>
              <a:round/>
            </a:ln>
            <a:effectLst/>
          </c:spPr>
          <c:marker>
            <c:symbol val="none"/>
          </c:marker>
          <c:cat>
            <c:strRef>
              <c:f>Grafdata!$B$22:$AP$22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Grafdata!$B$25:$AP$25</c:f>
              <c:numCache>
                <c:formatCode>General</c:formatCode>
                <c:ptCount val="41"/>
                <c:pt idx="0">
                  <c:v>100</c:v>
                </c:pt>
                <c:pt idx="1">
                  <c:v>48.219178082191782</c:v>
                </c:pt>
                <c:pt idx="2">
                  <c:v>59.726027397260275</c:v>
                </c:pt>
                <c:pt idx="3">
                  <c:v>37.260273972602739</c:v>
                </c:pt>
                <c:pt idx="4">
                  <c:v>58.904109589041099</c:v>
                </c:pt>
                <c:pt idx="5">
                  <c:v>96.438356164383563</c:v>
                </c:pt>
                <c:pt idx="6">
                  <c:v>40.273972602739725</c:v>
                </c:pt>
                <c:pt idx="7">
                  <c:v>170.13698630136986</c:v>
                </c:pt>
                <c:pt idx="8">
                  <c:v>94.520547945205479</c:v>
                </c:pt>
                <c:pt idx="9">
                  <c:v>86.575342465753423</c:v>
                </c:pt>
                <c:pt idx="10">
                  <c:v>13.424657534246576</c:v>
                </c:pt>
                <c:pt idx="11">
                  <c:v>127.67123287671232</c:v>
                </c:pt>
                <c:pt idx="12">
                  <c:v>123.01369863013699</c:v>
                </c:pt>
                <c:pt idx="13">
                  <c:v>78.904109589041099</c:v>
                </c:pt>
                <c:pt idx="14">
                  <c:v>176.43835616438355</c:v>
                </c:pt>
                <c:pt idx="15">
                  <c:v>305.47945205479454</c:v>
                </c:pt>
                <c:pt idx="16">
                  <c:v>208.21917808219177</c:v>
                </c:pt>
                <c:pt idx="17">
                  <c:v>8.493150684931507</c:v>
                </c:pt>
                <c:pt idx="18">
                  <c:v>158.35616438356163</c:v>
                </c:pt>
                <c:pt idx="19">
                  <c:v>356.98630136986299</c:v>
                </c:pt>
                <c:pt idx="20">
                  <c:v>253.97260273972603</c:v>
                </c:pt>
                <c:pt idx="21">
                  <c:v>185.47945205479451</c:v>
                </c:pt>
                <c:pt idx="22">
                  <c:v>85.479452054794521</c:v>
                </c:pt>
                <c:pt idx="23">
                  <c:v>251.50684931506851</c:v>
                </c:pt>
                <c:pt idx="24">
                  <c:v>356.71232876712327</c:v>
                </c:pt>
                <c:pt idx="25">
                  <c:v>61.643835616438359</c:v>
                </c:pt>
                <c:pt idx="26">
                  <c:v>261.36986301369865</c:v>
                </c:pt>
                <c:pt idx="27">
                  <c:v>167.94520547945206</c:v>
                </c:pt>
                <c:pt idx="28">
                  <c:v>64.109589041095887</c:v>
                </c:pt>
                <c:pt idx="29">
                  <c:v>16.438356164383563</c:v>
                </c:pt>
                <c:pt idx="30">
                  <c:v>231.50684931506851</c:v>
                </c:pt>
                <c:pt idx="31">
                  <c:v>224.65753424657535</c:v>
                </c:pt>
                <c:pt idx="32">
                  <c:v>88.767123287671239</c:v>
                </c:pt>
                <c:pt idx="33">
                  <c:v>52.328767123287669</c:v>
                </c:pt>
                <c:pt idx="34">
                  <c:v>183.83561643835617</c:v>
                </c:pt>
                <c:pt idx="35">
                  <c:v>130.95890410958904</c:v>
                </c:pt>
                <c:pt idx="36">
                  <c:v>134.52054794520549</c:v>
                </c:pt>
                <c:pt idx="37">
                  <c:v>47.671232876712331</c:v>
                </c:pt>
                <c:pt idx="38">
                  <c:v>116.98630136986301</c:v>
                </c:pt>
                <c:pt idx="39">
                  <c:v>145.75342465753425</c:v>
                </c:pt>
                <c:pt idx="40">
                  <c:v>332.60273972602738</c:v>
                </c:pt>
              </c:numCache>
            </c:numRef>
          </c:val>
          <c:smooth val="0"/>
          <c:extLst>
            <c:ext xmlns:c16="http://schemas.microsoft.com/office/drawing/2014/chart" uri="{C3380CC4-5D6E-409C-BE32-E72D297353CC}">
              <c16:uniqueId val="{00000002-2041-475B-9A6D-46D9C6E1E08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100.49242916851377</c:v>
                </c:pt>
                <c:pt idx="2">
                  <c:v>103.41089666249309</c:v>
                </c:pt>
                <c:pt idx="3">
                  <c:v>109.80946194934553</c:v>
                </c:pt>
                <c:pt idx="4">
                  <c:v>117.36770386092945</c:v>
                </c:pt>
                <c:pt idx="5">
                  <c:v>121.95220755402957</c:v>
                </c:pt>
                <c:pt idx="6">
                  <c:v>126.82226083605218</c:v>
                </c:pt>
                <c:pt idx="7">
                  <c:v>131.19675238810348</c:v>
                </c:pt>
                <c:pt idx="8">
                  <c:v>137.97870048061088</c:v>
                </c:pt>
                <c:pt idx="9">
                  <c:v>44.044644696336135</c:v>
                </c:pt>
                <c:pt idx="10">
                  <c:v>77.569495401304849</c:v>
                </c:pt>
              </c:numCache>
            </c:numRef>
          </c:val>
          <c:smooth val="0"/>
          <c:extLst>
            <c:ext xmlns:c16="http://schemas.microsoft.com/office/drawing/2014/chart" uri="{C3380CC4-5D6E-409C-BE32-E72D297353CC}">
              <c16:uniqueId val="{00000000-AC9F-49EA-8061-876225F42934}"/>
            </c:ext>
          </c:extLst>
        </c:ser>
        <c:ser>
          <c:idx val="1"/>
          <c:order val="1"/>
          <c:tx>
            <c:strRef>
              <c:f>Grafdata!$A$22</c:f>
              <c:strCache>
                <c:ptCount val="1"/>
                <c:pt idx="0">
                  <c:v>Uppsala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Grafdata!$B$22:$L$22</c:f>
              <c:numCache>
                <c:formatCode>General</c:formatCode>
                <c:ptCount val="11"/>
                <c:pt idx="0">
                  <c:v>100</c:v>
                </c:pt>
                <c:pt idx="1">
                  <c:v>90.762130931912353</c:v>
                </c:pt>
                <c:pt idx="2">
                  <c:v>89.112800046687653</c:v>
                </c:pt>
                <c:pt idx="3">
                  <c:v>93.962928213254798</c:v>
                </c:pt>
                <c:pt idx="4">
                  <c:v>99.793496949590804</c:v>
                </c:pt>
                <c:pt idx="5">
                  <c:v>103.17520885987871</c:v>
                </c:pt>
                <c:pt idx="6">
                  <c:v>89.054440488963309</c:v>
                </c:pt>
                <c:pt idx="7">
                  <c:v>96.534789030198823</c:v>
                </c:pt>
                <c:pt idx="8">
                  <c:v>97.999613929079672</c:v>
                </c:pt>
                <c:pt idx="9">
                  <c:v>31.786206494072015</c:v>
                </c:pt>
                <c:pt idx="10">
                  <c:v>48.307797285831647</c:v>
                </c:pt>
              </c:numCache>
            </c:numRef>
          </c:val>
          <c:smooth val="0"/>
          <c:extLst>
            <c:ext xmlns:c16="http://schemas.microsoft.com/office/drawing/2014/chart" uri="{C3380CC4-5D6E-409C-BE32-E72D297353CC}">
              <c16:uniqueId val="{00000001-AC9F-49EA-8061-876225F42934}"/>
            </c:ext>
          </c:extLst>
        </c:ser>
        <c:ser>
          <c:idx val="2"/>
          <c:order val="2"/>
          <c:tx>
            <c:strRef>
              <c:f>Grafdata!$A$23</c:f>
              <c:strCache>
                <c:ptCount val="1"/>
                <c:pt idx="0">
                  <c:v>Uppsala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Grafdata!$B$23:$L$23</c:f>
              <c:numCache>
                <c:formatCode>General</c:formatCode>
                <c:ptCount val="11"/>
                <c:pt idx="0">
                  <c:v>100</c:v>
                </c:pt>
                <c:pt idx="1">
                  <c:v>104.34756459054705</c:v>
                </c:pt>
                <c:pt idx="2">
                  <c:v>107.18980642167939</c:v>
                </c:pt>
                <c:pt idx="3">
                  <c:v>120.33818209937536</c:v>
                </c:pt>
                <c:pt idx="4">
                  <c:v>124.20029728406094</c:v>
                </c:pt>
                <c:pt idx="5">
                  <c:v>126.76587591397664</c:v>
                </c:pt>
                <c:pt idx="6">
                  <c:v>127.94384252536796</c:v>
                </c:pt>
                <c:pt idx="7">
                  <c:v>137.69407236203355</c:v>
                </c:pt>
                <c:pt idx="8">
                  <c:v>134.69889248799265</c:v>
                </c:pt>
                <c:pt idx="9">
                  <c:v>40.822428621753289</c:v>
                </c:pt>
                <c:pt idx="10">
                  <c:v>67.885588596664576</c:v>
                </c:pt>
              </c:numCache>
            </c:numRef>
          </c:val>
          <c:smooth val="0"/>
          <c:extLst>
            <c:ext xmlns:c16="http://schemas.microsoft.com/office/drawing/2014/chart" uri="{C3380CC4-5D6E-409C-BE32-E72D297353CC}">
              <c16:uniqueId val="{00000002-AC9F-49EA-8061-876225F4293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2021-09-28</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28/09/2021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9/28/2021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9/28/2021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9/28/2021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9/28/2021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9/28/2021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9/28/2021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9/28/2021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9/28/2021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9/28/2021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11.svg"/><Relationship Id="rId12" Type="http://schemas.openxmlformats.org/officeDocument/2006/relationships/image" Target="../media/image16.svg"/><Relationship Id="rId2" Type="http://schemas.openxmlformats.org/officeDocument/2006/relationships/image" Target="../media/image6.jpg"/><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8.png"/><Relationship Id="rId10" Type="http://schemas.openxmlformats.org/officeDocument/2006/relationships/image" Target="../media/image10.pn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11.jpg"/><Relationship Id="rId1" Type="http://schemas.openxmlformats.org/officeDocument/2006/relationships/slideLayout" Target="../slideLayouts/slideLayout1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l="2235" t="9873" b="7638"/>
          <a:stretch/>
        </p:blipFill>
        <p:spPr>
          <a:xfrm>
            <a:off x="0" y="-1"/>
            <a:ext cx="12192000" cy="6858001"/>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Uppsalakonjunkturen</a:t>
            </a:r>
            <a:r>
              <a:rPr lang="sv-SE" sz="3200" dirty="0">
                <a:solidFill>
                  <a:schemeClr val="bg1"/>
                </a:solidFill>
                <a:latin typeface="+mj-lt"/>
              </a:rPr>
              <a:t> </a:t>
            </a:r>
          </a:p>
          <a:p>
            <a:r>
              <a:rPr lang="sv-SE" sz="2000" dirty="0">
                <a:solidFill>
                  <a:schemeClr val="bg1"/>
                </a:solidFill>
                <a:latin typeface="+mj-lt"/>
              </a:rPr>
              <a:t>Uppsala län, 2021 kv2</a:t>
            </a:r>
          </a:p>
          <a:p>
            <a:endParaRPr lang="sv-SE" sz="2000" dirty="0">
              <a:solidFill>
                <a:schemeClr val="bg1"/>
              </a:solidFill>
              <a:latin typeface="+mj-lt"/>
            </a:endParaRPr>
          </a:p>
          <a:p>
            <a:r>
              <a:rPr lang="sv-SE" sz="2000">
                <a:solidFill>
                  <a:schemeClr val="bg1"/>
                </a:solidFill>
              </a:rPr>
              <a:t>2021-09-29</a:t>
            </a:r>
          </a:p>
          <a:p>
            <a:r>
              <a:rPr lang="sv-SE" sz="200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334963" y="333375"/>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byggnad&#10;&#10;Automatiskt genererad beskrivning">
            <a:extLst>
              <a:ext uri="{FF2B5EF4-FFF2-40B4-BE49-F238E27FC236}">
                <a16:creationId xmlns:a16="http://schemas.microsoft.com/office/drawing/2014/main" id="{B0583737-C664-4945-B440-0DD36D71B755}"/>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Uppsala län och Uppsala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a:t>Läs samtliga konjunkturrapporter som tas fram inom ramen för partnerskapet Stockholm Business Alliance här: </a:t>
            </a:r>
            <a:r>
              <a:rPr lang="sv-SE" sz="1100" u="sng">
                <a:hlinkClick r:id="rId4"/>
              </a:rPr>
              <a:t>http://stockholmbusinessalliance.se/hitta-material/konjunkturrapporter/</a:t>
            </a:r>
            <a:r>
              <a:rPr lang="sv-SE" sz="110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himmel, utomhus, byggnad&#10;&#10;Automatiskt genererad beskrivning">
            <a:extLst>
              <a:ext uri="{FF2B5EF4-FFF2-40B4-BE49-F238E27FC236}">
                <a16:creationId xmlns:a16="http://schemas.microsoft.com/office/drawing/2014/main" id="{6594C673-9A22-47B8-A1AF-D80441D2CEE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1" y="976271"/>
            <a:ext cx="5341906" cy="4502031"/>
          </a:xfrm>
        </p:spPr>
        <p:txBody>
          <a:bodyPr/>
          <a:lstStyle/>
          <a:p>
            <a:pPr>
              <a:lnSpc>
                <a:spcPct val="107000"/>
              </a:lnSpc>
              <a:spcAft>
                <a:spcPts val="800"/>
              </a:spcAft>
            </a:pPr>
            <a:r>
              <a:rPr lang="sv-SE" sz="1100" b="1" dirty="0">
                <a:effectLst/>
                <a:ea typeface="Minion Pro" panose="02040503050201020203" pitchFamily="18" charset="0"/>
                <a:cs typeface="Times New Roman" panose="02020603050405020304" pitchFamily="18" charset="0"/>
              </a:rPr>
              <a:t>Fjolåret präglades starkt av följdverkningarna av Covid-19 pandemin. Under det andra kvartalet </a:t>
            </a:r>
            <a:r>
              <a:rPr lang="sv-SE" sz="1100" b="1" dirty="0">
                <a:ea typeface="Minion Pro" panose="02040503050201020203" pitchFamily="18" charset="0"/>
                <a:cs typeface="Times New Roman" panose="02020603050405020304" pitchFamily="18" charset="0"/>
              </a:rPr>
              <a:t>sker det en </a:t>
            </a:r>
            <a:r>
              <a:rPr lang="sv-SE" sz="1100" b="1" dirty="0">
                <a:effectLst/>
                <a:ea typeface="Minion Pro" panose="02040503050201020203" pitchFamily="18" charset="0"/>
                <a:cs typeface="Times New Roman" panose="02020603050405020304" pitchFamily="18" charset="0"/>
              </a:rPr>
              <a:t>viss stabilisering och den negativa trenden planar ut. Situationen på arbetsmarknaden förbättras något med </a:t>
            </a:r>
            <a:r>
              <a:rPr lang="sv-SE" sz="1100" b="1" dirty="0" smtClean="0">
                <a:effectLst/>
                <a:ea typeface="Minion Pro" panose="02040503050201020203" pitchFamily="18" charset="0"/>
                <a:cs typeface="Times New Roman" panose="02020603050405020304" pitchFamily="18" charset="0"/>
              </a:rPr>
              <a:t>ökad </a:t>
            </a:r>
            <a:r>
              <a:rPr lang="sv-SE" sz="1100" b="1" dirty="0">
                <a:effectLst/>
                <a:ea typeface="Minion Pro" panose="02040503050201020203" pitchFamily="18" charset="0"/>
                <a:cs typeface="Times New Roman" panose="02020603050405020304" pitchFamily="18" charset="0"/>
              </a:rPr>
              <a:t>sysselsättning och oförändrad arbetslöshet. Varslen minskar därtill från </a:t>
            </a:r>
            <a:r>
              <a:rPr lang="sv-SE" sz="1100" b="1" dirty="0" smtClean="0">
                <a:effectLst/>
                <a:ea typeface="Minion Pro" panose="02040503050201020203" pitchFamily="18" charset="0"/>
                <a:cs typeface="Times New Roman" panose="02020603050405020304" pitchFamily="18" charset="0"/>
              </a:rPr>
              <a:t>rekordnivåer och de lediga jobben blir fler. </a:t>
            </a:r>
            <a:r>
              <a:rPr lang="sv-SE" sz="1100" b="1" dirty="0">
                <a:effectLst/>
                <a:ea typeface="Minion Pro" panose="02040503050201020203" pitchFamily="18" charset="0"/>
                <a:cs typeface="Times New Roman" panose="02020603050405020304" pitchFamily="18" charset="0"/>
              </a:rPr>
              <a:t>Dessutom minskar företagskonkurserna tillsammans med en stigande lönesumma vilket kommer att gynna näringslivet framgent. Med andra ord sker det en viss återhämtning under kvartalet.</a:t>
            </a:r>
            <a:br>
              <a:rPr lang="sv-SE" sz="1100" b="1" dirty="0">
                <a:effectLst/>
                <a:ea typeface="Minion Pro" panose="02040503050201020203" pitchFamily="18" charset="0"/>
                <a:cs typeface="Times New Roman" panose="02020603050405020304" pitchFamily="18" charset="0"/>
              </a:rPr>
            </a:br>
            <a:r>
              <a:rPr lang="sv-SE" sz="1100" b="1" dirty="0">
                <a:effectLst/>
                <a:ea typeface="Minion Pro" panose="02040503050201020203" pitchFamily="18" charset="0"/>
                <a:cs typeface="Times New Roman" panose="02020603050405020304" pitchFamily="18" charset="0"/>
              </a:rPr>
              <a:t/>
            </a:r>
            <a:br>
              <a:rPr lang="sv-SE" sz="1100" b="1"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För Uppsala län ökar lönesumman i privat sektor med 6,6 procent jämfört med motsvarande kvartal 2020. Lönesumman ökar även totalt med 6,6 procent vilket är en ökningstakt i nivå med övriga Sverige men lite lägre än Stockholmsregionen som helhet. Andelen företagskonkurser minskar </a:t>
            </a:r>
            <a:r>
              <a:rPr lang="sv-SE" sz="1100" dirty="0" smtClean="0">
                <a:effectLst/>
                <a:ea typeface="Minion Pro" panose="02040503050201020203" pitchFamily="18" charset="0"/>
                <a:cs typeface="Times New Roman" panose="02020603050405020304" pitchFamily="18" charset="0"/>
              </a:rPr>
              <a:t>med 41 procent </a:t>
            </a:r>
            <a:r>
              <a:rPr lang="sv-SE" sz="1100" dirty="0">
                <a:effectLst/>
                <a:ea typeface="Minion Pro" panose="02040503050201020203" pitchFamily="18" charset="0"/>
                <a:cs typeface="Times New Roman" panose="02020603050405020304" pitchFamily="18" charset="0"/>
              </a:rPr>
              <a:t>jämfört med samma period förra året. Däremot minskar </a:t>
            </a:r>
            <a:r>
              <a:rPr lang="sv-SE" sz="1100" dirty="0" smtClean="0">
                <a:effectLst/>
                <a:ea typeface="Minion Pro" panose="02040503050201020203" pitchFamily="18" charset="0"/>
                <a:cs typeface="Times New Roman" panose="02020603050405020304" pitchFamily="18" charset="0"/>
              </a:rPr>
              <a:t>nyföretagandet också i länet. </a:t>
            </a:r>
            <a:r>
              <a:rPr lang="sv-SE" sz="1100" dirty="0">
                <a:effectLst/>
                <a:ea typeface="Minion Pro" panose="02040503050201020203" pitchFamily="18" charset="0"/>
                <a:cs typeface="Times New Roman" panose="02020603050405020304" pitchFamily="18" charset="0"/>
              </a:rPr>
              <a:t>Glädjande är att </a:t>
            </a:r>
            <a:r>
              <a:rPr lang="sv-SE" sz="1100" dirty="0" smtClean="0">
                <a:effectLst/>
                <a:ea typeface="Minion Pro" panose="02040503050201020203" pitchFamily="18" charset="0"/>
                <a:cs typeface="Times New Roman" panose="02020603050405020304" pitchFamily="18" charset="0"/>
              </a:rPr>
              <a:t>besöksnäringen visar tecken på  återhämtning med fler övernattningar.</a:t>
            </a: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I likhet med flera av länen i Stockholmsregionen har situationen på arbetsmarknaden stabiliserat sig något. Sysselsättningen ökar med 2 procent, vilket motsvarar 4 200 personer samtidigt som arbetslösheten i stort sett är oförändrad. Därtill ökar de lediga jobben med </a:t>
            </a:r>
            <a:r>
              <a:rPr lang="sv-SE" sz="1100" dirty="0" smtClean="0">
                <a:effectLst/>
                <a:ea typeface="Minion Pro" panose="02040503050201020203" pitchFamily="18" charset="0"/>
                <a:cs typeface="Times New Roman" panose="02020603050405020304" pitchFamily="18" charset="0"/>
              </a:rPr>
              <a:t>drygt 40 procent i både länet och Uppsala </a:t>
            </a:r>
            <a:r>
              <a:rPr lang="sv-SE" sz="1100" dirty="0">
                <a:effectLst/>
                <a:ea typeface="Minion Pro" panose="02040503050201020203" pitchFamily="18" charset="0"/>
                <a:cs typeface="Times New Roman" panose="02020603050405020304" pitchFamily="18" charset="0"/>
              </a:rPr>
              <a:t>kommun. I likhet med övriga delar av regionen minskar också varslen jämfört med förra årets rekordnivåer.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Uppsala län och kommun har en positiv befolkningsutveckling under kvartalet och befolkningen ökar i snabbare takt än både Stockholmsregionen och Sverige som helhet. Nu återstår det endast cirka 6 000 personer för att Uppsala ska nå 240 000 invånare!</a:t>
            </a:r>
          </a:p>
          <a:p>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1" y="165979"/>
            <a:ext cx="4951381" cy="782656"/>
          </a:xfrm>
        </p:spPr>
        <p:txBody>
          <a:bodyPr/>
          <a:lstStyle/>
          <a:p>
            <a:r>
              <a:rPr lang="sv-SE" sz="2800" dirty="0"/>
              <a:t>Stabilt läge för Uppsala</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Uppsala, 2021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89896" y="5463131"/>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5F4C59C4-1941-4967-A8FA-E93C0AD9208A}"/>
              </a:ext>
            </a:extLst>
          </p:cNvPr>
          <p:cNvGraphicFramePr>
            <a:graphicFrameLocks noGrp="1"/>
          </p:cNvGraphicFramePr>
          <p:nvPr>
            <p:extLst>
              <p:ext uri="{D42A27DB-BD31-4B8C-83A1-F6EECF244321}">
                <p14:modId xmlns:p14="http://schemas.microsoft.com/office/powerpoint/2010/main" val="2562232844"/>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Uppsala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Uppsala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187 000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9 530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6 603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390,2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1 360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1 214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9" name="Bild 8" descr="Spela upp">
            <a:extLst>
              <a:ext uri="{FF2B5EF4-FFF2-40B4-BE49-F238E27FC236}">
                <a16:creationId xmlns:a16="http://schemas.microsoft.com/office/drawing/2014/main" id="{8D46B22D-66E1-4BBD-AEB9-CE99A8B85A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19824" y="2436223"/>
            <a:ext cx="180000" cy="180000"/>
          </a:xfrm>
          <a:prstGeom prst="rect">
            <a:avLst/>
          </a:prstGeom>
        </p:spPr>
      </p:pic>
      <p:pic>
        <p:nvPicPr>
          <p:cNvPr id="12" name="Bild 11" descr="Spela upp">
            <a:extLst>
              <a:ext uri="{FF2B5EF4-FFF2-40B4-BE49-F238E27FC236}">
                <a16:creationId xmlns:a16="http://schemas.microsoft.com/office/drawing/2014/main" id="{24FD88E6-DDB8-4301-BA22-BBCA7C95B5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a:off x="3619823" y="2741755"/>
            <a:ext cx="180000" cy="180000"/>
          </a:xfrm>
          <a:prstGeom prst="rect">
            <a:avLst/>
          </a:prstGeom>
        </p:spPr>
      </p:pic>
      <p:pic>
        <p:nvPicPr>
          <p:cNvPr id="14" name="Bild 13" descr="Spela upp">
            <a:extLst>
              <a:ext uri="{FF2B5EF4-FFF2-40B4-BE49-F238E27FC236}">
                <a16:creationId xmlns:a16="http://schemas.microsoft.com/office/drawing/2014/main" id="{094E0F5C-7FDE-4705-AF3C-AAF8529D08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3619823" y="3047287"/>
            <a:ext cx="180000" cy="180000"/>
          </a:xfrm>
          <a:prstGeom prst="rect">
            <a:avLst/>
          </a:prstGeom>
        </p:spPr>
      </p:pic>
      <p:pic>
        <p:nvPicPr>
          <p:cNvPr id="15" name="Bild 14" descr="Spela upp">
            <a:extLst>
              <a:ext uri="{FF2B5EF4-FFF2-40B4-BE49-F238E27FC236}">
                <a16:creationId xmlns:a16="http://schemas.microsoft.com/office/drawing/2014/main" id="{239CE9DA-A01E-4774-A4EE-7C226F7104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19823" y="3352819"/>
            <a:ext cx="180000" cy="180000"/>
          </a:xfrm>
          <a:prstGeom prst="rect">
            <a:avLst/>
          </a:prstGeom>
        </p:spPr>
      </p:pic>
      <p:pic>
        <p:nvPicPr>
          <p:cNvPr id="16" name="Bild 15" descr="Spela upp">
            <a:extLst>
              <a:ext uri="{FF2B5EF4-FFF2-40B4-BE49-F238E27FC236}">
                <a16:creationId xmlns:a16="http://schemas.microsoft.com/office/drawing/2014/main" id="{2E9E9075-A3F9-4294-B7C1-D4B12C2129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619823" y="3658351"/>
            <a:ext cx="180000" cy="180000"/>
          </a:xfrm>
          <a:prstGeom prst="rect">
            <a:avLst/>
          </a:prstGeom>
        </p:spPr>
      </p:pic>
      <p:pic>
        <p:nvPicPr>
          <p:cNvPr id="17" name="Bild 16" descr="Spela upp">
            <a:extLst>
              <a:ext uri="{FF2B5EF4-FFF2-40B4-BE49-F238E27FC236}">
                <a16:creationId xmlns:a16="http://schemas.microsoft.com/office/drawing/2014/main" id="{253792F4-590B-49FB-A3EC-AA6CF0B2FE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3619823" y="3963883"/>
            <a:ext cx="180000" cy="180000"/>
          </a:xfrm>
          <a:prstGeom prst="rect">
            <a:avLst/>
          </a:prstGeom>
        </p:spPr>
      </p:pic>
      <p:pic>
        <p:nvPicPr>
          <p:cNvPr id="18" name="Bild 17" descr="Spela upp">
            <a:extLst>
              <a:ext uri="{FF2B5EF4-FFF2-40B4-BE49-F238E27FC236}">
                <a16:creationId xmlns:a16="http://schemas.microsoft.com/office/drawing/2014/main" id="{815468F4-5E0A-430E-B6C1-BA40D90CC69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flipV="1">
            <a:off x="3619823" y="4269415"/>
            <a:ext cx="180000" cy="180000"/>
          </a:xfrm>
          <a:prstGeom prst="rect">
            <a:avLst/>
          </a:prstGeom>
        </p:spPr>
      </p:pic>
      <p:pic>
        <p:nvPicPr>
          <p:cNvPr id="19" name="Bild 18" descr="Spela upp">
            <a:extLst>
              <a:ext uri="{FF2B5EF4-FFF2-40B4-BE49-F238E27FC236}">
                <a16:creationId xmlns:a16="http://schemas.microsoft.com/office/drawing/2014/main" id="{161BCAD5-F71B-4F99-BAEC-B0000E30E5A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3619823" y="4574947"/>
            <a:ext cx="180000" cy="180000"/>
          </a:xfrm>
          <a:prstGeom prst="rect">
            <a:avLst/>
          </a:prstGeom>
        </p:spPr>
      </p:pic>
      <p:pic>
        <p:nvPicPr>
          <p:cNvPr id="22" name="Bild 21" descr="Spela upp">
            <a:extLst>
              <a:ext uri="{FF2B5EF4-FFF2-40B4-BE49-F238E27FC236}">
                <a16:creationId xmlns:a16="http://schemas.microsoft.com/office/drawing/2014/main" id="{44BAC389-811B-4C91-B44A-C4B9F2007D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619823" y="5186012"/>
            <a:ext cx="180000" cy="180000"/>
          </a:xfrm>
          <a:prstGeom prst="rect">
            <a:avLst/>
          </a:prstGeom>
        </p:spPr>
      </p:pic>
      <p:pic>
        <p:nvPicPr>
          <p:cNvPr id="24" name="Bild 23" descr="Spela upp">
            <a:extLst>
              <a:ext uri="{FF2B5EF4-FFF2-40B4-BE49-F238E27FC236}">
                <a16:creationId xmlns:a16="http://schemas.microsoft.com/office/drawing/2014/main" id="{267BDA2B-4FFC-41D0-A225-1FE838FB4B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a:off x="5273584" y="2741755"/>
            <a:ext cx="180000" cy="180000"/>
          </a:xfrm>
          <a:prstGeom prst="rect">
            <a:avLst/>
          </a:prstGeom>
        </p:spPr>
      </p:pic>
      <p:pic>
        <p:nvPicPr>
          <p:cNvPr id="25" name="Bild 24" descr="Spela upp">
            <a:extLst>
              <a:ext uri="{FF2B5EF4-FFF2-40B4-BE49-F238E27FC236}">
                <a16:creationId xmlns:a16="http://schemas.microsoft.com/office/drawing/2014/main" id="{CC9C786F-8A22-4F17-B31C-833FA4537B8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5400000">
            <a:off x="5273584" y="3047287"/>
            <a:ext cx="180000" cy="180000"/>
          </a:xfrm>
          <a:prstGeom prst="rect">
            <a:avLst/>
          </a:prstGeom>
        </p:spPr>
      </p:pic>
      <p:pic>
        <p:nvPicPr>
          <p:cNvPr id="27" name="Bild 26" descr="Spela upp">
            <a:extLst>
              <a:ext uri="{FF2B5EF4-FFF2-40B4-BE49-F238E27FC236}">
                <a16:creationId xmlns:a16="http://schemas.microsoft.com/office/drawing/2014/main" id="{4081F431-F485-486F-AAAC-ADC2C632D4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73584" y="3658351"/>
            <a:ext cx="180000" cy="180000"/>
          </a:xfrm>
          <a:prstGeom prst="rect">
            <a:avLst/>
          </a:prstGeom>
        </p:spPr>
      </p:pic>
      <p:pic>
        <p:nvPicPr>
          <p:cNvPr id="29" name="Bild 28" descr="Spela upp">
            <a:extLst>
              <a:ext uri="{FF2B5EF4-FFF2-40B4-BE49-F238E27FC236}">
                <a16:creationId xmlns:a16="http://schemas.microsoft.com/office/drawing/2014/main" id="{BCC2C9FE-F4FE-4C33-BF15-7C75D8B9D21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5273584" y="4269415"/>
            <a:ext cx="180000" cy="180000"/>
          </a:xfrm>
          <a:prstGeom prst="rect">
            <a:avLst/>
          </a:prstGeom>
        </p:spPr>
      </p:pic>
      <p:pic>
        <p:nvPicPr>
          <p:cNvPr id="30" name="Bild 29" descr="Spela upp">
            <a:extLst>
              <a:ext uri="{FF2B5EF4-FFF2-40B4-BE49-F238E27FC236}">
                <a16:creationId xmlns:a16="http://schemas.microsoft.com/office/drawing/2014/main" id="{CC5DD7B9-D0E9-4819-98E8-B3078D3C399D}"/>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a:off x="5273584" y="4574947"/>
            <a:ext cx="180000" cy="180000"/>
          </a:xfrm>
          <a:prstGeom prst="rect">
            <a:avLst/>
          </a:prstGeom>
        </p:spPr>
      </p:pic>
      <p:pic>
        <p:nvPicPr>
          <p:cNvPr id="32" name="Bild 31" descr="Spela upp">
            <a:extLst>
              <a:ext uri="{FF2B5EF4-FFF2-40B4-BE49-F238E27FC236}">
                <a16:creationId xmlns:a16="http://schemas.microsoft.com/office/drawing/2014/main" id="{C1BFF403-150C-4C5E-96D4-366ECB02CF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73584" y="5186012"/>
            <a:ext cx="180000" cy="180000"/>
          </a:xfrm>
          <a:prstGeom prst="rect">
            <a:avLst/>
          </a:prstGeom>
        </p:spPr>
      </p:pic>
      <p:pic>
        <p:nvPicPr>
          <p:cNvPr id="33" name="Bild 32" descr="Spela upp">
            <a:extLst>
              <a:ext uri="{FF2B5EF4-FFF2-40B4-BE49-F238E27FC236}">
                <a16:creationId xmlns:a16="http://schemas.microsoft.com/office/drawing/2014/main" id="{9ED26D02-201D-4CE2-A330-0E6C64CF00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flipV="1">
            <a:off x="5273584" y="3943016"/>
            <a:ext cx="180000" cy="180000"/>
          </a:xfrm>
          <a:prstGeom prst="rect">
            <a:avLst/>
          </a:prstGeom>
        </p:spPr>
      </p:pic>
      <p:pic>
        <p:nvPicPr>
          <p:cNvPr id="34" name="Bild 33" descr="Spela upp">
            <a:extLst>
              <a:ext uri="{FF2B5EF4-FFF2-40B4-BE49-F238E27FC236}">
                <a16:creationId xmlns:a16="http://schemas.microsoft.com/office/drawing/2014/main" id="{7B52CFEF-F802-41C0-8A03-7EAD41D4CE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619823" y="4892815"/>
            <a:ext cx="180000" cy="180000"/>
          </a:xfrm>
          <a:prstGeom prst="rect">
            <a:avLst/>
          </a:prstGeom>
        </p:spPr>
      </p:pic>
      <p:pic>
        <p:nvPicPr>
          <p:cNvPr id="35" name="Bild 34" descr="Spela upp">
            <a:extLst>
              <a:ext uri="{FF2B5EF4-FFF2-40B4-BE49-F238E27FC236}">
                <a16:creationId xmlns:a16="http://schemas.microsoft.com/office/drawing/2014/main" id="{A9537A5B-4034-4BF0-878A-7D831C60A6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73584" y="4916702"/>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Uppsala län</a:t>
            </a:r>
            <a:r>
              <a:rPr lang="sv-SE" sz="1400" dirty="0"/>
              <a:t/>
            </a:r>
            <a:br>
              <a:rPr lang="sv-SE" sz="1400" dirty="0"/>
            </a:br>
            <a:r>
              <a:rPr lang="sv-SE" sz="1200" dirty="0"/>
              <a:t>Index 100 = 2011 kv2</a:t>
            </a:r>
            <a:endParaRPr lang="sv-SE" sz="1400" dirty="0"/>
          </a:p>
        </p:txBody>
      </p:sp>
      <p:graphicFrame>
        <p:nvGraphicFramePr>
          <p:cNvPr id="48" name="Tabell 47">
            <a:extLst>
              <a:ext uri="{FF2B5EF4-FFF2-40B4-BE49-F238E27FC236}">
                <a16:creationId xmlns:a16="http://schemas.microsoft.com/office/drawing/2014/main" id="{1DDFCC43-F9C2-493D-B5BF-AA0EF680598A}"/>
              </a:ext>
            </a:extLst>
          </p:cNvPr>
          <p:cNvGraphicFramePr>
            <a:graphicFrameLocks noGrp="1"/>
          </p:cNvGraphicFramePr>
          <p:nvPr>
            <p:extLst>
              <p:ext uri="{D42A27DB-BD31-4B8C-83A1-F6EECF244321}">
                <p14:modId xmlns:p14="http://schemas.microsoft.com/office/powerpoint/2010/main" val="2798396343"/>
              </p:ext>
            </p:extLst>
          </p:nvPr>
        </p:nvGraphicFramePr>
        <p:xfrm>
          <a:off x="6414329" y="1339573"/>
          <a:ext cx="4748972" cy="4508232"/>
        </p:xfrm>
        <a:graphic>
          <a:graphicData uri="http://schemas.openxmlformats.org/drawingml/2006/table">
            <a:tbl>
              <a:tblPr/>
              <a:tblGrid>
                <a:gridCol w="1576844">
                  <a:extLst>
                    <a:ext uri="{9D8B030D-6E8A-4147-A177-3AD203B41FA5}">
                      <a16:colId xmlns:a16="http://schemas.microsoft.com/office/drawing/2014/main" val="3530058171"/>
                    </a:ext>
                  </a:extLst>
                </a:gridCol>
                <a:gridCol w="897540">
                  <a:extLst>
                    <a:ext uri="{9D8B030D-6E8A-4147-A177-3AD203B41FA5}">
                      <a16:colId xmlns:a16="http://schemas.microsoft.com/office/drawing/2014/main" val="2721186626"/>
                    </a:ext>
                  </a:extLst>
                </a:gridCol>
                <a:gridCol w="885065">
                  <a:extLst>
                    <a:ext uri="{9D8B030D-6E8A-4147-A177-3AD203B41FA5}">
                      <a16:colId xmlns:a16="http://schemas.microsoft.com/office/drawing/2014/main" val="2978357727"/>
                    </a:ext>
                  </a:extLst>
                </a:gridCol>
                <a:gridCol w="602638">
                  <a:extLst>
                    <a:ext uri="{9D8B030D-6E8A-4147-A177-3AD203B41FA5}">
                      <a16:colId xmlns:a16="http://schemas.microsoft.com/office/drawing/2014/main" val="1773448222"/>
                    </a:ext>
                  </a:extLst>
                </a:gridCol>
                <a:gridCol w="786885">
                  <a:extLst>
                    <a:ext uri="{9D8B030D-6E8A-4147-A177-3AD203B41FA5}">
                      <a16:colId xmlns:a16="http://schemas.microsoft.com/office/drawing/2014/main" val="829252885"/>
                    </a:ext>
                  </a:extLst>
                </a:gridCol>
              </a:tblGrid>
              <a:tr h="196292">
                <a:tc>
                  <a:txBody>
                    <a:bodyPr/>
                    <a:lstStyle/>
                    <a:p>
                      <a:pPr algn="l" fontAlgn="b"/>
                      <a:r>
                        <a:rPr lang="sv-SE" sz="800" b="1" i="0" u="none" strike="noStrike" dirty="0">
                          <a:solidFill>
                            <a:srgbClr val="000000"/>
                          </a:solidFill>
                          <a:effectLst/>
                          <a:latin typeface="Futura Std Book" panose="020B0502020204020303"/>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29240129"/>
                  </a:ext>
                </a:extLst>
              </a:tr>
              <a:tr h="20076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7824279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8980279"/>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516,89</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18964487"/>
                  </a:ext>
                </a:extLst>
              </a:tr>
              <a:tr h="196292">
                <a:tc>
                  <a:txBody>
                    <a:bodyPr/>
                    <a:lstStyle/>
                    <a:p>
                      <a:pPr algn="l" fontAlgn="b"/>
                      <a:r>
                        <a:rPr lang="sv-SE" sz="800" b="0"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9072838"/>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15,86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22,20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8652978"/>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8035409"/>
                  </a:ext>
                </a:extLst>
              </a:tr>
              <a:tr h="378360">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330306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723548317"/>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9081734"/>
                  </a:ext>
                </a:extLst>
              </a:tr>
              <a:tr h="196292">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101,86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549401"/>
                  </a:ext>
                </a:extLst>
              </a:tr>
              <a:tr h="196292">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108,78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09767079"/>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84,80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50948806"/>
                  </a:ext>
                </a:extLst>
              </a:tr>
              <a:tr h="196292">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881371"/>
                  </a:ext>
                </a:extLst>
              </a:tr>
              <a:tr h="378360">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5157777"/>
                  </a:ext>
                </a:extLst>
              </a:tr>
              <a:tr h="19629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45276482"/>
                  </a:ext>
                </a:extLst>
              </a:tr>
              <a:tr h="264568">
                <a:tc>
                  <a:txBody>
                    <a:bodyPr/>
                    <a:lstStyle/>
                    <a:p>
                      <a:pPr algn="l" fontAlgn="b"/>
                      <a:endParaRPr lang="sv-SE" sz="11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88569102"/>
                  </a:ext>
                </a:extLst>
              </a:tr>
              <a:tr h="200768">
                <a:tc>
                  <a:txBody>
                    <a:bodyPr/>
                    <a:lstStyle/>
                    <a:p>
                      <a:pPr algn="l" fontAlgn="b"/>
                      <a:r>
                        <a:rPr lang="sv-SE" sz="800" b="0"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49,66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2941776"/>
                  </a:ext>
                </a:extLst>
              </a:tr>
              <a:tr h="200768">
                <a:tc>
                  <a:txBody>
                    <a:bodyPr/>
                    <a:lstStyle/>
                    <a:p>
                      <a:pPr algn="l" fontAlgn="b"/>
                      <a:r>
                        <a:rPr lang="sv-SE" sz="800" b="0" i="0" u="none" strike="noStrike">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7833017"/>
                  </a:ext>
                </a:extLst>
              </a:tr>
              <a:tr h="196292">
                <a:tc>
                  <a:txBody>
                    <a:bodyPr/>
                    <a:lstStyle/>
                    <a:p>
                      <a:pPr algn="l"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40,64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83076873"/>
                  </a:ext>
                </a:extLst>
              </a:tr>
            </a:tbl>
          </a:graphicData>
        </a:graphic>
      </p:graphicFrame>
      <p:graphicFrame>
        <p:nvGraphicFramePr>
          <p:cNvPr id="9" name="Diagram 8">
            <a:extLst>
              <a:ext uri="{FF2B5EF4-FFF2-40B4-BE49-F238E27FC236}">
                <a16:creationId xmlns:a16="http://schemas.microsoft.com/office/drawing/2014/main" id="{9BA12514-C9B0-4A12-A0FB-2CDD4518B5F7}"/>
              </a:ext>
            </a:extLst>
          </p:cNvPr>
          <p:cNvGraphicFramePr>
            <a:graphicFrameLocks/>
          </p:cNvGraphicFramePr>
          <p:nvPr>
            <p:extLst>
              <p:ext uri="{D42A27DB-BD31-4B8C-83A1-F6EECF244321}">
                <p14:modId xmlns:p14="http://schemas.microsoft.com/office/powerpoint/2010/main" val="3603231778"/>
              </p:ext>
            </p:extLst>
          </p:nvPr>
        </p:nvGraphicFramePr>
        <p:xfrm>
          <a:off x="714376" y="1964801"/>
          <a:ext cx="5381624" cy="37921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78078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Uppsala län</a:t>
            </a:r>
            <a:r>
              <a:rPr lang="sv-SE" sz="1400" dirty="0"/>
              <a:t/>
            </a:r>
            <a:br>
              <a:rPr lang="sv-SE" sz="1400" dirty="0"/>
            </a:br>
            <a:r>
              <a:rPr lang="sv-SE" sz="1200" dirty="0"/>
              <a:t>Index 100 = 2011 kv2</a:t>
            </a:r>
            <a:endParaRPr lang="sv-SE" sz="1400" dirty="0"/>
          </a:p>
        </p:txBody>
      </p:sp>
      <p:graphicFrame>
        <p:nvGraphicFramePr>
          <p:cNvPr id="36" name="Tabell 35">
            <a:extLst>
              <a:ext uri="{FF2B5EF4-FFF2-40B4-BE49-F238E27FC236}">
                <a16:creationId xmlns:a16="http://schemas.microsoft.com/office/drawing/2014/main" id="{6FEA2868-9BD8-457B-A5F4-F3CF1811F26C}"/>
              </a:ext>
            </a:extLst>
          </p:cNvPr>
          <p:cNvGraphicFramePr>
            <a:graphicFrameLocks noGrp="1"/>
          </p:cNvGraphicFramePr>
          <p:nvPr>
            <p:extLst>
              <p:ext uri="{D42A27DB-BD31-4B8C-83A1-F6EECF244321}">
                <p14:modId xmlns:p14="http://schemas.microsoft.com/office/powerpoint/2010/main" val="1948862959"/>
              </p:ext>
            </p:extLst>
          </p:nvPr>
        </p:nvGraphicFramePr>
        <p:xfrm>
          <a:off x="6543815" y="1250172"/>
          <a:ext cx="4590910" cy="4800149"/>
        </p:xfrm>
        <a:graphic>
          <a:graphicData uri="http://schemas.openxmlformats.org/drawingml/2006/table">
            <a:tbl>
              <a:tblPr/>
              <a:tblGrid>
                <a:gridCol w="1547177">
                  <a:extLst>
                    <a:ext uri="{9D8B030D-6E8A-4147-A177-3AD203B41FA5}">
                      <a16:colId xmlns:a16="http://schemas.microsoft.com/office/drawing/2014/main" val="2673819213"/>
                    </a:ext>
                  </a:extLst>
                </a:gridCol>
                <a:gridCol w="686526">
                  <a:extLst>
                    <a:ext uri="{9D8B030D-6E8A-4147-A177-3AD203B41FA5}">
                      <a16:colId xmlns:a16="http://schemas.microsoft.com/office/drawing/2014/main" val="1642595649"/>
                    </a:ext>
                  </a:extLst>
                </a:gridCol>
                <a:gridCol w="832785">
                  <a:extLst>
                    <a:ext uri="{9D8B030D-6E8A-4147-A177-3AD203B41FA5}">
                      <a16:colId xmlns:a16="http://schemas.microsoft.com/office/drawing/2014/main" val="2320012456"/>
                    </a:ext>
                  </a:extLst>
                </a:gridCol>
                <a:gridCol w="762211">
                  <a:extLst>
                    <a:ext uri="{9D8B030D-6E8A-4147-A177-3AD203B41FA5}">
                      <a16:colId xmlns:a16="http://schemas.microsoft.com/office/drawing/2014/main" val="2593374640"/>
                    </a:ext>
                  </a:extLst>
                </a:gridCol>
                <a:gridCol w="762211">
                  <a:extLst>
                    <a:ext uri="{9D8B030D-6E8A-4147-A177-3AD203B41FA5}">
                      <a16:colId xmlns:a16="http://schemas.microsoft.com/office/drawing/2014/main" val="1062070174"/>
                    </a:ext>
                  </a:extLst>
                </a:gridCol>
              </a:tblGrid>
              <a:tr h="294994">
                <a:tc>
                  <a:txBody>
                    <a:bodyPr/>
                    <a:lstStyle/>
                    <a:p>
                      <a:pPr algn="l" fontAlgn="b"/>
                      <a:r>
                        <a:rPr lang="sv-SE" sz="1100" b="1" i="0" u="none" strike="noStrike" dirty="0">
                          <a:solidFill>
                            <a:srgbClr val="000000"/>
                          </a:solidFill>
                          <a:effectLst/>
                          <a:latin typeface="Futura Std Book" panose="020B0502020204020303"/>
                        </a:rPr>
                        <a:t>Lönesumma efter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560059618"/>
                  </a:ext>
                </a:extLst>
              </a:tr>
              <a:tr h="24741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70033479"/>
                  </a:ext>
                </a:extLst>
              </a:tr>
              <a:tr h="180803">
                <a:tc>
                  <a:txBody>
                    <a:bodyPr/>
                    <a:lstStyle/>
                    <a:p>
                      <a:pPr algn="l" rtl="0" fontAlgn="b"/>
                      <a:r>
                        <a:rPr lang="sv-SE" sz="800" b="1" i="0" u="none" strike="noStrike" dirty="0">
                          <a:solidFill>
                            <a:srgbClr val="000000"/>
                          </a:solidFill>
                          <a:effectLst/>
                          <a:latin typeface="Futura Std Book" panose="020B0502020204020303"/>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09040322"/>
                  </a:ext>
                </a:extLst>
              </a:tr>
              <a:tr h="190318">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23,01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70792090"/>
                  </a:ext>
                </a:extLst>
              </a:tr>
              <a:tr h="190318">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1233069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255,88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76899014"/>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511806"/>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07429497"/>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516,89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56084553"/>
                  </a:ext>
                </a:extLst>
              </a:tr>
              <a:tr h="228382">
                <a:tc>
                  <a:txBody>
                    <a:bodyPr/>
                    <a:lstStyle/>
                    <a:p>
                      <a:pPr algn="l" rtl="0" fontAlgn="b"/>
                      <a:r>
                        <a:rPr lang="sv-SE" sz="800" b="1" i="0" u="none" strike="noStrike" dirty="0">
                          <a:solidFill>
                            <a:srgbClr val="000000"/>
                          </a:solidFill>
                          <a:effectLst/>
                          <a:latin typeface="Futura Std Book" panose="020B0502020204020303"/>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75790012"/>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193,43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5365115"/>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63426882"/>
                  </a:ext>
                </a:extLst>
              </a:tr>
              <a:tr h="180803">
                <a:tc>
                  <a:txBody>
                    <a:bodyPr/>
                    <a:lstStyle/>
                    <a:p>
                      <a:pPr algn="l" rtl="0" fontAlgn="b"/>
                      <a:r>
                        <a:rPr lang="sv-SE" sz="800" b="0" i="1" u="none" strike="noStrike">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05552297"/>
                  </a:ext>
                </a:extLst>
              </a:tr>
              <a:tr h="180803">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28,86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871908"/>
                  </a:ext>
                </a:extLst>
              </a:tr>
              <a:tr h="180803">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2293757"/>
                  </a:ext>
                </a:extLst>
              </a:tr>
              <a:tr h="190318">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66549825"/>
                  </a:ext>
                </a:extLst>
              </a:tr>
              <a:tr h="338212">
                <a:tc>
                  <a:txBody>
                    <a:bodyPr/>
                    <a:lstStyle/>
                    <a:p>
                      <a:pPr algn="l" rtl="0" fontAlgn="b"/>
                      <a:r>
                        <a:rPr lang="sv-SE" sz="800" b="1" i="0" u="none" strike="noStrike" dirty="0">
                          <a:solidFill>
                            <a:srgbClr val="000000"/>
                          </a:solidFill>
                          <a:effectLst/>
                          <a:latin typeface="Futura Std Book" panose="020B0502020204020303"/>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2704111"/>
                  </a:ext>
                </a:extLst>
              </a:tr>
              <a:tr h="180803">
                <a:tc>
                  <a:txBody>
                    <a:bodyPr/>
                    <a:lstStyle/>
                    <a:p>
                      <a:pPr algn="l" rtl="0" fontAlgn="b"/>
                      <a:r>
                        <a:rPr lang="sv-SE" sz="800" b="0" i="0" u="none" strike="noStrike" dirty="0">
                          <a:solidFill>
                            <a:srgbClr val="000000"/>
                          </a:solidFill>
                          <a:effectLst/>
                          <a:latin typeface="Futura Std Book" panose="020B0502020204020303"/>
                        </a:rPr>
                        <a:t>Privat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9,86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23,06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7916627"/>
                  </a:ext>
                </a:extLst>
              </a:tr>
              <a:tr h="180803">
                <a:tc>
                  <a:txBody>
                    <a:bodyPr/>
                    <a:lstStyle/>
                    <a:p>
                      <a:pPr algn="l" rtl="0" fontAlgn="b"/>
                      <a:r>
                        <a:rPr lang="sv-SE" sz="800" b="0" i="1" u="none" strike="noStrike" dirty="0">
                          <a:solidFill>
                            <a:srgbClr val="000000"/>
                          </a:solidFill>
                          <a:effectLst/>
                          <a:latin typeface="Futura Std Book" panose="020B0502020204020303"/>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18,07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00236257"/>
                  </a:ext>
                </a:extLst>
              </a:tr>
              <a:tr h="180803">
                <a:tc>
                  <a:txBody>
                    <a:bodyPr/>
                    <a:lstStyle/>
                    <a:p>
                      <a:pPr algn="l" rtl="0" fontAlgn="b"/>
                      <a:r>
                        <a:rPr lang="sv-SE" sz="800" b="0" i="1" u="none" strike="noStrike" dirty="0">
                          <a:solidFill>
                            <a:srgbClr val="000000"/>
                          </a:solidFill>
                          <a:effectLst/>
                          <a:latin typeface="Futura Std Book" panose="020B0502020204020303"/>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10,10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23,90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263572"/>
                  </a:ext>
                </a:extLst>
              </a:tr>
              <a:tr h="190318">
                <a:tc>
                  <a:txBody>
                    <a:bodyPr/>
                    <a:lstStyle/>
                    <a:p>
                      <a:pPr algn="l" rtl="0" fontAlgn="b"/>
                      <a:r>
                        <a:rPr lang="sv-SE" sz="800" b="0" i="1" u="none" strike="noStrike" dirty="0">
                          <a:solidFill>
                            <a:srgbClr val="000000"/>
                          </a:solidFill>
                          <a:effectLst/>
                          <a:latin typeface="Futura Std Book" panose="020B0502020204020303"/>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8064759"/>
                  </a:ext>
                </a:extLst>
              </a:tr>
              <a:tr h="190318">
                <a:tc>
                  <a:txBody>
                    <a:bodyPr/>
                    <a:lstStyle/>
                    <a:p>
                      <a:pPr algn="l" rtl="0" fontAlgn="b"/>
                      <a:r>
                        <a:rPr lang="sv-SE" sz="800" b="0" i="0" u="none" strike="noStrike" dirty="0">
                          <a:solidFill>
                            <a:srgbClr val="000000"/>
                          </a:solidFill>
                          <a:effectLst/>
                          <a:latin typeface="Futura Std Book" panose="020B0502020204020303"/>
                        </a:rPr>
                        <a:t>Offentlig sektor**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4519482"/>
                  </a:ext>
                </a:extLst>
              </a:tr>
              <a:tr h="18080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6,61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22,20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54938124"/>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19336"/>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C37BE314-272D-4787-A40B-B5929511DEC3}"/>
              </a:ext>
            </a:extLst>
          </p:cNvPr>
          <p:cNvGraphicFramePr>
            <a:graphicFrameLocks/>
          </p:cNvGraphicFramePr>
          <p:nvPr>
            <p:extLst>
              <p:ext uri="{D42A27DB-BD31-4B8C-83A1-F6EECF244321}">
                <p14:modId xmlns:p14="http://schemas.microsoft.com/office/powerpoint/2010/main" val="286958640"/>
              </p:ext>
            </p:extLst>
          </p:nvPr>
        </p:nvGraphicFramePr>
        <p:xfrm>
          <a:off x="646906" y="2012207"/>
          <a:ext cx="5377656" cy="36587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8815"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49924"/>
            <a:ext cx="4728815" cy="1714756"/>
          </a:xfrm>
        </p:spPr>
        <p:txBody>
          <a:bodyPr/>
          <a:lstStyle/>
          <a:p>
            <a:pPr lvl="4"/>
            <a:r>
              <a:rPr lang="sv-SE" sz="1400" dirty="0"/>
              <a:t>Antalet nyregistrerade företag minskade med 4 procent under kvartalet men har ökat 8 procent för de fyra senaste kvartalen. </a:t>
            </a:r>
          </a:p>
          <a:p>
            <a:pPr lvl="4"/>
            <a:r>
              <a:rPr lang="sv-SE" sz="1400" dirty="0"/>
              <a:t>Av länets samtliga nyregistrerade företag var </a:t>
            </a:r>
            <a:br>
              <a:rPr lang="sv-SE" sz="1400" dirty="0"/>
            </a:br>
            <a:r>
              <a:rPr lang="sv-SE" sz="1400" dirty="0"/>
              <a:t>270 av 529 aktiebolag. </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5072"/>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2298" y="596895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A45E487E-A87A-4B90-8184-DE491A1A1BEC}"/>
              </a:ext>
            </a:extLst>
          </p:cNvPr>
          <p:cNvGraphicFramePr>
            <a:graphicFrameLocks noGrp="1"/>
          </p:cNvGraphicFramePr>
          <p:nvPr>
            <p:extLst>
              <p:ext uri="{D42A27DB-BD31-4B8C-83A1-F6EECF244321}">
                <p14:modId xmlns:p14="http://schemas.microsoft.com/office/powerpoint/2010/main" val="1781330880"/>
              </p:ext>
            </p:extLst>
          </p:nvPr>
        </p:nvGraphicFramePr>
        <p:xfrm>
          <a:off x="6755215" y="3722070"/>
          <a:ext cx="4722409" cy="224688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83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44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17 991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76 839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44414373"/>
                  </a:ext>
                </a:extLst>
              </a:tr>
              <a:tr h="39344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9 119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93449">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529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54613420"/>
                  </a:ext>
                </a:extLst>
              </a:tr>
              <a:tr h="393449">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1 543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26400BF-9222-43C6-B7AE-206CFE23EDEF}"/>
              </a:ext>
            </a:extLst>
          </p:cNvPr>
          <p:cNvGraphicFramePr>
            <a:graphicFrameLocks/>
          </p:cNvGraphicFramePr>
          <p:nvPr>
            <p:extLst>
              <p:ext uri="{D42A27DB-BD31-4B8C-83A1-F6EECF244321}">
                <p14:modId xmlns:p14="http://schemas.microsoft.com/office/powerpoint/2010/main" val="2388959179"/>
              </p:ext>
            </p:extLst>
          </p:nvPr>
        </p:nvGraphicFramePr>
        <p:xfrm>
          <a:off x="714376" y="1983996"/>
          <a:ext cx="5870982" cy="36534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832926"/>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105337"/>
            <a:ext cx="4722412" cy="1322148"/>
          </a:xfrm>
        </p:spPr>
        <p:txBody>
          <a:bodyPr/>
          <a:lstStyle/>
          <a:p>
            <a:pPr lvl="4"/>
            <a:r>
              <a:rPr lang="sv-SE" sz="1400" dirty="0"/>
              <a:t>Företagskonkurserna minskade med </a:t>
            </a:r>
            <a:r>
              <a:rPr lang="sv-SE" sz="1400" dirty="0" smtClean="0"/>
              <a:t>drygt 40 </a:t>
            </a:r>
            <a:r>
              <a:rPr lang="sv-SE" sz="1400" dirty="0"/>
              <a:t>procent för Uppsala län och Uppsala kommun.</a:t>
            </a:r>
          </a:p>
          <a:p>
            <a:pPr lvl="4"/>
            <a:r>
              <a:rPr lang="sv-SE" sz="1400" dirty="0"/>
              <a:t>På helårsbasis har företagskonkurserna </a:t>
            </a:r>
            <a:r>
              <a:rPr lang="sv-SE" sz="1400" dirty="0" smtClean="0"/>
              <a:t>minskat </a:t>
            </a:r>
            <a:r>
              <a:rPr lang="sv-SE" sz="1400" dirty="0"/>
              <a:t>med 26 procent i Uppsala län.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615CE7B-9701-44A6-889B-39C17E1CA92C}"/>
              </a:ext>
            </a:extLst>
          </p:cNvPr>
          <p:cNvGraphicFramePr>
            <a:graphicFrameLocks noGrp="1"/>
          </p:cNvGraphicFramePr>
          <p:nvPr>
            <p:extLst>
              <p:ext uri="{D42A27DB-BD31-4B8C-83A1-F6EECF244321}">
                <p14:modId xmlns:p14="http://schemas.microsoft.com/office/powerpoint/2010/main" val="3695225598"/>
              </p:ext>
            </p:extLst>
          </p:nvPr>
        </p:nvGraphicFramePr>
        <p:xfrm>
          <a:off x="6755213" y="3737399"/>
          <a:ext cx="4722412" cy="2235034"/>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2">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2660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1 853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4" name="Diagram 13">
            <a:extLst>
              <a:ext uri="{FF2B5EF4-FFF2-40B4-BE49-F238E27FC236}">
                <a16:creationId xmlns:a16="http://schemas.microsoft.com/office/drawing/2014/main" id="{69F92B96-3061-4566-B450-970013F8EA6D}"/>
              </a:ext>
            </a:extLst>
          </p:cNvPr>
          <p:cNvGraphicFramePr>
            <a:graphicFrameLocks/>
          </p:cNvGraphicFramePr>
          <p:nvPr>
            <p:extLst>
              <p:ext uri="{D42A27DB-BD31-4B8C-83A1-F6EECF244321}">
                <p14:modId xmlns:p14="http://schemas.microsoft.com/office/powerpoint/2010/main" val="1379612502"/>
              </p:ext>
            </p:extLst>
          </p:nvPr>
        </p:nvGraphicFramePr>
        <p:xfrm>
          <a:off x="789364" y="1948037"/>
          <a:ext cx="5888273" cy="38848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888711"/>
            <a:ext cx="4722411" cy="1558060"/>
          </a:xfrm>
        </p:spPr>
        <p:txBody>
          <a:bodyPr/>
          <a:lstStyle/>
          <a:p>
            <a:pPr lvl="4"/>
            <a:r>
              <a:rPr lang="sv-SE" sz="1400" dirty="0"/>
              <a:t>Sysselsättningen ökade med 2,3 procent eller </a:t>
            </a:r>
            <a:br>
              <a:rPr lang="sv-SE" sz="1400" dirty="0"/>
            </a:br>
            <a:r>
              <a:rPr lang="sv-SE" sz="1400" dirty="0"/>
              <a:t>4 200 personer. </a:t>
            </a:r>
          </a:p>
          <a:p>
            <a:pPr lvl="4"/>
            <a:r>
              <a:rPr lang="sv-SE" sz="1400" dirty="0"/>
              <a:t>Procentuellt sett har sysselsättningen ökat som mest inom </a:t>
            </a:r>
            <a:r>
              <a:rPr lang="sv-SE" sz="1400" dirty="0" err="1"/>
              <a:t>Tillverkn</a:t>
            </a:r>
            <a:r>
              <a:rPr lang="sv-SE" sz="1400" dirty="0"/>
              <a:t>. och utvinning, energi och miljö samt Personliga och kulturella 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59AB07E2-6F3E-4416-9D89-42B5C25D6613}"/>
              </a:ext>
            </a:extLst>
          </p:cNvPr>
          <p:cNvGraphicFramePr>
            <a:graphicFrameLocks noGrp="1"/>
          </p:cNvGraphicFramePr>
          <p:nvPr>
            <p:extLst>
              <p:ext uri="{D42A27DB-BD31-4B8C-83A1-F6EECF244321}">
                <p14:modId xmlns:p14="http://schemas.microsoft.com/office/powerpoint/2010/main" val="140011148"/>
              </p:ext>
            </p:extLst>
          </p:nvPr>
        </p:nvGraphicFramePr>
        <p:xfrm>
          <a:off x="6755214" y="3723770"/>
          <a:ext cx="4722411" cy="2248663"/>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596">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315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5 074 400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47315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2 346 200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3,7 </a:t>
                      </a:r>
                    </a:p>
                  </a:txBody>
                  <a:tcPr marL="9525" marR="9525" marT="9525" marB="0" anchor="ctr"/>
                </a:tc>
                <a:extLst>
                  <a:ext uri="{0D108BD9-81ED-4DB2-BD59-A6C34878D82A}">
                    <a16:rowId xmlns:a16="http://schemas.microsoft.com/office/drawing/2014/main" val="4178915708"/>
                  </a:ext>
                </a:extLst>
              </a:tr>
              <a:tr h="47315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187 000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4 200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0,9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0300E099-78CC-4A63-80B6-CFDE4D19745F}"/>
              </a:ext>
            </a:extLst>
          </p:cNvPr>
          <p:cNvGraphicFramePr>
            <a:graphicFrameLocks/>
          </p:cNvGraphicFramePr>
          <p:nvPr>
            <p:extLst>
              <p:ext uri="{D42A27DB-BD31-4B8C-83A1-F6EECF244321}">
                <p14:modId xmlns:p14="http://schemas.microsoft.com/office/powerpoint/2010/main" val="1505946707"/>
              </p:ext>
            </p:extLst>
          </p:nvPr>
        </p:nvGraphicFramePr>
        <p:xfrm>
          <a:off x="714374" y="2066419"/>
          <a:ext cx="5904540" cy="36905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821117216"/>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Uppsala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11,2</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33,3</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35 500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13,8</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27 500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186 400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187 000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4 200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244976453"/>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10 000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59 200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25,9</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30 800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9 000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186 400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187 000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4 200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46512"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887523"/>
            <a:ext cx="4746512" cy="1541475"/>
          </a:xfrm>
        </p:spPr>
        <p:txBody>
          <a:bodyPr/>
          <a:lstStyle/>
          <a:p>
            <a:pPr lvl="4"/>
            <a:r>
              <a:rPr lang="sv-SE" sz="1400" dirty="0"/>
              <a:t>Antalet lediga jobb ökade med 43 procent i Uppsala län och med 44 procent i Uppsala kommun.</a:t>
            </a:r>
          </a:p>
          <a:p>
            <a:pPr lvl="4"/>
            <a:r>
              <a:rPr lang="sv-SE" sz="1400" dirty="0"/>
              <a:t>De lediga jobben ökade mest inom Transport, Hotell och restaurang, samt Handel och Byggverksamhet.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1C1272E4-EFC3-44DC-A73B-FED0FAD201CA}"/>
              </a:ext>
            </a:extLst>
          </p:cNvPr>
          <p:cNvGraphicFramePr>
            <a:graphicFrameLocks noGrp="1"/>
          </p:cNvGraphicFramePr>
          <p:nvPr>
            <p:extLst>
              <p:ext uri="{D42A27DB-BD31-4B8C-83A1-F6EECF244321}">
                <p14:modId xmlns:p14="http://schemas.microsoft.com/office/powerpoint/2010/main" val="1929178981"/>
              </p:ext>
            </p:extLst>
          </p:nvPr>
        </p:nvGraphicFramePr>
        <p:xfrm>
          <a:off x="6744445" y="3705998"/>
          <a:ext cx="4746513" cy="2266432"/>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78076792"/>
                    </a:ext>
                  </a:extLst>
                </a:gridCol>
                <a:gridCol w="688592">
                  <a:extLst>
                    <a:ext uri="{9D8B030D-6E8A-4147-A177-3AD203B41FA5}">
                      <a16:colId xmlns:a16="http://schemas.microsoft.com/office/drawing/2014/main" val="2601369493"/>
                    </a:ext>
                  </a:extLst>
                </a:gridCol>
                <a:gridCol w="626104">
                  <a:extLst>
                    <a:ext uri="{9D8B030D-6E8A-4147-A177-3AD203B41FA5}">
                      <a16:colId xmlns:a16="http://schemas.microsoft.com/office/drawing/2014/main" val="2395970223"/>
                    </a:ext>
                  </a:extLst>
                </a:gridCol>
                <a:gridCol w="617549">
                  <a:extLst>
                    <a:ext uri="{9D8B030D-6E8A-4147-A177-3AD203B41FA5}">
                      <a16:colId xmlns:a16="http://schemas.microsoft.com/office/drawing/2014/main" val="3235649811"/>
                    </a:ext>
                  </a:extLst>
                </a:gridCol>
                <a:gridCol w="720204">
                  <a:extLst>
                    <a:ext uri="{9D8B030D-6E8A-4147-A177-3AD203B41FA5}">
                      <a16:colId xmlns:a16="http://schemas.microsoft.com/office/drawing/2014/main" val="1050073455"/>
                    </a:ext>
                  </a:extLst>
                </a:gridCol>
                <a:gridCol w="543618">
                  <a:extLst>
                    <a:ext uri="{9D8B030D-6E8A-4147-A177-3AD203B41FA5}">
                      <a16:colId xmlns:a16="http://schemas.microsoft.com/office/drawing/2014/main" val="3827523272"/>
                    </a:ext>
                  </a:extLst>
                </a:gridCol>
              </a:tblGrid>
              <a:tr h="33119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7752">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312 463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1 034 716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457 430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9 530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33 640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6 603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24 007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BFEDB10E-ED70-4F34-8CA8-E3AA06BD98F1}"/>
              </a:ext>
            </a:extLst>
          </p:cNvPr>
          <p:cNvGraphicFramePr>
            <a:graphicFrameLocks/>
          </p:cNvGraphicFramePr>
          <p:nvPr>
            <p:extLst>
              <p:ext uri="{D42A27DB-BD31-4B8C-83A1-F6EECF244321}">
                <p14:modId xmlns:p14="http://schemas.microsoft.com/office/powerpoint/2010/main" val="3985897795"/>
              </p:ext>
            </p:extLst>
          </p:nvPr>
        </p:nvGraphicFramePr>
        <p:xfrm>
          <a:off x="721638" y="1967405"/>
          <a:ext cx="5922443" cy="38819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946553"/>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79354" y="2059160"/>
            <a:ext cx="4684939" cy="1384331"/>
          </a:xfrm>
        </p:spPr>
        <p:txBody>
          <a:bodyPr/>
          <a:lstStyle/>
          <a:p>
            <a:pPr lvl="4"/>
            <a:r>
              <a:rPr lang="sv-SE" sz="1400" dirty="0"/>
              <a:t>Antalet </a:t>
            </a:r>
            <a:r>
              <a:rPr lang="sv-SE" sz="1400" dirty="0" smtClean="0"/>
              <a:t>varslade personer </a:t>
            </a:r>
            <a:r>
              <a:rPr lang="sv-SE" sz="1400" dirty="0"/>
              <a:t>minskar kraftigt från rekordnivåerna förra året.</a:t>
            </a:r>
          </a:p>
          <a:p>
            <a:pPr lvl="4"/>
            <a:r>
              <a:rPr lang="sv-SE" sz="1400" dirty="0"/>
              <a:t>På helårsbasis har varslen minskat med 44 procent för Uppsala län jämfört med året innan.</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A35AE596-1943-4E56-BB61-025E23F65E7E}"/>
              </a:ext>
            </a:extLst>
          </p:cNvPr>
          <p:cNvGraphicFramePr>
            <a:graphicFrameLocks noGrp="1"/>
          </p:cNvGraphicFramePr>
          <p:nvPr>
            <p:extLst>
              <p:ext uri="{D42A27DB-BD31-4B8C-83A1-F6EECF244321}">
                <p14:modId xmlns:p14="http://schemas.microsoft.com/office/powerpoint/2010/main" val="2939034175"/>
              </p:ext>
            </p:extLst>
          </p:nvPr>
        </p:nvGraphicFramePr>
        <p:xfrm>
          <a:off x="6792685" y="3737399"/>
          <a:ext cx="4684938" cy="2235034"/>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1678076792"/>
                    </a:ext>
                  </a:extLst>
                </a:gridCol>
                <a:gridCol w="679659">
                  <a:extLst>
                    <a:ext uri="{9D8B030D-6E8A-4147-A177-3AD203B41FA5}">
                      <a16:colId xmlns:a16="http://schemas.microsoft.com/office/drawing/2014/main" val="2601369493"/>
                    </a:ext>
                  </a:extLst>
                </a:gridCol>
                <a:gridCol w="771068">
                  <a:extLst>
                    <a:ext uri="{9D8B030D-6E8A-4147-A177-3AD203B41FA5}">
                      <a16:colId xmlns:a16="http://schemas.microsoft.com/office/drawing/2014/main" val="2395970223"/>
                    </a:ext>
                  </a:extLst>
                </a:gridCol>
                <a:gridCol w="610429">
                  <a:extLst>
                    <a:ext uri="{9D8B030D-6E8A-4147-A177-3AD203B41FA5}">
                      <a16:colId xmlns:a16="http://schemas.microsoft.com/office/drawing/2014/main" val="3235649811"/>
                    </a:ext>
                  </a:extLst>
                </a:gridCol>
                <a:gridCol w="556883">
                  <a:extLst>
                    <a:ext uri="{9D8B030D-6E8A-4147-A177-3AD203B41FA5}">
                      <a16:colId xmlns:a16="http://schemas.microsoft.com/office/drawing/2014/main" val="1050073455"/>
                    </a:ext>
                  </a:extLst>
                </a:gridCol>
                <a:gridCol w="536566">
                  <a:extLst>
                    <a:ext uri="{9D8B030D-6E8A-4147-A177-3AD203B41FA5}">
                      <a16:colId xmlns:a16="http://schemas.microsoft.com/office/drawing/2014/main" val="3827523272"/>
                    </a:ext>
                  </a:extLst>
                </a:gridCol>
              </a:tblGrid>
              <a:tr h="32660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2935">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137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7 680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44 421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544414373"/>
                  </a:ext>
                </a:extLst>
              </a:tr>
              <a:tr h="39137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27 047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4178915708"/>
                  </a:ext>
                </a:extLst>
              </a:tr>
              <a:tr h="391374">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54613420"/>
                  </a:ext>
                </a:extLst>
              </a:tr>
              <a:tr h="391374">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DFF6151C-D6B8-45E3-ABA3-E6B1AABB8AF3}"/>
              </a:ext>
            </a:extLst>
          </p:cNvPr>
          <p:cNvGraphicFramePr>
            <a:graphicFrameLocks/>
          </p:cNvGraphicFramePr>
          <p:nvPr>
            <p:extLst>
              <p:ext uri="{D42A27DB-BD31-4B8C-83A1-F6EECF244321}">
                <p14:modId xmlns:p14="http://schemas.microsoft.com/office/powerpoint/2010/main" val="3874480253"/>
              </p:ext>
            </p:extLst>
          </p:nvPr>
        </p:nvGraphicFramePr>
        <p:xfrm>
          <a:off x="714374" y="2101697"/>
          <a:ext cx="5938096" cy="38448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02845" y="1681670"/>
            <a:ext cx="4667523" cy="1752472"/>
          </a:xfrm>
        </p:spPr>
        <p:txBody>
          <a:bodyPr/>
          <a:lstStyle/>
          <a:p>
            <a:pPr lvl="4"/>
            <a:r>
              <a:rPr lang="sv-SE" sz="1400" dirty="0"/>
              <a:t>Arbetslösheten för länet landade på 4,8 procent för kvartalet. Länet svarar för den lägsta arbetslösheten i Stockholmsregionen efter Dalarna. </a:t>
            </a:r>
          </a:p>
          <a:p>
            <a:pPr lvl="4"/>
            <a:r>
              <a:rPr lang="sv-SE" sz="1400" dirty="0"/>
              <a:t>Östhammar kommun stod för länets lägsta arbetslöshet (2,8 %). </a:t>
            </a:r>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714375" y="1235868"/>
            <a:ext cx="522632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2F3CC516-9B2A-4B2E-8D93-EC89C6E23745}"/>
              </a:ext>
            </a:extLst>
          </p:cNvPr>
          <p:cNvGraphicFramePr>
            <a:graphicFrameLocks noGrp="1"/>
          </p:cNvGraphicFramePr>
          <p:nvPr>
            <p:extLst>
              <p:ext uri="{D42A27DB-BD31-4B8C-83A1-F6EECF244321}">
                <p14:modId xmlns:p14="http://schemas.microsoft.com/office/powerpoint/2010/main" val="2496063478"/>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2395226318"/>
                    </a:ext>
                  </a:extLst>
                </a:gridCol>
                <a:gridCol w="676080">
                  <a:extLst>
                    <a:ext uri="{9D8B030D-6E8A-4147-A177-3AD203B41FA5}">
                      <a16:colId xmlns:a16="http://schemas.microsoft.com/office/drawing/2014/main" val="2497216744"/>
                    </a:ext>
                  </a:extLst>
                </a:gridCol>
                <a:gridCol w="767008">
                  <a:extLst>
                    <a:ext uri="{9D8B030D-6E8A-4147-A177-3AD203B41FA5}">
                      <a16:colId xmlns:a16="http://schemas.microsoft.com/office/drawing/2014/main" val="1567125472"/>
                    </a:ext>
                  </a:extLst>
                </a:gridCol>
                <a:gridCol w="607214">
                  <a:extLst>
                    <a:ext uri="{9D8B030D-6E8A-4147-A177-3AD203B41FA5}">
                      <a16:colId xmlns:a16="http://schemas.microsoft.com/office/drawing/2014/main" val="4058630291"/>
                    </a:ext>
                  </a:extLst>
                </a:gridCol>
                <a:gridCol w="553950">
                  <a:extLst>
                    <a:ext uri="{9D8B030D-6E8A-4147-A177-3AD203B41FA5}">
                      <a16:colId xmlns:a16="http://schemas.microsoft.com/office/drawing/2014/main" val="3830497264"/>
                    </a:ext>
                  </a:extLst>
                </a:gridCol>
                <a:gridCol w="533741">
                  <a:extLst>
                    <a:ext uri="{9D8B030D-6E8A-4147-A177-3AD203B41FA5}">
                      <a16:colId xmlns:a16="http://schemas.microsoft.com/office/drawing/2014/main" val="3292259298"/>
                    </a:ext>
                  </a:extLst>
                </a:gridCol>
              </a:tblGrid>
              <a:tr h="32803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3282416922"/>
                  </a:ext>
                </a:extLst>
              </a:tr>
              <a:tr h="32803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412337128"/>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415 627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-26 471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66013393"/>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194 649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887001564"/>
                  </a:ext>
                </a:extLst>
              </a:tr>
              <a:tr h="374367">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13 746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101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546171257"/>
                  </a:ext>
                </a:extLst>
              </a:tr>
              <a:tr h="374367">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1" i="0" u="none" strike="noStrike">
                          <a:solidFill>
                            <a:srgbClr val="000000"/>
                          </a:solidFill>
                          <a:effectLst/>
                          <a:latin typeface="Futura Std Book" panose="020B0502020204020303"/>
                        </a:rPr>
                        <a:t>8 766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3659005240"/>
                  </a:ext>
                </a:extLst>
              </a:tr>
            </a:tbl>
          </a:graphicData>
        </a:graphic>
      </p:graphicFrame>
      <p:graphicFrame>
        <p:nvGraphicFramePr>
          <p:cNvPr id="13" name="Diagram 12">
            <a:extLst>
              <a:ext uri="{FF2B5EF4-FFF2-40B4-BE49-F238E27FC236}">
                <a16:creationId xmlns:a16="http://schemas.microsoft.com/office/drawing/2014/main" id="{DBA89FD4-5936-4021-A861-9D9DF5F01067}"/>
              </a:ext>
            </a:extLst>
          </p:cNvPr>
          <p:cNvGraphicFramePr>
            <a:graphicFrameLocks/>
          </p:cNvGraphicFramePr>
          <p:nvPr>
            <p:extLst>
              <p:ext uri="{D42A27DB-BD31-4B8C-83A1-F6EECF244321}">
                <p14:modId xmlns:p14="http://schemas.microsoft.com/office/powerpoint/2010/main" val="825662215"/>
              </p:ext>
            </p:extLst>
          </p:nvPr>
        </p:nvGraphicFramePr>
        <p:xfrm>
          <a:off x="721629" y="1759088"/>
          <a:ext cx="5888895" cy="39979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1122823094"/>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10850">
                  <a:extLst>
                    <a:ext uri="{9D8B030D-6E8A-4147-A177-3AD203B41FA5}">
                      <a16:colId xmlns:a16="http://schemas.microsoft.com/office/drawing/2014/main" val="452260278"/>
                    </a:ext>
                  </a:extLst>
                </a:gridCol>
                <a:gridCol w="1957511">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Uppsala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7 172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-1 592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2 609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59,3</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6 573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1 694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68,2</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13 746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49,9</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696675469"/>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28266">
                  <a:extLst>
                    <a:ext uri="{9D8B030D-6E8A-4147-A177-3AD203B41FA5}">
                      <a16:colId xmlns:a16="http://schemas.microsoft.com/office/drawing/2014/main" val="3172541576"/>
                    </a:ext>
                  </a:extLst>
                </a:gridCol>
                <a:gridCol w="195687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Uppsala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4 651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-1 074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-18,8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1 688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77,0</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56,8</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4 115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94,7</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71,0</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8 766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61,9</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a:t>
            </a:r>
            <a:r>
              <a:rPr lang="sv-SE" dirty="0">
                <a:solidFill>
                  <a:srgbClr val="FF0000"/>
                </a:solidFill>
              </a:rPr>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33184"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950884"/>
            <a:ext cx="4733184" cy="1486681"/>
          </a:xfrm>
        </p:spPr>
        <p:txBody>
          <a:bodyPr/>
          <a:lstStyle/>
          <a:p>
            <a:pPr lvl="4"/>
            <a:r>
              <a:rPr lang="sv-SE" sz="1400" dirty="0"/>
              <a:t>Länets befolkningstillväxt för kvartalet landade på 1,3 procent vilket ska jämföras med 0,5 procent som var utvecklingen i Sverige. </a:t>
            </a:r>
          </a:p>
          <a:p>
            <a:pPr lvl="4"/>
            <a:r>
              <a:rPr lang="sv-SE" sz="1400" dirty="0"/>
              <a:t>Uppsala kommun följer utvecklingen för länet som helhet.</a:t>
            </a:r>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kv2</a:t>
            </a:r>
            <a:endParaRPr lang="sv-SE" sz="1400" dirty="0"/>
          </a:p>
        </p:txBody>
      </p:sp>
      <p:graphicFrame>
        <p:nvGraphicFramePr>
          <p:cNvPr id="3" name="Tabell 2">
            <a:extLst>
              <a:ext uri="{FF2B5EF4-FFF2-40B4-BE49-F238E27FC236}">
                <a16:creationId xmlns:a16="http://schemas.microsoft.com/office/drawing/2014/main" id="{74BE77DC-77A0-40DB-858A-7806E2922DE1}"/>
              </a:ext>
            </a:extLst>
          </p:cNvPr>
          <p:cNvGraphicFramePr>
            <a:graphicFrameLocks noGrp="1"/>
          </p:cNvGraphicFramePr>
          <p:nvPr>
            <p:extLst>
              <p:ext uri="{D42A27DB-BD31-4B8C-83A1-F6EECF244321}">
                <p14:modId xmlns:p14="http://schemas.microsoft.com/office/powerpoint/2010/main" val="3972652787"/>
              </p:ext>
            </p:extLst>
          </p:nvPr>
        </p:nvGraphicFramePr>
        <p:xfrm>
          <a:off x="6744441" y="3723128"/>
          <a:ext cx="4733183" cy="2165538"/>
        </p:xfrm>
        <a:graphic>
          <a:graphicData uri="http://schemas.openxmlformats.org/drawingml/2006/table">
            <a:tbl>
              <a:tblPr bandRow="1">
                <a:tableStyleId>{2D5ABB26-0587-4C30-8999-92F81FD0307C}</a:tableStyleId>
              </a:tblPr>
              <a:tblGrid>
                <a:gridCol w="1738666">
                  <a:extLst>
                    <a:ext uri="{9D8B030D-6E8A-4147-A177-3AD203B41FA5}">
                      <a16:colId xmlns:a16="http://schemas.microsoft.com/office/drawing/2014/main" val="1350475765"/>
                    </a:ext>
                  </a:extLst>
                </a:gridCol>
                <a:gridCol w="844178">
                  <a:extLst>
                    <a:ext uri="{9D8B030D-6E8A-4147-A177-3AD203B41FA5}">
                      <a16:colId xmlns:a16="http://schemas.microsoft.com/office/drawing/2014/main" val="3150859487"/>
                    </a:ext>
                  </a:extLst>
                </a:gridCol>
                <a:gridCol w="824114">
                  <a:extLst>
                    <a:ext uri="{9D8B030D-6E8A-4147-A177-3AD203B41FA5}">
                      <a16:colId xmlns:a16="http://schemas.microsoft.com/office/drawing/2014/main" val="2507945543"/>
                    </a:ext>
                  </a:extLst>
                </a:gridCol>
                <a:gridCol w="749592">
                  <a:extLst>
                    <a:ext uri="{9D8B030D-6E8A-4147-A177-3AD203B41FA5}">
                      <a16:colId xmlns:a16="http://schemas.microsoft.com/office/drawing/2014/main" val="3296469785"/>
                    </a:ext>
                  </a:extLst>
                </a:gridCol>
                <a:gridCol w="576633">
                  <a:extLst>
                    <a:ext uri="{9D8B030D-6E8A-4147-A177-3AD203B41FA5}">
                      <a16:colId xmlns:a16="http://schemas.microsoft.com/office/drawing/2014/main" val="3410481507"/>
                    </a:ext>
                  </a:extLst>
                </a:gridCol>
              </a:tblGrid>
              <a:tr h="36092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625253"/>
                  </a:ext>
                </a:extLst>
              </a:tr>
              <a:tr h="360923">
                <a:tc>
                  <a:txBody>
                    <a:bodyPr/>
                    <a:lstStyle/>
                    <a:p>
                      <a:pPr algn="l" fontAlgn="b"/>
                      <a:endParaRPr lang="sv-SE" sz="800" b="0" i="0" u="none" strike="noStrike">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590857157"/>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10 409,2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370097900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4 721,6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812128137"/>
                  </a:ext>
                </a:extLst>
              </a:tr>
              <a:tr h="360923">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390,2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9,4 </a:t>
                      </a:r>
                    </a:p>
                  </a:txBody>
                  <a:tcPr marL="9525" marR="9525" marT="9525" marB="0" anchor="ctr"/>
                </a:tc>
                <a:extLst>
                  <a:ext uri="{0D108BD9-81ED-4DB2-BD59-A6C34878D82A}">
                    <a16:rowId xmlns:a16="http://schemas.microsoft.com/office/drawing/2014/main" val="3641912311"/>
                  </a:ext>
                </a:extLst>
              </a:tr>
              <a:tr h="360923">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234,3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0,2 </a:t>
                      </a:r>
                    </a:p>
                  </a:txBody>
                  <a:tcPr marL="9525" marR="9525" marT="9525" marB="0" anchor="ctr"/>
                </a:tc>
                <a:extLst>
                  <a:ext uri="{0D108BD9-81ED-4DB2-BD59-A6C34878D82A}">
                    <a16:rowId xmlns:a16="http://schemas.microsoft.com/office/drawing/2014/main" val="3127139500"/>
                  </a:ext>
                </a:extLst>
              </a:tr>
            </a:tbl>
          </a:graphicData>
        </a:graphic>
      </p:graphicFrame>
      <p:graphicFrame>
        <p:nvGraphicFramePr>
          <p:cNvPr id="13" name="Diagram 12">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2747586997"/>
              </p:ext>
            </p:extLst>
          </p:nvPr>
        </p:nvGraphicFramePr>
        <p:xfrm>
          <a:off x="714374" y="1992385"/>
          <a:ext cx="5854206" cy="37646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1456855"/>
            <a:ext cx="4733180" cy="1972146"/>
          </a:xfrm>
        </p:spPr>
        <p:txBody>
          <a:bodyPr/>
          <a:lstStyle/>
          <a:p>
            <a:pPr marL="285750" indent="-285750">
              <a:buFont typeface="Arial" panose="020B0604020202020204" pitchFamily="34" charset="0"/>
              <a:buChar char="•"/>
            </a:pPr>
            <a:r>
              <a:rPr lang="sv-SE" sz="1400" dirty="0"/>
              <a:t>Bostadsbyggandet ökar 86 procent under kvartalet. På helårsbasis har det skett en ökning på 23 procent av bostadsbyggandet i Uppsala län jämfört med året innan. </a:t>
            </a:r>
          </a:p>
          <a:p>
            <a:pPr marL="285750" indent="-285750">
              <a:buFont typeface="Arial" panose="020B0604020202020204" pitchFamily="34" charset="0"/>
              <a:buChar char="•"/>
            </a:pPr>
            <a:r>
              <a:rPr lang="sv-SE" sz="1400" dirty="0"/>
              <a:t>I Uppsala kommun har bostadsbyggandet ökat med 147 procent under kvartalet och ökat 28 procent de senaste fyra kvartalen.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kv2</a:t>
            </a:r>
            <a:endParaRPr lang="sv-SE" sz="1400" dirty="0"/>
          </a:p>
        </p:txBody>
      </p:sp>
      <p:graphicFrame>
        <p:nvGraphicFramePr>
          <p:cNvPr id="3" name="Tabell 2">
            <a:extLst>
              <a:ext uri="{FF2B5EF4-FFF2-40B4-BE49-F238E27FC236}">
                <a16:creationId xmlns:a16="http://schemas.microsoft.com/office/drawing/2014/main" id="{ACF6CAF0-B108-45D1-AA0F-31A2E5CC7DA7}"/>
              </a:ext>
            </a:extLst>
          </p:cNvPr>
          <p:cNvGraphicFramePr>
            <a:graphicFrameLocks noGrp="1"/>
          </p:cNvGraphicFramePr>
          <p:nvPr>
            <p:extLst>
              <p:ext uri="{D42A27DB-BD31-4B8C-83A1-F6EECF244321}">
                <p14:modId xmlns:p14="http://schemas.microsoft.com/office/powerpoint/2010/main" val="1478405430"/>
              </p:ext>
            </p:extLst>
          </p:nvPr>
        </p:nvGraphicFramePr>
        <p:xfrm>
          <a:off x="6744445" y="3730344"/>
          <a:ext cx="4746514" cy="2149756"/>
        </p:xfrm>
        <a:graphic>
          <a:graphicData uri="http://schemas.openxmlformats.org/drawingml/2006/table">
            <a:tbl>
              <a:tblPr bandRow="1">
                <a:tableStyleId>{2D5ABB26-0587-4C30-8999-92F81FD0307C}</a:tableStyleId>
              </a:tblPr>
              <a:tblGrid>
                <a:gridCol w="1550447">
                  <a:extLst>
                    <a:ext uri="{9D8B030D-6E8A-4147-A177-3AD203B41FA5}">
                      <a16:colId xmlns:a16="http://schemas.microsoft.com/office/drawing/2014/main" val="2563402271"/>
                    </a:ext>
                  </a:extLst>
                </a:gridCol>
                <a:gridCol w="688592">
                  <a:extLst>
                    <a:ext uri="{9D8B030D-6E8A-4147-A177-3AD203B41FA5}">
                      <a16:colId xmlns:a16="http://schemas.microsoft.com/office/drawing/2014/main" val="930993391"/>
                    </a:ext>
                  </a:extLst>
                </a:gridCol>
                <a:gridCol w="781203">
                  <a:extLst>
                    <a:ext uri="{9D8B030D-6E8A-4147-A177-3AD203B41FA5}">
                      <a16:colId xmlns:a16="http://schemas.microsoft.com/office/drawing/2014/main" val="2407904494"/>
                    </a:ext>
                  </a:extLst>
                </a:gridCol>
                <a:gridCol w="618452">
                  <a:extLst>
                    <a:ext uri="{9D8B030D-6E8A-4147-A177-3AD203B41FA5}">
                      <a16:colId xmlns:a16="http://schemas.microsoft.com/office/drawing/2014/main" val="630731481"/>
                    </a:ext>
                  </a:extLst>
                </a:gridCol>
                <a:gridCol w="564202">
                  <a:extLst>
                    <a:ext uri="{9D8B030D-6E8A-4147-A177-3AD203B41FA5}">
                      <a16:colId xmlns:a16="http://schemas.microsoft.com/office/drawing/2014/main" val="557979284"/>
                    </a:ext>
                  </a:extLst>
                </a:gridCol>
                <a:gridCol w="543618">
                  <a:extLst>
                    <a:ext uri="{9D8B030D-6E8A-4147-A177-3AD203B41FA5}">
                      <a16:colId xmlns:a16="http://schemas.microsoft.com/office/drawing/2014/main" val="3663586322"/>
                    </a:ext>
                  </a:extLst>
                </a:gridCol>
              </a:tblGrid>
              <a:tr h="314142">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595473482"/>
                  </a:ext>
                </a:extLst>
              </a:tr>
              <a:tr h="329850">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310578881"/>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14 679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53 215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73213776"/>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23 935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181585377"/>
                  </a:ext>
                </a:extLst>
              </a:tr>
              <a:tr h="376441">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1 360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3 307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977420305"/>
                  </a:ext>
                </a:extLst>
              </a:tr>
              <a:tr h="376441">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1 214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2 347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600720821"/>
                  </a:ext>
                </a:extLst>
              </a:tr>
            </a:tbl>
          </a:graphicData>
        </a:graphic>
      </p:graphicFrame>
      <p:graphicFrame>
        <p:nvGraphicFramePr>
          <p:cNvPr id="13" name="Diagram 12">
            <a:extLst>
              <a:ext uri="{FF2B5EF4-FFF2-40B4-BE49-F238E27FC236}">
                <a16:creationId xmlns:a16="http://schemas.microsoft.com/office/drawing/2014/main" id="{A82B1D1C-A87D-45AE-BA3F-69672ABF2908}"/>
              </a:ext>
            </a:extLst>
          </p:cNvPr>
          <p:cNvGraphicFramePr>
            <a:graphicFrameLocks/>
          </p:cNvGraphicFramePr>
          <p:nvPr>
            <p:extLst>
              <p:ext uri="{D42A27DB-BD31-4B8C-83A1-F6EECF244321}">
                <p14:modId xmlns:p14="http://schemas.microsoft.com/office/powerpoint/2010/main" val="2989248418"/>
              </p:ext>
            </p:extLst>
          </p:nvPr>
        </p:nvGraphicFramePr>
        <p:xfrm>
          <a:off x="793108" y="1938723"/>
          <a:ext cx="5674803" cy="38182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36166" y="2341947"/>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7890" y="234823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1244" y="4775655"/>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1" y="1456854"/>
            <a:ext cx="6179638"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kv2</a:t>
            </a:r>
            <a:endParaRPr lang="sv-SE" sz="1400" dirty="0"/>
          </a:p>
        </p:txBody>
      </p:sp>
      <p:graphicFrame>
        <p:nvGraphicFramePr>
          <p:cNvPr id="4" name="Tabell 3">
            <a:extLst>
              <a:ext uri="{FF2B5EF4-FFF2-40B4-BE49-F238E27FC236}">
                <a16:creationId xmlns:a16="http://schemas.microsoft.com/office/drawing/2014/main" id="{068B3E50-6F04-40F3-9EEA-3120155B919C}"/>
              </a:ext>
            </a:extLst>
          </p:cNvPr>
          <p:cNvGraphicFramePr>
            <a:graphicFrameLocks noGrp="1"/>
          </p:cNvGraphicFramePr>
          <p:nvPr>
            <p:extLst>
              <p:ext uri="{D42A27DB-BD31-4B8C-83A1-F6EECF244321}">
                <p14:modId xmlns:p14="http://schemas.microsoft.com/office/powerpoint/2010/main" val="593802008"/>
              </p:ext>
            </p:extLst>
          </p:nvPr>
        </p:nvGraphicFramePr>
        <p:xfrm>
          <a:off x="6712537" y="2601551"/>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226247226"/>
                    </a:ext>
                  </a:extLst>
                </a:gridCol>
                <a:gridCol w="686658">
                  <a:extLst>
                    <a:ext uri="{9D8B030D-6E8A-4147-A177-3AD203B41FA5}">
                      <a16:colId xmlns:a16="http://schemas.microsoft.com/office/drawing/2014/main" val="1608357605"/>
                    </a:ext>
                  </a:extLst>
                </a:gridCol>
                <a:gridCol w="779009">
                  <a:extLst>
                    <a:ext uri="{9D8B030D-6E8A-4147-A177-3AD203B41FA5}">
                      <a16:colId xmlns:a16="http://schemas.microsoft.com/office/drawing/2014/main" val="3015834062"/>
                    </a:ext>
                  </a:extLst>
                </a:gridCol>
                <a:gridCol w="572927">
                  <a:extLst>
                    <a:ext uri="{9D8B030D-6E8A-4147-A177-3AD203B41FA5}">
                      <a16:colId xmlns:a16="http://schemas.microsoft.com/office/drawing/2014/main" val="2375083865"/>
                    </a:ext>
                  </a:extLst>
                </a:gridCol>
                <a:gridCol w="606406">
                  <a:extLst>
                    <a:ext uri="{9D8B030D-6E8A-4147-A177-3AD203B41FA5}">
                      <a16:colId xmlns:a16="http://schemas.microsoft.com/office/drawing/2014/main" val="771144910"/>
                    </a:ext>
                  </a:extLst>
                </a:gridCol>
                <a:gridCol w="542092">
                  <a:extLst>
                    <a:ext uri="{9D8B030D-6E8A-4147-A177-3AD203B41FA5}">
                      <a16:colId xmlns:a16="http://schemas.microsoft.com/office/drawing/2014/main" val="3281385385"/>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53099349"/>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T>
                      <a:noFill/>
                    </a:lnT>
                  </a:tcPr>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685213949"/>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6 537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26 828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156873607"/>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11 548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4016564608"/>
                  </a:ext>
                </a:extLst>
              </a:tr>
              <a:tr h="281958">
                <a:tc>
                  <a:txBody>
                    <a:bodyPr/>
                    <a:lstStyle/>
                    <a:p>
                      <a:pPr marL="72000" algn="l" fontAlgn="b"/>
                      <a:r>
                        <a:rPr lang="sv-SE" sz="800" b="1" u="none" strike="noStrike" dirty="0">
                          <a:effectLst/>
                        </a:rPr>
                        <a:t>Uppsala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108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extLst>
                  <a:ext uri="{0D108BD9-81ED-4DB2-BD59-A6C34878D82A}">
                    <a16:rowId xmlns:a16="http://schemas.microsoft.com/office/drawing/2014/main" val="99760695"/>
                  </a:ext>
                </a:extLst>
              </a:tr>
              <a:tr h="281958">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-67 </a:t>
                      </a:r>
                    </a:p>
                  </a:txBody>
                  <a:tcPr marL="9525" marR="9525" marT="9525" marB="0" anchor="ctr"/>
                </a:tc>
                <a:extLst>
                  <a:ext uri="{0D108BD9-81ED-4DB2-BD59-A6C34878D82A}">
                    <a16:rowId xmlns:a16="http://schemas.microsoft.com/office/drawing/2014/main" val="431771379"/>
                  </a:ext>
                </a:extLst>
              </a:tr>
              <a:tr h="281958">
                <a:tc>
                  <a:txBody>
                    <a:bodyPr/>
                    <a:lstStyle/>
                    <a:p>
                      <a:pPr marL="72000" algn="l" fontAlgn="b"/>
                      <a:r>
                        <a:rPr lang="sv-SE" sz="800" b="1" u="none" strike="noStrike" dirty="0">
                          <a:effectLst/>
                        </a:rPr>
                        <a:t>Uppsala kommun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223107765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147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-67 </a:t>
                      </a:r>
                    </a:p>
                  </a:txBody>
                  <a:tcPr marL="9525" marR="9525" marT="9525" marB="0" anchor="ctr"/>
                </a:tc>
                <a:extLst>
                  <a:ext uri="{0D108BD9-81ED-4DB2-BD59-A6C34878D82A}">
                    <a16:rowId xmlns:a16="http://schemas.microsoft.com/office/drawing/2014/main" val="3972017810"/>
                  </a:ext>
                </a:extLst>
              </a:tr>
            </a:tbl>
          </a:graphicData>
        </a:graphic>
      </p:graphicFrame>
      <p:sp>
        <p:nvSpPr>
          <p:cNvPr id="11" name="textruta 10">
            <a:extLst>
              <a:ext uri="{FF2B5EF4-FFF2-40B4-BE49-F238E27FC236}">
                <a16:creationId xmlns:a16="http://schemas.microsoft.com/office/drawing/2014/main" id="{BF5BCD3F-81CE-42CD-9AB0-58077A2D935A}"/>
              </a:ext>
            </a:extLst>
          </p:cNvPr>
          <p:cNvSpPr txBox="1"/>
          <p:nvPr/>
        </p:nvSpPr>
        <p:spPr>
          <a:xfrm>
            <a:off x="10335431" y="4948916"/>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08F209BC-62C6-478F-A412-8C4E9F359C56}"/>
              </a:ext>
            </a:extLst>
          </p:cNvPr>
          <p:cNvGraphicFramePr>
            <a:graphicFrameLocks/>
          </p:cNvGraphicFramePr>
          <p:nvPr>
            <p:extLst>
              <p:ext uri="{D42A27DB-BD31-4B8C-83A1-F6EECF244321}">
                <p14:modId xmlns:p14="http://schemas.microsoft.com/office/powerpoint/2010/main" val="660352291"/>
              </p:ext>
            </p:extLst>
          </p:nvPr>
        </p:nvGraphicFramePr>
        <p:xfrm>
          <a:off x="750620" y="2164740"/>
          <a:ext cx="5809571" cy="3489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byggnad, utomhus, himmel, hög&#10;&#10;Automatiskt genererad beskrivning">
            <a:extLst>
              <a:ext uri="{FF2B5EF4-FFF2-40B4-BE49-F238E27FC236}">
                <a16:creationId xmlns:a16="http://schemas.microsoft.com/office/drawing/2014/main" id="{8D87B532-361E-409D-948B-8D79FFBFCE3A}"/>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601273543"/>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16702">
                  <a:extLst>
                    <a:ext uri="{9D8B030D-6E8A-4147-A177-3AD203B41FA5}">
                      <a16:colId xmlns:a16="http://schemas.microsoft.com/office/drawing/2014/main" val="2818758293"/>
                    </a:ext>
                  </a:extLst>
                </a:gridCol>
                <a:gridCol w="1116702">
                  <a:extLst>
                    <a:ext uri="{9D8B030D-6E8A-4147-A177-3AD203B41FA5}">
                      <a16:colId xmlns:a16="http://schemas.microsoft.com/office/drawing/2014/main" val="2261431699"/>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kern="1200" dirty="0">
                          <a:solidFill>
                            <a:schemeClr val="bg1"/>
                          </a:solidFill>
                          <a:latin typeface="+mn-lt"/>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a:solidFill>
                            <a:srgbClr val="000000"/>
                          </a:solidFill>
                          <a:effectLst/>
                          <a:latin typeface="Futura Std Book" panose="020B0502020204020303" pitchFamily="34" charset="0"/>
                        </a:rPr>
                        <a:t>Uppsala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Uppsala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byggnad, utomhus, himmel, hög&#10;&#10;Automatiskt genererad beskrivning">
            <a:extLst>
              <a:ext uri="{FF2B5EF4-FFF2-40B4-BE49-F238E27FC236}">
                <a16:creationId xmlns:a16="http://schemas.microsoft.com/office/drawing/2014/main" id="{BDAFF4F4-B214-4017-9B61-4F36E84ABF80}"/>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128166572"/>
              </p:ext>
            </p:extLst>
          </p:nvPr>
        </p:nvGraphicFramePr>
        <p:xfrm>
          <a:off x="6167438" y="106615"/>
          <a:ext cx="5689600"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a:solidFill>
                            <a:schemeClr val="bg1"/>
                          </a:solidFill>
                        </a:rPr>
                        <a:t>Antal*                 </a:t>
                      </a: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kern="1200" dirty="0">
                          <a:solidFill>
                            <a:srgbClr val="FFFFFF"/>
                          </a:solidFill>
                          <a:effectLst/>
                          <a:latin typeface="Futura Std Book" panose="020B0502020204020303" pitchFamily="34" charset="0"/>
                          <a:ea typeface="+mn-ea"/>
                          <a:cs typeface="+mn-cs"/>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9 530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947986397"/>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318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6 603</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44</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3208508909"/>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518650">
                <a:tc>
                  <a:txBody>
                    <a:bodyPr/>
                    <a:lstStyle/>
                    <a:p>
                      <a:pPr marL="72000" algn="l" fontAlgn="b"/>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11" name="textruta 10">
            <a:extLst>
              <a:ext uri="{FF2B5EF4-FFF2-40B4-BE49-F238E27FC236}">
                <a16:creationId xmlns:a16="http://schemas.microsoft.com/office/drawing/2014/main" id="{5EF2F2E0-92CB-4136-954E-2C070D9A22D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byggnad, utomhus, himmel, hög&#10;&#10;Automatiskt genererad beskrivning">
            <a:extLst>
              <a:ext uri="{FF2B5EF4-FFF2-40B4-BE49-F238E27FC236}">
                <a16:creationId xmlns:a16="http://schemas.microsoft.com/office/drawing/2014/main" id="{331698A9-B7F7-40FF-B9C5-ADA85EDB414E}"/>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Uppsala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494717579"/>
              </p:ext>
            </p:extLst>
          </p:nvPr>
        </p:nvGraphicFramePr>
        <p:xfrm>
          <a:off x="6167440" y="106614"/>
          <a:ext cx="5702807" cy="642498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155663">
                  <a:extLst>
                    <a:ext uri="{9D8B030D-6E8A-4147-A177-3AD203B41FA5}">
                      <a16:colId xmlns:a16="http://schemas.microsoft.com/office/drawing/2014/main" val="2818758293"/>
                    </a:ext>
                  </a:extLst>
                </a:gridCol>
                <a:gridCol w="1167413">
                  <a:extLst>
                    <a:ext uri="{9D8B030D-6E8A-4147-A177-3AD203B41FA5}">
                      <a16:colId xmlns:a16="http://schemas.microsoft.com/office/drawing/2014/main" val="1452816917"/>
                    </a:ext>
                  </a:extLst>
                </a:gridCol>
              </a:tblGrid>
              <a:tr h="5861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61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868">
                <a:tc>
                  <a:txBody>
                    <a:bodyPr/>
                    <a:lstStyle/>
                    <a:p>
                      <a:pPr marL="7200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13 746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Håbo</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93360832"/>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Älvkarleby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559525621"/>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Knivsta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947986397"/>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Heby</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325918200"/>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Tierp</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39445981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Uppsala</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8 766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3208508909"/>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Enköping</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121273573"/>
                  </a:ext>
                </a:extLst>
              </a:tr>
              <a:tr h="519214">
                <a:tc>
                  <a:txBody>
                    <a:bodyPr/>
                    <a:lstStyle/>
                    <a:p>
                      <a:pPr marL="72000" algn="l" defTabSz="914400" rtl="0" eaLnBrk="1" fontAlgn="b" latinLnBrk="0" hangingPunct="1"/>
                      <a:r>
                        <a:rPr lang="sv-SE" sz="800" b="0" i="0" u="none" strike="noStrike" kern="1200" dirty="0">
                          <a:solidFill>
                            <a:srgbClr val="000000"/>
                          </a:solidFill>
                          <a:effectLst/>
                          <a:latin typeface="Futura Std Book" panose="020B0502020204020303" pitchFamily="34" charset="0"/>
                          <a:ea typeface="+mn-ea"/>
                          <a:cs typeface="+mn-cs"/>
                        </a:rPr>
                        <a:t>Östhammar</a:t>
                      </a:r>
                    </a:p>
                  </a:txBody>
                  <a:tcPr marL="9525"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08423942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hög&#10;&#10;Automatiskt genererad beskrivning">
            <a:extLst>
              <a:ext uri="{FF2B5EF4-FFF2-40B4-BE49-F238E27FC236}">
                <a16:creationId xmlns:a16="http://schemas.microsoft.com/office/drawing/2014/main" id="{34185575-BCF8-4CD6-B3AC-D9BCC173060C}"/>
              </a:ext>
            </a:extLst>
          </p:cNvPr>
          <p:cNvPicPr>
            <a:picLocks noGrp="1" noChangeAspect="1"/>
          </p:cNvPicPr>
          <p:nvPr>
            <p:ph type="pic" sz="quarter" idx="13"/>
          </p:nvPr>
        </p:nvPicPr>
        <p:blipFill>
          <a:blip r:embed="rId2"/>
          <a:srcRect l="1585" r="1585"/>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4214169321"/>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85499">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marL="72000" algn="l" fontAlgn="b"/>
                      <a:r>
                        <a:rPr lang="sv-SE" sz="800" b="1" i="0" u="none" strike="noStrike" kern="1200" dirty="0">
                          <a:solidFill>
                            <a:srgbClr val="000000"/>
                          </a:solidFill>
                          <a:effectLst/>
                          <a:latin typeface="Futura Std Book" panose="020B0502020204020303" pitchFamily="34" charset="0"/>
                          <a:ea typeface="+mn-ea"/>
                          <a:cs typeface="+mn-cs"/>
                        </a:rPr>
                        <a:t>Uppsala län</a:t>
                      </a:r>
                    </a:p>
                  </a:txBody>
                  <a:tcPr marL="9525"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390 158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1 360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Enköping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46 759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193</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14 189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1 133</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Håbo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22 198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Knivsta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19 348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Tierp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21 445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1 000</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Uppsala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234 254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Älvkarleby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9 614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kern="1200" dirty="0">
                          <a:solidFill>
                            <a:srgbClr val="000000"/>
                          </a:solidFill>
                          <a:effectLst/>
                          <a:latin typeface="Futura Std Book" panose="020B0502020204020303" pitchFamily="34" charset="0"/>
                          <a:ea typeface="+mn-ea"/>
                          <a:cs typeface="+mn-cs"/>
                        </a:rPr>
                        <a:t>Östhammar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22 351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108423942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byggnad, utomhus, himmel, hög&#10;&#10;Automatiskt genererad beskrivning">
            <a:extLst>
              <a:ext uri="{FF2B5EF4-FFF2-40B4-BE49-F238E27FC236}">
                <a16:creationId xmlns:a16="http://schemas.microsoft.com/office/drawing/2014/main" id="{C82841F1-D815-435F-83A1-B321E692B0CF}"/>
              </a:ext>
            </a:extLst>
          </p:cNvPr>
          <p:cNvPicPr>
            <a:picLocks noGrp="1" noChangeAspect="1"/>
          </p:cNvPicPr>
          <p:nvPr>
            <p:ph type="pic" sz="quarter" idx="13"/>
          </p:nvPr>
        </p:nvPicPr>
        <p:blipFill>
          <a:blip r:embed="rId2"/>
          <a:srcRect l="1585" r="1585"/>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Uppsala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811688763"/>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85499">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85499">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512311">
                <a:tc>
                  <a:txBody>
                    <a:bodyPr/>
                    <a:lstStyle/>
                    <a:p>
                      <a:pPr algn="l" rtl="0" fontAlgn="ctr"/>
                      <a:r>
                        <a:rPr lang="sv-SE" sz="800" b="1" i="0" u="none" strike="noStrike" dirty="0">
                          <a:solidFill>
                            <a:srgbClr val="000000"/>
                          </a:solidFill>
                          <a:effectLst/>
                          <a:latin typeface="Futura Std Book" panose="020B0502020204020303" pitchFamily="34" charset="0"/>
                        </a:rPr>
                        <a:t>Uppsala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518650">
                <a:tc>
                  <a:txBody>
                    <a:bodyPr/>
                    <a:lstStyle/>
                    <a:p>
                      <a:pPr algn="l" rtl="0" fontAlgn="ctr"/>
                      <a:r>
                        <a:rPr lang="sv-SE" sz="800" b="0" i="0" u="none" strike="noStrike" dirty="0">
                          <a:solidFill>
                            <a:srgbClr val="000000"/>
                          </a:solidFill>
                          <a:effectLst/>
                          <a:latin typeface="Futura Std Book" panose="020B0502020204020303" pitchFamily="34" charset="0"/>
                        </a:rPr>
                        <a:t>Enköping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293360832"/>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Heby</a:t>
                      </a:r>
                    </a:p>
                  </a:txBody>
                  <a:tcPr marL="180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559525621"/>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Håbo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947986397"/>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Knivsta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325918200"/>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Tierp</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9445981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Uppsala</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79</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66</a:t>
                      </a:r>
                    </a:p>
                  </a:txBody>
                  <a:tcPr marL="0" marR="0" marT="0" marB="0" anchor="ctr"/>
                </a:tc>
                <a:extLst>
                  <a:ext uri="{0D108BD9-81ED-4DB2-BD59-A6C34878D82A}">
                    <a16:rowId xmlns:a16="http://schemas.microsoft.com/office/drawing/2014/main" val="3208508909"/>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Älvkarleby</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121273573"/>
                  </a:ext>
                </a:extLst>
              </a:tr>
              <a:tr h="518650">
                <a:tc>
                  <a:txBody>
                    <a:bodyPr/>
                    <a:lstStyle/>
                    <a:p>
                      <a:pPr algn="l" rtl="0" fontAlgn="ctr"/>
                      <a:r>
                        <a:rPr lang="sv-SE" sz="800" b="0" i="0" u="none" strike="noStrike">
                          <a:solidFill>
                            <a:srgbClr val="000000"/>
                          </a:solidFill>
                          <a:effectLst/>
                          <a:latin typeface="Futura Std Book" panose="020B0502020204020303" pitchFamily="34" charset="0"/>
                        </a:rPr>
                        <a:t>Östhammar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08423942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5947360" y="0"/>
            <a:ext cx="6244640" cy="6883216"/>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61554" y="1628775"/>
            <a:ext cx="5310596"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61554" y="342899"/>
            <a:ext cx="5565487"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68066" y="0"/>
            <a:ext cx="6109559"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2659</TotalTime>
  <Words>3048</Words>
  <Application>Microsoft Office PowerPoint</Application>
  <PresentationFormat>Bredbild</PresentationFormat>
  <Paragraphs>1116</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Futura std book</vt:lpstr>
      <vt:lpstr>Futura std book</vt:lpstr>
      <vt:lpstr>Garamond</vt:lpstr>
      <vt:lpstr>Minion Pro</vt:lpstr>
      <vt:lpstr>Times New Roman</vt:lpstr>
      <vt:lpstr>Wingdings</vt:lpstr>
      <vt:lpstr>Stockholm Business Region</vt:lpstr>
      <vt:lpstr>PowerPoint-presentation</vt:lpstr>
      <vt:lpstr>Om rapporten</vt:lpstr>
      <vt:lpstr>Stabilt läge för Uppsala</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502</cp:revision>
  <cp:lastPrinted>2020-06-25T08:35:02Z</cp:lastPrinted>
  <dcterms:created xsi:type="dcterms:W3CDTF">2019-04-29T08:02:07Z</dcterms:created>
  <dcterms:modified xsi:type="dcterms:W3CDTF">2021-09-28T11:11:34Z</dcterms:modified>
</cp:coreProperties>
</file>