
<file path=[Content_Types].xml><?xml version="1.0" encoding="utf-8"?>
<Types xmlns="http://schemas.openxmlformats.org/package/2006/content-types">
  <Default Extension="png" ContentType="image/png"/>
  <Default Extension="svg" ContentType="image/svg+xml"/>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5"/>
  </p:notesMasterIdLst>
  <p:handoutMasterIdLst>
    <p:handoutMasterId r:id="rId26"/>
  </p:handoutMasterIdLst>
  <p:sldIdLst>
    <p:sldId id="369" r:id="rId2"/>
    <p:sldId id="308" r:id="rId3"/>
    <p:sldId id="347" r:id="rId4"/>
    <p:sldId id="370" r:id="rId5"/>
    <p:sldId id="371" r:id="rId6"/>
    <p:sldId id="351" r:id="rId7"/>
    <p:sldId id="372" r:id="rId8"/>
    <p:sldId id="373" r:id="rId9"/>
    <p:sldId id="354" r:id="rId10"/>
    <p:sldId id="368" r:id="rId11"/>
    <p:sldId id="374" r:id="rId12"/>
    <p:sldId id="375" r:id="rId13"/>
    <p:sldId id="358" r:id="rId14"/>
    <p:sldId id="359" r:id="rId15"/>
    <p:sldId id="376" r:id="rId16"/>
    <p:sldId id="377" r:id="rId17"/>
    <p:sldId id="378" r:id="rId18"/>
    <p:sldId id="316" r:id="rId19"/>
    <p:sldId id="363" r:id="rId20"/>
    <p:sldId id="364" r:id="rId21"/>
    <p:sldId id="365" r:id="rId22"/>
    <p:sldId id="366" r:id="rId23"/>
    <p:sldId id="367" r:id="rId2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47"/>
            <p14:sldId id="370"/>
            <p14:sldId id="371"/>
            <p14:sldId id="351"/>
            <p14:sldId id="372"/>
            <p14:sldId id="373"/>
            <p14:sldId id="354"/>
            <p14:sldId id="368"/>
            <p14:sldId id="374"/>
            <p14:sldId id="375"/>
            <p14:sldId id="358"/>
            <p14:sldId id="359"/>
            <p14:sldId id="376"/>
            <p14:sldId id="377"/>
            <p14:sldId id="378"/>
            <p14:sldId id="316"/>
            <p14:sldId id="363"/>
            <p14:sldId id="364"/>
            <p14:sldId id="365"/>
            <p14:sldId id="366"/>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asmus Ragnarsson" initials="RR" lastIdx="2" clrIdx="0">
    <p:extLst>
      <p:ext uri="{19B8F6BF-5375-455C-9EA6-DF929625EA0E}">
        <p15:presenceInfo xmlns:p15="http://schemas.microsoft.com/office/powerpoint/2012/main" userId="S::rasmus.ragnarsson@indikator.org::130af0ea-7f48-4e1e-b25e-5e975adb73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40064"/>
    <a:srgbClr val="00867F"/>
    <a:srgbClr val="FFFFFF"/>
    <a:srgbClr val="595959"/>
    <a:srgbClr val="05236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660"/>
  </p:normalViewPr>
  <p:slideViewPr>
    <p:cSldViewPr snapToGrid="0">
      <p:cViewPr varScale="1">
        <p:scale>
          <a:sx n="69" d="100"/>
          <a:sy n="69" d="100"/>
        </p:scale>
        <p:origin x="484" y="44"/>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2021Q3\Sida%204.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5.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6.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7.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8.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1.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2.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3.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5.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6.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FILESERVER1\gemensam\2%20Projekt\SBA%20-%20Q42019%20fram&#229;t\4.4%20-%20Rapportexcellmallar\2021Q3\Sida%201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Grafdata'!$B$60</c:f>
              <c:strCache>
                <c:ptCount val="1"/>
                <c:pt idx="0">
                  <c:v>Total</c:v>
                </c:pt>
              </c:strCache>
            </c:strRef>
          </c:tx>
          <c:spPr>
            <a:ln w="28575" cap="rnd">
              <a:solidFill>
                <a:schemeClr val="accent1"/>
              </a:solidFill>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Grafdata'!$C$60:$AQ$60</c:f>
              <c:numCache>
                <c:formatCode>General</c:formatCode>
                <c:ptCount val="41"/>
                <c:pt idx="0">
                  <c:v>100</c:v>
                </c:pt>
                <c:pt idx="1">
                  <c:v>97.230176718492316</c:v>
                </c:pt>
                <c:pt idx="2">
                  <c:v>94.999178686362868</c:v>
                </c:pt>
                <c:pt idx="3">
                  <c:v>103.79015410111866</c:v>
                </c:pt>
                <c:pt idx="4">
                  <c:v>101.24013871784537</c:v>
                </c:pt>
                <c:pt idx="5">
                  <c:v>100.67609671946683</c:v>
                </c:pt>
                <c:pt idx="6">
                  <c:v>97.967160288131865</c:v>
                </c:pt>
                <c:pt idx="7">
                  <c:v>105.8780413933561</c:v>
                </c:pt>
                <c:pt idx="8">
                  <c:v>104.93612769050615</c:v>
                </c:pt>
                <c:pt idx="9">
                  <c:v>102.7867213609461</c:v>
                </c:pt>
                <c:pt idx="10">
                  <c:v>100.18527679384587</c:v>
                </c:pt>
                <c:pt idx="11">
                  <c:v>107.30105431421909</c:v>
                </c:pt>
                <c:pt idx="12">
                  <c:v>107.14743775067363</c:v>
                </c:pt>
                <c:pt idx="13">
                  <c:v>103.81295195307547</c:v>
                </c:pt>
                <c:pt idx="14">
                  <c:v>102.2379697350674</c:v>
                </c:pt>
                <c:pt idx="15">
                  <c:v>111.30466125985232</c:v>
                </c:pt>
                <c:pt idx="16">
                  <c:v>109.86615669380939</c:v>
                </c:pt>
                <c:pt idx="17">
                  <c:v>107.76687090835681</c:v>
                </c:pt>
                <c:pt idx="18">
                  <c:v>106.21217275042952</c:v>
                </c:pt>
                <c:pt idx="19">
                  <c:v>113.92400727410021</c:v>
                </c:pt>
                <c:pt idx="20">
                  <c:v>113.51157706611467</c:v>
                </c:pt>
                <c:pt idx="21">
                  <c:v>112.52279411939283</c:v>
                </c:pt>
                <c:pt idx="22">
                  <c:v>110.22932006526365</c:v>
                </c:pt>
                <c:pt idx="23">
                  <c:v>120.03103404577534</c:v>
                </c:pt>
                <c:pt idx="24">
                  <c:v>118.29179117418199</c:v>
                </c:pt>
                <c:pt idx="25">
                  <c:v>116.61299836023913</c:v>
                </c:pt>
                <c:pt idx="26">
                  <c:v>114.66707059426305</c:v>
                </c:pt>
                <c:pt idx="27">
                  <c:v>124.4969015852444</c:v>
                </c:pt>
                <c:pt idx="28">
                  <c:v>122.12015604683512</c:v>
                </c:pt>
                <c:pt idx="29">
                  <c:v>120.33967831507468</c:v>
                </c:pt>
                <c:pt idx="30">
                  <c:v>117.77611362237803</c:v>
                </c:pt>
                <c:pt idx="31">
                  <c:v>128.44006044561678</c:v>
                </c:pt>
                <c:pt idx="32">
                  <c:v>125.56676904819922</c:v>
                </c:pt>
                <c:pt idx="33">
                  <c:v>122.26888643212895</c:v>
                </c:pt>
                <c:pt idx="34">
                  <c:v>120.88573306428744</c:v>
                </c:pt>
                <c:pt idx="35">
                  <c:v>125.72401527937808</c:v>
                </c:pt>
                <c:pt idx="36">
                  <c:v>123.86453747983262</c:v>
                </c:pt>
                <c:pt idx="37">
                  <c:v>122.77310627996</c:v>
                </c:pt>
                <c:pt idx="38">
                  <c:v>124.05460796093185</c:v>
                </c:pt>
                <c:pt idx="39">
                  <c:v>133.64925822026322</c:v>
                </c:pt>
                <c:pt idx="40">
                  <c:v>131.76496145084661</c:v>
                </c:pt>
              </c:numCache>
            </c:numRef>
          </c:val>
          <c:smooth val="0"/>
          <c:extLst>
            <c:ext xmlns:c16="http://schemas.microsoft.com/office/drawing/2014/chart" uri="{C3380CC4-5D6E-409C-BE32-E72D297353CC}">
              <c16:uniqueId val="{00000000-0C98-4227-AB35-A80A6C6040F3}"/>
            </c:ext>
          </c:extLst>
        </c:ser>
        <c:ser>
          <c:idx val="1"/>
          <c:order val="1"/>
          <c:tx>
            <c:strRef>
              <c:f>'s4 Grafdata'!$B$61</c:f>
              <c:strCache>
                <c:ptCount val="1"/>
                <c:pt idx="0">
                  <c:v>Per invånare</c:v>
                </c:pt>
              </c:strCache>
            </c:strRef>
          </c:tx>
          <c:spPr>
            <a:ln w="28575" cap="rnd">
              <a:solidFill>
                <a:schemeClr val="accent2"/>
              </a:solidFill>
              <a:prstDash val="sysDash"/>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Grafdata'!$C$61:$AQ$61</c:f>
              <c:numCache>
                <c:formatCode>General</c:formatCode>
                <c:ptCount val="41"/>
                <c:pt idx="0">
                  <c:v>100</c:v>
                </c:pt>
                <c:pt idx="1">
                  <c:v>97.27700833223787</c:v>
                </c:pt>
                <c:pt idx="2">
                  <c:v>95.018783449420582</c:v>
                </c:pt>
                <c:pt idx="3">
                  <c:v>103.69781577611339</c:v>
                </c:pt>
                <c:pt idx="4">
                  <c:v>101.15811753394595</c:v>
                </c:pt>
                <c:pt idx="5">
                  <c:v>100.53998744929297</c:v>
                </c:pt>
                <c:pt idx="6">
                  <c:v>97.813145026997546</c:v>
                </c:pt>
                <c:pt idx="7">
                  <c:v>105.49350939320063</c:v>
                </c:pt>
                <c:pt idx="8">
                  <c:v>104.40251893098873</c:v>
                </c:pt>
                <c:pt idx="9">
                  <c:v>102.15551319688834</c:v>
                </c:pt>
                <c:pt idx="10">
                  <c:v>99.39733140924406</c:v>
                </c:pt>
                <c:pt idx="11">
                  <c:v>106.12176566323744</c:v>
                </c:pt>
                <c:pt idx="12">
                  <c:v>105.8383602521251</c:v>
                </c:pt>
                <c:pt idx="13">
                  <c:v>102.43071222079453</c:v>
                </c:pt>
                <c:pt idx="14">
                  <c:v>100.73171406277925</c:v>
                </c:pt>
                <c:pt idx="15">
                  <c:v>109.40769048411003</c:v>
                </c:pt>
                <c:pt idx="16">
                  <c:v>107.80651502517169</c:v>
                </c:pt>
                <c:pt idx="17">
                  <c:v>105.64377005395517</c:v>
                </c:pt>
                <c:pt idx="18">
                  <c:v>103.95186693786765</c:v>
                </c:pt>
                <c:pt idx="19">
                  <c:v>111.21393671819196</c:v>
                </c:pt>
                <c:pt idx="20">
                  <c:v>110.52153513646803</c:v>
                </c:pt>
                <c:pt idx="21">
                  <c:v>109.23195333504044</c:v>
                </c:pt>
                <c:pt idx="22">
                  <c:v>106.92439887778151</c:v>
                </c:pt>
                <c:pt idx="23">
                  <c:v>116.24325998137883</c:v>
                </c:pt>
                <c:pt idx="24">
                  <c:v>114.48385404604988</c:v>
                </c:pt>
                <c:pt idx="25">
                  <c:v>112.78600729595516</c:v>
                </c:pt>
                <c:pt idx="26">
                  <c:v>110.84417957032549</c:v>
                </c:pt>
                <c:pt idx="27">
                  <c:v>120.15038068115146</c:v>
                </c:pt>
                <c:pt idx="28">
                  <c:v>117.81257654581863</c:v>
                </c:pt>
                <c:pt idx="29">
                  <c:v>116.02075942291307</c:v>
                </c:pt>
                <c:pt idx="30">
                  <c:v>113.45931806111788</c:v>
                </c:pt>
                <c:pt idx="31">
                  <c:v>123.53940999953841</c:v>
                </c:pt>
                <c:pt idx="32">
                  <c:v>120.72405059271141</c:v>
                </c:pt>
                <c:pt idx="33">
                  <c:v>117.53822220041351</c:v>
                </c:pt>
                <c:pt idx="34">
                  <c:v>116.20413605599033</c:v>
                </c:pt>
                <c:pt idx="35">
                  <c:v>120.69629543326749</c:v>
                </c:pt>
                <c:pt idx="36">
                  <c:v>118.95706291382533</c:v>
                </c:pt>
                <c:pt idx="37">
                  <c:v>117.97367204478783</c:v>
                </c:pt>
                <c:pt idx="38">
                  <c:v>119.19346906100552</c:v>
                </c:pt>
                <c:pt idx="39">
                  <c:v>128.24488988973644</c:v>
                </c:pt>
                <c:pt idx="40">
                  <c:v>126.45743229403122</c:v>
                </c:pt>
              </c:numCache>
            </c:numRef>
          </c:val>
          <c:smooth val="0"/>
          <c:extLst>
            <c:ext xmlns:c16="http://schemas.microsoft.com/office/drawing/2014/chart" uri="{C3380CC4-5D6E-409C-BE32-E72D297353CC}">
              <c16:uniqueId val="{00000001-0C98-4227-AB35-A80A6C6040F3}"/>
            </c:ext>
          </c:extLst>
        </c:ser>
        <c:ser>
          <c:idx val="2"/>
          <c:order val="2"/>
          <c:tx>
            <c:strRef>
              <c:f>'s4 Grafdata'!$B$62</c:f>
              <c:strCache>
                <c:ptCount val="1"/>
                <c:pt idx="0">
                  <c:v>Per sysselsatt</c:v>
                </c:pt>
              </c:strCache>
            </c:strRef>
          </c:tx>
          <c:spPr>
            <a:ln w="28575" cap="rnd">
              <a:solidFill>
                <a:schemeClr val="accent3"/>
              </a:solidFill>
              <a:prstDash val="sysDot"/>
              <a:round/>
            </a:ln>
            <a:effectLst/>
          </c:spPr>
          <c:marker>
            <c:symbol val="none"/>
          </c:marker>
          <c:cat>
            <c:strRef>
              <c:f>'s4 Grafdata'!$C$41:$AQ$41</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's4 Grafdata'!$C$62:$AQ$62</c:f>
              <c:numCache>
                <c:formatCode>General</c:formatCode>
                <c:ptCount val="41"/>
                <c:pt idx="0">
                  <c:v>100</c:v>
                </c:pt>
                <c:pt idx="1">
                  <c:v>100.44625179456553</c:v>
                </c:pt>
                <c:pt idx="2">
                  <c:v>101.98552915730242</c:v>
                </c:pt>
                <c:pt idx="3">
                  <c:v>109.15440638825555</c:v>
                </c:pt>
                <c:pt idx="4">
                  <c:v>104.50845987553139</c:v>
                </c:pt>
                <c:pt idx="5">
                  <c:v>107.0530466304386</c:v>
                </c:pt>
                <c:pt idx="6">
                  <c:v>105.34018916490079</c:v>
                </c:pt>
                <c:pt idx="7">
                  <c:v>111.08922624318535</c:v>
                </c:pt>
                <c:pt idx="8">
                  <c:v>108.49054618040783</c:v>
                </c:pt>
                <c:pt idx="9">
                  <c:v>111.59463766188409</c:v>
                </c:pt>
                <c:pt idx="10">
                  <c:v>111.65877737272612</c:v>
                </c:pt>
                <c:pt idx="11">
                  <c:v>120.48939460200353</c:v>
                </c:pt>
                <c:pt idx="12">
                  <c:v>113.30630621980683</c:v>
                </c:pt>
                <c:pt idx="13">
                  <c:v>111.53663557838428</c:v>
                </c:pt>
                <c:pt idx="14">
                  <c:v>113.85206745787357</c:v>
                </c:pt>
                <c:pt idx="15">
                  <c:v>121.82735132190845</c:v>
                </c:pt>
                <c:pt idx="16">
                  <c:v>114.46877303319319</c:v>
                </c:pt>
                <c:pt idx="17">
                  <c:v>117.09620358408027</c:v>
                </c:pt>
                <c:pt idx="18">
                  <c:v>116.0642375946516</c:v>
                </c:pt>
                <c:pt idx="19">
                  <c:v>119.99995432871886</c:v>
                </c:pt>
                <c:pt idx="20">
                  <c:v>120.89298017429975</c:v>
                </c:pt>
                <c:pt idx="21">
                  <c:v>118.99063976562563</c:v>
                </c:pt>
                <c:pt idx="22">
                  <c:v>112.74788792661774</c:v>
                </c:pt>
                <c:pt idx="23">
                  <c:v>120.47958051081936</c:v>
                </c:pt>
                <c:pt idx="24">
                  <c:v>114.87048123422011</c:v>
                </c:pt>
                <c:pt idx="25">
                  <c:v>119.00551428404344</c:v>
                </c:pt>
                <c:pt idx="26">
                  <c:v>119.28572874368339</c:v>
                </c:pt>
                <c:pt idx="27">
                  <c:v>125.8083813611612</c:v>
                </c:pt>
                <c:pt idx="28">
                  <c:v>119.88842804890319</c:v>
                </c:pt>
                <c:pt idx="29">
                  <c:v>121.42463409252088</c:v>
                </c:pt>
                <c:pt idx="30">
                  <c:v>115.79306046475382</c:v>
                </c:pt>
                <c:pt idx="31">
                  <c:v>128.44006044561675</c:v>
                </c:pt>
                <c:pt idx="32">
                  <c:v>122.46635499762638</c:v>
                </c:pt>
                <c:pt idx="33">
                  <c:v>123.83643625818188</c:v>
                </c:pt>
                <c:pt idx="34">
                  <c:v>126.24380987973406</c:v>
                </c:pt>
                <c:pt idx="35">
                  <c:v>125.35067002242371</c:v>
                </c:pt>
                <c:pt idx="36">
                  <c:v>132.02386812334538</c:v>
                </c:pt>
                <c:pt idx="37">
                  <c:v>128.91656116808934</c:v>
                </c:pt>
                <c:pt idx="38">
                  <c:v>135.45149470856217</c:v>
                </c:pt>
                <c:pt idx="39">
                  <c:v>150.57965921964217</c:v>
                </c:pt>
                <c:pt idx="40">
                  <c:v>140.89199301631129</c:v>
                </c:pt>
              </c:numCache>
            </c:numRef>
          </c:val>
          <c:smooth val="0"/>
          <c:extLst>
            <c:ext xmlns:c16="http://schemas.microsoft.com/office/drawing/2014/chart" uri="{C3380CC4-5D6E-409C-BE32-E72D297353CC}">
              <c16:uniqueId val="{00000002-0C98-4227-AB35-A80A6C6040F3}"/>
            </c:ext>
          </c:extLst>
        </c:ser>
        <c:dLbls>
          <c:showLegendKey val="0"/>
          <c:showVal val="0"/>
          <c:showCatName val="0"/>
          <c:showSerName val="0"/>
          <c:showPercent val="0"/>
          <c:showBubbleSize val="0"/>
        </c:dLbls>
        <c:smooth val="0"/>
        <c:axId val="465193192"/>
        <c:axId val="465186960"/>
      </c:lineChart>
      <c:catAx>
        <c:axId val="46519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86960"/>
        <c:crosses val="autoZero"/>
        <c:auto val="1"/>
        <c:lblAlgn val="ctr"/>
        <c:lblOffset val="100"/>
        <c:noMultiLvlLbl val="0"/>
      </c:catAx>
      <c:valAx>
        <c:axId val="465186960"/>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51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Grafdata!$B$57</c:f>
              <c:strCache>
                <c:ptCount val="1"/>
                <c:pt idx="0">
                  <c:v>Privat sektor</c:v>
                </c:pt>
              </c:strCache>
            </c:strRef>
          </c:tx>
          <c:spPr>
            <a:ln w="28575" cap="rnd">
              <a:solidFill>
                <a:schemeClr val="accent1"/>
              </a:solidFill>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Grafdata!$C$57:$AQ$57</c:f>
              <c:numCache>
                <c:formatCode>General</c:formatCode>
                <c:ptCount val="41"/>
                <c:pt idx="0">
                  <c:v>106</c:v>
                </c:pt>
                <c:pt idx="1">
                  <c:v>98.407851497301138</c:v>
                </c:pt>
                <c:pt idx="2">
                  <c:v>95.011267795220121</c:v>
                </c:pt>
                <c:pt idx="3">
                  <c:v>106.88069307115673</c:v>
                </c:pt>
                <c:pt idx="4">
                  <c:v>101.35611691228361</c:v>
                </c:pt>
                <c:pt idx="5">
                  <c:v>100.87185959032536</c:v>
                </c:pt>
                <c:pt idx="6">
                  <c:v>97.796871944993768</c:v>
                </c:pt>
                <c:pt idx="7">
                  <c:v>108.09722674768894</c:v>
                </c:pt>
                <c:pt idx="8">
                  <c:v>104.39409894556162</c:v>
                </c:pt>
                <c:pt idx="9">
                  <c:v>103.0601652336848</c:v>
                </c:pt>
                <c:pt idx="10">
                  <c:v>99.346251021175405</c:v>
                </c:pt>
                <c:pt idx="11">
                  <c:v>107.90885371247454</c:v>
                </c:pt>
                <c:pt idx="12">
                  <c:v>106.00133068654281</c:v>
                </c:pt>
                <c:pt idx="13">
                  <c:v>103.70118215500884</c:v>
                </c:pt>
                <c:pt idx="14">
                  <c:v>100.73640640033803</c:v>
                </c:pt>
                <c:pt idx="15">
                  <c:v>111.94125882148838</c:v>
                </c:pt>
                <c:pt idx="16">
                  <c:v>108.08708808669046</c:v>
                </c:pt>
                <c:pt idx="17">
                  <c:v>106.97235550670361</c:v>
                </c:pt>
                <c:pt idx="18">
                  <c:v>103.95815774769437</c:v>
                </c:pt>
                <c:pt idx="19">
                  <c:v>113.32813201404922</c:v>
                </c:pt>
                <c:pt idx="20">
                  <c:v>110.5719295734184</c:v>
                </c:pt>
                <c:pt idx="21">
                  <c:v>110.22623676796699</c:v>
                </c:pt>
                <c:pt idx="22">
                  <c:v>106.71566247641269</c:v>
                </c:pt>
                <c:pt idx="23">
                  <c:v>118.7024398255509</c:v>
                </c:pt>
                <c:pt idx="24">
                  <c:v>114.53565592997801</c:v>
                </c:pt>
                <c:pt idx="25">
                  <c:v>114.14067381166838</c:v>
                </c:pt>
                <c:pt idx="26">
                  <c:v>111.15939248608706</c:v>
                </c:pt>
                <c:pt idx="27">
                  <c:v>123.0453492002991</c:v>
                </c:pt>
                <c:pt idx="28">
                  <c:v>118.17551855408281</c:v>
                </c:pt>
                <c:pt idx="29">
                  <c:v>117.19671334735973</c:v>
                </c:pt>
                <c:pt idx="30">
                  <c:v>113.489419373339</c:v>
                </c:pt>
                <c:pt idx="31">
                  <c:v>127.48889387234654</c:v>
                </c:pt>
                <c:pt idx="32">
                  <c:v>121.92362778261766</c:v>
                </c:pt>
                <c:pt idx="33">
                  <c:v>119.59378723849842</c:v>
                </c:pt>
                <c:pt idx="34">
                  <c:v>116.99431032938517</c:v>
                </c:pt>
                <c:pt idx="35">
                  <c:v>123.40576790817802</c:v>
                </c:pt>
                <c:pt idx="36">
                  <c:v>118.77560036805231</c:v>
                </c:pt>
                <c:pt idx="37">
                  <c:v>117.34368900346264</c:v>
                </c:pt>
                <c:pt idx="38">
                  <c:v>116.98975918520371</c:v>
                </c:pt>
                <c:pt idx="39">
                  <c:v>130.40519553257448</c:v>
                </c:pt>
                <c:pt idx="40">
                  <c:v>126.48793045994772</c:v>
                </c:pt>
              </c:numCache>
            </c:numRef>
          </c:val>
          <c:smooth val="0"/>
          <c:extLst>
            <c:ext xmlns:c16="http://schemas.microsoft.com/office/drawing/2014/chart" uri="{C3380CC4-5D6E-409C-BE32-E72D297353CC}">
              <c16:uniqueId val="{00000000-85CC-497F-8F60-A8921816424F}"/>
            </c:ext>
          </c:extLst>
        </c:ser>
        <c:ser>
          <c:idx val="1"/>
          <c:order val="1"/>
          <c:tx>
            <c:strRef>
              <c:f>Grafdata!$B$58</c:f>
              <c:strCache>
                <c:ptCount val="1"/>
                <c:pt idx="0">
                  <c:v>Industri</c:v>
                </c:pt>
              </c:strCache>
            </c:strRef>
          </c:tx>
          <c:spPr>
            <a:ln w="28575" cap="rnd">
              <a:solidFill>
                <a:schemeClr val="accent2"/>
              </a:solidFill>
              <a:prstDash val="sysDot"/>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Grafdata!$C$58:$AQ$58</c:f>
              <c:numCache>
                <c:formatCode>General</c:formatCode>
                <c:ptCount val="41"/>
                <c:pt idx="0">
                  <c:v>107</c:v>
                </c:pt>
                <c:pt idx="1">
                  <c:v>98.003868227595632</c:v>
                </c:pt>
                <c:pt idx="2">
                  <c:v>99.005457122955264</c:v>
                </c:pt>
                <c:pt idx="3">
                  <c:v>117.11601692768448</c:v>
                </c:pt>
                <c:pt idx="4">
                  <c:v>99.719668896412543</c:v>
                </c:pt>
                <c:pt idx="5">
                  <c:v>97.786479439531576</c:v>
                </c:pt>
                <c:pt idx="6">
                  <c:v>99.496842989241017</c:v>
                </c:pt>
                <c:pt idx="7">
                  <c:v>114.48005861843954</c:v>
                </c:pt>
                <c:pt idx="8">
                  <c:v>100.12979655377472</c:v>
                </c:pt>
                <c:pt idx="9">
                  <c:v>97.902288731860523</c:v>
                </c:pt>
                <c:pt idx="10">
                  <c:v>98.74785357070796</c:v>
                </c:pt>
                <c:pt idx="11">
                  <c:v>107.23673838927799</c:v>
                </c:pt>
                <c:pt idx="12">
                  <c:v>98.298473979858286</c:v>
                </c:pt>
                <c:pt idx="13">
                  <c:v>95.337139766131841</c:v>
                </c:pt>
                <c:pt idx="14">
                  <c:v>96.015857208791132</c:v>
                </c:pt>
                <c:pt idx="15">
                  <c:v>109.66912334421276</c:v>
                </c:pt>
                <c:pt idx="16">
                  <c:v>96.653991459456194</c:v>
                </c:pt>
                <c:pt idx="17">
                  <c:v>94.943708273486038</c:v>
                </c:pt>
                <c:pt idx="18">
                  <c:v>95.352613012228119</c:v>
                </c:pt>
                <c:pt idx="19">
                  <c:v>104.99901372348791</c:v>
                </c:pt>
                <c:pt idx="20">
                  <c:v>94.270856661830365</c:v>
                </c:pt>
                <c:pt idx="21">
                  <c:v>94.32837507923206</c:v>
                </c:pt>
                <c:pt idx="22">
                  <c:v>96.122173472371699</c:v>
                </c:pt>
                <c:pt idx="23">
                  <c:v>114.30200451911162</c:v>
                </c:pt>
                <c:pt idx="24">
                  <c:v>99.038000331194269</c:v>
                </c:pt>
                <c:pt idx="25">
                  <c:v>98.252139884678499</c:v>
                </c:pt>
                <c:pt idx="26">
                  <c:v>98.569690951002173</c:v>
                </c:pt>
                <c:pt idx="27">
                  <c:v>116.06991428187881</c:v>
                </c:pt>
                <c:pt idx="28">
                  <c:v>99.771719195330633</c:v>
                </c:pt>
                <c:pt idx="29">
                  <c:v>99.216242051200453</c:v>
                </c:pt>
                <c:pt idx="30">
                  <c:v>100.94019564618664</c:v>
                </c:pt>
                <c:pt idx="31">
                  <c:v>123.22500189371445</c:v>
                </c:pt>
                <c:pt idx="32">
                  <c:v>103.00128938633632</c:v>
                </c:pt>
                <c:pt idx="33">
                  <c:v>101.10673566573686</c:v>
                </c:pt>
                <c:pt idx="34">
                  <c:v>103.98588922476631</c:v>
                </c:pt>
                <c:pt idx="35">
                  <c:v>115.72083423290185</c:v>
                </c:pt>
                <c:pt idx="36">
                  <c:v>97.728697234134401</c:v>
                </c:pt>
                <c:pt idx="37">
                  <c:v>96.611096490114733</c:v>
                </c:pt>
                <c:pt idx="38">
                  <c:v>102.96037742948835</c:v>
                </c:pt>
                <c:pt idx="39">
                  <c:v>118.36515871875513</c:v>
                </c:pt>
                <c:pt idx="40">
                  <c:v>101.79050659330289</c:v>
                </c:pt>
              </c:numCache>
            </c:numRef>
          </c:val>
          <c:smooth val="0"/>
          <c:extLst>
            <c:ext xmlns:c16="http://schemas.microsoft.com/office/drawing/2014/chart" uri="{C3380CC4-5D6E-409C-BE32-E72D297353CC}">
              <c16:uniqueId val="{00000001-85CC-497F-8F60-A8921816424F}"/>
            </c:ext>
          </c:extLst>
        </c:ser>
        <c:ser>
          <c:idx val="2"/>
          <c:order val="2"/>
          <c:tx>
            <c:strRef>
              <c:f>Grafdata!$B$59</c:f>
              <c:strCache>
                <c:ptCount val="1"/>
                <c:pt idx="0">
                  <c:v>Tjänster</c:v>
                </c:pt>
              </c:strCache>
            </c:strRef>
          </c:tx>
          <c:spPr>
            <a:ln w="28575" cap="rnd">
              <a:solidFill>
                <a:schemeClr val="accent3"/>
              </a:solidFill>
              <a:prstDash val="sysDash"/>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Grafdata!$C$59:$AQ$59</c:f>
              <c:numCache>
                <c:formatCode>General</c:formatCode>
                <c:ptCount val="41"/>
                <c:pt idx="0">
                  <c:v>108</c:v>
                </c:pt>
                <c:pt idx="1">
                  <c:v>96.994640891816147</c:v>
                </c:pt>
                <c:pt idx="2">
                  <c:v>93.293809090081098</c:v>
                </c:pt>
                <c:pt idx="3">
                  <c:v>100.40587198665582</c:v>
                </c:pt>
                <c:pt idx="4">
                  <c:v>102.04894879303578</c:v>
                </c:pt>
                <c:pt idx="5">
                  <c:v>102.26395418365162</c:v>
                </c:pt>
                <c:pt idx="6">
                  <c:v>98.417418693962162</c:v>
                </c:pt>
                <c:pt idx="7">
                  <c:v>105.00538278231784</c:v>
                </c:pt>
                <c:pt idx="8">
                  <c:v>107.16697535736972</c:v>
                </c:pt>
                <c:pt idx="9">
                  <c:v>105.8195693395096</c:v>
                </c:pt>
                <c:pt idx="10">
                  <c:v>101.37735342867946</c:v>
                </c:pt>
                <c:pt idx="11">
                  <c:v>108.89068036792592</c:v>
                </c:pt>
                <c:pt idx="12">
                  <c:v>111.12819656472995</c:v>
                </c:pt>
                <c:pt idx="13">
                  <c:v>108.04802191424686</c:v>
                </c:pt>
                <c:pt idx="14">
                  <c:v>105.43741882727883</c:v>
                </c:pt>
                <c:pt idx="15">
                  <c:v>113.4393905999024</c:v>
                </c:pt>
                <c:pt idx="16">
                  <c:v>115.30625492117268</c:v>
                </c:pt>
                <c:pt idx="17">
                  <c:v>113.25351680505067</c:v>
                </c:pt>
                <c:pt idx="18">
                  <c:v>110.36658999746291</c:v>
                </c:pt>
                <c:pt idx="19">
                  <c:v>118.79100623780283</c:v>
                </c:pt>
                <c:pt idx="20">
                  <c:v>120.88218436521137</c:v>
                </c:pt>
                <c:pt idx="21">
                  <c:v>119.22430031166655</c:v>
                </c:pt>
                <c:pt idx="22">
                  <c:v>114.58148433674295</c:v>
                </c:pt>
                <c:pt idx="23">
                  <c:v>121.31921490791662</c:v>
                </c:pt>
                <c:pt idx="24">
                  <c:v>123.55350650640109</c:v>
                </c:pt>
                <c:pt idx="25">
                  <c:v>122.1651719232318</c:v>
                </c:pt>
                <c:pt idx="26">
                  <c:v>118.80401014381404</c:v>
                </c:pt>
                <c:pt idx="27">
                  <c:v>126.30831832184964</c:v>
                </c:pt>
                <c:pt idx="28">
                  <c:v>128.12350120798163</c:v>
                </c:pt>
                <c:pt idx="29">
                  <c:v>125.68148149798061</c:v>
                </c:pt>
                <c:pt idx="30">
                  <c:v>120.70408696318475</c:v>
                </c:pt>
                <c:pt idx="31">
                  <c:v>129.29029164531462</c:v>
                </c:pt>
                <c:pt idx="32">
                  <c:v>132.63266488264426</c:v>
                </c:pt>
                <c:pt idx="33">
                  <c:v>128.67440984244777</c:v>
                </c:pt>
                <c:pt idx="34">
                  <c:v>124.69343524202455</c:v>
                </c:pt>
                <c:pt idx="35">
                  <c:v>126.62510160792175</c:v>
                </c:pt>
                <c:pt idx="36">
                  <c:v>129.42118554127021</c:v>
                </c:pt>
                <c:pt idx="37">
                  <c:v>125.98747553614774</c:v>
                </c:pt>
                <c:pt idx="38">
                  <c:v>123.98155124023319</c:v>
                </c:pt>
                <c:pt idx="39">
                  <c:v>135.90013996844775</c:v>
                </c:pt>
                <c:pt idx="40">
                  <c:v>139.65078223030986</c:v>
                </c:pt>
              </c:numCache>
            </c:numRef>
          </c:val>
          <c:smooth val="0"/>
          <c:extLst>
            <c:ext xmlns:c16="http://schemas.microsoft.com/office/drawing/2014/chart" uri="{C3380CC4-5D6E-409C-BE32-E72D297353CC}">
              <c16:uniqueId val="{00000002-85CC-497F-8F60-A8921816424F}"/>
            </c:ext>
          </c:extLst>
        </c:ser>
        <c:ser>
          <c:idx val="3"/>
          <c:order val="3"/>
          <c:tx>
            <c:strRef>
              <c:f>Grafdata!$B$60</c:f>
              <c:strCache>
                <c:ptCount val="1"/>
                <c:pt idx="0">
                  <c:v>Övrigt</c:v>
                </c:pt>
              </c:strCache>
            </c:strRef>
          </c:tx>
          <c:spPr>
            <a:ln w="28575" cap="rnd">
              <a:solidFill>
                <a:schemeClr val="accent4"/>
              </a:solidFill>
              <a:prstDash val="dash"/>
              <a:round/>
            </a:ln>
            <a:effectLst/>
          </c:spPr>
          <c:marker>
            <c:symbol val="none"/>
          </c:marker>
          <c:cat>
            <c:strRef>
              <c:f>Grafdata!$C$32:$AQ$32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Grafdata!$C$60:$AQ$60</c:f>
              <c:numCache>
                <c:formatCode>General</c:formatCode>
                <c:ptCount val="41"/>
                <c:pt idx="0">
                  <c:v>109</c:v>
                </c:pt>
                <c:pt idx="1">
                  <c:v>104.59956342715927</c:v>
                </c:pt>
                <c:pt idx="2">
                  <c:v>90.76121669499409</c:v>
                </c:pt>
                <c:pt idx="3">
                  <c:v>103.51913347894481</c:v>
                </c:pt>
                <c:pt idx="4">
                  <c:v>103.13669089560575</c:v>
                </c:pt>
                <c:pt idx="5">
                  <c:v>103.9173763360788</c:v>
                </c:pt>
                <c:pt idx="6">
                  <c:v>91.080863845320621</c:v>
                </c:pt>
                <c:pt idx="7">
                  <c:v>102.56649120433184</c:v>
                </c:pt>
                <c:pt idx="8">
                  <c:v>105.52121941877344</c:v>
                </c:pt>
                <c:pt idx="9">
                  <c:v>106.58208471449592</c:v>
                </c:pt>
                <c:pt idx="10">
                  <c:v>93.54260366591916</c:v>
                </c:pt>
                <c:pt idx="11">
                  <c:v>106.10848938315918</c:v>
                </c:pt>
                <c:pt idx="12">
                  <c:v>107.60866250506328</c:v>
                </c:pt>
                <c:pt idx="13">
                  <c:v>109.87646266003107</c:v>
                </c:pt>
                <c:pt idx="14">
                  <c:v>96.060548649895253</c:v>
                </c:pt>
                <c:pt idx="15">
                  <c:v>112.46677559903398</c:v>
                </c:pt>
                <c:pt idx="16">
                  <c:v>111.89053719414933</c:v>
                </c:pt>
                <c:pt idx="17">
                  <c:v>115.74504084120822</c:v>
                </c:pt>
                <c:pt idx="18">
                  <c:v>103.28213630208994</c:v>
                </c:pt>
                <c:pt idx="19">
                  <c:v>115.35958381904577</c:v>
                </c:pt>
                <c:pt idx="20">
                  <c:v>115.93193744401881</c:v>
                </c:pt>
                <c:pt idx="21">
                  <c:v>119.2920589578664</c:v>
                </c:pt>
                <c:pt idx="22">
                  <c:v>105.96700431503926</c:v>
                </c:pt>
                <c:pt idx="23">
                  <c:v>120.75372649323329</c:v>
                </c:pt>
                <c:pt idx="24">
                  <c:v>122.4789810802214</c:v>
                </c:pt>
                <c:pt idx="25">
                  <c:v>126.7168687984484</c:v>
                </c:pt>
                <c:pt idx="26">
                  <c:v>116.45451050987236</c:v>
                </c:pt>
                <c:pt idx="27">
                  <c:v>129.51050617212479</c:v>
                </c:pt>
                <c:pt idx="28">
                  <c:v>130.37112675133497</c:v>
                </c:pt>
                <c:pt idx="29">
                  <c:v>133.59366485523375</c:v>
                </c:pt>
                <c:pt idx="30">
                  <c:v>120.2393518897488</c:v>
                </c:pt>
                <c:pt idx="31">
                  <c:v>132.14222087546528</c:v>
                </c:pt>
                <c:pt idx="32">
                  <c:v>132.71727940923452</c:v>
                </c:pt>
                <c:pt idx="33">
                  <c:v>135.15720189008465</c:v>
                </c:pt>
                <c:pt idx="34">
                  <c:v>123.19077777275065</c:v>
                </c:pt>
                <c:pt idx="35">
                  <c:v>131.89199180610061</c:v>
                </c:pt>
                <c:pt idx="36">
                  <c:v>135.37721544985482</c:v>
                </c:pt>
                <c:pt idx="37">
                  <c:v>140.38836191922894</c:v>
                </c:pt>
                <c:pt idx="38">
                  <c:v>128.43474810072837</c:v>
                </c:pt>
                <c:pt idx="39">
                  <c:v>142.06240973805549</c:v>
                </c:pt>
                <c:pt idx="40">
                  <c:v>143.53339509754684</c:v>
                </c:pt>
              </c:numCache>
            </c:numRef>
          </c:val>
          <c:smooth val="0"/>
          <c:extLst>
            <c:ext xmlns:c16="http://schemas.microsoft.com/office/drawing/2014/chart" uri="{C3380CC4-5D6E-409C-BE32-E72D297353CC}">
              <c16:uniqueId val="{00000003-85CC-497F-8F60-A8921816424F}"/>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ax val="200"/>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Grafdata!$A$35</c:f>
              <c:strCache>
                <c:ptCount val="1"/>
                <c:pt idx="0">
                  <c:v>Gävleborgs län</c:v>
                </c:pt>
              </c:strCache>
            </c:strRef>
          </c:tx>
          <c:spPr>
            <a:ln w="28575" cap="rnd">
              <a:solidFill>
                <a:schemeClr val="accent2"/>
              </a:solidFill>
              <a:prstDash val="solid"/>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Grafdata!$B$35:$AP$35</c:f>
              <c:numCache>
                <c:formatCode>General</c:formatCode>
                <c:ptCount val="41"/>
                <c:pt idx="0">
                  <c:v>363.25</c:v>
                </c:pt>
                <c:pt idx="1">
                  <c:v>348.5</c:v>
                </c:pt>
                <c:pt idx="2">
                  <c:v>337.5</c:v>
                </c:pt>
                <c:pt idx="3">
                  <c:v>324.75</c:v>
                </c:pt>
                <c:pt idx="4">
                  <c:v>321.25</c:v>
                </c:pt>
                <c:pt idx="5">
                  <c:v>317.5</c:v>
                </c:pt>
                <c:pt idx="6">
                  <c:v>305.5</c:v>
                </c:pt>
                <c:pt idx="7">
                  <c:v>309</c:v>
                </c:pt>
                <c:pt idx="8">
                  <c:v>306.25</c:v>
                </c:pt>
                <c:pt idx="9">
                  <c:v>303.75</c:v>
                </c:pt>
                <c:pt idx="10">
                  <c:v>304.5</c:v>
                </c:pt>
                <c:pt idx="11">
                  <c:v>297.5</c:v>
                </c:pt>
                <c:pt idx="12">
                  <c:v>291</c:v>
                </c:pt>
                <c:pt idx="13">
                  <c:v>294.5</c:v>
                </c:pt>
                <c:pt idx="14">
                  <c:v>292.25</c:v>
                </c:pt>
                <c:pt idx="15">
                  <c:v>292.75</c:v>
                </c:pt>
                <c:pt idx="16">
                  <c:v>303.5</c:v>
                </c:pt>
                <c:pt idx="17">
                  <c:v>310.5</c:v>
                </c:pt>
                <c:pt idx="18">
                  <c:v>310.75</c:v>
                </c:pt>
                <c:pt idx="19">
                  <c:v>321.25</c:v>
                </c:pt>
                <c:pt idx="20">
                  <c:v>327.75</c:v>
                </c:pt>
                <c:pt idx="21">
                  <c:v>323.5</c:v>
                </c:pt>
                <c:pt idx="22">
                  <c:v>327</c:v>
                </c:pt>
                <c:pt idx="23">
                  <c:v>314.5</c:v>
                </c:pt>
                <c:pt idx="24">
                  <c:v>306</c:v>
                </c:pt>
                <c:pt idx="25">
                  <c:v>311.75</c:v>
                </c:pt>
                <c:pt idx="26">
                  <c:v>308</c:v>
                </c:pt>
                <c:pt idx="27">
                  <c:v>312.25</c:v>
                </c:pt>
                <c:pt idx="28">
                  <c:v>317</c:v>
                </c:pt>
                <c:pt idx="29">
                  <c:v>310.75</c:v>
                </c:pt>
                <c:pt idx="30">
                  <c:v>304</c:v>
                </c:pt>
                <c:pt idx="31">
                  <c:v>305.75</c:v>
                </c:pt>
                <c:pt idx="32">
                  <c:v>304.5</c:v>
                </c:pt>
                <c:pt idx="33">
                  <c:v>308.25</c:v>
                </c:pt>
                <c:pt idx="34">
                  <c:v>331.25</c:v>
                </c:pt>
                <c:pt idx="35">
                  <c:v>324.5</c:v>
                </c:pt>
                <c:pt idx="36">
                  <c:v>331.5</c:v>
                </c:pt>
                <c:pt idx="37">
                  <c:v>339.75</c:v>
                </c:pt>
                <c:pt idx="38">
                  <c:v>336.75</c:v>
                </c:pt>
                <c:pt idx="39">
                  <c:v>351.25</c:v>
                </c:pt>
                <c:pt idx="40">
                  <c:v>362.75</c:v>
                </c:pt>
              </c:numCache>
            </c:numRef>
          </c:val>
          <c:smooth val="0"/>
          <c:extLst>
            <c:ext xmlns:c16="http://schemas.microsoft.com/office/drawing/2014/chart" uri="{C3380CC4-5D6E-409C-BE32-E72D297353CC}">
              <c16:uniqueId val="{00000000-C083-452E-AF47-7E5C6C36BCE5}"/>
            </c:ext>
          </c:extLst>
        </c:ser>
        <c:ser>
          <c:idx val="1"/>
          <c:order val="1"/>
          <c:tx>
            <c:strRef>
              <c:f>Grafdata!$A$36</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Grafdata!$B$36:$AP$36</c:f>
              <c:numCache>
                <c:formatCode>General</c:formatCode>
                <c:ptCount val="41"/>
                <c:pt idx="0">
                  <c:v>141</c:v>
                </c:pt>
                <c:pt idx="1">
                  <c:v>144.25</c:v>
                </c:pt>
                <c:pt idx="2">
                  <c:v>143.5</c:v>
                </c:pt>
                <c:pt idx="3">
                  <c:v>139</c:v>
                </c:pt>
                <c:pt idx="4">
                  <c:v>136</c:v>
                </c:pt>
                <c:pt idx="5">
                  <c:v>131.75</c:v>
                </c:pt>
                <c:pt idx="6">
                  <c:v>125.75</c:v>
                </c:pt>
                <c:pt idx="7">
                  <c:v>127</c:v>
                </c:pt>
                <c:pt idx="8">
                  <c:v>124.5</c:v>
                </c:pt>
                <c:pt idx="9">
                  <c:v>122.75</c:v>
                </c:pt>
                <c:pt idx="10">
                  <c:v>122.5</c:v>
                </c:pt>
                <c:pt idx="11">
                  <c:v>118.75</c:v>
                </c:pt>
                <c:pt idx="12">
                  <c:v>115.5</c:v>
                </c:pt>
                <c:pt idx="13">
                  <c:v>118.5</c:v>
                </c:pt>
                <c:pt idx="14">
                  <c:v>120.75</c:v>
                </c:pt>
                <c:pt idx="15">
                  <c:v>119.25</c:v>
                </c:pt>
                <c:pt idx="16">
                  <c:v>124.75</c:v>
                </c:pt>
                <c:pt idx="17">
                  <c:v>131.25</c:v>
                </c:pt>
                <c:pt idx="18">
                  <c:v>127</c:v>
                </c:pt>
                <c:pt idx="19">
                  <c:v>133.25</c:v>
                </c:pt>
                <c:pt idx="20">
                  <c:v>130.25</c:v>
                </c:pt>
                <c:pt idx="21">
                  <c:v>123.5</c:v>
                </c:pt>
                <c:pt idx="22">
                  <c:v>130.5</c:v>
                </c:pt>
                <c:pt idx="23">
                  <c:v>123.5</c:v>
                </c:pt>
                <c:pt idx="24">
                  <c:v>127.25</c:v>
                </c:pt>
                <c:pt idx="25">
                  <c:v>135.75</c:v>
                </c:pt>
                <c:pt idx="26">
                  <c:v>131.25</c:v>
                </c:pt>
                <c:pt idx="27">
                  <c:v>134.25</c:v>
                </c:pt>
                <c:pt idx="28">
                  <c:v>135.5</c:v>
                </c:pt>
                <c:pt idx="29">
                  <c:v>132.5</c:v>
                </c:pt>
                <c:pt idx="30">
                  <c:v>128.25</c:v>
                </c:pt>
                <c:pt idx="31">
                  <c:v>134</c:v>
                </c:pt>
                <c:pt idx="32">
                  <c:v>134.75</c:v>
                </c:pt>
                <c:pt idx="33">
                  <c:v>132.75</c:v>
                </c:pt>
                <c:pt idx="34">
                  <c:v>140</c:v>
                </c:pt>
                <c:pt idx="35">
                  <c:v>133.5</c:v>
                </c:pt>
                <c:pt idx="36">
                  <c:v>136.25</c:v>
                </c:pt>
                <c:pt idx="37">
                  <c:v>140</c:v>
                </c:pt>
                <c:pt idx="38">
                  <c:v>141</c:v>
                </c:pt>
                <c:pt idx="39">
                  <c:v>147.25</c:v>
                </c:pt>
                <c:pt idx="40">
                  <c:v>151.75</c:v>
                </c:pt>
              </c:numCache>
            </c:numRef>
          </c:val>
          <c:smooth val="0"/>
          <c:extLst>
            <c:ext xmlns:c16="http://schemas.microsoft.com/office/drawing/2014/chart" uri="{C3380CC4-5D6E-409C-BE32-E72D297353CC}">
              <c16:uniqueId val="{00000001-C083-452E-AF47-7E5C6C36BCE5}"/>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Grafdata!$A$35</c:f>
              <c:strCache>
                <c:ptCount val="1"/>
                <c:pt idx="0">
                  <c:v>Gävleborgs län</c:v>
                </c:pt>
              </c:strCache>
            </c:strRef>
          </c:tx>
          <c:spPr>
            <a:ln w="28575" cap="rnd">
              <a:solidFill>
                <a:schemeClr val="accent2"/>
              </a:solidFill>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Grafdata!$B$35:$AP$35</c:f>
              <c:numCache>
                <c:formatCode>General</c:formatCode>
                <c:ptCount val="41"/>
                <c:pt idx="0">
                  <c:v>41.75</c:v>
                </c:pt>
                <c:pt idx="1">
                  <c:v>48.75</c:v>
                </c:pt>
                <c:pt idx="2">
                  <c:v>49</c:v>
                </c:pt>
                <c:pt idx="3">
                  <c:v>54</c:v>
                </c:pt>
                <c:pt idx="4">
                  <c:v>54.5</c:v>
                </c:pt>
                <c:pt idx="5">
                  <c:v>53.75</c:v>
                </c:pt>
                <c:pt idx="6">
                  <c:v>55.5</c:v>
                </c:pt>
                <c:pt idx="7">
                  <c:v>52.25</c:v>
                </c:pt>
                <c:pt idx="8">
                  <c:v>49.75</c:v>
                </c:pt>
                <c:pt idx="9">
                  <c:v>50.5</c:v>
                </c:pt>
                <c:pt idx="10">
                  <c:v>45.75</c:v>
                </c:pt>
                <c:pt idx="11">
                  <c:v>49.5</c:v>
                </c:pt>
                <c:pt idx="12">
                  <c:v>48.75</c:v>
                </c:pt>
                <c:pt idx="13">
                  <c:v>47.25</c:v>
                </c:pt>
                <c:pt idx="14">
                  <c:v>48.25</c:v>
                </c:pt>
                <c:pt idx="15">
                  <c:v>44</c:v>
                </c:pt>
                <c:pt idx="16">
                  <c:v>46.75</c:v>
                </c:pt>
                <c:pt idx="17">
                  <c:v>44.75</c:v>
                </c:pt>
                <c:pt idx="18">
                  <c:v>40.5</c:v>
                </c:pt>
                <c:pt idx="19">
                  <c:v>38</c:v>
                </c:pt>
                <c:pt idx="20">
                  <c:v>35</c:v>
                </c:pt>
                <c:pt idx="21">
                  <c:v>34.25</c:v>
                </c:pt>
                <c:pt idx="22">
                  <c:v>36.5</c:v>
                </c:pt>
                <c:pt idx="23">
                  <c:v>43.25</c:v>
                </c:pt>
                <c:pt idx="24">
                  <c:v>44</c:v>
                </c:pt>
                <c:pt idx="25">
                  <c:v>44.75</c:v>
                </c:pt>
                <c:pt idx="26">
                  <c:v>43.25</c:v>
                </c:pt>
                <c:pt idx="27">
                  <c:v>41.75</c:v>
                </c:pt>
                <c:pt idx="28">
                  <c:v>44.25</c:v>
                </c:pt>
                <c:pt idx="29">
                  <c:v>47</c:v>
                </c:pt>
                <c:pt idx="30">
                  <c:v>48.25</c:v>
                </c:pt>
                <c:pt idx="31">
                  <c:v>48.75</c:v>
                </c:pt>
                <c:pt idx="32">
                  <c:v>48.75</c:v>
                </c:pt>
                <c:pt idx="33">
                  <c:v>45.75</c:v>
                </c:pt>
                <c:pt idx="34">
                  <c:v>50.25</c:v>
                </c:pt>
                <c:pt idx="35">
                  <c:v>49.75</c:v>
                </c:pt>
                <c:pt idx="36">
                  <c:v>45</c:v>
                </c:pt>
                <c:pt idx="37">
                  <c:v>44.75</c:v>
                </c:pt>
                <c:pt idx="38">
                  <c:v>41.25</c:v>
                </c:pt>
                <c:pt idx="39">
                  <c:v>38.75</c:v>
                </c:pt>
                <c:pt idx="40">
                  <c:v>41.75</c:v>
                </c:pt>
              </c:numCache>
            </c:numRef>
          </c:val>
          <c:smooth val="0"/>
          <c:extLst>
            <c:ext xmlns:c16="http://schemas.microsoft.com/office/drawing/2014/chart" uri="{C3380CC4-5D6E-409C-BE32-E72D297353CC}">
              <c16:uniqueId val="{00000000-A4BC-486C-8EB6-AA13F2389509}"/>
            </c:ext>
          </c:extLst>
        </c:ser>
        <c:ser>
          <c:idx val="1"/>
          <c:order val="1"/>
          <c:tx>
            <c:strRef>
              <c:f>Grafdata!$A$36</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38"/>
                <c:pt idx="1">
                  <c:v>2012</c:v>
                </c:pt>
                <c:pt idx="5">
                  <c:v>2013</c:v>
                </c:pt>
                <c:pt idx="9">
                  <c:v>2014</c:v>
                </c:pt>
                <c:pt idx="13">
                  <c:v>2015</c:v>
                </c:pt>
                <c:pt idx="17">
                  <c:v>2016</c:v>
                </c:pt>
                <c:pt idx="21">
                  <c:v>2017</c:v>
                </c:pt>
                <c:pt idx="25">
                  <c:v>2018</c:v>
                </c:pt>
                <c:pt idx="29">
                  <c:v>2019</c:v>
                </c:pt>
                <c:pt idx="33">
                  <c:v>2020</c:v>
                </c:pt>
                <c:pt idx="37">
                  <c:v>2021</c:v>
                </c:pt>
              </c:strCache>
            </c:strRef>
          </c:cat>
          <c:val>
            <c:numRef>
              <c:f>Grafdata!$B$36:$AP$36</c:f>
              <c:numCache>
                <c:formatCode>General</c:formatCode>
                <c:ptCount val="41"/>
                <c:pt idx="0">
                  <c:v>14.5</c:v>
                </c:pt>
                <c:pt idx="1">
                  <c:v>18</c:v>
                </c:pt>
                <c:pt idx="2">
                  <c:v>16.75</c:v>
                </c:pt>
                <c:pt idx="3">
                  <c:v>19.5</c:v>
                </c:pt>
                <c:pt idx="4">
                  <c:v>21.75</c:v>
                </c:pt>
                <c:pt idx="5">
                  <c:v>21.75</c:v>
                </c:pt>
                <c:pt idx="6">
                  <c:v>21</c:v>
                </c:pt>
                <c:pt idx="7">
                  <c:v>21.5</c:v>
                </c:pt>
                <c:pt idx="8">
                  <c:v>19.75</c:v>
                </c:pt>
                <c:pt idx="9">
                  <c:v>20</c:v>
                </c:pt>
                <c:pt idx="10">
                  <c:v>21.75</c:v>
                </c:pt>
                <c:pt idx="11">
                  <c:v>22</c:v>
                </c:pt>
                <c:pt idx="12">
                  <c:v>23</c:v>
                </c:pt>
                <c:pt idx="13">
                  <c:v>20.75</c:v>
                </c:pt>
                <c:pt idx="14">
                  <c:v>17.75</c:v>
                </c:pt>
                <c:pt idx="15">
                  <c:v>16.5</c:v>
                </c:pt>
                <c:pt idx="16">
                  <c:v>14.75</c:v>
                </c:pt>
                <c:pt idx="17">
                  <c:v>15</c:v>
                </c:pt>
                <c:pt idx="18">
                  <c:v>15.75</c:v>
                </c:pt>
                <c:pt idx="19">
                  <c:v>14.75</c:v>
                </c:pt>
                <c:pt idx="20">
                  <c:v>15.5</c:v>
                </c:pt>
                <c:pt idx="21">
                  <c:v>15</c:v>
                </c:pt>
                <c:pt idx="22">
                  <c:v>15.25</c:v>
                </c:pt>
                <c:pt idx="23">
                  <c:v>16.75</c:v>
                </c:pt>
                <c:pt idx="24">
                  <c:v>18.25</c:v>
                </c:pt>
                <c:pt idx="25">
                  <c:v>18.25</c:v>
                </c:pt>
                <c:pt idx="26">
                  <c:v>19</c:v>
                </c:pt>
                <c:pt idx="27">
                  <c:v>18</c:v>
                </c:pt>
                <c:pt idx="28">
                  <c:v>18</c:v>
                </c:pt>
                <c:pt idx="29">
                  <c:v>19.75</c:v>
                </c:pt>
                <c:pt idx="30">
                  <c:v>20</c:v>
                </c:pt>
                <c:pt idx="31">
                  <c:v>20.75</c:v>
                </c:pt>
                <c:pt idx="32">
                  <c:v>18.75</c:v>
                </c:pt>
                <c:pt idx="33">
                  <c:v>20</c:v>
                </c:pt>
                <c:pt idx="34">
                  <c:v>19.5</c:v>
                </c:pt>
                <c:pt idx="35">
                  <c:v>20.25</c:v>
                </c:pt>
                <c:pt idx="36">
                  <c:v>20</c:v>
                </c:pt>
                <c:pt idx="37">
                  <c:v>18</c:v>
                </c:pt>
                <c:pt idx="38">
                  <c:v>17.75</c:v>
                </c:pt>
                <c:pt idx="39">
                  <c:v>16.75</c:v>
                </c:pt>
                <c:pt idx="40">
                  <c:v>18</c:v>
                </c:pt>
              </c:numCache>
            </c:numRef>
          </c:val>
          <c:smooth val="0"/>
          <c:extLst>
            <c:ext xmlns:c16="http://schemas.microsoft.com/office/drawing/2014/chart" uri="{C3380CC4-5D6E-409C-BE32-E72D297353CC}">
              <c16:uniqueId val="{00000001-A4BC-486C-8EB6-AA13F2389509}"/>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Grafdata!$A$14</c:f>
              <c:strCache>
                <c:ptCount val="1"/>
                <c:pt idx="0">
                  <c:v>Sverige</c:v>
                </c:pt>
              </c:strCache>
            </c:strRef>
          </c:tx>
          <c:spPr>
            <a:ln w="28575" cap="rnd">
              <a:solidFill>
                <a:schemeClr val="accent1"/>
              </a:solidFill>
              <a:prstDash val="sysDash"/>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Grafdata!$B$14:$AP$14</c:f>
              <c:numCache>
                <c:formatCode>General</c:formatCode>
                <c:ptCount val="41"/>
                <c:pt idx="0">
                  <c:v>100</c:v>
                </c:pt>
                <c:pt idx="1">
                  <c:v>98.07549334069715</c:v>
                </c:pt>
                <c:pt idx="2">
                  <c:v>97.08562567708222</c:v>
                </c:pt>
                <c:pt idx="3">
                  <c:v>99.369118677910663</c:v>
                </c:pt>
                <c:pt idx="4">
                  <c:v>100.58839773137626</c:v>
                </c:pt>
                <c:pt idx="5">
                  <c:v>98.6596427130021</c:v>
                </c:pt>
                <c:pt idx="6">
                  <c:v>97.892813900630884</c:v>
                </c:pt>
                <c:pt idx="7">
                  <c:v>100.18267944006628</c:v>
                </c:pt>
                <c:pt idx="8">
                  <c:v>101.66960511502432</c:v>
                </c:pt>
                <c:pt idx="9">
                  <c:v>100</c:v>
                </c:pt>
                <c:pt idx="10">
                  <c:v>98.974021284278948</c:v>
                </c:pt>
                <c:pt idx="11">
                  <c:v>101.50604329077893</c:v>
                </c:pt>
                <c:pt idx="12">
                  <c:v>103.6302228264333</c:v>
                </c:pt>
                <c:pt idx="13">
                  <c:v>101.38071669817533</c:v>
                </c:pt>
                <c:pt idx="14">
                  <c:v>100.68398581048071</c:v>
                </c:pt>
                <c:pt idx="15">
                  <c:v>102.73806742145847</c:v>
                </c:pt>
                <c:pt idx="16">
                  <c:v>104.60097287422732</c:v>
                </c:pt>
                <c:pt idx="17">
                  <c:v>102.96535463177348</c:v>
                </c:pt>
                <c:pt idx="18">
                  <c:v>102.20277417634939</c:v>
                </c:pt>
                <c:pt idx="19">
                  <c:v>104.81763918686407</c:v>
                </c:pt>
                <c:pt idx="20">
                  <c:v>105.64819338530492</c:v>
                </c:pt>
                <c:pt idx="21">
                  <c:v>104.52875077001508</c:v>
                </c:pt>
                <c:pt idx="22">
                  <c:v>104.60309705376298</c:v>
                </c:pt>
                <c:pt idx="23">
                  <c:v>106.9290736453045</c:v>
                </c:pt>
                <c:pt idx="24">
                  <c:v>108.4138751407269</c:v>
                </c:pt>
                <c:pt idx="25">
                  <c:v>106.74427002570258</c:v>
                </c:pt>
                <c:pt idx="26">
                  <c:v>106.57221148331458</c:v>
                </c:pt>
                <c:pt idx="27">
                  <c:v>108.76011640503856</c:v>
                </c:pt>
                <c:pt idx="28">
                  <c:v>109.64165091233511</c:v>
                </c:pt>
                <c:pt idx="29">
                  <c:v>108.13985598062749</c:v>
                </c:pt>
                <c:pt idx="30">
                  <c:v>107.32417103893621</c:v>
                </c:pt>
                <c:pt idx="31">
                  <c:v>109.29965800709476</c:v>
                </c:pt>
                <c:pt idx="32">
                  <c:v>110.42972152006287</c:v>
                </c:pt>
                <c:pt idx="33">
                  <c:v>108.96828599953268</c:v>
                </c:pt>
                <c:pt idx="34">
                  <c:v>107.38789642500583</c:v>
                </c:pt>
                <c:pt idx="35">
                  <c:v>107.22008624168915</c:v>
                </c:pt>
                <c:pt idx="36">
                  <c:v>108.24181659833889</c:v>
                </c:pt>
                <c:pt idx="37">
                  <c:v>107.46011852921809</c:v>
                </c:pt>
                <c:pt idx="38">
                  <c:v>104.53937166769336</c:v>
                </c:pt>
                <c:pt idx="39">
                  <c:v>107.78936635724452</c:v>
                </c:pt>
                <c:pt idx="40">
                  <c:v>109.48233744716103</c:v>
                </c:pt>
              </c:numCache>
            </c:numRef>
          </c:val>
          <c:smooth val="0"/>
          <c:extLst>
            <c:ext xmlns:c16="http://schemas.microsoft.com/office/drawing/2014/chart" uri="{C3380CC4-5D6E-409C-BE32-E72D297353CC}">
              <c16:uniqueId val="{00000000-4E8C-4352-BBD9-E66B5A5092A3}"/>
            </c:ext>
          </c:extLst>
        </c:ser>
        <c:ser>
          <c:idx val="1"/>
          <c:order val="1"/>
          <c:tx>
            <c:strRef>
              <c:f>Grafdata!$A$15</c:f>
              <c:strCache>
                <c:ptCount val="1"/>
                <c:pt idx="0">
                  <c:v>SBA-länen</c:v>
                </c:pt>
              </c:strCache>
            </c:strRef>
          </c:tx>
          <c:spPr>
            <a:ln w="28575" cap="rnd">
              <a:solidFill>
                <a:schemeClr val="accent6"/>
              </a:solidFill>
              <a:prstDash val="sysDot"/>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Grafdata!$B$15:$AP$15</c:f>
              <c:numCache>
                <c:formatCode>General</c:formatCode>
                <c:ptCount val="41"/>
                <c:pt idx="0">
                  <c:v>100</c:v>
                </c:pt>
                <c:pt idx="1">
                  <c:v>98.863850650575145</c:v>
                </c:pt>
                <c:pt idx="2">
                  <c:v>98.052988874222137</c:v>
                </c:pt>
                <c:pt idx="3">
                  <c:v>99.778427305298891</c:v>
                </c:pt>
                <c:pt idx="4">
                  <c:v>100.84857627757873</c:v>
                </c:pt>
                <c:pt idx="5">
                  <c:v>99.882142183669615</c:v>
                </c:pt>
                <c:pt idx="6">
                  <c:v>99.038280218744106</c:v>
                </c:pt>
                <c:pt idx="7">
                  <c:v>101.13614934942485</c:v>
                </c:pt>
                <c:pt idx="8">
                  <c:v>102.22986988497077</c:v>
                </c:pt>
                <c:pt idx="9">
                  <c:v>101.53686592494815</c:v>
                </c:pt>
                <c:pt idx="10">
                  <c:v>100.38185932491042</c:v>
                </c:pt>
                <c:pt idx="11">
                  <c:v>102.57872902130869</c:v>
                </c:pt>
                <c:pt idx="12">
                  <c:v>104.47388270790118</c:v>
                </c:pt>
                <c:pt idx="13">
                  <c:v>103.03130303601735</c:v>
                </c:pt>
                <c:pt idx="14">
                  <c:v>102.3948708278333</c:v>
                </c:pt>
                <c:pt idx="15">
                  <c:v>104.15330944748256</c:v>
                </c:pt>
                <c:pt idx="16">
                  <c:v>105.27060154629456</c:v>
                </c:pt>
                <c:pt idx="17">
                  <c:v>104.66716952621157</c:v>
                </c:pt>
                <c:pt idx="18">
                  <c:v>103.93645106496322</c:v>
                </c:pt>
                <c:pt idx="19">
                  <c:v>106.67075240429945</c:v>
                </c:pt>
                <c:pt idx="20">
                  <c:v>107.06204035451631</c:v>
                </c:pt>
                <c:pt idx="21">
                  <c:v>106.24646426551008</c:v>
                </c:pt>
                <c:pt idx="22">
                  <c:v>105.98246275693003</c:v>
                </c:pt>
                <c:pt idx="23">
                  <c:v>108.48104846313407</c:v>
                </c:pt>
                <c:pt idx="24">
                  <c:v>109.79634169338111</c:v>
                </c:pt>
                <c:pt idx="25">
                  <c:v>108.84405053743164</c:v>
                </c:pt>
                <c:pt idx="26">
                  <c:v>108.82047897416557</c:v>
                </c:pt>
                <c:pt idx="27">
                  <c:v>110.68734678483877</c:v>
                </c:pt>
                <c:pt idx="28">
                  <c:v>111.98378276447293</c:v>
                </c:pt>
                <c:pt idx="29">
                  <c:v>110.66377522157269</c:v>
                </c:pt>
                <c:pt idx="30">
                  <c:v>110.46105977748444</c:v>
                </c:pt>
                <c:pt idx="31">
                  <c:v>111.83763907222327</c:v>
                </c:pt>
                <c:pt idx="32">
                  <c:v>113.12464642655101</c:v>
                </c:pt>
                <c:pt idx="33">
                  <c:v>111.85649632283614</c:v>
                </c:pt>
                <c:pt idx="34">
                  <c:v>110.90891947953989</c:v>
                </c:pt>
                <c:pt idx="35">
                  <c:v>110.30548745992834</c:v>
                </c:pt>
                <c:pt idx="36">
                  <c:v>110.53648877993588</c:v>
                </c:pt>
                <c:pt idx="37">
                  <c:v>109.78219875542146</c:v>
                </c:pt>
                <c:pt idx="38">
                  <c:v>107.98133132189326</c:v>
                </c:pt>
                <c:pt idx="39">
                  <c:v>110.60720346973412</c:v>
                </c:pt>
                <c:pt idx="40">
                  <c:v>112.86064491797096</c:v>
                </c:pt>
              </c:numCache>
            </c:numRef>
          </c:val>
          <c:smooth val="0"/>
          <c:extLst>
            <c:ext xmlns:c16="http://schemas.microsoft.com/office/drawing/2014/chart" uri="{C3380CC4-5D6E-409C-BE32-E72D297353CC}">
              <c16:uniqueId val="{00000001-4E8C-4352-BBD9-E66B5A5092A3}"/>
            </c:ext>
          </c:extLst>
        </c:ser>
        <c:ser>
          <c:idx val="2"/>
          <c:order val="2"/>
          <c:tx>
            <c:strRef>
              <c:f>Grafdata!$A$22</c:f>
              <c:strCache>
                <c:ptCount val="1"/>
                <c:pt idx="0">
                  <c:v>Gävleborgs län</c:v>
                </c:pt>
              </c:strCache>
            </c:strRef>
          </c:tx>
          <c:spPr>
            <a:ln w="28575" cap="rnd">
              <a:solidFill>
                <a:schemeClr val="accent2"/>
              </a:solidFill>
              <a:round/>
            </a:ln>
            <a:effectLst/>
          </c:spPr>
          <c:marker>
            <c:symbol val="none"/>
          </c:marker>
          <c:cat>
            <c:strRef>
              <c:f>Grafdata!$B$13:$AP$13</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Grafdata!$B$22:$AP$22</c:f>
              <c:numCache>
                <c:formatCode>General</c:formatCode>
                <c:ptCount val="41"/>
                <c:pt idx="0">
                  <c:v>100</c:v>
                </c:pt>
                <c:pt idx="1">
                  <c:v>96.798212956068497</c:v>
                </c:pt>
                <c:pt idx="2">
                  <c:v>93.14966492926284</c:v>
                </c:pt>
                <c:pt idx="3">
                  <c:v>95.085629188384218</c:v>
                </c:pt>
                <c:pt idx="4">
                  <c:v>96.872673119880858</c:v>
                </c:pt>
                <c:pt idx="5">
                  <c:v>94.043186895011175</c:v>
                </c:pt>
                <c:pt idx="6">
                  <c:v>93.000744601638118</c:v>
                </c:pt>
                <c:pt idx="7">
                  <c:v>95.309009679821301</c:v>
                </c:pt>
                <c:pt idx="8">
                  <c:v>96.72375279225615</c:v>
                </c:pt>
                <c:pt idx="9">
                  <c:v>92.107222635889798</c:v>
                </c:pt>
                <c:pt idx="10">
                  <c:v>89.724497393894268</c:v>
                </c:pt>
                <c:pt idx="11">
                  <c:v>89.054355919583017</c:v>
                </c:pt>
                <c:pt idx="12">
                  <c:v>94.564408041697689</c:v>
                </c:pt>
                <c:pt idx="13">
                  <c:v>93.075204765450479</c:v>
                </c:pt>
                <c:pt idx="14">
                  <c:v>89.798957557706629</c:v>
                </c:pt>
                <c:pt idx="15">
                  <c:v>91.3626209977662</c:v>
                </c:pt>
                <c:pt idx="16">
                  <c:v>95.979151154132538</c:v>
                </c:pt>
                <c:pt idx="17">
                  <c:v>92.032762472077437</c:v>
                </c:pt>
                <c:pt idx="18">
                  <c:v>91.511541325390922</c:v>
                </c:pt>
                <c:pt idx="19">
                  <c:v>94.936708860759495</c:v>
                </c:pt>
                <c:pt idx="20">
                  <c:v>93.894266567386452</c:v>
                </c:pt>
                <c:pt idx="21">
                  <c:v>94.564408041697689</c:v>
                </c:pt>
                <c:pt idx="22">
                  <c:v>97.766195085629192</c:v>
                </c:pt>
                <c:pt idx="23">
                  <c:v>99.627699180938194</c:v>
                </c:pt>
                <c:pt idx="24">
                  <c:v>102.97840655249442</c:v>
                </c:pt>
                <c:pt idx="25">
                  <c:v>97.989575577066276</c:v>
                </c:pt>
                <c:pt idx="26">
                  <c:v>96.12807148175726</c:v>
                </c:pt>
                <c:pt idx="27">
                  <c:v>98.957557706626957</c:v>
                </c:pt>
                <c:pt idx="28">
                  <c:v>101.86150409530902</c:v>
                </c:pt>
                <c:pt idx="29">
                  <c:v>99.10647803425168</c:v>
                </c:pt>
                <c:pt idx="30">
                  <c:v>101.71258376768429</c:v>
                </c:pt>
                <c:pt idx="31">
                  <c:v>100</c:v>
                </c:pt>
                <c:pt idx="32">
                  <c:v>102.53164556962025</c:v>
                </c:pt>
                <c:pt idx="33">
                  <c:v>98.734177215189874</c:v>
                </c:pt>
                <c:pt idx="34">
                  <c:v>95.755770662695454</c:v>
                </c:pt>
                <c:pt idx="35">
                  <c:v>100.29784065524944</c:v>
                </c:pt>
                <c:pt idx="36">
                  <c:v>93.819806403574091</c:v>
                </c:pt>
                <c:pt idx="37">
                  <c:v>95.23454951600894</c:v>
                </c:pt>
                <c:pt idx="38">
                  <c:v>91.586001489203269</c:v>
                </c:pt>
                <c:pt idx="39">
                  <c:v>88.756515264333586</c:v>
                </c:pt>
                <c:pt idx="40">
                  <c:v>93.521965748324646</c:v>
                </c:pt>
              </c:numCache>
            </c:numRef>
          </c:val>
          <c:smooth val="0"/>
          <c:extLst>
            <c:ext xmlns:c16="http://schemas.microsoft.com/office/drawing/2014/chart" uri="{C3380CC4-5D6E-409C-BE32-E72D297353CC}">
              <c16:uniqueId val="{00000002-4E8C-4352-BBD9-E66B5A5092A3}"/>
            </c:ext>
          </c:extLst>
        </c:ser>
        <c:dLbls>
          <c:showLegendKey val="0"/>
          <c:showVal val="0"/>
          <c:showCatName val="0"/>
          <c:showSerName val="0"/>
          <c:showPercent val="0"/>
          <c:showBubbleSize val="0"/>
        </c:dLbls>
        <c:smooth val="0"/>
        <c:axId val="734920512"/>
        <c:axId val="734924120"/>
      </c:lineChart>
      <c:catAx>
        <c:axId val="73492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4120"/>
        <c:crosses val="autoZero"/>
        <c:auto val="1"/>
        <c:lblAlgn val="ctr"/>
        <c:lblOffset val="100"/>
        <c:noMultiLvlLbl val="0"/>
      </c:catAx>
      <c:valAx>
        <c:axId val="734924120"/>
        <c:scaling>
          <c:orientation val="minMax"/>
          <c:min val="8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4920512"/>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chart>
  <c:txPr>
    <a:bodyPr/>
    <a:lstStyle/>
    <a:p>
      <a:pPr>
        <a:defRPr/>
      </a:pPr>
      <a:endParaRPr lang="sv-SE"/>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Grafdata!$B$21:$AP$21</c:f>
              <c:numCache>
                <c:formatCode>General</c:formatCode>
                <c:ptCount val="41"/>
                <c:pt idx="0">
                  <c:v>100</c:v>
                </c:pt>
                <c:pt idx="1">
                  <c:v>104.39620324765806</c:v>
                </c:pt>
                <c:pt idx="2">
                  <c:v>147.24763047887092</c:v>
                </c:pt>
                <c:pt idx="3">
                  <c:v>119.67909716761172</c:v>
                </c:pt>
                <c:pt idx="4">
                  <c:v>92.274740283928651</c:v>
                </c:pt>
                <c:pt idx="5">
                  <c:v>99.077024957576256</c:v>
                </c:pt>
                <c:pt idx="6">
                  <c:v>142.19886042244389</c:v>
                </c:pt>
                <c:pt idx="7">
                  <c:v>122.09345639667232</c:v>
                </c:pt>
                <c:pt idx="8">
                  <c:v>94.315908557868738</c:v>
                </c:pt>
                <c:pt idx="9">
                  <c:v>103.19592180235365</c:v>
                </c:pt>
                <c:pt idx="10">
                  <c:v>146.87719879144075</c:v>
                </c:pt>
                <c:pt idx="11">
                  <c:v>142.70311659285625</c:v>
                </c:pt>
                <c:pt idx="12">
                  <c:v>118.239449250169</c:v>
                </c:pt>
                <c:pt idx="13">
                  <c:v>140.95650014486156</c:v>
                </c:pt>
                <c:pt idx="14">
                  <c:v>207.26170274409171</c:v>
                </c:pt>
                <c:pt idx="15">
                  <c:v>185.51453444255895</c:v>
                </c:pt>
                <c:pt idx="16">
                  <c:v>153.79123380654775</c:v>
                </c:pt>
                <c:pt idx="17">
                  <c:v>197.03654650055876</c:v>
                </c:pt>
                <c:pt idx="18">
                  <c:v>252.14533062925099</c:v>
                </c:pt>
                <c:pt idx="19">
                  <c:v>243.71576783521652</c:v>
                </c:pt>
                <c:pt idx="20">
                  <c:v>188.07237559151801</c:v>
                </c:pt>
                <c:pt idx="21">
                  <c:v>212.62847840183215</c:v>
                </c:pt>
                <c:pt idx="22">
                  <c:v>264.61653077273292</c:v>
                </c:pt>
                <c:pt idx="23">
                  <c:v>226.84767462715396</c:v>
                </c:pt>
                <c:pt idx="24">
                  <c:v>179.36895547921583</c:v>
                </c:pt>
                <c:pt idx="25">
                  <c:v>211.2771270504808</c:v>
                </c:pt>
                <c:pt idx="26">
                  <c:v>278.79502779962201</c:v>
                </c:pt>
                <c:pt idx="27">
                  <c:v>245.1519666680463</c:v>
                </c:pt>
                <c:pt idx="28">
                  <c:v>178.76950457348619</c:v>
                </c:pt>
                <c:pt idx="29">
                  <c:v>207.60868065615387</c:v>
                </c:pt>
                <c:pt idx="30">
                  <c:v>257.81769518369822</c:v>
                </c:pt>
                <c:pt idx="31">
                  <c:v>204.69006525668087</c:v>
                </c:pt>
                <c:pt idx="32">
                  <c:v>150.68360857028546</c:v>
                </c:pt>
                <c:pt idx="33">
                  <c:v>173.11576507594884</c:v>
                </c:pt>
                <c:pt idx="34">
                  <c:v>244.47387663314157</c:v>
                </c:pt>
                <c:pt idx="35">
                  <c:v>129.68903053129699</c:v>
                </c:pt>
                <c:pt idx="36">
                  <c:v>109.21250500117269</c:v>
                </c:pt>
                <c:pt idx="37">
                  <c:v>174.56851951492075</c:v>
                </c:pt>
                <c:pt idx="38">
                  <c:v>214.44131727439537</c:v>
                </c:pt>
                <c:pt idx="39">
                  <c:v>215.54226508284702</c:v>
                </c:pt>
                <c:pt idx="40">
                  <c:v>203.39596870990439</c:v>
                </c:pt>
              </c:numCache>
            </c:numRef>
          </c:val>
          <c:smooth val="0"/>
          <c:extLst>
            <c:ext xmlns:c16="http://schemas.microsoft.com/office/drawing/2014/chart" uri="{C3380CC4-5D6E-409C-BE32-E72D297353CC}">
              <c16:uniqueId val="{00000000-E012-41D4-B9EA-782D410F8843}"/>
            </c:ext>
          </c:extLst>
        </c:ser>
        <c:ser>
          <c:idx val="1"/>
          <c:order val="1"/>
          <c:tx>
            <c:strRef>
              <c:f>Grafdata!$A$36</c:f>
              <c:strCache>
                <c:ptCount val="1"/>
                <c:pt idx="0">
                  <c:v>Gävleborgs län</c:v>
                </c:pt>
              </c:strCache>
            </c:strRef>
          </c:tx>
          <c:spPr>
            <a:ln w="28575" cap="rnd">
              <a:solidFill>
                <a:schemeClr val="accent2"/>
              </a:solidFill>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Grafdata!$B$36:$AP$36</c:f>
              <c:numCache>
                <c:formatCode>General</c:formatCode>
                <c:ptCount val="41"/>
                <c:pt idx="0">
                  <c:v>100</c:v>
                </c:pt>
                <c:pt idx="1">
                  <c:v>108.79310344827586</c:v>
                </c:pt>
                <c:pt idx="2">
                  <c:v>191.24137931034483</c:v>
                </c:pt>
                <c:pt idx="3">
                  <c:v>131</c:v>
                </c:pt>
                <c:pt idx="4">
                  <c:v>91.206896551724142</c:v>
                </c:pt>
                <c:pt idx="5">
                  <c:v>115.55172413793103</c:v>
                </c:pt>
                <c:pt idx="6">
                  <c:v>218.06896551724137</c:v>
                </c:pt>
                <c:pt idx="7">
                  <c:v>151.48275862068965</c:v>
                </c:pt>
                <c:pt idx="8">
                  <c:v>95.172413793103445</c:v>
                </c:pt>
                <c:pt idx="9">
                  <c:v>139.9655172413793</c:v>
                </c:pt>
                <c:pt idx="10">
                  <c:v>188.27586206896552</c:v>
                </c:pt>
                <c:pt idx="11">
                  <c:v>169.9655172413793</c:v>
                </c:pt>
                <c:pt idx="12">
                  <c:v>119.55172413793103</c:v>
                </c:pt>
                <c:pt idx="13">
                  <c:v>156.13793103448276</c:v>
                </c:pt>
                <c:pt idx="14">
                  <c:v>228.48275862068965</c:v>
                </c:pt>
                <c:pt idx="15">
                  <c:v>181.9655172413793</c:v>
                </c:pt>
                <c:pt idx="16">
                  <c:v>139</c:v>
                </c:pt>
                <c:pt idx="17">
                  <c:v>214.10344827586206</c:v>
                </c:pt>
                <c:pt idx="18">
                  <c:v>256.27586206896552</c:v>
                </c:pt>
                <c:pt idx="19">
                  <c:v>220.44827586206895</c:v>
                </c:pt>
                <c:pt idx="20">
                  <c:v>159.51724137931035</c:v>
                </c:pt>
                <c:pt idx="21">
                  <c:v>239.86206896551724</c:v>
                </c:pt>
                <c:pt idx="22">
                  <c:v>271.48275862068965</c:v>
                </c:pt>
                <c:pt idx="23">
                  <c:v>206.06896551724137</c:v>
                </c:pt>
                <c:pt idx="24">
                  <c:v>123.51724137931035</c:v>
                </c:pt>
                <c:pt idx="25">
                  <c:v>208.17241379310346</c:v>
                </c:pt>
                <c:pt idx="26">
                  <c:v>240.86206896551724</c:v>
                </c:pt>
                <c:pt idx="27">
                  <c:v>213.24137931034483</c:v>
                </c:pt>
                <c:pt idx="28">
                  <c:v>144.68965517241378</c:v>
                </c:pt>
                <c:pt idx="29">
                  <c:v>197.65517241379311</c:v>
                </c:pt>
                <c:pt idx="30">
                  <c:v>258.06896551724139</c:v>
                </c:pt>
                <c:pt idx="31">
                  <c:v>206.41379310344828</c:v>
                </c:pt>
                <c:pt idx="32">
                  <c:v>136.17241379310346</c:v>
                </c:pt>
                <c:pt idx="33">
                  <c:v>200.24137931034483</c:v>
                </c:pt>
                <c:pt idx="34">
                  <c:v>265.10344827586209</c:v>
                </c:pt>
                <c:pt idx="35">
                  <c:v>145.68965517241378</c:v>
                </c:pt>
                <c:pt idx="36">
                  <c:v>114.55172413793103</c:v>
                </c:pt>
                <c:pt idx="37">
                  <c:v>214.20689655172413</c:v>
                </c:pt>
                <c:pt idx="38">
                  <c:v>255.9655172413793</c:v>
                </c:pt>
                <c:pt idx="39">
                  <c:v>239.72413793103448</c:v>
                </c:pt>
                <c:pt idx="40">
                  <c:v>192.9655172413793</c:v>
                </c:pt>
              </c:numCache>
            </c:numRef>
          </c:val>
          <c:smooth val="0"/>
          <c:extLst>
            <c:ext xmlns:c16="http://schemas.microsoft.com/office/drawing/2014/chart" uri="{C3380CC4-5D6E-409C-BE32-E72D297353CC}">
              <c16:uniqueId val="{00000001-E012-41D4-B9EA-782D410F8843}"/>
            </c:ext>
          </c:extLst>
        </c:ser>
        <c:ser>
          <c:idx val="2"/>
          <c:order val="2"/>
          <c:tx>
            <c:strRef>
              <c:f>Grafdata!$A$37</c:f>
              <c:strCache>
                <c:ptCount val="1"/>
                <c:pt idx="0">
                  <c:v>Gävle kommun</c:v>
                </c:pt>
              </c:strCache>
            </c:strRef>
          </c:tx>
          <c:spPr>
            <a:ln w="28575" cap="rnd">
              <a:solidFill>
                <a:schemeClr val="accent3"/>
              </a:solidFill>
              <a:prstDash val="sysDot"/>
              <a:round/>
            </a:ln>
            <a:effectLst/>
          </c:spPr>
          <c:marker>
            <c:symbol val="none"/>
          </c:marker>
          <c:cat>
            <c:strRef>
              <c:f>Grafdata!$B$20:$AP$20</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Grafdata!$B$37:$AP$37</c:f>
              <c:numCache>
                <c:formatCode>General</c:formatCode>
                <c:ptCount val="41"/>
                <c:pt idx="0">
                  <c:v>100</c:v>
                </c:pt>
                <c:pt idx="1">
                  <c:v>97.2</c:v>
                </c:pt>
                <c:pt idx="2">
                  <c:v>107.66666666666667</c:v>
                </c:pt>
                <c:pt idx="3">
                  <c:v>107.53333333333333</c:v>
                </c:pt>
                <c:pt idx="4">
                  <c:v>84.066666666666663</c:v>
                </c:pt>
                <c:pt idx="5">
                  <c:v>111.2</c:v>
                </c:pt>
                <c:pt idx="6">
                  <c:v>107</c:v>
                </c:pt>
                <c:pt idx="7">
                  <c:v>106.6</c:v>
                </c:pt>
                <c:pt idx="8">
                  <c:v>93.86666666666666</c:v>
                </c:pt>
                <c:pt idx="9">
                  <c:v>127.53333333333333</c:v>
                </c:pt>
                <c:pt idx="10">
                  <c:v>117.4</c:v>
                </c:pt>
                <c:pt idx="11">
                  <c:v>128.4</c:v>
                </c:pt>
                <c:pt idx="12">
                  <c:v>108.8</c:v>
                </c:pt>
                <c:pt idx="13">
                  <c:v>167.2</c:v>
                </c:pt>
                <c:pt idx="14">
                  <c:v>165.26666666666668</c:v>
                </c:pt>
                <c:pt idx="15">
                  <c:v>135.13333333333333</c:v>
                </c:pt>
                <c:pt idx="16">
                  <c:v>119.8</c:v>
                </c:pt>
                <c:pt idx="17">
                  <c:v>177</c:v>
                </c:pt>
                <c:pt idx="18">
                  <c:v>241.06666666666666</c:v>
                </c:pt>
                <c:pt idx="19">
                  <c:v>192.73333333333332</c:v>
                </c:pt>
                <c:pt idx="20">
                  <c:v>166.6</c:v>
                </c:pt>
                <c:pt idx="21">
                  <c:v>246.93333333333334</c:v>
                </c:pt>
                <c:pt idx="22">
                  <c:v>259.06666666666666</c:v>
                </c:pt>
                <c:pt idx="23">
                  <c:v>203.66666666666666</c:v>
                </c:pt>
                <c:pt idx="24">
                  <c:v>125.53333333333333</c:v>
                </c:pt>
                <c:pt idx="25">
                  <c:v>230.73333333333332</c:v>
                </c:pt>
                <c:pt idx="26">
                  <c:v>223.26666666666668</c:v>
                </c:pt>
                <c:pt idx="27">
                  <c:v>207.2</c:v>
                </c:pt>
                <c:pt idx="28">
                  <c:v>148.13333333333333</c:v>
                </c:pt>
                <c:pt idx="29">
                  <c:v>220.33333333333334</c:v>
                </c:pt>
                <c:pt idx="30">
                  <c:v>266.73333333333335</c:v>
                </c:pt>
                <c:pt idx="31">
                  <c:v>245.33333333333334</c:v>
                </c:pt>
                <c:pt idx="32">
                  <c:v>146.66666666666666</c:v>
                </c:pt>
                <c:pt idx="33">
                  <c:v>215</c:v>
                </c:pt>
                <c:pt idx="34">
                  <c:v>268.13333333333333</c:v>
                </c:pt>
                <c:pt idx="35">
                  <c:v>134</c:v>
                </c:pt>
                <c:pt idx="36">
                  <c:v>123.6</c:v>
                </c:pt>
                <c:pt idx="37">
                  <c:v>240.6</c:v>
                </c:pt>
                <c:pt idx="38">
                  <c:v>246.4</c:v>
                </c:pt>
                <c:pt idx="39">
                  <c:v>241.93333333333334</c:v>
                </c:pt>
                <c:pt idx="40">
                  <c:v>181.13333333333333</c:v>
                </c:pt>
              </c:numCache>
            </c:numRef>
          </c:val>
          <c:smooth val="0"/>
          <c:extLst>
            <c:ext xmlns:c16="http://schemas.microsoft.com/office/drawing/2014/chart" uri="{C3380CC4-5D6E-409C-BE32-E72D297353CC}">
              <c16:uniqueId val="{00000002-E012-41D4-B9EA-782D410F8843}"/>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Grafdata!$A$19</c:f>
              <c:strCache>
                <c:ptCount val="1"/>
                <c:pt idx="0">
                  <c:v>Sverige</c:v>
                </c:pt>
              </c:strCache>
            </c:strRef>
          </c:tx>
          <c:spPr>
            <a:ln w="28575" cap="rnd">
              <a:solidFill>
                <a:schemeClr val="accent1"/>
              </a:solidFill>
              <a:prstDash val="sysDash"/>
              <a:round/>
            </a:ln>
            <a:effectLst/>
          </c:spPr>
          <c:marker>
            <c:symbol val="none"/>
          </c:marker>
          <c:cat>
            <c:strRef>
              <c:f>Grafdata!$B$18:$AP$18</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Grafdata!$B$19:$AP$19</c:f>
              <c:numCache>
                <c:formatCode>General</c:formatCode>
                <c:ptCount val="41"/>
                <c:pt idx="0">
                  <c:v>100</c:v>
                </c:pt>
                <c:pt idx="1">
                  <c:v>167.85714285714286</c:v>
                </c:pt>
                <c:pt idx="2">
                  <c:v>163.40522358527897</c:v>
                </c:pt>
                <c:pt idx="3">
                  <c:v>137.33676296003165</c:v>
                </c:pt>
                <c:pt idx="4">
                  <c:v>150.85081123862287</c:v>
                </c:pt>
                <c:pt idx="5">
                  <c:v>255.47091412742381</c:v>
                </c:pt>
                <c:pt idx="6">
                  <c:v>170.19192718638703</c:v>
                </c:pt>
                <c:pt idx="7">
                  <c:v>153.88800949742779</c:v>
                </c:pt>
                <c:pt idx="8">
                  <c:v>113.53383458646617</c:v>
                </c:pt>
                <c:pt idx="9">
                  <c:v>143.64859517214089</c:v>
                </c:pt>
                <c:pt idx="10">
                  <c:v>129.49149188761376</c:v>
                </c:pt>
                <c:pt idx="11">
                  <c:v>124.52512861100119</c:v>
                </c:pt>
                <c:pt idx="12">
                  <c:v>100.79145231499803</c:v>
                </c:pt>
                <c:pt idx="13">
                  <c:v>110.90225563909775</c:v>
                </c:pt>
                <c:pt idx="14">
                  <c:v>165.80925999208549</c:v>
                </c:pt>
                <c:pt idx="15">
                  <c:v>88.771270280965567</c:v>
                </c:pt>
                <c:pt idx="16">
                  <c:v>76.34546893549664</c:v>
                </c:pt>
                <c:pt idx="17">
                  <c:v>95.884447962010285</c:v>
                </c:pt>
                <c:pt idx="18">
                  <c:v>104.19469726948951</c:v>
                </c:pt>
                <c:pt idx="19">
                  <c:v>88.810842896715471</c:v>
                </c:pt>
                <c:pt idx="20">
                  <c:v>75.425405619311434</c:v>
                </c:pt>
                <c:pt idx="21">
                  <c:v>113.31618519984171</c:v>
                </c:pt>
                <c:pt idx="22">
                  <c:v>92.481203007518801</c:v>
                </c:pt>
                <c:pt idx="23">
                  <c:v>76.187178472497038</c:v>
                </c:pt>
                <c:pt idx="24">
                  <c:v>83.300356153541756</c:v>
                </c:pt>
                <c:pt idx="25">
                  <c:v>90.136525524337159</c:v>
                </c:pt>
                <c:pt idx="26">
                  <c:v>82.281361297981803</c:v>
                </c:pt>
                <c:pt idx="27">
                  <c:v>94.677483181638308</c:v>
                </c:pt>
                <c:pt idx="28">
                  <c:v>69.657696873763356</c:v>
                </c:pt>
                <c:pt idx="29">
                  <c:v>107.25168183616937</c:v>
                </c:pt>
                <c:pt idx="30">
                  <c:v>157.58804907004352</c:v>
                </c:pt>
                <c:pt idx="31">
                  <c:v>119.35100910170162</c:v>
                </c:pt>
                <c:pt idx="32">
                  <c:v>82.548476454293635</c:v>
                </c:pt>
                <c:pt idx="33">
                  <c:v>135.08112386228728</c:v>
                </c:pt>
                <c:pt idx="34">
                  <c:v>483.76533438860309</c:v>
                </c:pt>
                <c:pt idx="35">
                  <c:v>461.79263949347052</c:v>
                </c:pt>
                <c:pt idx="36">
                  <c:v>133.98298377522755</c:v>
                </c:pt>
                <c:pt idx="37">
                  <c:v>141.97665215670756</c:v>
                </c:pt>
                <c:pt idx="38">
                  <c:v>87.524732884843687</c:v>
                </c:pt>
                <c:pt idx="39">
                  <c:v>75.979422239810049</c:v>
                </c:pt>
                <c:pt idx="40">
                  <c:v>49.802136921250494</c:v>
                </c:pt>
              </c:numCache>
            </c:numRef>
          </c:val>
          <c:smooth val="0"/>
          <c:extLst>
            <c:ext xmlns:c16="http://schemas.microsoft.com/office/drawing/2014/chart" uri="{C3380CC4-5D6E-409C-BE32-E72D297353CC}">
              <c16:uniqueId val="{00000000-54E7-4E3B-B6F5-7FFA1BE6EB70}"/>
            </c:ext>
          </c:extLst>
        </c:ser>
        <c:ser>
          <c:idx val="1"/>
          <c:order val="1"/>
          <c:tx>
            <c:strRef>
              <c:f>Grafdata!$A$32</c:f>
              <c:strCache>
                <c:ptCount val="1"/>
                <c:pt idx="0">
                  <c:v>Gävleborgs län</c:v>
                </c:pt>
              </c:strCache>
            </c:strRef>
          </c:tx>
          <c:spPr>
            <a:ln w="28575" cap="rnd">
              <a:solidFill>
                <a:schemeClr val="accent2"/>
              </a:solidFill>
              <a:round/>
            </a:ln>
            <a:effectLst/>
          </c:spPr>
          <c:marker>
            <c:symbol val="none"/>
          </c:marker>
          <c:cat>
            <c:strRef>
              <c:f>Grafdata!$B$18:$AP$18</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Grafdata!$B$32:$AP$32</c:f>
              <c:numCache>
                <c:formatCode>General</c:formatCode>
                <c:ptCount val="41"/>
                <c:pt idx="0">
                  <c:v>106</c:v>
                </c:pt>
                <c:pt idx="1">
                  <c:v>253.125</c:v>
                </c:pt>
                <c:pt idx="2">
                  <c:v>103.64583333333333</c:v>
                </c:pt>
                <c:pt idx="3">
                  <c:v>46.09375</c:v>
                </c:pt>
                <c:pt idx="4">
                  <c:v>88.541666666666671</c:v>
                </c:pt>
                <c:pt idx="5">
                  <c:v>223.95833333333334</c:v>
                </c:pt>
                <c:pt idx="6">
                  <c:v>136.45833333333334</c:v>
                </c:pt>
                <c:pt idx="7">
                  <c:v>173.69791666666666</c:v>
                </c:pt>
                <c:pt idx="8">
                  <c:v>49.739583333333336</c:v>
                </c:pt>
                <c:pt idx="9">
                  <c:v>116.14583333333333</c:v>
                </c:pt>
                <c:pt idx="10">
                  <c:v>103.38541666666667</c:v>
                </c:pt>
                <c:pt idx="11">
                  <c:v>114.58333333333333</c:v>
                </c:pt>
                <c:pt idx="12">
                  <c:v>90.885416666666671</c:v>
                </c:pt>
                <c:pt idx="13">
                  <c:v>55.989583333333336</c:v>
                </c:pt>
                <c:pt idx="14">
                  <c:v>110.9375</c:v>
                </c:pt>
                <c:pt idx="15">
                  <c:v>29.166666666666668</c:v>
                </c:pt>
                <c:pt idx="16">
                  <c:v>55.208333333333336</c:v>
                </c:pt>
                <c:pt idx="17">
                  <c:v>120.83333333333333</c:v>
                </c:pt>
                <c:pt idx="18">
                  <c:v>60.9375</c:v>
                </c:pt>
                <c:pt idx="19">
                  <c:v>42.1875</c:v>
                </c:pt>
                <c:pt idx="20">
                  <c:v>66.666666666666671</c:v>
                </c:pt>
                <c:pt idx="21">
                  <c:v>47.916666666666664</c:v>
                </c:pt>
                <c:pt idx="22">
                  <c:v>43.75</c:v>
                </c:pt>
                <c:pt idx="23">
                  <c:v>69.791666666666671</c:v>
                </c:pt>
                <c:pt idx="24">
                  <c:v>107.8125</c:v>
                </c:pt>
                <c:pt idx="25">
                  <c:v>50.260416666666664</c:v>
                </c:pt>
                <c:pt idx="26">
                  <c:v>73.4375</c:v>
                </c:pt>
                <c:pt idx="27">
                  <c:v>78.125</c:v>
                </c:pt>
                <c:pt idx="28">
                  <c:v>43.229166666666664</c:v>
                </c:pt>
                <c:pt idx="29">
                  <c:v>144.79166666666666</c:v>
                </c:pt>
                <c:pt idx="30">
                  <c:v>61.979166666666664</c:v>
                </c:pt>
                <c:pt idx="31">
                  <c:v>54.6875</c:v>
                </c:pt>
                <c:pt idx="32">
                  <c:v>51.822916666666664</c:v>
                </c:pt>
                <c:pt idx="33">
                  <c:v>66.927083333333329</c:v>
                </c:pt>
                <c:pt idx="34">
                  <c:v>154.16666666666666</c:v>
                </c:pt>
                <c:pt idx="35">
                  <c:v>272.13541666666669</c:v>
                </c:pt>
                <c:pt idx="36">
                  <c:v>75.520833333333329</c:v>
                </c:pt>
                <c:pt idx="37">
                  <c:v>38.020833333333336</c:v>
                </c:pt>
                <c:pt idx="38">
                  <c:v>30.208333333333332</c:v>
                </c:pt>
                <c:pt idx="39">
                  <c:v>83.59375</c:v>
                </c:pt>
                <c:pt idx="40">
                  <c:v>13.541666666666666</c:v>
                </c:pt>
              </c:numCache>
            </c:numRef>
          </c:val>
          <c:smooth val="0"/>
          <c:extLst>
            <c:ext xmlns:c16="http://schemas.microsoft.com/office/drawing/2014/chart" uri="{C3380CC4-5D6E-409C-BE32-E72D297353CC}">
              <c16:uniqueId val="{00000001-54E7-4E3B-B6F5-7FFA1BE6EB70}"/>
            </c:ext>
          </c:extLst>
        </c:ser>
        <c:ser>
          <c:idx val="2"/>
          <c:order val="2"/>
          <c:tx>
            <c:strRef>
              <c:f>Grafdata!$A$33</c:f>
              <c:strCache>
                <c:ptCount val="1"/>
                <c:pt idx="0">
                  <c:v>Gävle kommun</c:v>
                </c:pt>
              </c:strCache>
            </c:strRef>
          </c:tx>
          <c:spPr>
            <a:ln w="28575" cap="rnd">
              <a:solidFill>
                <a:schemeClr val="accent3"/>
              </a:solidFill>
              <a:prstDash val="sysDot"/>
              <a:round/>
            </a:ln>
            <a:effectLst/>
          </c:spPr>
          <c:marker>
            <c:symbol val="none"/>
          </c:marker>
          <c:cat>
            <c:strRef>
              <c:f>Grafdata!$B$18:$AP$18</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Grafdata!$B$33:$AP$33</c:f>
              <c:numCache>
                <c:formatCode>General</c:formatCode>
                <c:ptCount val="41"/>
                <c:pt idx="0">
                  <c:v>107</c:v>
                </c:pt>
                <c:pt idx="1">
                  <c:v>300</c:v>
                </c:pt>
                <c:pt idx="2">
                  <c:v>338.59649122807019</c:v>
                </c:pt>
                <c:pt idx="3">
                  <c:v>122.80701754385964</c:v>
                </c:pt>
                <c:pt idx="4">
                  <c:v>336.84210526315792</c:v>
                </c:pt>
                <c:pt idx="5">
                  <c:v>424.56140350877195</c:v>
                </c:pt>
                <c:pt idx="6">
                  <c:v>201.75438596491227</c:v>
                </c:pt>
                <c:pt idx="7">
                  <c:v>170.17543859649123</c:v>
                </c:pt>
                <c:pt idx="8">
                  <c:v>103.50877192982456</c:v>
                </c:pt>
                <c:pt idx="9">
                  <c:v>143.85964912280701</c:v>
                </c:pt>
                <c:pt idx="10">
                  <c:v>122.80701754385964</c:v>
                </c:pt>
                <c:pt idx="11">
                  <c:v>168.42105263157896</c:v>
                </c:pt>
                <c:pt idx="12">
                  <c:v>492.98245614035091</c:v>
                </c:pt>
                <c:pt idx="13">
                  <c:v>147.36842105263159</c:v>
                </c:pt>
                <c:pt idx="14">
                  <c:v>273.68421052631578</c:v>
                </c:pt>
                <c:pt idx="15">
                  <c:v>91.228070175438603</c:v>
                </c:pt>
                <c:pt idx="16">
                  <c:v>136.84210526315789</c:v>
                </c:pt>
                <c:pt idx="17">
                  <c:v>224.56140350877192</c:v>
                </c:pt>
                <c:pt idx="18">
                  <c:v>126.31578947368421</c:v>
                </c:pt>
                <c:pt idx="19">
                  <c:v>52.631578947368418</c:v>
                </c:pt>
                <c:pt idx="20">
                  <c:v>36.842105263157897</c:v>
                </c:pt>
                <c:pt idx="21">
                  <c:v>98.245614035087726</c:v>
                </c:pt>
                <c:pt idx="22">
                  <c:v>38.596491228070178</c:v>
                </c:pt>
                <c:pt idx="23">
                  <c:v>77.192982456140356</c:v>
                </c:pt>
                <c:pt idx="24">
                  <c:v>92.982456140350877</c:v>
                </c:pt>
                <c:pt idx="25">
                  <c:v>59.649122807017541</c:v>
                </c:pt>
                <c:pt idx="26">
                  <c:v>217.54385964912279</c:v>
                </c:pt>
                <c:pt idx="27">
                  <c:v>112.28070175438596</c:v>
                </c:pt>
                <c:pt idx="28">
                  <c:v>94.736842105263165</c:v>
                </c:pt>
                <c:pt idx="29">
                  <c:v>798.24561403508767</c:v>
                </c:pt>
                <c:pt idx="30">
                  <c:v>128.07017543859649</c:v>
                </c:pt>
                <c:pt idx="31">
                  <c:v>182.45614035087721</c:v>
                </c:pt>
                <c:pt idx="32">
                  <c:v>50.877192982456137</c:v>
                </c:pt>
                <c:pt idx="33">
                  <c:v>200</c:v>
                </c:pt>
                <c:pt idx="34">
                  <c:v>552.63157894736844</c:v>
                </c:pt>
                <c:pt idx="35">
                  <c:v>570.17543859649118</c:v>
                </c:pt>
                <c:pt idx="36">
                  <c:v>82.456140350877192</c:v>
                </c:pt>
                <c:pt idx="37">
                  <c:v>89.473684210526315</c:v>
                </c:pt>
                <c:pt idx="38">
                  <c:v>19.298245614035089</c:v>
                </c:pt>
                <c:pt idx="39">
                  <c:v>466.66666666666669</c:v>
                </c:pt>
                <c:pt idx="40">
                  <c:v>73.684210526315795</c:v>
                </c:pt>
              </c:numCache>
            </c:numRef>
          </c:val>
          <c:smooth val="0"/>
          <c:extLst>
            <c:ext xmlns:c16="http://schemas.microsoft.com/office/drawing/2014/chart" uri="{C3380CC4-5D6E-409C-BE32-E72D297353CC}">
              <c16:uniqueId val="{00000002-54E7-4E3B-B6F5-7FFA1BE6EB7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Grafdata!$A$4</c:f>
              <c:strCache>
                <c:ptCount val="1"/>
                <c:pt idx="0">
                  <c:v>Sverige</c:v>
                </c:pt>
              </c:strCache>
            </c:strRef>
          </c:tx>
          <c:spPr>
            <a:ln w="28575" cap="rnd">
              <a:solidFill>
                <a:schemeClr val="accent1"/>
              </a:solidFill>
              <a:prstDash val="sysDash"/>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Grafdata!$B$4:$AP$4</c:f>
              <c:numCache>
                <c:formatCode>General</c:formatCode>
                <c:ptCount val="41"/>
                <c:pt idx="0">
                  <c:v>5.1979901999999996</c:v>
                </c:pt>
                <c:pt idx="1">
                  <c:v>5.3716065000000004</c:v>
                </c:pt>
                <c:pt idx="2">
                  <c:v>5.6471321000000003</c:v>
                </c:pt>
                <c:pt idx="3">
                  <c:v>5.2812840999999997</c:v>
                </c:pt>
                <c:pt idx="4">
                  <c:v>5.4272818000000003</c:v>
                </c:pt>
                <c:pt idx="5">
                  <c:v>5.6900012000000002</c:v>
                </c:pt>
                <c:pt idx="6">
                  <c:v>5.8598794999999999</c:v>
                </c:pt>
                <c:pt idx="7">
                  <c:v>5.4593397000000001</c:v>
                </c:pt>
                <c:pt idx="8">
                  <c:v>5.5785103999999999</c:v>
                </c:pt>
                <c:pt idx="9">
                  <c:v>5.6457477999999996</c:v>
                </c:pt>
                <c:pt idx="10">
                  <c:v>5.5976245000000002</c:v>
                </c:pt>
                <c:pt idx="11">
                  <c:v>5.0938878000000001</c:v>
                </c:pt>
                <c:pt idx="12">
                  <c:v>5.1062773000000004</c:v>
                </c:pt>
                <c:pt idx="13">
                  <c:v>5.2243864999999996</c:v>
                </c:pt>
                <c:pt idx="14">
                  <c:v>5.2929404</c:v>
                </c:pt>
                <c:pt idx="15">
                  <c:v>4.9356795</c:v>
                </c:pt>
                <c:pt idx="16">
                  <c:v>5.0270139</c:v>
                </c:pt>
                <c:pt idx="17">
                  <c:v>5.1607665000000003</c:v>
                </c:pt>
                <c:pt idx="18">
                  <c:v>5.1933197</c:v>
                </c:pt>
                <c:pt idx="19">
                  <c:v>4.8013187999999998</c:v>
                </c:pt>
                <c:pt idx="20">
                  <c:v>4.8220586000000001</c:v>
                </c:pt>
                <c:pt idx="21">
                  <c:v>4.9710428000000002</c:v>
                </c:pt>
                <c:pt idx="22">
                  <c:v>5.0919134000000001</c:v>
                </c:pt>
                <c:pt idx="23">
                  <c:v>4.8117241000000002</c:v>
                </c:pt>
                <c:pt idx="24">
                  <c:v>4.8194819000000004</c:v>
                </c:pt>
                <c:pt idx="25">
                  <c:v>4.8820189999999997</c:v>
                </c:pt>
                <c:pt idx="26">
                  <c:v>4.9013086000000001</c:v>
                </c:pt>
                <c:pt idx="27">
                  <c:v>4.5815858</c:v>
                </c:pt>
                <c:pt idx="28">
                  <c:v>4.5682245000000004</c:v>
                </c:pt>
                <c:pt idx="29">
                  <c:v>4.5652578999999998</c:v>
                </c:pt>
                <c:pt idx="30">
                  <c:v>4.6360673999999999</c:v>
                </c:pt>
                <c:pt idx="31">
                  <c:v>4.4652865000000004</c:v>
                </c:pt>
                <c:pt idx="32">
                  <c:v>4.6453017000000001</c:v>
                </c:pt>
                <c:pt idx="33">
                  <c:v>4.8557554528969531</c:v>
                </c:pt>
                <c:pt idx="34">
                  <c:v>5.0690150105641782</c:v>
                </c:pt>
                <c:pt idx="35">
                  <c:v>5.8655588453141814</c:v>
                </c:pt>
                <c:pt idx="36">
                  <c:v>6.2768198893320166</c:v>
                </c:pt>
                <c:pt idx="37">
                  <c:v>6.0307963571851229</c:v>
                </c:pt>
                <c:pt idx="38">
                  <c:v>5.9896784238545449</c:v>
                </c:pt>
                <c:pt idx="39">
                  <c:v>5.5009540448191512</c:v>
                </c:pt>
                <c:pt idx="40">
                  <c:v>5.2183485831050209</c:v>
                </c:pt>
              </c:numCache>
            </c:numRef>
          </c:val>
          <c:smooth val="0"/>
          <c:extLst>
            <c:ext xmlns:c16="http://schemas.microsoft.com/office/drawing/2014/chart" uri="{C3380CC4-5D6E-409C-BE32-E72D297353CC}">
              <c16:uniqueId val="{00000000-3FFE-429A-8246-DA848B527677}"/>
            </c:ext>
          </c:extLst>
        </c:ser>
        <c:ser>
          <c:idx val="1"/>
          <c:order val="1"/>
          <c:tx>
            <c:strRef>
              <c:f>Grafdata!$A$19</c:f>
              <c:strCache>
                <c:ptCount val="1"/>
                <c:pt idx="0">
                  <c:v>Gävleborgs län</c:v>
                </c:pt>
              </c:strCache>
            </c:strRef>
          </c:tx>
          <c:spPr>
            <a:ln w="28575" cap="rnd">
              <a:solidFill>
                <a:schemeClr val="accent2"/>
              </a:solidFill>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Grafdata!$B$19:$AP$19</c:f>
              <c:numCache>
                <c:formatCode>General</c:formatCode>
                <c:ptCount val="41"/>
                <c:pt idx="0">
                  <c:v>7.1052033000000003</c:v>
                </c:pt>
                <c:pt idx="1">
                  <c:v>7.6336567999999998</c:v>
                </c:pt>
                <c:pt idx="2">
                  <c:v>8.2439929999999997</c:v>
                </c:pt>
                <c:pt idx="3">
                  <c:v>7.5099292000000002</c:v>
                </c:pt>
                <c:pt idx="4">
                  <c:v>7.5564451999999998</c:v>
                </c:pt>
                <c:pt idx="5">
                  <c:v>8.0618154999999998</c:v>
                </c:pt>
                <c:pt idx="6">
                  <c:v>8.3307486999999991</c:v>
                </c:pt>
                <c:pt idx="7">
                  <c:v>7.4986845999999998</c:v>
                </c:pt>
                <c:pt idx="8">
                  <c:v>7.4636196000000004</c:v>
                </c:pt>
                <c:pt idx="9">
                  <c:v>7.7709353999999999</c:v>
                </c:pt>
                <c:pt idx="10">
                  <c:v>7.8944524999999999</c:v>
                </c:pt>
                <c:pt idx="11">
                  <c:v>7.0427341999999999</c:v>
                </c:pt>
                <c:pt idx="12">
                  <c:v>6.9364319999999999</c:v>
                </c:pt>
                <c:pt idx="13">
                  <c:v>7.4848033999999997</c:v>
                </c:pt>
                <c:pt idx="14">
                  <c:v>7.8555925999999996</c:v>
                </c:pt>
                <c:pt idx="15">
                  <c:v>7.2157843000000002</c:v>
                </c:pt>
                <c:pt idx="16">
                  <c:v>7.1644426000000001</c:v>
                </c:pt>
                <c:pt idx="17">
                  <c:v>7.5972989000000002</c:v>
                </c:pt>
                <c:pt idx="18">
                  <c:v>7.8067921</c:v>
                </c:pt>
                <c:pt idx="19">
                  <c:v>7.1228869000000001</c:v>
                </c:pt>
                <c:pt idx="20">
                  <c:v>7.0553945000000002</c:v>
                </c:pt>
                <c:pt idx="21">
                  <c:v>7.3336075999999997</c:v>
                </c:pt>
                <c:pt idx="22">
                  <c:v>7.4147594000000003</c:v>
                </c:pt>
                <c:pt idx="23">
                  <c:v>6.8013681000000004</c:v>
                </c:pt>
                <c:pt idx="24">
                  <c:v>6.5998957000000003</c:v>
                </c:pt>
                <c:pt idx="25">
                  <c:v>6.7600595999999999</c:v>
                </c:pt>
                <c:pt idx="26">
                  <c:v>6.7298498000000002</c:v>
                </c:pt>
                <c:pt idx="27">
                  <c:v>6.1397124999999999</c:v>
                </c:pt>
                <c:pt idx="28">
                  <c:v>5.9244516999999997</c:v>
                </c:pt>
                <c:pt idx="29">
                  <c:v>5.9807613999999996</c:v>
                </c:pt>
                <c:pt idx="30">
                  <c:v>6.2971548999999998</c:v>
                </c:pt>
                <c:pt idx="31">
                  <c:v>6.0884353999999998</c:v>
                </c:pt>
                <c:pt idx="32">
                  <c:v>6.2679324000000003</c:v>
                </c:pt>
                <c:pt idx="33">
                  <c:v>6.5694896197245303</c:v>
                </c:pt>
                <c:pt idx="34">
                  <c:v>6.8472310189057515</c:v>
                </c:pt>
                <c:pt idx="35">
                  <c:v>7.3334525921878999</c:v>
                </c:pt>
                <c:pt idx="36">
                  <c:v>7.3675105260524845</c:v>
                </c:pt>
                <c:pt idx="37">
                  <c:v>7.2101042191313773</c:v>
                </c:pt>
                <c:pt idx="38">
                  <c:v>7.3335469836460403</c:v>
                </c:pt>
                <c:pt idx="39">
                  <c:v>6.7530765309837619</c:v>
                </c:pt>
                <c:pt idx="40">
                  <c:v>6.446954483791445</c:v>
                </c:pt>
              </c:numCache>
            </c:numRef>
          </c:val>
          <c:smooth val="0"/>
          <c:extLst>
            <c:ext xmlns:c16="http://schemas.microsoft.com/office/drawing/2014/chart" uri="{C3380CC4-5D6E-409C-BE32-E72D297353CC}">
              <c16:uniqueId val="{00000001-3FFE-429A-8246-DA848B527677}"/>
            </c:ext>
          </c:extLst>
        </c:ser>
        <c:ser>
          <c:idx val="2"/>
          <c:order val="2"/>
          <c:tx>
            <c:strRef>
              <c:f>Grafdata!$A$20</c:f>
              <c:strCache>
                <c:ptCount val="1"/>
                <c:pt idx="0">
                  <c:v>Gävle kommun</c:v>
                </c:pt>
              </c:strCache>
            </c:strRef>
          </c:tx>
          <c:spPr>
            <a:ln w="28575" cap="rnd">
              <a:solidFill>
                <a:schemeClr val="accent3"/>
              </a:solidFill>
              <a:prstDash val="sysDash"/>
              <a:round/>
            </a:ln>
            <a:effectLst/>
          </c:spPr>
          <c:marker>
            <c:symbol val="none"/>
          </c:marker>
          <c:cat>
            <c:numRef>
              <c:f>Grafdata!$B$2:$AP$2</c:f>
              <c:numCache>
                <c:formatCode>General</c:formatCode>
                <c:ptCount val="41"/>
                <c:pt idx="2">
                  <c:v>2012</c:v>
                </c:pt>
                <c:pt idx="6">
                  <c:v>2013</c:v>
                </c:pt>
                <c:pt idx="10">
                  <c:v>2014</c:v>
                </c:pt>
                <c:pt idx="14">
                  <c:v>2015</c:v>
                </c:pt>
                <c:pt idx="18">
                  <c:v>2016</c:v>
                </c:pt>
                <c:pt idx="22">
                  <c:v>2017</c:v>
                </c:pt>
                <c:pt idx="26">
                  <c:v>2018</c:v>
                </c:pt>
                <c:pt idx="30">
                  <c:v>2019</c:v>
                </c:pt>
                <c:pt idx="34">
                  <c:v>2020</c:v>
                </c:pt>
                <c:pt idx="38">
                  <c:v>2021</c:v>
                </c:pt>
              </c:numCache>
            </c:numRef>
          </c:cat>
          <c:val>
            <c:numRef>
              <c:f>Grafdata!$B$20:$AP$20</c:f>
              <c:numCache>
                <c:formatCode>General</c:formatCode>
                <c:ptCount val="41"/>
                <c:pt idx="0">
                  <c:v>8.2942791000000007</c:v>
                </c:pt>
                <c:pt idx="1">
                  <c:v>8.7142222999999994</c:v>
                </c:pt>
                <c:pt idx="2">
                  <c:v>9.4089624999999995</c:v>
                </c:pt>
                <c:pt idx="3">
                  <c:v>8.9535242999999998</c:v>
                </c:pt>
                <c:pt idx="4">
                  <c:v>8.9318358999999994</c:v>
                </c:pt>
                <c:pt idx="5">
                  <c:v>9.1650670000000005</c:v>
                </c:pt>
                <c:pt idx="6">
                  <c:v>9.0913260999999999</c:v>
                </c:pt>
                <c:pt idx="7">
                  <c:v>8.3845424000000008</c:v>
                </c:pt>
                <c:pt idx="8">
                  <c:v>8.5424559999999996</c:v>
                </c:pt>
                <c:pt idx="9">
                  <c:v>8.6579849000000006</c:v>
                </c:pt>
                <c:pt idx="10">
                  <c:v>8.6588364000000002</c:v>
                </c:pt>
                <c:pt idx="11">
                  <c:v>7.9947206</c:v>
                </c:pt>
                <c:pt idx="12">
                  <c:v>7.8306459999999998</c:v>
                </c:pt>
                <c:pt idx="13">
                  <c:v>7.9348187000000001</c:v>
                </c:pt>
                <c:pt idx="14">
                  <c:v>8.1206454000000008</c:v>
                </c:pt>
                <c:pt idx="15">
                  <c:v>7.6211339999999996</c:v>
                </c:pt>
                <c:pt idx="16">
                  <c:v>7.6740399000000004</c:v>
                </c:pt>
                <c:pt idx="17">
                  <c:v>7.9003842999999998</c:v>
                </c:pt>
                <c:pt idx="18">
                  <c:v>8.0285104</c:v>
                </c:pt>
                <c:pt idx="19">
                  <c:v>7.4407021999999996</c:v>
                </c:pt>
                <c:pt idx="20">
                  <c:v>7.2729735</c:v>
                </c:pt>
                <c:pt idx="21">
                  <c:v>7.4340235000000003</c:v>
                </c:pt>
                <c:pt idx="22">
                  <c:v>7.501563</c:v>
                </c:pt>
                <c:pt idx="23">
                  <c:v>7.1116391999999999</c:v>
                </c:pt>
                <c:pt idx="24">
                  <c:v>7.0151554000000003</c:v>
                </c:pt>
                <c:pt idx="25">
                  <c:v>7.1042154999999996</c:v>
                </c:pt>
                <c:pt idx="26">
                  <c:v>6.7608056000000003</c:v>
                </c:pt>
                <c:pt idx="27">
                  <c:v>6.2848436000000003</c:v>
                </c:pt>
                <c:pt idx="28">
                  <c:v>6.2296680999999996</c:v>
                </c:pt>
                <c:pt idx="29">
                  <c:v>6.1026942000000002</c:v>
                </c:pt>
                <c:pt idx="30">
                  <c:v>6.3865388999999997</c:v>
                </c:pt>
                <c:pt idx="31">
                  <c:v>6.3698980000000001</c:v>
                </c:pt>
                <c:pt idx="32">
                  <c:v>6.5987647000000003</c:v>
                </c:pt>
                <c:pt idx="33">
                  <c:v>6.7047837877553196</c:v>
                </c:pt>
                <c:pt idx="34">
                  <c:v>6.7611845410370286</c:v>
                </c:pt>
                <c:pt idx="35">
                  <c:v>7.4734442752713441</c:v>
                </c:pt>
                <c:pt idx="36">
                  <c:v>7.880358550302577</c:v>
                </c:pt>
                <c:pt idx="37">
                  <c:v>7.7144878589259251</c:v>
                </c:pt>
                <c:pt idx="38">
                  <c:v>7.8095568884673447</c:v>
                </c:pt>
                <c:pt idx="39">
                  <c:v>7.3489726667913535</c:v>
                </c:pt>
                <c:pt idx="40">
                  <c:v>7.1599290116025003</c:v>
                </c:pt>
              </c:numCache>
            </c:numRef>
          </c:val>
          <c:smooth val="0"/>
          <c:extLst>
            <c:ext xmlns:c16="http://schemas.microsoft.com/office/drawing/2014/chart" uri="{C3380CC4-5D6E-409C-BE32-E72D297353CC}">
              <c16:uniqueId val="{00000002-3FFE-429A-8246-DA848B527677}"/>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Grafdata!$B$23:$AP$23</c:f>
              <c:numCache>
                <c:formatCode>General</c:formatCode>
                <c:ptCount val="41"/>
                <c:pt idx="0">
                  <c:v>100</c:v>
                </c:pt>
                <c:pt idx="1">
                  <c:v>100.12333212334606</c:v>
                </c:pt>
                <c:pt idx="2">
                  <c:v>100.25275641646959</c:v>
                </c:pt>
                <c:pt idx="3">
                  <c:v>100.45645872412437</c:v>
                </c:pt>
                <c:pt idx="4">
                  <c:v>100.72737550804156</c:v>
                </c:pt>
                <c:pt idx="5">
                  <c:v>100.89449312197199</c:v>
                </c:pt>
                <c:pt idx="6">
                  <c:v>101.08003506217919</c:v>
                </c:pt>
                <c:pt idx="7">
                  <c:v>101.32256043442978</c:v>
                </c:pt>
                <c:pt idx="8">
                  <c:v>101.62883714310391</c:v>
                </c:pt>
                <c:pt idx="9">
                  <c:v>101.83388036161092</c:v>
                </c:pt>
                <c:pt idx="10">
                  <c:v>102.06623803976149</c:v>
                </c:pt>
                <c:pt idx="11">
                  <c:v>102.35472392334889</c:v>
                </c:pt>
                <c:pt idx="12">
                  <c:v>102.71691767039651</c:v>
                </c:pt>
                <c:pt idx="13">
                  <c:v>102.9160165360704</c:v>
                </c:pt>
                <c:pt idx="14">
                  <c:v>103.12720471612073</c:v>
                </c:pt>
                <c:pt idx="15">
                  <c:v>103.39976860313199</c:v>
                </c:pt>
                <c:pt idx="16">
                  <c:v>103.77441064856373</c:v>
                </c:pt>
                <c:pt idx="17">
                  <c:v>104.01051654208865</c:v>
                </c:pt>
                <c:pt idx="18">
                  <c:v>104.26772858359482</c:v>
                </c:pt>
                <c:pt idx="19">
                  <c:v>104.59454128917915</c:v>
                </c:pt>
                <c:pt idx="20">
                  <c:v>105.10228193463661</c:v>
                </c:pt>
                <c:pt idx="21">
                  <c:v>105.53235533419617</c:v>
                </c:pt>
                <c:pt idx="22">
                  <c:v>105.83580240422148</c:v>
                </c:pt>
                <c:pt idx="23">
                  <c:v>106.14376844940236</c:v>
                </c:pt>
                <c:pt idx="24">
                  <c:v>106.57320834777188</c:v>
                </c:pt>
                <c:pt idx="25">
                  <c:v>106.85308917352802</c:v>
                </c:pt>
                <c:pt idx="26">
                  <c:v>107.09006085201264</c:v>
                </c:pt>
                <c:pt idx="27">
                  <c:v>107.39454264064835</c:v>
                </c:pt>
                <c:pt idx="28">
                  <c:v>107.77001879598031</c:v>
                </c:pt>
                <c:pt idx="29">
                  <c:v>108.01390619578946</c:v>
                </c:pt>
                <c:pt idx="30">
                  <c:v>108.27698868165658</c:v>
                </c:pt>
                <c:pt idx="31">
                  <c:v>108.55242444072931</c:v>
                </c:pt>
                <c:pt idx="32">
                  <c:v>108.89301579719684</c:v>
                </c:pt>
                <c:pt idx="33">
                  <c:v>109.04233202768738</c:v>
                </c:pt>
                <c:pt idx="34">
                  <c:v>109.20930182467347</c:v>
                </c:pt>
                <c:pt idx="35">
                  <c:v>109.30418974458711</c:v>
                </c:pt>
                <c:pt idx="36">
                  <c:v>109.52417303282571</c:v>
                </c:pt>
                <c:pt idx="37">
                  <c:v>109.58826223655061</c:v>
                </c:pt>
                <c:pt idx="38">
                  <c:v>109.69924108669105</c:v>
                </c:pt>
                <c:pt idx="39">
                  <c:v>109.90451658896775</c:v>
                </c:pt>
                <c:pt idx="40">
                  <c:v>110.18113488359521</c:v>
                </c:pt>
              </c:numCache>
            </c:numRef>
          </c:val>
          <c:smooth val="0"/>
          <c:extLst>
            <c:ext xmlns:c16="http://schemas.microsoft.com/office/drawing/2014/chart" uri="{C3380CC4-5D6E-409C-BE32-E72D297353CC}">
              <c16:uniqueId val="{00000000-2E31-431B-8700-CDC170418D84}"/>
            </c:ext>
          </c:extLst>
        </c:ser>
        <c:ser>
          <c:idx val="1"/>
          <c:order val="1"/>
          <c:tx>
            <c:strRef>
              <c:f>Grafdata!$A$38</c:f>
              <c:strCache>
                <c:ptCount val="1"/>
                <c:pt idx="0">
                  <c:v>Gävleborgs län</c:v>
                </c:pt>
              </c:strCache>
            </c:strRef>
          </c:tx>
          <c:spPr>
            <a:ln w="28575" cap="rnd">
              <a:solidFill>
                <a:schemeClr val="accent2"/>
              </a:solidFill>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Grafdata!$B$38:$AP$38</c:f>
              <c:numCache>
                <c:formatCode>General</c:formatCode>
                <c:ptCount val="41"/>
                <c:pt idx="0">
                  <c:v>100</c:v>
                </c:pt>
                <c:pt idx="1">
                  <c:v>99.951857469150767</c:v>
                </c:pt>
                <c:pt idx="2">
                  <c:v>99.979367486778898</c:v>
                </c:pt>
                <c:pt idx="3">
                  <c:v>100.08904558337527</c:v>
                </c:pt>
                <c:pt idx="4">
                  <c:v>100.08108215721975</c:v>
                </c:pt>
                <c:pt idx="5">
                  <c:v>100.13537824464369</c:v>
                </c:pt>
                <c:pt idx="6">
                  <c:v>100.15745865352943</c:v>
                </c:pt>
                <c:pt idx="7">
                  <c:v>100.36450773357272</c:v>
                </c:pt>
                <c:pt idx="8">
                  <c:v>100.51110716961736</c:v>
                </c:pt>
                <c:pt idx="9">
                  <c:v>100.61788947488444</c:v>
                </c:pt>
                <c:pt idx="10">
                  <c:v>100.79272287638953</c:v>
                </c:pt>
                <c:pt idx="11">
                  <c:v>101.11125992260997</c:v>
                </c:pt>
                <c:pt idx="12">
                  <c:v>101.23686487151735</c:v>
                </c:pt>
                <c:pt idx="13">
                  <c:v>101.34943875944299</c:v>
                </c:pt>
                <c:pt idx="14">
                  <c:v>101.49531424765532</c:v>
                </c:pt>
                <c:pt idx="15">
                  <c:v>101.73385505840449</c:v>
                </c:pt>
                <c:pt idx="16">
                  <c:v>101.91049832949038</c:v>
                </c:pt>
                <c:pt idx="17">
                  <c:v>102.00967918251811</c:v>
                </c:pt>
                <c:pt idx="18">
                  <c:v>102.17437731437073</c:v>
                </c:pt>
                <c:pt idx="19">
                  <c:v>102.43680840358644</c:v>
                </c:pt>
                <c:pt idx="20">
                  <c:v>102.70539304937687</c:v>
                </c:pt>
                <c:pt idx="21">
                  <c:v>103.01270890419636</c:v>
                </c:pt>
                <c:pt idx="22">
                  <c:v>103.09089527008683</c:v>
                </c:pt>
                <c:pt idx="23">
                  <c:v>103.25848919326873</c:v>
                </c:pt>
                <c:pt idx="24">
                  <c:v>103.32617831559058</c:v>
                </c:pt>
                <c:pt idx="25">
                  <c:v>103.39314349008011</c:v>
                </c:pt>
                <c:pt idx="26">
                  <c:v>103.44888747316868</c:v>
                </c:pt>
                <c:pt idx="27">
                  <c:v>103.61756731809906</c:v>
                </c:pt>
                <c:pt idx="28">
                  <c:v>103.65629852712813</c:v>
                </c:pt>
                <c:pt idx="29">
                  <c:v>103.72253975378534</c:v>
                </c:pt>
                <c:pt idx="30">
                  <c:v>103.80470783275358</c:v>
                </c:pt>
                <c:pt idx="31">
                  <c:v>103.96687214719307</c:v>
                </c:pt>
                <c:pt idx="32">
                  <c:v>104.0113949388807</c:v>
                </c:pt>
                <c:pt idx="33">
                  <c:v>104.02478797377861</c:v>
                </c:pt>
                <c:pt idx="34">
                  <c:v>104.02876968685636</c:v>
                </c:pt>
                <c:pt idx="35">
                  <c:v>104.16559582716469</c:v>
                </c:pt>
                <c:pt idx="36">
                  <c:v>104.12541672247097</c:v>
                </c:pt>
                <c:pt idx="37">
                  <c:v>104.06822484371776</c:v>
                </c:pt>
                <c:pt idx="38">
                  <c:v>104.07836011337024</c:v>
                </c:pt>
                <c:pt idx="39">
                  <c:v>104.21410033193008</c:v>
                </c:pt>
                <c:pt idx="40">
                  <c:v>104.19708755787057</c:v>
                </c:pt>
              </c:numCache>
            </c:numRef>
          </c:val>
          <c:smooth val="0"/>
          <c:extLst>
            <c:ext xmlns:c16="http://schemas.microsoft.com/office/drawing/2014/chart" uri="{C3380CC4-5D6E-409C-BE32-E72D297353CC}">
              <c16:uniqueId val="{00000001-2E31-431B-8700-CDC170418D84}"/>
            </c:ext>
          </c:extLst>
        </c:ser>
        <c:ser>
          <c:idx val="2"/>
          <c:order val="2"/>
          <c:tx>
            <c:strRef>
              <c:f>Grafdata!$A$39</c:f>
              <c:strCache>
                <c:ptCount val="1"/>
                <c:pt idx="0">
                  <c:v>Gävle kommun</c:v>
                </c:pt>
              </c:strCache>
            </c:strRef>
          </c:tx>
          <c:spPr>
            <a:ln w="28575" cap="rnd">
              <a:solidFill>
                <a:schemeClr val="accent3"/>
              </a:solidFill>
              <a:prstDash val="sysDot"/>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Grafdata!$B$39:$AP$39</c:f>
              <c:numCache>
                <c:formatCode>General</c:formatCode>
                <c:ptCount val="41"/>
                <c:pt idx="0">
                  <c:v>100</c:v>
                </c:pt>
                <c:pt idx="1">
                  <c:v>100.05871744327476</c:v>
                </c:pt>
                <c:pt idx="2">
                  <c:v>100.26527702050916</c:v>
                </c:pt>
                <c:pt idx="3">
                  <c:v>100.36069286583064</c:v>
                </c:pt>
                <c:pt idx="4">
                  <c:v>100.69412406156944</c:v>
                </c:pt>
                <c:pt idx="5">
                  <c:v>100.83672356666527</c:v>
                </c:pt>
                <c:pt idx="6">
                  <c:v>100.99400243257979</c:v>
                </c:pt>
                <c:pt idx="7">
                  <c:v>101.27710439122593</c:v>
                </c:pt>
                <c:pt idx="8">
                  <c:v>101.6744956591033</c:v>
                </c:pt>
                <c:pt idx="9">
                  <c:v>101.95445204043115</c:v>
                </c:pt>
                <c:pt idx="10">
                  <c:v>102.292077339261</c:v>
                </c:pt>
                <c:pt idx="11">
                  <c:v>102.6139747514994</c:v>
                </c:pt>
                <c:pt idx="12">
                  <c:v>102.95474562764753</c:v>
                </c:pt>
                <c:pt idx="13">
                  <c:v>103.0847628234702</c:v>
                </c:pt>
                <c:pt idx="14">
                  <c:v>103.30495323575053</c:v>
                </c:pt>
                <c:pt idx="15">
                  <c:v>103.32277817388751</c:v>
                </c:pt>
                <c:pt idx="16">
                  <c:v>103.77259573040305</c:v>
                </c:pt>
                <c:pt idx="17">
                  <c:v>103.67508283353605</c:v>
                </c:pt>
                <c:pt idx="18">
                  <c:v>103.91938933858994</c:v>
                </c:pt>
                <c:pt idx="19">
                  <c:v>104.16369584364384</c:v>
                </c:pt>
                <c:pt idx="20">
                  <c:v>104.40800234869774</c:v>
                </c:pt>
                <c:pt idx="21">
                  <c:v>104.63028981252359</c:v>
                </c:pt>
                <c:pt idx="22">
                  <c:v>104.91548882271526</c:v>
                </c:pt>
                <c:pt idx="23">
                  <c:v>105.00671056494569</c:v>
                </c:pt>
                <c:pt idx="24">
                  <c:v>105.3768401627312</c:v>
                </c:pt>
                <c:pt idx="25">
                  <c:v>105.48483831732584</c:v>
                </c:pt>
                <c:pt idx="26">
                  <c:v>105.71761103887934</c:v>
                </c:pt>
                <c:pt idx="27">
                  <c:v>105.87593843056662</c:v>
                </c:pt>
                <c:pt idx="28">
                  <c:v>106.16847712116764</c:v>
                </c:pt>
                <c:pt idx="29">
                  <c:v>106.37818227572033</c:v>
                </c:pt>
                <c:pt idx="30">
                  <c:v>106.66442981168477</c:v>
                </c:pt>
                <c:pt idx="31">
                  <c:v>106.90978484251143</c:v>
                </c:pt>
                <c:pt idx="32">
                  <c:v>107.27886591452418</c:v>
                </c:pt>
                <c:pt idx="33">
                  <c:v>107.38791259489159</c:v>
                </c:pt>
                <c:pt idx="34">
                  <c:v>107.69617917208404</c:v>
                </c:pt>
                <c:pt idx="35">
                  <c:v>107.68359686281089</c:v>
                </c:pt>
                <c:pt idx="36">
                  <c:v>107.80941995554251</c:v>
                </c:pt>
                <c:pt idx="37">
                  <c:v>107.89749612045465</c:v>
                </c:pt>
                <c:pt idx="38">
                  <c:v>107.90378727509122</c:v>
                </c:pt>
                <c:pt idx="39">
                  <c:v>108.09776454305246</c:v>
                </c:pt>
                <c:pt idx="40">
                  <c:v>108.12817179046262</c:v>
                </c:pt>
              </c:numCache>
            </c:numRef>
          </c:val>
          <c:smooth val="0"/>
          <c:extLst>
            <c:ext xmlns:c16="http://schemas.microsoft.com/office/drawing/2014/chart" uri="{C3380CC4-5D6E-409C-BE32-E72D297353CC}">
              <c16:uniqueId val="{00000002-2E31-431B-8700-CDC170418D84}"/>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Grafdata!$A$23</c:f>
              <c:strCache>
                <c:ptCount val="1"/>
                <c:pt idx="0">
                  <c:v>Sverige</c:v>
                </c:pt>
              </c:strCache>
            </c:strRef>
          </c:tx>
          <c:spPr>
            <a:ln w="28575" cap="rnd">
              <a:solidFill>
                <a:schemeClr val="accent1"/>
              </a:solidFill>
              <a:prstDash val="sysDash"/>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Grafdata!$B$23:$AP$23</c:f>
              <c:numCache>
                <c:formatCode>General</c:formatCode>
                <c:ptCount val="41"/>
                <c:pt idx="0">
                  <c:v>100</c:v>
                </c:pt>
                <c:pt idx="1">
                  <c:v>110.92962290784432</c:v>
                </c:pt>
                <c:pt idx="2">
                  <c:v>112.62351280500101</c:v>
                </c:pt>
                <c:pt idx="3">
                  <c:v>125.32768703367614</c:v>
                </c:pt>
                <c:pt idx="4">
                  <c:v>88.788062109296234</c:v>
                </c:pt>
                <c:pt idx="5">
                  <c:v>103.16596087920952</c:v>
                </c:pt>
                <c:pt idx="6">
                  <c:v>148.25569671304697</c:v>
                </c:pt>
                <c:pt idx="7">
                  <c:v>157.75357935067555</c:v>
                </c:pt>
                <c:pt idx="8">
                  <c:v>131.33696309739867</c:v>
                </c:pt>
                <c:pt idx="9">
                  <c:v>177.71728171002218</c:v>
                </c:pt>
                <c:pt idx="10">
                  <c:v>176.0233918128655</c:v>
                </c:pt>
                <c:pt idx="11">
                  <c:v>186.06573906029442</c:v>
                </c:pt>
                <c:pt idx="12">
                  <c:v>156.50332728372655</c:v>
                </c:pt>
                <c:pt idx="13">
                  <c:v>223.61363178060094</c:v>
                </c:pt>
                <c:pt idx="14">
                  <c:v>228.13067150635209</c:v>
                </c:pt>
                <c:pt idx="15">
                  <c:v>266.58600524299254</c:v>
                </c:pt>
                <c:pt idx="16">
                  <c:v>237.40673522887678</c:v>
                </c:pt>
                <c:pt idx="17">
                  <c:v>237.66888485581771</c:v>
                </c:pt>
                <c:pt idx="18">
                  <c:v>300.10082677959264</c:v>
                </c:pt>
                <c:pt idx="19">
                  <c:v>334.28110506150432</c:v>
                </c:pt>
                <c:pt idx="20">
                  <c:v>295.66444847751563</c:v>
                </c:pt>
                <c:pt idx="21">
                  <c:v>303.32728372655777</c:v>
                </c:pt>
                <c:pt idx="22">
                  <c:v>342.24642064932448</c:v>
                </c:pt>
                <c:pt idx="23">
                  <c:v>357.16878402903814</c:v>
                </c:pt>
                <c:pt idx="24">
                  <c:v>256.36216979229681</c:v>
                </c:pt>
                <c:pt idx="25">
                  <c:v>330.32869530147207</c:v>
                </c:pt>
                <c:pt idx="26">
                  <c:v>278.06009276063725</c:v>
                </c:pt>
                <c:pt idx="27">
                  <c:v>289.77616454930427</c:v>
                </c:pt>
                <c:pt idx="28">
                  <c:v>222.56503327283727</c:v>
                </c:pt>
                <c:pt idx="29">
                  <c:v>277.11232103246624</c:v>
                </c:pt>
                <c:pt idx="30">
                  <c:v>234.40209719701554</c:v>
                </c:pt>
                <c:pt idx="31">
                  <c:v>254.97076023391813</c:v>
                </c:pt>
                <c:pt idx="32">
                  <c:v>179.39100625126034</c:v>
                </c:pt>
                <c:pt idx="33">
                  <c:v>284.33151845130067</c:v>
                </c:pt>
                <c:pt idx="34">
                  <c:v>239.06029441419642</c:v>
                </c:pt>
                <c:pt idx="35">
                  <c:v>252.14761040532366</c:v>
                </c:pt>
                <c:pt idx="36">
                  <c:v>207.15870135107883</c:v>
                </c:pt>
                <c:pt idx="37">
                  <c:v>259.16515426497278</c:v>
                </c:pt>
                <c:pt idx="38">
                  <c:v>310.76830006049607</c:v>
                </c:pt>
                <c:pt idx="39">
                  <c:v>296.00725952813065</c:v>
                </c:pt>
                <c:pt idx="40">
                  <c:v>222.72635612018553</c:v>
                </c:pt>
              </c:numCache>
            </c:numRef>
          </c:val>
          <c:smooth val="0"/>
          <c:extLst>
            <c:ext xmlns:c16="http://schemas.microsoft.com/office/drawing/2014/chart" uri="{C3380CC4-5D6E-409C-BE32-E72D297353CC}">
              <c16:uniqueId val="{00000000-9A80-41B7-8064-CFC7099FF9F8}"/>
            </c:ext>
          </c:extLst>
        </c:ser>
        <c:ser>
          <c:idx val="1"/>
          <c:order val="1"/>
          <c:tx>
            <c:strRef>
              <c:f>Grafdata!$A$38</c:f>
              <c:strCache>
                <c:ptCount val="1"/>
                <c:pt idx="0">
                  <c:v>Gävleborgs län</c:v>
                </c:pt>
              </c:strCache>
            </c:strRef>
          </c:tx>
          <c:spPr>
            <a:ln w="28575" cap="rnd">
              <a:solidFill>
                <a:schemeClr val="accent2"/>
              </a:solidFill>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Grafdata!$B$38:$AP$38</c:f>
              <c:numCache>
                <c:formatCode>General</c:formatCode>
                <c:ptCount val="41"/>
                <c:pt idx="0">
                  <c:v>100</c:v>
                </c:pt>
                <c:pt idx="1">
                  <c:v>94.594594594594597</c:v>
                </c:pt>
                <c:pt idx="2">
                  <c:v>200</c:v>
                </c:pt>
                <c:pt idx="3">
                  <c:v>181.08108108108109</c:v>
                </c:pt>
                <c:pt idx="4">
                  <c:v>175.67567567567568</c:v>
                </c:pt>
                <c:pt idx="5">
                  <c:v>129.72972972972974</c:v>
                </c:pt>
                <c:pt idx="6">
                  <c:v>102.70270270270271</c:v>
                </c:pt>
                <c:pt idx="7">
                  <c:v>32.432432432432435</c:v>
                </c:pt>
                <c:pt idx="8">
                  <c:v>151.35135135135135</c:v>
                </c:pt>
                <c:pt idx="9">
                  <c:v>154.05405405405406</c:v>
                </c:pt>
                <c:pt idx="10">
                  <c:v>359.45945945945948</c:v>
                </c:pt>
                <c:pt idx="11">
                  <c:v>335.13513513513516</c:v>
                </c:pt>
                <c:pt idx="12">
                  <c:v>216.21621621621622</c:v>
                </c:pt>
                <c:pt idx="13">
                  <c:v>1010.8108108108108</c:v>
                </c:pt>
                <c:pt idx="14">
                  <c:v>197.29729729729729</c:v>
                </c:pt>
                <c:pt idx="15">
                  <c:v>308.10810810810813</c:v>
                </c:pt>
                <c:pt idx="16">
                  <c:v>186.48648648648648</c:v>
                </c:pt>
                <c:pt idx="17">
                  <c:v>51.351351351351354</c:v>
                </c:pt>
                <c:pt idx="18">
                  <c:v>802.70270270270271</c:v>
                </c:pt>
                <c:pt idx="19">
                  <c:v>275.67567567567568</c:v>
                </c:pt>
                <c:pt idx="20">
                  <c:v>1091.8918918918919</c:v>
                </c:pt>
                <c:pt idx="21">
                  <c:v>364.86486486486484</c:v>
                </c:pt>
                <c:pt idx="22">
                  <c:v>345.94594594594594</c:v>
                </c:pt>
                <c:pt idx="23">
                  <c:v>775.67567567567562</c:v>
                </c:pt>
                <c:pt idx="24">
                  <c:v>335.13513513513516</c:v>
                </c:pt>
                <c:pt idx="25">
                  <c:v>572.97297297297303</c:v>
                </c:pt>
                <c:pt idx="26">
                  <c:v>916.21621621621625</c:v>
                </c:pt>
                <c:pt idx="27">
                  <c:v>1151.3513513513512</c:v>
                </c:pt>
                <c:pt idx="28">
                  <c:v>321.62162162162161</c:v>
                </c:pt>
                <c:pt idx="29">
                  <c:v>548.64864864864865</c:v>
                </c:pt>
                <c:pt idx="30">
                  <c:v>164.86486486486487</c:v>
                </c:pt>
                <c:pt idx="31">
                  <c:v>500</c:v>
                </c:pt>
                <c:pt idx="32">
                  <c:v>332.43243243243245</c:v>
                </c:pt>
                <c:pt idx="33">
                  <c:v>513.51351351351354</c:v>
                </c:pt>
                <c:pt idx="34">
                  <c:v>208.1081081081081</c:v>
                </c:pt>
                <c:pt idx="35">
                  <c:v>548.64864864864865</c:v>
                </c:pt>
                <c:pt idx="36">
                  <c:v>810.81081081081084</c:v>
                </c:pt>
                <c:pt idx="37">
                  <c:v>272.97297297297297</c:v>
                </c:pt>
                <c:pt idx="38">
                  <c:v>494.59459459459458</c:v>
                </c:pt>
                <c:pt idx="39">
                  <c:v>681.08108108108104</c:v>
                </c:pt>
                <c:pt idx="40">
                  <c:v>486.48648648648651</c:v>
                </c:pt>
              </c:numCache>
            </c:numRef>
          </c:val>
          <c:smooth val="0"/>
          <c:extLst>
            <c:ext xmlns:c16="http://schemas.microsoft.com/office/drawing/2014/chart" uri="{C3380CC4-5D6E-409C-BE32-E72D297353CC}">
              <c16:uniqueId val="{00000001-9A80-41B7-8064-CFC7099FF9F8}"/>
            </c:ext>
          </c:extLst>
        </c:ser>
        <c:ser>
          <c:idx val="2"/>
          <c:order val="2"/>
          <c:tx>
            <c:strRef>
              <c:f>Grafdata!$A$39</c:f>
              <c:strCache>
                <c:ptCount val="1"/>
                <c:pt idx="0">
                  <c:v>Gävle kommun</c:v>
                </c:pt>
              </c:strCache>
            </c:strRef>
          </c:tx>
          <c:spPr>
            <a:ln w="28575" cap="rnd">
              <a:solidFill>
                <a:schemeClr val="accent3"/>
              </a:solidFill>
              <a:prstDash val="sysDot"/>
              <a:round/>
            </a:ln>
            <a:effectLst/>
          </c:spPr>
          <c:marker>
            <c:symbol val="none"/>
          </c:marker>
          <c:cat>
            <c:strRef>
              <c:f>Grafdata!$B$22:$AP$22</c:f>
              <c:strCache>
                <c:ptCount val="39"/>
                <c:pt idx="2">
                  <c:v>2012</c:v>
                </c:pt>
                <c:pt idx="6">
                  <c:v>2013</c:v>
                </c:pt>
                <c:pt idx="10">
                  <c:v>2014</c:v>
                </c:pt>
                <c:pt idx="14">
                  <c:v>2015</c:v>
                </c:pt>
                <c:pt idx="18">
                  <c:v>2016</c:v>
                </c:pt>
                <c:pt idx="22">
                  <c:v>2017</c:v>
                </c:pt>
                <c:pt idx="26">
                  <c:v>2018</c:v>
                </c:pt>
                <c:pt idx="30">
                  <c:v>2019</c:v>
                </c:pt>
                <c:pt idx="34">
                  <c:v>2020</c:v>
                </c:pt>
                <c:pt idx="38">
                  <c:v>2021</c:v>
                </c:pt>
              </c:strCache>
            </c:strRef>
          </c:cat>
          <c:val>
            <c:numRef>
              <c:f>Grafdata!$B$39:$AP$39</c:f>
              <c:numCache>
                <c:formatCode>General</c:formatCode>
                <c:ptCount val="41"/>
                <c:pt idx="0">
                  <c:v>100</c:v>
                </c:pt>
                <c:pt idx="1">
                  <c:v>50</c:v>
                </c:pt>
                <c:pt idx="2">
                  <c:v>431.25</c:v>
                </c:pt>
                <c:pt idx="3">
                  <c:v>181.25</c:v>
                </c:pt>
                <c:pt idx="4">
                  <c:v>356.25</c:v>
                </c:pt>
                <c:pt idx="5">
                  <c:v>262.5</c:v>
                </c:pt>
                <c:pt idx="6">
                  <c:v>225</c:v>
                </c:pt>
                <c:pt idx="7">
                  <c:v>43.75</c:v>
                </c:pt>
                <c:pt idx="8">
                  <c:v>243.75</c:v>
                </c:pt>
                <c:pt idx="9">
                  <c:v>50</c:v>
                </c:pt>
                <c:pt idx="10">
                  <c:v>487.5</c:v>
                </c:pt>
                <c:pt idx="11">
                  <c:v>543.75</c:v>
                </c:pt>
                <c:pt idx="12">
                  <c:v>100</c:v>
                </c:pt>
                <c:pt idx="13">
                  <c:v>2287.5</c:v>
                </c:pt>
                <c:pt idx="14">
                  <c:v>368.75</c:v>
                </c:pt>
                <c:pt idx="15">
                  <c:v>575</c:v>
                </c:pt>
                <c:pt idx="16">
                  <c:v>318.75</c:v>
                </c:pt>
                <c:pt idx="17">
                  <c:v>37.5</c:v>
                </c:pt>
                <c:pt idx="18">
                  <c:v>1781.25</c:v>
                </c:pt>
                <c:pt idx="19">
                  <c:v>450</c:v>
                </c:pt>
                <c:pt idx="20">
                  <c:v>2387.5</c:v>
                </c:pt>
                <c:pt idx="21">
                  <c:v>112.5</c:v>
                </c:pt>
                <c:pt idx="22">
                  <c:v>425</c:v>
                </c:pt>
                <c:pt idx="23">
                  <c:v>1637.5</c:v>
                </c:pt>
                <c:pt idx="24">
                  <c:v>56.25</c:v>
                </c:pt>
                <c:pt idx="25">
                  <c:v>1018.75</c:v>
                </c:pt>
                <c:pt idx="26">
                  <c:v>2056.25</c:v>
                </c:pt>
                <c:pt idx="27">
                  <c:v>2262.5</c:v>
                </c:pt>
                <c:pt idx="28">
                  <c:v>181.25</c:v>
                </c:pt>
                <c:pt idx="29">
                  <c:v>543.75</c:v>
                </c:pt>
                <c:pt idx="30">
                  <c:v>68.75</c:v>
                </c:pt>
                <c:pt idx="31">
                  <c:v>562.5</c:v>
                </c:pt>
                <c:pt idx="32">
                  <c:v>437.5</c:v>
                </c:pt>
                <c:pt idx="33">
                  <c:v>893.75</c:v>
                </c:pt>
                <c:pt idx="34">
                  <c:v>218.75</c:v>
                </c:pt>
                <c:pt idx="35">
                  <c:v>950</c:v>
                </c:pt>
                <c:pt idx="36">
                  <c:v>1750</c:v>
                </c:pt>
                <c:pt idx="37">
                  <c:v>493.75</c:v>
                </c:pt>
                <c:pt idx="38">
                  <c:v>681.25</c:v>
                </c:pt>
                <c:pt idx="39">
                  <c:v>1437.5</c:v>
                </c:pt>
                <c:pt idx="40">
                  <c:v>987.5</c:v>
                </c:pt>
              </c:numCache>
            </c:numRef>
          </c:val>
          <c:smooth val="0"/>
          <c:extLst>
            <c:ext xmlns:c16="http://schemas.microsoft.com/office/drawing/2014/chart" uri="{C3380CC4-5D6E-409C-BE32-E72D297353CC}">
              <c16:uniqueId val="{00000002-9A80-41B7-8064-CFC7099FF9F8}"/>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Grafdata!$A$21</c:f>
              <c:strCache>
                <c:ptCount val="1"/>
                <c:pt idx="0">
                  <c:v>Sverige</c:v>
                </c:pt>
              </c:strCache>
            </c:strRef>
          </c:tx>
          <c:spPr>
            <a:ln w="28575" cap="rnd">
              <a:solidFill>
                <a:schemeClr val="accent1"/>
              </a:solidFill>
              <a:prstDash val="sysDash"/>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Grafdata!$B$21:$L$21</c:f>
              <c:numCache>
                <c:formatCode>General</c:formatCode>
                <c:ptCount val="11"/>
                <c:pt idx="0">
                  <c:v>100</c:v>
                </c:pt>
                <c:pt idx="1">
                  <c:v>100.15052689614095</c:v>
                </c:pt>
                <c:pt idx="2">
                  <c:v>102.12115772665297</c:v>
                </c:pt>
                <c:pt idx="3">
                  <c:v>108.42427973612592</c:v>
                </c:pt>
                <c:pt idx="4">
                  <c:v>119.40749937182952</c:v>
                </c:pt>
                <c:pt idx="5">
                  <c:v>122.81821157891333</c:v>
                </c:pt>
                <c:pt idx="6">
                  <c:v>124.74553136549052</c:v>
                </c:pt>
                <c:pt idx="7">
                  <c:v>126.63345777710596</c:v>
                </c:pt>
                <c:pt idx="8">
                  <c:v>133.58917502992207</c:v>
                </c:pt>
                <c:pt idx="9">
                  <c:v>85.428108910850753</c:v>
                </c:pt>
                <c:pt idx="10">
                  <c:v>119.13699819709221</c:v>
                </c:pt>
              </c:numCache>
            </c:numRef>
          </c:val>
          <c:smooth val="0"/>
          <c:extLst>
            <c:ext xmlns:c16="http://schemas.microsoft.com/office/drawing/2014/chart" uri="{C3380CC4-5D6E-409C-BE32-E72D297353CC}">
              <c16:uniqueId val="{00000000-6FB0-478B-9996-0591CE42AAB0}"/>
            </c:ext>
          </c:extLst>
        </c:ser>
        <c:ser>
          <c:idx val="1"/>
          <c:order val="1"/>
          <c:tx>
            <c:strRef>
              <c:f>Grafdata!$A$35</c:f>
              <c:strCache>
                <c:ptCount val="1"/>
                <c:pt idx="0">
                  <c:v>Gävleborgs län</c:v>
                </c:pt>
              </c:strCache>
            </c:strRef>
          </c:tx>
          <c:spPr>
            <a:ln w="28575" cap="rnd">
              <a:solidFill>
                <a:schemeClr val="accent2"/>
              </a:solidFill>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Grafdata!$B$35:$L$35</c:f>
              <c:numCache>
                <c:formatCode>General</c:formatCode>
                <c:ptCount val="11"/>
                <c:pt idx="0">
                  <c:v>100</c:v>
                </c:pt>
                <c:pt idx="1">
                  <c:v>101.55401457999949</c:v>
                </c:pt>
                <c:pt idx="2">
                  <c:v>101.43361528105871</c:v>
                </c:pt>
                <c:pt idx="3">
                  <c:v>108.79067286443649</c:v>
                </c:pt>
                <c:pt idx="4">
                  <c:v>114.05318905738017</c:v>
                </c:pt>
                <c:pt idx="5">
                  <c:v>114.66636185831491</c:v>
                </c:pt>
                <c:pt idx="6">
                  <c:v>123.78267164520308</c:v>
                </c:pt>
                <c:pt idx="7">
                  <c:v>120.45772054154284</c:v>
                </c:pt>
                <c:pt idx="8">
                  <c:v>132.9904239376159</c:v>
                </c:pt>
                <c:pt idx="9">
                  <c:v>112.54286367446468</c:v>
                </c:pt>
                <c:pt idx="10">
                  <c:v>147.68167847799029</c:v>
                </c:pt>
              </c:numCache>
            </c:numRef>
          </c:val>
          <c:smooth val="0"/>
          <c:extLst>
            <c:ext xmlns:c16="http://schemas.microsoft.com/office/drawing/2014/chart" uri="{C3380CC4-5D6E-409C-BE32-E72D297353CC}">
              <c16:uniqueId val="{00000001-6FB0-478B-9996-0591CE42AAB0}"/>
            </c:ext>
          </c:extLst>
        </c:ser>
        <c:ser>
          <c:idx val="2"/>
          <c:order val="2"/>
          <c:tx>
            <c:strRef>
              <c:f>Grafdata!$A$36</c:f>
              <c:strCache>
                <c:ptCount val="1"/>
                <c:pt idx="0">
                  <c:v>Gävle kommun</c:v>
                </c:pt>
              </c:strCache>
            </c:strRef>
          </c:tx>
          <c:spPr>
            <a:ln w="28575" cap="rnd">
              <a:solidFill>
                <a:schemeClr val="accent3"/>
              </a:solidFill>
              <a:prstDash val="sysDot"/>
              <a:round/>
            </a:ln>
            <a:effectLst/>
          </c:spPr>
          <c:marker>
            <c:symbol val="none"/>
          </c:marker>
          <c:cat>
            <c:numRef>
              <c:f>Grafdata!$B$20:$L$20</c:f>
              <c:numCache>
                <c:formatCode>General</c:formatCode>
                <c:ptCount val="11"/>
                <c:pt idx="0">
                  <c:v>2011</c:v>
                </c:pt>
                <c:pt idx="1">
                  <c:v>2012</c:v>
                </c:pt>
                <c:pt idx="2">
                  <c:v>2013</c:v>
                </c:pt>
                <c:pt idx="3">
                  <c:v>2014</c:v>
                </c:pt>
                <c:pt idx="4">
                  <c:v>2015</c:v>
                </c:pt>
                <c:pt idx="5">
                  <c:v>2016</c:v>
                </c:pt>
                <c:pt idx="6">
                  <c:v>2017</c:v>
                </c:pt>
                <c:pt idx="7">
                  <c:v>2018</c:v>
                </c:pt>
                <c:pt idx="8">
                  <c:v>2019</c:v>
                </c:pt>
                <c:pt idx="9">
                  <c:v>2020</c:v>
                </c:pt>
                <c:pt idx="10">
                  <c:v>2021</c:v>
                </c:pt>
              </c:numCache>
            </c:numRef>
          </c:cat>
          <c:val>
            <c:numRef>
              <c:f>Grafdata!$B$36:$L$36</c:f>
              <c:numCache>
                <c:formatCode>General</c:formatCode>
                <c:ptCount val="11"/>
                <c:pt idx="0">
                  <c:v>100</c:v>
                </c:pt>
                <c:pt idx="1">
                  <c:v>104.17144477737087</c:v>
                </c:pt>
                <c:pt idx="2">
                  <c:v>108.60306538921564</c:v>
                </c:pt>
                <c:pt idx="3">
                  <c:v>108.98284812389795</c:v>
                </c:pt>
                <c:pt idx="4">
                  <c:v>124.84247647936473</c:v>
                </c:pt>
                <c:pt idx="5">
                  <c:v>127.30366588983834</c:v>
                </c:pt>
                <c:pt idx="6">
                  <c:v>131.61691266230164</c:v>
                </c:pt>
                <c:pt idx="7">
                  <c:v>128.40848839073232</c:v>
                </c:pt>
                <c:pt idx="8">
                  <c:v>136.80193343937657</c:v>
                </c:pt>
                <c:pt idx="9">
                  <c:v>127.21241938864844</c:v>
                </c:pt>
                <c:pt idx="10">
                  <c:v>164.75788850664003</c:v>
                </c:pt>
              </c:numCache>
            </c:numRef>
          </c:val>
          <c:smooth val="0"/>
          <c:extLst>
            <c:ext xmlns:c16="http://schemas.microsoft.com/office/drawing/2014/chart" uri="{C3380CC4-5D6E-409C-BE32-E72D297353CC}">
              <c16:uniqueId val="{00000002-6FB0-478B-9996-0591CE42AAB0}"/>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txPr>
    <a:bodyPr/>
    <a:lstStyle/>
    <a:p>
      <a:pPr>
        <a:defRPr/>
      </a:pPr>
      <a:endParaRPr lang="sv-SE"/>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2022-01-07</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07/01/2022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1/7/2022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1/7/2022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1/7/2022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1/7/2022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1/7/2022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1/7/2022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1/7/2022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1/7/2022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1/7/2022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1/7/2022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1/7/2022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2.png"/><Relationship Id="rId3" Type="http://schemas.openxmlformats.org/officeDocument/2006/relationships/image" Target="../media/image8.png"/><Relationship Id="rId7" Type="http://schemas.openxmlformats.org/officeDocument/2006/relationships/image" Target="../media/image12.svg"/><Relationship Id="rId12" Type="http://schemas.openxmlformats.org/officeDocument/2006/relationships/image" Target="../media/image17.svg"/><Relationship Id="rId2" Type="http://schemas.openxmlformats.org/officeDocument/2006/relationships/image" Target="../media/image7.jpg"/><Relationship Id="rId1" Type="http://schemas.openxmlformats.org/officeDocument/2006/relationships/slideLayout" Target="../slideLayouts/slideLayout12.xml"/><Relationship Id="rId6" Type="http://schemas.openxmlformats.org/officeDocument/2006/relationships/image" Target="../media/image11.svg"/><Relationship Id="rId11" Type="http://schemas.openxmlformats.org/officeDocument/2006/relationships/image" Target="../media/image11.png"/><Relationship Id="rId5" Type="http://schemas.openxmlformats.org/officeDocument/2006/relationships/image" Target="../media/image9.png"/><Relationship Id="rId15" Type="http://schemas.openxmlformats.org/officeDocument/2006/relationships/image" Target="../media/image20.svg"/><Relationship Id="rId10" Type="http://schemas.openxmlformats.org/officeDocument/2006/relationships/image" Target="../media/image15.svg"/><Relationship Id="rId4" Type="http://schemas.openxmlformats.org/officeDocument/2006/relationships/image" Target="../media/image9.svg"/><Relationship Id="rId9" Type="http://schemas.openxmlformats.org/officeDocument/2006/relationships/image" Target="../media/image14.svg"/><Relationship Id="rId14" Type="http://schemas.openxmlformats.org/officeDocument/2006/relationships/image" Target="../media/image19.svg"/></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hyperlink" Target="https://stockholmbusinessalliance.se/material/?cat=konjunkturrapporter" TargetMode="External"/><Relationship Id="rId1" Type="http://schemas.openxmlformats.org/officeDocument/2006/relationships/slideLayout" Target="../slideLayouts/slideLayout1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rgbClr val="D6EDFC">
              <a:alpha val="50196"/>
            </a:srgbClr>
          </a:solidFill>
        </p:spPr>
        <p:txBody>
          <a:bodyPr wrap="square" lIns="432000" rtlCol="0" anchor="ctr">
            <a:noAutofit/>
          </a:bodyPr>
          <a:lstStyle/>
          <a:p>
            <a:r>
              <a:rPr lang="en-GB" sz="3200" dirty="0" err="1">
                <a:solidFill>
                  <a:schemeClr val="bg1"/>
                </a:solidFill>
              </a:rPr>
              <a:t>Gävleborgskonjunkturen</a:t>
            </a:r>
            <a:r>
              <a:rPr lang="sv-SE" sz="3200" dirty="0">
                <a:solidFill>
                  <a:schemeClr val="bg1"/>
                </a:solidFill>
                <a:latin typeface="+mj-lt"/>
              </a:rPr>
              <a:t> </a:t>
            </a:r>
          </a:p>
          <a:p>
            <a:r>
              <a:rPr lang="en-GB" sz="2000" dirty="0" err="1">
                <a:solidFill>
                  <a:schemeClr val="bg1"/>
                </a:solidFill>
              </a:rPr>
              <a:t>Gävleborgs</a:t>
            </a:r>
            <a:r>
              <a:rPr lang="en-GB" sz="2000" dirty="0">
                <a:solidFill>
                  <a:schemeClr val="bg1"/>
                </a:solidFill>
              </a:rPr>
              <a:t> </a:t>
            </a:r>
            <a:r>
              <a:rPr lang="en-GB" sz="2000" dirty="0" err="1">
                <a:solidFill>
                  <a:schemeClr val="bg1"/>
                </a:solidFill>
              </a:rPr>
              <a:t>län</a:t>
            </a:r>
            <a:r>
              <a:rPr lang="sv-SE" sz="2000" dirty="0">
                <a:solidFill>
                  <a:schemeClr val="bg1"/>
                </a:solidFill>
                <a:latin typeface="+mj-lt"/>
              </a:rPr>
              <a:t>, 2021 kv3</a:t>
            </a:r>
          </a:p>
          <a:p>
            <a:endParaRPr lang="sv-SE" sz="2000" dirty="0">
              <a:solidFill>
                <a:schemeClr val="bg1"/>
              </a:solidFill>
              <a:latin typeface="+mj-lt"/>
            </a:endParaRPr>
          </a:p>
          <a:p>
            <a:r>
              <a:rPr lang="sv-SE" sz="2000" dirty="0" smtClean="0">
                <a:solidFill>
                  <a:schemeClr val="bg1"/>
                </a:solidFill>
              </a:rPr>
              <a:t>2022-01-10</a:t>
            </a: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E74B21AF-C4D9-4349-8B9E-89972F88D258}"/>
              </a:ext>
            </a:extLst>
          </p:cNvPr>
          <p:cNvPicPr>
            <a:picLocks noChangeAspect="1"/>
          </p:cNvPicPr>
          <p:nvPr/>
        </p:nvPicPr>
        <p:blipFill rotWithShape="1">
          <a:blip r:embed="rId4"/>
          <a:srcRect l="-1435" t="44220" r="1435" b="9306"/>
          <a:stretch/>
        </p:blipFill>
        <p:spPr>
          <a:xfrm>
            <a:off x="6372225" y="382"/>
            <a:ext cx="6171961" cy="6866006"/>
          </a:xfrm>
          <a:prstGeom prst="rect">
            <a:avLst/>
          </a:prstGeom>
        </p:spPr>
      </p:pic>
    </p:spTree>
    <p:extLst>
      <p:ext uri="{BB962C8B-B14F-4D97-AF65-F5344CB8AC3E}">
        <p14:creationId xmlns:p14="http://schemas.microsoft.com/office/powerpoint/2010/main" val="24563536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a:extLst>
              <a:ext uri="{FF2B5EF4-FFF2-40B4-BE49-F238E27FC236}">
                <a16:creationId xmlns:a16="http://schemas.microsoft.com/office/drawing/2014/main" id="{97F73C8C-2529-478E-BCD1-5F1AD43D8FF2}"/>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sv-SE" sz="1100" dirty="0"/>
              <a:t>Rapporten är utgiven av Stockholm Business Region och publiceras fyra gånger per år. Rapporten omfattar Gävleborgs län och Gävle kommun. </a:t>
            </a:r>
          </a:p>
          <a:p>
            <a:r>
              <a:rPr lang="sv-SE" sz="1100" dirty="0"/>
              <a:t>Statistiken bygger på uppgifter från Statistiska centralbyrån, Arbetsförmedlingen och Bolagsverket. </a:t>
            </a:r>
          </a:p>
          <a:p>
            <a:r>
              <a:rPr lang="sv-SE" sz="1100" dirty="0"/>
              <a:t>I rapporten jämförs främst utvecklingen med samma kvartal föregående år, exempelvis kvartal 1 jämförs med kvartal 1 tidigare år osv. För vissa indikatorer presenteras även totala rullande 12-värden där de fyra senaste kvartalen summeras för att få mer stabilitet i trenden. Dessa jämförs då med föregående fyra kvartal. Diagrammen som visar absoluta värden är säsongrensande för att visa trenden. Övriga diagram har indexerade värden som visar procentuella förändringen från startåret med värde 100, motsvarande kvartal för 10 år sedan.</a:t>
            </a:r>
          </a:p>
          <a:p>
            <a:r>
              <a:rPr lang="sv-SE" sz="1100" dirty="0"/>
              <a:t>Stockholmsregionen omfattar Stockholms län, Uppsala län, Södermanlands län, Östergötlands län, Örebro län, Västmanlands län, Gävleborgs län och Dalarnas län.</a:t>
            </a:r>
          </a:p>
          <a:p>
            <a:r>
              <a:rPr lang="sv-SE" sz="1100" dirty="0"/>
              <a:t>Läs samtliga konjunkturrapporter som tas fram inom ramen för partnerskapet Stockholm Business Alliance här</a:t>
            </a:r>
            <a:r>
              <a:rPr lang="sv-SE" sz="1100"/>
              <a:t>: </a:t>
            </a:r>
            <a:r>
              <a:rPr lang="sv-SE" sz="1100" u="sng">
                <a:hlinkClick r:id="rId4"/>
              </a:rPr>
              <a:t>https://stockholmbusinessalliance.se/material/?cat=konjunkturrapporter</a:t>
            </a:r>
            <a:endParaRPr lang="sv-SE" sz="1100" u="sng"/>
          </a:p>
          <a:p>
            <a:r>
              <a:rPr lang="sv-SE" sz="1100" dirty="0"/>
              <a:t/>
            </a:r>
            <a:br>
              <a:rPr lang="sv-SE" sz="1100" dirty="0"/>
            </a:br>
            <a:r>
              <a:rPr lang="sv-SE" sz="1100" dirty="0"/>
              <a:t>Frågor kan ställas till Stefan Frid på </a:t>
            </a:r>
            <a:r>
              <a:rPr lang="sv-SE" sz="1100" dirty="0" err="1"/>
              <a:t>Invest</a:t>
            </a:r>
            <a:r>
              <a:rPr lang="sv-SE" sz="1100" dirty="0"/>
              <a:t> Stockholm. </a:t>
            </a:r>
            <a:br>
              <a:rPr lang="sv-SE" sz="1100" dirty="0"/>
            </a:br>
            <a:r>
              <a:rPr lang="sv-SE" sz="1100" dirty="0"/>
              <a:t>Ansvarig utgivare: Staffan Ingvarsson, VD Stockholm Business Region.</a:t>
            </a: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Om </a:t>
            </a:r>
            <a:r>
              <a:rPr lang="en-US" dirty="0" err="1"/>
              <a:t>rapporten</a:t>
            </a:r>
            <a:endParaRPr lang="en-US" dirty="0"/>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a:extLst>
              <a:ext uri="{FF2B5EF4-FFF2-40B4-BE49-F238E27FC236}">
                <a16:creationId xmlns:a16="http://schemas.microsoft.com/office/drawing/2014/main" id="{2A759816-AF8A-40F3-9661-B3E574FCD320}"/>
              </a:ext>
              <a:ext uri="{C183D7F6-B498-43B3-948B-1728B52AA6E4}">
                <adec:decorative xmlns="" xmlns:adec="http://schemas.microsoft.com/office/drawing/2017/decorative" val="1"/>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1233948"/>
            <a:ext cx="4858261" cy="5024239"/>
          </a:xfrm>
        </p:spPr>
        <p:txBody>
          <a:bodyPr/>
          <a:lstStyle/>
          <a:p>
            <a:pPr>
              <a:lnSpc>
                <a:spcPct val="107000"/>
              </a:lnSpc>
              <a:spcAft>
                <a:spcPts val="800"/>
              </a:spcAft>
            </a:pPr>
            <a:r>
              <a:rPr lang="sv-SE" sz="1100" b="1" dirty="0">
                <a:effectLst/>
                <a:latin typeface="+mj-lt"/>
                <a:ea typeface="Calibri" panose="020F0502020204030204" pitchFamily="34" charset="0"/>
                <a:cs typeface="Times New Roman" panose="02020603050405020304" pitchFamily="18" charset="0"/>
              </a:rPr>
              <a:t>Fjolåret präglades starkt av följdverkningarna av Covid-19 pandemin. </a:t>
            </a:r>
            <a:r>
              <a:rPr lang="sv-SE" sz="1100" b="1" dirty="0" smtClean="0">
                <a:effectLst/>
                <a:latin typeface="+mj-lt"/>
                <a:ea typeface="Calibri" panose="020F0502020204030204" pitchFamily="34" charset="0"/>
                <a:cs typeface="Times New Roman" panose="02020603050405020304" pitchFamily="18" charset="0"/>
              </a:rPr>
              <a:t>I Gävleborg fortsätter återhämtningen under </a:t>
            </a:r>
            <a:r>
              <a:rPr lang="sv-SE" sz="1100" b="1" dirty="0">
                <a:effectLst/>
                <a:latin typeface="+mj-lt"/>
                <a:ea typeface="Calibri" panose="020F0502020204030204" pitchFamily="34" charset="0"/>
                <a:cs typeface="Times New Roman" panose="02020603050405020304" pitchFamily="18" charset="0"/>
              </a:rPr>
              <a:t>det tredje </a:t>
            </a:r>
            <a:r>
              <a:rPr lang="sv-SE" sz="1100" b="1" dirty="0" smtClean="0">
                <a:effectLst/>
                <a:latin typeface="+mj-lt"/>
                <a:ea typeface="Calibri" panose="020F0502020204030204" pitchFamily="34" charset="0"/>
                <a:cs typeface="Times New Roman" panose="02020603050405020304" pitchFamily="18" charset="0"/>
              </a:rPr>
              <a:t>kvartalet även om företagskonkurserna blir fler. Arbetsmarknaden stärks med fler lediga jobb och färr</a:t>
            </a:r>
            <a:r>
              <a:rPr lang="sv-SE" sz="1100" b="1" dirty="0" smtClean="0">
                <a:latin typeface="+mj-lt"/>
                <a:ea typeface="Calibri" panose="020F0502020204030204" pitchFamily="34" charset="0"/>
                <a:cs typeface="Times New Roman" panose="02020603050405020304" pitchFamily="18" charset="0"/>
              </a:rPr>
              <a:t>e varsel vilket också gör positiva avtryck i </a:t>
            </a:r>
            <a:r>
              <a:rPr lang="sv-SE" sz="1100" b="1" dirty="0" smtClean="0">
                <a:effectLst/>
                <a:latin typeface="+mj-lt"/>
                <a:ea typeface="Calibri" panose="020F0502020204030204" pitchFamily="34" charset="0"/>
                <a:cs typeface="Times New Roman" panose="02020603050405020304" pitchFamily="18" charset="0"/>
              </a:rPr>
              <a:t>arbetslöshetsstatistiken. </a:t>
            </a:r>
            <a:r>
              <a:rPr lang="sv-SE" sz="1100" b="1" dirty="0">
                <a:effectLst/>
                <a:latin typeface="+mj-lt"/>
                <a:ea typeface="Calibri" panose="020F0502020204030204" pitchFamily="34" charset="0"/>
                <a:cs typeface="Times New Roman" panose="02020603050405020304" pitchFamily="18" charset="0"/>
              </a:rPr>
              <a:t>Därtill ökar nyföretagandet samtidigt som lönesumman </a:t>
            </a:r>
            <a:r>
              <a:rPr lang="sv-SE" sz="1100" b="1" dirty="0" smtClean="0">
                <a:effectLst/>
                <a:latin typeface="+mj-lt"/>
                <a:ea typeface="Calibri" panose="020F0502020204030204" pitchFamily="34" charset="0"/>
                <a:cs typeface="Times New Roman" panose="02020603050405020304" pitchFamily="18" charset="0"/>
              </a:rPr>
              <a:t>växer. </a:t>
            </a:r>
            <a:r>
              <a:rPr lang="sv-SE" sz="1100" b="1" dirty="0">
                <a:effectLst/>
                <a:latin typeface="+mj-lt"/>
                <a:ea typeface="Calibri" panose="020F0502020204030204" pitchFamily="34" charset="0"/>
                <a:cs typeface="Times New Roman" panose="02020603050405020304" pitchFamily="18" charset="0"/>
              </a:rPr>
              <a:t>Även </a:t>
            </a:r>
            <a:r>
              <a:rPr lang="sv-SE" sz="1100" b="1" dirty="0" smtClean="0">
                <a:effectLst/>
                <a:latin typeface="+mj-lt"/>
                <a:ea typeface="Calibri" panose="020F0502020204030204" pitchFamily="34" charset="0"/>
                <a:cs typeface="Times New Roman" panose="02020603050405020304" pitchFamily="18" charset="0"/>
              </a:rPr>
              <a:t>besöksnäringen återhämtar sig med fler kommersiella övernattningar.   </a:t>
            </a:r>
          </a:p>
          <a:p>
            <a:pPr>
              <a:lnSpc>
                <a:spcPct val="107000"/>
              </a:lnSpc>
              <a:spcAft>
                <a:spcPts val="800"/>
              </a:spcAft>
            </a:pPr>
            <a:r>
              <a:rPr lang="sv-SE" sz="1100" dirty="0" smtClean="0">
                <a:effectLst/>
                <a:latin typeface="+mj-lt"/>
                <a:ea typeface="Calibri" panose="020F0502020204030204" pitchFamily="34" charset="0"/>
                <a:cs typeface="Times New Roman" panose="02020603050405020304" pitchFamily="18" charset="0"/>
              </a:rPr>
              <a:t>Lönesumman </a:t>
            </a:r>
            <a:r>
              <a:rPr lang="sv-SE" sz="1100" dirty="0">
                <a:effectLst/>
                <a:latin typeface="+mj-lt"/>
                <a:ea typeface="Calibri" panose="020F0502020204030204" pitchFamily="34" charset="0"/>
                <a:cs typeface="Times New Roman" panose="02020603050405020304" pitchFamily="18" charset="0"/>
              </a:rPr>
              <a:t>i privat sektor ökar med 6,5 procent och en liknande utveckling syns även i relation till den totala lönesumman, per sysselsatt och invånare. </a:t>
            </a:r>
            <a:r>
              <a:rPr lang="sv-SE" sz="1100" dirty="0" smtClean="0">
                <a:effectLst/>
                <a:latin typeface="+mj-lt"/>
                <a:ea typeface="Calibri" panose="020F0502020204030204" pitchFamily="34" charset="0"/>
                <a:cs typeface="Times New Roman" panose="02020603050405020304" pitchFamily="18" charset="0"/>
              </a:rPr>
              <a:t>Nyföretagandet ökar med </a:t>
            </a:r>
            <a:r>
              <a:rPr lang="sv-SE" sz="1100" dirty="0">
                <a:effectLst/>
                <a:latin typeface="+mj-lt"/>
                <a:ea typeface="Calibri" panose="020F0502020204030204" pitchFamily="34" charset="0"/>
                <a:cs typeface="Times New Roman" panose="02020603050405020304" pitchFamily="18" charset="0"/>
              </a:rPr>
              <a:t>15 procent samtidigt som företagskonkurserna ökar med 50 procent. </a:t>
            </a:r>
            <a:r>
              <a:rPr lang="sv-SE" sz="1100" dirty="0" smtClean="0">
                <a:latin typeface="+mj-lt"/>
                <a:ea typeface="Calibri" panose="020F0502020204030204" pitchFamily="34" charset="0"/>
                <a:cs typeface="Times New Roman" panose="02020603050405020304" pitchFamily="18" charset="0"/>
              </a:rPr>
              <a:t>Besöks</a:t>
            </a:r>
            <a:r>
              <a:rPr lang="sv-SE" sz="1100" dirty="0" smtClean="0">
                <a:effectLst/>
                <a:latin typeface="+mj-lt"/>
                <a:ea typeface="Calibri" panose="020F0502020204030204" pitchFamily="34" charset="0"/>
                <a:cs typeface="Times New Roman" panose="02020603050405020304" pitchFamily="18" charset="0"/>
              </a:rPr>
              <a:t>näringen </a:t>
            </a:r>
            <a:r>
              <a:rPr lang="sv-SE" sz="1100" dirty="0">
                <a:effectLst/>
                <a:latin typeface="+mj-lt"/>
                <a:ea typeface="Calibri" panose="020F0502020204030204" pitchFamily="34" charset="0"/>
                <a:cs typeface="Times New Roman" panose="02020603050405020304" pitchFamily="18" charset="0"/>
              </a:rPr>
              <a:t>har återhämtat sig något och de kommersiella övernattningarna ökar med 31 procent i </a:t>
            </a:r>
            <a:r>
              <a:rPr lang="sv-SE" sz="1100" dirty="0" smtClean="0">
                <a:effectLst/>
                <a:latin typeface="+mj-lt"/>
                <a:ea typeface="Calibri" panose="020F0502020204030204" pitchFamily="34" charset="0"/>
                <a:cs typeface="Times New Roman" panose="02020603050405020304" pitchFamily="18" charset="0"/>
              </a:rPr>
              <a:t>länet.</a:t>
            </a:r>
            <a:endParaRPr lang="sv-SE" sz="18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sv-SE" sz="1100" dirty="0" smtClean="0">
                <a:effectLst/>
                <a:latin typeface="+mj-lt"/>
                <a:ea typeface="Calibri" panose="020F0502020204030204" pitchFamily="34" charset="0"/>
                <a:cs typeface="Times New Roman" panose="02020603050405020304" pitchFamily="18" charset="0"/>
              </a:rPr>
              <a:t>Arbetsmarknaden stärks under tredje kvartalet även om sysselsättningen minskar något. Antalet lediga jobb ökar med närmare 70 procent i länet och varslade personer minskar med över 80 procent. Arbetslösheten minskar med 0,9 procentenheter eller 1 959 personer. </a:t>
            </a:r>
          </a:p>
          <a:p>
            <a:pPr>
              <a:lnSpc>
                <a:spcPct val="107000"/>
              </a:lnSpc>
              <a:spcAft>
                <a:spcPts val="800"/>
              </a:spcAft>
            </a:pPr>
            <a:r>
              <a:rPr lang="sv-SE" sz="1100" dirty="0" smtClean="0">
                <a:effectLst/>
                <a:latin typeface="+mj-lt"/>
                <a:ea typeface="Calibri" panose="020F0502020204030204" pitchFamily="34" charset="0"/>
                <a:cs typeface="Times New Roman" panose="02020603050405020304" pitchFamily="18" charset="0"/>
              </a:rPr>
              <a:t>Befolkningstillväxten </a:t>
            </a:r>
            <a:r>
              <a:rPr lang="sv-SE" sz="1100" dirty="0">
                <a:effectLst/>
                <a:latin typeface="+mj-lt"/>
                <a:ea typeface="Calibri" panose="020F0502020204030204" pitchFamily="34" charset="0"/>
                <a:cs typeface="Times New Roman" panose="02020603050405020304" pitchFamily="18" charset="0"/>
              </a:rPr>
              <a:t>är närmast </a:t>
            </a:r>
            <a:r>
              <a:rPr lang="sv-SE" sz="1100" dirty="0" smtClean="0">
                <a:effectLst/>
                <a:latin typeface="+mj-lt"/>
                <a:ea typeface="Calibri" panose="020F0502020204030204" pitchFamily="34" charset="0"/>
                <a:cs typeface="Times New Roman" panose="02020603050405020304" pitchFamily="18" charset="0"/>
              </a:rPr>
              <a:t>oförändrad under perioden, </a:t>
            </a:r>
            <a:r>
              <a:rPr lang="sv-SE" sz="1100" dirty="0">
                <a:effectLst/>
                <a:latin typeface="+mj-lt"/>
                <a:ea typeface="Calibri" panose="020F0502020204030204" pitchFamily="34" charset="0"/>
                <a:cs typeface="Times New Roman" panose="02020603050405020304" pitchFamily="18" charset="0"/>
              </a:rPr>
              <a:t>vilket innebär att tillväxten sker långsammare </a:t>
            </a:r>
            <a:r>
              <a:rPr lang="sv-SE" sz="1100" dirty="0" smtClean="0">
                <a:effectLst/>
                <a:latin typeface="+mj-lt"/>
                <a:ea typeface="Calibri" panose="020F0502020204030204" pitchFamily="34" charset="0"/>
                <a:cs typeface="Times New Roman" panose="02020603050405020304" pitchFamily="18" charset="0"/>
              </a:rPr>
              <a:t>i Gävleborg än </a:t>
            </a:r>
            <a:r>
              <a:rPr lang="sv-SE" sz="1100" dirty="0">
                <a:effectLst/>
                <a:latin typeface="+mj-lt"/>
                <a:ea typeface="Calibri" panose="020F0502020204030204" pitchFamily="34" charset="0"/>
                <a:cs typeface="Times New Roman" panose="02020603050405020304" pitchFamily="18" charset="0"/>
              </a:rPr>
              <a:t>för övriga Stockholmsregionen och landet som helhet. Till skillnad från förra kvartalet minskar bostadsbyggandet i länet under perioden.</a:t>
            </a:r>
          </a:p>
          <a:p>
            <a:pPr>
              <a:lnSpc>
                <a:spcPct val="107000"/>
              </a:lnSpc>
              <a:spcAft>
                <a:spcPts val="800"/>
              </a:spcAft>
            </a:pPr>
            <a:r>
              <a:rPr lang="sv-SE" sz="1100" dirty="0" smtClean="0"/>
              <a:t>Staffan </a:t>
            </a:r>
            <a:r>
              <a:rPr lang="sv-SE" sz="1100" dirty="0"/>
              <a:t>Ingvarsson</a:t>
            </a:r>
            <a:br>
              <a:rPr lang="sv-SE" sz="1100" dirty="0"/>
            </a:br>
            <a:r>
              <a:rPr lang="sv-SE" sz="1100" dirty="0"/>
              <a:t>VD Stockholm Business Region</a:t>
            </a:r>
          </a:p>
          <a:p>
            <a:endParaRPr lang="sv-SE"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3" y="77263"/>
            <a:ext cx="5596088" cy="1113955"/>
          </a:xfrm>
        </p:spPr>
        <p:txBody>
          <a:bodyPr/>
          <a:lstStyle/>
          <a:p>
            <a:r>
              <a:rPr lang="sv-SE" sz="2800" dirty="0"/>
              <a:t>Stabilt läge i efterdyningarna av Covid-19</a:t>
            </a: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334963" y="1095375"/>
            <a:ext cx="5390537" cy="4528677"/>
          </a:xfrm>
          <a:prstGeom prst="rect">
            <a:avLst/>
          </a:prstGeom>
          <a:solidFill>
            <a:srgbClr val="FFFFFF">
              <a:alpha val="69804"/>
            </a:srgbClr>
          </a:solidFill>
        </p:spPr>
        <p:txBody>
          <a:bodyPr wrap="square" lIns="216000" tIns="216000" rtlCol="0">
            <a:noAutofit/>
          </a:bodyPr>
          <a:lstStyle/>
          <a:p>
            <a:r>
              <a:rPr lang="sv-SE" sz="2000" b="1" dirty="0">
                <a:latin typeface="+mj-lt"/>
                <a:ea typeface="+mj-ea"/>
                <a:cs typeface="+mj-cs"/>
              </a:rPr>
              <a:t>Konjunkturläget i Gävleborg, 2021 kv3</a:t>
            </a:r>
          </a:p>
        </p:txBody>
      </p:sp>
      <p:sp>
        <p:nvSpPr>
          <p:cNvPr id="20" name="textruta 19">
            <a:extLst>
              <a:ext uri="{FF2B5EF4-FFF2-40B4-BE49-F238E27FC236}">
                <a16:creationId xmlns:a16="http://schemas.microsoft.com/office/drawing/2014/main" id="{7639E258-AF04-43C4-8A3B-454C3E512DD0}"/>
              </a:ext>
            </a:extLst>
          </p:cNvPr>
          <p:cNvSpPr txBox="1"/>
          <p:nvPr/>
        </p:nvSpPr>
        <p:spPr>
          <a:xfrm>
            <a:off x="462524" y="5385190"/>
            <a:ext cx="3054041" cy="215444"/>
          </a:xfrm>
          <a:prstGeom prst="rect">
            <a:avLst/>
          </a:prstGeom>
          <a:noFill/>
        </p:spPr>
        <p:txBody>
          <a:bodyPr wrap="none" rtlCol="0">
            <a:spAutoFit/>
          </a:bodyPr>
          <a:lstStyle/>
          <a:p>
            <a:r>
              <a:rPr lang="sv-SE" sz="800" dirty="0">
                <a:latin typeface="+mj-lt"/>
                <a:cs typeface="Arial" panose="020B0604020202020204" pitchFamily="34" charset="0"/>
              </a:rPr>
              <a:t>* Förändring i arbetslösheten visas i procentenheter, ej i procent</a:t>
            </a:r>
          </a:p>
        </p:txBody>
      </p:sp>
      <p:graphicFrame>
        <p:nvGraphicFramePr>
          <p:cNvPr id="54" name="Tabell 53">
            <a:extLst>
              <a:ext uri="{FF2B5EF4-FFF2-40B4-BE49-F238E27FC236}">
                <a16:creationId xmlns:a16="http://schemas.microsoft.com/office/drawing/2014/main" id="{0120F7F9-842D-4673-B582-85A5F7E1CDDC}"/>
              </a:ext>
            </a:extLst>
          </p:cNvPr>
          <p:cNvGraphicFramePr>
            <a:graphicFrameLocks noGrp="1"/>
          </p:cNvGraphicFramePr>
          <p:nvPr>
            <p:extLst>
              <p:ext uri="{D42A27DB-BD31-4B8C-83A1-F6EECF244321}">
                <p14:modId xmlns:p14="http://schemas.microsoft.com/office/powerpoint/2010/main" val="1072845197"/>
              </p:ext>
            </p:extLst>
          </p:nvPr>
        </p:nvGraphicFramePr>
        <p:xfrm>
          <a:off x="564159" y="1628775"/>
          <a:ext cx="4869990" cy="3792279"/>
        </p:xfrm>
        <a:graphic>
          <a:graphicData uri="http://schemas.openxmlformats.org/drawingml/2006/table">
            <a:tbl>
              <a:tblPr bandRow="1"/>
              <a:tblGrid>
                <a:gridCol w="1519190">
                  <a:extLst>
                    <a:ext uri="{9D8B030D-6E8A-4147-A177-3AD203B41FA5}">
                      <a16:colId xmlns:a16="http://schemas.microsoft.com/office/drawing/2014/main" val="3610426340"/>
                    </a:ext>
                  </a:extLst>
                </a:gridCol>
                <a:gridCol w="751172">
                  <a:extLst>
                    <a:ext uri="{9D8B030D-6E8A-4147-A177-3AD203B41FA5}">
                      <a16:colId xmlns:a16="http://schemas.microsoft.com/office/drawing/2014/main" val="1013583586"/>
                    </a:ext>
                  </a:extLst>
                </a:gridCol>
                <a:gridCol w="721696">
                  <a:extLst>
                    <a:ext uri="{9D8B030D-6E8A-4147-A177-3AD203B41FA5}">
                      <a16:colId xmlns:a16="http://schemas.microsoft.com/office/drawing/2014/main" val="1781218869"/>
                    </a:ext>
                  </a:extLst>
                </a:gridCol>
                <a:gridCol w="250392">
                  <a:extLst>
                    <a:ext uri="{9D8B030D-6E8A-4147-A177-3AD203B41FA5}">
                      <a16:colId xmlns:a16="http://schemas.microsoft.com/office/drawing/2014/main" val="3978909767"/>
                    </a:ext>
                  </a:extLst>
                </a:gridCol>
                <a:gridCol w="751172">
                  <a:extLst>
                    <a:ext uri="{9D8B030D-6E8A-4147-A177-3AD203B41FA5}">
                      <a16:colId xmlns:a16="http://schemas.microsoft.com/office/drawing/2014/main" val="2834698736"/>
                    </a:ext>
                  </a:extLst>
                </a:gridCol>
                <a:gridCol w="625976">
                  <a:extLst>
                    <a:ext uri="{9D8B030D-6E8A-4147-A177-3AD203B41FA5}">
                      <a16:colId xmlns:a16="http://schemas.microsoft.com/office/drawing/2014/main" val="3716900473"/>
                    </a:ext>
                  </a:extLst>
                </a:gridCol>
                <a:gridCol w="250392">
                  <a:extLst>
                    <a:ext uri="{9D8B030D-6E8A-4147-A177-3AD203B41FA5}">
                      <a16:colId xmlns:a16="http://schemas.microsoft.com/office/drawing/2014/main" val="2306815657"/>
                    </a:ext>
                  </a:extLst>
                </a:gridCol>
              </a:tblGrid>
              <a:tr h="227983">
                <a:tc>
                  <a:txBody>
                    <a:bodyPr/>
                    <a:lstStyle/>
                    <a:p>
                      <a:pPr algn="l" fontAlgn="b"/>
                      <a:r>
                        <a:rPr lang="sv-SE" sz="700" b="0" i="0" u="none" strike="noStrike" dirty="0">
                          <a:solidFill>
                            <a:srgbClr val="000000"/>
                          </a:solidFill>
                          <a:effectLst/>
                          <a:latin typeface="Arial" panose="020B0604020202020204" pitchFamily="34" charset="0"/>
                        </a:rPr>
                        <a:t> </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3">
                  <a:txBody>
                    <a:bodyPr/>
                    <a:lstStyle/>
                    <a:p>
                      <a:pPr algn="ctr"/>
                      <a:r>
                        <a:rPr lang="sv-SE" sz="800" b="1">
                          <a:latin typeface="+mj-lt"/>
                          <a:cs typeface="Arial" panose="020B0604020202020204" pitchFamily="34" charset="0"/>
                        </a:rPr>
                        <a:t>Gävleborgs län</a:t>
                      </a:r>
                      <a:endParaRPr lang="sv-SE" sz="800" b="1" dirty="0">
                        <a:latin typeface="+mj-lt"/>
                        <a:cs typeface="Arial" panose="020B0604020202020204" pitchFamily="34" charset="0"/>
                      </a:endParaRP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tc gridSpan="3">
                  <a:txBody>
                    <a:bodyPr/>
                    <a:lstStyle/>
                    <a:p>
                      <a:pPr algn="ctr"/>
                      <a:r>
                        <a:rPr lang="sv-SE" sz="800" b="1">
                          <a:latin typeface="+mj-lt"/>
                          <a:cs typeface="Arial" panose="020B0604020202020204" pitchFamily="34" charset="0"/>
                        </a:rPr>
                        <a:t>Gävle kommun</a:t>
                      </a:r>
                      <a:endParaRPr lang="sv-SE" sz="800" b="1" dirty="0">
                        <a:latin typeface="+mj-lt"/>
                        <a:cs typeface="Arial" panose="020B0604020202020204" pitchFamily="34" charset="0"/>
                      </a:endParaRP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hMerge="1">
                  <a:txBody>
                    <a:bodyPr/>
                    <a:lstStyle/>
                    <a:p>
                      <a:endParaRPr lang="sv-SE"/>
                    </a:p>
                  </a:txBody>
                  <a:tcPr/>
                </a:tc>
                <a:extLst>
                  <a:ext uri="{0D108BD9-81ED-4DB2-BD59-A6C34878D82A}">
                    <a16:rowId xmlns:a16="http://schemas.microsoft.com/office/drawing/2014/main" val="2540125105"/>
                  </a:ext>
                </a:extLst>
              </a:tr>
              <a:tr h="268623">
                <a:tc rowSpan="2">
                  <a:txBody>
                    <a:bodyPr/>
                    <a:lstStyle/>
                    <a:p>
                      <a:pPr algn="l" rtl="0" fontAlgn="b"/>
                      <a:r>
                        <a:rPr lang="sv-SE" sz="800" b="1" i="0" u="none" strike="noStrike" dirty="0">
                          <a:solidFill>
                            <a:srgbClr val="000000"/>
                          </a:solidFill>
                          <a:effectLst/>
                          <a:latin typeface="Futura Std Book" panose="020B0502020204020303" pitchFamily="34" charset="0"/>
                        </a:rPr>
                        <a:t>Nyckeltal</a:t>
                      </a:r>
                    </a:p>
                  </a:txBody>
                  <a:tcPr marL="8764" marR="8764" marT="8764" marB="0" anchor="b">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kv3</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rowSpan="2">
                  <a:txBody>
                    <a:bodyPr/>
                    <a:lstStyle/>
                    <a:p>
                      <a:pPr algn="ctr" rtl="0" fontAlgn="b"/>
                      <a:r>
                        <a:rPr lang="sv-SE" sz="800" b="0" i="0" u="none" strike="noStrike" dirty="0">
                          <a:solidFill>
                            <a:srgbClr val="000000"/>
                          </a:solidFill>
                          <a:effectLst/>
                          <a:latin typeface="Futura Std Book" panose="020B0502020204020303" pitchFamily="34" charset="0"/>
                        </a:rPr>
                        <a:t>Värde 2021 kv3</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263608711"/>
                  </a:ext>
                </a:extLst>
              </a:tr>
              <a:tr h="227983">
                <a:tc v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tc vMerge="1">
                  <a:txBody>
                    <a:bodyPr/>
                    <a:lstStyle/>
                    <a:p>
                      <a:endParaRPr lang="sv-SE"/>
                    </a:p>
                  </a:txBody>
                  <a:tcPr/>
                </a:tc>
                <a:tc gridSpan="2">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843191210"/>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Lönesumma privat sektor (mdkr)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59070590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 företag</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346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59147179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Företagskonkurser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15</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184990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Sysselsatta</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125 600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7585936"/>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Nyanmälda platser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5 596</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2 717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47</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52742132"/>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Varsel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52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-82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447772568"/>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Arbetslöshet (%)</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6,4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-0,9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7,2</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-0,7 p.e.*</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7383692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Befolkning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287,9</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103,1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0,3</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864447011"/>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Påbörjade lägenheter</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180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158</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-44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32936979"/>
                  </a:ext>
                </a:extLst>
              </a:tr>
              <a:tr h="306769">
                <a:tc>
                  <a:txBody>
                    <a:bodyPr/>
                    <a:lstStyle/>
                    <a:p>
                      <a:pPr algn="l" rtl="0" fontAlgn="b"/>
                      <a:r>
                        <a:rPr lang="sv-SE" sz="800" b="0" i="0" u="none" strike="noStrike" dirty="0">
                          <a:solidFill>
                            <a:srgbClr val="000000"/>
                          </a:solidFill>
                          <a:effectLst/>
                          <a:latin typeface="Futura Std Book" panose="020B0502020204020303" pitchFamily="34" charset="0"/>
                        </a:rPr>
                        <a:t>Kommersiella övernattningar (tusental)</a:t>
                      </a:r>
                    </a:p>
                  </a:txBody>
                  <a:tcPr marL="8764" marR="8764" marT="8764" marB="0" anchor="ctr">
                    <a:lnL>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291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31</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a:solidFill>
                            <a:srgbClr val="000000"/>
                          </a:solidFill>
                          <a:effectLst/>
                          <a:latin typeface="Futura Std Book" panose="020B0502020204020303"/>
                        </a:rPr>
                        <a:t> </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134</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ctr"/>
                      <a:r>
                        <a:rPr lang="sv-SE" sz="800" b="0" i="0" u="none" strike="noStrike" dirty="0">
                          <a:solidFill>
                            <a:srgbClr val="000000"/>
                          </a:solidFill>
                          <a:effectLst/>
                          <a:latin typeface="Futura Std Book" panose="020B0502020204020303"/>
                        </a:rPr>
                        <a:t>30</a:t>
                      </a:r>
                    </a:p>
                  </a:txBody>
                  <a:tcPr marL="0" marR="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r>
                        <a:rPr lang="sv-SE" sz="1100" b="0" i="0" u="none" strike="noStrike" dirty="0">
                          <a:solidFill>
                            <a:srgbClr val="000000"/>
                          </a:solidFill>
                          <a:effectLst/>
                          <a:latin typeface="Calibri" panose="020F0502020204030204" pitchFamily="34" charset="0"/>
                        </a:rPr>
                        <a:t> </a:t>
                      </a:r>
                    </a:p>
                  </a:txBody>
                  <a:tcPr marL="0" marR="0" marT="0" marB="0" anchor="b">
                    <a:lnL w="12700" cap="flat" cmpd="sng" algn="ctr">
                      <a:noFill/>
                      <a:prstDash val="solid"/>
                      <a:round/>
                      <a:headEnd type="none" w="med" len="med"/>
                      <a:tailEnd type="none" w="med" len="med"/>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extLst>
                  <a:ext uri="{0D108BD9-81ED-4DB2-BD59-A6C34878D82A}">
                    <a16:rowId xmlns:a16="http://schemas.microsoft.com/office/drawing/2014/main" val="4222382660"/>
                  </a:ext>
                </a:extLst>
              </a:tr>
            </a:tbl>
          </a:graphicData>
        </a:graphic>
      </p:graphicFrame>
      <p:pic>
        <p:nvPicPr>
          <p:cNvPr id="10" name="Bild 9" descr="Spela upp">
            <a:extLst>
              <a:ext uri="{FF2B5EF4-FFF2-40B4-BE49-F238E27FC236}">
                <a16:creationId xmlns:a16="http://schemas.microsoft.com/office/drawing/2014/main" id="{57402E03-6B1B-450F-96E0-22F9918CBF1E}"/>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584466" y="2431440"/>
            <a:ext cx="180000" cy="180000"/>
          </a:xfrm>
          <a:prstGeom prst="rect">
            <a:avLst/>
          </a:prstGeom>
        </p:spPr>
      </p:pic>
      <p:pic>
        <p:nvPicPr>
          <p:cNvPr id="11" name="Bild 10" descr="Spela upp">
            <a:extLst>
              <a:ext uri="{FF2B5EF4-FFF2-40B4-BE49-F238E27FC236}">
                <a16:creationId xmlns:a16="http://schemas.microsoft.com/office/drawing/2014/main" id="{A92EB931-9976-4D68-83C6-A75EAB04440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584466" y="2737458"/>
            <a:ext cx="180000" cy="180000"/>
          </a:xfrm>
          <a:prstGeom prst="rect">
            <a:avLst/>
          </a:prstGeom>
        </p:spPr>
      </p:pic>
      <p:pic>
        <p:nvPicPr>
          <p:cNvPr id="25" name="Bild 24" descr="Spela upp">
            <a:extLst>
              <a:ext uri="{FF2B5EF4-FFF2-40B4-BE49-F238E27FC236}">
                <a16:creationId xmlns:a16="http://schemas.microsoft.com/office/drawing/2014/main" id="{1644E130-EDC2-4529-BDCC-4A76531CE856}"/>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3584466" y="3655512"/>
            <a:ext cx="180000" cy="180000"/>
          </a:xfrm>
          <a:prstGeom prst="rect">
            <a:avLst/>
          </a:prstGeom>
        </p:spPr>
      </p:pic>
      <p:pic>
        <p:nvPicPr>
          <p:cNvPr id="26" name="Bild 25" descr="Spela upp">
            <a:extLst>
              <a:ext uri="{FF2B5EF4-FFF2-40B4-BE49-F238E27FC236}">
                <a16:creationId xmlns:a16="http://schemas.microsoft.com/office/drawing/2014/main" id="{3A9A3568-9710-40EF-8030-1D18818F519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16200000" flipH="1">
            <a:off x="3584466" y="3961530"/>
            <a:ext cx="180000" cy="180000"/>
          </a:xfrm>
          <a:prstGeom prst="rect">
            <a:avLst/>
          </a:prstGeom>
        </p:spPr>
      </p:pic>
      <p:pic>
        <p:nvPicPr>
          <p:cNvPr id="27" name="Bild 26" descr="Spela upp">
            <a:extLst>
              <a:ext uri="{FF2B5EF4-FFF2-40B4-BE49-F238E27FC236}">
                <a16:creationId xmlns:a16="http://schemas.microsoft.com/office/drawing/2014/main" id="{3C0E4865-9512-4D95-9CB7-382A030524A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3584466" y="4267548"/>
            <a:ext cx="180000" cy="180000"/>
          </a:xfrm>
          <a:prstGeom prst="rect">
            <a:avLst/>
          </a:prstGeom>
        </p:spPr>
      </p:pic>
      <p:pic>
        <p:nvPicPr>
          <p:cNvPr id="29" name="Bild 28" descr="Spela upp">
            <a:extLst>
              <a:ext uri="{FF2B5EF4-FFF2-40B4-BE49-F238E27FC236}">
                <a16:creationId xmlns:a16="http://schemas.microsoft.com/office/drawing/2014/main" id="{744EACEE-E96F-4437-8EF5-5211CB701B32}"/>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584466" y="4571934"/>
            <a:ext cx="180000" cy="180000"/>
          </a:xfrm>
          <a:prstGeom prst="rect">
            <a:avLst/>
          </a:prstGeom>
        </p:spPr>
      </p:pic>
      <p:pic>
        <p:nvPicPr>
          <p:cNvPr id="30" name="Bild 29" descr="Spela upp">
            <a:extLst>
              <a:ext uri="{FF2B5EF4-FFF2-40B4-BE49-F238E27FC236}">
                <a16:creationId xmlns:a16="http://schemas.microsoft.com/office/drawing/2014/main" id="{9B005B2D-ED67-48D7-99E6-2DA87EC0369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3584466" y="5185598"/>
            <a:ext cx="180000" cy="180000"/>
          </a:xfrm>
          <a:prstGeom prst="rect">
            <a:avLst/>
          </a:prstGeom>
        </p:spPr>
      </p:pic>
      <p:pic>
        <p:nvPicPr>
          <p:cNvPr id="32" name="Bild 31" descr="Spela upp">
            <a:extLst>
              <a:ext uri="{FF2B5EF4-FFF2-40B4-BE49-F238E27FC236}">
                <a16:creationId xmlns:a16="http://schemas.microsoft.com/office/drawing/2014/main" id="{D3FD24C7-E8B4-49CE-8D9E-3E2115C4FA1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7"/>
              </a:ext>
            </a:extLst>
          </a:blip>
          <a:stretch>
            <a:fillRect/>
          </a:stretch>
        </p:blipFill>
        <p:spPr>
          <a:xfrm rot="16200000">
            <a:off x="5230938" y="2737457"/>
            <a:ext cx="180000" cy="180000"/>
          </a:xfrm>
          <a:prstGeom prst="rect">
            <a:avLst/>
          </a:prstGeom>
        </p:spPr>
      </p:pic>
      <p:pic>
        <p:nvPicPr>
          <p:cNvPr id="33" name="Bild 32" descr="Spela upp">
            <a:extLst>
              <a:ext uri="{FF2B5EF4-FFF2-40B4-BE49-F238E27FC236}">
                <a16:creationId xmlns:a16="http://schemas.microsoft.com/office/drawing/2014/main" id="{5E64CA3A-7A09-4575-B978-8B022C72E84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 xmlns:asvg="http://schemas.microsoft.com/office/drawing/2016/SVG/main" r:embed="rId9"/>
              </a:ext>
            </a:extLst>
          </a:blip>
          <a:stretch>
            <a:fillRect/>
          </a:stretch>
        </p:blipFill>
        <p:spPr>
          <a:xfrm rot="16200000" flipV="1">
            <a:off x="5230938" y="3043475"/>
            <a:ext cx="180000" cy="180000"/>
          </a:xfrm>
          <a:prstGeom prst="rect">
            <a:avLst/>
          </a:prstGeom>
        </p:spPr>
      </p:pic>
      <p:pic>
        <p:nvPicPr>
          <p:cNvPr id="35" name="Bild 34" descr="Spela upp">
            <a:extLst>
              <a:ext uri="{FF2B5EF4-FFF2-40B4-BE49-F238E27FC236}">
                <a16:creationId xmlns:a16="http://schemas.microsoft.com/office/drawing/2014/main" id="{1C8174F4-F564-4EEA-92F5-06CFE8E255F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flipV="1">
            <a:off x="5230938" y="3655511"/>
            <a:ext cx="180000" cy="180000"/>
          </a:xfrm>
          <a:prstGeom prst="rect">
            <a:avLst/>
          </a:prstGeom>
        </p:spPr>
      </p:pic>
      <p:pic>
        <p:nvPicPr>
          <p:cNvPr id="36" name="Bild 35" descr="Spela upp">
            <a:extLst>
              <a:ext uri="{FF2B5EF4-FFF2-40B4-BE49-F238E27FC236}">
                <a16:creationId xmlns:a16="http://schemas.microsoft.com/office/drawing/2014/main" id="{6B2849B3-B572-4336-A0AB-48700BE8FDA2}"/>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6"/>
              </a:ext>
            </a:extLst>
          </a:blip>
          <a:stretch>
            <a:fillRect/>
          </a:stretch>
        </p:blipFill>
        <p:spPr>
          <a:xfrm rot="5400000" flipV="1">
            <a:off x="5230938" y="3961529"/>
            <a:ext cx="180000" cy="180000"/>
          </a:xfrm>
          <a:prstGeom prst="rect">
            <a:avLst/>
          </a:prstGeom>
        </p:spPr>
      </p:pic>
      <p:pic>
        <p:nvPicPr>
          <p:cNvPr id="37" name="Bild 36" descr="Spela upp">
            <a:extLst>
              <a:ext uri="{FF2B5EF4-FFF2-40B4-BE49-F238E27FC236}">
                <a16:creationId xmlns:a16="http://schemas.microsoft.com/office/drawing/2014/main" id="{96EA566D-43E2-49CA-929C-78BA42C5882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5400000">
            <a:off x="5230938" y="4267547"/>
            <a:ext cx="180000" cy="180000"/>
          </a:xfrm>
          <a:prstGeom prst="rect">
            <a:avLst/>
          </a:prstGeom>
        </p:spPr>
      </p:pic>
      <p:pic>
        <p:nvPicPr>
          <p:cNvPr id="38" name="Bild 37" descr="Spela upp">
            <a:extLst>
              <a:ext uri="{FF2B5EF4-FFF2-40B4-BE49-F238E27FC236}">
                <a16:creationId xmlns:a16="http://schemas.microsoft.com/office/drawing/2014/main" id="{A96259F6-26F0-45B8-B047-24D3A0B84B7B}"/>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 xmlns:asvg="http://schemas.microsoft.com/office/drawing/2016/SVG/main" r:embed="rId10"/>
              </a:ext>
            </a:extLst>
          </a:blip>
          <a:stretch>
            <a:fillRect/>
          </a:stretch>
        </p:blipFill>
        <p:spPr>
          <a:xfrm rot="16200000">
            <a:off x="5230938" y="4573565"/>
            <a:ext cx="180000" cy="180000"/>
          </a:xfrm>
          <a:prstGeom prst="rect">
            <a:avLst/>
          </a:prstGeom>
        </p:spPr>
      </p:pic>
      <p:pic>
        <p:nvPicPr>
          <p:cNvPr id="40" name="Bild 39" descr="Spela upp">
            <a:extLst>
              <a:ext uri="{FF2B5EF4-FFF2-40B4-BE49-F238E27FC236}">
                <a16:creationId xmlns:a16="http://schemas.microsoft.com/office/drawing/2014/main" id="{9B8396D6-5136-4246-ABAE-6151A8B9782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 xmlns:asvg="http://schemas.microsoft.com/office/drawing/2016/SVG/main" r:embed="rId4"/>
              </a:ext>
            </a:extLst>
          </a:blip>
          <a:stretch>
            <a:fillRect/>
          </a:stretch>
        </p:blipFill>
        <p:spPr>
          <a:xfrm rot="16200000">
            <a:off x="5230938" y="5185597"/>
            <a:ext cx="180000" cy="180000"/>
          </a:xfrm>
          <a:prstGeom prst="rect">
            <a:avLst/>
          </a:prstGeom>
        </p:spPr>
      </p:pic>
      <p:pic>
        <p:nvPicPr>
          <p:cNvPr id="31" name="Bild 30" descr="Spela upp">
            <a:extLst>
              <a:ext uri="{FF2B5EF4-FFF2-40B4-BE49-F238E27FC236}">
                <a16:creationId xmlns:a16="http://schemas.microsoft.com/office/drawing/2014/main" id="{74A86DB8-F1FD-4161-92DA-D8CAC06C021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 xmlns:asvg="http://schemas.microsoft.com/office/drawing/2016/SVG/main" r:embed="rId12"/>
              </a:ext>
            </a:extLst>
          </a:blip>
          <a:stretch>
            <a:fillRect/>
          </a:stretch>
        </p:blipFill>
        <p:spPr>
          <a:xfrm rot="16200000" flipV="1">
            <a:off x="3580176" y="3038786"/>
            <a:ext cx="180000" cy="180000"/>
          </a:xfrm>
          <a:prstGeom prst="rect">
            <a:avLst/>
          </a:prstGeom>
        </p:spPr>
      </p:pic>
      <p:pic>
        <p:nvPicPr>
          <p:cNvPr id="34" name="Bild 33" descr="Spela upp">
            <a:extLst>
              <a:ext uri="{FF2B5EF4-FFF2-40B4-BE49-F238E27FC236}">
                <a16:creationId xmlns:a16="http://schemas.microsoft.com/office/drawing/2014/main" id="{926777FF-727F-4C93-BB4F-86682505C0B5}"/>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 xmlns:asvg="http://schemas.microsoft.com/office/drawing/2016/SVG/main" r:embed="rId14"/>
              </a:ext>
            </a:extLst>
          </a:blip>
          <a:stretch>
            <a:fillRect/>
          </a:stretch>
        </p:blipFill>
        <p:spPr>
          <a:xfrm>
            <a:off x="3600133" y="3350092"/>
            <a:ext cx="180000" cy="180000"/>
          </a:xfrm>
          <a:prstGeom prst="rect">
            <a:avLst/>
          </a:prstGeom>
        </p:spPr>
      </p:pic>
      <p:pic>
        <p:nvPicPr>
          <p:cNvPr id="41" name="Bild 40" descr="Spela upp">
            <a:extLst>
              <a:ext uri="{FF2B5EF4-FFF2-40B4-BE49-F238E27FC236}">
                <a16:creationId xmlns:a16="http://schemas.microsoft.com/office/drawing/2014/main" id="{E3CE21F3-21F6-47F1-9887-D571FCA8ABA3}"/>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 xmlns:asvg="http://schemas.microsoft.com/office/drawing/2016/SVG/main" r:embed="rId15"/>
              </a:ext>
            </a:extLst>
          </a:blip>
          <a:stretch>
            <a:fillRect/>
          </a:stretch>
        </p:blipFill>
        <p:spPr>
          <a:xfrm rot="5400000" flipV="1">
            <a:off x="3588721" y="4896490"/>
            <a:ext cx="180000" cy="180000"/>
          </a:xfrm>
          <a:prstGeom prst="rect">
            <a:avLst/>
          </a:prstGeom>
        </p:spPr>
      </p:pic>
      <p:pic>
        <p:nvPicPr>
          <p:cNvPr id="42" name="Bild 41" descr="Spela upp">
            <a:extLst>
              <a:ext uri="{FF2B5EF4-FFF2-40B4-BE49-F238E27FC236}">
                <a16:creationId xmlns:a16="http://schemas.microsoft.com/office/drawing/2014/main" id="{85060A2F-B578-4EB0-8A38-F602D25DBF0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 xmlns:asvg="http://schemas.microsoft.com/office/drawing/2016/SVG/main" r:embed="rId15"/>
              </a:ext>
            </a:extLst>
          </a:blip>
          <a:stretch>
            <a:fillRect/>
          </a:stretch>
        </p:blipFill>
        <p:spPr>
          <a:xfrm rot="5400000" flipV="1">
            <a:off x="5219545" y="4877975"/>
            <a:ext cx="180000" cy="180000"/>
          </a:xfrm>
          <a:prstGeom prst="rect">
            <a:avLst/>
          </a:prstGeom>
        </p:spPr>
      </p:pic>
    </p:spTree>
    <p:extLst>
      <p:ext uri="{BB962C8B-B14F-4D97-AF65-F5344CB8AC3E}">
        <p14:creationId xmlns:p14="http://schemas.microsoft.com/office/powerpoint/2010/main" val="27166958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a:t>Lönesumma</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sv-SE" sz="1400" b="1" dirty="0"/>
              <a:t>Lönesumma, Gävleborgs län</a:t>
            </a:r>
            <a:r>
              <a:rPr lang="sv-SE" sz="1400" dirty="0"/>
              <a:t/>
            </a:r>
            <a:br>
              <a:rPr lang="sv-SE" sz="1400" dirty="0"/>
            </a:br>
            <a:r>
              <a:rPr lang="sv-SE" sz="1200" dirty="0"/>
              <a:t>Index 100 = 2011 kv3</a:t>
            </a:r>
            <a:endParaRPr lang="sv-SE" sz="1400" dirty="0"/>
          </a:p>
        </p:txBody>
      </p:sp>
      <p:graphicFrame>
        <p:nvGraphicFramePr>
          <p:cNvPr id="48" name="Tabell 47">
            <a:extLst>
              <a:ext uri="{FF2B5EF4-FFF2-40B4-BE49-F238E27FC236}">
                <a16:creationId xmlns:a16="http://schemas.microsoft.com/office/drawing/2014/main" id="{B74D9E7C-93E3-4F03-8806-E2EA8CBE72A7}"/>
              </a:ext>
            </a:extLst>
          </p:cNvPr>
          <p:cNvGraphicFramePr>
            <a:graphicFrameLocks noGrp="1"/>
          </p:cNvGraphicFramePr>
          <p:nvPr>
            <p:extLst>
              <p:ext uri="{D42A27DB-BD31-4B8C-83A1-F6EECF244321}">
                <p14:modId xmlns:p14="http://schemas.microsoft.com/office/powerpoint/2010/main" val="388342048"/>
              </p:ext>
            </p:extLst>
          </p:nvPr>
        </p:nvGraphicFramePr>
        <p:xfrm>
          <a:off x="6399517" y="1268550"/>
          <a:ext cx="4792357" cy="4611554"/>
        </p:xfrm>
        <a:graphic>
          <a:graphicData uri="http://schemas.openxmlformats.org/drawingml/2006/table">
            <a:tbl>
              <a:tblPr/>
              <a:tblGrid>
                <a:gridCol w="1558961">
                  <a:extLst>
                    <a:ext uri="{9D8B030D-6E8A-4147-A177-3AD203B41FA5}">
                      <a16:colId xmlns:a16="http://schemas.microsoft.com/office/drawing/2014/main" val="4062813528"/>
                    </a:ext>
                  </a:extLst>
                </a:gridCol>
                <a:gridCol w="768961">
                  <a:extLst>
                    <a:ext uri="{9D8B030D-6E8A-4147-A177-3AD203B41FA5}">
                      <a16:colId xmlns:a16="http://schemas.microsoft.com/office/drawing/2014/main" val="1487168971"/>
                    </a:ext>
                  </a:extLst>
                </a:gridCol>
                <a:gridCol w="847737">
                  <a:extLst>
                    <a:ext uri="{9D8B030D-6E8A-4147-A177-3AD203B41FA5}">
                      <a16:colId xmlns:a16="http://schemas.microsoft.com/office/drawing/2014/main" val="3378853702"/>
                    </a:ext>
                  </a:extLst>
                </a:gridCol>
                <a:gridCol w="802271">
                  <a:extLst>
                    <a:ext uri="{9D8B030D-6E8A-4147-A177-3AD203B41FA5}">
                      <a16:colId xmlns:a16="http://schemas.microsoft.com/office/drawing/2014/main" val="343550618"/>
                    </a:ext>
                  </a:extLst>
                </a:gridCol>
                <a:gridCol w="814427">
                  <a:extLst>
                    <a:ext uri="{9D8B030D-6E8A-4147-A177-3AD203B41FA5}">
                      <a16:colId xmlns:a16="http://schemas.microsoft.com/office/drawing/2014/main" val="262399734"/>
                    </a:ext>
                  </a:extLst>
                </a:gridCol>
              </a:tblGrid>
              <a:tr h="209354">
                <a:tc>
                  <a:txBody>
                    <a:bodyPr/>
                    <a:lstStyle/>
                    <a:p>
                      <a:pPr algn="l" fontAlgn="b"/>
                      <a:r>
                        <a:rPr lang="sv-SE" sz="800" b="1" i="0" u="none" strike="noStrike" dirty="0">
                          <a:solidFill>
                            <a:srgbClr val="000000"/>
                          </a:solidFill>
                          <a:effectLst/>
                          <a:latin typeface="Futura Std Book" panose="020B0502020204020303"/>
                        </a:rPr>
                        <a:t>Lönesumma, total</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highlight>
                          <a:srgbClr val="FFFF00"/>
                        </a:highligh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70869354"/>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278483680"/>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59257647"/>
                  </a:ext>
                </a:extLst>
              </a:tr>
              <a:tr h="211132">
                <a:tc>
                  <a:txBody>
                    <a:bodyPr/>
                    <a:lstStyle/>
                    <a:p>
                      <a:pPr algn="l" fontAlgn="b"/>
                      <a:r>
                        <a:rPr lang="sv-SE" sz="800" b="0" i="0" u="none" strike="noStrike" dirty="0">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512,84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33,70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22,09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89539269"/>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251,92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23,51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64961900"/>
                  </a:ext>
                </a:extLst>
              </a:tr>
              <a:tr h="211132">
                <a:tc>
                  <a:txBody>
                    <a:bodyPr/>
                    <a:lstStyle/>
                    <a:p>
                      <a:pPr algn="l" fontAlgn="b"/>
                      <a:r>
                        <a:rPr lang="sv-SE" sz="800" b="1" i="0" u="none" strike="noStrike" dirty="0">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11,90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0,71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16,08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65056360"/>
                  </a:ext>
                </a:extLst>
              </a:tr>
              <a:tr h="211132">
                <a:tc>
                  <a:txBody>
                    <a:bodyPr/>
                    <a:lstStyle/>
                    <a:p>
                      <a:pPr algn="l" fontAlgn="b"/>
                      <a:endParaRPr lang="sv-SE" sz="800" b="1"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40260966"/>
                  </a:ext>
                </a:extLst>
              </a:tr>
              <a:tr h="402133">
                <a:tc>
                  <a:txBody>
                    <a:bodyPr/>
                    <a:lstStyle/>
                    <a:p>
                      <a:pPr algn="l" fontAlgn="b"/>
                      <a:r>
                        <a:rPr lang="sv-SE" sz="800" b="1" i="0" u="none" strike="noStrike" dirty="0">
                          <a:solidFill>
                            <a:srgbClr val="000000"/>
                          </a:solidFill>
                          <a:effectLst/>
                          <a:latin typeface="Futura Std Book" panose="020B0502020204020303"/>
                        </a:rPr>
                        <a:t>Lönesumma per sysselsatt</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54747278"/>
                  </a:ext>
                </a:extLst>
              </a:tr>
              <a:tr h="211132">
                <a:tc>
                  <a:txBody>
                    <a:bodyPr/>
                    <a:lstStyle/>
                    <a:p>
                      <a:pPr algn="l" fontAlgn="b"/>
                      <a:endParaRPr lang="sv-SE" sz="800" b="0" i="0" u="none" strike="noStrike">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863175949"/>
                  </a:ext>
                </a:extLst>
              </a:tr>
              <a:tr h="21982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91460448"/>
                  </a:ext>
                </a:extLst>
              </a:tr>
              <a:tr h="211132">
                <a:tc>
                  <a:txBody>
                    <a:bodyPr/>
                    <a:lstStyle/>
                    <a:p>
                      <a:pPr algn="l" fontAlgn="b"/>
                      <a:r>
                        <a:rPr lang="sv-SE" sz="800" b="0" i="0" u="none" strike="noStrike">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dirty="0">
                          <a:solidFill>
                            <a:srgbClr val="000000"/>
                          </a:solidFill>
                          <a:effectLst/>
                          <a:latin typeface="Futura Std Book" panose="020B0502020204020303"/>
                        </a:rPr>
                        <a:t>99,50</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5,82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17,82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07465847"/>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105,23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5,27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17,16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71657401"/>
                  </a:ext>
                </a:extLst>
              </a:tr>
              <a:tr h="211132">
                <a:tc>
                  <a:txBody>
                    <a:bodyPr/>
                    <a:lstStyle/>
                    <a:p>
                      <a:pPr algn="l" fontAlgn="b"/>
                      <a:r>
                        <a:rPr lang="sv-SE" sz="800" b="1" i="0" u="none" strike="noStrike">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94,77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5,96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6,72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16,54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13359832"/>
                  </a:ext>
                </a:extLst>
              </a:tr>
              <a:tr h="211132">
                <a:tc>
                  <a:txBody>
                    <a:bodyPr/>
                    <a:lstStyle/>
                    <a:p>
                      <a:pPr algn="l" fontAlgn="b"/>
                      <a:endParaRPr lang="sv-SE" sz="800" b="1"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60378484"/>
                  </a:ext>
                </a:extLst>
              </a:tr>
              <a:tr h="402133">
                <a:tc>
                  <a:txBody>
                    <a:bodyPr/>
                    <a:lstStyle/>
                    <a:p>
                      <a:pPr algn="l" fontAlgn="b"/>
                      <a:r>
                        <a:rPr lang="sv-SE" sz="800" b="1" i="0" u="none" strike="noStrike" dirty="0">
                          <a:solidFill>
                            <a:srgbClr val="000000"/>
                          </a:solidFill>
                          <a:effectLst/>
                          <a:latin typeface="Futura Std Book" panose="020B0502020204020303"/>
                        </a:rPr>
                        <a:t>Lönesumma per invånare</a:t>
                      </a: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85487942"/>
                  </a:ext>
                </a:extLst>
              </a:tr>
              <a:tr h="211132">
                <a:tc>
                  <a:txBody>
                    <a:bodyPr/>
                    <a:lstStyle/>
                    <a:p>
                      <a:pPr algn="l" fontAlgn="b"/>
                      <a:endParaRPr lang="sv-SE" sz="800" b="0" i="0" u="none" strike="noStrike">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a:solidFill>
                            <a:srgbClr val="000000"/>
                          </a:solidFill>
                          <a:effectLst/>
                          <a:latin typeface="Futura Std Book" panose="020B0502020204020303" pitchFamily="34" charset="0"/>
                        </a:rPr>
                        <a:t>Förändring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2182964636"/>
                  </a:ext>
                </a:extLst>
              </a:tr>
              <a:tr h="211132">
                <a:tc>
                  <a:txBody>
                    <a:bodyPr/>
                    <a:lstStyle/>
                    <a:p>
                      <a:pPr algn="l" fontAlgn="b"/>
                      <a:endParaRPr lang="sv-SE" sz="800" b="0" i="0" u="none" strike="noStrike" dirty="0">
                        <a:solidFill>
                          <a:srgbClr val="000000"/>
                        </a:solidFill>
                        <a:effectLst/>
                        <a:latin typeface="Futura Std Book" panose="020B0502020204020303"/>
                      </a:endParaRPr>
                    </a:p>
                  </a:txBody>
                  <a:tcPr marL="6517" marR="6517" marT="6517"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tkr</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 (tkr)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pitchFamily="34" charset="0"/>
                        </a:rPr>
                        <a:t>-5 år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51443088"/>
                  </a:ext>
                </a:extLst>
              </a:tr>
              <a:tr h="211132">
                <a:tc>
                  <a:txBody>
                    <a:bodyPr/>
                    <a:lstStyle/>
                    <a:p>
                      <a:pPr algn="l" fontAlgn="b"/>
                      <a:r>
                        <a:rPr lang="sv-SE" sz="800" b="0" i="0" u="none" strike="noStrike" dirty="0">
                          <a:solidFill>
                            <a:srgbClr val="000000"/>
                          </a:solidFill>
                          <a:effectLst/>
                          <a:latin typeface="Futura Std Book" panose="020B0502020204020303"/>
                        </a:rPr>
                        <a:t>Sverige</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49,14</a:t>
                      </a:r>
                    </a:p>
                  </a:txBody>
                  <a:tcPr marL="9525" marR="9525" marT="9525" marB="0" anchor="ct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2,95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6,40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16,47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51677803"/>
                  </a:ext>
                </a:extLst>
              </a:tr>
              <a:tr h="211132">
                <a:tc>
                  <a:txBody>
                    <a:bodyPr/>
                    <a:lstStyle/>
                    <a:p>
                      <a:pPr algn="l" fontAlgn="b"/>
                      <a:r>
                        <a:rPr lang="sv-SE" sz="800" b="0" i="0" u="none" strike="noStrike" dirty="0">
                          <a:solidFill>
                            <a:srgbClr val="000000"/>
                          </a:solidFill>
                          <a:effectLst/>
                          <a:latin typeface="Futura Std Book" panose="020B0502020204020303"/>
                        </a:rPr>
                        <a:t>Stockholmsregionen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53,23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3,38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6,78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0" i="0" u="none" strike="noStrike">
                          <a:solidFill>
                            <a:srgbClr val="000000"/>
                          </a:solidFill>
                          <a:effectLst/>
                          <a:latin typeface="Futura Std Book" panose="020B0502020204020303"/>
                        </a:rPr>
                        <a:t>17,03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0735928"/>
                  </a:ext>
                </a:extLst>
              </a:tr>
              <a:tr h="211132">
                <a:tc>
                  <a:txBody>
                    <a:bodyPr/>
                    <a:lstStyle/>
                    <a:p>
                      <a:pPr algn="l" fontAlgn="b"/>
                      <a:r>
                        <a:rPr lang="sv-SE" sz="800" b="1" i="0" u="none" strike="noStrike" dirty="0">
                          <a:solidFill>
                            <a:srgbClr val="000000"/>
                          </a:solidFill>
                          <a:effectLst/>
                          <a:latin typeface="Futura Std Book" panose="020B0502020204020303"/>
                        </a:rPr>
                        <a:t>Gävleborgs län</a:t>
                      </a:r>
                    </a:p>
                  </a:txBody>
                  <a:tcPr marL="6517" marR="6517" marT="6517"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41,35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2,45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a:solidFill>
                            <a:srgbClr val="000000"/>
                          </a:solidFill>
                          <a:effectLst/>
                          <a:latin typeface="Futura Std Book" panose="020B0502020204020303"/>
                        </a:rPr>
                        <a:t>6,31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700" b="1" i="0" u="none" strike="noStrike" dirty="0">
                          <a:solidFill>
                            <a:srgbClr val="000000"/>
                          </a:solidFill>
                          <a:effectLst/>
                          <a:latin typeface="Futura Std Book" panose="020B0502020204020303"/>
                        </a:rPr>
                        <a:t>14,42</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59751444"/>
                  </a:ext>
                </a:extLst>
              </a:tr>
            </a:tbl>
          </a:graphicData>
        </a:graphic>
      </p:graphicFrame>
      <p:graphicFrame>
        <p:nvGraphicFramePr>
          <p:cNvPr id="8" name="Diagram 7">
            <a:extLst>
              <a:ext uri="{FF2B5EF4-FFF2-40B4-BE49-F238E27FC236}">
                <a16:creationId xmlns:a16="http://schemas.microsoft.com/office/drawing/2014/main" id="{AC6852DF-6B8D-48A7-B0DE-DDAD6BDCF3B8}"/>
              </a:ext>
            </a:extLst>
          </p:cNvPr>
          <p:cNvGraphicFramePr>
            <a:graphicFrameLocks/>
          </p:cNvGraphicFramePr>
          <p:nvPr>
            <p:extLst>
              <p:ext uri="{D42A27DB-BD31-4B8C-83A1-F6EECF244321}">
                <p14:modId xmlns:p14="http://schemas.microsoft.com/office/powerpoint/2010/main" val="472818384"/>
              </p:ext>
            </p:extLst>
          </p:nvPr>
        </p:nvGraphicFramePr>
        <p:xfrm>
          <a:off x="823323" y="1902911"/>
          <a:ext cx="5200273" cy="385407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6400911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a:t>Lönesumma efter sektor</a:t>
            </a:r>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442782" cy="492443"/>
          </a:xfrm>
          <a:prstGeom prst="rect">
            <a:avLst/>
          </a:prstGeom>
          <a:noFill/>
        </p:spPr>
        <p:txBody>
          <a:bodyPr wrap="square" rtlCol="0">
            <a:spAutoFit/>
          </a:bodyPr>
          <a:lstStyle/>
          <a:p>
            <a:r>
              <a:rPr lang="sv-SE" sz="1400" b="1" dirty="0"/>
              <a:t>Lönesumma i privat sektor efter näringsgren, Gävleborgs län</a:t>
            </a:r>
            <a:r>
              <a:rPr lang="sv-SE" sz="1400" dirty="0"/>
              <a:t/>
            </a:r>
            <a:br>
              <a:rPr lang="sv-SE" sz="1400" dirty="0"/>
            </a:br>
            <a:r>
              <a:rPr lang="sv-SE" sz="1200" dirty="0"/>
              <a:t>Index 100 = 2011 kv3</a:t>
            </a:r>
            <a:endParaRPr lang="sv-SE" sz="1400" dirty="0"/>
          </a:p>
        </p:txBody>
      </p:sp>
      <p:graphicFrame>
        <p:nvGraphicFramePr>
          <p:cNvPr id="36" name="Tabell 35">
            <a:extLst>
              <a:ext uri="{FF2B5EF4-FFF2-40B4-BE49-F238E27FC236}">
                <a16:creationId xmlns:a16="http://schemas.microsoft.com/office/drawing/2014/main" id="{DE6208B4-F0F2-4683-93C7-FF086155D6B7}"/>
              </a:ext>
            </a:extLst>
          </p:cNvPr>
          <p:cNvGraphicFramePr>
            <a:graphicFrameLocks noGrp="1"/>
          </p:cNvGraphicFramePr>
          <p:nvPr>
            <p:extLst>
              <p:ext uri="{D42A27DB-BD31-4B8C-83A1-F6EECF244321}">
                <p14:modId xmlns:p14="http://schemas.microsoft.com/office/powerpoint/2010/main" val="3082699608"/>
              </p:ext>
            </p:extLst>
          </p:nvPr>
        </p:nvGraphicFramePr>
        <p:xfrm>
          <a:off x="6471479" y="1215257"/>
          <a:ext cx="4691822" cy="4743524"/>
        </p:xfrm>
        <a:graphic>
          <a:graphicData uri="http://schemas.openxmlformats.org/drawingml/2006/table">
            <a:tbl>
              <a:tblPr/>
              <a:tblGrid>
                <a:gridCol w="1561661">
                  <a:extLst>
                    <a:ext uri="{9D8B030D-6E8A-4147-A177-3AD203B41FA5}">
                      <a16:colId xmlns:a16="http://schemas.microsoft.com/office/drawing/2014/main" val="656619399"/>
                    </a:ext>
                  </a:extLst>
                </a:gridCol>
                <a:gridCol w="721141">
                  <a:extLst>
                    <a:ext uri="{9D8B030D-6E8A-4147-A177-3AD203B41FA5}">
                      <a16:colId xmlns:a16="http://schemas.microsoft.com/office/drawing/2014/main" val="4174465636"/>
                    </a:ext>
                  </a:extLst>
                </a:gridCol>
                <a:gridCol w="851092">
                  <a:extLst>
                    <a:ext uri="{9D8B030D-6E8A-4147-A177-3AD203B41FA5}">
                      <a16:colId xmlns:a16="http://schemas.microsoft.com/office/drawing/2014/main" val="1934979130"/>
                    </a:ext>
                  </a:extLst>
                </a:gridCol>
                <a:gridCol w="778964">
                  <a:extLst>
                    <a:ext uri="{9D8B030D-6E8A-4147-A177-3AD203B41FA5}">
                      <a16:colId xmlns:a16="http://schemas.microsoft.com/office/drawing/2014/main" val="3280834034"/>
                    </a:ext>
                  </a:extLst>
                </a:gridCol>
                <a:gridCol w="778964">
                  <a:extLst>
                    <a:ext uri="{9D8B030D-6E8A-4147-A177-3AD203B41FA5}">
                      <a16:colId xmlns:a16="http://schemas.microsoft.com/office/drawing/2014/main" val="2642525547"/>
                    </a:ext>
                  </a:extLst>
                </a:gridCol>
              </a:tblGrid>
              <a:tr h="335859">
                <a:tc>
                  <a:txBody>
                    <a:bodyPr/>
                    <a:lstStyle/>
                    <a:p>
                      <a:pPr algn="l" fontAlgn="b"/>
                      <a:endParaRPr lang="sv-SE" sz="800" b="0" i="0" u="none" strike="noStrike" dirty="0">
                        <a:solidFill>
                          <a:srgbClr val="000000"/>
                        </a:solidFill>
                        <a:effectLst/>
                        <a:latin typeface="Futura Std Book" panose="020B0502020204020303"/>
                      </a:endParaRP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Förändring</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Förändring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045620983"/>
                  </a:ext>
                </a:extLst>
              </a:tr>
              <a:tr h="335859">
                <a:tc>
                  <a:txBody>
                    <a:bodyPr/>
                    <a:lstStyle/>
                    <a:p>
                      <a:pPr algn="l" fontAlgn="b"/>
                      <a:endParaRPr lang="sv-SE" sz="800" b="0" i="0" u="none" strike="noStrike" dirty="0">
                        <a:solidFill>
                          <a:srgbClr val="000000"/>
                        </a:solidFill>
                        <a:effectLst/>
                        <a:latin typeface="Futura Std Book" panose="020B0502020204020303"/>
                      </a:endParaRP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 (mdkr)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17877959"/>
                  </a:ext>
                </a:extLst>
              </a:tr>
              <a:tr h="172136">
                <a:tc>
                  <a:txBody>
                    <a:bodyPr/>
                    <a:lstStyle/>
                    <a:p>
                      <a:pPr algn="l" rtl="0" fontAlgn="b"/>
                      <a:r>
                        <a:rPr lang="sv-SE" sz="800" b="1" i="0" u="none" strike="noStrike">
                          <a:solidFill>
                            <a:srgbClr val="000000"/>
                          </a:solidFill>
                          <a:effectLst/>
                          <a:latin typeface="Futura Std Book" panose="020B0502020204020303"/>
                        </a:rPr>
                        <a:t>Sverige</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18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22624938"/>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370,16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26,75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7,79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22,78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03998836"/>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71,18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4,69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7,05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13,04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92158914"/>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257,45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19,47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8,18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24,76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4768507"/>
                  </a:ext>
                </a:extLst>
              </a:tr>
              <a:tr h="172136">
                <a:tc>
                  <a:txBody>
                    <a:bodyPr/>
                    <a:lstStyle/>
                    <a:p>
                      <a:pPr algn="l" rtl="0" fontAlgn="b"/>
                      <a:r>
                        <a:rPr lang="sv-SE" sz="800" b="0" i="1" u="none" strike="noStrike">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41,53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29,10</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5151281"/>
                  </a:ext>
                </a:extLst>
              </a:tr>
              <a:tr h="184877">
                <a:tc>
                  <a:txBody>
                    <a:bodyPr/>
                    <a:lstStyle/>
                    <a:p>
                      <a:pPr algn="l" rtl="0" fontAlgn="b"/>
                      <a:r>
                        <a:rPr lang="sv-SE" sz="800" b="0" i="0" u="none" strike="noStrike">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142,68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6,95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5,12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20,36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20159318"/>
                  </a:ext>
                </a:extLst>
              </a:tr>
              <a:tr h="172136">
                <a:tc>
                  <a:txBody>
                    <a:bodyPr/>
                    <a:lstStyle/>
                    <a:p>
                      <a:pPr algn="l" rtl="0" fontAlgn="b"/>
                      <a:r>
                        <a:rPr lang="sv-SE" sz="800" b="1" i="0" u="none" strike="noStrike">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512,84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33,70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7,03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22,09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25237952"/>
                  </a:ext>
                </a:extLst>
              </a:tr>
              <a:tr h="335859">
                <a:tc>
                  <a:txBody>
                    <a:bodyPr/>
                    <a:lstStyle/>
                    <a:p>
                      <a:pPr algn="l" rtl="0" fontAlgn="b"/>
                      <a:r>
                        <a:rPr lang="sv-SE" sz="800" b="1" i="0" u="none" strike="noStrike">
                          <a:solidFill>
                            <a:srgbClr val="000000"/>
                          </a:solidFill>
                          <a:effectLst/>
                          <a:latin typeface="Futura Std Book" panose="020B0502020204020303"/>
                        </a:rPr>
                        <a:t>Stockholmsregionen</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44698972"/>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189,49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14,56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8,32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23,27</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40241231"/>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27,47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1,78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7,88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25930528"/>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143,14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11,66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8,87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25,94</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13445450"/>
                  </a:ext>
                </a:extLst>
              </a:tr>
              <a:tr h="172136">
                <a:tc>
                  <a:txBody>
                    <a:bodyPr/>
                    <a:lstStyle/>
                    <a:p>
                      <a:pPr algn="l" rtl="0" fontAlgn="b"/>
                      <a:r>
                        <a:rPr lang="sv-SE" sz="800" b="0" i="1" u="none" strike="noStrike">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18,87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1,13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6,34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29,29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04151676"/>
                  </a:ext>
                </a:extLst>
              </a:tr>
              <a:tr h="172136">
                <a:tc>
                  <a:txBody>
                    <a:bodyPr/>
                    <a:lstStyle/>
                    <a:p>
                      <a:pPr algn="l" rtl="0" fontAlgn="b"/>
                      <a:r>
                        <a:rPr lang="sv-SE" sz="800" b="0" i="0" u="none" strike="noStrike" dirty="0">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62,43</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2,98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5,01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24,25</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68983989"/>
                  </a:ext>
                </a:extLst>
              </a:tr>
              <a:tr h="172136">
                <a:tc>
                  <a:txBody>
                    <a:bodyPr/>
                    <a:lstStyle/>
                    <a:p>
                      <a:pPr algn="l" rtl="0" fontAlgn="b"/>
                      <a:r>
                        <a:rPr lang="sv-SE" sz="800" b="1" i="0" u="none" strike="noStrike">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251,92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17,54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7,48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23,51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79798188"/>
                  </a:ext>
                </a:extLst>
              </a:tr>
              <a:tr h="335859">
                <a:tc>
                  <a:txBody>
                    <a:bodyPr/>
                    <a:lstStyle/>
                    <a:p>
                      <a:pPr algn="l" rtl="0" fontAlgn="b"/>
                      <a:r>
                        <a:rPr lang="sv-SE" sz="800" b="1" i="0" u="none" strike="noStrike" dirty="0">
                          <a:solidFill>
                            <a:srgbClr val="000000"/>
                          </a:solidFill>
                          <a:effectLst/>
                          <a:latin typeface="Futura Std Book" panose="020B0502020204020303"/>
                        </a:rPr>
                        <a:t>Gävleborgs län</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l" fontAlgn="ctr"/>
                      <a:endParaRPr lang="sv-SE" sz="1800" b="0" i="0" u="none" strike="noStrike">
                        <a:solidFill>
                          <a:srgbClr val="000000"/>
                        </a:solidFill>
                        <a:effectLst/>
                        <a:latin typeface="Arial" panose="020B0604020202020204" pitchFamily="34" charset="0"/>
                      </a:endParaRP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26926945"/>
                  </a:ext>
                </a:extLst>
              </a:tr>
              <a:tr h="172136">
                <a:tc>
                  <a:txBody>
                    <a:bodyPr/>
                    <a:lstStyle/>
                    <a:p>
                      <a:pPr algn="l" rtl="0" fontAlgn="b"/>
                      <a:r>
                        <a:rPr lang="sv-SE" sz="800" b="0" i="0" u="none" strike="noStrike">
                          <a:solidFill>
                            <a:srgbClr val="000000"/>
                          </a:solidFill>
                          <a:effectLst/>
                          <a:latin typeface="Futura Std Book" panose="020B0502020204020303"/>
                        </a:rPr>
                        <a:t>Privat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7,75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0,47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6,49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14,39</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13742244"/>
                  </a:ext>
                </a:extLst>
              </a:tr>
              <a:tr h="172136">
                <a:tc>
                  <a:txBody>
                    <a:bodyPr/>
                    <a:lstStyle/>
                    <a:p>
                      <a:pPr algn="l" rtl="0" fontAlgn="b"/>
                      <a:r>
                        <a:rPr lang="sv-SE" sz="800" b="0" i="1" u="none" strike="noStrike">
                          <a:solidFill>
                            <a:srgbClr val="000000"/>
                          </a:solidFill>
                          <a:effectLst/>
                          <a:latin typeface="Futura Std Book" panose="020B0502020204020303"/>
                        </a:rPr>
                        <a:t>Industri</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2,26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0,09</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7,98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92511417"/>
                  </a:ext>
                </a:extLst>
              </a:tr>
              <a:tr h="172136">
                <a:tc>
                  <a:txBody>
                    <a:bodyPr/>
                    <a:lstStyle/>
                    <a:p>
                      <a:pPr algn="l" rtl="0" fontAlgn="b"/>
                      <a:r>
                        <a:rPr lang="sv-SE" sz="800" b="0" i="1" u="none" strike="noStrike">
                          <a:solidFill>
                            <a:srgbClr val="000000"/>
                          </a:solidFill>
                          <a:effectLst/>
                          <a:latin typeface="Futura Std Book" panose="020B0502020204020303"/>
                        </a:rPr>
                        <a:t>Tjänster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4,28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0,31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7,90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15,53</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73942728"/>
                  </a:ext>
                </a:extLst>
              </a:tr>
              <a:tr h="172136">
                <a:tc>
                  <a:txBody>
                    <a:bodyPr/>
                    <a:lstStyle/>
                    <a:p>
                      <a:pPr algn="l" rtl="0" fontAlgn="b"/>
                      <a:r>
                        <a:rPr lang="sv-SE" sz="800" b="0" i="1" u="none" strike="noStrike" dirty="0">
                          <a:solidFill>
                            <a:srgbClr val="000000"/>
                          </a:solidFill>
                          <a:effectLst/>
                          <a:latin typeface="Futura Std Book" panose="020B0502020204020303"/>
                        </a:rPr>
                        <a:t>Övrigt*</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1,21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0,07</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6,02</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1" u="none" strike="noStrike">
                          <a:solidFill>
                            <a:srgbClr val="000000"/>
                          </a:solidFill>
                          <a:effectLst/>
                          <a:latin typeface="Futura Std Book" panose="020B0502020204020303"/>
                        </a:rPr>
                        <a:t>23,81</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38119804"/>
                  </a:ext>
                </a:extLst>
              </a:tr>
              <a:tr h="177190">
                <a:tc>
                  <a:txBody>
                    <a:bodyPr/>
                    <a:lstStyle/>
                    <a:p>
                      <a:pPr algn="l" rtl="0" fontAlgn="b"/>
                      <a:r>
                        <a:rPr lang="sv-SE" sz="800" b="0" i="0" u="none" strike="noStrike" dirty="0">
                          <a:solidFill>
                            <a:srgbClr val="000000"/>
                          </a:solidFill>
                          <a:effectLst/>
                          <a:latin typeface="Futura Std Book" panose="020B0502020204020303"/>
                        </a:rPr>
                        <a:t>Offentlig sektor**</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4,15</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0,24</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6,16</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0" i="0" u="none" strike="noStrike">
                          <a:solidFill>
                            <a:srgbClr val="000000"/>
                          </a:solidFill>
                          <a:effectLst/>
                          <a:latin typeface="Futura Std Book" panose="020B0502020204020303"/>
                        </a:rPr>
                        <a:t>19,36</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60629122"/>
                  </a:ext>
                </a:extLst>
              </a:tr>
              <a:tr h="172136">
                <a:tc>
                  <a:txBody>
                    <a:bodyPr/>
                    <a:lstStyle/>
                    <a:p>
                      <a:pPr algn="l" rtl="0" fontAlgn="b"/>
                      <a:r>
                        <a:rPr lang="sv-SE" sz="800" b="1" i="0" u="none" strike="noStrike" dirty="0">
                          <a:solidFill>
                            <a:srgbClr val="000000"/>
                          </a:solidFill>
                          <a:effectLst/>
                          <a:latin typeface="Futura Std Book" panose="020B0502020204020303"/>
                        </a:rPr>
                        <a:t>Totalt </a:t>
                      </a:r>
                    </a:p>
                  </a:txBody>
                  <a:tcPr marL="5454" marR="5454" marT="5454"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11,90</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0,71</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a:solidFill>
                            <a:srgbClr val="000000"/>
                          </a:solidFill>
                          <a:effectLst/>
                          <a:latin typeface="Futura Std Book" panose="020B0502020204020303"/>
                        </a:rPr>
                        <a:t>6,38</a:t>
                      </a:r>
                    </a:p>
                  </a:txBody>
                  <a:tcPr marL="9525" marR="9525" marT="9525" marB="0" anchor="ctr">
                    <a:lnL>
                      <a:noFill/>
                    </a:lnL>
                    <a:lnR>
                      <a:noFill/>
                    </a:lnR>
                    <a:lnT>
                      <a:noFill/>
                    </a:lnT>
                    <a:lnB>
                      <a:noFill/>
                    </a:lnB>
                    <a:lnTlToBr w="12700" cmpd="sng">
                      <a:noFill/>
                      <a:prstDash val="solid"/>
                    </a:lnTlToBr>
                    <a:lnBlToTr w="12700" cmpd="sng">
                      <a:noFill/>
                      <a:prstDash val="solid"/>
                    </a:lnBlToTr>
                  </a:tcPr>
                </a:tc>
                <a:tc>
                  <a:txBody>
                    <a:bodyPr/>
                    <a:lstStyle/>
                    <a:p>
                      <a:pPr algn="ctr" rtl="0" fontAlgn="ctr"/>
                      <a:r>
                        <a:rPr lang="sv-SE" sz="800" b="1" i="0" u="none" strike="noStrike" dirty="0">
                          <a:solidFill>
                            <a:srgbClr val="000000"/>
                          </a:solidFill>
                          <a:effectLst/>
                          <a:latin typeface="Futura Std Book" panose="020B0502020204020303"/>
                        </a:rPr>
                        <a:t>16,08</a:t>
                      </a:r>
                    </a:p>
                  </a:txBody>
                  <a:tcPr marL="9525" marR="9525" marT="9525" marB="0"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61871573"/>
                  </a:ext>
                </a:extLst>
              </a:tr>
            </a:tbl>
          </a:graphicData>
        </a:graphic>
      </p:graphicFrame>
      <p:sp>
        <p:nvSpPr>
          <p:cNvPr id="8" name="Rektangel 7">
            <a:extLst>
              <a:ext uri="{FF2B5EF4-FFF2-40B4-BE49-F238E27FC236}">
                <a16:creationId xmlns:a16="http://schemas.microsoft.com/office/drawing/2014/main" id="{7AE5B7B6-6595-4501-8693-87232A44E5CB}"/>
              </a:ext>
            </a:extLst>
          </p:cNvPr>
          <p:cNvSpPr/>
          <p:nvPr/>
        </p:nvSpPr>
        <p:spPr>
          <a:xfrm>
            <a:off x="6167438" y="6119336"/>
            <a:ext cx="3564132" cy="738664"/>
          </a:xfrm>
          <a:prstGeom prst="rect">
            <a:avLst/>
          </a:prstGeom>
        </p:spPr>
        <p:txBody>
          <a:bodyPr wrap="square">
            <a:spAutoFit/>
          </a:bodyPr>
          <a:lstStyle/>
          <a:p>
            <a:r>
              <a:rPr lang="sv-SE" sz="700" dirty="0"/>
              <a:t>*I övrigt ingår jordbruk, skogsbruk och fiske, byggverksamhet samt okänd näringsgren</a:t>
            </a:r>
            <a:br>
              <a:rPr lang="sv-SE" sz="700" dirty="0"/>
            </a:br>
            <a:endParaRPr lang="sv-SE" sz="700" dirty="0"/>
          </a:p>
          <a:p>
            <a:r>
              <a:rPr lang="sv-SE" sz="700" dirty="0"/>
              <a:t>**</a:t>
            </a:r>
            <a:r>
              <a:rPr lang="sv-SE" sz="700" dirty="0" err="1"/>
              <a:t>fr.o.m</a:t>
            </a:r>
            <a:r>
              <a:rPr lang="sv-SE" sz="700" dirty="0"/>
              <a:t> Q3 2019 redovisar Försvarsmakten samtliga anställda i Stockholm vilket påverkar lönesummorna för statlig och därmed också offentlig sektor. Detta innebär att statistiken ej är jämförbar med tidigare kvartal.</a:t>
            </a:r>
          </a:p>
        </p:txBody>
      </p:sp>
      <p:graphicFrame>
        <p:nvGraphicFramePr>
          <p:cNvPr id="12" name="Diagram 11">
            <a:extLst>
              <a:ext uri="{FF2B5EF4-FFF2-40B4-BE49-F238E27FC236}">
                <a16:creationId xmlns:a16="http://schemas.microsoft.com/office/drawing/2014/main" id="{A5D3E455-09DA-448F-9A33-07A5A6EA34EF}"/>
              </a:ext>
            </a:extLst>
          </p:cNvPr>
          <p:cNvGraphicFramePr>
            <a:graphicFrameLocks/>
          </p:cNvGraphicFramePr>
          <p:nvPr>
            <p:extLst>
              <p:ext uri="{D42A27DB-BD31-4B8C-83A1-F6EECF244321}">
                <p14:modId xmlns:p14="http://schemas.microsoft.com/office/powerpoint/2010/main" val="2079991354"/>
              </p:ext>
            </p:extLst>
          </p:nvPr>
        </p:nvGraphicFramePr>
        <p:xfrm>
          <a:off x="625572" y="1944476"/>
          <a:ext cx="5591176" cy="380504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201102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a:t>Nyföretagande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801991" y="5849322"/>
            <a:ext cx="1149674" cy="215444"/>
          </a:xfrm>
          <a:prstGeom prst="rect">
            <a:avLst/>
          </a:prstGeom>
          <a:noFill/>
        </p:spPr>
        <p:txBody>
          <a:bodyPr wrap="none" rtlCol="0">
            <a:spAutoFit/>
          </a:bodyPr>
          <a:lstStyle/>
          <a:p>
            <a:r>
              <a:rPr lang="sv-SE" sz="800" dirty="0"/>
              <a:t>Källa: Bolagsverket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3" y="1961009"/>
            <a:ext cx="4704373" cy="1467991"/>
          </a:xfrm>
        </p:spPr>
        <p:txBody>
          <a:bodyPr/>
          <a:lstStyle/>
          <a:p>
            <a:pPr lvl="4"/>
            <a:r>
              <a:rPr lang="sv-SE" sz="1400" dirty="0"/>
              <a:t>Antalet nyregistrerade företag ökade med </a:t>
            </a:r>
            <a:br>
              <a:rPr lang="sv-SE" sz="1400" dirty="0"/>
            </a:br>
            <a:r>
              <a:rPr lang="sv-SE" sz="1400" dirty="0"/>
              <a:t>15 procent för </a:t>
            </a:r>
            <a:r>
              <a:rPr lang="sv-SE" sz="1400" dirty="0" smtClean="0"/>
              <a:t>länet under tredje kvartalet. </a:t>
            </a:r>
            <a:endParaRPr lang="sv-SE" sz="1400" dirty="0"/>
          </a:p>
          <a:p>
            <a:pPr lvl="4"/>
            <a:r>
              <a:rPr lang="sv-SE" sz="1400" dirty="0"/>
              <a:t>278 av de 346 nystartade företagen är aktiebolag.</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773790" cy="492443"/>
          </a:xfrm>
          <a:prstGeom prst="rect">
            <a:avLst/>
          </a:prstGeom>
          <a:noFill/>
        </p:spPr>
        <p:txBody>
          <a:bodyPr wrap="none" rtlCol="0">
            <a:spAutoFit/>
          </a:bodyPr>
          <a:lstStyle/>
          <a:p>
            <a:r>
              <a:rPr lang="sv-SE" sz="1400" b="1" dirty="0"/>
              <a:t>Nyregistrerade företag</a:t>
            </a:r>
            <a:r>
              <a:rPr lang="sv-SE" sz="1400" dirty="0"/>
              <a:t/>
            </a:r>
            <a:br>
              <a:rPr lang="sv-SE" sz="1400" dirty="0"/>
            </a:br>
            <a:r>
              <a:rPr lang="sv-SE" sz="1200" dirty="0"/>
              <a:t>Säsongsrensade värden (glidande medelvärde)</a:t>
            </a:r>
            <a:endParaRPr lang="sv-SE" sz="1400" dirty="0">
              <a:highlight>
                <a:srgbClr val="FF0000"/>
              </a:highlight>
            </a:endParaRPr>
          </a:p>
        </p:txBody>
      </p:sp>
      <p:graphicFrame>
        <p:nvGraphicFramePr>
          <p:cNvPr id="26" name="Tabell 25">
            <a:extLst>
              <a:ext uri="{FF2B5EF4-FFF2-40B4-BE49-F238E27FC236}">
                <a16:creationId xmlns:a16="http://schemas.microsoft.com/office/drawing/2014/main" id="{C39620C7-9908-45B2-AB86-6652F013F4F1}"/>
              </a:ext>
            </a:extLst>
          </p:cNvPr>
          <p:cNvGraphicFramePr>
            <a:graphicFrameLocks noGrp="1"/>
          </p:cNvGraphicFramePr>
          <p:nvPr>
            <p:extLst>
              <p:ext uri="{D42A27DB-BD31-4B8C-83A1-F6EECF244321}">
                <p14:modId xmlns:p14="http://schemas.microsoft.com/office/powerpoint/2010/main" val="348996792"/>
              </p:ext>
            </p:extLst>
          </p:nvPr>
        </p:nvGraphicFramePr>
        <p:xfrm>
          <a:off x="6755216" y="3705999"/>
          <a:ext cx="4704372" cy="2274987"/>
        </p:xfrm>
        <a:graphic>
          <a:graphicData uri="http://schemas.openxmlformats.org/drawingml/2006/table">
            <a:tbl>
              <a:tblPr bandRow="1">
                <a:tableStyleId>{2D5ABB26-0587-4C30-8999-92F81FD0307C}</a:tableStyleId>
              </a:tblPr>
              <a:tblGrid>
                <a:gridCol w="1536681">
                  <a:extLst>
                    <a:ext uri="{9D8B030D-6E8A-4147-A177-3AD203B41FA5}">
                      <a16:colId xmlns:a16="http://schemas.microsoft.com/office/drawing/2014/main" val="1678076792"/>
                    </a:ext>
                  </a:extLst>
                </a:gridCol>
                <a:gridCol w="682478">
                  <a:extLst>
                    <a:ext uri="{9D8B030D-6E8A-4147-A177-3AD203B41FA5}">
                      <a16:colId xmlns:a16="http://schemas.microsoft.com/office/drawing/2014/main" val="2601369493"/>
                    </a:ext>
                  </a:extLst>
                </a:gridCol>
                <a:gridCol w="774267">
                  <a:extLst>
                    <a:ext uri="{9D8B030D-6E8A-4147-A177-3AD203B41FA5}">
                      <a16:colId xmlns:a16="http://schemas.microsoft.com/office/drawing/2014/main" val="2395970223"/>
                    </a:ext>
                  </a:extLst>
                </a:gridCol>
                <a:gridCol w="612961">
                  <a:extLst>
                    <a:ext uri="{9D8B030D-6E8A-4147-A177-3AD203B41FA5}">
                      <a16:colId xmlns:a16="http://schemas.microsoft.com/office/drawing/2014/main" val="3235649811"/>
                    </a:ext>
                  </a:extLst>
                </a:gridCol>
                <a:gridCol w="559193">
                  <a:extLst>
                    <a:ext uri="{9D8B030D-6E8A-4147-A177-3AD203B41FA5}">
                      <a16:colId xmlns:a16="http://schemas.microsoft.com/office/drawing/2014/main" val="1050073455"/>
                    </a:ext>
                  </a:extLst>
                </a:gridCol>
                <a:gridCol w="538792">
                  <a:extLst>
                    <a:ext uri="{9D8B030D-6E8A-4147-A177-3AD203B41FA5}">
                      <a16:colId xmlns:a16="http://schemas.microsoft.com/office/drawing/2014/main" val="3827523272"/>
                    </a:ext>
                  </a:extLst>
                </a:gridCol>
              </a:tblGrid>
              <a:tr h="33244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u="none" strike="noStrike" dirty="0">
                          <a:effectLst/>
                        </a:rPr>
                        <a:t>Antal</a:t>
                      </a:r>
                      <a:endParaRPr lang="sv-SE" sz="8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800" u="none" strike="noStrike">
                          <a:effectLst/>
                        </a:rPr>
                        <a:t>Förändring (%)</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u="none" strike="noStrike">
                          <a:effectLst/>
                        </a:rPr>
                        <a:t>R12*</a:t>
                      </a:r>
                      <a:endParaRPr lang="sv-SE" sz="8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906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8370">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16 863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77 662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a:t>
                      </a:r>
                    </a:p>
                  </a:txBody>
                  <a:tcPr marL="9525" marR="9525" marT="9525" marB="0" anchor="ctr"/>
                </a:tc>
                <a:extLst>
                  <a:ext uri="{0D108BD9-81ED-4DB2-BD59-A6C34878D82A}">
                    <a16:rowId xmlns:a16="http://schemas.microsoft.com/office/drawing/2014/main" val="1544414373"/>
                  </a:ext>
                </a:extLst>
              </a:tr>
              <a:tr h="398370">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8 769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39 806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398370">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346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1 451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extLst>
                  <a:ext uri="{0D108BD9-81ED-4DB2-BD59-A6C34878D82A}">
                    <a16:rowId xmlns:a16="http://schemas.microsoft.com/office/drawing/2014/main" val="1554613420"/>
                  </a:ext>
                </a:extLst>
              </a:tr>
              <a:tr h="398370">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607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923977588"/>
                  </a:ext>
                </a:extLst>
              </a:tr>
            </a:tbl>
          </a:graphicData>
        </a:graphic>
      </p:graphicFrame>
      <p:sp>
        <p:nvSpPr>
          <p:cNvPr id="29" name="textruta 28">
            <a:extLst>
              <a:ext uri="{FF2B5EF4-FFF2-40B4-BE49-F238E27FC236}">
                <a16:creationId xmlns:a16="http://schemas.microsoft.com/office/drawing/2014/main" id="{37AF899F-A67D-4C59-BBDA-DB86F1E5C9BE}"/>
              </a:ext>
            </a:extLst>
          </p:cNvPr>
          <p:cNvSpPr txBox="1"/>
          <p:nvPr/>
        </p:nvSpPr>
        <p:spPr>
          <a:xfrm>
            <a:off x="6755213" y="3429000"/>
            <a:ext cx="1257075" cy="276999"/>
          </a:xfrm>
          <a:prstGeom prst="rect">
            <a:avLst/>
          </a:prstGeom>
          <a:noFill/>
        </p:spPr>
        <p:txBody>
          <a:bodyPr wrap="none" rtlCol="0">
            <a:spAutoFit/>
          </a:bodyPr>
          <a:lstStyle/>
          <a:p>
            <a:r>
              <a:rPr lang="sv-SE" sz="1200" b="1">
                <a:latin typeface="+mj-lt"/>
                <a:cs typeface="Arial" panose="020B0604020202020204" pitchFamily="34" charset="0"/>
              </a:rPr>
              <a:t>Nyföretagande</a:t>
            </a:r>
            <a:endParaRPr lang="sv-SE" sz="1200" b="1" dirty="0">
              <a:latin typeface="+mj-lt"/>
              <a:cs typeface="Arial" panose="020B0604020202020204" pitchFamily="34" charset="0"/>
            </a:endParaRPr>
          </a:p>
        </p:txBody>
      </p:sp>
      <p:graphicFrame>
        <p:nvGraphicFramePr>
          <p:cNvPr id="13" name="Diagram 12">
            <a:extLst>
              <a:ext uri="{FF2B5EF4-FFF2-40B4-BE49-F238E27FC236}">
                <a16:creationId xmlns:a16="http://schemas.microsoft.com/office/drawing/2014/main" id="{F3971010-5A4C-4747-B30A-56674C6BAB5A}"/>
              </a:ext>
            </a:extLst>
          </p:cNvPr>
          <p:cNvGraphicFramePr>
            <a:graphicFrameLocks/>
          </p:cNvGraphicFramePr>
          <p:nvPr>
            <p:extLst>
              <p:ext uri="{D42A27DB-BD31-4B8C-83A1-F6EECF244321}">
                <p14:modId xmlns:p14="http://schemas.microsoft.com/office/powerpoint/2010/main" val="1470618203"/>
              </p:ext>
            </p:extLst>
          </p:nvPr>
        </p:nvGraphicFramePr>
        <p:xfrm>
          <a:off x="760083" y="1921112"/>
          <a:ext cx="5800725" cy="392820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Företagskonkurser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3350597" cy="215444"/>
          </a:xfrm>
          <a:prstGeom prst="rect">
            <a:avLst/>
          </a:prstGeom>
          <a:noFill/>
        </p:spPr>
        <p:txBody>
          <a:bodyPr wrap="none" rtlCol="0">
            <a:spAutoFit/>
          </a:bodyPr>
          <a:lstStyle/>
          <a:p>
            <a:r>
              <a:rPr lang="sv-SE" sz="800" dirty="0"/>
              <a:t>Källa: Statistiska centralbyrån (Konkurser och offentliga ackord)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2055303"/>
            <a:ext cx="4722414" cy="1373697"/>
          </a:xfrm>
        </p:spPr>
        <p:txBody>
          <a:bodyPr/>
          <a:lstStyle/>
          <a:p>
            <a:pPr lvl="4"/>
            <a:r>
              <a:rPr lang="sv-SE" sz="1400" dirty="0"/>
              <a:t>Företagskonkurserna ökade med 50 procent både i länet och i Gävle kommun</a:t>
            </a:r>
            <a:r>
              <a:rPr lang="sv-SE" sz="1400" dirty="0" smtClean="0"/>
              <a:t>.</a:t>
            </a:r>
          </a:p>
          <a:p>
            <a:pPr lvl="4"/>
            <a:r>
              <a:rPr lang="sv-SE" sz="1400" dirty="0" smtClean="0"/>
              <a:t>I Sverige var motsvarande </a:t>
            </a:r>
            <a:r>
              <a:rPr lang="sv-SE" sz="1400" dirty="0" err="1" smtClean="0"/>
              <a:t>sifrra</a:t>
            </a:r>
            <a:r>
              <a:rPr lang="sv-SE" sz="1400" dirty="0" smtClean="0"/>
              <a:t> 5 procent.</a:t>
            </a:r>
            <a:endParaRPr lang="sv-SE" sz="1400" dirty="0"/>
          </a:p>
          <a:p>
            <a:pPr marL="0" lvl="4" indent="0">
              <a:buNone/>
            </a:pPr>
            <a:r>
              <a:rPr lang="sv-SE" sz="1400" dirty="0"/>
              <a:t/>
            </a:r>
            <a:br>
              <a:rPr lang="sv-SE" sz="1400" dirty="0"/>
            </a:b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3" y="3429000"/>
            <a:ext cx="1547218" cy="276999"/>
          </a:xfrm>
          <a:prstGeom prst="rect">
            <a:avLst/>
          </a:prstGeom>
          <a:noFill/>
        </p:spPr>
        <p:txBody>
          <a:bodyPr wrap="none" rtlCol="0">
            <a:spAutoFit/>
          </a:bodyPr>
          <a:lstStyle/>
          <a:p>
            <a:r>
              <a:rPr lang="sv-SE" sz="1200" b="1" dirty="0">
                <a:latin typeface="+mj-lt"/>
                <a:cs typeface="Arial" panose="020B0604020202020204" pitchFamily="34" charset="0"/>
              </a:rPr>
              <a:t>Företagskonkurser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5464"/>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492443"/>
          </a:xfrm>
          <a:prstGeom prst="rect">
            <a:avLst/>
          </a:prstGeom>
          <a:noFill/>
        </p:spPr>
        <p:txBody>
          <a:bodyPr wrap="square" rtlCol="0">
            <a:spAutoFit/>
          </a:bodyPr>
          <a:lstStyle/>
          <a:p>
            <a:r>
              <a:rPr lang="sv-SE" sz="1400" b="1" dirty="0"/>
              <a:t>Företagskonkurser</a:t>
            </a:r>
            <a:r>
              <a:rPr lang="sv-SE" sz="1400" dirty="0"/>
              <a:t/>
            </a:r>
            <a:br>
              <a:rPr lang="sv-SE" sz="1400" dirty="0"/>
            </a:br>
            <a:r>
              <a:rPr lang="sv-SE" sz="1200" dirty="0"/>
              <a:t>Säsongsrensade värden (glidande medelvärde)</a:t>
            </a:r>
            <a:endParaRPr lang="sv-SE" sz="1400" dirty="0"/>
          </a:p>
        </p:txBody>
      </p:sp>
      <p:graphicFrame>
        <p:nvGraphicFramePr>
          <p:cNvPr id="26" name="Tabell 25">
            <a:extLst>
              <a:ext uri="{FF2B5EF4-FFF2-40B4-BE49-F238E27FC236}">
                <a16:creationId xmlns:a16="http://schemas.microsoft.com/office/drawing/2014/main" id="{814CEC8F-43AA-4D05-80B7-55CB2684E8F4}"/>
              </a:ext>
            </a:extLst>
          </p:cNvPr>
          <p:cNvGraphicFramePr>
            <a:graphicFrameLocks noGrp="1"/>
          </p:cNvGraphicFramePr>
          <p:nvPr>
            <p:extLst>
              <p:ext uri="{D42A27DB-BD31-4B8C-83A1-F6EECF244321}">
                <p14:modId xmlns:p14="http://schemas.microsoft.com/office/powerpoint/2010/main" val="2119917359"/>
              </p:ext>
            </p:extLst>
          </p:nvPr>
        </p:nvGraphicFramePr>
        <p:xfrm>
          <a:off x="6755212" y="3705999"/>
          <a:ext cx="4722412" cy="2266433"/>
        </p:xfrm>
        <a:graphic>
          <a:graphicData uri="http://schemas.openxmlformats.org/drawingml/2006/table">
            <a:tbl>
              <a:tblPr bandRow="1">
                <a:tableStyleId>{2D5ABB26-0587-4C30-8999-92F81FD0307C}</a:tableStyleId>
              </a:tblPr>
              <a:tblGrid>
                <a:gridCol w="1542574">
                  <a:extLst>
                    <a:ext uri="{9D8B030D-6E8A-4147-A177-3AD203B41FA5}">
                      <a16:colId xmlns:a16="http://schemas.microsoft.com/office/drawing/2014/main" val="1678076792"/>
                    </a:ext>
                  </a:extLst>
                </a:gridCol>
                <a:gridCol w="685096">
                  <a:extLst>
                    <a:ext uri="{9D8B030D-6E8A-4147-A177-3AD203B41FA5}">
                      <a16:colId xmlns:a16="http://schemas.microsoft.com/office/drawing/2014/main" val="2601369493"/>
                    </a:ext>
                  </a:extLst>
                </a:gridCol>
                <a:gridCol w="777236">
                  <a:extLst>
                    <a:ext uri="{9D8B030D-6E8A-4147-A177-3AD203B41FA5}">
                      <a16:colId xmlns:a16="http://schemas.microsoft.com/office/drawing/2014/main" val="2395970223"/>
                    </a:ext>
                  </a:extLst>
                </a:gridCol>
                <a:gridCol w="615311">
                  <a:extLst>
                    <a:ext uri="{9D8B030D-6E8A-4147-A177-3AD203B41FA5}">
                      <a16:colId xmlns:a16="http://schemas.microsoft.com/office/drawing/2014/main" val="3235649811"/>
                    </a:ext>
                  </a:extLst>
                </a:gridCol>
                <a:gridCol w="561337">
                  <a:extLst>
                    <a:ext uri="{9D8B030D-6E8A-4147-A177-3AD203B41FA5}">
                      <a16:colId xmlns:a16="http://schemas.microsoft.com/office/drawing/2014/main" val="1050073455"/>
                    </a:ext>
                  </a:extLst>
                </a:gridCol>
                <a:gridCol w="540858">
                  <a:extLst>
                    <a:ext uri="{9D8B030D-6E8A-4147-A177-3AD203B41FA5}">
                      <a16:colId xmlns:a16="http://schemas.microsoft.com/office/drawing/2014/main" val="3827523272"/>
                    </a:ext>
                  </a:extLst>
                </a:gridCol>
              </a:tblGrid>
              <a:tr h="331192">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ctr"/>
                      <a:r>
                        <a:rPr lang="sv-SE" sz="800" b="0" i="0" u="none" strike="noStrike">
                          <a:solidFill>
                            <a:srgbClr val="000000"/>
                          </a:solidFill>
                          <a:effectLst/>
                          <a:latin typeface="Futura Std Book" panose="020B0502020204020303" pitchFamily="34" charset="0"/>
                        </a:rPr>
                        <a:t>Antal</a:t>
                      </a:r>
                    </a:p>
                  </a:txBody>
                  <a:tcPr marL="9525" marR="9525" marT="9525" marB="0" anchor="ctr"/>
                </a:tc>
                <a:tc gridSpan="2">
                  <a:txBody>
                    <a:bodyPr/>
                    <a:lstStyle/>
                    <a:p>
                      <a:pPr algn="ctr" fontAlgn="ctr"/>
                      <a:r>
                        <a:rPr lang="sv-SE" sz="800" b="0" i="0" u="none" strike="noStrike">
                          <a:solidFill>
                            <a:srgbClr val="000000"/>
                          </a:solidFill>
                          <a:effectLst/>
                          <a:latin typeface="Futura Std Book" panose="020B0502020204020303" pitchFamily="34" charset="0"/>
                        </a:rPr>
                        <a:t>Förändring (%) </a:t>
                      </a:r>
                    </a:p>
                  </a:txBody>
                  <a:tcPr marL="9525" marR="9525" marT="9525" marB="0" anchor="ctr"/>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ctr"/>
                      <a:r>
                        <a:rPr lang="sv-SE" sz="800" b="0" i="0" u="none" strike="noStrike">
                          <a:solidFill>
                            <a:srgbClr val="000000"/>
                          </a:solidFill>
                          <a:effectLst/>
                          <a:latin typeface="Futura Std Book" panose="020B0502020204020303" pitchFamily="34" charset="0"/>
                        </a:rPr>
                        <a:t>R12*</a:t>
                      </a:r>
                    </a:p>
                  </a:txBody>
                  <a:tcPr marL="9525" marR="9525" marT="9525" marB="0" anchor="ctr"/>
                </a:tc>
                <a:tc hMerge="1">
                  <a:txBody>
                    <a:bodyPr/>
                    <a:lstStyle/>
                    <a:p>
                      <a:endParaRPr lang="sv-SE"/>
                    </a:p>
                  </a:txBody>
                  <a:tcPr/>
                </a:tc>
                <a:extLst>
                  <a:ext uri="{0D108BD9-81ED-4DB2-BD59-A6C34878D82A}">
                    <a16:rowId xmlns:a16="http://schemas.microsoft.com/office/drawing/2014/main" val="240735732"/>
                  </a:ext>
                </a:extLst>
              </a:tr>
              <a:tr h="347753">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6872">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1 389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6 923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544414373"/>
                  </a:ext>
                </a:extLst>
              </a:tr>
              <a:tr h="396872">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734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3 581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4178915708"/>
                  </a:ext>
                </a:extLst>
              </a:tr>
              <a:tr h="396872">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167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54613420"/>
                  </a:ext>
                </a:extLst>
              </a:tr>
              <a:tr h="396872">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72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67D78452-A10A-4CFC-96C0-E9F33941F235}"/>
              </a:ext>
            </a:extLst>
          </p:cNvPr>
          <p:cNvGraphicFramePr>
            <a:graphicFrameLocks/>
          </p:cNvGraphicFramePr>
          <p:nvPr>
            <p:extLst>
              <p:ext uri="{D42A27DB-BD31-4B8C-83A1-F6EECF244321}">
                <p14:modId xmlns:p14="http://schemas.microsoft.com/office/powerpoint/2010/main" val="377389431"/>
              </p:ext>
            </p:extLst>
          </p:nvPr>
        </p:nvGraphicFramePr>
        <p:xfrm>
          <a:off x="799163" y="1999716"/>
          <a:ext cx="5705475" cy="371448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a:t>Sysselsättning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3541354" cy="215444"/>
          </a:xfrm>
          <a:prstGeom prst="rect">
            <a:avLst/>
          </a:prstGeom>
          <a:noFill/>
        </p:spPr>
        <p:txBody>
          <a:bodyPr wrap="none" rtlCol="0">
            <a:spAutoFit/>
          </a:bodyPr>
          <a:lstStyle/>
          <a:p>
            <a:r>
              <a:rPr lang="sv-SE" sz="800" dirty="0"/>
              <a:t>Källa: Statistiska centralbyrån (Arbetskraftsundersökningarna, AKU) </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4" y="1955882"/>
            <a:ext cx="4722411" cy="1483025"/>
          </a:xfrm>
        </p:spPr>
        <p:txBody>
          <a:bodyPr/>
          <a:lstStyle/>
          <a:p>
            <a:pPr lvl="4"/>
            <a:r>
              <a:rPr lang="sv-SE" sz="1400" dirty="0"/>
              <a:t>Antalet sysselsatta invånare minskade med 0,3 procent, eller 400 personer, under tredje kvartalet.</a:t>
            </a:r>
          </a:p>
          <a:p>
            <a:pPr lvl="4"/>
            <a:r>
              <a:rPr lang="sv-SE" sz="1400" dirty="0"/>
              <a:t>Sysselsättningen </a:t>
            </a:r>
            <a:r>
              <a:rPr lang="sv-SE" sz="1400" dirty="0" smtClean="0"/>
              <a:t>minskade </a:t>
            </a:r>
            <a:r>
              <a:rPr lang="sv-SE" sz="1400" dirty="0"/>
              <a:t>mest inom Byggverksamhet och Vård och omsorg.</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55214" y="3446771"/>
            <a:ext cx="1208985" cy="276999"/>
          </a:xfrm>
          <a:prstGeom prst="rect">
            <a:avLst/>
          </a:prstGeom>
          <a:noFill/>
        </p:spPr>
        <p:txBody>
          <a:bodyPr wrap="none" rtlCol="0">
            <a:spAutoFit/>
          </a:bodyPr>
          <a:lstStyle/>
          <a:p>
            <a:r>
              <a:rPr lang="sv-SE" sz="1200" b="1" dirty="0">
                <a:latin typeface="+mj-lt"/>
                <a:cs typeface="Arial" panose="020B0604020202020204" pitchFamily="34" charset="0"/>
              </a:rPr>
              <a:t>Sysselsättning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1941557" cy="492443"/>
          </a:xfrm>
          <a:prstGeom prst="rect">
            <a:avLst/>
          </a:prstGeom>
          <a:noFill/>
        </p:spPr>
        <p:txBody>
          <a:bodyPr wrap="none" rtlCol="0">
            <a:spAutoFit/>
          </a:bodyPr>
          <a:lstStyle/>
          <a:p>
            <a:r>
              <a:rPr lang="sv-SE" sz="1400" b="1" dirty="0"/>
              <a:t>Sysselsatta invånare</a:t>
            </a:r>
            <a:r>
              <a:rPr lang="sv-SE" sz="1400" dirty="0"/>
              <a:t/>
            </a:r>
            <a:br>
              <a:rPr lang="sv-SE" sz="1400" dirty="0"/>
            </a:br>
            <a:r>
              <a:rPr lang="sv-SE" sz="1200" dirty="0"/>
              <a:t>Index 100 = 2011 kv3</a:t>
            </a:r>
            <a:endParaRPr lang="sv-SE" sz="1400" dirty="0"/>
          </a:p>
        </p:txBody>
      </p:sp>
      <p:graphicFrame>
        <p:nvGraphicFramePr>
          <p:cNvPr id="17" name="Tabell 16">
            <a:extLst>
              <a:ext uri="{FF2B5EF4-FFF2-40B4-BE49-F238E27FC236}">
                <a16:creationId xmlns:a16="http://schemas.microsoft.com/office/drawing/2014/main" id="{B0310047-DACE-4A04-AF0A-B41B77D20F7B}"/>
              </a:ext>
            </a:extLst>
          </p:cNvPr>
          <p:cNvGraphicFramePr>
            <a:graphicFrameLocks noGrp="1"/>
          </p:cNvGraphicFramePr>
          <p:nvPr>
            <p:extLst>
              <p:ext uri="{D42A27DB-BD31-4B8C-83A1-F6EECF244321}">
                <p14:modId xmlns:p14="http://schemas.microsoft.com/office/powerpoint/2010/main" val="3167543328"/>
              </p:ext>
            </p:extLst>
          </p:nvPr>
        </p:nvGraphicFramePr>
        <p:xfrm>
          <a:off x="6755214" y="3741540"/>
          <a:ext cx="4722411" cy="2230892"/>
        </p:xfrm>
        <a:graphic>
          <a:graphicData uri="http://schemas.openxmlformats.org/drawingml/2006/table">
            <a:tbl>
              <a:tblPr bandRow="1">
                <a:tableStyleId>{2D5ABB26-0587-4C30-8999-92F81FD0307C}</a:tableStyleId>
              </a:tblPr>
              <a:tblGrid>
                <a:gridCol w="1742095">
                  <a:extLst>
                    <a:ext uri="{9D8B030D-6E8A-4147-A177-3AD203B41FA5}">
                      <a16:colId xmlns:a16="http://schemas.microsoft.com/office/drawing/2014/main" val="1678076792"/>
                    </a:ext>
                  </a:extLst>
                </a:gridCol>
                <a:gridCol w="773708">
                  <a:extLst>
                    <a:ext uri="{9D8B030D-6E8A-4147-A177-3AD203B41FA5}">
                      <a16:colId xmlns:a16="http://schemas.microsoft.com/office/drawing/2014/main" val="2601369493"/>
                    </a:ext>
                  </a:extLst>
                </a:gridCol>
                <a:gridCol w="877767">
                  <a:extLst>
                    <a:ext uri="{9D8B030D-6E8A-4147-A177-3AD203B41FA5}">
                      <a16:colId xmlns:a16="http://schemas.microsoft.com/office/drawing/2014/main" val="2395970223"/>
                    </a:ext>
                  </a:extLst>
                </a:gridCol>
                <a:gridCol w="694898">
                  <a:extLst>
                    <a:ext uri="{9D8B030D-6E8A-4147-A177-3AD203B41FA5}">
                      <a16:colId xmlns:a16="http://schemas.microsoft.com/office/drawing/2014/main" val="3235649811"/>
                    </a:ext>
                  </a:extLst>
                </a:gridCol>
                <a:gridCol w="633943">
                  <a:extLst>
                    <a:ext uri="{9D8B030D-6E8A-4147-A177-3AD203B41FA5}">
                      <a16:colId xmlns:a16="http://schemas.microsoft.com/office/drawing/2014/main" val="1050073455"/>
                    </a:ext>
                  </a:extLst>
                </a:gridCol>
              </a:tblGrid>
              <a:tr h="41131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411319">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1194244375"/>
                  </a:ext>
                </a:extLst>
              </a:tr>
              <a:tr h="46941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5 154 100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58 400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1,1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3,6 </a:t>
                      </a:r>
                    </a:p>
                  </a:txBody>
                  <a:tcPr marL="9525" marR="9525" marT="9525" marB="0" anchor="ctr"/>
                </a:tc>
                <a:extLst>
                  <a:ext uri="{0D108BD9-81ED-4DB2-BD59-A6C34878D82A}">
                    <a16:rowId xmlns:a16="http://schemas.microsoft.com/office/drawing/2014/main" val="1544414373"/>
                  </a:ext>
                </a:extLst>
              </a:tr>
              <a:tr h="46941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2 394 000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49 300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2,1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5,4 </a:t>
                      </a:r>
                    </a:p>
                  </a:txBody>
                  <a:tcPr marL="9525" marR="9525" marT="9525" marB="0" anchor="ctr"/>
                </a:tc>
                <a:extLst>
                  <a:ext uri="{0D108BD9-81ED-4DB2-BD59-A6C34878D82A}">
                    <a16:rowId xmlns:a16="http://schemas.microsoft.com/office/drawing/2014/main" val="4178915708"/>
                  </a:ext>
                </a:extLst>
              </a:tr>
              <a:tr h="469418">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125 600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-400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-0,4 </a:t>
                      </a:r>
                    </a:p>
                  </a:txBody>
                  <a:tcPr marL="9525" marR="9525" marT="9525" marB="0" anchor="ctr"/>
                </a:tc>
                <a:extLst>
                  <a:ext uri="{0D108BD9-81ED-4DB2-BD59-A6C34878D82A}">
                    <a16:rowId xmlns:a16="http://schemas.microsoft.com/office/drawing/2014/main" val="1554613420"/>
                  </a:ext>
                </a:extLst>
              </a:tr>
            </a:tbl>
          </a:graphicData>
        </a:graphic>
      </p:graphicFrame>
      <p:graphicFrame>
        <p:nvGraphicFramePr>
          <p:cNvPr id="12" name="Diagram 11">
            <a:extLst>
              <a:ext uri="{FF2B5EF4-FFF2-40B4-BE49-F238E27FC236}">
                <a16:creationId xmlns:a16="http://schemas.microsoft.com/office/drawing/2014/main" id="{C35A42FD-ED15-42DE-AD69-29AA8D1F7BF8}"/>
              </a:ext>
            </a:extLst>
          </p:cNvPr>
          <p:cNvGraphicFramePr>
            <a:graphicFrameLocks/>
          </p:cNvGraphicFramePr>
          <p:nvPr>
            <p:extLst>
              <p:ext uri="{D42A27DB-BD31-4B8C-83A1-F6EECF244321}">
                <p14:modId xmlns:p14="http://schemas.microsoft.com/office/powerpoint/2010/main" val="3778051169"/>
              </p:ext>
            </p:extLst>
          </p:nvPr>
        </p:nvGraphicFramePr>
        <p:xfrm>
          <a:off x="714105" y="1882747"/>
          <a:ext cx="5908886" cy="387424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bransch</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516265057"/>
              </p:ext>
            </p:extLst>
          </p:nvPr>
        </p:nvGraphicFramePr>
        <p:xfrm>
          <a:off x="1882774" y="1621872"/>
          <a:ext cx="8426450" cy="415704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a:solidFill>
                            <a:schemeClr val="bg1"/>
                          </a:solidFill>
                        </a:rPr>
                        <a:t>Gävleborgs </a:t>
                      </a:r>
                      <a:r>
                        <a:rPr lang="sv-SE" sz="10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Jordbruk, skogsbruk och fiske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och utvinning, energi och miljö</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18 400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18,7</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Tillverkn</a:t>
                      </a:r>
                      <a:r>
                        <a:rPr lang="sv-SE" sz="800" dirty="0"/>
                        <a:t>. av verkstadsvaror </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-7 700</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tc>
                  <a:txBody>
                    <a:bodyPr/>
                    <a:lstStyle/>
                    <a:p>
                      <a:pPr algn="ctr"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Byggverksamhet</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-9,5</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Handel</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13 200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-3,6</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Hotell och restauranger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och kommunikation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Personliga och kulturella tjänster</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Finansiell verksamhet, företagstjänster</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19 600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78,2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16,0</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Offentlig förvaltning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11 600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24,7</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Utbildning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13 800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-11,0</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Vård och omsorg</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21 000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-3 800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125 400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125 600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-0,4</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5836208"/>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39663275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Sysselsättning efter yrke</a:t>
            </a:r>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585291401"/>
              </p:ext>
            </p:extLst>
          </p:nvPr>
        </p:nvGraphicFramePr>
        <p:xfrm>
          <a:off x="1882773" y="1628775"/>
          <a:ext cx="7206093" cy="3524280"/>
        </p:xfrm>
        <a:graphic>
          <a:graphicData uri="http://schemas.openxmlformats.org/drawingml/2006/table">
            <a:tbl>
              <a:tblPr firstRow="1" bandRow="1">
                <a:tableStyleId>{5C22544A-7EE6-4342-B048-85BDC9FD1C3A}</a:tableStyleId>
              </a:tblPr>
              <a:tblGrid>
                <a:gridCol w="3075121">
                  <a:extLst>
                    <a:ext uri="{9D8B030D-6E8A-4147-A177-3AD203B41FA5}">
                      <a16:colId xmlns:a16="http://schemas.microsoft.com/office/drawing/2014/main" val="452260278"/>
                    </a:ext>
                  </a:extLst>
                </a:gridCol>
                <a:gridCol w="1392572">
                  <a:extLst>
                    <a:ext uri="{9D8B030D-6E8A-4147-A177-3AD203B41FA5}">
                      <a16:colId xmlns:a16="http://schemas.microsoft.com/office/drawing/2014/main" val="1889858293"/>
                    </a:ext>
                  </a:extLst>
                </a:gridCol>
                <a:gridCol w="1555552">
                  <a:extLst>
                    <a:ext uri="{9D8B030D-6E8A-4147-A177-3AD203B41FA5}">
                      <a16:colId xmlns:a16="http://schemas.microsoft.com/office/drawing/2014/main" val="1671515360"/>
                    </a:ext>
                  </a:extLst>
                </a:gridCol>
                <a:gridCol w="1182848">
                  <a:extLst>
                    <a:ext uri="{9D8B030D-6E8A-4147-A177-3AD203B41FA5}">
                      <a16:colId xmlns:a16="http://schemas.microsoft.com/office/drawing/2014/main" val="2818758293"/>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a:solidFill>
                            <a:schemeClr val="bg1"/>
                          </a:solidFill>
                        </a:rPr>
                        <a:t>Förändring -1år</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Gävleborgs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1"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Militärt arbete</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Chefsyrken</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7 700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fördjupad högskolekompetens</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30 500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högskolekompetens eller motsvarande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16 200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administration och kundtjänst</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11 400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4 500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65,2</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Service-, omsorgs- och försäljningsarbete</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25 200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-12,5</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lantbruk, trädgård, skogsbruk och fiske</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byggverksamhet och tillverkning</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19 200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inom maskinell tillverkning och transport med mera</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7 300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-27,0</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Yrken med krav på kortare utbildning eller introduktion</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0" dirty="0"/>
                        <a:t>Uppgift saknas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i Sverige</a:t>
                      </a:r>
                    </a:p>
                  </a:txBody>
                  <a:tcPr>
                    <a:lnL w="12700" cmpd="sng">
                      <a:noFill/>
                    </a:lnL>
                  </a:tcPr>
                </a:tc>
                <a:tc>
                  <a:txBody>
                    <a:bodyPr/>
                    <a:lstStyle/>
                    <a:p>
                      <a:pPr algn="ctr" fontAlgn="ctr"/>
                      <a:r>
                        <a:rPr lang="sv-SE" sz="800" b="0" i="0" u="none" strike="noStrike" dirty="0">
                          <a:solidFill>
                            <a:srgbClr val="000000"/>
                          </a:solidFill>
                          <a:effectLst/>
                          <a:latin typeface="Futura Std Book" panose="020B0502020204020303"/>
                        </a:rPr>
                        <a:t>125 400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Sysselsatta utomlands</a:t>
                      </a:r>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125 600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-400</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2884210164"/>
                  </a:ext>
                </a:extLst>
              </a:tr>
            </a:tbl>
          </a:graphicData>
        </a:graphic>
      </p:graphicFrame>
      <p:sp>
        <p:nvSpPr>
          <p:cNvPr id="4" name="textruta 3">
            <a:extLst>
              <a:ext uri="{FF2B5EF4-FFF2-40B4-BE49-F238E27FC236}">
                <a16:creationId xmlns:a16="http://schemas.microsoft.com/office/drawing/2014/main" id="{4F037521-850E-4FAC-9772-69E7898F459E}"/>
              </a:ext>
            </a:extLst>
          </p:cNvPr>
          <p:cNvSpPr txBox="1"/>
          <p:nvPr/>
        </p:nvSpPr>
        <p:spPr>
          <a:xfrm>
            <a:off x="1882773" y="5153055"/>
            <a:ext cx="3474028" cy="215444"/>
          </a:xfrm>
          <a:prstGeom prst="rect">
            <a:avLst/>
          </a:prstGeom>
          <a:noFill/>
        </p:spPr>
        <p:txBody>
          <a:bodyPr wrap="none" rtlCol="0">
            <a:spAutoFit/>
          </a:bodyPr>
          <a:lstStyle/>
          <a:p>
            <a:r>
              <a:rPr lang="sv-SE" sz="800" dirty="0"/>
              <a:t>Källa: Statistiska centralbyrån (Arbetskraftsundersökningarna, AKU)</a:t>
            </a:r>
          </a:p>
        </p:txBody>
      </p:sp>
    </p:spTree>
    <p:extLst>
      <p:ext uri="{BB962C8B-B14F-4D97-AF65-F5344CB8AC3E}">
        <p14:creationId xmlns:p14="http://schemas.microsoft.com/office/powerpoint/2010/main" val="2640861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a:t>Lediga jobb</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6944" y="5849321"/>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760618"/>
            <a:ext cx="4725915" cy="1668380"/>
          </a:xfrm>
        </p:spPr>
        <p:txBody>
          <a:bodyPr/>
          <a:lstStyle/>
          <a:p>
            <a:pPr lvl="4"/>
            <a:r>
              <a:rPr lang="sv-SE" sz="1400" dirty="0"/>
              <a:t>Antalet lediga jobb ökade med 68 procent i länet </a:t>
            </a:r>
            <a:r>
              <a:rPr lang="sv-SE" sz="1400" dirty="0" smtClean="0"/>
              <a:t>under tredje </a:t>
            </a:r>
            <a:r>
              <a:rPr lang="sv-SE" sz="1400" dirty="0"/>
              <a:t>kvartalet. </a:t>
            </a:r>
          </a:p>
          <a:p>
            <a:pPr lvl="4"/>
            <a:r>
              <a:rPr lang="sv-SE" sz="1400" dirty="0"/>
              <a:t>De lediga jobben ökade som mest inom Personliga och kulturella tjänster </a:t>
            </a:r>
            <a:r>
              <a:rPr lang="sv-SE" sz="1400" dirty="0" smtClean="0"/>
              <a:t>samt </a:t>
            </a:r>
            <a:r>
              <a:rPr lang="sv-SE" sz="1400" dirty="0"/>
              <a:t>handel.</a:t>
            </a:r>
            <a:endParaRPr lang="sv-SE" sz="18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6" y="3428999"/>
            <a:ext cx="1072730" cy="276999"/>
          </a:xfrm>
          <a:prstGeom prst="rect">
            <a:avLst/>
          </a:prstGeom>
          <a:noFill/>
        </p:spPr>
        <p:txBody>
          <a:bodyPr wrap="none" rtlCol="0">
            <a:spAutoFit/>
          </a:bodyPr>
          <a:lstStyle/>
          <a:p>
            <a:r>
              <a:rPr lang="sv-SE" sz="1200" b="1" dirty="0">
                <a:latin typeface="+mj-lt"/>
                <a:cs typeface="Arial" panose="020B0604020202020204" pitchFamily="34" charset="0"/>
              </a:rPr>
              <a:t>Lediga jobb</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2"/>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3906839" cy="492443"/>
          </a:xfrm>
          <a:prstGeom prst="rect">
            <a:avLst/>
          </a:prstGeom>
          <a:noFill/>
        </p:spPr>
        <p:txBody>
          <a:bodyPr wrap="none" rtlCol="0">
            <a:spAutoFit/>
          </a:bodyPr>
          <a:lstStyle/>
          <a:p>
            <a:r>
              <a:rPr lang="sv-SE" sz="1400" b="1" dirty="0"/>
              <a:t>Nyanmälda platser på Arbetsförmedlingen</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BA7CC711-8170-4C5D-9F5D-9DB635C4A11B}"/>
              </a:ext>
            </a:extLst>
          </p:cNvPr>
          <p:cNvGraphicFramePr>
            <a:graphicFrameLocks noGrp="1"/>
          </p:cNvGraphicFramePr>
          <p:nvPr>
            <p:extLst>
              <p:ext uri="{D42A27DB-BD31-4B8C-83A1-F6EECF244321}">
                <p14:modId xmlns:p14="http://schemas.microsoft.com/office/powerpoint/2010/main" val="2795238940"/>
              </p:ext>
            </p:extLst>
          </p:nvPr>
        </p:nvGraphicFramePr>
        <p:xfrm>
          <a:off x="6744446" y="3732764"/>
          <a:ext cx="4725915" cy="2239665"/>
        </p:xfrm>
        <a:graphic>
          <a:graphicData uri="http://schemas.openxmlformats.org/drawingml/2006/table">
            <a:tbl>
              <a:tblPr bandRow="1">
                <a:tableStyleId>{2D5ABB26-0587-4C30-8999-92F81FD0307C}</a:tableStyleId>
              </a:tblPr>
              <a:tblGrid>
                <a:gridCol w="1543718">
                  <a:extLst>
                    <a:ext uri="{9D8B030D-6E8A-4147-A177-3AD203B41FA5}">
                      <a16:colId xmlns:a16="http://schemas.microsoft.com/office/drawing/2014/main" val="1678076792"/>
                    </a:ext>
                  </a:extLst>
                </a:gridCol>
                <a:gridCol w="685603">
                  <a:extLst>
                    <a:ext uri="{9D8B030D-6E8A-4147-A177-3AD203B41FA5}">
                      <a16:colId xmlns:a16="http://schemas.microsoft.com/office/drawing/2014/main" val="2601369493"/>
                    </a:ext>
                  </a:extLst>
                </a:gridCol>
                <a:gridCol w="623387">
                  <a:extLst>
                    <a:ext uri="{9D8B030D-6E8A-4147-A177-3AD203B41FA5}">
                      <a16:colId xmlns:a16="http://schemas.microsoft.com/office/drawing/2014/main" val="2395970223"/>
                    </a:ext>
                  </a:extLst>
                </a:gridCol>
                <a:gridCol w="614869">
                  <a:extLst>
                    <a:ext uri="{9D8B030D-6E8A-4147-A177-3AD203B41FA5}">
                      <a16:colId xmlns:a16="http://schemas.microsoft.com/office/drawing/2014/main" val="3235649811"/>
                    </a:ext>
                  </a:extLst>
                </a:gridCol>
                <a:gridCol w="717079">
                  <a:extLst>
                    <a:ext uri="{9D8B030D-6E8A-4147-A177-3AD203B41FA5}">
                      <a16:colId xmlns:a16="http://schemas.microsoft.com/office/drawing/2014/main" val="1050073455"/>
                    </a:ext>
                  </a:extLst>
                </a:gridCol>
                <a:gridCol w="541259">
                  <a:extLst>
                    <a:ext uri="{9D8B030D-6E8A-4147-A177-3AD203B41FA5}">
                      <a16:colId xmlns:a16="http://schemas.microsoft.com/office/drawing/2014/main" val="3827523272"/>
                    </a:ext>
                  </a:extLst>
                </a:gridCol>
              </a:tblGrid>
              <a:tr h="32728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364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218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294 855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1 171 250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1544414373"/>
                  </a:ext>
                </a:extLst>
              </a:tr>
              <a:tr h="39218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144 564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527 429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4178915708"/>
                  </a:ext>
                </a:extLst>
              </a:tr>
              <a:tr h="392185">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5 596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68</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26 183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24</a:t>
                      </a:r>
                    </a:p>
                  </a:txBody>
                  <a:tcPr marL="9525" marR="9525" marT="9525" marB="0" anchor="ctr"/>
                </a:tc>
                <a:extLst>
                  <a:ext uri="{0D108BD9-81ED-4DB2-BD59-A6C34878D82A}">
                    <a16:rowId xmlns:a16="http://schemas.microsoft.com/office/drawing/2014/main" val="1554613420"/>
                  </a:ext>
                </a:extLst>
              </a:tr>
              <a:tr h="392185">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2 717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13 651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5AADE85B-9D0E-4065-8B52-9882993F00D3}"/>
              </a:ext>
            </a:extLst>
          </p:cNvPr>
          <p:cNvGraphicFramePr>
            <a:graphicFrameLocks/>
          </p:cNvGraphicFramePr>
          <p:nvPr>
            <p:extLst>
              <p:ext uri="{D42A27DB-BD31-4B8C-83A1-F6EECF244321}">
                <p14:modId xmlns:p14="http://schemas.microsoft.com/office/powerpoint/2010/main" val="3386724777"/>
              </p:ext>
            </p:extLst>
          </p:nvPr>
        </p:nvGraphicFramePr>
        <p:xfrm>
          <a:off x="686419" y="1937983"/>
          <a:ext cx="6153151" cy="38195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sv-SE" dirty="0"/>
              <a:t>Varslade personer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1500732" cy="215444"/>
          </a:xfrm>
          <a:prstGeom prst="rect">
            <a:avLst/>
          </a:prstGeom>
          <a:noFill/>
        </p:spPr>
        <p:txBody>
          <a:bodyPr wrap="none" rtlCol="0">
            <a:spAutoFit/>
          </a:bodyPr>
          <a:lstStyle/>
          <a:p>
            <a:r>
              <a:rPr lang="sv-SE" sz="800" dirty="0"/>
              <a:t>Källa: Arbetsförmedlingen </a:t>
            </a:r>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92687" y="2025498"/>
            <a:ext cx="4684939" cy="1413496"/>
          </a:xfrm>
        </p:spPr>
        <p:txBody>
          <a:bodyPr/>
          <a:lstStyle/>
          <a:p>
            <a:pPr lvl="4"/>
            <a:r>
              <a:rPr lang="sv-SE" sz="1400" dirty="0"/>
              <a:t>Antal varslade personer </a:t>
            </a:r>
            <a:r>
              <a:rPr lang="sv-SE" sz="1400" dirty="0" smtClean="0"/>
              <a:t>minskade med 82 procent </a:t>
            </a:r>
            <a:r>
              <a:rPr lang="sv-SE" sz="1400" dirty="0"/>
              <a:t>i länet med </a:t>
            </a:r>
            <a:r>
              <a:rPr lang="sv-SE" sz="1400" dirty="0" smtClean="0"/>
              <a:t>och </a:t>
            </a:r>
            <a:r>
              <a:rPr lang="sv-SE" sz="1400" dirty="0"/>
              <a:t>11 procent i </a:t>
            </a:r>
            <a:r>
              <a:rPr lang="sv-SE" sz="1400" dirty="0" smtClean="0"/>
              <a:t>Gävle under perioden.</a:t>
            </a:r>
            <a:endParaRPr lang="sv-SE" sz="1400" dirty="0"/>
          </a:p>
          <a:p>
            <a:pPr lvl="4"/>
            <a:r>
              <a:rPr lang="sv-SE" sz="1400" dirty="0" smtClean="0"/>
              <a:t>I Sverige var motsvande siffra 63 procent.</a:t>
            </a:r>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92686" y="3438993"/>
            <a:ext cx="1544012" cy="276999"/>
          </a:xfrm>
          <a:prstGeom prst="rect">
            <a:avLst/>
          </a:prstGeom>
          <a:noFill/>
        </p:spPr>
        <p:txBody>
          <a:bodyPr wrap="none" rtlCol="0">
            <a:spAutoFit/>
          </a:bodyPr>
          <a:lstStyle/>
          <a:p>
            <a:r>
              <a:rPr lang="sv-SE" sz="1200" b="1" dirty="0">
                <a:latin typeface="+mj-lt"/>
                <a:cs typeface="Arial" panose="020B0604020202020204" pitchFamily="34" charset="0"/>
              </a:rPr>
              <a:t>Varslade personer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7331"/>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1776448" cy="492443"/>
          </a:xfrm>
          <a:prstGeom prst="rect">
            <a:avLst/>
          </a:prstGeom>
          <a:noFill/>
        </p:spPr>
        <p:txBody>
          <a:bodyPr wrap="none" rtlCol="0">
            <a:spAutoFit/>
          </a:bodyPr>
          <a:lstStyle/>
          <a:p>
            <a:r>
              <a:rPr lang="sv-SE" sz="1400" b="1" dirty="0"/>
              <a:t>Varslade personer</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01D9CC6C-B031-4EBD-99E6-46D3FAA1CD4C}"/>
              </a:ext>
            </a:extLst>
          </p:cNvPr>
          <p:cNvGraphicFramePr>
            <a:graphicFrameLocks noGrp="1"/>
          </p:cNvGraphicFramePr>
          <p:nvPr>
            <p:extLst>
              <p:ext uri="{D42A27DB-BD31-4B8C-83A1-F6EECF244321}">
                <p14:modId xmlns:p14="http://schemas.microsoft.com/office/powerpoint/2010/main" val="3407352395"/>
              </p:ext>
            </p:extLst>
          </p:nvPr>
        </p:nvGraphicFramePr>
        <p:xfrm>
          <a:off x="6779353" y="3725983"/>
          <a:ext cx="4711606" cy="2246450"/>
        </p:xfrm>
        <a:graphic>
          <a:graphicData uri="http://schemas.openxmlformats.org/drawingml/2006/table">
            <a:tbl>
              <a:tblPr bandRow="1">
                <a:tableStyleId>{2D5ABB26-0587-4C30-8999-92F81FD0307C}</a:tableStyleId>
              </a:tblPr>
              <a:tblGrid>
                <a:gridCol w="1539044">
                  <a:extLst>
                    <a:ext uri="{9D8B030D-6E8A-4147-A177-3AD203B41FA5}">
                      <a16:colId xmlns:a16="http://schemas.microsoft.com/office/drawing/2014/main" val="1678076792"/>
                    </a:ext>
                  </a:extLst>
                </a:gridCol>
                <a:gridCol w="683528">
                  <a:extLst>
                    <a:ext uri="{9D8B030D-6E8A-4147-A177-3AD203B41FA5}">
                      <a16:colId xmlns:a16="http://schemas.microsoft.com/office/drawing/2014/main" val="2601369493"/>
                    </a:ext>
                  </a:extLst>
                </a:gridCol>
                <a:gridCol w="775457">
                  <a:extLst>
                    <a:ext uri="{9D8B030D-6E8A-4147-A177-3AD203B41FA5}">
                      <a16:colId xmlns:a16="http://schemas.microsoft.com/office/drawing/2014/main" val="2395970223"/>
                    </a:ext>
                  </a:extLst>
                </a:gridCol>
                <a:gridCol w="613904">
                  <a:extLst>
                    <a:ext uri="{9D8B030D-6E8A-4147-A177-3AD203B41FA5}">
                      <a16:colId xmlns:a16="http://schemas.microsoft.com/office/drawing/2014/main" val="3235649811"/>
                    </a:ext>
                  </a:extLst>
                </a:gridCol>
                <a:gridCol w="560053">
                  <a:extLst>
                    <a:ext uri="{9D8B030D-6E8A-4147-A177-3AD203B41FA5}">
                      <a16:colId xmlns:a16="http://schemas.microsoft.com/office/drawing/2014/main" val="1050073455"/>
                    </a:ext>
                  </a:extLst>
                </a:gridCol>
                <a:gridCol w="539620">
                  <a:extLst>
                    <a:ext uri="{9D8B030D-6E8A-4147-A177-3AD203B41FA5}">
                      <a16:colId xmlns:a16="http://schemas.microsoft.com/office/drawing/2014/main" val="3827523272"/>
                    </a:ext>
                  </a:extLst>
                </a:gridCol>
              </a:tblGrid>
              <a:tr h="328272">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rtl="0"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44686">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93373">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5 034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35 912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44414373"/>
                  </a:ext>
                </a:extLst>
              </a:tr>
              <a:tr h="393373">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2 940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22 542 </a:t>
                      </a:r>
                    </a:p>
                  </a:txBody>
                  <a:tcPr marL="9525" marR="9525" marT="9525" marB="0" anchor="ctr"/>
                </a:tc>
                <a:tc>
                  <a:txBody>
                    <a:bodyPr/>
                    <a:lstStyle/>
                    <a:p>
                      <a:pPr algn="ctr" fontAlgn="ctr"/>
                      <a:r>
                        <a:rPr lang="sv-SE" sz="800" b="0" i="0" u="none" strike="noStrike" dirty="0">
                          <a:solidFill>
                            <a:srgbClr val="000000"/>
                          </a:solidFill>
                          <a:effectLst/>
                          <a:latin typeface="Futura Std Book" panose="020B0502020204020303"/>
                        </a:rPr>
                        <a:t>-70</a:t>
                      </a:r>
                    </a:p>
                  </a:txBody>
                  <a:tcPr marL="9525" marR="9525" marT="9525" marB="0" anchor="ctr"/>
                </a:tc>
                <a:extLst>
                  <a:ext uri="{0D108BD9-81ED-4DB2-BD59-A6C34878D82A}">
                    <a16:rowId xmlns:a16="http://schemas.microsoft.com/office/drawing/2014/main" val="4178915708"/>
                  </a:ext>
                </a:extLst>
              </a:tr>
              <a:tr h="393373">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-80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635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54613420"/>
                  </a:ext>
                </a:extLst>
              </a:tr>
              <a:tr h="393373">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-11</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370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2" name="Diagram 11">
            <a:extLst>
              <a:ext uri="{FF2B5EF4-FFF2-40B4-BE49-F238E27FC236}">
                <a16:creationId xmlns:a16="http://schemas.microsoft.com/office/drawing/2014/main" id="{D16C9894-4D5A-46B2-B35D-FE4B4E3FCFCB}"/>
              </a:ext>
            </a:extLst>
          </p:cNvPr>
          <p:cNvGraphicFramePr>
            <a:graphicFrameLocks/>
          </p:cNvGraphicFramePr>
          <p:nvPr>
            <p:extLst>
              <p:ext uri="{D42A27DB-BD31-4B8C-83A1-F6EECF244321}">
                <p14:modId xmlns:p14="http://schemas.microsoft.com/office/powerpoint/2010/main" val="3439134016"/>
              </p:ext>
            </p:extLst>
          </p:nvPr>
        </p:nvGraphicFramePr>
        <p:xfrm>
          <a:off x="758658" y="1966380"/>
          <a:ext cx="5941245" cy="379060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a:t>Arbetslöshet</a:t>
            </a:r>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2866490" cy="215444"/>
          </a:xfrm>
          <a:prstGeom prst="rect">
            <a:avLst/>
          </a:prstGeom>
          <a:noFill/>
        </p:spPr>
        <p:txBody>
          <a:bodyPr wrap="none" rtlCol="0">
            <a:spAutoFit/>
          </a:bodyPr>
          <a:lstStyle/>
          <a:p>
            <a:r>
              <a:rPr lang="sv-SE" sz="800" dirty="0"/>
              <a:t>Källa: Arbetsförmedlingen och Statistiska centralbyrån</a:t>
            </a:r>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1" y="2000539"/>
            <a:ext cx="4667523" cy="1428461"/>
          </a:xfrm>
        </p:spPr>
        <p:txBody>
          <a:bodyPr/>
          <a:lstStyle/>
          <a:p>
            <a:pPr lvl="4"/>
            <a:r>
              <a:rPr lang="sv-SE" sz="1400" dirty="0"/>
              <a:t>Arbetslösheten i Gävleborgs län </a:t>
            </a:r>
            <a:r>
              <a:rPr lang="sv-SE" sz="1400" dirty="0" smtClean="0"/>
              <a:t>minskade med 0,9 procentenheter till 6,4 procent</a:t>
            </a:r>
            <a:r>
              <a:rPr lang="sv-SE" sz="1400" dirty="0"/>
              <a:t> </a:t>
            </a:r>
            <a:r>
              <a:rPr lang="sv-SE" sz="1400" dirty="0" smtClean="0"/>
              <a:t>– det motsvarar nästan 2 000 färre arbetslösa.</a:t>
            </a:r>
            <a:endParaRPr lang="sv-SE" sz="1400" dirty="0"/>
          </a:p>
          <a:p>
            <a:pPr lvl="4"/>
            <a:r>
              <a:rPr lang="sv-SE" sz="1400" dirty="0"/>
              <a:t>Nordanstigs kommun hade länets lägsta arbetslöshet under perioden: 4,6 procent. </a:t>
            </a:r>
          </a:p>
          <a:p>
            <a:pPr lvl="4"/>
            <a:endParaRPr lang="sv-SE" sz="1400" dirty="0"/>
          </a:p>
          <a:p>
            <a:pPr lvl="4"/>
            <a:endParaRPr lang="sv-SE" sz="1400" dirty="0"/>
          </a:p>
          <a:p>
            <a:endParaRPr lang="sv-SE" sz="1800" dirty="0"/>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39284"/>
            <a:ext cx="1099981" cy="276999"/>
          </a:xfrm>
          <a:prstGeom prst="rect">
            <a:avLst/>
          </a:prstGeom>
          <a:noFill/>
        </p:spPr>
        <p:txBody>
          <a:bodyPr wrap="none" rtlCol="0">
            <a:spAutoFit/>
          </a:bodyPr>
          <a:lstStyle/>
          <a:p>
            <a:r>
              <a:rPr lang="sv-SE" sz="1200" b="1" dirty="0">
                <a:latin typeface="+mj-lt"/>
                <a:cs typeface="Arial" panose="020B0604020202020204" pitchFamily="34" charset="0"/>
              </a:rPr>
              <a:t>Arbetslöshet</a:t>
            </a:r>
          </a:p>
        </p:txBody>
      </p:sp>
      <p:sp>
        <p:nvSpPr>
          <p:cNvPr id="19" name="textruta 18">
            <a:extLst>
              <a:ext uri="{FF2B5EF4-FFF2-40B4-BE49-F238E27FC236}">
                <a16:creationId xmlns:a16="http://schemas.microsoft.com/office/drawing/2014/main" id="{F8AD249B-55F6-456D-B812-30BDBAF78D80}"/>
              </a:ext>
            </a:extLst>
          </p:cNvPr>
          <p:cNvSpPr txBox="1"/>
          <p:nvPr/>
        </p:nvSpPr>
        <p:spPr>
          <a:xfrm>
            <a:off x="660669" y="1225405"/>
            <a:ext cx="5208907" cy="523220"/>
          </a:xfrm>
          <a:prstGeom prst="rect">
            <a:avLst/>
          </a:prstGeom>
          <a:noFill/>
        </p:spPr>
        <p:txBody>
          <a:bodyPr wrap="square" rtlCol="0">
            <a:spAutoFit/>
          </a:bodyPr>
          <a:lstStyle/>
          <a:p>
            <a:r>
              <a:rPr lang="sv-SE" sz="1400" dirty="0"/>
              <a:t/>
            </a:r>
            <a:br>
              <a:rPr lang="sv-SE" sz="1400" dirty="0"/>
            </a:br>
            <a:r>
              <a:rPr lang="sv-SE" sz="1400" b="1" dirty="0"/>
              <a:t>Arbetslöshet i förhållande till befolkningen (%), 15-74 år</a:t>
            </a:r>
            <a:endParaRPr lang="sv-SE" sz="1400" dirty="0"/>
          </a:p>
        </p:txBody>
      </p:sp>
      <p:graphicFrame>
        <p:nvGraphicFramePr>
          <p:cNvPr id="20" name="Tabell 19">
            <a:extLst>
              <a:ext uri="{FF2B5EF4-FFF2-40B4-BE49-F238E27FC236}">
                <a16:creationId xmlns:a16="http://schemas.microsoft.com/office/drawing/2014/main" id="{688EE00F-CEF5-4A5D-A269-DB8825C7197D}"/>
              </a:ext>
            </a:extLst>
          </p:cNvPr>
          <p:cNvGraphicFramePr>
            <a:graphicFrameLocks noGrp="1"/>
          </p:cNvGraphicFramePr>
          <p:nvPr>
            <p:extLst>
              <p:ext uri="{D42A27DB-BD31-4B8C-83A1-F6EECF244321}">
                <p14:modId xmlns:p14="http://schemas.microsoft.com/office/powerpoint/2010/main" val="2043230276"/>
              </p:ext>
            </p:extLst>
          </p:nvPr>
        </p:nvGraphicFramePr>
        <p:xfrm>
          <a:off x="6810101" y="3726566"/>
          <a:ext cx="4667523" cy="2163820"/>
        </p:xfrm>
        <a:graphic>
          <a:graphicData uri="http://schemas.openxmlformats.org/drawingml/2006/table">
            <a:tbl>
              <a:tblPr bandRow="1">
                <a:tableStyleId>{2D5ABB26-0587-4C30-8999-92F81FD0307C}</a:tableStyleId>
              </a:tblPr>
              <a:tblGrid>
                <a:gridCol w="1524644">
                  <a:extLst>
                    <a:ext uri="{9D8B030D-6E8A-4147-A177-3AD203B41FA5}">
                      <a16:colId xmlns:a16="http://schemas.microsoft.com/office/drawing/2014/main" val="1678076792"/>
                    </a:ext>
                  </a:extLst>
                </a:gridCol>
                <a:gridCol w="677132">
                  <a:extLst>
                    <a:ext uri="{9D8B030D-6E8A-4147-A177-3AD203B41FA5}">
                      <a16:colId xmlns:a16="http://schemas.microsoft.com/office/drawing/2014/main" val="2601369493"/>
                    </a:ext>
                  </a:extLst>
                </a:gridCol>
                <a:gridCol w="768202">
                  <a:extLst>
                    <a:ext uri="{9D8B030D-6E8A-4147-A177-3AD203B41FA5}">
                      <a16:colId xmlns:a16="http://schemas.microsoft.com/office/drawing/2014/main" val="2395970223"/>
                    </a:ext>
                  </a:extLst>
                </a:gridCol>
                <a:gridCol w="608160">
                  <a:extLst>
                    <a:ext uri="{9D8B030D-6E8A-4147-A177-3AD203B41FA5}">
                      <a16:colId xmlns:a16="http://schemas.microsoft.com/office/drawing/2014/main" val="3235649811"/>
                    </a:ext>
                  </a:extLst>
                </a:gridCol>
                <a:gridCol w="554813">
                  <a:extLst>
                    <a:ext uri="{9D8B030D-6E8A-4147-A177-3AD203B41FA5}">
                      <a16:colId xmlns:a16="http://schemas.microsoft.com/office/drawing/2014/main" val="1050073455"/>
                    </a:ext>
                  </a:extLst>
                </a:gridCol>
                <a:gridCol w="534572">
                  <a:extLst>
                    <a:ext uri="{9D8B030D-6E8A-4147-A177-3AD203B41FA5}">
                      <a16:colId xmlns:a16="http://schemas.microsoft.com/office/drawing/2014/main" val="3827523272"/>
                    </a:ext>
                  </a:extLst>
                </a:gridCol>
              </a:tblGrid>
              <a:tr h="3296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a:t>
                      </a:r>
                    </a:p>
                  </a:txBody>
                  <a:tcPr marL="9525" marR="9525" marT="9525" marB="0" anchor="b"/>
                </a:tc>
                <a:tc gridSpan="3">
                  <a:txBody>
                    <a:bodyPr/>
                    <a:lstStyle/>
                    <a:p>
                      <a:pPr algn="ctr" fontAlgn="b"/>
                      <a:r>
                        <a:rPr lang="sv-SE" sz="800" b="0" i="0" u="none" strike="noStrike">
                          <a:solidFill>
                            <a:srgbClr val="000000"/>
                          </a:solidFill>
                          <a:effectLst/>
                          <a:latin typeface="Futura Std Book" panose="020B0502020204020303" pitchFamily="34" charset="0"/>
                        </a:rPr>
                        <a:t>Arbetslösa i förh. till befolkningen, 15-74 år</a:t>
                      </a: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3296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 (antal)</a:t>
                      </a: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-5 år</a:t>
                      </a:r>
                    </a:p>
                  </a:txBody>
                  <a:tcPr marL="9525" marR="9525" marT="9525" marB="0" anchor="b"/>
                </a:tc>
                <a:extLst>
                  <a:ext uri="{0D108BD9-81ED-4DB2-BD59-A6C34878D82A}">
                    <a16:rowId xmlns:a16="http://schemas.microsoft.com/office/drawing/2014/main" val="1194244375"/>
                  </a:ext>
                </a:extLst>
              </a:tr>
              <a:tr h="376155">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394 764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-78 593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6,3</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1544414373"/>
                  </a:ext>
                </a:extLst>
              </a:tr>
              <a:tr h="376155">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700" b="0" i="0" u="none" strike="noStrike">
                          <a:solidFill>
                            <a:srgbClr val="000000"/>
                          </a:solidFill>
                          <a:effectLst/>
                          <a:latin typeface="Futura Std Book" panose="020B0502020204020303"/>
                        </a:rPr>
                        <a:t>188 741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-30 763 </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700" b="0"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4178915708"/>
                  </a:ext>
                </a:extLst>
              </a:tr>
              <a:tr h="376155">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13 259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-1 959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6,4</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7,4</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7,1</a:t>
                      </a:r>
                    </a:p>
                  </a:txBody>
                  <a:tcPr marL="9525" marR="9525" marT="9525" marB="0" anchor="ctr"/>
                </a:tc>
                <a:extLst>
                  <a:ext uri="{0D108BD9-81ED-4DB2-BD59-A6C34878D82A}">
                    <a16:rowId xmlns:a16="http://schemas.microsoft.com/office/drawing/2014/main" val="1554613420"/>
                  </a:ext>
                </a:extLst>
              </a:tr>
              <a:tr h="376155">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5 352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-547 </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7,2</a:t>
                      </a:r>
                    </a:p>
                  </a:txBody>
                  <a:tcPr marL="9525" marR="9525" marT="9525" marB="0" anchor="ctr"/>
                </a:tc>
                <a:tc>
                  <a:txBody>
                    <a:bodyPr/>
                    <a:lstStyle/>
                    <a:p>
                      <a:pPr algn="ctr" fontAlgn="ctr"/>
                      <a:r>
                        <a:rPr lang="sv-SE" sz="700" b="1" i="0" u="none" strike="noStrike">
                          <a:solidFill>
                            <a:srgbClr val="000000"/>
                          </a:solidFill>
                          <a:effectLst/>
                          <a:latin typeface="Futura Std Book" panose="020B0502020204020303"/>
                        </a:rPr>
                        <a:t>7,9</a:t>
                      </a:r>
                    </a:p>
                  </a:txBody>
                  <a:tcPr marL="9525" marR="9525" marT="9525" marB="0" anchor="ctr"/>
                </a:tc>
                <a:tc>
                  <a:txBody>
                    <a:bodyPr/>
                    <a:lstStyle/>
                    <a:p>
                      <a:pPr algn="ctr" fontAlgn="ctr"/>
                      <a:r>
                        <a:rPr lang="sv-SE" sz="700" b="1" i="0" u="none" strike="noStrike" dirty="0">
                          <a:solidFill>
                            <a:srgbClr val="000000"/>
                          </a:solidFill>
                          <a:effectLst/>
                          <a:latin typeface="Futura Std Book" panose="020B0502020204020303"/>
                        </a:rPr>
                        <a:t>7,3</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E86022AC-F9C2-48AF-BE10-287518613DF6}"/>
              </a:ext>
            </a:extLst>
          </p:cNvPr>
          <p:cNvGraphicFramePr>
            <a:graphicFrameLocks/>
          </p:cNvGraphicFramePr>
          <p:nvPr>
            <p:extLst>
              <p:ext uri="{D42A27DB-BD31-4B8C-83A1-F6EECF244321}">
                <p14:modId xmlns:p14="http://schemas.microsoft.com/office/powerpoint/2010/main" val="737904656"/>
              </p:ext>
            </p:extLst>
          </p:nvPr>
        </p:nvGraphicFramePr>
        <p:xfrm>
          <a:off x="687581" y="1709737"/>
          <a:ext cx="5832860" cy="404725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a:t>Arbetslöshet efter kategori</a:t>
            </a:r>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642397562"/>
              </p:ext>
            </p:extLst>
          </p:nvPr>
        </p:nvGraphicFramePr>
        <p:xfrm>
          <a:off x="1882773" y="1552560"/>
          <a:ext cx="8426449" cy="1915560"/>
        </p:xfrm>
        <a:graphic>
          <a:graphicData uri="http://schemas.openxmlformats.org/drawingml/2006/table">
            <a:tbl>
              <a:tblPr firstRow="1" bandRow="1">
                <a:tableStyleId>{5C22544A-7EE6-4342-B048-85BDC9FD1C3A}</a:tableStyleId>
              </a:tblPr>
              <a:tblGrid>
                <a:gridCol w="2603502">
                  <a:extLst>
                    <a:ext uri="{9D8B030D-6E8A-4147-A177-3AD203B41FA5}">
                      <a16:colId xmlns:a16="http://schemas.microsoft.com/office/drawing/2014/main" val="452260278"/>
                    </a:ext>
                  </a:extLst>
                </a:gridCol>
                <a:gridCol w="196485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algn="l"/>
                      <a:r>
                        <a:rPr lang="sv-SE" sz="1100" b="1">
                          <a:solidFill>
                            <a:schemeClr val="bg1"/>
                          </a:solidFill>
                        </a:rPr>
                        <a:t>Gävleborgs </a:t>
                      </a:r>
                      <a:r>
                        <a:rPr lang="sv-SE" sz="1100" b="1" dirty="0">
                          <a:solidFill>
                            <a:schemeClr val="bg1"/>
                          </a:solidFill>
                        </a:rPr>
                        <a:t>län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4 892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-1 998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-29,0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-17,9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1 242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-772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-15,2</a:t>
                      </a:r>
                    </a:p>
                  </a:txBody>
                  <a:tcPr marL="9525" marR="9525" marT="9525" marB="0" anchor="ctr"/>
                </a:tc>
                <a:extLst>
                  <a:ext uri="{0D108BD9-81ED-4DB2-BD59-A6C34878D82A}">
                    <a16:rowId xmlns:a16="http://schemas.microsoft.com/office/drawing/2014/main" val="293360832"/>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775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-503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-19,6</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8 367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194798639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1 363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-183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-34,6</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13 259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-1 959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-12,9</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3944598109"/>
                  </a:ext>
                </a:extLst>
              </a:tr>
            </a:tbl>
          </a:graphicData>
        </a:graphic>
      </p:graphicFrame>
      <p:graphicFrame>
        <p:nvGraphicFramePr>
          <p:cNvPr id="7" name="Tabell 6">
            <a:extLst>
              <a:ext uri="{FF2B5EF4-FFF2-40B4-BE49-F238E27FC236}">
                <a16:creationId xmlns:a16="http://schemas.microsoft.com/office/drawing/2014/main" id="{3DEF7B02-E472-4D34-8BE5-CE628D619CD4}"/>
              </a:ext>
            </a:extLst>
          </p:cNvPr>
          <p:cNvGraphicFramePr>
            <a:graphicFrameLocks noGrp="1"/>
          </p:cNvGraphicFramePr>
          <p:nvPr>
            <p:extLst>
              <p:ext uri="{D42A27DB-BD31-4B8C-83A1-F6EECF244321}">
                <p14:modId xmlns:p14="http://schemas.microsoft.com/office/powerpoint/2010/main" val="4191610218"/>
              </p:ext>
            </p:extLst>
          </p:nvPr>
        </p:nvGraphicFramePr>
        <p:xfrm>
          <a:off x="1882774" y="3585949"/>
          <a:ext cx="8426449" cy="1915560"/>
        </p:xfrm>
        <a:graphic>
          <a:graphicData uri="http://schemas.openxmlformats.org/drawingml/2006/table">
            <a:tbl>
              <a:tblPr firstRow="1" bandRow="1">
                <a:tableStyleId>{5C22544A-7EE6-4342-B048-85BDC9FD1C3A}</a:tableStyleId>
              </a:tblPr>
              <a:tblGrid>
                <a:gridCol w="2613026">
                  <a:extLst>
                    <a:ext uri="{9D8B030D-6E8A-4147-A177-3AD203B41FA5}">
                      <a16:colId xmlns:a16="http://schemas.microsoft.com/office/drawing/2014/main" val="3172541576"/>
                    </a:ext>
                  </a:extLst>
                </a:gridCol>
                <a:gridCol w="1972112">
                  <a:extLst>
                    <a:ext uri="{9D8B030D-6E8A-4147-A177-3AD203B41FA5}">
                      <a16:colId xmlns:a16="http://schemas.microsoft.com/office/drawing/2014/main" val="3972448174"/>
                    </a:ext>
                  </a:extLst>
                </a:gridCol>
                <a:gridCol w="1644562">
                  <a:extLst>
                    <a:ext uri="{9D8B030D-6E8A-4147-A177-3AD203B41FA5}">
                      <a16:colId xmlns:a16="http://schemas.microsoft.com/office/drawing/2014/main" val="2242548848"/>
                    </a:ext>
                  </a:extLst>
                </a:gridCol>
                <a:gridCol w="1126252">
                  <a:extLst>
                    <a:ext uri="{9D8B030D-6E8A-4147-A177-3AD203B41FA5}">
                      <a16:colId xmlns:a16="http://schemas.microsoft.com/office/drawing/2014/main" val="2240687997"/>
                    </a:ext>
                  </a:extLst>
                </a:gridCol>
                <a:gridCol w="1070497">
                  <a:extLst>
                    <a:ext uri="{9D8B030D-6E8A-4147-A177-3AD203B41FA5}">
                      <a16:colId xmlns:a16="http://schemas.microsoft.com/office/drawing/2014/main" val="3419690974"/>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Antal </a:t>
                      </a:r>
                      <a:r>
                        <a:rPr lang="sv-SE" sz="1000" dirty="0">
                          <a:solidFill>
                            <a:schemeClr val="bg1"/>
                          </a:solidFill>
                        </a:rPr>
                        <a:t>                                    </a:t>
                      </a:r>
                      <a:r>
                        <a:rPr lang="sv-SE" sz="1000" b="0" dirty="0">
                          <a:solidFill>
                            <a:schemeClr val="bg1"/>
                          </a:solidFill>
                        </a:rPr>
                        <a:t>Förändring (antal)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107177064"/>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100" b="1">
                          <a:solidFill>
                            <a:schemeClr val="bg1"/>
                          </a:solidFill>
                        </a:rPr>
                        <a:t>Gävle kommun</a:t>
                      </a:r>
                      <a:endParaRPr lang="sv-SE" sz="1100" b="1"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-5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720555006"/>
                  </a:ext>
                </a:extLst>
              </a:tr>
              <a:tr h="0">
                <a:tc>
                  <a:txBody>
                    <a:bodyPr/>
                    <a:lstStyle/>
                    <a:p>
                      <a:pPr algn="l" fontAlgn="t">
                        <a:spcAft>
                          <a:spcPts val="500"/>
                        </a:spcAft>
                      </a:pPr>
                      <a:r>
                        <a:rPr lang="sv-SE" sz="800" b="0" dirty="0"/>
                        <a:t>Öppet arbetslösa</a:t>
                      </a:r>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1 953</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-714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-26,8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261196803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långtidsarbetslösa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514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-10,9</a:t>
                      </a:r>
                    </a:p>
                  </a:txBody>
                  <a:tcPr marL="9525" marR="9525" marT="9525" marB="0" anchor="ctr"/>
                </a:tc>
                <a:extLst>
                  <a:ext uri="{0D108BD9-81ED-4DB2-BD59-A6C34878D82A}">
                    <a16:rowId xmlns:a16="http://schemas.microsoft.com/office/drawing/2014/main" val="3918243475"/>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302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-35,4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15,3</a:t>
                      </a:r>
                    </a:p>
                  </a:txBody>
                  <a:tcPr marL="9525" marR="9525" marT="9525" marB="0" anchor="ctr"/>
                </a:tc>
                <a:extLst>
                  <a:ext uri="{0D108BD9-81ED-4DB2-BD59-A6C34878D82A}">
                    <a16:rowId xmlns:a16="http://schemas.microsoft.com/office/drawing/2014/main" val="123791693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3 400</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5,2</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a:t>
                      </a:r>
                    </a:p>
                  </a:txBody>
                  <a:tcPr marL="9525" marR="9525" marT="9525" marB="0" anchor="ctr"/>
                </a:tc>
                <a:extLst>
                  <a:ext uri="{0D108BD9-81ED-4DB2-BD59-A6C34878D82A}">
                    <a16:rowId xmlns:a16="http://schemas.microsoft.com/office/drawing/2014/main" val="2423449727"/>
                  </a:ext>
                </a:extLst>
              </a:tr>
              <a:tr h="216000">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a:t>varav ungdomsarbetslösa med aktivitetsstöd</a:t>
                      </a:r>
                    </a:p>
                  </a:txBody>
                  <a:tcPr>
                    <a:lnL w="12700" cmpd="sng">
                      <a:noFill/>
                    </a:lnL>
                  </a:tcPr>
                </a:tc>
                <a:tc>
                  <a:txBody>
                    <a:bodyPr/>
                    <a:lstStyle/>
                    <a:p>
                      <a:pPr algn="ctr" fontAlgn="ctr"/>
                      <a:r>
                        <a:rPr lang="sv-SE" sz="800" b="0" i="0" u="none" strike="noStrike">
                          <a:solidFill>
                            <a:srgbClr val="000000"/>
                          </a:solidFill>
                          <a:effectLst/>
                          <a:latin typeface="Futura Std Book" panose="020B0502020204020303"/>
                        </a:rPr>
                        <a:t>526</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-28,7</a:t>
                      </a:r>
                    </a:p>
                  </a:txBody>
                  <a:tcPr marL="9525" marR="9525" marT="9525" marB="0" anchor="ctr"/>
                </a:tc>
                <a:extLst>
                  <a:ext uri="{0D108BD9-81ED-4DB2-BD59-A6C34878D82A}">
                    <a16:rowId xmlns:a16="http://schemas.microsoft.com/office/drawing/2014/main" val="176530409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Totalt antal arbetslösa</a:t>
                      </a:r>
                    </a:p>
                  </a:txBody>
                  <a:tcPr>
                    <a:lnL w="12700" cmpd="sng">
                      <a:noFill/>
                    </a:lnL>
                  </a:tcPr>
                </a:tc>
                <a:tc>
                  <a:txBody>
                    <a:bodyPr/>
                    <a:lstStyle/>
                    <a:p>
                      <a:pPr algn="ctr" fontAlgn="ctr"/>
                      <a:r>
                        <a:rPr lang="sv-SE" sz="800" b="1" i="0" u="none" strike="noStrike">
                          <a:solidFill>
                            <a:srgbClr val="000000"/>
                          </a:solidFill>
                          <a:effectLst/>
                          <a:latin typeface="Futura Std Book" panose="020B0502020204020303"/>
                        </a:rPr>
                        <a:t>5 352</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-547</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-9,3</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-0,3</a:t>
                      </a:r>
                    </a:p>
                  </a:txBody>
                  <a:tcPr marL="9525" marR="9525" marT="9525" marB="0" anchor="ctr"/>
                </a:tc>
                <a:extLst>
                  <a:ext uri="{0D108BD9-81ED-4DB2-BD59-A6C34878D82A}">
                    <a16:rowId xmlns:a16="http://schemas.microsoft.com/office/drawing/2014/main" val="3508717213"/>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1500732" cy="215444"/>
          </a:xfrm>
          <a:prstGeom prst="rect">
            <a:avLst/>
          </a:prstGeom>
          <a:noFill/>
        </p:spPr>
        <p:txBody>
          <a:bodyPr wrap="none" rtlCol="0">
            <a:spAutoFit/>
          </a:bodyPr>
          <a:lstStyle/>
          <a:p>
            <a:r>
              <a:rPr lang="sv-SE" sz="800" dirty="0"/>
              <a:t>Källa: Arbetsförmedlingen </a:t>
            </a:r>
          </a:p>
        </p:txBody>
      </p:sp>
    </p:spTree>
    <p:extLst>
      <p:ext uri="{BB962C8B-B14F-4D97-AF65-F5344CB8AC3E}">
        <p14:creationId xmlns:p14="http://schemas.microsoft.com/office/powerpoint/2010/main" val="34096402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Befolkning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18176" y="5948730"/>
            <a:ext cx="1627369" cy="215444"/>
          </a:xfrm>
          <a:prstGeom prst="rect">
            <a:avLst/>
          </a:prstGeom>
          <a:noFill/>
        </p:spPr>
        <p:txBody>
          <a:bodyPr wrap="none" rtlCol="0">
            <a:spAutoFit/>
          </a:bodyPr>
          <a:lstStyle/>
          <a:p>
            <a:r>
              <a:rPr lang="sv-SE" sz="800" dirty="0"/>
              <a:t>Källa: Statistiska centralbyrån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1" y="2150727"/>
            <a:ext cx="4725925" cy="1286836"/>
          </a:xfrm>
        </p:spPr>
        <p:txBody>
          <a:bodyPr/>
          <a:lstStyle/>
          <a:p>
            <a:pPr lvl="4"/>
            <a:r>
              <a:rPr lang="sv-SE" sz="1400" dirty="0"/>
              <a:t>Antalet invånare är närmast oförändrat under kvartalet jämfört med förra året.</a:t>
            </a:r>
          </a:p>
          <a:p>
            <a:pPr lvl="4"/>
            <a:r>
              <a:rPr lang="sv-SE" sz="1400" dirty="0"/>
              <a:t>Länet har en lägre befolkningstillväxt än riket som helhet.</a:t>
            </a:r>
          </a:p>
          <a:p>
            <a:pPr lvl="4"/>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63725" cy="276999"/>
          </a:xfrm>
          <a:prstGeom prst="rect">
            <a:avLst/>
          </a:prstGeom>
          <a:noFill/>
        </p:spPr>
        <p:txBody>
          <a:bodyPr wrap="none" rtlCol="0">
            <a:spAutoFit/>
          </a:bodyPr>
          <a:lstStyle/>
          <a:p>
            <a:r>
              <a:rPr lang="sv-SE" sz="1200" b="1" dirty="0">
                <a:latin typeface="+mj-lt"/>
                <a:cs typeface="Arial" panose="020B0604020202020204" pitchFamily="34" charset="0"/>
              </a:rPr>
              <a:t>Befolkning</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3641361" cy="492443"/>
          </a:xfrm>
          <a:prstGeom prst="rect">
            <a:avLst/>
          </a:prstGeom>
          <a:noFill/>
        </p:spPr>
        <p:txBody>
          <a:bodyPr wrap="square" rtlCol="0">
            <a:spAutoFit/>
          </a:bodyPr>
          <a:lstStyle/>
          <a:p>
            <a:r>
              <a:rPr lang="sv-SE" sz="1400" b="1" dirty="0"/>
              <a:t>Befolkningsutveckling</a:t>
            </a:r>
            <a:r>
              <a:rPr lang="sv-SE" sz="1400" dirty="0"/>
              <a:t/>
            </a:r>
            <a:br>
              <a:rPr lang="sv-SE" sz="1400" dirty="0"/>
            </a:br>
            <a:r>
              <a:rPr lang="sv-SE" sz="1200" dirty="0"/>
              <a:t>Index 100 = 2011 kv3</a:t>
            </a:r>
            <a:endParaRPr lang="sv-SE" sz="1400" dirty="0"/>
          </a:p>
        </p:txBody>
      </p:sp>
      <p:graphicFrame>
        <p:nvGraphicFramePr>
          <p:cNvPr id="17" name="Tabell 16">
            <a:extLst>
              <a:ext uri="{FF2B5EF4-FFF2-40B4-BE49-F238E27FC236}">
                <a16:creationId xmlns:a16="http://schemas.microsoft.com/office/drawing/2014/main" id="{7958FEDD-D2A0-4D17-9EE9-6A96F89645B7}"/>
              </a:ext>
            </a:extLst>
          </p:cNvPr>
          <p:cNvGraphicFramePr>
            <a:graphicFrameLocks noGrp="1"/>
          </p:cNvGraphicFramePr>
          <p:nvPr>
            <p:extLst>
              <p:ext uri="{D42A27DB-BD31-4B8C-83A1-F6EECF244321}">
                <p14:modId xmlns:p14="http://schemas.microsoft.com/office/powerpoint/2010/main" val="287193033"/>
              </p:ext>
            </p:extLst>
          </p:nvPr>
        </p:nvGraphicFramePr>
        <p:xfrm>
          <a:off x="6744441" y="3723128"/>
          <a:ext cx="4725925" cy="2156970"/>
        </p:xfrm>
        <a:graphic>
          <a:graphicData uri="http://schemas.openxmlformats.org/drawingml/2006/table">
            <a:tbl>
              <a:tblPr bandRow="1">
                <a:tableStyleId>{2D5ABB26-0587-4C30-8999-92F81FD0307C}</a:tableStyleId>
              </a:tblPr>
              <a:tblGrid>
                <a:gridCol w="1793709">
                  <a:extLst>
                    <a:ext uri="{9D8B030D-6E8A-4147-A177-3AD203B41FA5}">
                      <a16:colId xmlns:a16="http://schemas.microsoft.com/office/drawing/2014/main" val="1678076792"/>
                    </a:ext>
                  </a:extLst>
                </a:gridCol>
                <a:gridCol w="906524">
                  <a:extLst>
                    <a:ext uri="{9D8B030D-6E8A-4147-A177-3AD203B41FA5}">
                      <a16:colId xmlns:a16="http://schemas.microsoft.com/office/drawing/2014/main" val="2601369493"/>
                    </a:ext>
                  </a:extLst>
                </a:gridCol>
                <a:gridCol w="899625">
                  <a:extLst>
                    <a:ext uri="{9D8B030D-6E8A-4147-A177-3AD203B41FA5}">
                      <a16:colId xmlns:a16="http://schemas.microsoft.com/office/drawing/2014/main" val="4186067780"/>
                    </a:ext>
                  </a:extLst>
                </a:gridCol>
                <a:gridCol w="531179">
                  <a:extLst>
                    <a:ext uri="{9D8B030D-6E8A-4147-A177-3AD203B41FA5}">
                      <a16:colId xmlns:a16="http://schemas.microsoft.com/office/drawing/2014/main" val="3235649811"/>
                    </a:ext>
                  </a:extLst>
                </a:gridCol>
                <a:gridCol w="594888">
                  <a:extLst>
                    <a:ext uri="{9D8B030D-6E8A-4147-A177-3AD203B41FA5}">
                      <a16:colId xmlns:a16="http://schemas.microsoft.com/office/drawing/2014/main" val="1050073455"/>
                    </a:ext>
                  </a:extLst>
                </a:gridCol>
              </a:tblGrid>
              <a:tr h="359495">
                <a:tc>
                  <a:txBody>
                    <a:bodyPr/>
                    <a:lstStyle/>
                    <a:p>
                      <a:pPr marL="72000" algn="l" fontAlgn="b"/>
                      <a:endParaRPr lang="sv-SE" sz="800" b="0" i="0" u="none" strike="noStrike" dirty="0">
                        <a:solidFill>
                          <a:schemeClr val="tx1"/>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Förändring -1 år</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359495">
                <a:tc>
                  <a:txBody>
                    <a:bodyPr/>
                    <a:lstStyle/>
                    <a:p>
                      <a:pPr marL="72000" algn="l" fontAlgn="b"/>
                      <a:endParaRPr lang="sv-SE" sz="800" b="0" i="0" u="none" strike="noStrike" dirty="0">
                        <a:solidFill>
                          <a:schemeClr val="tx1"/>
                        </a:solidFill>
                        <a:effectLst/>
                        <a:latin typeface="Futura Std Book" panose="020B0502020204020303"/>
                      </a:endParaRP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hMerge="1">
                  <a:txBody>
                    <a:bodyPr/>
                    <a:lstStyle/>
                    <a:p>
                      <a:endParaRPr lang="sv-SE"/>
                    </a:p>
                  </a:txBody>
                  <a:tcPr/>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extLst>
                  <a:ext uri="{0D108BD9-81ED-4DB2-BD59-A6C34878D82A}">
                    <a16:rowId xmlns:a16="http://schemas.microsoft.com/office/drawing/2014/main" val="2973882648"/>
                  </a:ext>
                </a:extLst>
              </a:tr>
              <a:tr h="359495">
                <a:tc>
                  <a:txBody>
                    <a:bodyPr/>
                    <a:lstStyle/>
                    <a:p>
                      <a:pPr marL="72000" algn="l" fontAlgn="b"/>
                      <a:r>
                        <a:rPr lang="sv-SE" sz="800" u="none" strike="noStrike" dirty="0">
                          <a:solidFill>
                            <a:schemeClr val="tx1"/>
                          </a:solidFill>
                          <a:effectLst/>
                        </a:rPr>
                        <a:t>Sverige</a:t>
                      </a:r>
                      <a:endParaRPr lang="sv-SE" sz="800" b="0" i="0" u="none" strike="noStrike" dirty="0">
                        <a:solidFill>
                          <a:schemeClr val="tx1"/>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10 435,4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62,2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4,8 </a:t>
                      </a:r>
                    </a:p>
                  </a:txBody>
                  <a:tcPr marL="9525" marR="9525" marT="9525" marB="0" anchor="ctr"/>
                </a:tc>
                <a:extLst>
                  <a:ext uri="{0D108BD9-81ED-4DB2-BD59-A6C34878D82A}">
                    <a16:rowId xmlns:a16="http://schemas.microsoft.com/office/drawing/2014/main" val="1544414373"/>
                  </a:ext>
                </a:extLst>
              </a:tr>
              <a:tr h="359495">
                <a:tc>
                  <a:txBody>
                    <a:bodyPr/>
                    <a:lstStyle/>
                    <a:p>
                      <a:pPr marL="72000" algn="l" fontAlgn="b"/>
                      <a:r>
                        <a:rPr lang="sv-SE" sz="800" u="none" strike="noStrike" dirty="0">
                          <a:solidFill>
                            <a:schemeClr val="tx1"/>
                          </a:solidFill>
                          <a:effectLst/>
                        </a:rPr>
                        <a:t>Stockholmsregionen</a:t>
                      </a:r>
                      <a:endParaRPr lang="sv-SE" sz="800" b="0" i="0" u="none" strike="noStrike" dirty="0">
                        <a:solidFill>
                          <a:schemeClr val="tx1"/>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4 733,0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31,0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0,7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5,5 </a:t>
                      </a:r>
                    </a:p>
                  </a:txBody>
                  <a:tcPr marL="9525" marR="9525" marT="9525" marB="0" anchor="ctr"/>
                </a:tc>
                <a:extLst>
                  <a:ext uri="{0D108BD9-81ED-4DB2-BD59-A6C34878D82A}">
                    <a16:rowId xmlns:a16="http://schemas.microsoft.com/office/drawing/2014/main" val="4178915708"/>
                  </a:ext>
                </a:extLst>
              </a:tr>
              <a:tr h="359495">
                <a:tc>
                  <a:txBody>
                    <a:bodyPr/>
                    <a:lstStyle/>
                    <a:p>
                      <a:pPr marL="72000" algn="l" fontAlgn="b"/>
                      <a:r>
                        <a:rPr lang="sv-SE" sz="800" b="1" u="none" strike="noStrike" dirty="0">
                          <a:solidFill>
                            <a:schemeClr val="tx1"/>
                          </a:solidFill>
                          <a:effectLst/>
                        </a:rPr>
                        <a:t>Gävleborgs län</a:t>
                      </a:r>
                      <a:endParaRPr lang="sv-SE" sz="800" b="1" i="0" u="none" strike="noStrike" dirty="0">
                        <a:solidFill>
                          <a:schemeClr val="tx1"/>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287,9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0,2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 </a:t>
                      </a:r>
                    </a:p>
                  </a:txBody>
                  <a:tcPr marL="9525" marR="9525" marT="9525" marB="0" anchor="ctr"/>
                </a:tc>
                <a:extLst>
                  <a:ext uri="{0D108BD9-81ED-4DB2-BD59-A6C34878D82A}">
                    <a16:rowId xmlns:a16="http://schemas.microsoft.com/office/drawing/2014/main" val="1554613420"/>
                  </a:ext>
                </a:extLst>
              </a:tr>
              <a:tr h="359495">
                <a:tc>
                  <a:txBody>
                    <a:bodyPr/>
                    <a:lstStyle/>
                    <a:p>
                      <a:pPr marL="72000" algn="l" fontAlgn="b"/>
                      <a:r>
                        <a:rPr lang="sv-SE" sz="800" b="1" u="none" strike="noStrike" dirty="0">
                          <a:solidFill>
                            <a:schemeClr val="tx1"/>
                          </a:solidFill>
                          <a:effectLst/>
                        </a:rPr>
                        <a:t>Gävle kommun</a:t>
                      </a:r>
                      <a:endParaRPr lang="sv-SE" sz="800" b="1" i="0" u="none" strike="noStrike" dirty="0">
                        <a:solidFill>
                          <a:schemeClr val="tx1"/>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103,1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0,3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3,6 </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BED41F88-DB59-4C39-84CD-447BDE9B28C4}"/>
              </a:ext>
            </a:extLst>
          </p:cNvPr>
          <p:cNvGraphicFramePr>
            <a:graphicFrameLocks/>
          </p:cNvGraphicFramePr>
          <p:nvPr>
            <p:extLst>
              <p:ext uri="{D42A27DB-BD31-4B8C-83A1-F6EECF244321}">
                <p14:modId xmlns:p14="http://schemas.microsoft.com/office/powerpoint/2010/main" val="2871392338"/>
              </p:ext>
            </p:extLst>
          </p:nvPr>
        </p:nvGraphicFramePr>
        <p:xfrm>
          <a:off x="747397" y="1894230"/>
          <a:ext cx="5849956" cy="39858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a:t>Bostadsbyggande</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7" y="5756989"/>
            <a:ext cx="1656223" cy="215444"/>
          </a:xfrm>
          <a:prstGeom prst="rect">
            <a:avLst/>
          </a:prstGeom>
          <a:noFill/>
        </p:spPr>
        <p:txBody>
          <a:bodyPr wrap="none" rtlCol="0">
            <a:spAutoFit/>
          </a:bodyPr>
          <a:lstStyle/>
          <a:p>
            <a:r>
              <a:rPr lang="sv-SE" sz="800" dirty="0"/>
              <a:t>Källa: Statistiska centralbyrån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6" y="3429000"/>
            <a:ext cx="4725917"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3" y="1949297"/>
            <a:ext cx="4725917" cy="1515049"/>
          </a:xfrm>
        </p:spPr>
        <p:txBody>
          <a:bodyPr/>
          <a:lstStyle/>
          <a:p>
            <a:pPr lvl="4"/>
            <a:r>
              <a:rPr lang="sv-SE" sz="1400" dirty="0"/>
              <a:t>Bostadsbyggandet minskade </a:t>
            </a:r>
            <a:r>
              <a:rPr lang="sv-SE" sz="1400" dirty="0" smtClean="0"/>
              <a:t>med ca 40 procent i både Gävleborg och Gävle under kvartalet.</a:t>
            </a:r>
          </a:p>
          <a:p>
            <a:pPr lvl="4"/>
            <a:r>
              <a:rPr lang="sv-SE" sz="1400" dirty="0" smtClean="0"/>
              <a:t>I Stockholmsregionen och Sverige ökade bostadsbyggandet under perioden.</a:t>
            </a:r>
            <a:r>
              <a:rPr lang="sv-SE" sz="1400" dirty="0"/>
              <a:t/>
            </a:r>
            <a:br>
              <a:rPr lang="sv-SE" sz="1400" dirty="0"/>
            </a:br>
            <a:r>
              <a:rPr lang="sv-SE" sz="1400" dirty="0"/>
              <a:t> </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5" y="3429000"/>
            <a:ext cx="1540806" cy="276999"/>
          </a:xfrm>
          <a:prstGeom prst="rect">
            <a:avLst/>
          </a:prstGeom>
          <a:noFill/>
        </p:spPr>
        <p:txBody>
          <a:bodyPr wrap="none" rtlCol="0">
            <a:spAutoFit/>
          </a:bodyPr>
          <a:lstStyle/>
          <a:p>
            <a:r>
              <a:rPr lang="sv-SE" sz="1200" b="1" dirty="0">
                <a:latin typeface="+mj-lt"/>
                <a:cs typeface="Arial" panose="020B0604020202020204" pitchFamily="34" charset="0"/>
              </a:rPr>
              <a:t>Bostadsbyggande</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sv-SE" sz="1400" b="1" dirty="0"/>
              <a:t>Påbörjade lägenheter</a:t>
            </a:r>
            <a:r>
              <a:rPr lang="sv-SE" sz="1400" dirty="0"/>
              <a:t/>
            </a:r>
            <a:br>
              <a:rPr lang="sv-SE" sz="1400" dirty="0"/>
            </a:br>
            <a:r>
              <a:rPr lang="sv-SE" sz="1200" dirty="0"/>
              <a:t>Index 100 = 2011 kv3</a:t>
            </a:r>
            <a:endParaRPr lang="sv-SE" sz="1400" dirty="0"/>
          </a:p>
        </p:txBody>
      </p:sp>
      <p:graphicFrame>
        <p:nvGraphicFramePr>
          <p:cNvPr id="26" name="Tabell 25">
            <a:extLst>
              <a:ext uri="{FF2B5EF4-FFF2-40B4-BE49-F238E27FC236}">
                <a16:creationId xmlns:a16="http://schemas.microsoft.com/office/drawing/2014/main" id="{A9CEE3BA-079A-459D-9BE6-0087756A64B0}"/>
              </a:ext>
            </a:extLst>
          </p:cNvPr>
          <p:cNvGraphicFramePr>
            <a:graphicFrameLocks noGrp="1"/>
          </p:cNvGraphicFramePr>
          <p:nvPr>
            <p:extLst>
              <p:ext uri="{D42A27DB-BD31-4B8C-83A1-F6EECF244321}">
                <p14:modId xmlns:p14="http://schemas.microsoft.com/office/powerpoint/2010/main" val="2165353874"/>
              </p:ext>
            </p:extLst>
          </p:nvPr>
        </p:nvGraphicFramePr>
        <p:xfrm>
          <a:off x="6747662" y="3705998"/>
          <a:ext cx="4722698" cy="2174101"/>
        </p:xfrm>
        <a:graphic>
          <a:graphicData uri="http://schemas.openxmlformats.org/drawingml/2006/table">
            <a:tbl>
              <a:tblPr bandRow="1">
                <a:tableStyleId>{2D5ABB26-0587-4C30-8999-92F81FD0307C}</a:tableStyleId>
              </a:tblPr>
              <a:tblGrid>
                <a:gridCol w="1542667">
                  <a:extLst>
                    <a:ext uri="{9D8B030D-6E8A-4147-A177-3AD203B41FA5}">
                      <a16:colId xmlns:a16="http://schemas.microsoft.com/office/drawing/2014/main" val="1678076792"/>
                    </a:ext>
                  </a:extLst>
                </a:gridCol>
                <a:gridCol w="685137">
                  <a:extLst>
                    <a:ext uri="{9D8B030D-6E8A-4147-A177-3AD203B41FA5}">
                      <a16:colId xmlns:a16="http://schemas.microsoft.com/office/drawing/2014/main" val="2601369493"/>
                    </a:ext>
                  </a:extLst>
                </a:gridCol>
                <a:gridCol w="777283">
                  <a:extLst>
                    <a:ext uri="{9D8B030D-6E8A-4147-A177-3AD203B41FA5}">
                      <a16:colId xmlns:a16="http://schemas.microsoft.com/office/drawing/2014/main" val="2395970223"/>
                    </a:ext>
                  </a:extLst>
                </a:gridCol>
                <a:gridCol w="615349">
                  <a:extLst>
                    <a:ext uri="{9D8B030D-6E8A-4147-A177-3AD203B41FA5}">
                      <a16:colId xmlns:a16="http://schemas.microsoft.com/office/drawing/2014/main" val="3235649811"/>
                    </a:ext>
                  </a:extLst>
                </a:gridCol>
                <a:gridCol w="561371">
                  <a:extLst>
                    <a:ext uri="{9D8B030D-6E8A-4147-A177-3AD203B41FA5}">
                      <a16:colId xmlns:a16="http://schemas.microsoft.com/office/drawing/2014/main" val="1050073455"/>
                    </a:ext>
                  </a:extLst>
                </a:gridCol>
                <a:gridCol w="540891">
                  <a:extLst>
                    <a:ext uri="{9D8B030D-6E8A-4147-A177-3AD203B41FA5}">
                      <a16:colId xmlns:a16="http://schemas.microsoft.com/office/drawing/2014/main" val="3827523272"/>
                    </a:ext>
                  </a:extLst>
                </a:gridCol>
              </a:tblGrid>
              <a:tr h="31770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33358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- 5 år</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Antal</a:t>
                      </a:r>
                    </a:p>
                  </a:txBody>
                  <a:tcPr marL="9525" marR="9525" marT="9525" marB="0" anchor="b"/>
                </a:tc>
                <a:tc>
                  <a:txBody>
                    <a:bodyPr/>
                    <a:lstStyle/>
                    <a:p>
                      <a:pPr algn="ctr"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380704">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11 045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53 987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1544414373"/>
                  </a:ext>
                </a:extLst>
              </a:tr>
              <a:tr h="380704">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5 516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24</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25 017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a:t>
                      </a:r>
                    </a:p>
                  </a:txBody>
                  <a:tcPr marL="9525" marR="9525" marT="9525" marB="0" anchor="ctr"/>
                </a:tc>
                <a:extLst>
                  <a:ext uri="{0D108BD9-81ED-4DB2-BD59-A6C34878D82A}">
                    <a16:rowId xmlns:a16="http://schemas.microsoft.com/office/drawing/2014/main" val="4178915708"/>
                  </a:ext>
                </a:extLst>
              </a:tr>
              <a:tr h="380704">
                <a:tc>
                  <a:txBody>
                    <a:bodyPr/>
                    <a:lstStyle/>
                    <a:p>
                      <a:pPr marL="72000" algn="l" fontAlgn="b"/>
                      <a:r>
                        <a:rPr lang="sv-SE" sz="800" b="1" u="none" strike="noStrike" dirty="0">
                          <a:effectLst/>
                        </a:rPr>
                        <a:t>Gävleborgs län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180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-40</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-55</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716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-7</a:t>
                      </a:r>
                    </a:p>
                  </a:txBody>
                  <a:tcPr marL="9525" marR="9525" marT="9525" marB="0" anchor="ctr"/>
                </a:tc>
                <a:extLst>
                  <a:ext uri="{0D108BD9-81ED-4DB2-BD59-A6C34878D82A}">
                    <a16:rowId xmlns:a16="http://schemas.microsoft.com/office/drawing/2014/main" val="1554613420"/>
                  </a:ext>
                </a:extLst>
              </a:tr>
              <a:tr h="380704">
                <a:tc>
                  <a:txBody>
                    <a:bodyPr/>
                    <a:lstStyle/>
                    <a:p>
                      <a:pPr marL="72000" algn="l" fontAlgn="b"/>
                      <a:r>
                        <a:rPr lang="sv-SE" sz="800" b="1" u="none" strike="noStrike" dirty="0">
                          <a:effectLst/>
                        </a:rPr>
                        <a:t>Gävle kommun</a:t>
                      </a:r>
                      <a:endParaRPr lang="sv-SE" sz="800" b="1" i="0" u="none" strike="noStrike" dirty="0">
                        <a:solidFill>
                          <a:srgbClr val="000000"/>
                        </a:solidFill>
                        <a:effectLst/>
                        <a:latin typeface="+mn-lt"/>
                      </a:endParaRP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158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-44</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-59</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576 </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-6</a:t>
                      </a:r>
                    </a:p>
                  </a:txBody>
                  <a:tcPr marL="9525" marR="9525" marT="9525" marB="0" anchor="ctr"/>
                </a:tc>
                <a:extLst>
                  <a:ext uri="{0D108BD9-81ED-4DB2-BD59-A6C34878D82A}">
                    <a16:rowId xmlns:a16="http://schemas.microsoft.com/office/drawing/2014/main" val="923977588"/>
                  </a:ext>
                </a:extLst>
              </a:tr>
            </a:tbl>
          </a:graphicData>
        </a:graphic>
      </p:graphicFrame>
      <p:graphicFrame>
        <p:nvGraphicFramePr>
          <p:cNvPr id="13" name="Diagram 12">
            <a:extLst>
              <a:ext uri="{FF2B5EF4-FFF2-40B4-BE49-F238E27FC236}">
                <a16:creationId xmlns:a16="http://schemas.microsoft.com/office/drawing/2014/main" id="{BED41F88-DB59-4C39-84CD-447BDE9B28C4}"/>
              </a:ext>
            </a:extLst>
          </p:cNvPr>
          <p:cNvGraphicFramePr>
            <a:graphicFrameLocks/>
          </p:cNvGraphicFramePr>
          <p:nvPr>
            <p:extLst>
              <p:ext uri="{D42A27DB-BD31-4B8C-83A1-F6EECF244321}">
                <p14:modId xmlns:p14="http://schemas.microsoft.com/office/powerpoint/2010/main" val="4256232461"/>
              </p:ext>
            </p:extLst>
          </p:nvPr>
        </p:nvGraphicFramePr>
        <p:xfrm>
          <a:off x="738849" y="1885685"/>
          <a:ext cx="5773045" cy="38713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Kommersiella övernattningar</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2534668" cy="215444"/>
          </a:xfrm>
          <a:prstGeom prst="rect">
            <a:avLst/>
          </a:prstGeom>
          <a:noFill/>
        </p:spPr>
        <p:txBody>
          <a:bodyPr wrap="none" rtlCol="0">
            <a:spAutoFit/>
          </a:bodyPr>
          <a:lstStyle/>
          <a:p>
            <a:r>
              <a:rPr lang="sv-SE" sz="800" dirty="0"/>
              <a:t>Källa: Statistiska centralbyrån och Tillväxtverket </a:t>
            </a:r>
          </a:p>
        </p:txBody>
      </p:sp>
      <p:sp>
        <p:nvSpPr>
          <p:cNvPr id="10" name="Rektangel 9">
            <a:extLst>
              <a:ext uri="{FF2B5EF4-FFF2-40B4-BE49-F238E27FC236}">
                <a16:creationId xmlns:a16="http://schemas.microsoft.com/office/drawing/2014/main" id="{5172B7A3-1950-454E-A840-C9FF0842E69C}"/>
              </a:ext>
            </a:extLst>
          </p:cNvPr>
          <p:cNvSpPr/>
          <p:nvPr/>
        </p:nvSpPr>
        <p:spPr>
          <a:xfrm>
            <a:off x="6744441" y="2164740"/>
            <a:ext cx="47259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37180" y="2237763"/>
            <a:ext cx="2197653" cy="276999"/>
          </a:xfrm>
          <a:prstGeom prst="rect">
            <a:avLst/>
          </a:prstGeom>
          <a:noFill/>
        </p:spPr>
        <p:txBody>
          <a:bodyPr wrap="none" rtlCol="0">
            <a:spAutoFit/>
          </a:bodyPr>
          <a:lstStyle/>
          <a:p>
            <a:r>
              <a:rPr lang="sv-SE" sz="1200" b="1" dirty="0">
                <a:latin typeface="+mj-lt"/>
                <a:cs typeface="Arial" panose="020B0604020202020204" pitchFamily="34" charset="0"/>
              </a:rPr>
              <a:t>Kommersiella övernattningar</a:t>
            </a: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30" y="4627993"/>
            <a:ext cx="1181734" cy="184666"/>
          </a:xfrm>
          <a:prstGeom prst="rect">
            <a:avLst/>
          </a:prstGeom>
          <a:noFill/>
        </p:spPr>
        <p:txBody>
          <a:bodyPr wrap="none" rtlCol="0">
            <a:spAutoFit/>
          </a:bodyPr>
          <a:lstStyle/>
          <a:p>
            <a:r>
              <a:rPr lang="sv-SE" sz="600" dirty="0"/>
              <a:t>* De fyra senaste kvartalen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49" y="1456854"/>
            <a:ext cx="5691959" cy="707886"/>
          </a:xfrm>
          <a:prstGeom prst="rect">
            <a:avLst/>
          </a:prstGeom>
          <a:noFill/>
        </p:spPr>
        <p:txBody>
          <a:bodyPr wrap="square" rtlCol="0">
            <a:spAutoFit/>
          </a:bodyPr>
          <a:lstStyle/>
          <a:p>
            <a:r>
              <a:rPr lang="sv-SE" sz="1400" b="1" dirty="0"/>
              <a:t>Kommersiella övernattningar </a:t>
            </a:r>
          </a:p>
          <a:p>
            <a:r>
              <a:rPr lang="sv-SE" sz="1400" b="1" dirty="0"/>
              <a:t>(hotell, vandrarhem, och stugbyar för kommun exkl. camping)</a:t>
            </a:r>
            <a:r>
              <a:rPr lang="sv-SE" sz="1400" dirty="0"/>
              <a:t/>
            </a:r>
            <a:br>
              <a:rPr lang="sv-SE" sz="1400" dirty="0"/>
            </a:br>
            <a:r>
              <a:rPr lang="sv-SE" sz="1200" dirty="0"/>
              <a:t>Index 100 = 2011 kv3</a:t>
            </a:r>
            <a:endParaRPr lang="sv-SE" sz="1400" dirty="0"/>
          </a:p>
        </p:txBody>
      </p:sp>
      <p:graphicFrame>
        <p:nvGraphicFramePr>
          <p:cNvPr id="29" name="Tabell 28">
            <a:extLst>
              <a:ext uri="{FF2B5EF4-FFF2-40B4-BE49-F238E27FC236}">
                <a16:creationId xmlns:a16="http://schemas.microsoft.com/office/drawing/2014/main" id="{5318F90F-1A22-4E0F-B55A-FEA9494C72F9}"/>
              </a:ext>
            </a:extLst>
          </p:cNvPr>
          <p:cNvGraphicFramePr>
            <a:graphicFrameLocks noGrp="1"/>
          </p:cNvGraphicFramePr>
          <p:nvPr>
            <p:extLst>
              <p:ext uri="{D42A27DB-BD31-4B8C-83A1-F6EECF244321}">
                <p14:modId xmlns:p14="http://schemas.microsoft.com/office/powerpoint/2010/main" val="2570666388"/>
              </p:ext>
            </p:extLst>
          </p:nvPr>
        </p:nvGraphicFramePr>
        <p:xfrm>
          <a:off x="6737180" y="2478250"/>
          <a:ext cx="4733184" cy="2174104"/>
        </p:xfrm>
        <a:graphic>
          <a:graphicData uri="http://schemas.openxmlformats.org/drawingml/2006/table">
            <a:tbl>
              <a:tblPr bandRow="1">
                <a:tableStyleId>{2D5ABB26-0587-4C30-8999-92F81FD0307C}</a:tableStyleId>
              </a:tblPr>
              <a:tblGrid>
                <a:gridCol w="1546092">
                  <a:extLst>
                    <a:ext uri="{9D8B030D-6E8A-4147-A177-3AD203B41FA5}">
                      <a16:colId xmlns:a16="http://schemas.microsoft.com/office/drawing/2014/main" val="1678076792"/>
                    </a:ext>
                  </a:extLst>
                </a:gridCol>
                <a:gridCol w="686658">
                  <a:extLst>
                    <a:ext uri="{9D8B030D-6E8A-4147-A177-3AD203B41FA5}">
                      <a16:colId xmlns:a16="http://schemas.microsoft.com/office/drawing/2014/main" val="2601369493"/>
                    </a:ext>
                  </a:extLst>
                </a:gridCol>
                <a:gridCol w="779009">
                  <a:extLst>
                    <a:ext uri="{9D8B030D-6E8A-4147-A177-3AD203B41FA5}">
                      <a16:colId xmlns:a16="http://schemas.microsoft.com/office/drawing/2014/main" val="2395970223"/>
                    </a:ext>
                  </a:extLst>
                </a:gridCol>
                <a:gridCol w="572927">
                  <a:extLst>
                    <a:ext uri="{9D8B030D-6E8A-4147-A177-3AD203B41FA5}">
                      <a16:colId xmlns:a16="http://schemas.microsoft.com/office/drawing/2014/main" val="3235649811"/>
                    </a:ext>
                  </a:extLst>
                </a:gridCol>
                <a:gridCol w="606406">
                  <a:extLst>
                    <a:ext uri="{9D8B030D-6E8A-4147-A177-3AD203B41FA5}">
                      <a16:colId xmlns:a16="http://schemas.microsoft.com/office/drawing/2014/main" val="1050073455"/>
                    </a:ext>
                  </a:extLst>
                </a:gridCol>
                <a:gridCol w="542092">
                  <a:extLst>
                    <a:ext uri="{9D8B030D-6E8A-4147-A177-3AD203B41FA5}">
                      <a16:colId xmlns:a16="http://schemas.microsoft.com/office/drawing/2014/main" val="3827523272"/>
                    </a:ext>
                  </a:extLst>
                </a:gridCol>
              </a:tblGrid>
              <a:tr h="235295">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fontAlgn="b"/>
                      <a:r>
                        <a:rPr lang="sv-SE" sz="800" b="0" i="0" u="none" strike="noStrike" dirty="0">
                          <a:solidFill>
                            <a:srgbClr val="000000"/>
                          </a:solidFill>
                          <a:effectLst/>
                          <a:latin typeface="Futura Std Book" panose="020B0502020204020303" pitchFamily="34" charset="0"/>
                        </a:rPr>
                        <a:t>2021 kv3</a:t>
                      </a:r>
                    </a:p>
                  </a:txBody>
                  <a:tcPr marL="9525" marR="9525" marT="9525" marB="0" anchor="b"/>
                </a:tc>
                <a:tc gridSpan="2">
                  <a:txBody>
                    <a:bodyPr/>
                    <a:lstStyle/>
                    <a:p>
                      <a:pPr algn="ctr" fontAlgn="b"/>
                      <a:r>
                        <a:rPr lang="sv-SE" sz="800" b="0" i="0" u="none" strike="noStrike">
                          <a:solidFill>
                            <a:srgbClr val="000000"/>
                          </a:solidFill>
                          <a:effectLst/>
                          <a:latin typeface="Futura Std Book" panose="020B0502020204020303" pitchFamily="34" charset="0"/>
                        </a:rPr>
                        <a:t>Förändring (%) </a:t>
                      </a: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800" b="0" i="0" u="none" strike="noStrike">
                          <a:solidFill>
                            <a:srgbClr val="000000"/>
                          </a:solidFill>
                          <a:effectLst/>
                          <a:latin typeface="Futura Std Book" panose="020B0502020204020303" pitchFamily="34" charset="0"/>
                        </a:rPr>
                        <a:t>R12*</a:t>
                      </a: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24706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800" b="0" i="0" u="none" strike="noStrike">
                          <a:solidFill>
                            <a:srgbClr val="000000"/>
                          </a:solidFill>
                          <a:effectLst/>
                          <a:latin typeface="Futura Std Book" panose="020B0502020204020303" pitchFamily="34" charset="0"/>
                        </a:rPr>
                        <a:t>(i 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-1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-5 år</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(tusental)</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pitchFamily="34" charset="0"/>
                        </a:rPr>
                        <a:t>Utv., %</a:t>
                      </a:r>
                    </a:p>
                  </a:txBody>
                  <a:tcPr marL="9525" marR="9525" marT="9525" marB="0" anchor="b"/>
                </a:tc>
                <a:extLst>
                  <a:ext uri="{0D108BD9-81ED-4DB2-BD59-A6C34878D82A}">
                    <a16:rowId xmlns:a16="http://schemas.microsoft.com/office/drawing/2014/main" val="1194244375"/>
                  </a:ext>
                </a:extLst>
              </a:tr>
              <a:tr h="281958">
                <a:tc>
                  <a:txBody>
                    <a:bodyPr/>
                    <a:lstStyle/>
                    <a:p>
                      <a:pPr marL="72000" algn="l" fontAlgn="b"/>
                      <a:r>
                        <a:rPr lang="sv-SE" sz="800" u="none" strike="noStrike" dirty="0">
                          <a:effectLst/>
                        </a:rPr>
                        <a:t>Sverige</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13 745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30 717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a:t>
                      </a:r>
                    </a:p>
                  </a:txBody>
                  <a:tcPr marL="9525" marR="9525" marT="9525" marB="0" anchor="ctr"/>
                </a:tc>
                <a:extLst>
                  <a:ext uri="{0D108BD9-81ED-4DB2-BD59-A6C34878D82A}">
                    <a16:rowId xmlns:a16="http://schemas.microsoft.com/office/drawing/2014/main" val="1544414373"/>
                  </a:ext>
                </a:extLst>
              </a:tr>
              <a:tr h="281958">
                <a:tc>
                  <a:txBody>
                    <a:bodyPr/>
                    <a:lstStyle/>
                    <a:p>
                      <a:pPr marL="72000" algn="l" fontAlgn="b"/>
                      <a:r>
                        <a:rPr lang="sv-SE" sz="800" u="none" strike="noStrike" dirty="0">
                          <a:effectLst/>
                        </a:rPr>
                        <a:t>Stockholmsregionen</a:t>
                      </a:r>
                      <a:endParaRPr lang="sv-SE" sz="800" b="0" i="0"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0" u="none" strike="noStrike">
                          <a:solidFill>
                            <a:srgbClr val="000000"/>
                          </a:solidFill>
                          <a:effectLst/>
                          <a:latin typeface="Futura Std Book" panose="020B0502020204020303"/>
                        </a:rPr>
                        <a:t>5 472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46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13 276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 </a:t>
                      </a:r>
                    </a:p>
                  </a:txBody>
                  <a:tcPr marL="9525" marR="9525" marT="9525" marB="0" anchor="ctr"/>
                </a:tc>
                <a:extLst>
                  <a:ext uri="{0D108BD9-81ED-4DB2-BD59-A6C34878D82A}">
                    <a16:rowId xmlns:a16="http://schemas.microsoft.com/office/drawing/2014/main" val="4178915708"/>
                  </a:ext>
                </a:extLst>
              </a:tr>
              <a:tr h="281958">
                <a:tc>
                  <a:txBody>
                    <a:bodyPr/>
                    <a:lstStyle/>
                    <a:p>
                      <a:pPr marL="72000" algn="l" fontAlgn="b"/>
                      <a:r>
                        <a:rPr lang="sv-SE" sz="800" b="1" u="none" strike="noStrike" dirty="0">
                          <a:effectLst/>
                        </a:rPr>
                        <a:t>Gävleborgs län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291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688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 </a:t>
                      </a:r>
                    </a:p>
                  </a:txBody>
                  <a:tcPr marL="9525" marR="9525" marT="9525" marB="0" anchor="ctr"/>
                </a:tc>
                <a:extLst>
                  <a:ext uri="{0D108BD9-81ED-4DB2-BD59-A6C34878D82A}">
                    <a16:rowId xmlns:a16="http://schemas.microsoft.com/office/drawing/2014/main" val="1554613420"/>
                  </a:ext>
                </a:extLst>
              </a:tr>
              <a:tr h="281958">
                <a:tc>
                  <a:txBody>
                    <a:bodyPr/>
                    <a:lstStyle/>
                    <a:p>
                      <a:pPr marL="72000" algn="l" fontAlgn="b"/>
                      <a:r>
                        <a:rPr lang="sv-SE" sz="800" b="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24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111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49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-17 </a:t>
                      </a:r>
                    </a:p>
                  </a:txBody>
                  <a:tcPr marL="9525" marR="9525" marT="9525" marB="0" anchor="ctr"/>
                </a:tc>
                <a:extLst>
                  <a:ext uri="{0D108BD9-81ED-4DB2-BD59-A6C34878D82A}">
                    <a16:rowId xmlns:a16="http://schemas.microsoft.com/office/drawing/2014/main" val="1376509740"/>
                  </a:ext>
                </a:extLst>
              </a:tr>
              <a:tr h="281958">
                <a:tc>
                  <a:txBody>
                    <a:bodyPr/>
                    <a:lstStyle/>
                    <a:p>
                      <a:pPr marL="72000" algn="l" fontAlgn="b"/>
                      <a:r>
                        <a:rPr lang="sv-SE" sz="800" b="1" u="none" strike="noStrike" dirty="0">
                          <a:effectLst/>
                        </a:rPr>
                        <a:t>Gävle kommun</a:t>
                      </a:r>
                    </a:p>
                  </a:txBody>
                  <a:tcPr marL="0" marR="0" marT="0" marB="0" anchor="ctr"/>
                </a:tc>
                <a:tc>
                  <a:txBody>
                    <a:bodyPr/>
                    <a:lstStyle/>
                    <a:p>
                      <a:pPr algn="ctr" fontAlgn="ctr"/>
                      <a:r>
                        <a:rPr lang="sv-SE" sz="800" b="1" i="0" u="none" strike="noStrike">
                          <a:solidFill>
                            <a:srgbClr val="000000"/>
                          </a:solidFill>
                          <a:effectLst/>
                          <a:latin typeface="Futura Std Book" panose="020B0502020204020303"/>
                        </a:rPr>
                        <a:t>134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29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310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2 </a:t>
                      </a:r>
                    </a:p>
                  </a:txBody>
                  <a:tcPr marL="9525" marR="9525" marT="9525" marB="0" anchor="ctr"/>
                </a:tc>
                <a:extLst>
                  <a:ext uri="{0D108BD9-81ED-4DB2-BD59-A6C34878D82A}">
                    <a16:rowId xmlns:a16="http://schemas.microsoft.com/office/drawing/2014/main" val="923977588"/>
                  </a:ext>
                </a:extLst>
              </a:tr>
              <a:tr h="281958">
                <a:tc>
                  <a:txBody>
                    <a:bodyPr/>
                    <a:lstStyle/>
                    <a:p>
                      <a:pPr marL="72000" marR="0" lvl="0" indent="0" algn="l" defTabSz="816314" rtl="0" eaLnBrk="1" fontAlgn="b" latinLnBrk="0" hangingPunct="1">
                        <a:lnSpc>
                          <a:spcPct val="100000"/>
                        </a:lnSpc>
                        <a:spcBef>
                          <a:spcPts val="0"/>
                        </a:spcBef>
                        <a:spcAft>
                          <a:spcPts val="0"/>
                        </a:spcAft>
                        <a:buClrTx/>
                        <a:buSzTx/>
                        <a:buFontTx/>
                        <a:buNone/>
                        <a:tabLst/>
                        <a:defRPr/>
                      </a:pPr>
                      <a:r>
                        <a:rPr lang="sv-SE" sz="800" i="1" u="none" strike="noStrike" dirty="0">
                          <a:effectLst/>
                        </a:rPr>
                        <a:t>Varav utländska</a:t>
                      </a:r>
                      <a:endParaRPr lang="sv-SE" sz="800" b="0" i="1" u="none" strike="noStrike" dirty="0">
                        <a:solidFill>
                          <a:srgbClr val="000000"/>
                        </a:solidFill>
                        <a:effectLst/>
                        <a:latin typeface="Futura std book" panose="020B0502020204020303"/>
                      </a:endParaRPr>
                    </a:p>
                  </a:txBody>
                  <a:tcPr marL="0" marR="0" marT="0" marB="0" anchor="ctr"/>
                </a:tc>
                <a:tc>
                  <a:txBody>
                    <a:bodyPr/>
                    <a:lstStyle/>
                    <a:p>
                      <a:pPr algn="ctr" fontAlgn="ctr"/>
                      <a:r>
                        <a:rPr lang="sv-SE" sz="800" b="0" i="1" u="none" strike="noStrike">
                          <a:solidFill>
                            <a:srgbClr val="000000"/>
                          </a:solidFill>
                          <a:effectLst/>
                          <a:latin typeface="Futura Std Book" panose="020B0502020204020303"/>
                        </a:rPr>
                        <a:t>12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152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39 </a:t>
                      </a:r>
                    </a:p>
                  </a:txBody>
                  <a:tcPr marL="9525" marR="9525" marT="9525" marB="0" anchor="ctr"/>
                </a:tc>
                <a:tc>
                  <a:txBody>
                    <a:bodyPr/>
                    <a:lstStyle/>
                    <a:p>
                      <a:pPr algn="ctr" fontAlgn="ctr"/>
                      <a:r>
                        <a:rPr lang="sv-SE" sz="800" b="0" i="1" u="none" strike="noStrike">
                          <a:solidFill>
                            <a:srgbClr val="000000"/>
                          </a:solidFill>
                          <a:effectLst/>
                          <a:latin typeface="Futura Std Book" panose="020B0502020204020303"/>
                        </a:rPr>
                        <a:t>26 </a:t>
                      </a:r>
                    </a:p>
                  </a:txBody>
                  <a:tcPr marL="9525" marR="9525" marT="9525" marB="0" anchor="ctr"/>
                </a:tc>
                <a:tc>
                  <a:txBody>
                    <a:bodyPr/>
                    <a:lstStyle/>
                    <a:p>
                      <a:pPr algn="ctr" fontAlgn="ctr"/>
                      <a:r>
                        <a:rPr lang="sv-SE" sz="800" b="0" i="1" u="none" strike="noStrike" dirty="0">
                          <a:solidFill>
                            <a:srgbClr val="000000"/>
                          </a:solidFill>
                          <a:effectLst/>
                          <a:latin typeface="Futura Std Book" panose="020B0502020204020303"/>
                        </a:rPr>
                        <a:t>33 </a:t>
                      </a:r>
                    </a:p>
                  </a:txBody>
                  <a:tcPr marL="9525" marR="9525" marT="9525" marB="0" anchor="ctr"/>
                </a:tc>
                <a:extLst>
                  <a:ext uri="{0D108BD9-81ED-4DB2-BD59-A6C34878D82A}">
                    <a16:rowId xmlns:a16="http://schemas.microsoft.com/office/drawing/2014/main" val="6640234"/>
                  </a:ext>
                </a:extLst>
              </a:tr>
            </a:tbl>
          </a:graphicData>
        </a:graphic>
      </p:graphicFrame>
      <p:sp>
        <p:nvSpPr>
          <p:cNvPr id="11" name="textruta 10">
            <a:extLst>
              <a:ext uri="{FF2B5EF4-FFF2-40B4-BE49-F238E27FC236}">
                <a16:creationId xmlns:a16="http://schemas.microsoft.com/office/drawing/2014/main" id="{F57CE71F-C2DA-40B8-B009-D6BF2ECA4B1B}"/>
              </a:ext>
            </a:extLst>
          </p:cNvPr>
          <p:cNvSpPr txBox="1"/>
          <p:nvPr/>
        </p:nvSpPr>
        <p:spPr>
          <a:xfrm>
            <a:off x="10337004" y="4790851"/>
            <a:ext cx="1133360" cy="276999"/>
          </a:xfrm>
          <a:prstGeom prst="rect">
            <a:avLst/>
          </a:prstGeom>
          <a:noFill/>
        </p:spPr>
        <p:txBody>
          <a:bodyPr wrap="square" rtlCol="0">
            <a:spAutoFit/>
          </a:bodyPr>
          <a:lstStyle/>
          <a:p>
            <a:r>
              <a:rPr lang="sv-SE" sz="600" dirty="0"/>
              <a:t>**För utländska gästnätter exklusive camping</a:t>
            </a:r>
          </a:p>
        </p:txBody>
      </p:sp>
      <p:graphicFrame>
        <p:nvGraphicFramePr>
          <p:cNvPr id="12" name="Diagram 11">
            <a:extLst>
              <a:ext uri="{FF2B5EF4-FFF2-40B4-BE49-F238E27FC236}">
                <a16:creationId xmlns:a16="http://schemas.microsoft.com/office/drawing/2014/main" id="{419DD39B-069C-4728-A6C9-74E2711163A3}"/>
              </a:ext>
            </a:extLst>
          </p:cNvPr>
          <p:cNvGraphicFramePr>
            <a:graphicFrameLocks/>
          </p:cNvGraphicFramePr>
          <p:nvPr>
            <p:extLst>
              <p:ext uri="{D42A27DB-BD31-4B8C-83A1-F6EECF244321}">
                <p14:modId xmlns:p14="http://schemas.microsoft.com/office/powerpoint/2010/main" val="2598643664"/>
              </p:ext>
            </p:extLst>
          </p:nvPr>
        </p:nvGraphicFramePr>
        <p:xfrm>
          <a:off x="811892" y="2215451"/>
          <a:ext cx="5691959" cy="318569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latshållare för bild 13" descr="En bild som visar oskärpa&#10;&#10;Automatiskt genererad beskrivning">
            <a:extLst>
              <a:ext uri="{FF2B5EF4-FFF2-40B4-BE49-F238E27FC236}">
                <a16:creationId xmlns:a16="http://schemas.microsoft.com/office/drawing/2014/main" id="{0D7AF5A6-1AEB-4E83-84CE-467DB02AFE2E}"/>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AC9C0946-E34D-464B-BFCB-685A8FB42E9F}"/>
              </a:ext>
            </a:extLst>
          </p:cNvPr>
          <p:cNvSpPr>
            <a:spLocks noGrp="1"/>
          </p:cNvSpPr>
          <p:nvPr>
            <p:ph type="body" sz="quarter" idx="14"/>
          </p:nvPr>
        </p:nvSpPr>
        <p:spPr/>
        <p:txBody>
          <a:bodyPr/>
          <a:lstStyle/>
          <a:p>
            <a:endParaRPr lang="sv-SE"/>
          </a:p>
        </p:txBody>
      </p:sp>
      <p:graphicFrame>
        <p:nvGraphicFramePr>
          <p:cNvPr id="7" name="Platshållare för innehåll 4">
            <a:extLst>
              <a:ext uri="{FF2B5EF4-FFF2-40B4-BE49-F238E27FC236}">
                <a16:creationId xmlns:a16="http://schemas.microsoft.com/office/drawing/2014/main" id="{96BD87F6-1AD8-4F7C-BEB4-6F325166DF73}"/>
              </a:ext>
            </a:extLst>
          </p:cNvPr>
          <p:cNvGraphicFramePr>
            <a:graphicFrameLocks/>
          </p:cNvGraphicFramePr>
          <p:nvPr>
            <p:extLst>
              <p:ext uri="{D42A27DB-BD31-4B8C-83A1-F6EECF244321}">
                <p14:modId xmlns:p14="http://schemas.microsoft.com/office/powerpoint/2010/main" val="49796962"/>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25324">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266363">
                  <a:extLst>
                    <a:ext uri="{9D8B030D-6E8A-4147-A177-3AD203B41FA5}">
                      <a16:colId xmlns:a16="http://schemas.microsoft.com/office/drawing/2014/main" val="1671515360"/>
                    </a:ext>
                  </a:extLst>
                </a:gridCol>
                <a:gridCol w="978553">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Nyregistrerade företag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Företagskonkurser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dirty="0">
                          <a:solidFill>
                            <a:srgbClr val="FFFFFF"/>
                          </a:solidFill>
                          <a:effectLst/>
                          <a:latin typeface="Futura Std Book" panose="020B0502020204020303"/>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8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a:solidFill>
                            <a:srgbClr val="000000"/>
                          </a:solidFill>
                          <a:effectLst/>
                          <a:latin typeface="Futura Std Book" panose="020B0502020204020303" pitchFamily="34" charset="0"/>
                        </a:rPr>
                        <a:t>Gävleborgs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346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15</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Gävle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149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Hudiksvall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50</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72DCB36B-58AC-4779-9F36-3C63293350E2}"/>
              </a:ext>
            </a:extLst>
          </p:cNvPr>
          <p:cNvSpPr txBox="1"/>
          <p:nvPr/>
        </p:nvSpPr>
        <p:spPr>
          <a:xfrm>
            <a:off x="6096000" y="6630824"/>
            <a:ext cx="1156086" cy="246221"/>
          </a:xfrm>
          <a:prstGeom prst="rect">
            <a:avLst/>
          </a:prstGeom>
          <a:noFill/>
        </p:spPr>
        <p:txBody>
          <a:bodyPr wrap="none" rtlCol="0">
            <a:spAutoFit/>
          </a:bodyPr>
          <a:lstStyle/>
          <a:p>
            <a:r>
              <a:rPr lang="sv-SE" sz="800" dirty="0"/>
              <a:t>Källa: Bolagsverket</a:t>
            </a:r>
            <a:r>
              <a:rPr lang="sv-SE" sz="1000" dirty="0"/>
              <a:t> </a:t>
            </a:r>
          </a:p>
        </p:txBody>
      </p:sp>
      <p:sp>
        <p:nvSpPr>
          <p:cNvPr id="13" name="Rubrik 8">
            <a:extLst>
              <a:ext uri="{FF2B5EF4-FFF2-40B4-BE49-F238E27FC236}">
                <a16:creationId xmlns:a16="http://schemas.microsoft.com/office/drawing/2014/main" id="{9D3FD2DD-A64C-48E3-94AC-F5DD0CB1FD44}"/>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Företagande</a:t>
            </a:r>
            <a:br>
              <a:rPr lang="sv-SE" dirty="0"/>
            </a:br>
            <a:r>
              <a:rPr lang="sv-SE" sz="2400" b="0" dirty="0"/>
              <a:t>Kommunerna </a:t>
            </a:r>
            <a:r>
              <a:rPr lang="sv-SE" sz="2400" b="0"/>
              <a:t>i Gävleborgs </a:t>
            </a:r>
            <a:r>
              <a:rPr lang="sv-SE" sz="2400" b="0" dirty="0"/>
              <a:t>län</a:t>
            </a:r>
            <a:endParaRPr lang="sv-SE" b="0" dirty="0"/>
          </a:p>
        </p:txBody>
      </p:sp>
    </p:spTree>
    <p:extLst>
      <p:ext uri="{BB962C8B-B14F-4D97-AF65-F5344CB8AC3E}">
        <p14:creationId xmlns:p14="http://schemas.microsoft.com/office/powerpoint/2010/main" val="28944915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tshållare för bild 9" descr="En bild som visar oskärpa&#10;&#10;Automatiskt genererad beskrivning">
            <a:extLst>
              <a:ext uri="{FF2B5EF4-FFF2-40B4-BE49-F238E27FC236}">
                <a16:creationId xmlns:a16="http://schemas.microsoft.com/office/drawing/2014/main" id="{0D934A15-744B-4D46-9517-153D330B86D3}"/>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E9DD0867-1633-4F46-A8B2-F40674BD8C12}"/>
              </a:ext>
            </a:extLst>
          </p:cNvPr>
          <p:cNvSpPr>
            <a:spLocks noGrp="1"/>
          </p:cNvSpPr>
          <p:nvPr>
            <p:ph type="body" sz="quarter" idx="14"/>
          </p:nvPr>
        </p:nvSpPr>
        <p:spPr>
          <a:xfrm>
            <a:off x="337439" y="6152489"/>
            <a:ext cx="1544400" cy="379113"/>
          </a:xfrm>
        </p:spPr>
        <p:txBody>
          <a:bodyPr/>
          <a:lstStyle/>
          <a:p>
            <a:endParaRPr lang="sv-SE" dirty="0"/>
          </a:p>
        </p:txBody>
      </p:sp>
      <p:sp>
        <p:nvSpPr>
          <p:cNvPr id="5" name="Rubrik 8">
            <a:extLst>
              <a:ext uri="{FF2B5EF4-FFF2-40B4-BE49-F238E27FC236}">
                <a16:creationId xmlns:a16="http://schemas.microsoft.com/office/drawing/2014/main" id="{D450BD93-E911-4346-BCD8-882EA52463A6}"/>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61796D54-99B8-4B20-8E6B-0015D01EE6ED}"/>
              </a:ext>
            </a:extLst>
          </p:cNvPr>
          <p:cNvGraphicFramePr>
            <a:graphicFrameLocks/>
          </p:cNvGraphicFramePr>
          <p:nvPr>
            <p:extLst>
              <p:ext uri="{D42A27DB-BD31-4B8C-83A1-F6EECF244321}">
                <p14:modId xmlns:p14="http://schemas.microsoft.com/office/powerpoint/2010/main" val="3535126748"/>
              </p:ext>
            </p:extLst>
          </p:nvPr>
        </p:nvGraphicFramePr>
        <p:xfrm>
          <a:off x="6167438" y="106615"/>
          <a:ext cx="5689601" cy="6418008"/>
        </p:xfrm>
        <a:graphic>
          <a:graphicData uri="http://schemas.openxmlformats.org/drawingml/2006/table">
            <a:tbl>
              <a:tblPr firstRow="1" bandRow="1">
                <a:tableStyleId>{5C22544A-7EE6-4342-B048-85BDC9FD1C3A}</a:tableStyleId>
              </a:tblPr>
              <a:tblGrid>
                <a:gridCol w="1225858">
                  <a:extLst>
                    <a:ext uri="{9D8B030D-6E8A-4147-A177-3AD203B41FA5}">
                      <a16:colId xmlns:a16="http://schemas.microsoft.com/office/drawing/2014/main" val="452260278"/>
                    </a:ext>
                  </a:extLst>
                </a:gridCol>
                <a:gridCol w="962450">
                  <a:extLst>
                    <a:ext uri="{9D8B030D-6E8A-4147-A177-3AD203B41FA5}">
                      <a16:colId xmlns:a16="http://schemas.microsoft.com/office/drawing/2014/main" val="1889858293"/>
                    </a:ext>
                  </a:extLst>
                </a:gridCol>
                <a:gridCol w="1266915">
                  <a:extLst>
                    <a:ext uri="{9D8B030D-6E8A-4147-A177-3AD203B41FA5}">
                      <a16:colId xmlns:a16="http://schemas.microsoft.com/office/drawing/2014/main" val="1671515360"/>
                    </a:ext>
                  </a:extLst>
                </a:gridCol>
                <a:gridCol w="978979">
                  <a:extLst>
                    <a:ext uri="{9D8B030D-6E8A-4147-A177-3AD203B41FA5}">
                      <a16:colId xmlns:a16="http://schemas.microsoft.com/office/drawing/2014/main" val="2818758293"/>
                    </a:ext>
                  </a:extLst>
                </a:gridCol>
                <a:gridCol w="1255399">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Nyanmälda platser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Varslade personer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2021 kv3</a:t>
                      </a:r>
                    </a:p>
                  </a:txBody>
                  <a:tcPr marL="9525" marR="9525" marT="9525" marB="0">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dirty="0">
                          <a:solidFill>
                            <a:srgbClr val="FFFFFF"/>
                          </a:solidFill>
                          <a:effectLst/>
                          <a:latin typeface="Futura Std Book" panose="020B0502020204020303"/>
                        </a:rPr>
                        <a:t>2021 kv3</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t"/>
                      <a:r>
                        <a:rPr lang="sv-SE" sz="800" b="0" i="0" u="none" strike="noStrike">
                          <a:solidFill>
                            <a:srgbClr val="FFFFFF"/>
                          </a:solidFill>
                          <a:effectLst/>
                          <a:latin typeface="Futura Std Book" panose="020B0502020204020303"/>
                        </a:rPr>
                        <a:t>-1 år</a:t>
                      </a:r>
                    </a:p>
                  </a:txBody>
                  <a:tcPr marL="9525" marR="9525" marT="9525"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a:solidFill>
                            <a:srgbClr val="000000"/>
                          </a:solidFill>
                          <a:effectLst/>
                          <a:latin typeface="Futura Std Book" panose="020B0502020204020303" pitchFamily="34" charset="0"/>
                        </a:rPr>
                        <a:t>Gävleborgs län</a:t>
                      </a:r>
                    </a:p>
                  </a:txBody>
                  <a:tcPr marL="144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5 596</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52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-82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307</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189</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163</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Gävle</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2 717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106</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Hudiksvall</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705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537BBE5D-4DDC-4066-B845-66DE14E29644}"/>
              </a:ext>
            </a:extLst>
          </p:cNvPr>
          <p:cNvSpPr txBox="1"/>
          <p:nvPr/>
        </p:nvSpPr>
        <p:spPr>
          <a:xfrm>
            <a:off x="6096000" y="6642556"/>
            <a:ext cx="1500732" cy="215444"/>
          </a:xfrm>
          <a:prstGeom prst="rect">
            <a:avLst/>
          </a:prstGeom>
          <a:noFill/>
        </p:spPr>
        <p:txBody>
          <a:bodyPr wrap="none" rtlCol="0">
            <a:spAutoFit/>
          </a:bodyPr>
          <a:lstStyle/>
          <a:p>
            <a:r>
              <a:rPr lang="sv-SE" sz="800" dirty="0"/>
              <a:t>Källa: Arbetsförmedlingen </a:t>
            </a:r>
          </a:p>
        </p:txBody>
      </p:sp>
      <p:sp>
        <p:nvSpPr>
          <p:cNvPr id="9" name="textruta 8">
            <a:extLst>
              <a:ext uri="{FF2B5EF4-FFF2-40B4-BE49-F238E27FC236}">
                <a16:creationId xmlns:a16="http://schemas.microsoft.com/office/drawing/2014/main" id="{EB44EF06-FB49-4A33-A960-103DA1D56F40}"/>
              </a:ext>
            </a:extLst>
          </p:cNvPr>
          <p:cNvSpPr txBox="1"/>
          <p:nvPr/>
        </p:nvSpPr>
        <p:spPr>
          <a:xfrm>
            <a:off x="0" y="6561545"/>
            <a:ext cx="5830442" cy="276999"/>
          </a:xfrm>
          <a:prstGeom prst="rect">
            <a:avLst/>
          </a:prstGeom>
          <a:noFill/>
        </p:spPr>
        <p:txBody>
          <a:bodyPr wrap="non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sv-SE" sz="600" dirty="0">
                <a:solidFill>
                  <a:schemeClr val="bg1"/>
                </a:solidFill>
              </a:rPr>
              <a:t>*Varsel ska anmälas till arbetsförmedlingen om du inom ett län avser att säga upp eller minska arbetstiden för minst fem anställda eller fler. Som arbets-</a:t>
            </a:r>
          </a:p>
          <a:p>
            <a:r>
              <a:rPr lang="sv-SE" sz="600" dirty="0">
                <a:solidFill>
                  <a:schemeClr val="bg1"/>
                </a:solidFill>
              </a:rPr>
              <a:t>givare är man inte skyldig att specificera vilken kommun ett varsel gäller. Därför summerar kommunernas siffror inte alltid till länet. </a:t>
            </a:r>
            <a:endParaRPr lang="sv-SE" sz="800" dirty="0">
              <a:solidFill>
                <a:schemeClr val="bg1"/>
              </a:solidFill>
            </a:endParaRPr>
          </a:p>
        </p:txBody>
      </p:sp>
    </p:spTree>
    <p:extLst>
      <p:ext uri="{BB962C8B-B14F-4D97-AF65-F5344CB8AC3E}">
        <p14:creationId xmlns:p14="http://schemas.microsoft.com/office/powerpoint/2010/main" val="358698949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tshållare för bild 7" descr="En bild som visar oskärpa&#10;&#10;Automatiskt genererad beskrivning">
            <a:extLst>
              <a:ext uri="{FF2B5EF4-FFF2-40B4-BE49-F238E27FC236}">
                <a16:creationId xmlns:a16="http://schemas.microsoft.com/office/drawing/2014/main" id="{54D24FFE-A7F6-47BE-9507-E79ED9C1180B}"/>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BD446C52-400F-4208-AD5B-8E206EA69663}"/>
              </a:ext>
            </a:extLst>
          </p:cNvPr>
          <p:cNvSpPr>
            <a:spLocks noGrp="1"/>
          </p:cNvSpPr>
          <p:nvPr>
            <p:ph type="body" sz="quarter" idx="14"/>
          </p:nvPr>
        </p:nvSpPr>
        <p:spPr/>
        <p:txBody>
          <a:bodyPr/>
          <a:lstStyle/>
          <a:p>
            <a:endParaRPr lang="sv-SE" dirty="0"/>
          </a:p>
        </p:txBody>
      </p:sp>
      <p:sp>
        <p:nvSpPr>
          <p:cNvPr id="9" name="Rubrik 8">
            <a:extLst>
              <a:ext uri="{FF2B5EF4-FFF2-40B4-BE49-F238E27FC236}">
                <a16:creationId xmlns:a16="http://schemas.microsoft.com/office/drawing/2014/main" id="{901CB539-C89D-45AE-9145-41E42A8AEAD8}"/>
              </a:ext>
            </a:extLst>
          </p:cNvPr>
          <p:cNvSpPr txBox="1">
            <a:spLocks/>
          </p:cNvSpPr>
          <p:nvPr/>
        </p:nvSpPr>
        <p:spPr>
          <a:xfrm>
            <a:off x="730249" y="34289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Arbetsmarknad</a:t>
            </a:r>
            <a:br>
              <a:rPr lang="sv-SE" dirty="0"/>
            </a:br>
            <a:r>
              <a:rPr lang="sv-SE" sz="2400" b="0" dirty="0"/>
              <a:t>Kommunerna </a:t>
            </a:r>
            <a:r>
              <a:rPr lang="sv-SE" sz="2400" b="0"/>
              <a:t>i Gävleborgs </a:t>
            </a:r>
            <a:r>
              <a:rPr lang="sv-SE" sz="2400" b="0" dirty="0"/>
              <a:t>län</a:t>
            </a:r>
            <a:endParaRPr lang="sv-SE" b="0" dirty="0"/>
          </a:p>
        </p:txBody>
      </p:sp>
      <p:graphicFrame>
        <p:nvGraphicFramePr>
          <p:cNvPr id="10" name="Platshållare för innehåll 4">
            <a:extLst>
              <a:ext uri="{FF2B5EF4-FFF2-40B4-BE49-F238E27FC236}">
                <a16:creationId xmlns:a16="http://schemas.microsoft.com/office/drawing/2014/main" id="{3FF0EF34-0A0A-4912-A643-0D03FA3C8370}"/>
              </a:ext>
            </a:extLst>
          </p:cNvPr>
          <p:cNvGraphicFramePr>
            <a:graphicFrameLocks/>
          </p:cNvGraphicFramePr>
          <p:nvPr>
            <p:extLst>
              <p:ext uri="{D42A27DB-BD31-4B8C-83A1-F6EECF244321}">
                <p14:modId xmlns:p14="http://schemas.microsoft.com/office/powerpoint/2010/main" val="571029008"/>
              </p:ext>
            </p:extLst>
          </p:nvPr>
        </p:nvGraphicFramePr>
        <p:xfrm>
          <a:off x="6167440" y="106615"/>
          <a:ext cx="5687122" cy="6418008"/>
        </p:xfrm>
        <a:graphic>
          <a:graphicData uri="http://schemas.openxmlformats.org/drawingml/2006/table">
            <a:tbl>
              <a:tblPr firstRow="1" bandRow="1">
                <a:tableStyleId>{5C22544A-7EE6-4342-B048-85BDC9FD1C3A}</a:tableStyleId>
              </a:tblPr>
              <a:tblGrid>
                <a:gridCol w="1225323">
                  <a:extLst>
                    <a:ext uri="{9D8B030D-6E8A-4147-A177-3AD203B41FA5}">
                      <a16:colId xmlns:a16="http://schemas.microsoft.com/office/drawing/2014/main" val="452260278"/>
                    </a:ext>
                  </a:extLst>
                </a:gridCol>
                <a:gridCol w="962031">
                  <a:extLst>
                    <a:ext uri="{9D8B030D-6E8A-4147-A177-3AD203B41FA5}">
                      <a16:colId xmlns:a16="http://schemas.microsoft.com/office/drawing/2014/main" val="1889858293"/>
                    </a:ext>
                  </a:extLst>
                </a:gridCol>
                <a:gridCol w="1192377">
                  <a:extLst>
                    <a:ext uri="{9D8B030D-6E8A-4147-A177-3AD203B41FA5}">
                      <a16:colId xmlns:a16="http://schemas.microsoft.com/office/drawing/2014/main" val="1671515360"/>
                    </a:ext>
                  </a:extLst>
                </a:gridCol>
                <a:gridCol w="1052540">
                  <a:extLst>
                    <a:ext uri="{9D8B030D-6E8A-4147-A177-3AD203B41FA5}">
                      <a16:colId xmlns:a16="http://schemas.microsoft.com/office/drawing/2014/main" val="2818758293"/>
                    </a:ext>
                  </a:extLst>
                </a:gridCol>
                <a:gridCol w="1254851">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Arbetslöshet (antal pers.)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Arbetslöshet (andel av </a:t>
                      </a:r>
                      <a:r>
                        <a:rPr lang="sv-SE" sz="1000" dirty="0" err="1"/>
                        <a:t>bef</a:t>
                      </a:r>
                      <a:r>
                        <a:rPr lang="sv-SE" sz="1000" dirty="0"/>
                        <a: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dirty="0">
                          <a:solidFill>
                            <a:schemeClr val="bg1"/>
                          </a:solidFill>
                        </a:rPr>
                        <a:t>% av </a:t>
                      </a:r>
                      <a:r>
                        <a:rPr lang="sv-SE" sz="1000" dirty="0" err="1">
                          <a:solidFill>
                            <a:schemeClr val="bg1"/>
                          </a:solidFill>
                        </a:rPr>
                        <a:t>bef</a:t>
                      </a:r>
                      <a:r>
                        <a:rPr lang="sv-SE" sz="1000" dirty="0">
                          <a:solidFill>
                            <a:schemeClr val="bg1"/>
                          </a:solidFill>
                        </a:rPr>
                        <a:t>.           Förändring (</a:t>
                      </a:r>
                      <a:r>
                        <a:rPr lang="sv-SE" sz="1000" dirty="0" err="1">
                          <a:solidFill>
                            <a:schemeClr val="bg1"/>
                          </a:solidFill>
                        </a:rPr>
                        <a:t>p.e</a:t>
                      </a:r>
                      <a:r>
                        <a:rPr lang="sv-SE" sz="1000" dirty="0">
                          <a:solidFill>
                            <a:schemeClr val="bg1"/>
                          </a:solidFill>
                        </a:rPr>
                        <a:t>.)</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dirty="0">
                          <a:solidFill>
                            <a:srgbClr val="FFFFFF"/>
                          </a:solidFill>
                          <a:effectLst/>
                          <a:latin typeface="Futura Std Book" panose="020B0502020204020303"/>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9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marL="72000" algn="l" fontAlgn="b"/>
                      <a:r>
                        <a:rPr lang="sv-SE" sz="800" b="1" i="0" u="none" strike="noStrike" dirty="0">
                          <a:solidFill>
                            <a:srgbClr val="000000"/>
                          </a:solidFill>
                          <a:effectLst/>
                          <a:latin typeface="Futura Std Book" panose="020B0502020204020303"/>
                        </a:rPr>
                        <a:t>Gävleborgs län</a:t>
                      </a:r>
                    </a:p>
                  </a:txBody>
                  <a:tcPr marL="9175" marR="9175" marT="917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13 259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-12,9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6,4</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-0,9</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marL="72000" algn="l" fontAlgn="b"/>
                      <a:r>
                        <a:rPr lang="sv-SE" sz="800" b="0" i="0" u="none" strike="noStrike" dirty="0">
                          <a:solidFill>
                            <a:srgbClr val="000000"/>
                          </a:solidFill>
                          <a:effectLst/>
                          <a:latin typeface="Futura Std Book" panose="020B0502020204020303"/>
                        </a:rPr>
                        <a:t>Ockelbo</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293360832"/>
                  </a:ext>
                </a:extLst>
              </a:tr>
              <a:tr h="458586">
                <a:tc>
                  <a:txBody>
                    <a:bodyPr/>
                    <a:lstStyle/>
                    <a:p>
                      <a:pPr marL="72000" algn="l" fontAlgn="b"/>
                      <a:r>
                        <a:rPr lang="sv-SE" sz="800" b="0" i="0" u="none" strike="noStrike" dirty="0">
                          <a:solidFill>
                            <a:srgbClr val="000000"/>
                          </a:solidFill>
                          <a:effectLst/>
                          <a:latin typeface="Futura Std Book" panose="020B0502020204020303"/>
                        </a:rPr>
                        <a:t>Hofors</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559525621"/>
                  </a:ext>
                </a:extLst>
              </a:tr>
              <a:tr h="458586">
                <a:tc>
                  <a:txBody>
                    <a:bodyPr/>
                    <a:lstStyle/>
                    <a:p>
                      <a:pPr marL="72000" algn="l" fontAlgn="b"/>
                      <a:r>
                        <a:rPr lang="sv-SE" sz="800" b="0" i="0" u="none" strike="noStrike" dirty="0">
                          <a:solidFill>
                            <a:srgbClr val="000000"/>
                          </a:solidFill>
                          <a:effectLst/>
                          <a:latin typeface="Futura Std Book" panose="020B0502020204020303"/>
                        </a:rPr>
                        <a:t>Ovanåker</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433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a:t>
                      </a:r>
                    </a:p>
                  </a:txBody>
                  <a:tcPr marL="9525" marR="9525" marT="9525" marB="0" anchor="ctr"/>
                </a:tc>
                <a:extLst>
                  <a:ext uri="{0D108BD9-81ED-4DB2-BD59-A6C34878D82A}">
                    <a16:rowId xmlns:a16="http://schemas.microsoft.com/office/drawing/2014/main" val="1947986397"/>
                  </a:ext>
                </a:extLst>
              </a:tr>
              <a:tr h="458586">
                <a:tc>
                  <a:txBody>
                    <a:bodyPr/>
                    <a:lstStyle/>
                    <a:p>
                      <a:pPr marL="72000" algn="l" fontAlgn="b"/>
                      <a:r>
                        <a:rPr lang="sv-SE" sz="800" b="0" i="0" u="none" strike="noStrike" dirty="0">
                          <a:solidFill>
                            <a:srgbClr val="000000"/>
                          </a:solidFill>
                          <a:effectLst/>
                          <a:latin typeface="Futura Std Book" panose="020B0502020204020303"/>
                        </a:rPr>
                        <a:t>Nordanstig</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extLst>
                  <a:ext uri="{0D108BD9-81ED-4DB2-BD59-A6C34878D82A}">
                    <a16:rowId xmlns:a16="http://schemas.microsoft.com/office/drawing/2014/main" val="2325918200"/>
                  </a:ext>
                </a:extLst>
              </a:tr>
              <a:tr h="458586">
                <a:tc>
                  <a:txBody>
                    <a:bodyPr/>
                    <a:lstStyle/>
                    <a:p>
                      <a:pPr marL="72000" algn="l" fontAlgn="b"/>
                      <a:r>
                        <a:rPr lang="sv-SE" sz="800" b="0" i="0" u="none" strike="noStrike" dirty="0">
                          <a:solidFill>
                            <a:srgbClr val="000000"/>
                          </a:solidFill>
                          <a:effectLst/>
                          <a:latin typeface="Futura Std Book" panose="020B0502020204020303"/>
                        </a:rPr>
                        <a:t>Ljusdal</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-0,9</a:t>
                      </a:r>
                    </a:p>
                  </a:txBody>
                  <a:tcPr marL="9525" marR="9525" marT="9525" marB="0" anchor="ctr"/>
                </a:tc>
                <a:extLst>
                  <a:ext uri="{0D108BD9-81ED-4DB2-BD59-A6C34878D82A}">
                    <a16:rowId xmlns:a16="http://schemas.microsoft.com/office/drawing/2014/main" val="3944598109"/>
                  </a:ext>
                </a:extLst>
              </a:tr>
              <a:tr h="458586">
                <a:tc>
                  <a:txBody>
                    <a:bodyPr/>
                    <a:lstStyle/>
                    <a:p>
                      <a:pPr marL="72000" algn="l" fontAlgn="b"/>
                      <a:r>
                        <a:rPr lang="sv-SE" sz="800" b="0" i="0" u="none" strike="noStrike" dirty="0">
                          <a:solidFill>
                            <a:srgbClr val="000000"/>
                          </a:solidFill>
                          <a:effectLst/>
                          <a:latin typeface="Futura Std Book" panose="020B0502020204020303"/>
                        </a:rPr>
                        <a:t>Gävle</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5 352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-0,7</a:t>
                      </a:r>
                    </a:p>
                  </a:txBody>
                  <a:tcPr marL="9525" marR="9525" marT="9525" marB="0" anchor="ctr"/>
                </a:tc>
                <a:extLst>
                  <a:ext uri="{0D108BD9-81ED-4DB2-BD59-A6C34878D82A}">
                    <a16:rowId xmlns:a16="http://schemas.microsoft.com/office/drawing/2014/main" val="3208508909"/>
                  </a:ext>
                </a:extLst>
              </a:tr>
              <a:tr h="458586">
                <a:tc>
                  <a:txBody>
                    <a:bodyPr/>
                    <a:lstStyle/>
                    <a:p>
                      <a:pPr marL="72000" algn="l" fontAlgn="b"/>
                      <a:r>
                        <a:rPr lang="sv-SE" sz="800" b="0" i="0" u="none" strike="noStrike" dirty="0">
                          <a:solidFill>
                            <a:srgbClr val="000000"/>
                          </a:solidFill>
                          <a:effectLst/>
                          <a:latin typeface="Futura Std Book" panose="020B0502020204020303"/>
                        </a:rPr>
                        <a:t>Sandviken</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2 038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extLst>
                  <a:ext uri="{0D108BD9-81ED-4DB2-BD59-A6C34878D82A}">
                    <a16:rowId xmlns:a16="http://schemas.microsoft.com/office/drawing/2014/main" val="1121273573"/>
                  </a:ext>
                </a:extLst>
              </a:tr>
              <a:tr h="458586">
                <a:tc>
                  <a:txBody>
                    <a:bodyPr/>
                    <a:lstStyle/>
                    <a:p>
                      <a:pPr marL="72000" algn="l" fontAlgn="b"/>
                      <a:r>
                        <a:rPr lang="sv-SE" sz="800" b="0" i="0" u="none" strike="noStrike" dirty="0">
                          <a:solidFill>
                            <a:srgbClr val="000000"/>
                          </a:solidFill>
                          <a:effectLst/>
                          <a:latin typeface="Futura Std Book" panose="020B0502020204020303"/>
                        </a:rPr>
                        <a:t>Söderhamn</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1084239425"/>
                  </a:ext>
                </a:extLst>
              </a:tr>
              <a:tr h="458586">
                <a:tc>
                  <a:txBody>
                    <a:bodyPr/>
                    <a:lstStyle/>
                    <a:p>
                      <a:pPr marL="72000" algn="l" fontAlgn="b"/>
                      <a:r>
                        <a:rPr lang="sv-SE" sz="800" b="0" i="0" u="none" strike="noStrike" dirty="0">
                          <a:solidFill>
                            <a:srgbClr val="000000"/>
                          </a:solidFill>
                          <a:effectLst/>
                          <a:latin typeface="Futura Std Book" panose="020B0502020204020303"/>
                        </a:rPr>
                        <a:t>Bollnäs</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1 189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2047465816"/>
                  </a:ext>
                </a:extLst>
              </a:tr>
              <a:tr h="458586">
                <a:tc>
                  <a:txBody>
                    <a:bodyPr/>
                    <a:lstStyle/>
                    <a:p>
                      <a:pPr marL="72000" algn="l" fontAlgn="b"/>
                      <a:r>
                        <a:rPr lang="sv-SE" sz="800" b="0" i="0" u="none" strike="noStrike" dirty="0">
                          <a:solidFill>
                            <a:srgbClr val="000000"/>
                          </a:solidFill>
                          <a:effectLst/>
                          <a:latin typeface="Futura Std Book" panose="020B0502020204020303"/>
                        </a:rPr>
                        <a:t>Hudiksvall</a:t>
                      </a:r>
                    </a:p>
                  </a:txBody>
                  <a:tcPr marL="9175" marR="9175" marT="917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1 273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-1,4</a:t>
                      </a:r>
                    </a:p>
                  </a:txBody>
                  <a:tcPr marL="9525" marR="9525" marT="9525" marB="0" anchor="ctr"/>
                </a:tc>
                <a:extLst>
                  <a:ext uri="{0D108BD9-81ED-4DB2-BD59-A6C34878D82A}">
                    <a16:rowId xmlns:a16="http://schemas.microsoft.com/office/drawing/2014/main" val="4226078857"/>
                  </a:ext>
                </a:extLst>
              </a:tr>
            </a:tbl>
          </a:graphicData>
        </a:graphic>
      </p:graphicFrame>
      <p:sp>
        <p:nvSpPr>
          <p:cNvPr id="5" name="textruta 4">
            <a:extLst>
              <a:ext uri="{FF2B5EF4-FFF2-40B4-BE49-F238E27FC236}">
                <a16:creationId xmlns:a16="http://schemas.microsoft.com/office/drawing/2014/main" id="{49C105DA-9636-49E9-8733-604D6E6D0587}"/>
              </a:ext>
            </a:extLst>
          </p:cNvPr>
          <p:cNvSpPr txBox="1"/>
          <p:nvPr/>
        </p:nvSpPr>
        <p:spPr>
          <a:xfrm>
            <a:off x="6096000" y="6643663"/>
            <a:ext cx="2866490" cy="215444"/>
          </a:xfrm>
          <a:prstGeom prst="rect">
            <a:avLst/>
          </a:prstGeom>
          <a:noFill/>
        </p:spPr>
        <p:txBody>
          <a:bodyPr wrap="none" rtlCol="0">
            <a:spAutoFit/>
          </a:bodyPr>
          <a:lstStyle/>
          <a:p>
            <a:r>
              <a:rPr lang="sv-SE" sz="800" dirty="0"/>
              <a:t>Källa: Arbetsförmedlingen och Statistiska centralbyrån</a:t>
            </a:r>
          </a:p>
        </p:txBody>
      </p:sp>
    </p:spTree>
    <p:extLst>
      <p:ext uri="{BB962C8B-B14F-4D97-AF65-F5344CB8AC3E}">
        <p14:creationId xmlns:p14="http://schemas.microsoft.com/office/powerpoint/2010/main" val="7207937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oskärpa&#10;&#10;Automatiskt genererad beskrivning">
            <a:extLst>
              <a:ext uri="{FF2B5EF4-FFF2-40B4-BE49-F238E27FC236}">
                <a16:creationId xmlns:a16="http://schemas.microsoft.com/office/drawing/2014/main" id="{5AD4564A-4005-45CD-849A-33787E39FB78}"/>
              </a:ext>
            </a:extLst>
          </p:cNvPr>
          <p:cNvPicPr>
            <a:picLocks noGrp="1" noChangeAspect="1"/>
          </p:cNvPicPr>
          <p:nvPr>
            <p:ph type="pic" sz="quarter" idx="13"/>
          </p:nvPr>
        </p:nvPicPr>
        <p:blipFill>
          <a:blip r:embed="rId2"/>
          <a:srcRect l="20828" r="20828"/>
          <a:stretch>
            <a:fillRect/>
          </a:stretch>
        </p:blipFill>
        <p:spPr/>
      </p:pic>
      <p:sp>
        <p:nvSpPr>
          <p:cNvPr id="10" name="Platshållare för text 9">
            <a:extLst>
              <a:ext uri="{FF2B5EF4-FFF2-40B4-BE49-F238E27FC236}">
                <a16:creationId xmlns:a16="http://schemas.microsoft.com/office/drawing/2014/main" id="{C4DD2E13-FA8B-45D0-9497-371A255666B3}"/>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9155F4FF-4953-4CFA-A3CF-68D90135B0E4}"/>
              </a:ext>
            </a:extLst>
          </p:cNvPr>
          <p:cNvSpPr txBox="1">
            <a:spLocks/>
          </p:cNvSpPr>
          <p:nvPr/>
        </p:nvSpPr>
        <p:spPr>
          <a:xfrm>
            <a:off x="644524" y="476249"/>
            <a:ext cx="4951380"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Befolkning och bostäder</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D714A523-5846-4288-941A-8E7B3052097F}"/>
              </a:ext>
            </a:extLst>
          </p:cNvPr>
          <p:cNvGraphicFramePr>
            <a:graphicFrameLocks/>
          </p:cNvGraphicFramePr>
          <p:nvPr>
            <p:extLst>
              <p:ext uri="{D42A27DB-BD31-4B8C-83A1-F6EECF244321}">
                <p14:modId xmlns:p14="http://schemas.microsoft.com/office/powerpoint/2010/main" val="1598921714"/>
              </p:ext>
            </p:extLst>
          </p:nvPr>
        </p:nvGraphicFramePr>
        <p:xfrm>
          <a:off x="6167439" y="106615"/>
          <a:ext cx="5687122" cy="6418008"/>
        </p:xfrm>
        <a:graphic>
          <a:graphicData uri="http://schemas.openxmlformats.org/drawingml/2006/table">
            <a:tbl>
              <a:tblPr firstRow="1" bandRow="1">
                <a:tableStyleId>{5C22544A-7EE6-4342-B048-85BDC9FD1C3A}</a:tableStyleId>
              </a:tblPr>
              <a:tblGrid>
                <a:gridCol w="1256356">
                  <a:extLst>
                    <a:ext uri="{9D8B030D-6E8A-4147-A177-3AD203B41FA5}">
                      <a16:colId xmlns:a16="http://schemas.microsoft.com/office/drawing/2014/main" val="452260278"/>
                    </a:ext>
                  </a:extLst>
                </a:gridCol>
                <a:gridCol w="986395">
                  <a:extLst>
                    <a:ext uri="{9D8B030D-6E8A-4147-A177-3AD203B41FA5}">
                      <a16:colId xmlns:a16="http://schemas.microsoft.com/office/drawing/2014/main" val="1889858293"/>
                    </a:ext>
                  </a:extLst>
                </a:gridCol>
                <a:gridCol w="1222576">
                  <a:extLst>
                    <a:ext uri="{9D8B030D-6E8A-4147-A177-3AD203B41FA5}">
                      <a16:colId xmlns:a16="http://schemas.microsoft.com/office/drawing/2014/main" val="1671515360"/>
                    </a:ext>
                  </a:extLst>
                </a:gridCol>
                <a:gridCol w="1079196">
                  <a:extLst>
                    <a:ext uri="{9D8B030D-6E8A-4147-A177-3AD203B41FA5}">
                      <a16:colId xmlns:a16="http://schemas.microsoft.com/office/drawing/2014/main" val="2818758293"/>
                    </a:ext>
                  </a:extLst>
                </a:gridCol>
                <a:gridCol w="1142599">
                  <a:extLst>
                    <a:ext uri="{9D8B030D-6E8A-4147-A177-3AD203B41FA5}">
                      <a16:colId xmlns:a16="http://schemas.microsoft.com/office/drawing/2014/main" val="1452816917"/>
                    </a:ext>
                  </a:extLst>
                </a:gridCol>
              </a:tblGrid>
              <a:tr h="517693">
                <a:tc>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gridSpan="2">
                  <a:txBody>
                    <a:bodyPr/>
                    <a:lstStyle/>
                    <a:p>
                      <a:pPr algn="ctr"/>
                      <a:r>
                        <a:rPr lang="sv-SE" sz="1000" dirty="0"/>
                        <a:t>Befolkning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sv-SE" sz="1000" dirty="0"/>
                        <a:t>Påbörjade lägenheter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Antal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Antal</a:t>
                      </a: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a:solidFill>
                            <a:schemeClr val="bg1"/>
                          </a:solidFill>
                        </a:rPr>
                        <a:t>Förändring (%)</a:t>
                      </a:r>
                      <a:endParaRPr lang="sv-SE"/>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a:rPr>
                        <a:t>2021 kv3</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marL="72000" algn="l" fontAlgn="b"/>
                      <a:r>
                        <a:rPr lang="sv-SE" sz="800" b="1" i="0" u="none" strike="noStrike" dirty="0">
                          <a:solidFill>
                            <a:srgbClr val="000000"/>
                          </a:solidFill>
                          <a:effectLst/>
                          <a:latin typeface="Futura Std Book" panose="020B0502020204020303"/>
                        </a:rPr>
                        <a:t>Gävleborgs län</a:t>
                      </a:r>
                    </a:p>
                  </a:txBody>
                  <a:tcPr marL="9175" marR="9175" marT="917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287 858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0,1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180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-40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Bollnäs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26 752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Gävle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103 124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Hofors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9 587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Hudiksvall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37 703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Ljusdal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18 845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83</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Nordanstig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9 509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dirty="0" err="1">
                          <a:solidFill>
                            <a:srgbClr val="000000"/>
                          </a:solidFill>
                          <a:effectLst/>
                          <a:latin typeface="Futura Std Book" panose="020B0502020204020303"/>
                        </a:rPr>
                        <a:t>i.u</a:t>
                      </a:r>
                      <a:r>
                        <a:rPr lang="sv-SE" sz="800" b="0" i="0" u="none" strike="noStrike" dirty="0">
                          <a:solidFill>
                            <a:srgbClr val="000000"/>
                          </a:solidFill>
                          <a:effectLst/>
                          <a:latin typeface="Futura Std Book" panose="020B0502020204020303"/>
                        </a:rPr>
                        <a:t>.</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Ockelbo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5 889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Ovanåker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11 704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0,2</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Sandviken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39 291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-33</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Söderhamn                                         </a:t>
                      </a:r>
                    </a:p>
                  </a:txBody>
                  <a:tcPr marL="144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25 454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4226078857"/>
                  </a:ext>
                </a:extLst>
              </a:tr>
            </a:tbl>
          </a:graphicData>
        </a:graphic>
      </p:graphicFrame>
      <p:sp>
        <p:nvSpPr>
          <p:cNvPr id="7" name="textruta 6">
            <a:extLst>
              <a:ext uri="{FF2B5EF4-FFF2-40B4-BE49-F238E27FC236}">
                <a16:creationId xmlns:a16="http://schemas.microsoft.com/office/drawing/2014/main" id="{4AE73C6C-E84B-42C9-AED4-E97CA95C0444}"/>
              </a:ext>
            </a:extLst>
          </p:cNvPr>
          <p:cNvSpPr txBox="1"/>
          <p:nvPr/>
        </p:nvSpPr>
        <p:spPr>
          <a:xfrm>
            <a:off x="6096000" y="6628274"/>
            <a:ext cx="1662635" cy="246221"/>
          </a:xfrm>
          <a:prstGeom prst="rect">
            <a:avLst/>
          </a:prstGeom>
          <a:noFill/>
        </p:spPr>
        <p:txBody>
          <a:bodyPr wrap="none" rtlCol="0">
            <a:spAutoFit/>
          </a:bodyPr>
          <a:lstStyle/>
          <a:p>
            <a:r>
              <a:rPr lang="sv-SE" sz="800" dirty="0"/>
              <a:t>Källa: Statistiska centralbyrån</a:t>
            </a:r>
            <a:r>
              <a:rPr lang="sv-SE" sz="1000" dirty="0"/>
              <a:t> </a:t>
            </a:r>
          </a:p>
        </p:txBody>
      </p:sp>
    </p:spTree>
    <p:extLst>
      <p:ext uri="{BB962C8B-B14F-4D97-AF65-F5344CB8AC3E}">
        <p14:creationId xmlns:p14="http://schemas.microsoft.com/office/powerpoint/2010/main" val="41908941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tshållare för bild 10" descr="En bild som visar oskärpa&#10;&#10;Automatiskt genererad beskrivning">
            <a:extLst>
              <a:ext uri="{FF2B5EF4-FFF2-40B4-BE49-F238E27FC236}">
                <a16:creationId xmlns:a16="http://schemas.microsoft.com/office/drawing/2014/main" id="{7416516F-2F8B-4E91-9F78-B7A1C8D2FF4A}"/>
              </a:ext>
            </a:extLst>
          </p:cNvPr>
          <p:cNvPicPr>
            <a:picLocks noGrp="1" noChangeAspect="1"/>
          </p:cNvPicPr>
          <p:nvPr>
            <p:ph type="pic" sz="quarter" idx="13"/>
          </p:nvPr>
        </p:nvPicPr>
        <p:blipFill>
          <a:blip r:embed="rId2"/>
          <a:srcRect l="20828" r="20828"/>
          <a:stretch>
            <a:fillRect/>
          </a:stretch>
        </p:blipFill>
        <p:spPr/>
      </p:pic>
      <p:sp>
        <p:nvSpPr>
          <p:cNvPr id="4" name="Platshållare för text 3">
            <a:extLst>
              <a:ext uri="{FF2B5EF4-FFF2-40B4-BE49-F238E27FC236}">
                <a16:creationId xmlns:a16="http://schemas.microsoft.com/office/drawing/2014/main" id="{1E2DFA14-54D8-4D2C-BBEF-7572474206F4}"/>
              </a:ext>
            </a:extLst>
          </p:cNvPr>
          <p:cNvSpPr>
            <a:spLocks noGrp="1"/>
          </p:cNvSpPr>
          <p:nvPr>
            <p:ph type="body" sz="quarter" idx="14"/>
          </p:nvPr>
        </p:nvSpPr>
        <p:spPr/>
        <p:txBody>
          <a:bodyPr/>
          <a:lstStyle/>
          <a:p>
            <a:endParaRPr lang="sv-SE"/>
          </a:p>
        </p:txBody>
      </p:sp>
      <p:sp>
        <p:nvSpPr>
          <p:cNvPr id="5" name="Rubrik 8">
            <a:extLst>
              <a:ext uri="{FF2B5EF4-FFF2-40B4-BE49-F238E27FC236}">
                <a16:creationId xmlns:a16="http://schemas.microsoft.com/office/drawing/2014/main" id="{6D64DD26-04DE-4492-9013-7058AA79B808}"/>
              </a:ext>
            </a:extLst>
          </p:cNvPr>
          <p:cNvSpPr txBox="1">
            <a:spLocks/>
          </p:cNvSpPr>
          <p:nvPr/>
        </p:nvSpPr>
        <p:spPr>
          <a:xfrm>
            <a:off x="263523" y="438149"/>
            <a:ext cx="5670552" cy="891049"/>
          </a:xfrm>
          <a:prstGeom prst="rect">
            <a:avLst/>
          </a:prstGeom>
        </p:spPr>
        <p:txBody>
          <a:bodyPr vert="horz" lIns="0" tIns="0" rIns="0" bIns="0" rtlCol="0" anchor="b" anchorCtr="0">
            <a:noAutofit/>
          </a:bodyPr>
          <a:lst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a:lstStyle>
          <a:p>
            <a:r>
              <a:rPr lang="sv-SE" dirty="0"/>
              <a:t>Kommersiella övernattningar</a:t>
            </a:r>
            <a:br>
              <a:rPr lang="sv-SE" dirty="0"/>
            </a:br>
            <a:r>
              <a:rPr lang="sv-SE" sz="2400" b="0" dirty="0"/>
              <a:t>Kommunerna </a:t>
            </a:r>
            <a:r>
              <a:rPr lang="sv-SE" sz="2400" b="0"/>
              <a:t>i Gävleborgs </a:t>
            </a:r>
            <a:r>
              <a:rPr lang="sv-SE" sz="2400" b="0" dirty="0"/>
              <a:t>län</a:t>
            </a:r>
            <a:endParaRPr lang="sv-SE" b="0" dirty="0"/>
          </a:p>
        </p:txBody>
      </p:sp>
      <p:graphicFrame>
        <p:nvGraphicFramePr>
          <p:cNvPr id="8" name="Platshållare för innehåll 4">
            <a:extLst>
              <a:ext uri="{FF2B5EF4-FFF2-40B4-BE49-F238E27FC236}">
                <a16:creationId xmlns:a16="http://schemas.microsoft.com/office/drawing/2014/main" id="{BC017272-C698-44A9-A515-30519324C35D}"/>
              </a:ext>
            </a:extLst>
          </p:cNvPr>
          <p:cNvGraphicFramePr>
            <a:graphicFrameLocks/>
          </p:cNvGraphicFramePr>
          <p:nvPr>
            <p:extLst>
              <p:ext uri="{D42A27DB-BD31-4B8C-83A1-F6EECF244321}">
                <p14:modId xmlns:p14="http://schemas.microsoft.com/office/powerpoint/2010/main" val="1897811991"/>
              </p:ext>
            </p:extLst>
          </p:nvPr>
        </p:nvGraphicFramePr>
        <p:xfrm>
          <a:off x="6164962" y="106615"/>
          <a:ext cx="4871338" cy="6418008"/>
        </p:xfrm>
        <a:graphic>
          <a:graphicData uri="http://schemas.openxmlformats.org/drawingml/2006/table">
            <a:tbl>
              <a:tblPr firstRow="1" bandRow="1">
                <a:tableStyleId>{5C22544A-7EE6-4342-B048-85BDC9FD1C3A}</a:tableStyleId>
              </a:tblPr>
              <a:tblGrid>
                <a:gridCol w="1724975">
                  <a:extLst>
                    <a:ext uri="{9D8B030D-6E8A-4147-A177-3AD203B41FA5}">
                      <a16:colId xmlns:a16="http://schemas.microsoft.com/office/drawing/2014/main" val="452260278"/>
                    </a:ext>
                  </a:extLst>
                </a:gridCol>
                <a:gridCol w="1492188">
                  <a:extLst>
                    <a:ext uri="{9D8B030D-6E8A-4147-A177-3AD203B41FA5}">
                      <a16:colId xmlns:a16="http://schemas.microsoft.com/office/drawing/2014/main" val="1889858293"/>
                    </a:ext>
                  </a:extLst>
                </a:gridCol>
                <a:gridCol w="1654175">
                  <a:extLst>
                    <a:ext uri="{9D8B030D-6E8A-4147-A177-3AD203B41FA5}">
                      <a16:colId xmlns:a16="http://schemas.microsoft.com/office/drawing/2014/main" val="1671515360"/>
                    </a:ext>
                  </a:extLst>
                </a:gridCol>
              </a:tblGrid>
              <a:tr h="517693">
                <a:tc gridSpan="3">
                  <a:txBody>
                    <a:bodyPr/>
                    <a:lstStyle/>
                    <a:p>
                      <a:pPr algn="ctr"/>
                      <a:r>
                        <a:rPr lang="sv-SE" sz="1000" dirty="0"/>
                        <a:t>                                               Kommersiella övernattningar*</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p>
                  </a:txBody>
                  <a:tcPr>
                    <a:lnL w="12700" cmpd="sng">
                      <a:noFill/>
                    </a:lnL>
                    <a:lnR w="12700" cmpd="sng">
                      <a:noFill/>
                    </a:lnR>
                    <a:lnT w="12700" cmpd="sng">
                      <a:noFill/>
                    </a:lnT>
                    <a:lnB w="38100" cmpd="sng">
                      <a:noFill/>
                    </a:lnB>
                    <a:lnTlToBr w="12700" cmpd="sng">
                      <a:noFill/>
                      <a:prstDash val="solid"/>
                    </a:lnTlToBr>
                    <a:lnBlToTr w="12700" cmpd="sng">
                      <a:noFill/>
                      <a:prstDash val="solid"/>
                    </a:lnBlToTr>
                  </a:tcPr>
                </a:tc>
                <a:tc hMerge="1">
                  <a:txBody>
                    <a:bodyPr/>
                    <a:lstStyle/>
                    <a:p>
                      <a:pPr algn="ct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B w="38100" cmpd="sng">
                      <a:noFill/>
                    </a:lnB>
                  </a:tcPr>
                </a:tc>
                <a:extLst>
                  <a:ext uri="{0D108BD9-81ED-4DB2-BD59-A6C34878D82A}">
                    <a16:rowId xmlns:a16="http://schemas.microsoft.com/office/drawing/2014/main" val="3100129660"/>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Tusental</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Förändring (%)</a:t>
                      </a:r>
                      <a:endParaRPr lang="sv-SE" sz="1000" dirty="0"/>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2696100177"/>
                  </a:ext>
                </a:extLst>
              </a:tr>
              <a:tr h="517693">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dirty="0">
                          <a:solidFill>
                            <a:srgbClr val="FFFFFF"/>
                          </a:solidFill>
                          <a:effectLst/>
                          <a:latin typeface="Futura Std Book" panose="020B0502020204020303" pitchFamily="34" charset="0"/>
                        </a:rPr>
                        <a:t>2021 kv3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rtl="0" fontAlgn="ctr"/>
                      <a:r>
                        <a:rPr lang="sv-SE" sz="1000" b="0" i="0" u="none" strike="noStrike">
                          <a:solidFill>
                            <a:srgbClr val="FFFFFF"/>
                          </a:solidFill>
                          <a:effectLst/>
                          <a:latin typeface="Futura Std Book" panose="020B0502020204020303" pitchFamily="34" charset="0"/>
                        </a:rPr>
                        <a:t>-1 år</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279069">
                <a:tc>
                  <a:txBody>
                    <a:bodyPr/>
                    <a:lstStyle/>
                    <a:p>
                      <a:pPr algn="l" rtl="0" fontAlgn="ctr"/>
                      <a:r>
                        <a:rPr lang="sv-SE" sz="800" b="1" i="0" u="none" strike="noStrike" dirty="0">
                          <a:solidFill>
                            <a:srgbClr val="000000"/>
                          </a:solidFill>
                          <a:effectLst/>
                          <a:latin typeface="Futura Std Book" panose="020B0502020204020303" pitchFamily="34" charset="0"/>
                        </a:rPr>
                        <a:t>Gävleborgs län</a:t>
                      </a:r>
                    </a:p>
                  </a:txBody>
                  <a:tcPr marL="180000" marR="9525" marT="9525" marB="0"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291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1" i="0" u="none" strike="noStrike">
                          <a:solidFill>
                            <a:srgbClr val="000000"/>
                          </a:solidFill>
                          <a:effectLst/>
                          <a:latin typeface="Futura Std Book" panose="020B0502020204020303"/>
                        </a:rPr>
                        <a:t>31</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Bollnäs</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extLst>
                  <a:ext uri="{0D108BD9-81ED-4DB2-BD59-A6C34878D82A}">
                    <a16:rowId xmlns:a16="http://schemas.microsoft.com/office/drawing/2014/main" val="293360832"/>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Gävle</a:t>
                      </a:r>
                    </a:p>
                  </a:txBody>
                  <a:tcPr marL="180000" marR="9525" marT="9525" marB="0"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134</a:t>
                      </a:r>
                    </a:p>
                  </a:txBody>
                  <a:tcPr marL="0" marR="0" marT="0" marB="0" anchor="ctr"/>
                </a:tc>
                <a:tc>
                  <a:txBody>
                    <a:bodyPr/>
                    <a:lstStyle/>
                    <a:p>
                      <a:pPr algn="ctr" fontAlgn="ctr"/>
                      <a:r>
                        <a:rPr lang="sv-SE" sz="800" b="0" i="0" u="none" strike="noStrike" dirty="0">
                          <a:solidFill>
                            <a:srgbClr val="000000"/>
                          </a:solidFill>
                          <a:effectLst/>
                          <a:latin typeface="Futura Std Book" panose="020B0502020204020303"/>
                        </a:rPr>
                        <a:t>30</a:t>
                      </a:r>
                    </a:p>
                  </a:txBody>
                  <a:tcPr marL="0" marR="0" marT="0" marB="0" anchor="ctr"/>
                </a:tc>
                <a:extLst>
                  <a:ext uri="{0D108BD9-81ED-4DB2-BD59-A6C34878D82A}">
                    <a16:rowId xmlns:a16="http://schemas.microsoft.com/office/drawing/2014/main" val="1559525621"/>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Hofors</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947986397"/>
                  </a:ext>
                </a:extLst>
              </a:tr>
              <a:tr h="458586">
                <a:tc>
                  <a:txBody>
                    <a:bodyPr/>
                    <a:lstStyle/>
                    <a:p>
                      <a:pPr algn="l" rtl="0" fontAlgn="ctr"/>
                      <a:r>
                        <a:rPr lang="sv-SE" sz="800" b="0" i="0" u="none" strike="noStrike" dirty="0">
                          <a:solidFill>
                            <a:srgbClr val="000000"/>
                          </a:solidFill>
                          <a:effectLst/>
                          <a:latin typeface="Futura Std Book" panose="020B0502020204020303" pitchFamily="34" charset="0"/>
                        </a:rPr>
                        <a:t>Hudiksvall</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2325918200"/>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Ljusdal</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17</a:t>
                      </a:r>
                    </a:p>
                  </a:txBody>
                  <a:tcPr marL="9525" marR="9525" marT="9525" marB="0" anchor="ctr"/>
                </a:tc>
                <a:extLst>
                  <a:ext uri="{0D108BD9-81ED-4DB2-BD59-A6C34878D82A}">
                    <a16:rowId xmlns:a16="http://schemas.microsoft.com/office/drawing/2014/main" val="39445981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Nordanstig</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3208508909"/>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Ockelbo</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i.u.</a:t>
                      </a:r>
                    </a:p>
                  </a:txBody>
                  <a:tcPr marL="9525" marR="9525" marT="9525" marB="0" anchor="ctr"/>
                </a:tc>
                <a:tc>
                  <a:txBody>
                    <a:bodyPr/>
                    <a:lstStyle/>
                    <a:p>
                      <a:pPr algn="ctr" fontAlgn="ctr"/>
                      <a:r>
                        <a:rPr lang="sv-SE" sz="800" b="0" i="0" u="none" strike="noStrike" dirty="0" err="1">
                          <a:solidFill>
                            <a:srgbClr val="000000"/>
                          </a:solidFill>
                          <a:effectLst/>
                          <a:latin typeface="+mn-lt"/>
                        </a:rPr>
                        <a:t>i.u</a:t>
                      </a:r>
                      <a:r>
                        <a:rPr lang="sv-SE" sz="800" b="0" i="0" u="none" strike="noStrike" dirty="0">
                          <a:solidFill>
                            <a:srgbClr val="000000"/>
                          </a:solidFill>
                          <a:effectLst/>
                          <a:latin typeface="+mn-lt"/>
                        </a:rPr>
                        <a:t>.</a:t>
                      </a:r>
                    </a:p>
                  </a:txBody>
                  <a:tcPr marL="9525" marR="9525" marT="9525" marB="0" anchor="ctr"/>
                </a:tc>
                <a:extLst>
                  <a:ext uri="{0D108BD9-81ED-4DB2-BD59-A6C34878D82A}">
                    <a16:rowId xmlns:a16="http://schemas.microsoft.com/office/drawing/2014/main" val="1121273573"/>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Ovanåker</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extLst>
                  <a:ext uri="{0D108BD9-81ED-4DB2-BD59-A6C34878D82A}">
                    <a16:rowId xmlns:a16="http://schemas.microsoft.com/office/drawing/2014/main" val="1084239425"/>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Sandviken</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extLst>
                  <a:ext uri="{0D108BD9-81ED-4DB2-BD59-A6C34878D82A}">
                    <a16:rowId xmlns:a16="http://schemas.microsoft.com/office/drawing/2014/main" val="2047465816"/>
                  </a:ext>
                </a:extLst>
              </a:tr>
              <a:tr h="458586">
                <a:tc>
                  <a:txBody>
                    <a:bodyPr/>
                    <a:lstStyle/>
                    <a:p>
                      <a:pPr algn="l" rtl="0" fontAlgn="ctr"/>
                      <a:r>
                        <a:rPr lang="sv-SE" sz="800" b="0" i="0" u="none" strike="noStrike">
                          <a:solidFill>
                            <a:srgbClr val="000000"/>
                          </a:solidFill>
                          <a:effectLst/>
                          <a:latin typeface="Futura Std Book" panose="020B0502020204020303" pitchFamily="34" charset="0"/>
                        </a:rPr>
                        <a:t>Söderhamn</a:t>
                      </a:r>
                    </a:p>
                  </a:txBody>
                  <a:tcPr marL="180000" marR="9525" marT="9525" marB="0" anchor="ctr">
                    <a:lnL w="12700" cmpd="sng">
                      <a:noFill/>
                    </a:lnL>
                  </a:tcPr>
                </a:tc>
                <a:tc>
                  <a:txBody>
                    <a:bodyPr/>
                    <a:lstStyle/>
                    <a:p>
                      <a:pPr algn="ctr" rtl="0" fontAlgn="ctr"/>
                      <a:r>
                        <a:rPr lang="sv-SE" sz="800" b="0" i="0" u="none" strike="noStrike">
                          <a:solidFill>
                            <a:srgbClr val="000000"/>
                          </a:solidFill>
                          <a:effectLst/>
                          <a:latin typeface="Futura Std Book" panose="020B0502020204020303"/>
                        </a:rPr>
                        <a:t>20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75</a:t>
                      </a:r>
                    </a:p>
                  </a:txBody>
                  <a:tcPr marL="9525" marR="9525" marT="9525" marB="0" anchor="ctr"/>
                </a:tc>
                <a:extLst>
                  <a:ext uri="{0D108BD9-81ED-4DB2-BD59-A6C34878D82A}">
                    <a16:rowId xmlns:a16="http://schemas.microsoft.com/office/drawing/2014/main" val="4226078857"/>
                  </a:ext>
                </a:extLst>
              </a:tr>
            </a:tbl>
          </a:graphicData>
        </a:graphic>
      </p:graphicFrame>
      <p:sp>
        <p:nvSpPr>
          <p:cNvPr id="9" name="textruta 8">
            <a:extLst>
              <a:ext uri="{FF2B5EF4-FFF2-40B4-BE49-F238E27FC236}">
                <a16:creationId xmlns:a16="http://schemas.microsoft.com/office/drawing/2014/main" id="{B6D9CC99-528E-4DEE-A377-F3B497CEF445}"/>
              </a:ext>
            </a:extLst>
          </p:cNvPr>
          <p:cNvSpPr txBox="1"/>
          <p:nvPr/>
        </p:nvSpPr>
        <p:spPr>
          <a:xfrm>
            <a:off x="11036300" y="5580727"/>
            <a:ext cx="1069975" cy="1061829"/>
          </a:xfrm>
          <a:prstGeom prst="rect">
            <a:avLst/>
          </a:prstGeom>
          <a:noFill/>
        </p:spPr>
        <p:txBody>
          <a:bodyPr wrap="square" rtlCol="0">
            <a:spAutoFit/>
          </a:bodyPr>
          <a:lstStyle/>
          <a:p>
            <a:r>
              <a:rPr lang="sv-SE" sz="700" dirty="0"/>
              <a:t>* Länstotal inkl. camping.</a:t>
            </a:r>
            <a:br>
              <a:rPr lang="sv-SE" sz="700" dirty="0"/>
            </a:br>
            <a:r>
              <a:rPr lang="sv-SE" sz="700" dirty="0"/>
              <a:t>Kommunvärden exkl. camping.</a:t>
            </a:r>
            <a:br>
              <a:rPr lang="sv-SE" sz="700" dirty="0"/>
            </a:br>
            <a:r>
              <a:rPr lang="sv-SE" sz="700" dirty="0" err="1"/>
              <a:t>i.u</a:t>
            </a:r>
            <a:r>
              <a:rPr lang="sv-SE" sz="700" dirty="0"/>
              <a:t>.. = av SCB censurerat värde till följd av färre än fem öppna anläggningar.</a:t>
            </a:r>
          </a:p>
        </p:txBody>
      </p:sp>
      <p:sp>
        <p:nvSpPr>
          <p:cNvPr id="7" name="textruta 6">
            <a:extLst>
              <a:ext uri="{FF2B5EF4-FFF2-40B4-BE49-F238E27FC236}">
                <a16:creationId xmlns:a16="http://schemas.microsoft.com/office/drawing/2014/main" id="{B1806581-1973-4DE5-AA2D-5EF57FEBD6E6}"/>
              </a:ext>
            </a:extLst>
          </p:cNvPr>
          <p:cNvSpPr txBox="1"/>
          <p:nvPr/>
        </p:nvSpPr>
        <p:spPr>
          <a:xfrm>
            <a:off x="6096000" y="6642556"/>
            <a:ext cx="2534668" cy="215444"/>
          </a:xfrm>
          <a:prstGeom prst="rect">
            <a:avLst/>
          </a:prstGeom>
          <a:noFill/>
        </p:spPr>
        <p:txBody>
          <a:bodyPr wrap="none" rtlCol="0">
            <a:spAutoFit/>
          </a:bodyPr>
          <a:lstStyle/>
          <a:p>
            <a:r>
              <a:rPr lang="sv-SE" sz="800" dirty="0"/>
              <a:t>Källa: Statistiska centralbyrån och Tillväxtverket </a:t>
            </a:r>
          </a:p>
        </p:txBody>
      </p:sp>
    </p:spTree>
    <p:extLst>
      <p:ext uri="{BB962C8B-B14F-4D97-AF65-F5344CB8AC3E}">
        <p14:creationId xmlns:p14="http://schemas.microsoft.com/office/powerpoint/2010/main" val="17700212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269611" y="1628775"/>
            <a:ext cx="5502539" cy="3995277"/>
          </a:xfrm>
        </p:spPr>
        <p:txBody>
          <a:bodyPr/>
          <a:lstStyle/>
          <a:p>
            <a:pPr lvl="0"/>
            <a:r>
              <a:rPr lang="sv-SE" sz="1200" dirty="0">
                <a:solidFill>
                  <a:schemeClr val="bg1"/>
                </a:solidFill>
              </a:rPr>
              <a:t>Stockholm Business Region är Stockholms stads näringslivsbolag med ansvar för strategisk utveckling och internationell marknadsföring av Stockholm, under varumärket Stockholm - The </a:t>
            </a:r>
            <a:r>
              <a:rPr lang="sv-SE" sz="1200" dirty="0" err="1">
                <a:solidFill>
                  <a:schemeClr val="bg1"/>
                </a:solidFill>
              </a:rPr>
              <a:t>Capital</a:t>
            </a:r>
            <a:r>
              <a:rPr lang="sv-SE" sz="1200" dirty="0">
                <a:solidFill>
                  <a:schemeClr val="bg1"/>
                </a:solidFill>
              </a:rPr>
              <a:t> </a:t>
            </a:r>
            <a:r>
              <a:rPr lang="sv-SE" sz="1200" dirty="0" err="1">
                <a:solidFill>
                  <a:schemeClr val="bg1"/>
                </a:solidFill>
              </a:rPr>
              <a:t>of</a:t>
            </a:r>
            <a:r>
              <a:rPr lang="sv-SE" sz="1200" dirty="0">
                <a:solidFill>
                  <a:schemeClr val="bg1"/>
                </a:solidFill>
              </a:rPr>
              <a:t> Scandinavia.</a:t>
            </a:r>
          </a:p>
          <a:p>
            <a:r>
              <a:rPr lang="sv-SE" sz="1200" dirty="0">
                <a:solidFill>
                  <a:schemeClr val="bg1"/>
                </a:solidFill>
              </a:rPr>
              <a:t>Bolaget ägs av Stockholms stad och har två dotterbolag, </a:t>
            </a:r>
            <a:br>
              <a:rPr lang="sv-SE" sz="1200" dirty="0">
                <a:solidFill>
                  <a:schemeClr val="bg1"/>
                </a:solidFill>
              </a:rPr>
            </a:br>
            <a:r>
              <a:rPr lang="sv-SE" sz="1200" dirty="0" err="1">
                <a:solidFill>
                  <a:schemeClr val="bg1"/>
                </a:solidFill>
              </a:rPr>
              <a:t>Invest</a:t>
            </a:r>
            <a:r>
              <a:rPr lang="sv-SE" sz="1200" dirty="0">
                <a:solidFill>
                  <a:schemeClr val="bg1"/>
                </a:solidFill>
              </a:rPr>
              <a:t> Stockholm och Visit Stockholm.</a:t>
            </a:r>
          </a:p>
          <a:p>
            <a:r>
              <a:rPr lang="sv-SE" sz="1200" dirty="0">
                <a:solidFill>
                  <a:schemeClr val="bg1"/>
                </a:solidFill>
              </a:rPr>
              <a:t>Samtliga rapporter finns tillgängliga på </a:t>
            </a:r>
          </a:p>
          <a:p>
            <a:r>
              <a:rPr lang="sv-SE" sz="1200" u="sng">
                <a:solidFill>
                  <a:schemeClr val="bg1"/>
                </a:solidFill>
                <a:hlinkClick r:id="rId2">
                  <a:extLst>
                    <a:ext uri="{A12FA001-AC4F-418D-AE19-62706E023703}">
                      <ahyp:hlinkClr xmlns="" xmlns:ahyp="http://schemas.microsoft.com/office/drawing/2018/hyperlinkcolor" val="tx"/>
                    </a:ext>
                  </a:extLst>
                </a:hlinkClick>
              </a:rPr>
              <a:t>https://stockholmbusinessalliance.se/material/?cat=konjunkturrapporter</a:t>
            </a:r>
            <a:endParaRPr lang="sv-SE" sz="1200" u="sng">
              <a:solidFill>
                <a:schemeClr val="bg1"/>
              </a:solidFill>
            </a:endParaRPr>
          </a:p>
          <a:p>
            <a:r>
              <a:rPr lang="sv-SE" sz="1200">
                <a:solidFill>
                  <a:schemeClr val="bg1"/>
                </a:solidFill>
              </a:rPr>
              <a:t>Frågor </a:t>
            </a:r>
            <a:r>
              <a:rPr lang="sv-SE" sz="1200" dirty="0">
                <a:solidFill>
                  <a:schemeClr val="bg1"/>
                </a:solidFill>
              </a:rPr>
              <a:t>kan ställas till Stefan Frid på </a:t>
            </a:r>
            <a:r>
              <a:rPr lang="sv-SE" sz="1200" dirty="0" err="1">
                <a:solidFill>
                  <a:schemeClr val="bg1"/>
                </a:solidFill>
              </a:rPr>
              <a:t>Invest</a:t>
            </a:r>
            <a:r>
              <a:rPr lang="sv-SE" sz="1200" dirty="0">
                <a:solidFill>
                  <a:schemeClr val="bg1"/>
                </a:solidFill>
              </a:rPr>
              <a:t> Stockholm. </a:t>
            </a:r>
          </a:p>
          <a:p>
            <a:r>
              <a:rPr lang="sv-SE" sz="1200" dirty="0">
                <a:solidFill>
                  <a:schemeClr val="bg1"/>
                </a:solidFill>
              </a:rPr>
              <a:t>Ansvarig utgivare: Staffan Ingvarsson, VD Stockholm Business Region</a:t>
            </a: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a:solidFill>
                  <a:schemeClr val="bg1"/>
                </a:solidFill>
              </a:rPr>
              <a:t>Telefon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269610" y="394827"/>
            <a:ext cx="5701421" cy="1113955"/>
          </a:xfrm>
        </p:spPr>
        <p:txBody>
          <a:bodyPr/>
          <a:lstStyle/>
          <a:p>
            <a:r>
              <a:rPr lang="sv-SE" dirty="0">
                <a:solidFill>
                  <a:schemeClr val="bg1"/>
                </a:solidFill>
              </a:rPr>
              <a:t>Stockholm Business Region</a:t>
            </a:r>
          </a:p>
        </p:txBody>
      </p:sp>
      <p:pic>
        <p:nvPicPr>
          <p:cNvPr id="8" name="Platshållare för bild 7">
            <a:extLst>
              <a:ext uri="{FF2B5EF4-FFF2-40B4-BE49-F238E27FC236}">
                <a16:creationId xmlns:a16="http://schemas.microsoft.com/office/drawing/2014/main" id="{2D7BDF1A-827C-4464-8869-15834567189A}"/>
              </a:ext>
            </a:extLst>
          </p:cNvPr>
          <p:cNvPicPr>
            <a:picLocks noGrp="1" noChangeAspect="1"/>
          </p:cNvPicPr>
          <p:nvPr>
            <p:ph type="pic" sz="quarter" idx="13"/>
          </p:nvPr>
        </p:nvPicPr>
        <p:blipFill>
          <a:blip r:embed="rId3"/>
          <a:srcRect l="20812" r="20812"/>
          <a:stretch>
            <a:fillRect/>
          </a:stretch>
        </p:blipFill>
        <p:spPr>
          <a:xfrm>
            <a:off x="6167438" y="0"/>
            <a:ext cx="6024562" cy="6858000"/>
          </a:xfrm>
        </p:spPr>
      </p:pic>
      <p:pic>
        <p:nvPicPr>
          <p:cNvPr id="10" name="Bildobjekt 9">
            <a:extLst>
              <a:ext uri="{FF2B5EF4-FFF2-40B4-BE49-F238E27FC236}">
                <a16:creationId xmlns:a16="http://schemas.microsoft.com/office/drawing/2014/main" id="{4798FAAA-BB2D-4ED6-8EA4-827DC32C8955}"/>
              </a:ext>
            </a:extLst>
          </p:cNvPr>
          <p:cNvPicPr>
            <a:picLocks noChangeAspect="1"/>
          </p:cNvPicPr>
          <p:nvPr/>
        </p:nvPicPr>
        <p:blipFill rotWithShape="1">
          <a:blip r:embed="rId4"/>
          <a:srcRect l="-1435" t="44220" r="1435" b="9306"/>
          <a:stretch/>
        </p:blipFill>
        <p:spPr>
          <a:xfrm>
            <a:off x="6792096" y="0"/>
            <a:ext cx="6164764" cy="6858000"/>
          </a:xfrm>
          <a:prstGeom prst="rect">
            <a:avLst/>
          </a:prstGeom>
        </p:spPr>
      </p:pic>
    </p:spTree>
    <p:extLst>
      <p:ext uri="{BB962C8B-B14F-4D97-AF65-F5344CB8AC3E}">
        <p14:creationId xmlns:p14="http://schemas.microsoft.com/office/powerpoint/2010/main" val="235255917"/>
      </p:ext>
    </p:extLst>
  </p:cSld>
  <p:clrMapOvr>
    <a:masterClrMapping/>
  </p:clrMapOvr>
  <p:timing>
    <p:tnLst>
      <p:par>
        <p:cTn id="1" dur="indefinite" restart="never" nodeType="tmRoot"/>
      </p:par>
    </p:tnLst>
  </p:timing>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3378</TotalTime>
  <Words>2994</Words>
  <Application>Microsoft Office PowerPoint</Application>
  <PresentationFormat>Bredbild</PresentationFormat>
  <Paragraphs>1177</Paragraphs>
  <Slides>23</Slides>
  <Notes>1</Notes>
  <HiddenSlides>0</HiddenSlides>
  <MMClips>0</MMClips>
  <ScaleCrop>false</ScaleCrop>
  <HeadingPairs>
    <vt:vector size="6" baseType="variant">
      <vt:variant>
        <vt:lpstr>Använt teckensnitt</vt:lpstr>
      </vt:variant>
      <vt:variant>
        <vt:i4>6</vt:i4>
      </vt:variant>
      <vt:variant>
        <vt:lpstr>Tema</vt:lpstr>
      </vt:variant>
      <vt:variant>
        <vt:i4>1</vt:i4>
      </vt:variant>
      <vt:variant>
        <vt:lpstr>Bildrubriker</vt:lpstr>
      </vt:variant>
      <vt:variant>
        <vt:i4>23</vt:i4>
      </vt:variant>
    </vt:vector>
  </HeadingPairs>
  <TitlesOfParts>
    <vt:vector size="30" baseType="lpstr">
      <vt:lpstr>Arial</vt:lpstr>
      <vt:lpstr>Calibri</vt:lpstr>
      <vt:lpstr>Futura Std Book</vt:lpstr>
      <vt:lpstr>Futura Std Book</vt:lpstr>
      <vt:lpstr>Garamond</vt:lpstr>
      <vt:lpstr>Times New Roman</vt:lpstr>
      <vt:lpstr>Stockholm Business Region</vt:lpstr>
      <vt:lpstr>PowerPoint-presentation</vt:lpstr>
      <vt:lpstr>Om rapporten</vt:lpstr>
      <vt:lpstr>Stabilt läge i efterdyningarna av Covid-19</vt:lpstr>
      <vt:lpstr>Lönesumma</vt:lpstr>
      <vt:lpstr>Lönesumma efter sektor</vt:lpstr>
      <vt:lpstr>Nyföretagande</vt:lpstr>
      <vt:lpstr>Företagskonkurser</vt:lpstr>
      <vt:lpstr>Sysselsättning </vt:lpstr>
      <vt:lpstr>Sysselsättning efter bransch</vt:lpstr>
      <vt:lpstr>Sysselsättning efter yrke</vt:lpstr>
      <vt:lpstr>Lediga jobb</vt:lpstr>
      <vt:lpstr>Varslade personer</vt:lpstr>
      <vt:lpstr>Arbetslöshet</vt:lpstr>
      <vt:lpstr>Arbetslöshet efter kategori</vt:lpstr>
      <vt:lpstr>Befolkning </vt:lpstr>
      <vt:lpstr>Bostadsbyggande</vt:lpstr>
      <vt:lpstr>Kommersiella övernattningar</vt:lpstr>
      <vt:lpstr>PowerPoint-presentation</vt:lpstr>
      <vt:lpstr>PowerPoint-presentation</vt:lpstr>
      <vt:lpstr>PowerPoint-presentation</vt:lpstr>
      <vt:lpstr>PowerPoint-presentation</vt:lpstr>
      <vt:lpstr>PowerPoint-presentation</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Stefan Frid</cp:lastModifiedBy>
  <cp:revision>566</cp:revision>
  <cp:lastPrinted>2020-06-25T06:11:31Z</cp:lastPrinted>
  <dcterms:created xsi:type="dcterms:W3CDTF">2019-04-29T08:02:07Z</dcterms:created>
  <dcterms:modified xsi:type="dcterms:W3CDTF">2022-01-07T11:14:03Z</dcterms:modified>
</cp:coreProperties>
</file>