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374" autoAdjust="0"/>
    <p:restoredTop sz="94660"/>
  </p:normalViewPr>
  <p:slideViewPr>
    <p:cSldViewPr snapToGrid="0">
      <p:cViewPr varScale="1">
        <p:scale>
          <a:sx n="69" d="100"/>
          <a:sy n="69" d="100"/>
        </p:scale>
        <p:origin x="1024" y="44"/>
      </p:cViewPr>
      <p:guideLst/>
    </p:cSldViewPr>
  </p:slideViewPr>
  <p:notesTextViewPr>
    <p:cViewPr>
      <p:scale>
        <a:sx n="3" d="2"/>
        <a:sy n="3" d="2"/>
      </p:scale>
      <p:origin x="0" y="0"/>
    </p:cViewPr>
  </p:notesTextViewPr>
  <p:sorterViewPr>
    <p:cViewPr>
      <p:scale>
        <a:sx n="78" d="100"/>
        <a:sy n="78" d="100"/>
      </p:scale>
      <p:origin x="0" y="-4148"/>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Grafdata'!$B$51</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Grafdata'!$C$51:$AQ$51</c:f>
              <c:numCache>
                <c:formatCode>General</c:formatCode>
                <c:ptCount val="41"/>
                <c:pt idx="0">
                  <c:v>100</c:v>
                </c:pt>
                <c:pt idx="1">
                  <c:v>98.287516013525888</c:v>
                </c:pt>
                <c:pt idx="2">
                  <c:v>96.138837315409731</c:v>
                </c:pt>
                <c:pt idx="3">
                  <c:v>102.52174531881911</c:v>
                </c:pt>
                <c:pt idx="4">
                  <c:v>102.13767202311151</c:v>
                </c:pt>
                <c:pt idx="5">
                  <c:v>101.94075795686159</c:v>
                </c:pt>
                <c:pt idx="6">
                  <c:v>98.244725465846997</c:v>
                </c:pt>
                <c:pt idx="7">
                  <c:v>103.71467517085559</c:v>
                </c:pt>
                <c:pt idx="8">
                  <c:v>103.88700237453678</c:v>
                </c:pt>
                <c:pt idx="9">
                  <c:v>103.45274350452104</c:v>
                </c:pt>
                <c:pt idx="10">
                  <c:v>100.85388275764335</c:v>
                </c:pt>
                <c:pt idx="11">
                  <c:v>107.68488658019606</c:v>
                </c:pt>
                <c:pt idx="12">
                  <c:v>107.81396487711972</c:v>
                </c:pt>
                <c:pt idx="13">
                  <c:v>106.23363273200216</c:v>
                </c:pt>
                <c:pt idx="14">
                  <c:v>105.80276763801299</c:v>
                </c:pt>
                <c:pt idx="15">
                  <c:v>113.12966944340903</c:v>
                </c:pt>
                <c:pt idx="16">
                  <c:v>112.16104805418694</c:v>
                </c:pt>
                <c:pt idx="17">
                  <c:v>110.92138551376067</c:v>
                </c:pt>
                <c:pt idx="18">
                  <c:v>110.8078287493534</c:v>
                </c:pt>
                <c:pt idx="19">
                  <c:v>117.35172681003279</c:v>
                </c:pt>
                <c:pt idx="20">
                  <c:v>117.29124704444604</c:v>
                </c:pt>
                <c:pt idx="21">
                  <c:v>117.1952906097695</c:v>
                </c:pt>
                <c:pt idx="22">
                  <c:v>115.33084258375328</c:v>
                </c:pt>
                <c:pt idx="23">
                  <c:v>123.04320133361136</c:v>
                </c:pt>
                <c:pt idx="24">
                  <c:v>123.82708985441812</c:v>
                </c:pt>
                <c:pt idx="25">
                  <c:v>123.28313426585663</c:v>
                </c:pt>
                <c:pt idx="26">
                  <c:v>121.28512209976475</c:v>
                </c:pt>
                <c:pt idx="27">
                  <c:v>129.18173258437446</c:v>
                </c:pt>
                <c:pt idx="28">
                  <c:v>128.29103258329738</c:v>
                </c:pt>
                <c:pt idx="29">
                  <c:v>127.52112583553971</c:v>
                </c:pt>
                <c:pt idx="30">
                  <c:v>125.94641631320403</c:v>
                </c:pt>
                <c:pt idx="31">
                  <c:v>133.4260858685048</c:v>
                </c:pt>
                <c:pt idx="32">
                  <c:v>132.58278408489295</c:v>
                </c:pt>
                <c:pt idx="33">
                  <c:v>130.24608692906307</c:v>
                </c:pt>
                <c:pt idx="34">
                  <c:v>129.35296168435505</c:v>
                </c:pt>
                <c:pt idx="35">
                  <c:v>132.51570552609215</c:v>
                </c:pt>
                <c:pt idx="36">
                  <c:v>132.19227437317437</c:v>
                </c:pt>
                <c:pt idx="37">
                  <c:v>131.93080713550052</c:v>
                </c:pt>
                <c:pt idx="38">
                  <c:v>131.92801628364063</c:v>
                </c:pt>
                <c:pt idx="39">
                  <c:v>141.17277447513365</c:v>
                </c:pt>
                <c:pt idx="40">
                  <c:v>140.14267541037987</c:v>
                </c:pt>
              </c:numCache>
            </c:numRef>
          </c:val>
          <c:smooth val="0"/>
          <c:extLst>
            <c:ext xmlns:c16="http://schemas.microsoft.com/office/drawing/2014/chart" uri="{C3380CC4-5D6E-409C-BE32-E72D297353CC}">
              <c16:uniqueId val="{00000000-6369-4F80-A604-E173397C9835}"/>
            </c:ext>
          </c:extLst>
        </c:ser>
        <c:ser>
          <c:idx val="1"/>
          <c:order val="1"/>
          <c:tx>
            <c:strRef>
              <c:f>'s4 Grafdata'!$B$52</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Grafdata'!$C$52:$AQ$52</c:f>
              <c:numCache>
                <c:formatCode>General</c:formatCode>
                <c:ptCount val="41"/>
                <c:pt idx="0">
                  <c:v>100</c:v>
                </c:pt>
                <c:pt idx="1">
                  <c:v>98.125548888136009</c:v>
                </c:pt>
                <c:pt idx="2">
                  <c:v>95.941567135250594</c:v>
                </c:pt>
                <c:pt idx="3">
                  <c:v>102.17354372055688</c:v>
                </c:pt>
                <c:pt idx="4">
                  <c:v>101.57938074979863</c:v>
                </c:pt>
                <c:pt idx="5">
                  <c:v>101.21881576521545</c:v>
                </c:pt>
                <c:pt idx="6">
                  <c:v>97.406863166881763</c:v>
                </c:pt>
                <c:pt idx="7">
                  <c:v>102.63902253771775</c:v>
                </c:pt>
                <c:pt idx="8">
                  <c:v>102.52586526998064</c:v>
                </c:pt>
                <c:pt idx="9">
                  <c:v>101.89875022711996</c:v>
                </c:pt>
                <c:pt idx="10">
                  <c:v>99.101413505484871</c:v>
                </c:pt>
                <c:pt idx="11">
                  <c:v>105.61546842041531</c:v>
                </c:pt>
                <c:pt idx="12">
                  <c:v>105.42096580626517</c:v>
                </c:pt>
                <c:pt idx="13">
                  <c:v>103.63742505649026</c:v>
                </c:pt>
                <c:pt idx="14">
                  <c:v>102.94343132670591</c:v>
                </c:pt>
                <c:pt idx="15">
                  <c:v>109.8787427412899</c:v>
                </c:pt>
                <c:pt idx="16">
                  <c:v>108.47583034499785</c:v>
                </c:pt>
                <c:pt idx="17">
                  <c:v>107.14640234424091</c:v>
                </c:pt>
                <c:pt idx="18">
                  <c:v>106.81464771969139</c:v>
                </c:pt>
                <c:pt idx="19">
                  <c:v>112.89161101150081</c:v>
                </c:pt>
                <c:pt idx="20">
                  <c:v>112.22471102410198</c:v>
                </c:pt>
                <c:pt idx="21">
                  <c:v>111.69872534754776</c:v>
                </c:pt>
                <c:pt idx="22">
                  <c:v>109.63030686290885</c:v>
                </c:pt>
                <c:pt idx="23">
                  <c:v>116.63961556914164</c:v>
                </c:pt>
                <c:pt idx="24">
                  <c:v>116.80918121590409</c:v>
                </c:pt>
                <c:pt idx="25">
                  <c:v>115.94199970963018</c:v>
                </c:pt>
                <c:pt idx="26">
                  <c:v>113.80558343838162</c:v>
                </c:pt>
                <c:pt idx="27">
                  <c:v>120.95480262776402</c:v>
                </c:pt>
                <c:pt idx="28">
                  <c:v>119.62515785023341</c:v>
                </c:pt>
                <c:pt idx="29">
                  <c:v>118.60040178849734</c:v>
                </c:pt>
                <c:pt idx="30">
                  <c:v>116.8096748125088</c:v>
                </c:pt>
                <c:pt idx="31">
                  <c:v>123.52177569529074</c:v>
                </c:pt>
                <c:pt idx="32">
                  <c:v>122.41934946931833</c:v>
                </c:pt>
                <c:pt idx="33">
                  <c:v>120.12013255837358</c:v>
                </c:pt>
                <c:pt idx="34">
                  <c:v>119.22955364738759</c:v>
                </c:pt>
                <c:pt idx="35">
                  <c:v>122.15238525112954</c:v>
                </c:pt>
                <c:pt idx="36">
                  <c:v>121.54774492354038</c:v>
                </c:pt>
                <c:pt idx="37">
                  <c:v>121.34027388896941</c:v>
                </c:pt>
                <c:pt idx="38">
                  <c:v>121.33373728202126</c:v>
                </c:pt>
                <c:pt idx="39">
                  <c:v>129.76011760429216</c:v>
                </c:pt>
                <c:pt idx="40">
                  <c:v>128.49063013457624</c:v>
                </c:pt>
              </c:numCache>
            </c:numRef>
          </c:val>
          <c:smooth val="0"/>
          <c:extLst>
            <c:ext xmlns:c16="http://schemas.microsoft.com/office/drawing/2014/chart" uri="{C3380CC4-5D6E-409C-BE32-E72D297353CC}">
              <c16:uniqueId val="{00000001-6369-4F80-A604-E173397C9835}"/>
            </c:ext>
          </c:extLst>
        </c:ser>
        <c:ser>
          <c:idx val="2"/>
          <c:order val="2"/>
          <c:tx>
            <c:strRef>
              <c:f>'s4 Grafdata'!$B$53</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Grafdata'!$C$53:$AQ$53</c:f>
              <c:numCache>
                <c:formatCode>General</c:formatCode>
                <c:ptCount val="41"/>
                <c:pt idx="0">
                  <c:v>100</c:v>
                </c:pt>
                <c:pt idx="1">
                  <c:v>105.0013574568644</c:v>
                </c:pt>
                <c:pt idx="2">
                  <c:v>103.61116681829012</c:v>
                </c:pt>
                <c:pt idx="3">
                  <c:v>107.72792769829036</c:v>
                </c:pt>
                <c:pt idx="4">
                  <c:v>106.16319078136395</c:v>
                </c:pt>
                <c:pt idx="5">
                  <c:v>107.20118799998345</c:v>
                </c:pt>
                <c:pt idx="6">
                  <c:v>105.79596137034763</c:v>
                </c:pt>
                <c:pt idx="7">
                  <c:v>109.4946923899535</c:v>
                </c:pt>
                <c:pt idx="8">
                  <c:v>105.21688116999393</c:v>
                </c:pt>
                <c:pt idx="9">
                  <c:v>108.53661467518</c:v>
                </c:pt>
                <c:pt idx="10">
                  <c:v>106.22433227018816</c:v>
                </c:pt>
                <c:pt idx="11">
                  <c:v>108.49151494409264</c:v>
                </c:pt>
                <c:pt idx="12">
                  <c:v>105.76935285173303</c:v>
                </c:pt>
                <c:pt idx="13">
                  <c:v>108.40989076217217</c:v>
                </c:pt>
                <c:pt idx="14">
                  <c:v>107.56214850576531</c:v>
                </c:pt>
                <c:pt idx="15">
                  <c:v>111.71762511114915</c:v>
                </c:pt>
                <c:pt idx="16">
                  <c:v>110.84247585075784</c:v>
                </c:pt>
                <c:pt idx="17">
                  <c:v>110.75669155685505</c:v>
                </c:pt>
                <c:pt idx="18">
                  <c:v>110.7255049538487</c:v>
                </c:pt>
                <c:pt idx="19">
                  <c:v>112.66100825088802</c:v>
                </c:pt>
                <c:pt idx="20">
                  <c:v>111.25298115287723</c:v>
                </c:pt>
                <c:pt idx="21">
                  <c:v>112.99474255924012</c:v>
                </c:pt>
                <c:pt idx="22">
                  <c:v>111.9999879242947</c:v>
                </c:pt>
                <c:pt idx="23">
                  <c:v>116.62657208858863</c:v>
                </c:pt>
                <c:pt idx="24">
                  <c:v>117.95144182308242</c:v>
                </c:pt>
                <c:pt idx="25">
                  <c:v>116.36197585093133</c:v>
                </c:pt>
                <c:pt idx="26">
                  <c:v>111.5789939973896</c:v>
                </c:pt>
                <c:pt idx="27">
                  <c:v>120.57559356418015</c:v>
                </c:pt>
                <c:pt idx="28">
                  <c:v>112.41136079774266</c:v>
                </c:pt>
                <c:pt idx="29">
                  <c:v>115.96748765977073</c:v>
                </c:pt>
                <c:pt idx="30">
                  <c:v>113.46144001423939</c:v>
                </c:pt>
                <c:pt idx="31">
                  <c:v>123.84961041624494</c:v>
                </c:pt>
                <c:pt idx="32">
                  <c:v>122.47516799050892</c:v>
                </c:pt>
                <c:pt idx="33">
                  <c:v>123.54089345528193</c:v>
                </c:pt>
                <c:pt idx="34">
                  <c:v>125.61713607614261</c:v>
                </c:pt>
                <c:pt idx="35">
                  <c:v>124.7261189171406</c:v>
                </c:pt>
                <c:pt idx="36">
                  <c:v>126.72744763501035</c:v>
                </c:pt>
                <c:pt idx="37">
                  <c:v>122.63091610037881</c:v>
                </c:pt>
                <c:pt idx="38">
                  <c:v>124.95998725457507</c:v>
                </c:pt>
                <c:pt idx="39">
                  <c:v>128.99278645995568</c:v>
                </c:pt>
                <c:pt idx="40">
                  <c:v>129.90482317502477</c:v>
                </c:pt>
              </c:numCache>
            </c:numRef>
          </c:val>
          <c:smooth val="0"/>
          <c:extLst>
            <c:ext xmlns:c16="http://schemas.microsoft.com/office/drawing/2014/chart" uri="{C3380CC4-5D6E-409C-BE32-E72D297353CC}">
              <c16:uniqueId val="{00000002-6369-4F80-A604-E173397C983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Grafdata!$B$45</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Grafdata!$C$45:$AQ$45</c:f>
              <c:numCache>
                <c:formatCode>General</c:formatCode>
                <c:ptCount val="41"/>
                <c:pt idx="0">
                  <c:v>100</c:v>
                </c:pt>
                <c:pt idx="1">
                  <c:v>99.959099954339578</c:v>
                </c:pt>
                <c:pt idx="2">
                  <c:v>96.769316681924408</c:v>
                </c:pt>
                <c:pt idx="3">
                  <c:v>104.71318878595285</c:v>
                </c:pt>
                <c:pt idx="4">
                  <c:v>102.8867973984638</c:v>
                </c:pt>
                <c:pt idx="5">
                  <c:v>101.87038534974609</c:v>
                </c:pt>
                <c:pt idx="6">
                  <c:v>97.638088682777948</c:v>
                </c:pt>
                <c:pt idx="7">
                  <c:v>104.22569198650508</c:v>
                </c:pt>
                <c:pt idx="8">
                  <c:v>102.95948661192249</c:v>
                </c:pt>
                <c:pt idx="9">
                  <c:v>103.15017517057143</c:v>
                </c:pt>
                <c:pt idx="10">
                  <c:v>99.795514386506483</c:v>
                </c:pt>
                <c:pt idx="11">
                  <c:v>107.48567543892241</c:v>
                </c:pt>
                <c:pt idx="12">
                  <c:v>106.23148334071105</c:v>
                </c:pt>
                <c:pt idx="13">
                  <c:v>106.26059803802023</c:v>
                </c:pt>
                <c:pt idx="14">
                  <c:v>104.87897974072129</c:v>
                </c:pt>
                <c:pt idx="15">
                  <c:v>113.36386094230232</c:v>
                </c:pt>
                <c:pt idx="16">
                  <c:v>110.58780351209751</c:v>
                </c:pt>
                <c:pt idx="17">
                  <c:v>111.09540219321538</c:v>
                </c:pt>
                <c:pt idx="18">
                  <c:v>109.82967308341306</c:v>
                </c:pt>
                <c:pt idx="19">
                  <c:v>117.24942613559051</c:v>
                </c:pt>
                <c:pt idx="20">
                  <c:v>115.37989415831071</c:v>
                </c:pt>
                <c:pt idx="21">
                  <c:v>116.74456341012434</c:v>
                </c:pt>
                <c:pt idx="22">
                  <c:v>113.5671488228889</c:v>
                </c:pt>
                <c:pt idx="23">
                  <c:v>122.19042257712974</c:v>
                </c:pt>
                <c:pt idx="24">
                  <c:v>121.5387078293269</c:v>
                </c:pt>
                <c:pt idx="25">
                  <c:v>122.6584224395569</c:v>
                </c:pt>
                <c:pt idx="26">
                  <c:v>119.71559502909057</c:v>
                </c:pt>
                <c:pt idx="27">
                  <c:v>128.40372127364552</c:v>
                </c:pt>
                <c:pt idx="28">
                  <c:v>126.01247422246519</c:v>
                </c:pt>
                <c:pt idx="29">
                  <c:v>126.36912453800801</c:v>
                </c:pt>
                <c:pt idx="30">
                  <c:v>123.99184917318811</c:v>
                </c:pt>
                <c:pt idx="31">
                  <c:v>132.57675072988866</c:v>
                </c:pt>
                <c:pt idx="32">
                  <c:v>130.27086854795499</c:v>
                </c:pt>
                <c:pt idx="33">
                  <c:v>129.28638263932521</c:v>
                </c:pt>
                <c:pt idx="34">
                  <c:v>127.88780771440103</c:v>
                </c:pt>
                <c:pt idx="35">
                  <c:v>130.93412210034768</c:v>
                </c:pt>
                <c:pt idx="36">
                  <c:v>128.44861150638087</c:v>
                </c:pt>
                <c:pt idx="37">
                  <c:v>129.14488175513199</c:v>
                </c:pt>
                <c:pt idx="38">
                  <c:v>129.13719870108102</c:v>
                </c:pt>
                <c:pt idx="39">
                  <c:v>139.39160586268267</c:v>
                </c:pt>
                <c:pt idx="40">
                  <c:v>136.66821174188829</c:v>
                </c:pt>
              </c:numCache>
            </c:numRef>
          </c:val>
          <c:smooth val="0"/>
          <c:extLst>
            <c:ext xmlns:c16="http://schemas.microsoft.com/office/drawing/2014/chart" uri="{C3380CC4-5D6E-409C-BE32-E72D297353CC}">
              <c16:uniqueId val="{00000000-E1D8-4328-B2F9-8D18074A3B25}"/>
            </c:ext>
          </c:extLst>
        </c:ser>
        <c:ser>
          <c:idx val="1"/>
          <c:order val="1"/>
          <c:tx>
            <c:strRef>
              <c:f>Grafdata!$B$46</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Grafdata!$C$46:$AQ$46</c:f>
              <c:numCache>
                <c:formatCode>General</c:formatCode>
                <c:ptCount val="41"/>
                <c:pt idx="0">
                  <c:v>100</c:v>
                </c:pt>
                <c:pt idx="1">
                  <c:v>100.47094927204563</c:v>
                </c:pt>
                <c:pt idx="2">
                  <c:v>100.84357531718128</c:v>
                </c:pt>
                <c:pt idx="3">
                  <c:v>111.26052811516833</c:v>
                </c:pt>
                <c:pt idx="4">
                  <c:v>104.01601607289774</c:v>
                </c:pt>
                <c:pt idx="5">
                  <c:v>102.0083044388501</c:v>
                </c:pt>
                <c:pt idx="6">
                  <c:v>101.76757003344709</c:v>
                </c:pt>
                <c:pt idx="7">
                  <c:v>108.13795633146616</c:v>
                </c:pt>
                <c:pt idx="8">
                  <c:v>101.08927971983985</c:v>
                </c:pt>
                <c:pt idx="9">
                  <c:v>101.63001352411391</c:v>
                </c:pt>
                <c:pt idx="10">
                  <c:v>100.88419553731597</c:v>
                </c:pt>
                <c:pt idx="11">
                  <c:v>106.15306765811492</c:v>
                </c:pt>
                <c:pt idx="12">
                  <c:v>99.71147301226712</c:v>
                </c:pt>
                <c:pt idx="13">
                  <c:v>100.20079608743718</c:v>
                </c:pt>
                <c:pt idx="14">
                  <c:v>101.47380362692746</c:v>
                </c:pt>
                <c:pt idx="15">
                  <c:v>109.79700848279569</c:v>
                </c:pt>
                <c:pt idx="16">
                  <c:v>101.88267255455618</c:v>
                </c:pt>
                <c:pt idx="17">
                  <c:v>102.06679393193814</c:v>
                </c:pt>
                <c:pt idx="18">
                  <c:v>104.97521334738251</c:v>
                </c:pt>
                <c:pt idx="19">
                  <c:v>110.93999441092848</c:v>
                </c:pt>
                <c:pt idx="20">
                  <c:v>103.63772859429032</c:v>
                </c:pt>
                <c:pt idx="21">
                  <c:v>104.86308390037125</c:v>
                </c:pt>
                <c:pt idx="22">
                  <c:v>105.84730945265895</c:v>
                </c:pt>
                <c:pt idx="23">
                  <c:v>113.47029142713363</c:v>
                </c:pt>
                <c:pt idx="24">
                  <c:v>107.8644389348373</c:v>
                </c:pt>
                <c:pt idx="25">
                  <c:v>108.69734134576544</c:v>
                </c:pt>
                <c:pt idx="26">
                  <c:v>110.05811559872423</c:v>
                </c:pt>
                <c:pt idx="27">
                  <c:v>117.26076881743866</c:v>
                </c:pt>
                <c:pt idx="28">
                  <c:v>109.0603445365541</c:v>
                </c:pt>
                <c:pt idx="29">
                  <c:v>110.26644392234719</c:v>
                </c:pt>
                <c:pt idx="30">
                  <c:v>111.40364950759522</c:v>
                </c:pt>
                <c:pt idx="31">
                  <c:v>120.76443854268307</c:v>
                </c:pt>
                <c:pt idx="32">
                  <c:v>111.89617287692579</c:v>
                </c:pt>
                <c:pt idx="33">
                  <c:v>110.78959491065429</c:v>
                </c:pt>
                <c:pt idx="34">
                  <c:v>113.83858422354713</c:v>
                </c:pt>
                <c:pt idx="35">
                  <c:v>117.1775863352791</c:v>
                </c:pt>
                <c:pt idx="36">
                  <c:v>108.91306402485885</c:v>
                </c:pt>
                <c:pt idx="37">
                  <c:v>110.04180642501261</c:v>
                </c:pt>
                <c:pt idx="38">
                  <c:v>118.12727661587053</c:v>
                </c:pt>
                <c:pt idx="39">
                  <c:v>126.17735501944775</c:v>
                </c:pt>
                <c:pt idx="40">
                  <c:v>115.47596383976268</c:v>
                </c:pt>
              </c:numCache>
            </c:numRef>
          </c:val>
          <c:smooth val="0"/>
          <c:extLst>
            <c:ext xmlns:c16="http://schemas.microsoft.com/office/drawing/2014/chart" uri="{C3380CC4-5D6E-409C-BE32-E72D297353CC}">
              <c16:uniqueId val="{00000001-E1D8-4328-B2F9-8D18074A3B25}"/>
            </c:ext>
          </c:extLst>
        </c:ser>
        <c:ser>
          <c:idx val="2"/>
          <c:order val="2"/>
          <c:tx>
            <c:strRef>
              <c:f>Grafdata!$B$47</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Grafdata!$C$47:$AQ$47</c:f>
              <c:numCache>
                <c:formatCode>General</c:formatCode>
                <c:ptCount val="41"/>
                <c:pt idx="0">
                  <c:v>100</c:v>
                </c:pt>
                <c:pt idx="1">
                  <c:v>98.779229486149916</c:v>
                </c:pt>
                <c:pt idx="2">
                  <c:v>95.050652313740542</c:v>
                </c:pt>
                <c:pt idx="3">
                  <c:v>100.80104456931245</c:v>
                </c:pt>
                <c:pt idx="4">
                  <c:v>101.91033675449951</c:v>
                </c:pt>
                <c:pt idx="5">
                  <c:v>101.00459950194978</c:v>
                </c:pt>
                <c:pt idx="6">
                  <c:v>96.352520315197694</c:v>
                </c:pt>
                <c:pt idx="7">
                  <c:v>103.08210983909862</c:v>
                </c:pt>
                <c:pt idx="8">
                  <c:v>104.61889911065357</c:v>
                </c:pt>
                <c:pt idx="9">
                  <c:v>104.08891947310602</c:v>
                </c:pt>
                <c:pt idx="10">
                  <c:v>100.80260278641036</c:v>
                </c:pt>
                <c:pt idx="11">
                  <c:v>108.54034347197508</c:v>
                </c:pt>
                <c:pt idx="12">
                  <c:v>110.29328486699107</c:v>
                </c:pt>
                <c:pt idx="13">
                  <c:v>109.57324307928435</c:v>
                </c:pt>
                <c:pt idx="14">
                  <c:v>108.19542703778468</c:v>
                </c:pt>
                <c:pt idx="15">
                  <c:v>115.60902538031064</c:v>
                </c:pt>
                <c:pt idx="16">
                  <c:v>116.07982898856611</c:v>
                </c:pt>
                <c:pt idx="17">
                  <c:v>115.6588272565825</c:v>
                </c:pt>
                <c:pt idx="18">
                  <c:v>114.07492000824453</c:v>
                </c:pt>
                <c:pt idx="19">
                  <c:v>121.13247963322971</c:v>
                </c:pt>
                <c:pt idx="20">
                  <c:v>122.15971909284069</c:v>
                </c:pt>
                <c:pt idx="21">
                  <c:v>122.16717461834781</c:v>
                </c:pt>
                <c:pt idx="22">
                  <c:v>118.87182379691926</c:v>
                </c:pt>
                <c:pt idx="23">
                  <c:v>126.12275848823661</c:v>
                </c:pt>
                <c:pt idx="24">
                  <c:v>128.34048905367104</c:v>
                </c:pt>
                <c:pt idx="25">
                  <c:v>128.25501820648086</c:v>
                </c:pt>
                <c:pt idx="26">
                  <c:v>124.57482730623801</c:v>
                </c:pt>
                <c:pt idx="27">
                  <c:v>132.72524498712647</c:v>
                </c:pt>
                <c:pt idx="28">
                  <c:v>133.50492427824267</c:v>
                </c:pt>
                <c:pt idx="29">
                  <c:v>132.53902776871948</c:v>
                </c:pt>
                <c:pt idx="30">
                  <c:v>129.8472039464591</c:v>
                </c:pt>
                <c:pt idx="31">
                  <c:v>136.84779770059035</c:v>
                </c:pt>
                <c:pt idx="32">
                  <c:v>138.54417418199873</c:v>
                </c:pt>
                <c:pt idx="33">
                  <c:v>136.38833219457018</c:v>
                </c:pt>
                <c:pt idx="34">
                  <c:v>134.28276814594835</c:v>
                </c:pt>
                <c:pt idx="35">
                  <c:v>135.80238041328974</c:v>
                </c:pt>
                <c:pt idx="36">
                  <c:v>136.9051140627908</c:v>
                </c:pt>
                <c:pt idx="37">
                  <c:v>136.27163804500012</c:v>
                </c:pt>
                <c:pt idx="38">
                  <c:v>133.70358254128337</c:v>
                </c:pt>
                <c:pt idx="39">
                  <c:v>143.73636327726024</c:v>
                </c:pt>
                <c:pt idx="40">
                  <c:v>145.64765334395216</c:v>
                </c:pt>
              </c:numCache>
            </c:numRef>
          </c:val>
          <c:smooth val="0"/>
          <c:extLst>
            <c:ext xmlns:c16="http://schemas.microsoft.com/office/drawing/2014/chart" uri="{C3380CC4-5D6E-409C-BE32-E72D297353CC}">
              <c16:uniqueId val="{00000002-E1D8-4328-B2F9-8D18074A3B25}"/>
            </c:ext>
          </c:extLst>
        </c:ser>
        <c:ser>
          <c:idx val="3"/>
          <c:order val="3"/>
          <c:tx>
            <c:strRef>
              <c:f>Grafdata!$B$48</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Grafdata!$C$48:$AQ$48</c:f>
              <c:numCache>
                <c:formatCode>General</c:formatCode>
                <c:ptCount val="41"/>
                <c:pt idx="0">
                  <c:v>100</c:v>
                </c:pt>
                <c:pt idx="1">
                  <c:v>104.37715843230845</c:v>
                </c:pt>
                <c:pt idx="2">
                  <c:v>94.306441573971583</c:v>
                </c:pt>
                <c:pt idx="3">
                  <c:v>106.39644410807166</c:v>
                </c:pt>
                <c:pt idx="4">
                  <c:v>104.65688421322629</c:v>
                </c:pt>
                <c:pt idx="5">
                  <c:v>105.74771534626457</c:v>
                </c:pt>
                <c:pt idx="6">
                  <c:v>92.903578916748103</c:v>
                </c:pt>
                <c:pt idx="7">
                  <c:v>99.375528457109795</c:v>
                </c:pt>
                <c:pt idx="8">
                  <c:v>99.820904055077037</c:v>
                </c:pt>
                <c:pt idx="9">
                  <c:v>102.61015784602121</c:v>
                </c:pt>
                <c:pt idx="10">
                  <c:v>91.946158410850899</c:v>
                </c:pt>
                <c:pt idx="11">
                  <c:v>105.87575606554097</c:v>
                </c:pt>
                <c:pt idx="12">
                  <c:v>103.74121385641473</c:v>
                </c:pt>
                <c:pt idx="13">
                  <c:v>106.21411064550344</c:v>
                </c:pt>
                <c:pt idx="14">
                  <c:v>97.717291914386522</c:v>
                </c:pt>
                <c:pt idx="15">
                  <c:v>111.88821277140421</c:v>
                </c:pt>
                <c:pt idx="16">
                  <c:v>106.92480032026938</c:v>
                </c:pt>
                <c:pt idx="17">
                  <c:v>112.85122792223027</c:v>
                </c:pt>
                <c:pt idx="18">
                  <c:v>101.9872623826806</c:v>
                </c:pt>
                <c:pt idx="19">
                  <c:v>115.07284563197858</c:v>
                </c:pt>
                <c:pt idx="20">
                  <c:v>113.52004490926964</c:v>
                </c:pt>
                <c:pt idx="21">
                  <c:v>121.91324798301012</c:v>
                </c:pt>
                <c:pt idx="22">
                  <c:v>108.18899996312933</c:v>
                </c:pt>
                <c:pt idx="23">
                  <c:v>126.21661912785747</c:v>
                </c:pt>
                <c:pt idx="24">
                  <c:v>124.7362291633913</c:v>
                </c:pt>
                <c:pt idx="25">
                  <c:v>132.53319754648209</c:v>
                </c:pt>
                <c:pt idx="26">
                  <c:v>121.70185720529405</c:v>
                </c:pt>
                <c:pt idx="27">
                  <c:v>136.9981206678325</c:v>
                </c:pt>
                <c:pt idx="28">
                  <c:v>134.58541988298961</c:v>
                </c:pt>
                <c:pt idx="29">
                  <c:v>139.15735047302971</c:v>
                </c:pt>
                <c:pt idx="30">
                  <c:v>128.92790087503292</c:v>
                </c:pt>
                <c:pt idx="31">
                  <c:v>143.2080851889327</c:v>
                </c:pt>
                <c:pt idx="32">
                  <c:v>138.8172215524479</c:v>
                </c:pt>
                <c:pt idx="33">
                  <c:v>143.9037390940004</c:v>
                </c:pt>
                <c:pt idx="34">
                  <c:v>134.08283589530615</c:v>
                </c:pt>
                <c:pt idx="35">
                  <c:v>143.83403610851539</c:v>
                </c:pt>
                <c:pt idx="36">
                  <c:v>139.19980166210217</c:v>
                </c:pt>
                <c:pt idx="37">
                  <c:v>145.26135529674852</c:v>
                </c:pt>
                <c:pt idx="38">
                  <c:v>136.17511681173767</c:v>
                </c:pt>
                <c:pt idx="39">
                  <c:v>153.40921820476075</c:v>
                </c:pt>
                <c:pt idx="40">
                  <c:v>149.28360162717141</c:v>
                </c:pt>
              </c:numCache>
            </c:numRef>
          </c:val>
          <c:smooth val="0"/>
          <c:extLst>
            <c:ext xmlns:c16="http://schemas.microsoft.com/office/drawing/2014/chart" uri="{C3380CC4-5D6E-409C-BE32-E72D297353CC}">
              <c16:uniqueId val="{00000003-E1D8-4328-B2F9-8D18074A3B2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prstDash val="solid"/>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Grafdata!$B$28:$AP$28</c:f>
              <c:numCache>
                <c:formatCode>General</c:formatCode>
                <c:ptCount val="41"/>
                <c:pt idx="0">
                  <c:v>366.5</c:v>
                </c:pt>
                <c:pt idx="1">
                  <c:v>364.5</c:v>
                </c:pt>
                <c:pt idx="2">
                  <c:v>361.75</c:v>
                </c:pt>
                <c:pt idx="3">
                  <c:v>350.25</c:v>
                </c:pt>
                <c:pt idx="4">
                  <c:v>361</c:v>
                </c:pt>
                <c:pt idx="5">
                  <c:v>351.5</c:v>
                </c:pt>
                <c:pt idx="6">
                  <c:v>337.75</c:v>
                </c:pt>
                <c:pt idx="7">
                  <c:v>332.75</c:v>
                </c:pt>
                <c:pt idx="8">
                  <c:v>331.5</c:v>
                </c:pt>
                <c:pt idx="9">
                  <c:v>334</c:v>
                </c:pt>
                <c:pt idx="10">
                  <c:v>325.75</c:v>
                </c:pt>
                <c:pt idx="11">
                  <c:v>329.25</c:v>
                </c:pt>
                <c:pt idx="12">
                  <c:v>328</c:v>
                </c:pt>
                <c:pt idx="13">
                  <c:v>339.5</c:v>
                </c:pt>
                <c:pt idx="14">
                  <c:v>355.25</c:v>
                </c:pt>
                <c:pt idx="15">
                  <c:v>363.5</c:v>
                </c:pt>
                <c:pt idx="16">
                  <c:v>371.75</c:v>
                </c:pt>
                <c:pt idx="17">
                  <c:v>376.25</c:v>
                </c:pt>
                <c:pt idx="18">
                  <c:v>389</c:v>
                </c:pt>
                <c:pt idx="19">
                  <c:v>400</c:v>
                </c:pt>
                <c:pt idx="20">
                  <c:v>401</c:v>
                </c:pt>
                <c:pt idx="21">
                  <c:v>411</c:v>
                </c:pt>
                <c:pt idx="22">
                  <c:v>412</c:v>
                </c:pt>
                <c:pt idx="23">
                  <c:v>412.5</c:v>
                </c:pt>
                <c:pt idx="24">
                  <c:v>414.5</c:v>
                </c:pt>
                <c:pt idx="25">
                  <c:v>411.75</c:v>
                </c:pt>
                <c:pt idx="26">
                  <c:v>385.75</c:v>
                </c:pt>
                <c:pt idx="27">
                  <c:v>376.75</c:v>
                </c:pt>
                <c:pt idx="28">
                  <c:v>375.5</c:v>
                </c:pt>
                <c:pt idx="29">
                  <c:v>368.75</c:v>
                </c:pt>
                <c:pt idx="30">
                  <c:v>391.75</c:v>
                </c:pt>
                <c:pt idx="31">
                  <c:v>375.25</c:v>
                </c:pt>
                <c:pt idx="32">
                  <c:v>374</c:v>
                </c:pt>
                <c:pt idx="33">
                  <c:v>369.75</c:v>
                </c:pt>
                <c:pt idx="34">
                  <c:v>381.75</c:v>
                </c:pt>
                <c:pt idx="35">
                  <c:v>390.75</c:v>
                </c:pt>
                <c:pt idx="36">
                  <c:v>389.75</c:v>
                </c:pt>
                <c:pt idx="37">
                  <c:v>413.75</c:v>
                </c:pt>
                <c:pt idx="38">
                  <c:v>424.75</c:v>
                </c:pt>
                <c:pt idx="39">
                  <c:v>440.25</c:v>
                </c:pt>
                <c:pt idx="40">
                  <c:v>453.75</c:v>
                </c:pt>
              </c:numCache>
            </c:numRef>
          </c:val>
          <c:smooth val="0"/>
          <c:extLst>
            <c:ext xmlns:c16="http://schemas.microsoft.com/office/drawing/2014/chart" uri="{C3380CC4-5D6E-409C-BE32-E72D297353CC}">
              <c16:uniqueId val="{00000000-F7A2-4DEC-A98D-F0138CC77911}"/>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Grafdata!$B$29:$AP$29</c:f>
              <c:numCache>
                <c:formatCode>General</c:formatCode>
                <c:ptCount val="41"/>
                <c:pt idx="0">
                  <c:v>213.75</c:v>
                </c:pt>
                <c:pt idx="1">
                  <c:v>211.25</c:v>
                </c:pt>
                <c:pt idx="2">
                  <c:v>213</c:v>
                </c:pt>
                <c:pt idx="3">
                  <c:v>209.75</c:v>
                </c:pt>
                <c:pt idx="4">
                  <c:v>220</c:v>
                </c:pt>
                <c:pt idx="5">
                  <c:v>217.25</c:v>
                </c:pt>
                <c:pt idx="6">
                  <c:v>211.75</c:v>
                </c:pt>
                <c:pt idx="7">
                  <c:v>206.25</c:v>
                </c:pt>
                <c:pt idx="8">
                  <c:v>204.25</c:v>
                </c:pt>
                <c:pt idx="9">
                  <c:v>205.5</c:v>
                </c:pt>
                <c:pt idx="10">
                  <c:v>202</c:v>
                </c:pt>
                <c:pt idx="11">
                  <c:v>207</c:v>
                </c:pt>
                <c:pt idx="12">
                  <c:v>210.25</c:v>
                </c:pt>
                <c:pt idx="13">
                  <c:v>217.25</c:v>
                </c:pt>
                <c:pt idx="14">
                  <c:v>225</c:v>
                </c:pt>
                <c:pt idx="15">
                  <c:v>224.75</c:v>
                </c:pt>
                <c:pt idx="16">
                  <c:v>225</c:v>
                </c:pt>
                <c:pt idx="17">
                  <c:v>228.5</c:v>
                </c:pt>
                <c:pt idx="18">
                  <c:v>239</c:v>
                </c:pt>
                <c:pt idx="19">
                  <c:v>248.75</c:v>
                </c:pt>
                <c:pt idx="20">
                  <c:v>251</c:v>
                </c:pt>
                <c:pt idx="21">
                  <c:v>260.5</c:v>
                </c:pt>
                <c:pt idx="22">
                  <c:v>254.25</c:v>
                </c:pt>
                <c:pt idx="23">
                  <c:v>252.75</c:v>
                </c:pt>
                <c:pt idx="24">
                  <c:v>259.25</c:v>
                </c:pt>
                <c:pt idx="25">
                  <c:v>252.75</c:v>
                </c:pt>
                <c:pt idx="26">
                  <c:v>242.75</c:v>
                </c:pt>
                <c:pt idx="27">
                  <c:v>243.75</c:v>
                </c:pt>
                <c:pt idx="28">
                  <c:v>239.25</c:v>
                </c:pt>
                <c:pt idx="29">
                  <c:v>241.75</c:v>
                </c:pt>
                <c:pt idx="30">
                  <c:v>256</c:v>
                </c:pt>
                <c:pt idx="31">
                  <c:v>243.25</c:v>
                </c:pt>
                <c:pt idx="32">
                  <c:v>239.5</c:v>
                </c:pt>
                <c:pt idx="33">
                  <c:v>234.25</c:v>
                </c:pt>
                <c:pt idx="34">
                  <c:v>237</c:v>
                </c:pt>
                <c:pt idx="35">
                  <c:v>240.75</c:v>
                </c:pt>
                <c:pt idx="36">
                  <c:v>237.25</c:v>
                </c:pt>
                <c:pt idx="37">
                  <c:v>249</c:v>
                </c:pt>
                <c:pt idx="38">
                  <c:v>256.5</c:v>
                </c:pt>
                <c:pt idx="39">
                  <c:v>266.5</c:v>
                </c:pt>
                <c:pt idx="40">
                  <c:v>275.5</c:v>
                </c:pt>
              </c:numCache>
            </c:numRef>
          </c:val>
          <c:smooth val="0"/>
          <c:extLst>
            <c:ext xmlns:c16="http://schemas.microsoft.com/office/drawing/2014/chart" uri="{C3380CC4-5D6E-409C-BE32-E72D297353CC}">
              <c16:uniqueId val="{00000001-F7A2-4DEC-A98D-F0138CC779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Grafdata!$A$28</c:f>
              <c:strCache>
                <c:ptCount val="1"/>
                <c:pt idx="0">
                  <c:v>Örebro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Grafdata!$B$28:$AO$28</c:f>
              <c:numCache>
                <c:formatCode>General</c:formatCode>
                <c:ptCount val="40"/>
                <c:pt idx="0">
                  <c:v>43.75</c:v>
                </c:pt>
                <c:pt idx="1">
                  <c:v>43.25</c:v>
                </c:pt>
                <c:pt idx="2">
                  <c:v>45</c:v>
                </c:pt>
                <c:pt idx="3">
                  <c:v>43.5</c:v>
                </c:pt>
                <c:pt idx="4">
                  <c:v>46.5</c:v>
                </c:pt>
                <c:pt idx="5">
                  <c:v>49</c:v>
                </c:pt>
                <c:pt idx="6">
                  <c:v>45</c:v>
                </c:pt>
                <c:pt idx="7">
                  <c:v>46.75</c:v>
                </c:pt>
                <c:pt idx="8">
                  <c:v>43.5</c:v>
                </c:pt>
                <c:pt idx="9">
                  <c:v>41</c:v>
                </c:pt>
                <c:pt idx="10">
                  <c:v>40.75</c:v>
                </c:pt>
                <c:pt idx="11">
                  <c:v>39.5</c:v>
                </c:pt>
                <c:pt idx="12">
                  <c:v>42.75</c:v>
                </c:pt>
                <c:pt idx="13">
                  <c:v>43.75</c:v>
                </c:pt>
                <c:pt idx="14">
                  <c:v>45.25</c:v>
                </c:pt>
                <c:pt idx="15">
                  <c:v>45</c:v>
                </c:pt>
                <c:pt idx="16">
                  <c:v>40</c:v>
                </c:pt>
                <c:pt idx="17">
                  <c:v>39.5</c:v>
                </c:pt>
                <c:pt idx="18">
                  <c:v>38.25</c:v>
                </c:pt>
                <c:pt idx="19">
                  <c:v>37.25</c:v>
                </c:pt>
                <c:pt idx="20">
                  <c:v>40.5</c:v>
                </c:pt>
                <c:pt idx="21">
                  <c:v>37.75</c:v>
                </c:pt>
                <c:pt idx="22">
                  <c:v>38.25</c:v>
                </c:pt>
                <c:pt idx="23">
                  <c:v>38</c:v>
                </c:pt>
                <c:pt idx="24">
                  <c:v>36.5</c:v>
                </c:pt>
                <c:pt idx="25">
                  <c:v>34.75</c:v>
                </c:pt>
                <c:pt idx="26">
                  <c:v>38.25</c:v>
                </c:pt>
                <c:pt idx="27">
                  <c:v>40.25</c:v>
                </c:pt>
                <c:pt idx="28">
                  <c:v>43.25</c:v>
                </c:pt>
                <c:pt idx="29">
                  <c:v>49</c:v>
                </c:pt>
                <c:pt idx="30">
                  <c:v>46.5</c:v>
                </c:pt>
                <c:pt idx="31">
                  <c:v>47.5</c:v>
                </c:pt>
                <c:pt idx="32">
                  <c:v>49.25</c:v>
                </c:pt>
                <c:pt idx="33">
                  <c:v>50.5</c:v>
                </c:pt>
                <c:pt idx="34">
                  <c:v>52</c:v>
                </c:pt>
                <c:pt idx="35">
                  <c:v>54</c:v>
                </c:pt>
                <c:pt idx="36">
                  <c:v>50.5</c:v>
                </c:pt>
                <c:pt idx="37">
                  <c:v>46.25</c:v>
                </c:pt>
                <c:pt idx="38">
                  <c:v>42.75</c:v>
                </c:pt>
                <c:pt idx="39">
                  <c:v>35.75</c:v>
                </c:pt>
              </c:numCache>
            </c:numRef>
          </c:val>
          <c:smooth val="0"/>
          <c:extLst>
            <c:ext xmlns:c16="http://schemas.microsoft.com/office/drawing/2014/chart" uri="{C3380CC4-5D6E-409C-BE32-E72D297353CC}">
              <c16:uniqueId val="{00000000-7EF4-4239-9D4C-0C97E336E729}"/>
            </c:ext>
          </c:extLst>
        </c:ser>
        <c:ser>
          <c:idx val="1"/>
          <c:order val="1"/>
          <c:tx>
            <c:strRef>
              <c:f>Grafdata!$A$29</c:f>
              <c:strCache>
                <c:ptCount val="1"/>
                <c:pt idx="0">
                  <c:v>Örebro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Grafdata!$B$29:$AO$29</c:f>
              <c:numCache>
                <c:formatCode>General</c:formatCode>
                <c:ptCount val="40"/>
                <c:pt idx="0">
                  <c:v>22.25</c:v>
                </c:pt>
                <c:pt idx="1">
                  <c:v>23.75</c:v>
                </c:pt>
                <c:pt idx="2">
                  <c:v>24</c:v>
                </c:pt>
                <c:pt idx="3">
                  <c:v>24</c:v>
                </c:pt>
                <c:pt idx="4">
                  <c:v>26.5</c:v>
                </c:pt>
                <c:pt idx="5">
                  <c:v>28</c:v>
                </c:pt>
                <c:pt idx="6">
                  <c:v>26.75</c:v>
                </c:pt>
                <c:pt idx="7">
                  <c:v>27.25</c:v>
                </c:pt>
                <c:pt idx="8">
                  <c:v>24.5</c:v>
                </c:pt>
                <c:pt idx="9">
                  <c:v>22</c:v>
                </c:pt>
                <c:pt idx="10">
                  <c:v>21</c:v>
                </c:pt>
                <c:pt idx="11">
                  <c:v>22.5</c:v>
                </c:pt>
                <c:pt idx="12">
                  <c:v>24.5</c:v>
                </c:pt>
                <c:pt idx="13">
                  <c:v>25</c:v>
                </c:pt>
                <c:pt idx="14">
                  <c:v>26.25</c:v>
                </c:pt>
                <c:pt idx="15">
                  <c:v>24.75</c:v>
                </c:pt>
                <c:pt idx="16">
                  <c:v>22.75</c:v>
                </c:pt>
                <c:pt idx="17">
                  <c:v>23.25</c:v>
                </c:pt>
                <c:pt idx="18">
                  <c:v>24.25</c:v>
                </c:pt>
                <c:pt idx="19">
                  <c:v>24.5</c:v>
                </c:pt>
                <c:pt idx="20">
                  <c:v>25.75</c:v>
                </c:pt>
                <c:pt idx="21">
                  <c:v>23.25</c:v>
                </c:pt>
                <c:pt idx="22">
                  <c:v>21.25</c:v>
                </c:pt>
                <c:pt idx="23">
                  <c:v>21</c:v>
                </c:pt>
                <c:pt idx="24">
                  <c:v>20.25</c:v>
                </c:pt>
                <c:pt idx="25">
                  <c:v>20.25</c:v>
                </c:pt>
                <c:pt idx="26">
                  <c:v>23</c:v>
                </c:pt>
                <c:pt idx="27">
                  <c:v>23.25</c:v>
                </c:pt>
                <c:pt idx="28">
                  <c:v>26</c:v>
                </c:pt>
                <c:pt idx="29">
                  <c:v>30</c:v>
                </c:pt>
                <c:pt idx="30">
                  <c:v>29.5</c:v>
                </c:pt>
                <c:pt idx="31">
                  <c:v>29.5</c:v>
                </c:pt>
                <c:pt idx="32">
                  <c:v>29.75</c:v>
                </c:pt>
                <c:pt idx="33">
                  <c:v>29</c:v>
                </c:pt>
                <c:pt idx="34">
                  <c:v>30</c:v>
                </c:pt>
                <c:pt idx="35">
                  <c:v>32.5</c:v>
                </c:pt>
                <c:pt idx="36">
                  <c:v>31.25</c:v>
                </c:pt>
                <c:pt idx="37">
                  <c:v>29.75</c:v>
                </c:pt>
                <c:pt idx="38">
                  <c:v>27.5</c:v>
                </c:pt>
                <c:pt idx="39">
                  <c:v>24.25</c:v>
                </c:pt>
              </c:numCache>
            </c:numRef>
          </c:val>
          <c:smooth val="0"/>
          <c:extLst>
            <c:ext xmlns:c16="http://schemas.microsoft.com/office/drawing/2014/chart" uri="{C3380CC4-5D6E-409C-BE32-E72D297353CC}">
              <c16:uniqueId val="{00000001-7EF4-4239-9D4C-0C97E336E72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B5D8-401D-BDDD-150CFD2B9846}"/>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B5D8-401D-BDDD-150CFD2B9846}"/>
            </c:ext>
          </c:extLst>
        </c:ser>
        <c:ser>
          <c:idx val="2"/>
          <c:order val="2"/>
          <c:tx>
            <c:strRef>
              <c:f>Grafdata!$A$19</c:f>
              <c:strCache>
                <c:ptCount val="1"/>
                <c:pt idx="0">
                  <c:v>Örebro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93.605947955390334</c:v>
                </c:pt>
                <c:pt idx="2">
                  <c:v>92.788104089219331</c:v>
                </c:pt>
                <c:pt idx="3">
                  <c:v>95.167286245353154</c:v>
                </c:pt>
                <c:pt idx="4">
                  <c:v>96.208178438661704</c:v>
                </c:pt>
                <c:pt idx="5">
                  <c:v>95.092936802973981</c:v>
                </c:pt>
                <c:pt idx="6">
                  <c:v>92.862453531598518</c:v>
                </c:pt>
                <c:pt idx="7">
                  <c:v>94.721189591078073</c:v>
                </c:pt>
                <c:pt idx="8">
                  <c:v>98.736059479553901</c:v>
                </c:pt>
                <c:pt idx="9">
                  <c:v>95.315985130111528</c:v>
                </c:pt>
                <c:pt idx="10">
                  <c:v>94.94423791821562</c:v>
                </c:pt>
                <c:pt idx="11">
                  <c:v>99.256505576208184</c:v>
                </c:pt>
                <c:pt idx="12">
                  <c:v>101.93308550185874</c:v>
                </c:pt>
                <c:pt idx="13">
                  <c:v>97.992565055762086</c:v>
                </c:pt>
                <c:pt idx="14">
                  <c:v>98.364312267657994</c:v>
                </c:pt>
                <c:pt idx="15">
                  <c:v>101.2639405204461</c:v>
                </c:pt>
                <c:pt idx="16">
                  <c:v>101.18959107806691</c:v>
                </c:pt>
                <c:pt idx="17">
                  <c:v>100.14869887732343</c:v>
                </c:pt>
                <c:pt idx="18">
                  <c:v>100.07434944237919</c:v>
                </c:pt>
                <c:pt idx="19">
                  <c:v>104.1635687732342</c:v>
                </c:pt>
                <c:pt idx="20">
                  <c:v>105.4275092936803</c:v>
                </c:pt>
                <c:pt idx="21">
                  <c:v>103.71747211895911</c:v>
                </c:pt>
                <c:pt idx="22">
                  <c:v>102.97397769516729</c:v>
                </c:pt>
                <c:pt idx="23">
                  <c:v>105.50185873605948</c:v>
                </c:pt>
                <c:pt idx="24">
                  <c:v>104.98141263940521</c:v>
                </c:pt>
                <c:pt idx="25">
                  <c:v>105.94795539033457</c:v>
                </c:pt>
                <c:pt idx="26">
                  <c:v>108.69888475836431</c:v>
                </c:pt>
                <c:pt idx="27">
                  <c:v>107.13754646840148</c:v>
                </c:pt>
                <c:pt idx="28">
                  <c:v>114.1263940520446</c:v>
                </c:pt>
                <c:pt idx="29">
                  <c:v>109.96282527881041</c:v>
                </c:pt>
                <c:pt idx="30">
                  <c:v>111.00371747211896</c:v>
                </c:pt>
                <c:pt idx="31">
                  <c:v>107.73234200743494</c:v>
                </c:pt>
                <c:pt idx="32">
                  <c:v>108.25278810408922</c:v>
                </c:pt>
                <c:pt idx="33">
                  <c:v>105.4275092936803</c:v>
                </c:pt>
                <c:pt idx="34">
                  <c:v>102.97397769516729</c:v>
                </c:pt>
                <c:pt idx="35">
                  <c:v>106.24535315985131</c:v>
                </c:pt>
                <c:pt idx="36">
                  <c:v>104.31226765799256</c:v>
                </c:pt>
                <c:pt idx="37">
                  <c:v>107.58364312267658</c:v>
                </c:pt>
                <c:pt idx="38">
                  <c:v>105.57620817843866</c:v>
                </c:pt>
                <c:pt idx="39">
                  <c:v>109.44237918215613</c:v>
                </c:pt>
                <c:pt idx="40">
                  <c:v>107.88104089219331</c:v>
                </c:pt>
              </c:numCache>
            </c:numRef>
          </c:val>
          <c:smooth val="0"/>
          <c:extLst>
            <c:ext xmlns:c16="http://schemas.microsoft.com/office/drawing/2014/chart" uri="{C3380CC4-5D6E-409C-BE32-E72D297353CC}">
              <c16:uniqueId val="{00000002-B5D8-401D-BDDD-150CFD2B984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7CBE-412E-B51E-5D34E581E43E}"/>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Grafdata!$B$29:$AP$29</c:f>
              <c:numCache>
                <c:formatCode>General</c:formatCode>
                <c:ptCount val="41"/>
                <c:pt idx="0">
                  <c:v>100</c:v>
                </c:pt>
                <c:pt idx="1">
                  <c:v>112.62349066959385</c:v>
                </c:pt>
                <c:pt idx="2">
                  <c:v>178.45773874862789</c:v>
                </c:pt>
                <c:pt idx="3">
                  <c:v>135.51042810098792</c:v>
                </c:pt>
                <c:pt idx="4">
                  <c:v>97.667398463227229</c:v>
                </c:pt>
                <c:pt idx="5">
                  <c:v>99.451152579582882</c:v>
                </c:pt>
                <c:pt idx="6">
                  <c:v>187.37650933040615</c:v>
                </c:pt>
                <c:pt idx="7">
                  <c:v>139.51701427003294</c:v>
                </c:pt>
                <c:pt idx="8">
                  <c:v>89.02305159165752</c:v>
                </c:pt>
                <c:pt idx="9">
                  <c:v>110.34577387486279</c:v>
                </c:pt>
                <c:pt idx="10">
                  <c:v>159.2206366630077</c:v>
                </c:pt>
                <c:pt idx="11">
                  <c:v>167.39846322722283</c:v>
                </c:pt>
                <c:pt idx="12">
                  <c:v>119.62129527991219</c:v>
                </c:pt>
                <c:pt idx="13">
                  <c:v>147.22832052689353</c:v>
                </c:pt>
                <c:pt idx="14">
                  <c:v>195.66410537870473</c:v>
                </c:pt>
                <c:pt idx="15">
                  <c:v>207.5740944017563</c:v>
                </c:pt>
                <c:pt idx="16">
                  <c:v>140.99890230515916</c:v>
                </c:pt>
                <c:pt idx="17">
                  <c:v>184.46761800219539</c:v>
                </c:pt>
                <c:pt idx="18">
                  <c:v>258.91877058177829</c:v>
                </c:pt>
                <c:pt idx="19">
                  <c:v>231.94291986827662</c:v>
                </c:pt>
                <c:pt idx="20">
                  <c:v>191.05378704720087</c:v>
                </c:pt>
                <c:pt idx="21">
                  <c:v>238.44676180021955</c:v>
                </c:pt>
                <c:pt idx="22">
                  <c:v>287.81558726673984</c:v>
                </c:pt>
                <c:pt idx="23">
                  <c:v>218.9901207464325</c:v>
                </c:pt>
                <c:pt idx="24">
                  <c:v>158.50713501646541</c:v>
                </c:pt>
                <c:pt idx="25">
                  <c:v>210.31833150384193</c:v>
                </c:pt>
                <c:pt idx="26">
                  <c:v>294.75850713501649</c:v>
                </c:pt>
                <c:pt idx="27">
                  <c:v>238.0351262349067</c:v>
                </c:pt>
                <c:pt idx="28">
                  <c:v>154.03402854006586</c:v>
                </c:pt>
                <c:pt idx="29">
                  <c:v>193.77058177826564</c:v>
                </c:pt>
                <c:pt idx="30">
                  <c:v>261.38858397365533</c:v>
                </c:pt>
                <c:pt idx="31">
                  <c:v>168.88035126234908</c:v>
                </c:pt>
                <c:pt idx="32">
                  <c:v>131.97036223929749</c:v>
                </c:pt>
                <c:pt idx="33">
                  <c:v>163.3369923161361</c:v>
                </c:pt>
                <c:pt idx="34">
                  <c:v>252.93633369923162</c:v>
                </c:pt>
                <c:pt idx="35">
                  <c:v>133.23271130625687</c:v>
                </c:pt>
                <c:pt idx="36">
                  <c:v>110.78485181119649</c:v>
                </c:pt>
                <c:pt idx="37">
                  <c:v>168.63336992316135</c:v>
                </c:pt>
                <c:pt idx="38">
                  <c:v>256.69593852908889</c:v>
                </c:pt>
                <c:pt idx="39">
                  <c:v>222.83205268935237</c:v>
                </c:pt>
                <c:pt idx="40">
                  <c:v>198.49066959385291</c:v>
                </c:pt>
              </c:numCache>
            </c:numRef>
          </c:val>
          <c:smooth val="0"/>
          <c:extLst>
            <c:ext xmlns:c16="http://schemas.microsoft.com/office/drawing/2014/chart" uri="{C3380CC4-5D6E-409C-BE32-E72D297353CC}">
              <c16:uniqueId val="{00000001-7CBE-412E-B51E-5D34E581E43E}"/>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Grafdata!$B$30:$AP$30</c:f>
              <c:numCache>
                <c:formatCode>General</c:formatCode>
                <c:ptCount val="41"/>
                <c:pt idx="0">
                  <c:v>100</c:v>
                </c:pt>
                <c:pt idx="1">
                  <c:v>113.57702349869452</c:v>
                </c:pt>
                <c:pt idx="2">
                  <c:v>150.04351610095736</c:v>
                </c:pt>
                <c:pt idx="3">
                  <c:v>126.7188859878155</c:v>
                </c:pt>
                <c:pt idx="4">
                  <c:v>91.427328111401224</c:v>
                </c:pt>
                <c:pt idx="5">
                  <c:v>97.737162750217578</c:v>
                </c:pt>
                <c:pt idx="6">
                  <c:v>137.07571801566579</c:v>
                </c:pt>
                <c:pt idx="7">
                  <c:v>121.1923411662315</c:v>
                </c:pt>
                <c:pt idx="8">
                  <c:v>89.947780678851174</c:v>
                </c:pt>
                <c:pt idx="9">
                  <c:v>116.79721496953873</c:v>
                </c:pt>
                <c:pt idx="10">
                  <c:v>131.41862489120976</c:v>
                </c:pt>
                <c:pt idx="11">
                  <c:v>164.18624891209748</c:v>
                </c:pt>
                <c:pt idx="12">
                  <c:v>117.53698868581375</c:v>
                </c:pt>
                <c:pt idx="13">
                  <c:v>134.81288076588336</c:v>
                </c:pt>
                <c:pt idx="14">
                  <c:v>172.10617928633593</c:v>
                </c:pt>
                <c:pt idx="15">
                  <c:v>209.22541340295911</c:v>
                </c:pt>
                <c:pt idx="16">
                  <c:v>140.33942558746736</c:v>
                </c:pt>
                <c:pt idx="17">
                  <c:v>177.58920800696256</c:v>
                </c:pt>
                <c:pt idx="18">
                  <c:v>210.00870322019148</c:v>
                </c:pt>
                <c:pt idx="19">
                  <c:v>238.42471714534378</c:v>
                </c:pt>
                <c:pt idx="20">
                  <c:v>201.82767624020889</c:v>
                </c:pt>
                <c:pt idx="21">
                  <c:v>220.93124456048739</c:v>
                </c:pt>
                <c:pt idx="22">
                  <c:v>252.088772845953</c:v>
                </c:pt>
                <c:pt idx="23">
                  <c:v>215.36118363794603</c:v>
                </c:pt>
                <c:pt idx="24">
                  <c:v>163.05483028720627</c:v>
                </c:pt>
                <c:pt idx="25">
                  <c:v>212.40208877284596</c:v>
                </c:pt>
                <c:pt idx="26">
                  <c:v>283.24630113141865</c:v>
                </c:pt>
                <c:pt idx="27">
                  <c:v>250.21758050478678</c:v>
                </c:pt>
                <c:pt idx="28">
                  <c:v>160.66144473455179</c:v>
                </c:pt>
                <c:pt idx="29">
                  <c:v>200.60922541340295</c:v>
                </c:pt>
                <c:pt idx="30">
                  <c:v>227.24107919930375</c:v>
                </c:pt>
                <c:pt idx="31">
                  <c:v>170.36553524804177</c:v>
                </c:pt>
                <c:pt idx="32">
                  <c:v>144.60400348128809</c:v>
                </c:pt>
                <c:pt idx="33">
                  <c:v>179.80852915578765</c:v>
                </c:pt>
                <c:pt idx="34">
                  <c:v>249.26022628372499</c:v>
                </c:pt>
                <c:pt idx="35">
                  <c:v>133.85552654482157</c:v>
                </c:pt>
                <c:pt idx="36">
                  <c:v>121.58398607484769</c:v>
                </c:pt>
                <c:pt idx="37">
                  <c:v>178.89469103568319</c:v>
                </c:pt>
                <c:pt idx="38">
                  <c:v>234.81288076588336</c:v>
                </c:pt>
                <c:pt idx="39">
                  <c:v>210.09573542210617</c:v>
                </c:pt>
                <c:pt idx="40">
                  <c:v>206.04873803307223</c:v>
                </c:pt>
              </c:numCache>
            </c:numRef>
          </c:val>
          <c:smooth val="0"/>
          <c:extLst>
            <c:ext xmlns:c16="http://schemas.microsoft.com/office/drawing/2014/chart" uri="{C3380CC4-5D6E-409C-BE32-E72D297353CC}">
              <c16:uniqueId val="{00000002-7CBE-412E-B51E-5D34E581E4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7403-40F7-B7F2-1A8A62710A82}"/>
            </c:ext>
          </c:extLst>
        </c:ser>
        <c:ser>
          <c:idx val="1"/>
          <c:order val="1"/>
          <c:tx>
            <c:strRef>
              <c:f>Grafdata!$A$27</c:f>
              <c:strCache>
                <c:ptCount val="1"/>
                <c:pt idx="0">
                  <c:v>Örebro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Grafdata!$B$27:$AP$27</c:f>
              <c:numCache>
                <c:formatCode>General</c:formatCode>
                <c:ptCount val="41"/>
                <c:pt idx="0">
                  <c:v>101</c:v>
                </c:pt>
                <c:pt idx="1">
                  <c:v>322.70531400966183</c:v>
                </c:pt>
                <c:pt idx="2">
                  <c:v>185.02415458937199</c:v>
                </c:pt>
                <c:pt idx="3">
                  <c:v>219.32367149758454</c:v>
                </c:pt>
                <c:pt idx="4">
                  <c:v>218.3574879227053</c:v>
                </c:pt>
                <c:pt idx="5">
                  <c:v>524.15458937198071</c:v>
                </c:pt>
                <c:pt idx="6">
                  <c:v>312.07729468599035</c:v>
                </c:pt>
                <c:pt idx="7">
                  <c:v>192.27053140096618</c:v>
                </c:pt>
                <c:pt idx="8">
                  <c:v>342.02898550724638</c:v>
                </c:pt>
                <c:pt idx="9">
                  <c:v>248.79227053140096</c:v>
                </c:pt>
                <c:pt idx="10">
                  <c:v>155.07246376811594</c:v>
                </c:pt>
                <c:pt idx="11">
                  <c:v>203.8647342995169</c:v>
                </c:pt>
                <c:pt idx="12">
                  <c:v>91.304347826086953</c:v>
                </c:pt>
                <c:pt idx="13">
                  <c:v>143.47826086956522</c:v>
                </c:pt>
                <c:pt idx="14">
                  <c:v>297.58454106280192</c:v>
                </c:pt>
                <c:pt idx="15">
                  <c:v>138.64734299516908</c:v>
                </c:pt>
                <c:pt idx="16">
                  <c:v>77.777777777777771</c:v>
                </c:pt>
                <c:pt idx="17">
                  <c:v>80.676328502415458</c:v>
                </c:pt>
                <c:pt idx="18">
                  <c:v>199.51690821256039</c:v>
                </c:pt>
                <c:pt idx="19">
                  <c:v>114.00966183574879</c:v>
                </c:pt>
                <c:pt idx="20">
                  <c:v>70.531400966183568</c:v>
                </c:pt>
                <c:pt idx="21">
                  <c:v>255.07246376811594</c:v>
                </c:pt>
                <c:pt idx="22">
                  <c:v>174.39613526570048</c:v>
                </c:pt>
                <c:pt idx="23">
                  <c:v>85.507246376811594</c:v>
                </c:pt>
                <c:pt idx="24">
                  <c:v>50.24154589371981</c:v>
                </c:pt>
                <c:pt idx="25">
                  <c:v>233.81642512077295</c:v>
                </c:pt>
                <c:pt idx="26">
                  <c:v>65.700483091787433</c:v>
                </c:pt>
                <c:pt idx="27">
                  <c:v>102.41545893719807</c:v>
                </c:pt>
                <c:pt idx="28">
                  <c:v>45.410628019323674</c:v>
                </c:pt>
                <c:pt idx="29">
                  <c:v>141.06280193236714</c:v>
                </c:pt>
                <c:pt idx="30">
                  <c:v>167.6328502415459</c:v>
                </c:pt>
                <c:pt idx="31">
                  <c:v>136.231884057971</c:v>
                </c:pt>
                <c:pt idx="32">
                  <c:v>177.29468599033817</c:v>
                </c:pt>
                <c:pt idx="33">
                  <c:v>209.66183574879227</c:v>
                </c:pt>
                <c:pt idx="34">
                  <c:v>232.85024154589371</c:v>
                </c:pt>
                <c:pt idx="35">
                  <c:v>492.75362318840581</c:v>
                </c:pt>
                <c:pt idx="36">
                  <c:v>76.811594202898547</c:v>
                </c:pt>
                <c:pt idx="37">
                  <c:v>67.149758454106276</c:v>
                </c:pt>
                <c:pt idx="38">
                  <c:v>24.637681159420289</c:v>
                </c:pt>
                <c:pt idx="39">
                  <c:v>56.038647342995169</c:v>
                </c:pt>
                <c:pt idx="40">
                  <c:v>53.140096618357489</c:v>
                </c:pt>
              </c:numCache>
            </c:numRef>
          </c:val>
          <c:smooth val="0"/>
          <c:extLst>
            <c:ext xmlns:c16="http://schemas.microsoft.com/office/drawing/2014/chart" uri="{C3380CC4-5D6E-409C-BE32-E72D297353CC}">
              <c16:uniqueId val="{00000001-7403-40F7-B7F2-1A8A62710A82}"/>
            </c:ext>
          </c:extLst>
        </c:ser>
        <c:ser>
          <c:idx val="2"/>
          <c:order val="2"/>
          <c:tx>
            <c:strRef>
              <c:f>Grafdata!$A$28</c:f>
              <c:strCache>
                <c:ptCount val="1"/>
                <c:pt idx="0">
                  <c:v>Örebro kommun</c:v>
                </c:pt>
              </c:strCache>
            </c:strRef>
          </c:tx>
          <c:spPr>
            <a:ln w="28575" cap="rnd">
              <a:solidFill>
                <a:schemeClr val="accent3"/>
              </a:solidFill>
              <a:prstDash val="sysDot"/>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Grafdata!$B$28:$AP$28</c:f>
              <c:numCache>
                <c:formatCode>General</c:formatCode>
                <c:ptCount val="41"/>
                <c:pt idx="0">
                  <c:v>102</c:v>
                </c:pt>
                <c:pt idx="1">
                  <c:v>309.17431192660553</c:v>
                </c:pt>
                <c:pt idx="2">
                  <c:v>218.348623853211</c:v>
                </c:pt>
                <c:pt idx="3">
                  <c:v>88.073394495412842</c:v>
                </c:pt>
                <c:pt idx="4">
                  <c:v>332.11009174311926</c:v>
                </c:pt>
                <c:pt idx="5">
                  <c:v>395.41284403669727</c:v>
                </c:pt>
                <c:pt idx="6">
                  <c:v>297.24770642201833</c:v>
                </c:pt>
                <c:pt idx="7">
                  <c:v>267.88990825688074</c:v>
                </c:pt>
                <c:pt idx="8">
                  <c:v>198.16513761467891</c:v>
                </c:pt>
                <c:pt idx="9">
                  <c:v>300.91743119266056</c:v>
                </c:pt>
                <c:pt idx="10">
                  <c:v>133.94495412844037</c:v>
                </c:pt>
                <c:pt idx="11">
                  <c:v>99.082568807339456</c:v>
                </c:pt>
                <c:pt idx="12">
                  <c:v>137.61467889908258</c:v>
                </c:pt>
                <c:pt idx="13">
                  <c:v>163.30275229357798</c:v>
                </c:pt>
                <c:pt idx="14">
                  <c:v>249.54128440366972</c:v>
                </c:pt>
                <c:pt idx="15">
                  <c:v>156.88073394495413</c:v>
                </c:pt>
                <c:pt idx="16">
                  <c:v>113.76146788990826</c:v>
                </c:pt>
                <c:pt idx="17">
                  <c:v>62.38532110091743</c:v>
                </c:pt>
                <c:pt idx="18">
                  <c:v>162.38532110091742</c:v>
                </c:pt>
                <c:pt idx="19">
                  <c:v>32.110091743119263</c:v>
                </c:pt>
                <c:pt idx="20">
                  <c:v>72.477064220183493</c:v>
                </c:pt>
                <c:pt idx="21">
                  <c:v>58.715596330275233</c:v>
                </c:pt>
                <c:pt idx="22">
                  <c:v>191.74311926605503</c:v>
                </c:pt>
                <c:pt idx="23">
                  <c:v>86.238532110091739</c:v>
                </c:pt>
                <c:pt idx="24">
                  <c:v>44.954128440366972</c:v>
                </c:pt>
                <c:pt idx="25">
                  <c:v>96.330275229357795</c:v>
                </c:pt>
                <c:pt idx="26">
                  <c:v>34.862385321100916</c:v>
                </c:pt>
                <c:pt idx="27">
                  <c:v>71.559633027522935</c:v>
                </c:pt>
                <c:pt idx="28">
                  <c:v>40.366972477064223</c:v>
                </c:pt>
                <c:pt idx="29">
                  <c:v>161.46788990825689</c:v>
                </c:pt>
                <c:pt idx="30">
                  <c:v>144.03669724770643</c:v>
                </c:pt>
                <c:pt idx="31">
                  <c:v>168.80733944954127</c:v>
                </c:pt>
                <c:pt idx="32">
                  <c:v>201.83486238532109</c:v>
                </c:pt>
                <c:pt idx="33">
                  <c:v>154.12844036697248</c:v>
                </c:pt>
                <c:pt idx="34">
                  <c:v>200.91743119266056</c:v>
                </c:pt>
                <c:pt idx="35">
                  <c:v>450.45871559633025</c:v>
                </c:pt>
                <c:pt idx="36">
                  <c:v>109.1743119266055</c:v>
                </c:pt>
                <c:pt idx="37">
                  <c:v>86.238532110091739</c:v>
                </c:pt>
                <c:pt idx="38">
                  <c:v>11.926605504587156</c:v>
                </c:pt>
                <c:pt idx="39">
                  <c:v>48.623853211009177</c:v>
                </c:pt>
                <c:pt idx="40">
                  <c:v>84.403669724770637</c:v>
                </c:pt>
              </c:numCache>
            </c:numRef>
          </c:val>
          <c:smooth val="0"/>
          <c:extLst>
            <c:ext xmlns:c16="http://schemas.microsoft.com/office/drawing/2014/chart" uri="{C3380CC4-5D6E-409C-BE32-E72D297353CC}">
              <c16:uniqueId val="{00000002-7403-40F7-B7F2-1A8A62710A8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4D20-4407-A355-32243C690863}"/>
            </c:ext>
          </c:extLst>
        </c:ser>
        <c:ser>
          <c:idx val="1"/>
          <c:order val="1"/>
          <c:tx>
            <c:strRef>
              <c:f>Grafdata!$A$12</c:f>
              <c:strCache>
                <c:ptCount val="1"/>
                <c:pt idx="0">
                  <c:v>Örebro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Grafdata!$B$12:$AP$12</c:f>
              <c:numCache>
                <c:formatCode>General</c:formatCode>
                <c:ptCount val="41"/>
                <c:pt idx="0">
                  <c:v>5.7902092999999999</c:v>
                </c:pt>
                <c:pt idx="1">
                  <c:v>5.9924808000000001</c:v>
                </c:pt>
                <c:pt idx="2">
                  <c:v>6.3042547000000004</c:v>
                </c:pt>
                <c:pt idx="3">
                  <c:v>5.8226214000000001</c:v>
                </c:pt>
                <c:pt idx="4">
                  <c:v>6.0116129000000003</c:v>
                </c:pt>
                <c:pt idx="5">
                  <c:v>6.4873839999999996</c:v>
                </c:pt>
                <c:pt idx="6">
                  <c:v>6.6882427</c:v>
                </c:pt>
                <c:pt idx="7">
                  <c:v>5.9905048000000001</c:v>
                </c:pt>
                <c:pt idx="8">
                  <c:v>6.0537422000000003</c:v>
                </c:pt>
                <c:pt idx="9">
                  <c:v>6.1542497999999997</c:v>
                </c:pt>
                <c:pt idx="10">
                  <c:v>6.0975190000000001</c:v>
                </c:pt>
                <c:pt idx="11">
                  <c:v>5.4159978000000004</c:v>
                </c:pt>
                <c:pt idx="12">
                  <c:v>5.3898587999999998</c:v>
                </c:pt>
                <c:pt idx="13">
                  <c:v>5.4284692999999997</c:v>
                </c:pt>
                <c:pt idx="14">
                  <c:v>5.5140719999999996</c:v>
                </c:pt>
                <c:pt idx="15">
                  <c:v>5.1657051999999997</c:v>
                </c:pt>
                <c:pt idx="16">
                  <c:v>5.2827367000000001</c:v>
                </c:pt>
                <c:pt idx="17">
                  <c:v>5.3865316999999999</c:v>
                </c:pt>
                <c:pt idx="18">
                  <c:v>5.3783104000000002</c:v>
                </c:pt>
                <c:pt idx="19">
                  <c:v>4.8923249000000002</c:v>
                </c:pt>
                <c:pt idx="20">
                  <c:v>4.9673147999999996</c:v>
                </c:pt>
                <c:pt idx="21">
                  <c:v>5.1439741999999997</c:v>
                </c:pt>
                <c:pt idx="22">
                  <c:v>5.2628193000000003</c:v>
                </c:pt>
                <c:pt idx="23">
                  <c:v>4.9352112000000004</c:v>
                </c:pt>
                <c:pt idx="24">
                  <c:v>4.8967276000000002</c:v>
                </c:pt>
                <c:pt idx="25">
                  <c:v>4.9132784999999997</c:v>
                </c:pt>
                <c:pt idx="26">
                  <c:v>4.8889475999999998</c:v>
                </c:pt>
                <c:pt idx="27">
                  <c:v>4.5476232000000003</c:v>
                </c:pt>
                <c:pt idx="28">
                  <c:v>4.6154779000000001</c:v>
                </c:pt>
                <c:pt idx="29">
                  <c:v>4.6436241000000003</c:v>
                </c:pt>
                <c:pt idx="30">
                  <c:v>4.7482462999999999</c:v>
                </c:pt>
                <c:pt idx="31">
                  <c:v>4.5582763999999996</c:v>
                </c:pt>
                <c:pt idx="32">
                  <c:v>4.8245556000000001</c:v>
                </c:pt>
                <c:pt idx="33">
                  <c:v>5.1210229959555758</c:v>
                </c:pt>
                <c:pt idx="34">
                  <c:v>5.4590499367391301</c:v>
                </c:pt>
                <c:pt idx="35">
                  <c:v>6.0810647198057985</c:v>
                </c:pt>
                <c:pt idx="36">
                  <c:v>6.5056493838825249</c:v>
                </c:pt>
                <c:pt idx="37">
                  <c:v>6.1775371378088133</c:v>
                </c:pt>
                <c:pt idx="38">
                  <c:v>6.1611964030228679</c:v>
                </c:pt>
                <c:pt idx="39">
                  <c:v>5.7381182374347661</c:v>
                </c:pt>
                <c:pt idx="40">
                  <c:v>5.5993195855657536</c:v>
                </c:pt>
              </c:numCache>
            </c:numRef>
          </c:val>
          <c:smooth val="0"/>
          <c:extLst>
            <c:ext xmlns:c16="http://schemas.microsoft.com/office/drawing/2014/chart" uri="{C3380CC4-5D6E-409C-BE32-E72D297353CC}">
              <c16:uniqueId val="{00000001-4D20-4407-A355-32243C690863}"/>
            </c:ext>
          </c:extLst>
        </c:ser>
        <c:ser>
          <c:idx val="2"/>
          <c:order val="2"/>
          <c:tx>
            <c:strRef>
              <c:f>Grafdata!$A$13</c:f>
              <c:strCache>
                <c:ptCount val="1"/>
                <c:pt idx="0">
                  <c:v>Örebro kommun</c:v>
                </c:pt>
              </c:strCache>
            </c:strRef>
          </c:tx>
          <c:spPr>
            <a:ln w="28575" cap="rnd">
              <a:solidFill>
                <a:schemeClr val="accent3"/>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Grafdata!$B$13:$AP$13</c:f>
              <c:numCache>
                <c:formatCode>General</c:formatCode>
                <c:ptCount val="41"/>
                <c:pt idx="0">
                  <c:v>6.2321961999999997</c:v>
                </c:pt>
                <c:pt idx="1">
                  <c:v>6.2194779000000002</c:v>
                </c:pt>
                <c:pt idx="2">
                  <c:v>6.5438232999999997</c:v>
                </c:pt>
                <c:pt idx="3">
                  <c:v>6.2443112999999997</c:v>
                </c:pt>
                <c:pt idx="4">
                  <c:v>6.4179348000000003</c:v>
                </c:pt>
                <c:pt idx="5">
                  <c:v>6.6188840000000004</c:v>
                </c:pt>
                <c:pt idx="6">
                  <c:v>6.6672392</c:v>
                </c:pt>
                <c:pt idx="7">
                  <c:v>6.2253885999999996</c:v>
                </c:pt>
                <c:pt idx="8">
                  <c:v>6.3967806999999999</c:v>
                </c:pt>
                <c:pt idx="9">
                  <c:v>6.4084034000000001</c:v>
                </c:pt>
                <c:pt idx="10">
                  <c:v>6.1978321000000003</c:v>
                </c:pt>
                <c:pt idx="11">
                  <c:v>5.6065635</c:v>
                </c:pt>
                <c:pt idx="12">
                  <c:v>5.5916085000000004</c:v>
                </c:pt>
                <c:pt idx="13">
                  <c:v>5.4497150999999997</c:v>
                </c:pt>
                <c:pt idx="14">
                  <c:v>5.4473944999999997</c:v>
                </c:pt>
                <c:pt idx="15">
                  <c:v>5.1330483999999998</c:v>
                </c:pt>
                <c:pt idx="16">
                  <c:v>5.2525253000000003</c:v>
                </c:pt>
                <c:pt idx="17">
                  <c:v>5.2817316999999999</c:v>
                </c:pt>
                <c:pt idx="18">
                  <c:v>5.1957484999999997</c:v>
                </c:pt>
                <c:pt idx="19">
                  <c:v>4.7884700000000002</c:v>
                </c:pt>
                <c:pt idx="20">
                  <c:v>4.8628920000000004</c:v>
                </c:pt>
                <c:pt idx="21">
                  <c:v>4.8696121000000003</c:v>
                </c:pt>
                <c:pt idx="22">
                  <c:v>4.9672558999999996</c:v>
                </c:pt>
                <c:pt idx="23">
                  <c:v>4.8464055999999998</c:v>
                </c:pt>
                <c:pt idx="24">
                  <c:v>4.8876816999999999</c:v>
                </c:pt>
                <c:pt idx="25">
                  <c:v>4.9318413999999997</c:v>
                </c:pt>
                <c:pt idx="26">
                  <c:v>5.0166506999999996</c:v>
                </c:pt>
                <c:pt idx="27">
                  <c:v>4.8434929999999996</c:v>
                </c:pt>
                <c:pt idx="28">
                  <c:v>4.9744811000000002</c:v>
                </c:pt>
                <c:pt idx="29">
                  <c:v>4.9556544000000002</c:v>
                </c:pt>
                <c:pt idx="30">
                  <c:v>5.1032916999999998</c:v>
                </c:pt>
                <c:pt idx="31">
                  <c:v>4.9434569000000002</c:v>
                </c:pt>
                <c:pt idx="32">
                  <c:v>5.2618318999999998</c:v>
                </c:pt>
                <c:pt idx="33">
                  <c:v>5.459709901981328</c:v>
                </c:pt>
                <c:pt idx="34">
                  <c:v>5.826548816559451</c:v>
                </c:pt>
                <c:pt idx="35">
                  <c:v>6.6712745852873248</c:v>
                </c:pt>
                <c:pt idx="36">
                  <c:v>7.2024842770038635</c:v>
                </c:pt>
                <c:pt idx="37">
                  <c:v>6.8194979150116257</c:v>
                </c:pt>
                <c:pt idx="38">
                  <c:v>6.8170443567629233</c:v>
                </c:pt>
                <c:pt idx="39">
                  <c:v>6.4894378020117092</c:v>
                </c:pt>
                <c:pt idx="40">
                  <c:v>6.3388492953118689</c:v>
                </c:pt>
              </c:numCache>
            </c:numRef>
          </c:val>
          <c:smooth val="0"/>
          <c:extLst>
            <c:ext xmlns:c16="http://schemas.microsoft.com/office/drawing/2014/chart" uri="{C3380CC4-5D6E-409C-BE32-E72D297353CC}">
              <c16:uniqueId val="{00000002-4D20-4407-A355-32243C69086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7ACF-49F7-BF9F-F750ED69A4CD}"/>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Grafdata!$B$31:$AP$31</c:f>
              <c:numCache>
                <c:formatCode>General</c:formatCode>
                <c:ptCount val="41"/>
                <c:pt idx="0">
                  <c:v>100</c:v>
                </c:pt>
                <c:pt idx="1">
                  <c:v>100.16506111530089</c:v>
                </c:pt>
                <c:pt idx="2">
                  <c:v>100.20561492380153</c:v>
                </c:pt>
                <c:pt idx="3">
                  <c:v>100.34079428547035</c:v>
                </c:pt>
                <c:pt idx="4">
                  <c:v>100.54961082573246</c:v>
                </c:pt>
                <c:pt idx="5">
                  <c:v>100.7132490003842</c:v>
                </c:pt>
                <c:pt idx="6">
                  <c:v>100.86016762240847</c:v>
                </c:pt>
                <c:pt idx="7">
                  <c:v>101.04799578809568</c:v>
                </c:pt>
                <c:pt idx="8">
                  <c:v>101.32760362565277</c:v>
                </c:pt>
                <c:pt idx="9">
                  <c:v>101.52503664072171</c:v>
                </c:pt>
                <c:pt idx="10">
                  <c:v>101.7683594917256</c:v>
                </c:pt>
                <c:pt idx="11">
                  <c:v>101.95938927387338</c:v>
                </c:pt>
                <c:pt idx="12">
                  <c:v>102.26994607054939</c:v>
                </c:pt>
                <c:pt idx="13">
                  <c:v>102.5050870128207</c:v>
                </c:pt>
                <c:pt idx="14">
                  <c:v>102.77758014713206</c:v>
                </c:pt>
                <c:pt idx="15">
                  <c:v>102.95864934473583</c:v>
                </c:pt>
                <c:pt idx="16">
                  <c:v>103.39727079983494</c:v>
                </c:pt>
                <c:pt idx="17">
                  <c:v>103.52320104728432</c:v>
                </c:pt>
                <c:pt idx="18">
                  <c:v>103.73842082046758</c:v>
                </c:pt>
                <c:pt idx="19">
                  <c:v>103.95079471235255</c:v>
                </c:pt>
                <c:pt idx="20">
                  <c:v>104.51463494457646</c:v>
                </c:pt>
                <c:pt idx="21">
                  <c:v>104.92088449990752</c:v>
                </c:pt>
                <c:pt idx="22">
                  <c:v>105.19978086714003</c:v>
                </c:pt>
                <c:pt idx="23">
                  <c:v>105.49006075956572</c:v>
                </c:pt>
                <c:pt idx="24">
                  <c:v>106.00801115585469</c:v>
                </c:pt>
                <c:pt idx="25">
                  <c:v>106.33173015353529</c:v>
                </c:pt>
                <c:pt idx="26">
                  <c:v>106.57220712324089</c:v>
                </c:pt>
                <c:pt idx="27">
                  <c:v>106.8016563029156</c:v>
                </c:pt>
                <c:pt idx="28">
                  <c:v>107.24419084479986</c:v>
                </c:pt>
                <c:pt idx="29">
                  <c:v>107.52166427138324</c:v>
                </c:pt>
                <c:pt idx="30">
                  <c:v>107.82190474835295</c:v>
                </c:pt>
                <c:pt idx="31">
                  <c:v>108.01827055793503</c:v>
                </c:pt>
                <c:pt idx="32">
                  <c:v>108.30214721743955</c:v>
                </c:pt>
                <c:pt idx="33">
                  <c:v>108.42985614070037</c:v>
                </c:pt>
                <c:pt idx="34">
                  <c:v>108.49068685345134</c:v>
                </c:pt>
                <c:pt idx="35">
                  <c:v>108.4839278853679</c:v>
                </c:pt>
                <c:pt idx="36">
                  <c:v>108.75748822516613</c:v>
                </c:pt>
                <c:pt idx="37">
                  <c:v>108.72796220669636</c:v>
                </c:pt>
                <c:pt idx="38">
                  <c:v>108.73151955831922</c:v>
                </c:pt>
                <c:pt idx="39">
                  <c:v>108.79519615236849</c:v>
                </c:pt>
                <c:pt idx="40">
                  <c:v>109.06840075700443</c:v>
                </c:pt>
              </c:numCache>
            </c:numRef>
          </c:val>
          <c:smooth val="0"/>
          <c:extLst>
            <c:ext xmlns:c16="http://schemas.microsoft.com/office/drawing/2014/chart" uri="{C3380CC4-5D6E-409C-BE32-E72D297353CC}">
              <c16:uniqueId val="{00000001-7ACF-49F7-BF9F-F750ED69A4CD}"/>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Grafdata!$B$32:$AP$32</c:f>
              <c:numCache>
                <c:formatCode>General</c:formatCode>
                <c:ptCount val="41"/>
                <c:pt idx="0">
                  <c:v>100</c:v>
                </c:pt>
                <c:pt idx="1">
                  <c:v>100.46598527310694</c:v>
                </c:pt>
                <c:pt idx="2">
                  <c:v>100.66234384730923</c:v>
                </c:pt>
                <c:pt idx="3">
                  <c:v>100.9077920650621</c:v>
                </c:pt>
                <c:pt idx="4">
                  <c:v>101.46462981279994</c:v>
                </c:pt>
                <c:pt idx="5">
                  <c:v>101.80752463640692</c:v>
                </c:pt>
                <c:pt idx="6">
                  <c:v>102.11451807890977</c:v>
                </c:pt>
                <c:pt idx="7">
                  <c:v>102.25226215335019</c:v>
                </c:pt>
                <c:pt idx="8">
                  <c:v>102.79151555115946</c:v>
                </c:pt>
                <c:pt idx="9">
                  <c:v>103.01425065025461</c:v>
                </c:pt>
                <c:pt idx="10">
                  <c:v>103.42601751108181</c:v>
                </c:pt>
                <c:pt idx="11">
                  <c:v>103.58794006667399</c:v>
                </c:pt>
                <c:pt idx="12">
                  <c:v>104.16162948309338</c:v>
                </c:pt>
                <c:pt idx="13">
                  <c:v>104.49353408799502</c:v>
                </c:pt>
                <c:pt idx="14">
                  <c:v>104.84522108656628</c:v>
                </c:pt>
                <c:pt idx="15">
                  <c:v>105.02179726709895</c:v>
                </c:pt>
                <c:pt idx="16">
                  <c:v>105.53394145876837</c:v>
                </c:pt>
                <c:pt idx="17">
                  <c:v>105.65263582078617</c:v>
                </c:pt>
                <c:pt idx="18">
                  <c:v>106.06073927537825</c:v>
                </c:pt>
                <c:pt idx="19">
                  <c:v>106.19115653734843</c:v>
                </c:pt>
                <c:pt idx="20">
                  <c:v>106.91284756566655</c:v>
                </c:pt>
                <c:pt idx="21">
                  <c:v>107.43378393230026</c:v>
                </c:pt>
                <c:pt idx="22">
                  <c:v>108.01406747994285</c:v>
                </c:pt>
                <c:pt idx="23">
                  <c:v>108.49324101549621</c:v>
                </c:pt>
                <c:pt idx="24">
                  <c:v>109.46477634904934</c:v>
                </c:pt>
                <c:pt idx="25">
                  <c:v>110.1153972964062</c:v>
                </c:pt>
                <c:pt idx="26">
                  <c:v>110.59750155694765</c:v>
                </c:pt>
                <c:pt idx="27">
                  <c:v>110.90302963695645</c:v>
                </c:pt>
                <c:pt idx="28">
                  <c:v>111.82547532695901</c:v>
                </c:pt>
                <c:pt idx="29">
                  <c:v>112.36912481225043</c:v>
                </c:pt>
                <c:pt idx="30">
                  <c:v>112.94427959116386</c:v>
                </c:pt>
                <c:pt idx="31">
                  <c:v>113.13844012162508</c:v>
                </c:pt>
                <c:pt idx="32">
                  <c:v>113.82642781258014</c:v>
                </c:pt>
                <c:pt idx="33">
                  <c:v>114.07553943656812</c:v>
                </c:pt>
                <c:pt idx="34">
                  <c:v>114.290215041946</c:v>
                </c:pt>
                <c:pt idx="35">
                  <c:v>114.13268857383595</c:v>
                </c:pt>
                <c:pt idx="36">
                  <c:v>114.61625819687146</c:v>
                </c:pt>
                <c:pt idx="37">
                  <c:v>114.57742609077921</c:v>
                </c:pt>
                <c:pt idx="38">
                  <c:v>114.51441550353519</c:v>
                </c:pt>
                <c:pt idx="39">
                  <c:v>114.42283034765725</c:v>
                </c:pt>
                <c:pt idx="40">
                  <c:v>114.91152873942191</c:v>
                </c:pt>
              </c:numCache>
            </c:numRef>
          </c:val>
          <c:smooth val="0"/>
          <c:extLst>
            <c:ext xmlns:c16="http://schemas.microsoft.com/office/drawing/2014/chart" uri="{C3380CC4-5D6E-409C-BE32-E72D297353CC}">
              <c16:uniqueId val="{00000002-7ACF-49F7-BF9F-F750ED69A4C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80E6-4410-8B6A-60A8AC4654F7}"/>
            </c:ext>
          </c:extLst>
        </c:ser>
        <c:ser>
          <c:idx val="1"/>
          <c:order val="1"/>
          <c:tx>
            <c:strRef>
              <c:f>Grafdata!$A$31</c:f>
              <c:strCache>
                <c:ptCount val="1"/>
                <c:pt idx="0">
                  <c:v>Örebro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Grafdata!$B$31:$AP$31</c:f>
              <c:numCache>
                <c:formatCode>General</c:formatCode>
                <c:ptCount val="41"/>
                <c:pt idx="0">
                  <c:v>100</c:v>
                </c:pt>
                <c:pt idx="1">
                  <c:v>71.641791044776113</c:v>
                </c:pt>
                <c:pt idx="2">
                  <c:v>14.17910447761194</c:v>
                </c:pt>
                <c:pt idx="3">
                  <c:v>44.029850746268657</c:v>
                </c:pt>
                <c:pt idx="4">
                  <c:v>37.313432835820898</c:v>
                </c:pt>
                <c:pt idx="5">
                  <c:v>50</c:v>
                </c:pt>
                <c:pt idx="6">
                  <c:v>250</c:v>
                </c:pt>
                <c:pt idx="7">
                  <c:v>103.73134328358209</c:v>
                </c:pt>
                <c:pt idx="8">
                  <c:v>142.53731343283582</c:v>
                </c:pt>
                <c:pt idx="9">
                  <c:v>319.40298507462688</c:v>
                </c:pt>
                <c:pt idx="10">
                  <c:v>221.64179104477611</c:v>
                </c:pt>
                <c:pt idx="11">
                  <c:v>89.552238805970148</c:v>
                </c:pt>
                <c:pt idx="12">
                  <c:v>168.65671641791045</c:v>
                </c:pt>
                <c:pt idx="13">
                  <c:v>282.83582089552237</c:v>
                </c:pt>
                <c:pt idx="14">
                  <c:v>711.94029850746267</c:v>
                </c:pt>
                <c:pt idx="15">
                  <c:v>576.8656716417911</c:v>
                </c:pt>
                <c:pt idx="16">
                  <c:v>406.71641791044777</c:v>
                </c:pt>
                <c:pt idx="17">
                  <c:v>514.92537313432831</c:v>
                </c:pt>
                <c:pt idx="18">
                  <c:v>613.43283582089555</c:v>
                </c:pt>
                <c:pt idx="19">
                  <c:v>444.7761194029851</c:v>
                </c:pt>
                <c:pt idx="20">
                  <c:v>489.55223880597015</c:v>
                </c:pt>
                <c:pt idx="21">
                  <c:v>627.61194029850742</c:v>
                </c:pt>
                <c:pt idx="22">
                  <c:v>545.52238805970148</c:v>
                </c:pt>
                <c:pt idx="23">
                  <c:v>410.44776119402985</c:v>
                </c:pt>
                <c:pt idx="24">
                  <c:v>161.19402985074626</c:v>
                </c:pt>
                <c:pt idx="25">
                  <c:v>370.14925373134326</c:v>
                </c:pt>
                <c:pt idx="26">
                  <c:v>211.9402985074627</c:v>
                </c:pt>
                <c:pt idx="27">
                  <c:v>76.865671641791039</c:v>
                </c:pt>
                <c:pt idx="28">
                  <c:v>192.53731343283582</c:v>
                </c:pt>
                <c:pt idx="29">
                  <c:v>313.43283582089555</c:v>
                </c:pt>
                <c:pt idx="30">
                  <c:v>74.626865671641795</c:v>
                </c:pt>
                <c:pt idx="31">
                  <c:v>414.92537313432837</c:v>
                </c:pt>
                <c:pt idx="32">
                  <c:v>169.40298507462686</c:v>
                </c:pt>
                <c:pt idx="33">
                  <c:v>159.70149253731344</c:v>
                </c:pt>
                <c:pt idx="34">
                  <c:v>306.71641791044777</c:v>
                </c:pt>
                <c:pt idx="35">
                  <c:v>423.13432835820896</c:v>
                </c:pt>
                <c:pt idx="36">
                  <c:v>355.2238805970149</c:v>
                </c:pt>
                <c:pt idx="37">
                  <c:v>182.83582089552237</c:v>
                </c:pt>
                <c:pt idx="38">
                  <c:v>111.19402985074628</c:v>
                </c:pt>
                <c:pt idx="39">
                  <c:v>218.65671641791045</c:v>
                </c:pt>
                <c:pt idx="40">
                  <c:v>116.41791044776119</c:v>
                </c:pt>
              </c:numCache>
            </c:numRef>
          </c:val>
          <c:smooth val="0"/>
          <c:extLst>
            <c:ext xmlns:c16="http://schemas.microsoft.com/office/drawing/2014/chart" uri="{C3380CC4-5D6E-409C-BE32-E72D297353CC}">
              <c16:uniqueId val="{00000001-80E6-4410-8B6A-60A8AC4654F7}"/>
            </c:ext>
          </c:extLst>
        </c:ser>
        <c:ser>
          <c:idx val="2"/>
          <c:order val="2"/>
          <c:tx>
            <c:strRef>
              <c:f>Grafdata!$A$32</c:f>
              <c:strCache>
                <c:ptCount val="1"/>
                <c:pt idx="0">
                  <c:v>Örebro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Grafdata!$B$32:$AP$32</c:f>
              <c:numCache>
                <c:formatCode>General</c:formatCode>
                <c:ptCount val="41"/>
                <c:pt idx="0">
                  <c:v>100</c:v>
                </c:pt>
                <c:pt idx="1">
                  <c:v>36.065573770491802</c:v>
                </c:pt>
                <c:pt idx="2">
                  <c:v>6.557377049180328</c:v>
                </c:pt>
                <c:pt idx="3">
                  <c:v>23.770491803278688</c:v>
                </c:pt>
                <c:pt idx="4">
                  <c:v>24.590163934426229</c:v>
                </c:pt>
                <c:pt idx="5">
                  <c:v>40.16393442622951</c:v>
                </c:pt>
                <c:pt idx="6">
                  <c:v>207.37704918032787</c:v>
                </c:pt>
                <c:pt idx="7">
                  <c:v>80.327868852459019</c:v>
                </c:pt>
                <c:pt idx="8">
                  <c:v>127.8688524590164</c:v>
                </c:pt>
                <c:pt idx="9">
                  <c:v>303.27868852459017</c:v>
                </c:pt>
                <c:pt idx="10">
                  <c:v>209.8360655737705</c:v>
                </c:pt>
                <c:pt idx="11">
                  <c:v>72.950819672131146</c:v>
                </c:pt>
                <c:pt idx="12">
                  <c:v>147.54098360655738</c:v>
                </c:pt>
                <c:pt idx="13">
                  <c:v>259.01639344262293</c:v>
                </c:pt>
                <c:pt idx="14">
                  <c:v>709.01639344262298</c:v>
                </c:pt>
                <c:pt idx="15">
                  <c:v>552.45901639344265</c:v>
                </c:pt>
                <c:pt idx="16">
                  <c:v>383.60655737704917</c:v>
                </c:pt>
                <c:pt idx="17">
                  <c:v>515.57377049180332</c:v>
                </c:pt>
                <c:pt idx="18">
                  <c:v>604.91803278688519</c:v>
                </c:pt>
                <c:pt idx="19">
                  <c:v>436.06557377049182</c:v>
                </c:pt>
                <c:pt idx="20">
                  <c:v>479.50819672131149</c:v>
                </c:pt>
                <c:pt idx="21">
                  <c:v>595.08196721311481</c:v>
                </c:pt>
                <c:pt idx="22">
                  <c:v>522.13114754098365</c:v>
                </c:pt>
                <c:pt idx="23">
                  <c:v>350</c:v>
                </c:pt>
                <c:pt idx="24">
                  <c:v>81.967213114754102</c:v>
                </c:pt>
                <c:pt idx="25">
                  <c:v>207.37704918032787</c:v>
                </c:pt>
                <c:pt idx="26">
                  <c:v>177.86885245901638</c:v>
                </c:pt>
                <c:pt idx="27">
                  <c:v>54.918032786885249</c:v>
                </c:pt>
                <c:pt idx="28">
                  <c:v>160.65573770491804</c:v>
                </c:pt>
                <c:pt idx="29">
                  <c:v>286.06557377049182</c:v>
                </c:pt>
                <c:pt idx="30">
                  <c:v>57.377049180327866</c:v>
                </c:pt>
                <c:pt idx="31">
                  <c:v>332.78688524590166</c:v>
                </c:pt>
                <c:pt idx="32">
                  <c:v>118.0327868852459</c:v>
                </c:pt>
                <c:pt idx="33">
                  <c:v>84.426229508196727</c:v>
                </c:pt>
                <c:pt idx="34">
                  <c:v>146.72131147540983</c:v>
                </c:pt>
                <c:pt idx="35">
                  <c:v>449.18032786885249</c:v>
                </c:pt>
                <c:pt idx="36">
                  <c:v>345.08196721311475</c:v>
                </c:pt>
                <c:pt idx="37">
                  <c:v>134.42622950819671</c:v>
                </c:pt>
                <c:pt idx="38">
                  <c:v>87.704918032786878</c:v>
                </c:pt>
                <c:pt idx="39">
                  <c:v>210.65573770491804</c:v>
                </c:pt>
                <c:pt idx="40">
                  <c:v>93.442622950819668</c:v>
                </c:pt>
              </c:numCache>
            </c:numRef>
          </c:val>
          <c:smooth val="0"/>
          <c:extLst>
            <c:ext xmlns:c16="http://schemas.microsoft.com/office/drawing/2014/chart" uri="{C3380CC4-5D6E-409C-BE32-E72D297353CC}">
              <c16:uniqueId val="{00000002-80E6-4410-8B6A-60A8AC4654F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6E80-4187-A693-576A05BFB762}"/>
            </c:ext>
          </c:extLst>
        </c:ser>
        <c:ser>
          <c:idx val="1"/>
          <c:order val="1"/>
          <c:tx>
            <c:strRef>
              <c:f>Grafdata!$A$29</c:f>
              <c:strCache>
                <c:ptCount val="1"/>
                <c:pt idx="0">
                  <c:v>Örebro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Grafdata!$B$29:$L$29</c:f>
              <c:numCache>
                <c:formatCode>General</c:formatCode>
                <c:ptCount val="11"/>
                <c:pt idx="0">
                  <c:v>100</c:v>
                </c:pt>
                <c:pt idx="1">
                  <c:v>95.518401990195358</c:v>
                </c:pt>
                <c:pt idx="2">
                  <c:v>106.5642998254398</c:v>
                </c:pt>
                <c:pt idx="3">
                  <c:v>103.08354848488015</c:v>
                </c:pt>
                <c:pt idx="4">
                  <c:v>120.79984111885773</c:v>
                </c:pt>
                <c:pt idx="5">
                  <c:v>134.46623253091389</c:v>
                </c:pt>
                <c:pt idx="6">
                  <c:v>144.46476915197189</c:v>
                </c:pt>
                <c:pt idx="7">
                  <c:v>138.96246433013829</c:v>
                </c:pt>
                <c:pt idx="8">
                  <c:v>148.75037891061891</c:v>
                </c:pt>
                <c:pt idx="9">
                  <c:v>108.21791802987383</c:v>
                </c:pt>
                <c:pt idx="10">
                  <c:v>130.41998975634741</c:v>
                </c:pt>
              </c:numCache>
            </c:numRef>
          </c:val>
          <c:smooth val="0"/>
          <c:extLst>
            <c:ext xmlns:c16="http://schemas.microsoft.com/office/drawing/2014/chart" uri="{C3380CC4-5D6E-409C-BE32-E72D297353CC}">
              <c16:uniqueId val="{00000001-6E80-4187-A693-576A05BFB762}"/>
            </c:ext>
          </c:extLst>
        </c:ser>
        <c:ser>
          <c:idx val="2"/>
          <c:order val="2"/>
          <c:tx>
            <c:strRef>
              <c:f>Grafdata!$A$30</c:f>
              <c:strCache>
                <c:ptCount val="1"/>
                <c:pt idx="0">
                  <c:v>Örebro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Grafdata!$B$30:$L$30</c:f>
              <c:numCache>
                <c:formatCode>General</c:formatCode>
                <c:ptCount val="11"/>
                <c:pt idx="0">
                  <c:v>100</c:v>
                </c:pt>
                <c:pt idx="1">
                  <c:v>100.69550583022789</c:v>
                </c:pt>
                <c:pt idx="2">
                  <c:v>102.20243512905498</c:v>
                </c:pt>
                <c:pt idx="3">
                  <c:v>102.61716267967233</c:v>
                </c:pt>
                <c:pt idx="4">
                  <c:v>120.97594065016915</c:v>
                </c:pt>
                <c:pt idx="5">
                  <c:v>133.6272775669317</c:v>
                </c:pt>
                <c:pt idx="6">
                  <c:v>148.28785354879705</c:v>
                </c:pt>
                <c:pt idx="7">
                  <c:v>143.16343528361182</c:v>
                </c:pt>
                <c:pt idx="8">
                  <c:v>156.1779808006045</c:v>
                </c:pt>
                <c:pt idx="9">
                  <c:v>107.71238687297144</c:v>
                </c:pt>
                <c:pt idx="10">
                  <c:v>128.45649224639797</c:v>
                </c:pt>
              </c:numCache>
            </c:numRef>
          </c:val>
          <c:smooth val="0"/>
          <c:extLst>
            <c:ext xmlns:c16="http://schemas.microsoft.com/office/drawing/2014/chart" uri="{C3380CC4-5D6E-409C-BE32-E72D297353CC}">
              <c16:uniqueId val="{00000002-6E80-4187-A693-576A05BFB76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3.jpg"/><Relationship Id="rId1" Type="http://schemas.openxmlformats.org/officeDocument/2006/relationships/slideLayout" Target="../slideLayouts/slideLayout1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alpha val="50196"/>
            </a:schemeClr>
          </a:solidFill>
        </p:spPr>
        <p:txBody>
          <a:bodyPr wrap="square" lIns="432000" rtlCol="0" anchor="ctr">
            <a:noAutofit/>
          </a:bodyPr>
          <a:lstStyle/>
          <a:p>
            <a:r>
              <a:rPr lang="sv-SE" sz="3200" b="1" dirty="0">
                <a:solidFill>
                  <a:schemeClr val="bg1"/>
                </a:solidFill>
                <a:latin typeface="+mj-lt"/>
              </a:rPr>
              <a:t>Örebrokonjunkturen</a:t>
            </a:r>
            <a:r>
              <a:rPr lang="sv-SE" sz="3200" dirty="0">
                <a:solidFill>
                  <a:schemeClr val="bg1"/>
                </a:solidFill>
                <a:latin typeface="+mj-lt"/>
              </a:rPr>
              <a:t> </a:t>
            </a:r>
          </a:p>
          <a:p>
            <a:r>
              <a:rPr lang="sv-SE" sz="2000" dirty="0">
                <a:solidFill>
                  <a:schemeClr val="bg1"/>
                </a:solidFill>
                <a:latin typeface="+mj-lt"/>
              </a:rPr>
              <a:t>Örebro län, 2021 kv3</a:t>
            </a:r>
          </a:p>
          <a:p>
            <a:endParaRPr lang="sv-SE" sz="2000" dirty="0">
              <a:solidFill>
                <a:schemeClr val="bg1"/>
              </a:solidFill>
              <a:latin typeface="+mj-lt"/>
            </a:endParaRPr>
          </a:p>
          <a:p>
            <a:r>
              <a:rPr lang="sv-SE" sz="2000" dirty="0" smtClean="0">
                <a:solidFill>
                  <a:schemeClr val="bg1"/>
                </a:solidFill>
                <a:latin typeface="+mj-lt"/>
              </a:rPr>
              <a:t>2022-01-10</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väg, träd, byggnad&#10;&#10;Automatiskt genererad beskrivning">
            <a:extLst>
              <a:ext uri="{FF2B5EF4-FFF2-40B4-BE49-F238E27FC236}">
                <a16:creationId xmlns:a16="http://schemas.microsoft.com/office/drawing/2014/main" id="{B1522071-2A08-4A96-8581-0652C3F01A9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Örebro län och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a:t>
            </a:r>
            <a:endParaRPr lang="sv-SE" sz="1100" dirty="0" smtClean="0"/>
          </a:p>
          <a:p>
            <a:r>
              <a:rPr lang="sv-SE" sz="1100" dirty="0" smtClean="0"/>
              <a:t>Stockholm </a:t>
            </a:r>
            <a:r>
              <a:rPr lang="sv-SE" sz="1100" dirty="0"/>
              <a:t>Business Alliance här: </a:t>
            </a:r>
            <a:endParaRPr lang="sv-SE" sz="1100" dirty="0" smtClean="0"/>
          </a:p>
          <a:p>
            <a:r>
              <a:rPr lang="sv-SE" sz="1100" dirty="0">
                <a:hlinkClick r:id="rId4"/>
              </a:rPr>
              <a:t>https://stockholmbusinessalliance.se/material/?cat=konjunkturrapporter</a:t>
            </a:r>
            <a:endParaRPr lang="sv-SE" sz="1100" dirty="0" smtClean="0"/>
          </a:p>
          <a:p>
            <a:r>
              <a:rPr lang="sv-SE" sz="1100" dirty="0" smtClean="0"/>
              <a:t>Frågor </a:t>
            </a:r>
            <a:r>
              <a:rPr lang="sv-SE" sz="1100" dirty="0"/>
              <a:t>kan ställas till Stefan Frid på Invest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väg, träd, byggnad&#10;&#10;Automatiskt genererad beskrivning">
            <a:extLst>
              <a:ext uri="{FF2B5EF4-FFF2-40B4-BE49-F238E27FC236}">
                <a16:creationId xmlns:a16="http://schemas.microsoft.com/office/drawing/2014/main" id="{6CB7CA6F-28EC-49C0-864A-15BEE0B2AB6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134283"/>
            <a:ext cx="5081631" cy="3995277"/>
          </a:xfrm>
        </p:spPr>
        <p:txBody>
          <a:bodyPr/>
          <a:lstStyle/>
          <a:p>
            <a:pPr>
              <a:lnSpc>
                <a:spcPct val="107000"/>
              </a:lnSpc>
              <a:spcAft>
                <a:spcPts val="800"/>
              </a:spcAft>
            </a:pPr>
            <a:r>
              <a:rPr lang="sv-SE" sz="1100" b="1" dirty="0" smtClean="0">
                <a:effectLst/>
                <a:latin typeface="+mj-lt"/>
                <a:ea typeface="Minion Pro" panose="02040503050201020203" pitchFamily="18" charset="0"/>
                <a:cs typeface="Times New Roman" panose="02020603050405020304" pitchFamily="18" charset="0"/>
              </a:rPr>
              <a:t>År 2020 </a:t>
            </a:r>
            <a:r>
              <a:rPr lang="sv-SE" sz="1100" b="1" dirty="0">
                <a:effectLst/>
                <a:latin typeface="+mj-lt"/>
                <a:ea typeface="Minion Pro" panose="02040503050201020203" pitchFamily="18" charset="0"/>
                <a:cs typeface="Times New Roman" panose="02020603050405020304" pitchFamily="18" charset="0"/>
              </a:rPr>
              <a:t>präglades starkt av följdverkningarna av Covid-19 pandemin. Under det tredje kvartalet </a:t>
            </a:r>
            <a:r>
              <a:rPr lang="sv-SE" sz="1100" b="1" dirty="0" smtClean="0">
                <a:effectLst/>
                <a:latin typeface="+mj-lt"/>
                <a:ea typeface="Minion Pro" panose="02040503050201020203" pitchFamily="18" charset="0"/>
                <a:cs typeface="Times New Roman" panose="02020603050405020304" pitchFamily="18" charset="0"/>
              </a:rPr>
              <a:t>2021 fortsätter återhämtningen i Örebro. Samtliga indikatorer för arbetsmarknaden pekar åt rätt håll samtidigt som nyföretagandet ökar, antalet invånare blir fler och besöksnäringen börjar att återhämta sig,  </a:t>
            </a:r>
          </a:p>
          <a:p>
            <a:pPr>
              <a:lnSpc>
                <a:spcPct val="107000"/>
              </a:lnSpc>
              <a:spcAft>
                <a:spcPts val="800"/>
              </a:spcAft>
            </a:pPr>
            <a:r>
              <a:rPr lang="sv-SE" sz="1100" dirty="0" smtClean="0"/>
              <a:t>Lönesumman </a:t>
            </a:r>
            <a:r>
              <a:rPr lang="sv-SE" sz="1100" dirty="0"/>
              <a:t>i privat sektor ökade med 6,4 </a:t>
            </a:r>
            <a:r>
              <a:rPr lang="sv-SE" sz="1100" dirty="0" smtClean="0"/>
              <a:t>procent i Örebro län under tredje kvartalet pådrivet av en god utveckling inom både tjänstenäringarna som industrin. Antalet nyregistrerade företag ökade med 16 procent samtidigt som företagskonkurserna ökade med 7 procent. Företagandet stärks genom att det startas närmare tolv nya företag per företagskonkurs i Örebro län. Glädjande börjar nu även besöksnäringen att återhämta sig och antalet kommersiella övernattningar ökar om än från låga nivåer.</a:t>
            </a:r>
          </a:p>
          <a:p>
            <a:pPr>
              <a:lnSpc>
                <a:spcPct val="107000"/>
              </a:lnSpc>
              <a:spcAft>
                <a:spcPts val="800"/>
              </a:spcAft>
            </a:pPr>
            <a:r>
              <a:rPr lang="sv-SE" sz="1100" dirty="0" smtClean="0"/>
              <a:t>Återhämtningen </a:t>
            </a:r>
            <a:r>
              <a:rPr lang="sv-SE" sz="1100" dirty="0"/>
              <a:t>på arbetsmarknaden fortsätter under det tredje kvartalet</a:t>
            </a:r>
            <a:r>
              <a:rPr lang="sv-SE" sz="1100" dirty="0" smtClean="0"/>
              <a:t>. Antalet sysselsatta invånare ökade i Örebro län med 3,4 procent eller 4 800 personer. Samtidigt minskade arbetslösheten med 0,9 procentenheter till 5,5 procent, vilket motsvarar 2 011 personer. Antalet varslade personer minskade med 31 procent och antalet lediga jobb ökade med 79 procent. Mycket tycker därför på att arbetsmarknaden kommer att stärkas ytterligare framöver.</a:t>
            </a:r>
          </a:p>
          <a:p>
            <a:pPr>
              <a:lnSpc>
                <a:spcPct val="107000"/>
              </a:lnSpc>
              <a:spcAft>
                <a:spcPts val="800"/>
              </a:spcAft>
            </a:pPr>
            <a:r>
              <a:rPr lang="sv-SE" sz="1100" dirty="0" smtClean="0"/>
              <a:t>Antalet </a:t>
            </a:r>
            <a:r>
              <a:rPr lang="sv-SE" sz="1100" dirty="0"/>
              <a:t>invånare ökade med 0,3 procent på länsnivå, vilket är något lägre än genomsnittet för hela landet. En liknande utveckling syns i Örebro kommun. Antalet påbörjade lägenheter minskar under kvartalet både i Örebro län och kommun. </a:t>
            </a:r>
            <a:r>
              <a:rPr lang="sv-SE" sz="1100" dirty="0" smtClean="0"/>
              <a:t>Under det senaste tolv månaderna har bostadsbyggandet halverats i både Örebro län och kommun.</a:t>
            </a:r>
            <a:endParaRPr lang="sv-SE" sz="1100" dirty="0"/>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2137" y="-203138"/>
            <a:ext cx="4951381" cy="1113955"/>
          </a:xfrm>
        </p:spPr>
        <p:txBody>
          <a:bodyPr/>
          <a:lstStyle/>
          <a:p>
            <a:r>
              <a:rPr lang="sv-SE" sz="2800" dirty="0" smtClean="0"/>
              <a:t>Återhämtning</a:t>
            </a: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Örebro,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5920" y="5484220"/>
            <a:ext cx="2731838" cy="200055"/>
          </a:xfrm>
          <a:prstGeom prst="rect">
            <a:avLst/>
          </a:prstGeom>
          <a:noFill/>
        </p:spPr>
        <p:txBody>
          <a:bodyPr wrap="none" rtlCol="0">
            <a:spAutoFit/>
          </a:bodyPr>
          <a:lstStyle/>
          <a:p>
            <a:r>
              <a:rPr lang="sv-SE" sz="700" dirty="0">
                <a:latin typeface="Arial" panose="020B0604020202020204" pitchFamily="34" charset="0"/>
                <a:cs typeface="Arial" panose="020B0604020202020204" pitchFamily="34" charset="0"/>
              </a:rPr>
              <a:t>* Förändring i arbetslösheten visas i procentenheter, ej i procent</a:t>
            </a:r>
          </a:p>
        </p:txBody>
      </p:sp>
      <p:graphicFrame>
        <p:nvGraphicFramePr>
          <p:cNvPr id="56" name="Tabell 55">
            <a:extLst>
              <a:ext uri="{FF2B5EF4-FFF2-40B4-BE49-F238E27FC236}">
                <a16:creationId xmlns:a16="http://schemas.microsoft.com/office/drawing/2014/main" id="{D64EFD05-09B5-4F38-BEDF-3F0BBA874482}"/>
              </a:ext>
            </a:extLst>
          </p:cNvPr>
          <p:cNvGraphicFramePr>
            <a:graphicFrameLocks noGrp="1"/>
          </p:cNvGraphicFramePr>
          <p:nvPr>
            <p:extLst>
              <p:ext uri="{D42A27DB-BD31-4B8C-83A1-F6EECF244321}">
                <p14:modId xmlns:p14="http://schemas.microsoft.com/office/powerpoint/2010/main" val="2616983450"/>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Örebro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dirty="0">
                          <a:latin typeface="+mj-lt"/>
                          <a:cs typeface="Arial" panose="020B0604020202020204" pitchFamily="34" charset="0"/>
                        </a:rPr>
                        <a:t>Örebro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kern="1200" dirty="0">
                          <a:solidFill>
                            <a:schemeClr val="tx1"/>
                          </a:solidFill>
                          <a:latin typeface="+mn-lt"/>
                          <a:ea typeface="+mn-ea"/>
                          <a:cs typeface="+mn-cs"/>
                        </a:rPr>
                        <a:t>2021 kv3</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145 100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7 233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4 735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AD724967-8311-4C95-A6D2-2C32ADD87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2459114"/>
            <a:ext cx="180000" cy="180000"/>
          </a:xfrm>
          <a:prstGeom prst="rect">
            <a:avLst/>
          </a:prstGeom>
        </p:spPr>
      </p:pic>
      <p:pic>
        <p:nvPicPr>
          <p:cNvPr id="14" name="Bild 13" descr="Spela upp">
            <a:extLst>
              <a:ext uri="{FF2B5EF4-FFF2-40B4-BE49-F238E27FC236}">
                <a16:creationId xmlns:a16="http://schemas.microsoft.com/office/drawing/2014/main" id="{2D930473-EEB9-46DD-B269-C149C6B06A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3610765" y="2752789"/>
            <a:ext cx="180000" cy="180000"/>
          </a:xfrm>
          <a:prstGeom prst="rect">
            <a:avLst/>
          </a:prstGeom>
        </p:spPr>
      </p:pic>
      <p:pic>
        <p:nvPicPr>
          <p:cNvPr id="16" name="Bild 15" descr="Spela upp">
            <a:extLst>
              <a:ext uri="{FF2B5EF4-FFF2-40B4-BE49-F238E27FC236}">
                <a16:creationId xmlns:a16="http://schemas.microsoft.com/office/drawing/2014/main" id="{7B7F0DEC-2475-46C1-ACE6-16EE0702BAF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3612243" y="3356917"/>
            <a:ext cx="180000" cy="180000"/>
          </a:xfrm>
          <a:prstGeom prst="rect">
            <a:avLst/>
          </a:prstGeom>
        </p:spPr>
      </p:pic>
      <p:pic>
        <p:nvPicPr>
          <p:cNvPr id="17" name="Bild 16" descr="Spela upp">
            <a:extLst>
              <a:ext uri="{FF2B5EF4-FFF2-40B4-BE49-F238E27FC236}">
                <a16:creationId xmlns:a16="http://schemas.microsoft.com/office/drawing/2014/main" id="{27B3E46F-DCAB-4554-8E5B-20537A128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2243" y="3658981"/>
            <a:ext cx="180000" cy="180000"/>
          </a:xfrm>
          <a:prstGeom prst="rect">
            <a:avLst/>
          </a:prstGeom>
        </p:spPr>
      </p:pic>
      <p:pic>
        <p:nvPicPr>
          <p:cNvPr id="18" name="Bild 17" descr="Spela upp">
            <a:extLst>
              <a:ext uri="{FF2B5EF4-FFF2-40B4-BE49-F238E27FC236}">
                <a16:creationId xmlns:a16="http://schemas.microsoft.com/office/drawing/2014/main" id="{9231B48D-402C-4E26-A36A-61AFDBB16EF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3961045"/>
            <a:ext cx="180000" cy="180000"/>
          </a:xfrm>
          <a:prstGeom prst="rect">
            <a:avLst/>
          </a:prstGeom>
        </p:spPr>
      </p:pic>
      <p:pic>
        <p:nvPicPr>
          <p:cNvPr id="19" name="Bild 18" descr="Spela upp">
            <a:extLst>
              <a:ext uri="{FF2B5EF4-FFF2-40B4-BE49-F238E27FC236}">
                <a16:creationId xmlns:a16="http://schemas.microsoft.com/office/drawing/2014/main" id="{131CB75C-EB48-4402-8B79-E09DEBE4B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0764" y="4263109"/>
            <a:ext cx="180000" cy="180000"/>
          </a:xfrm>
          <a:prstGeom prst="rect">
            <a:avLst/>
          </a:prstGeom>
        </p:spPr>
      </p:pic>
      <p:pic>
        <p:nvPicPr>
          <p:cNvPr id="21" name="Bild 20" descr="Spela upp">
            <a:extLst>
              <a:ext uri="{FF2B5EF4-FFF2-40B4-BE49-F238E27FC236}">
                <a16:creationId xmlns:a16="http://schemas.microsoft.com/office/drawing/2014/main" id="{8F2AF943-42AD-4E1D-84BB-06AE9AF24C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0764" y="4565173"/>
            <a:ext cx="180000" cy="180000"/>
          </a:xfrm>
          <a:prstGeom prst="rect">
            <a:avLst/>
          </a:prstGeom>
        </p:spPr>
      </p:pic>
      <p:pic>
        <p:nvPicPr>
          <p:cNvPr id="22" name="Bild 21" descr="Spela upp">
            <a:extLst>
              <a:ext uri="{FF2B5EF4-FFF2-40B4-BE49-F238E27FC236}">
                <a16:creationId xmlns:a16="http://schemas.microsoft.com/office/drawing/2014/main" id="{F660EFC1-EBED-49D6-B306-89BD9468E3B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3610764" y="4867237"/>
            <a:ext cx="180000" cy="180000"/>
          </a:xfrm>
          <a:prstGeom prst="rect">
            <a:avLst/>
          </a:prstGeom>
        </p:spPr>
      </p:pic>
      <p:pic>
        <p:nvPicPr>
          <p:cNvPr id="23" name="Bild 22" descr="Spela upp">
            <a:extLst>
              <a:ext uri="{FF2B5EF4-FFF2-40B4-BE49-F238E27FC236}">
                <a16:creationId xmlns:a16="http://schemas.microsoft.com/office/drawing/2014/main" id="{F1E6E53C-5EBC-4004-B688-497473E3E9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0764" y="5169301"/>
            <a:ext cx="180000" cy="180000"/>
          </a:xfrm>
          <a:prstGeom prst="rect">
            <a:avLst/>
          </a:prstGeom>
        </p:spPr>
      </p:pic>
      <p:pic>
        <p:nvPicPr>
          <p:cNvPr id="25" name="Bild 24" descr="Spela upp">
            <a:extLst>
              <a:ext uri="{FF2B5EF4-FFF2-40B4-BE49-F238E27FC236}">
                <a16:creationId xmlns:a16="http://schemas.microsoft.com/office/drawing/2014/main" id="{397664AF-DA4F-4CB5-AAB4-B3BE1F1BDF2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flipV="1">
            <a:off x="5240802" y="2752789"/>
            <a:ext cx="180000" cy="180000"/>
          </a:xfrm>
          <a:prstGeom prst="rect">
            <a:avLst/>
          </a:prstGeom>
        </p:spPr>
      </p:pic>
      <p:pic>
        <p:nvPicPr>
          <p:cNvPr id="26" name="Bild 25" descr="Spela upp">
            <a:extLst>
              <a:ext uri="{FF2B5EF4-FFF2-40B4-BE49-F238E27FC236}">
                <a16:creationId xmlns:a16="http://schemas.microsoft.com/office/drawing/2014/main" id="{D0C063CC-6C00-4C69-9F39-5EDDD461BA7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flipV="1">
            <a:off x="5240801" y="3054853"/>
            <a:ext cx="180000" cy="180000"/>
          </a:xfrm>
          <a:prstGeom prst="rect">
            <a:avLst/>
          </a:prstGeom>
        </p:spPr>
      </p:pic>
      <p:pic>
        <p:nvPicPr>
          <p:cNvPr id="29" name="Bild 28" descr="Spela upp">
            <a:extLst>
              <a:ext uri="{FF2B5EF4-FFF2-40B4-BE49-F238E27FC236}">
                <a16:creationId xmlns:a16="http://schemas.microsoft.com/office/drawing/2014/main" id="{7AF57F5F-8455-47A1-833E-2B632EBEB9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3961045"/>
            <a:ext cx="180000" cy="180000"/>
          </a:xfrm>
          <a:prstGeom prst="rect">
            <a:avLst/>
          </a:prstGeom>
        </p:spPr>
      </p:pic>
      <p:pic>
        <p:nvPicPr>
          <p:cNvPr id="30" name="Bild 29" descr="Spela upp">
            <a:extLst>
              <a:ext uri="{FF2B5EF4-FFF2-40B4-BE49-F238E27FC236}">
                <a16:creationId xmlns:a16="http://schemas.microsoft.com/office/drawing/2014/main" id="{1B17DDE4-2B77-4D6E-83A9-651C8AD161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40801" y="4263109"/>
            <a:ext cx="180000" cy="180000"/>
          </a:xfrm>
          <a:prstGeom prst="rect">
            <a:avLst/>
          </a:prstGeom>
        </p:spPr>
      </p:pic>
      <p:pic>
        <p:nvPicPr>
          <p:cNvPr id="31" name="Bild 30" descr="Spela upp">
            <a:extLst>
              <a:ext uri="{FF2B5EF4-FFF2-40B4-BE49-F238E27FC236}">
                <a16:creationId xmlns:a16="http://schemas.microsoft.com/office/drawing/2014/main" id="{9DC8B3BE-622D-4DB4-8246-AD134D559F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40801" y="4565173"/>
            <a:ext cx="180000" cy="180000"/>
          </a:xfrm>
          <a:prstGeom prst="rect">
            <a:avLst/>
          </a:prstGeom>
        </p:spPr>
      </p:pic>
      <p:pic>
        <p:nvPicPr>
          <p:cNvPr id="32" name="Bild 31" descr="Spela upp">
            <a:extLst>
              <a:ext uri="{FF2B5EF4-FFF2-40B4-BE49-F238E27FC236}">
                <a16:creationId xmlns:a16="http://schemas.microsoft.com/office/drawing/2014/main" id="{861E190E-B908-4216-91B0-882FA2B7354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5240801" y="4867237"/>
            <a:ext cx="180000" cy="180000"/>
          </a:xfrm>
          <a:prstGeom prst="rect">
            <a:avLst/>
          </a:prstGeom>
        </p:spPr>
      </p:pic>
      <p:pic>
        <p:nvPicPr>
          <p:cNvPr id="33" name="Bild 32" descr="Spela upp">
            <a:extLst>
              <a:ext uri="{FF2B5EF4-FFF2-40B4-BE49-F238E27FC236}">
                <a16:creationId xmlns:a16="http://schemas.microsoft.com/office/drawing/2014/main" id="{63A82AD0-8315-43D4-A756-48C3DEEDB7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40801" y="5169301"/>
            <a:ext cx="180000" cy="180000"/>
          </a:xfrm>
          <a:prstGeom prst="rect">
            <a:avLst/>
          </a:prstGeom>
        </p:spPr>
      </p:pic>
      <p:pic>
        <p:nvPicPr>
          <p:cNvPr id="27" name="Bild 26" descr="Spela upp">
            <a:extLst>
              <a:ext uri="{FF2B5EF4-FFF2-40B4-BE49-F238E27FC236}">
                <a16:creationId xmlns:a16="http://schemas.microsoft.com/office/drawing/2014/main" id="{C8B3A394-7F15-4DDE-9964-071425B526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40801" y="3658981"/>
            <a:ext cx="180000" cy="180000"/>
          </a:xfrm>
          <a:prstGeom prst="rect">
            <a:avLst/>
          </a:prstGeom>
        </p:spPr>
      </p:pic>
      <p:pic>
        <p:nvPicPr>
          <p:cNvPr id="28" name="Bild 27" descr="Spela upp">
            <a:extLst>
              <a:ext uri="{FF2B5EF4-FFF2-40B4-BE49-F238E27FC236}">
                <a16:creationId xmlns:a16="http://schemas.microsoft.com/office/drawing/2014/main" id="{EEA271E2-B0D0-4F7C-A808-6EDEAE8E5A4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rot="16200000" flipV="1">
            <a:off x="3617883" y="3041923"/>
            <a:ext cx="180000" cy="180000"/>
          </a:xfrm>
          <a:prstGeom prst="rect">
            <a:avLst/>
          </a:prstGeom>
        </p:spPr>
      </p:pic>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Örebro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654294F6-3AE4-42DE-AC2C-916575EB50B0}"/>
              </a:ext>
            </a:extLst>
          </p:cNvPr>
          <p:cNvGraphicFramePr>
            <a:graphicFrameLocks noGrp="1"/>
          </p:cNvGraphicFramePr>
          <p:nvPr>
            <p:extLst>
              <p:ext uri="{D42A27DB-BD31-4B8C-83A1-F6EECF244321}">
                <p14:modId xmlns:p14="http://schemas.microsoft.com/office/powerpoint/2010/main" val="89907972"/>
              </p:ext>
            </p:extLst>
          </p:nvPr>
        </p:nvGraphicFramePr>
        <p:xfrm>
          <a:off x="6530438" y="1320697"/>
          <a:ext cx="4623337" cy="4436295"/>
        </p:xfrm>
        <a:graphic>
          <a:graphicData uri="http://schemas.openxmlformats.org/drawingml/2006/table">
            <a:tbl>
              <a:tblPr/>
              <a:tblGrid>
                <a:gridCol w="1315855">
                  <a:extLst>
                    <a:ext uri="{9D8B030D-6E8A-4147-A177-3AD203B41FA5}">
                      <a16:colId xmlns:a16="http://schemas.microsoft.com/office/drawing/2014/main" val="1311396759"/>
                    </a:ext>
                  </a:extLst>
                </a:gridCol>
                <a:gridCol w="817059">
                  <a:extLst>
                    <a:ext uri="{9D8B030D-6E8A-4147-A177-3AD203B41FA5}">
                      <a16:colId xmlns:a16="http://schemas.microsoft.com/office/drawing/2014/main" val="428049390"/>
                    </a:ext>
                  </a:extLst>
                </a:gridCol>
                <a:gridCol w="821725">
                  <a:extLst>
                    <a:ext uri="{9D8B030D-6E8A-4147-A177-3AD203B41FA5}">
                      <a16:colId xmlns:a16="http://schemas.microsoft.com/office/drawing/2014/main" val="889262940"/>
                    </a:ext>
                  </a:extLst>
                </a:gridCol>
                <a:gridCol w="594784">
                  <a:extLst>
                    <a:ext uri="{9D8B030D-6E8A-4147-A177-3AD203B41FA5}">
                      <a16:colId xmlns:a16="http://schemas.microsoft.com/office/drawing/2014/main" val="4131271703"/>
                    </a:ext>
                  </a:extLst>
                </a:gridCol>
                <a:gridCol w="1073914">
                  <a:extLst>
                    <a:ext uri="{9D8B030D-6E8A-4147-A177-3AD203B41FA5}">
                      <a16:colId xmlns:a16="http://schemas.microsoft.com/office/drawing/2014/main" val="2646471855"/>
                    </a:ext>
                  </a:extLst>
                </a:gridCol>
              </a:tblGrid>
              <a:tr h="199840">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35953199"/>
                  </a:ext>
                </a:extLst>
              </a:tr>
              <a:tr h="199840">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611160279"/>
                  </a:ext>
                </a:extLst>
              </a:tr>
              <a:tr h="208981">
                <a:tc>
                  <a:txBody>
                    <a:bodyPr/>
                    <a:lstStyle/>
                    <a:p>
                      <a:pPr algn="l" fontAlgn="b"/>
                      <a:endParaRPr lang="sv-SE" sz="800" b="0" i="0" u="none" strike="noStrike" dirty="0">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91872038"/>
                  </a:ext>
                </a:extLst>
              </a:tr>
              <a:tr h="199840">
                <a:tc>
                  <a:txBody>
                    <a:bodyPr/>
                    <a:lstStyle/>
                    <a:p>
                      <a:pPr algn="l" fontAlgn="b"/>
                      <a:r>
                        <a:rPr lang="sv-SE" sz="800" b="0" i="0" u="none" strike="noStrike" dirty="0">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404363"/>
                  </a:ext>
                </a:extLst>
              </a:tr>
              <a:tr h="208981">
                <a:tc>
                  <a:txBody>
                    <a:bodyPr/>
                    <a:lstStyle/>
                    <a:p>
                      <a:pPr algn="l" fontAlgn="b"/>
                      <a:r>
                        <a:rPr lang="sv-SE" sz="800" b="0" i="0" u="none" strike="noStrike" dirty="0">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5428336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19,48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7447219"/>
                  </a:ext>
                </a:extLst>
              </a:tr>
              <a:tr h="208981">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4467379"/>
                  </a:ext>
                </a:extLst>
              </a:tr>
              <a:tr h="382370">
                <a:tc>
                  <a:txBody>
                    <a:bodyPr/>
                    <a:lstStyle/>
                    <a:p>
                      <a:pPr algn="l" fontAlgn="b"/>
                      <a:r>
                        <a:rPr lang="sv-SE" sz="800" b="1" i="0" u="none" strike="noStrike">
                          <a:solidFill>
                            <a:srgbClr val="000000"/>
                          </a:solidFill>
                          <a:effectLst/>
                          <a:latin typeface="Futura Std Book" panose="020B0502020204020303"/>
                        </a:rPr>
                        <a:t>Lönesumma per sysselsatt</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53904471"/>
                  </a:ext>
                </a:extLst>
              </a:tr>
              <a:tr h="199840">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68527578"/>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7835691"/>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5677870"/>
                  </a:ext>
                </a:extLst>
              </a:tr>
              <a:tr h="199840">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84845877"/>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4914921"/>
                  </a:ext>
                </a:extLst>
              </a:tr>
              <a:tr h="199840">
                <a:tc>
                  <a:txBody>
                    <a:bodyPr/>
                    <a:lstStyle/>
                    <a:p>
                      <a:pPr algn="l" fontAlgn="b"/>
                      <a:endParaRPr lang="sv-SE" sz="800" b="1"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62918256"/>
                  </a:ext>
                </a:extLst>
              </a:tr>
              <a:tr h="382370">
                <a:tc>
                  <a:txBody>
                    <a:bodyPr/>
                    <a:lstStyle/>
                    <a:p>
                      <a:pPr algn="l" fontAlgn="b"/>
                      <a:r>
                        <a:rPr lang="sv-SE" sz="800" b="1" i="0" u="none" strike="noStrike">
                          <a:solidFill>
                            <a:srgbClr val="000000"/>
                          </a:solidFill>
                          <a:effectLst/>
                          <a:latin typeface="Futura Std Book" panose="020B0502020204020303"/>
                        </a:rPr>
                        <a:t>Lönesumma per invånare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3264804"/>
                  </a:ext>
                </a:extLst>
              </a:tr>
              <a:tr h="208981">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551983432"/>
                  </a:ext>
                </a:extLst>
              </a:tr>
              <a:tr h="219429">
                <a:tc>
                  <a:txBody>
                    <a:bodyPr/>
                    <a:lstStyle/>
                    <a:p>
                      <a:pPr algn="l" fontAlgn="b"/>
                      <a:endParaRPr lang="sv-SE" sz="800" b="0" i="0" u="none" strike="noStrike">
                        <a:solidFill>
                          <a:srgbClr val="000000"/>
                        </a:solidFill>
                        <a:effectLst/>
                        <a:latin typeface="Futura Std Book" panose="020B0502020204020303"/>
                      </a:endParaRP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10245845"/>
                  </a:ext>
                </a:extLst>
              </a:tr>
              <a:tr h="199840">
                <a:tc>
                  <a:txBody>
                    <a:bodyPr/>
                    <a:lstStyle/>
                    <a:p>
                      <a:pPr algn="l" fontAlgn="b"/>
                      <a:r>
                        <a:rPr lang="sv-SE" sz="800" b="0" i="0" u="none" strike="noStrike">
                          <a:solidFill>
                            <a:srgbClr val="000000"/>
                          </a:solidFill>
                          <a:effectLst/>
                          <a:latin typeface="Futura Std Book" panose="020B0502020204020303"/>
                        </a:rPr>
                        <a:t>Sverige</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4957948"/>
                  </a:ext>
                </a:extLst>
              </a:tr>
              <a:tr h="208981">
                <a:tc>
                  <a:txBody>
                    <a:bodyPr/>
                    <a:lstStyle/>
                    <a:p>
                      <a:pPr algn="l" fontAlgn="b"/>
                      <a:r>
                        <a:rPr lang="sv-SE" sz="800" b="0" i="0" u="none" strike="noStrike">
                          <a:solidFill>
                            <a:srgbClr val="000000"/>
                          </a:solidFill>
                          <a:effectLst/>
                          <a:latin typeface="Futura Std Book" panose="020B0502020204020303"/>
                        </a:rPr>
                        <a:t>Stockholmsregionen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66369749"/>
                  </a:ext>
                </a:extLst>
              </a:tr>
              <a:tr h="199840">
                <a:tc>
                  <a:txBody>
                    <a:bodyPr/>
                    <a:lstStyle/>
                    <a:p>
                      <a:pPr algn="l" fontAlgn="b"/>
                      <a:r>
                        <a:rPr lang="sv-SE" sz="800" b="1" i="0" u="none" strike="noStrike" dirty="0">
                          <a:solidFill>
                            <a:srgbClr val="000000"/>
                          </a:solidFill>
                          <a:effectLst/>
                          <a:latin typeface="Futura Std Book" panose="020B0502020204020303"/>
                        </a:rPr>
                        <a:t>Örebro län</a:t>
                      </a:r>
                    </a:p>
                  </a:txBody>
                  <a:tcPr marL="6851" marR="6851" marT="6851"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45,14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0990334"/>
                  </a:ext>
                </a:extLst>
              </a:tr>
            </a:tbl>
          </a:graphicData>
        </a:graphic>
      </p:graphicFrame>
      <p:graphicFrame>
        <p:nvGraphicFramePr>
          <p:cNvPr id="9" name="Diagram 8">
            <a:extLst>
              <a:ext uri="{FF2B5EF4-FFF2-40B4-BE49-F238E27FC236}">
                <a16:creationId xmlns:a16="http://schemas.microsoft.com/office/drawing/2014/main" id="{2E025F0B-D494-479E-A032-75B2E0CB398A}"/>
              </a:ext>
            </a:extLst>
          </p:cNvPr>
          <p:cNvGraphicFramePr>
            <a:graphicFrameLocks/>
          </p:cNvGraphicFramePr>
          <p:nvPr>
            <p:extLst>
              <p:ext uri="{D42A27DB-BD31-4B8C-83A1-F6EECF244321}">
                <p14:modId xmlns:p14="http://schemas.microsoft.com/office/powerpoint/2010/main" val="3827324696"/>
              </p:ext>
            </p:extLst>
          </p:nvPr>
        </p:nvGraphicFramePr>
        <p:xfrm>
          <a:off x="738852" y="1961994"/>
          <a:ext cx="5357147" cy="37949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Örebro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E2DA5AC0-5A2D-44CE-83E3-EC9A0988E8E7}"/>
              </a:ext>
            </a:extLst>
          </p:cNvPr>
          <p:cNvGraphicFramePr>
            <a:graphicFrameLocks noGrp="1"/>
          </p:cNvGraphicFramePr>
          <p:nvPr>
            <p:extLst>
              <p:ext uri="{D42A27DB-BD31-4B8C-83A1-F6EECF244321}">
                <p14:modId xmlns:p14="http://schemas.microsoft.com/office/powerpoint/2010/main" val="1588155708"/>
              </p:ext>
            </p:extLst>
          </p:nvPr>
        </p:nvGraphicFramePr>
        <p:xfrm>
          <a:off x="6538154" y="1248570"/>
          <a:ext cx="4587045" cy="4748803"/>
        </p:xfrm>
        <a:graphic>
          <a:graphicData uri="http://schemas.openxmlformats.org/drawingml/2006/table">
            <a:tbl>
              <a:tblPr/>
              <a:tblGrid>
                <a:gridCol w="1545908">
                  <a:extLst>
                    <a:ext uri="{9D8B030D-6E8A-4147-A177-3AD203B41FA5}">
                      <a16:colId xmlns:a16="http://schemas.microsoft.com/office/drawing/2014/main" val="2078436596"/>
                    </a:ext>
                  </a:extLst>
                </a:gridCol>
                <a:gridCol w="685913">
                  <a:extLst>
                    <a:ext uri="{9D8B030D-6E8A-4147-A177-3AD203B41FA5}">
                      <a16:colId xmlns:a16="http://schemas.microsoft.com/office/drawing/2014/main" val="3277061348"/>
                    </a:ext>
                  </a:extLst>
                </a:gridCol>
                <a:gridCol w="832084">
                  <a:extLst>
                    <a:ext uri="{9D8B030D-6E8A-4147-A177-3AD203B41FA5}">
                      <a16:colId xmlns:a16="http://schemas.microsoft.com/office/drawing/2014/main" val="906424603"/>
                    </a:ext>
                  </a:extLst>
                </a:gridCol>
                <a:gridCol w="761570">
                  <a:extLst>
                    <a:ext uri="{9D8B030D-6E8A-4147-A177-3AD203B41FA5}">
                      <a16:colId xmlns:a16="http://schemas.microsoft.com/office/drawing/2014/main" val="3971810850"/>
                    </a:ext>
                  </a:extLst>
                </a:gridCol>
                <a:gridCol w="761570">
                  <a:extLst>
                    <a:ext uri="{9D8B030D-6E8A-4147-A177-3AD203B41FA5}">
                      <a16:colId xmlns:a16="http://schemas.microsoft.com/office/drawing/2014/main" val="2979490840"/>
                    </a:ext>
                  </a:extLst>
                </a:gridCol>
              </a:tblGrid>
              <a:tr h="284448">
                <a:tc>
                  <a:txBody>
                    <a:bodyPr/>
                    <a:lstStyle/>
                    <a:p>
                      <a:pPr algn="l" fontAlgn="b"/>
                      <a:r>
                        <a:rPr lang="sv-SE" sz="1050" b="1" i="0" u="none" strike="noStrike" dirty="0">
                          <a:solidFill>
                            <a:srgbClr val="000000"/>
                          </a:solidFill>
                          <a:effectLst/>
                          <a:latin typeface="Futura Std Book" panose="020B0502020204020303"/>
                        </a:rPr>
                        <a:t>Lönesumma efter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0960632"/>
                  </a:ext>
                </a:extLst>
              </a:tr>
              <a:tr h="3209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5124912"/>
                  </a:ext>
                </a:extLst>
              </a:tr>
              <a:tr h="174340">
                <a:tc>
                  <a:txBody>
                    <a:bodyPr/>
                    <a:lstStyle/>
                    <a:p>
                      <a:pPr algn="l" rtl="0" fontAlgn="b"/>
                      <a:r>
                        <a:rPr lang="sv-SE" sz="800" b="1" i="0" u="none" strike="noStrike" dirty="0">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0290775"/>
                  </a:ext>
                </a:extLst>
              </a:tr>
              <a:tr h="183515">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0874203"/>
                  </a:ext>
                </a:extLst>
              </a:tr>
              <a:tr h="183515">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5811665"/>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99341975"/>
                  </a:ext>
                </a:extLst>
              </a:tr>
              <a:tr h="174340">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7154681"/>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70694488"/>
                  </a:ext>
                </a:extLst>
              </a:tr>
              <a:tr h="174340">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6400235"/>
                  </a:ext>
                </a:extLst>
              </a:tr>
              <a:tr h="320911">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18518249"/>
                  </a:ext>
                </a:extLst>
              </a:tr>
              <a:tr h="174340">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22343189"/>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4152847"/>
                  </a:ext>
                </a:extLst>
              </a:tr>
              <a:tr h="174340">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04837346"/>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20052913"/>
                  </a:ext>
                </a:extLst>
              </a:tr>
              <a:tr h="174340">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88256886"/>
                  </a:ext>
                </a:extLst>
              </a:tr>
              <a:tr h="183515">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03393739"/>
                  </a:ext>
                </a:extLst>
              </a:tr>
              <a:tr h="327172">
                <a:tc>
                  <a:txBody>
                    <a:bodyPr/>
                    <a:lstStyle/>
                    <a:p>
                      <a:pPr algn="l" rtl="0" fontAlgn="b"/>
                      <a:r>
                        <a:rPr lang="sv-SE" sz="800" b="1" i="0" u="none" strike="noStrike" dirty="0">
                          <a:solidFill>
                            <a:srgbClr val="000000"/>
                          </a:solidFill>
                          <a:effectLst/>
                          <a:latin typeface="Futura Std Book" panose="020B0502020204020303"/>
                        </a:rPr>
                        <a:t>Örebro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81254768"/>
                  </a:ext>
                </a:extLst>
              </a:tr>
              <a:tr h="17914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01665617"/>
                  </a:ext>
                </a:extLst>
              </a:tr>
              <a:tr h="174340">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33472335"/>
                  </a:ext>
                </a:extLst>
              </a:tr>
              <a:tr h="174340">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19,23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00629944"/>
                  </a:ext>
                </a:extLst>
              </a:tr>
              <a:tr h="174340">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2307114"/>
                  </a:ext>
                </a:extLst>
              </a:tr>
              <a:tr h="17434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7945776"/>
                  </a:ext>
                </a:extLst>
              </a:tr>
              <a:tr h="174340">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19,48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8365172"/>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19073"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kv3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83A4545F-F2CD-4038-BC51-E4C186262C13}"/>
              </a:ext>
            </a:extLst>
          </p:cNvPr>
          <p:cNvGraphicFramePr>
            <a:graphicFrameLocks/>
          </p:cNvGraphicFramePr>
          <p:nvPr>
            <p:extLst>
              <p:ext uri="{D42A27DB-BD31-4B8C-83A1-F6EECF244321}">
                <p14:modId xmlns:p14="http://schemas.microsoft.com/office/powerpoint/2010/main" val="1173471788"/>
              </p:ext>
            </p:extLst>
          </p:nvPr>
        </p:nvGraphicFramePr>
        <p:xfrm>
          <a:off x="668307" y="1918841"/>
          <a:ext cx="5591176" cy="38306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130805"/>
            <a:ext cx="4722408" cy="1312464"/>
          </a:xfrm>
        </p:spPr>
        <p:txBody>
          <a:bodyPr/>
          <a:lstStyle/>
          <a:p>
            <a:pPr lvl="4"/>
            <a:r>
              <a:rPr lang="sv-SE" sz="1400" dirty="0"/>
              <a:t>Nyföretagandet ökade med 16 procent i länet och 19 procent i Örebro kommun under kvartalet.</a:t>
            </a:r>
          </a:p>
          <a:p>
            <a:pPr lvl="4"/>
            <a:r>
              <a:rPr lang="sv-SE" sz="1400" dirty="0"/>
              <a:t>283 av 383 nystartade företag är aktiebolag</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248F4D77-9F90-40F0-AFDA-4E93E089F6CA}"/>
              </a:ext>
            </a:extLst>
          </p:cNvPr>
          <p:cNvGraphicFramePr>
            <a:graphicFrameLocks noGrp="1"/>
          </p:cNvGraphicFramePr>
          <p:nvPr>
            <p:extLst>
              <p:ext uri="{D42A27DB-BD31-4B8C-83A1-F6EECF244321}">
                <p14:modId xmlns:p14="http://schemas.microsoft.com/office/powerpoint/2010/main" val="3134429510"/>
              </p:ext>
            </p:extLst>
          </p:nvPr>
        </p:nvGraphicFramePr>
        <p:xfrm>
          <a:off x="6755217" y="3720267"/>
          <a:ext cx="4722408" cy="225216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182284860"/>
                    </a:ext>
                  </a:extLst>
                </a:gridCol>
                <a:gridCol w="685095">
                  <a:extLst>
                    <a:ext uri="{9D8B030D-6E8A-4147-A177-3AD203B41FA5}">
                      <a16:colId xmlns:a16="http://schemas.microsoft.com/office/drawing/2014/main" val="1315458953"/>
                    </a:ext>
                  </a:extLst>
                </a:gridCol>
                <a:gridCol w="777235">
                  <a:extLst>
                    <a:ext uri="{9D8B030D-6E8A-4147-A177-3AD203B41FA5}">
                      <a16:colId xmlns:a16="http://schemas.microsoft.com/office/drawing/2014/main" val="4043114926"/>
                    </a:ext>
                  </a:extLst>
                </a:gridCol>
                <a:gridCol w="615311">
                  <a:extLst>
                    <a:ext uri="{9D8B030D-6E8A-4147-A177-3AD203B41FA5}">
                      <a16:colId xmlns:a16="http://schemas.microsoft.com/office/drawing/2014/main" val="3099988716"/>
                    </a:ext>
                  </a:extLst>
                </a:gridCol>
                <a:gridCol w="561337">
                  <a:extLst>
                    <a:ext uri="{9D8B030D-6E8A-4147-A177-3AD203B41FA5}">
                      <a16:colId xmlns:a16="http://schemas.microsoft.com/office/drawing/2014/main" val="1400772856"/>
                    </a:ext>
                  </a:extLst>
                </a:gridCol>
                <a:gridCol w="540858">
                  <a:extLst>
                    <a:ext uri="{9D8B030D-6E8A-4147-A177-3AD203B41FA5}">
                      <a16:colId xmlns:a16="http://schemas.microsoft.com/office/drawing/2014/main" val="69212751"/>
                    </a:ext>
                  </a:extLst>
                </a:gridCol>
              </a:tblGrid>
              <a:tr h="32910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422795235"/>
                  </a:ext>
                </a:extLst>
              </a:tr>
              <a:tr h="34556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99076808"/>
                  </a:ext>
                </a:extLst>
              </a:tr>
              <a:tr h="394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126920098"/>
                  </a:ext>
                </a:extLst>
              </a:tr>
              <a:tr h="394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31673820"/>
                  </a:ext>
                </a:extLst>
              </a:tr>
              <a:tr h="39437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614106418"/>
                  </a:ext>
                </a:extLst>
              </a:tr>
              <a:tr h="39437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19049857"/>
                  </a:ext>
                </a:extLst>
              </a:tr>
            </a:tbl>
          </a:graphicData>
        </a:graphic>
      </p:graphicFrame>
      <p:graphicFrame>
        <p:nvGraphicFramePr>
          <p:cNvPr id="13" name="Diagram 12">
            <a:extLst>
              <a:ext uri="{FF2B5EF4-FFF2-40B4-BE49-F238E27FC236}">
                <a16:creationId xmlns:a16="http://schemas.microsoft.com/office/drawing/2014/main" id="{4DEE4905-CD63-4C01-99B9-93D63C3CAD4E}"/>
              </a:ext>
            </a:extLst>
          </p:cNvPr>
          <p:cNvGraphicFramePr>
            <a:graphicFrameLocks/>
          </p:cNvGraphicFramePr>
          <p:nvPr>
            <p:extLst>
              <p:ext uri="{D42A27DB-BD31-4B8C-83A1-F6EECF244321}">
                <p14:modId xmlns:p14="http://schemas.microsoft.com/office/powerpoint/2010/main" val="3189483614"/>
              </p:ext>
            </p:extLst>
          </p:nvPr>
        </p:nvGraphicFramePr>
        <p:xfrm>
          <a:off x="751535" y="1895475"/>
          <a:ext cx="580072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9297"/>
            <a:ext cx="4722408" cy="1494830"/>
          </a:xfrm>
        </p:spPr>
        <p:txBody>
          <a:bodyPr/>
          <a:lstStyle/>
          <a:p>
            <a:pPr lvl="4"/>
            <a:r>
              <a:rPr lang="sv-SE" sz="1400" dirty="0"/>
              <a:t>Konkurserna ökade med 7 procent i länet </a:t>
            </a:r>
            <a:r>
              <a:rPr lang="sv-SE" sz="1400" dirty="0" smtClean="0"/>
              <a:t>och var oförändrade </a:t>
            </a:r>
            <a:r>
              <a:rPr lang="sv-SE" sz="1400" dirty="0"/>
              <a:t>i Örebro kommun under kvartalet. </a:t>
            </a:r>
            <a:endParaRPr lang="sv-SE" sz="1400" dirty="0" smtClean="0"/>
          </a:p>
          <a:p>
            <a:pPr lvl="4"/>
            <a:r>
              <a:rPr lang="sv-SE" sz="1400" dirty="0" smtClean="0"/>
              <a:t>Under de senaste tolv månaderna har konkurserna minskat med 28 procent i länet och 22 procent i Örebro kommun.</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A9EC6445-8F0D-4563-9F29-EAAA38E8C7B5}"/>
              </a:ext>
            </a:extLst>
          </p:cNvPr>
          <p:cNvGraphicFramePr>
            <a:graphicFrameLocks noGrp="1"/>
          </p:cNvGraphicFramePr>
          <p:nvPr>
            <p:extLst>
              <p:ext uri="{D42A27DB-BD31-4B8C-83A1-F6EECF244321}">
                <p14:modId xmlns:p14="http://schemas.microsoft.com/office/powerpoint/2010/main" val="1759243714"/>
              </p:ext>
            </p:extLst>
          </p:nvPr>
        </p:nvGraphicFramePr>
        <p:xfrm>
          <a:off x="6741883" y="3715523"/>
          <a:ext cx="4735742" cy="2256907"/>
        </p:xfrm>
        <a:graphic>
          <a:graphicData uri="http://schemas.openxmlformats.org/drawingml/2006/table">
            <a:tbl>
              <a:tblPr bandRow="1">
                <a:tableStyleId>{2D5ABB26-0587-4C30-8999-92F81FD0307C}</a:tableStyleId>
              </a:tblPr>
              <a:tblGrid>
                <a:gridCol w="1546928">
                  <a:extLst>
                    <a:ext uri="{9D8B030D-6E8A-4147-A177-3AD203B41FA5}">
                      <a16:colId xmlns:a16="http://schemas.microsoft.com/office/drawing/2014/main" val="4238794910"/>
                    </a:ext>
                  </a:extLst>
                </a:gridCol>
                <a:gridCol w="687029">
                  <a:extLst>
                    <a:ext uri="{9D8B030D-6E8A-4147-A177-3AD203B41FA5}">
                      <a16:colId xmlns:a16="http://schemas.microsoft.com/office/drawing/2014/main" val="2795690834"/>
                    </a:ext>
                  </a:extLst>
                </a:gridCol>
                <a:gridCol w="779430">
                  <a:extLst>
                    <a:ext uri="{9D8B030D-6E8A-4147-A177-3AD203B41FA5}">
                      <a16:colId xmlns:a16="http://schemas.microsoft.com/office/drawing/2014/main" val="2949547527"/>
                    </a:ext>
                  </a:extLst>
                </a:gridCol>
                <a:gridCol w="617048">
                  <a:extLst>
                    <a:ext uri="{9D8B030D-6E8A-4147-A177-3AD203B41FA5}">
                      <a16:colId xmlns:a16="http://schemas.microsoft.com/office/drawing/2014/main" val="3188753277"/>
                    </a:ext>
                  </a:extLst>
                </a:gridCol>
                <a:gridCol w="562922">
                  <a:extLst>
                    <a:ext uri="{9D8B030D-6E8A-4147-A177-3AD203B41FA5}">
                      <a16:colId xmlns:a16="http://schemas.microsoft.com/office/drawing/2014/main" val="1821272914"/>
                    </a:ext>
                  </a:extLst>
                </a:gridCol>
                <a:gridCol w="542385">
                  <a:extLst>
                    <a:ext uri="{9D8B030D-6E8A-4147-A177-3AD203B41FA5}">
                      <a16:colId xmlns:a16="http://schemas.microsoft.com/office/drawing/2014/main" val="136692746"/>
                    </a:ext>
                  </a:extLst>
                </a:gridCol>
              </a:tblGrid>
              <a:tr h="329800">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20004663"/>
                  </a:ext>
                </a:extLst>
              </a:tr>
              <a:tr h="3462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36407042"/>
                  </a:ext>
                </a:extLst>
              </a:tr>
              <a:tr h="3952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175618191"/>
                  </a:ext>
                </a:extLst>
              </a:tr>
              <a:tr h="3952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96897080"/>
                  </a:ext>
                </a:extLst>
              </a:tr>
              <a:tr h="395204">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236040965"/>
                  </a:ext>
                </a:extLst>
              </a:tr>
              <a:tr h="395204">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321603924"/>
                  </a:ext>
                </a:extLst>
              </a:tr>
            </a:tbl>
          </a:graphicData>
        </a:graphic>
      </p:graphicFrame>
      <p:graphicFrame>
        <p:nvGraphicFramePr>
          <p:cNvPr id="13" name="Diagram 12">
            <a:extLst>
              <a:ext uri="{FF2B5EF4-FFF2-40B4-BE49-F238E27FC236}">
                <a16:creationId xmlns:a16="http://schemas.microsoft.com/office/drawing/2014/main" id="{710213D2-10C4-4681-83A4-CA8E8E2E9F7B}"/>
              </a:ext>
            </a:extLst>
          </p:cNvPr>
          <p:cNvGraphicFramePr>
            <a:graphicFrameLocks/>
          </p:cNvGraphicFramePr>
          <p:nvPr>
            <p:extLst>
              <p:ext uri="{D42A27DB-BD31-4B8C-83A1-F6EECF244321}">
                <p14:modId xmlns:p14="http://schemas.microsoft.com/office/powerpoint/2010/main" val="188629733"/>
              </p:ext>
            </p:extLst>
          </p:nvPr>
        </p:nvGraphicFramePr>
        <p:xfrm>
          <a:off x="807707" y="1949297"/>
          <a:ext cx="5705475" cy="3824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38525"/>
            <a:ext cx="4722411" cy="1381591"/>
          </a:xfrm>
        </p:spPr>
        <p:txBody>
          <a:bodyPr/>
          <a:lstStyle/>
          <a:p>
            <a:pPr lvl="4"/>
            <a:r>
              <a:rPr lang="sv-SE" sz="1400" dirty="0"/>
              <a:t>Sysselsättningen </a:t>
            </a:r>
            <a:r>
              <a:rPr lang="sv-SE" sz="1400" dirty="0" smtClean="0"/>
              <a:t>ökade </a:t>
            </a:r>
            <a:r>
              <a:rPr lang="sv-SE" sz="1400" dirty="0"/>
              <a:t>med 3,4 procent eller 4 800 personer för Örebro län. </a:t>
            </a:r>
          </a:p>
          <a:p>
            <a:pPr lvl="4"/>
            <a:r>
              <a:rPr lang="sv-SE" sz="1400" dirty="0"/>
              <a:t>Sysselsättningen </a:t>
            </a:r>
            <a:r>
              <a:rPr lang="sv-SE" sz="1400" dirty="0" smtClean="0"/>
              <a:t>ökade </a:t>
            </a:r>
            <a:r>
              <a:rPr lang="sv-SE" sz="1400" dirty="0"/>
              <a:t>som mest inom </a:t>
            </a:r>
            <a:r>
              <a:rPr lang="sv-SE" sz="1400" dirty="0" smtClean="0"/>
              <a:t>offentlig </a:t>
            </a:r>
            <a:r>
              <a:rPr lang="sv-SE" sz="1400" dirty="0"/>
              <a:t>förvaltning och </a:t>
            </a:r>
            <a:r>
              <a:rPr lang="sv-SE" sz="1400" dirty="0" smtClean="0"/>
              <a:t>handel</a:t>
            </a:r>
            <a:r>
              <a:rPr lang="sv-SE" sz="1400" dirty="0"/>
              <a: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p>
        </p:txBody>
      </p:sp>
      <p:graphicFrame>
        <p:nvGraphicFramePr>
          <p:cNvPr id="17" name="Tabell 16">
            <a:extLst>
              <a:ext uri="{FF2B5EF4-FFF2-40B4-BE49-F238E27FC236}">
                <a16:creationId xmlns:a16="http://schemas.microsoft.com/office/drawing/2014/main" id="{049C9FB7-EC95-4417-80B3-7E9D4F0732B8}"/>
              </a:ext>
            </a:extLst>
          </p:cNvPr>
          <p:cNvGraphicFramePr>
            <a:graphicFrameLocks noGrp="1"/>
          </p:cNvGraphicFramePr>
          <p:nvPr>
            <p:extLst>
              <p:ext uri="{D42A27DB-BD31-4B8C-83A1-F6EECF244321}">
                <p14:modId xmlns:p14="http://schemas.microsoft.com/office/powerpoint/2010/main" val="3015175067"/>
              </p:ext>
            </p:extLst>
          </p:nvPr>
        </p:nvGraphicFramePr>
        <p:xfrm>
          <a:off x="6755213" y="3726940"/>
          <a:ext cx="4722411" cy="22632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7">
                  <a:extLst>
                    <a:ext uri="{9D8B030D-6E8A-4147-A177-3AD203B41FA5}">
                      <a16:colId xmlns:a16="http://schemas.microsoft.com/office/drawing/2014/main" val="2601369493"/>
                    </a:ext>
                  </a:extLst>
                </a:gridCol>
                <a:gridCol w="1028685">
                  <a:extLst>
                    <a:ext uri="{9D8B030D-6E8A-4147-A177-3AD203B41FA5}">
                      <a16:colId xmlns:a16="http://schemas.microsoft.com/office/drawing/2014/main" val="2395970223"/>
                    </a:ext>
                  </a:extLst>
                </a:gridCol>
                <a:gridCol w="543981">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728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62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76229">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7622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145 100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F848833-B509-414F-B961-E453A45AD1CB}"/>
              </a:ext>
            </a:extLst>
          </p:cNvPr>
          <p:cNvGraphicFramePr>
            <a:graphicFrameLocks/>
          </p:cNvGraphicFramePr>
          <p:nvPr>
            <p:extLst>
              <p:ext uri="{D42A27DB-BD31-4B8C-83A1-F6EECF244321}">
                <p14:modId xmlns:p14="http://schemas.microsoft.com/office/powerpoint/2010/main" val="2332076984"/>
              </p:ext>
            </p:extLst>
          </p:nvPr>
        </p:nvGraphicFramePr>
        <p:xfrm>
          <a:off x="731196" y="1874199"/>
          <a:ext cx="5925977" cy="38827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641284581"/>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145 100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45377637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20 000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144 800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145 100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4 800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2038525"/>
            <a:ext cx="4725915" cy="1390473"/>
          </a:xfrm>
        </p:spPr>
        <p:txBody>
          <a:bodyPr/>
          <a:lstStyle/>
          <a:p>
            <a:pPr lvl="4"/>
            <a:r>
              <a:rPr lang="sv-SE" sz="1400" dirty="0"/>
              <a:t>Antalet lediga jobb ökade med 79 procent i länet och 69 procent i Örebro kommun under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38" y="1453623"/>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3577BCDC-77E7-44DA-9B67-489610E6F77E}"/>
              </a:ext>
            </a:extLst>
          </p:cNvPr>
          <p:cNvGraphicFramePr>
            <a:graphicFrameLocks noGrp="1"/>
          </p:cNvGraphicFramePr>
          <p:nvPr>
            <p:extLst>
              <p:ext uri="{D42A27DB-BD31-4B8C-83A1-F6EECF244321}">
                <p14:modId xmlns:p14="http://schemas.microsoft.com/office/powerpoint/2010/main" val="251456236"/>
              </p:ext>
            </p:extLst>
          </p:nvPr>
        </p:nvGraphicFramePr>
        <p:xfrm>
          <a:off x="6744445" y="3730568"/>
          <a:ext cx="4725916" cy="2241863"/>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946917809"/>
                    </a:ext>
                  </a:extLst>
                </a:gridCol>
                <a:gridCol w="685604">
                  <a:extLst>
                    <a:ext uri="{9D8B030D-6E8A-4147-A177-3AD203B41FA5}">
                      <a16:colId xmlns:a16="http://schemas.microsoft.com/office/drawing/2014/main" val="633988030"/>
                    </a:ext>
                  </a:extLst>
                </a:gridCol>
                <a:gridCol w="623387">
                  <a:extLst>
                    <a:ext uri="{9D8B030D-6E8A-4147-A177-3AD203B41FA5}">
                      <a16:colId xmlns:a16="http://schemas.microsoft.com/office/drawing/2014/main" val="3917778827"/>
                    </a:ext>
                  </a:extLst>
                </a:gridCol>
                <a:gridCol w="614869">
                  <a:extLst>
                    <a:ext uri="{9D8B030D-6E8A-4147-A177-3AD203B41FA5}">
                      <a16:colId xmlns:a16="http://schemas.microsoft.com/office/drawing/2014/main" val="1219547459"/>
                    </a:ext>
                  </a:extLst>
                </a:gridCol>
                <a:gridCol w="717079">
                  <a:extLst>
                    <a:ext uri="{9D8B030D-6E8A-4147-A177-3AD203B41FA5}">
                      <a16:colId xmlns:a16="http://schemas.microsoft.com/office/drawing/2014/main" val="1214491405"/>
                    </a:ext>
                  </a:extLst>
                </a:gridCol>
                <a:gridCol w="541259">
                  <a:extLst>
                    <a:ext uri="{9D8B030D-6E8A-4147-A177-3AD203B41FA5}">
                      <a16:colId xmlns:a16="http://schemas.microsoft.com/office/drawing/2014/main" val="4265015680"/>
                    </a:ext>
                  </a:extLst>
                </a:gridCol>
              </a:tblGrid>
              <a:tr h="32760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015361747"/>
                  </a:ext>
                </a:extLst>
              </a:tr>
              <a:tr h="34398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82022121"/>
                  </a:ext>
                </a:extLst>
              </a:tr>
              <a:tr h="3925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3683022561"/>
                  </a:ext>
                </a:extLst>
              </a:tr>
              <a:tr h="3925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642789433"/>
                  </a:ext>
                </a:extLst>
              </a:tr>
              <a:tr h="392570">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7 233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30 852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780627562"/>
                  </a:ext>
                </a:extLst>
              </a:tr>
              <a:tr h="392570">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19 070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712473604"/>
                  </a:ext>
                </a:extLst>
              </a:tr>
            </a:tbl>
          </a:graphicData>
        </a:graphic>
      </p:graphicFrame>
      <p:graphicFrame>
        <p:nvGraphicFramePr>
          <p:cNvPr id="12" name="Diagram 11">
            <a:extLst>
              <a:ext uri="{FF2B5EF4-FFF2-40B4-BE49-F238E27FC236}">
                <a16:creationId xmlns:a16="http://schemas.microsoft.com/office/drawing/2014/main" id="{EC295826-170C-4D7B-9DC3-F674F9AA51EF}"/>
              </a:ext>
            </a:extLst>
          </p:cNvPr>
          <p:cNvGraphicFramePr>
            <a:graphicFrameLocks/>
          </p:cNvGraphicFramePr>
          <p:nvPr>
            <p:extLst>
              <p:ext uri="{D42A27DB-BD31-4B8C-83A1-F6EECF244321}">
                <p14:modId xmlns:p14="http://schemas.microsoft.com/office/powerpoint/2010/main" val="1258823266"/>
              </p:ext>
            </p:extLst>
          </p:nvPr>
        </p:nvGraphicFramePr>
        <p:xfrm>
          <a:off x="600959" y="1878162"/>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5007" y="2101697"/>
            <a:ext cx="4684939" cy="1337296"/>
          </a:xfrm>
        </p:spPr>
        <p:txBody>
          <a:bodyPr/>
          <a:lstStyle/>
          <a:p>
            <a:pPr lvl="4"/>
            <a:r>
              <a:rPr lang="sv-SE" sz="1400" dirty="0"/>
              <a:t>Antalet varslade personer minskade med 31 procent i länet och 23 procent i Örebro kommun under kvartalet jämfört med förra årets rekordnivåer.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4" name="Tabell 3">
            <a:extLst>
              <a:ext uri="{FF2B5EF4-FFF2-40B4-BE49-F238E27FC236}">
                <a16:creationId xmlns:a16="http://schemas.microsoft.com/office/drawing/2014/main" id="{31F33649-1C46-476D-81D3-DB335D37E875}"/>
              </a:ext>
            </a:extLst>
          </p:cNvPr>
          <p:cNvGraphicFramePr>
            <a:graphicFrameLocks noGrp="1"/>
          </p:cNvGraphicFramePr>
          <p:nvPr>
            <p:extLst>
              <p:ext uri="{D42A27DB-BD31-4B8C-83A1-F6EECF244321}">
                <p14:modId xmlns:p14="http://schemas.microsoft.com/office/powerpoint/2010/main" val="1113467249"/>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951638345"/>
                    </a:ext>
                  </a:extLst>
                </a:gridCol>
                <a:gridCol w="679659">
                  <a:extLst>
                    <a:ext uri="{9D8B030D-6E8A-4147-A177-3AD203B41FA5}">
                      <a16:colId xmlns:a16="http://schemas.microsoft.com/office/drawing/2014/main" val="2541195228"/>
                    </a:ext>
                  </a:extLst>
                </a:gridCol>
                <a:gridCol w="771068">
                  <a:extLst>
                    <a:ext uri="{9D8B030D-6E8A-4147-A177-3AD203B41FA5}">
                      <a16:colId xmlns:a16="http://schemas.microsoft.com/office/drawing/2014/main" val="1048573995"/>
                    </a:ext>
                  </a:extLst>
                </a:gridCol>
                <a:gridCol w="610429">
                  <a:extLst>
                    <a:ext uri="{9D8B030D-6E8A-4147-A177-3AD203B41FA5}">
                      <a16:colId xmlns:a16="http://schemas.microsoft.com/office/drawing/2014/main" val="4246354366"/>
                    </a:ext>
                  </a:extLst>
                </a:gridCol>
                <a:gridCol w="556883">
                  <a:extLst>
                    <a:ext uri="{9D8B030D-6E8A-4147-A177-3AD203B41FA5}">
                      <a16:colId xmlns:a16="http://schemas.microsoft.com/office/drawing/2014/main" val="4122409015"/>
                    </a:ext>
                  </a:extLst>
                </a:gridCol>
                <a:gridCol w="536566">
                  <a:extLst>
                    <a:ext uri="{9D8B030D-6E8A-4147-A177-3AD203B41FA5}">
                      <a16:colId xmlns:a16="http://schemas.microsoft.com/office/drawing/2014/main" val="1136582006"/>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054689746"/>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35684400"/>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4007412646"/>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016572303"/>
                  </a:ext>
                </a:extLst>
              </a:tr>
              <a:tr h="395122">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416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78260162"/>
                  </a:ext>
                </a:extLst>
              </a:tr>
              <a:tr h="395122">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943726347"/>
                  </a:ext>
                </a:extLst>
              </a:tr>
            </a:tbl>
          </a:graphicData>
        </a:graphic>
      </p:graphicFrame>
      <p:graphicFrame>
        <p:nvGraphicFramePr>
          <p:cNvPr id="12" name="Diagram 11">
            <a:extLst>
              <a:ext uri="{FF2B5EF4-FFF2-40B4-BE49-F238E27FC236}">
                <a16:creationId xmlns:a16="http://schemas.microsoft.com/office/drawing/2014/main" id="{89C10059-E3CC-4FDB-848F-F02280618530}"/>
              </a:ext>
            </a:extLst>
          </p:cNvPr>
          <p:cNvGraphicFramePr>
            <a:graphicFrameLocks/>
          </p:cNvGraphicFramePr>
          <p:nvPr>
            <p:extLst>
              <p:ext uri="{D42A27DB-BD31-4B8C-83A1-F6EECF244321}">
                <p14:modId xmlns:p14="http://schemas.microsoft.com/office/powerpoint/2010/main" val="1678514664"/>
              </p:ext>
            </p:extLst>
          </p:nvPr>
        </p:nvGraphicFramePr>
        <p:xfrm>
          <a:off x="741553" y="2009112"/>
          <a:ext cx="5889983" cy="37478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1866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2088859"/>
            <a:ext cx="4667523" cy="1329858"/>
          </a:xfrm>
        </p:spPr>
        <p:txBody>
          <a:bodyPr/>
          <a:lstStyle/>
          <a:p>
            <a:pPr lvl="4"/>
            <a:r>
              <a:rPr lang="sv-SE" sz="1400" dirty="0"/>
              <a:t>Arbetslösheten </a:t>
            </a:r>
            <a:r>
              <a:rPr lang="sv-SE" sz="1400" dirty="0" smtClean="0"/>
              <a:t>minskade </a:t>
            </a:r>
            <a:r>
              <a:rPr lang="sv-SE" sz="1400" dirty="0"/>
              <a:t>med 0,9 procentenheter </a:t>
            </a:r>
            <a:r>
              <a:rPr lang="sv-SE" sz="1400" dirty="0" smtClean="0"/>
              <a:t>till 5,6 </a:t>
            </a:r>
            <a:r>
              <a:rPr lang="sv-SE" sz="1400" dirty="0"/>
              <a:t>procent </a:t>
            </a:r>
            <a:r>
              <a:rPr lang="sv-SE" sz="1400" dirty="0" smtClean="0"/>
              <a:t>i länet</a:t>
            </a:r>
            <a:r>
              <a:rPr lang="sv-SE" sz="1400" dirty="0"/>
              <a:t> </a:t>
            </a:r>
            <a:r>
              <a:rPr lang="sv-SE" sz="1400" dirty="0" smtClean="0"/>
              <a:t>och 6,3 procent i Örebro kommun.</a:t>
            </a:r>
            <a:endParaRPr lang="sv-SE" sz="1400" dirty="0"/>
          </a:p>
          <a:p>
            <a:pPr lvl="4"/>
            <a:r>
              <a:rPr lang="sv-SE" sz="1400" dirty="0"/>
              <a:t>Askersunds kommun stod för länets lägsta arbetslöshet (2,9 %). </a:t>
            </a:r>
          </a:p>
          <a:p>
            <a:endParaRPr lang="sv-SE"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45429" y="1251924"/>
            <a:ext cx="5221971"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3D77BC62-9E3E-4012-AA31-B44860DFBF2C}"/>
              </a:ext>
            </a:extLst>
          </p:cNvPr>
          <p:cNvGraphicFramePr>
            <a:graphicFrameLocks noGrp="1"/>
          </p:cNvGraphicFramePr>
          <p:nvPr>
            <p:extLst>
              <p:ext uri="{D42A27DB-BD31-4B8C-83A1-F6EECF244321}">
                <p14:modId xmlns:p14="http://schemas.microsoft.com/office/powerpoint/2010/main" val="3566856584"/>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4287211847"/>
                    </a:ext>
                  </a:extLst>
                </a:gridCol>
                <a:gridCol w="676080">
                  <a:extLst>
                    <a:ext uri="{9D8B030D-6E8A-4147-A177-3AD203B41FA5}">
                      <a16:colId xmlns:a16="http://schemas.microsoft.com/office/drawing/2014/main" val="182899347"/>
                    </a:ext>
                  </a:extLst>
                </a:gridCol>
                <a:gridCol w="767008">
                  <a:extLst>
                    <a:ext uri="{9D8B030D-6E8A-4147-A177-3AD203B41FA5}">
                      <a16:colId xmlns:a16="http://schemas.microsoft.com/office/drawing/2014/main" val="406886151"/>
                    </a:ext>
                  </a:extLst>
                </a:gridCol>
                <a:gridCol w="607214">
                  <a:extLst>
                    <a:ext uri="{9D8B030D-6E8A-4147-A177-3AD203B41FA5}">
                      <a16:colId xmlns:a16="http://schemas.microsoft.com/office/drawing/2014/main" val="274142734"/>
                    </a:ext>
                  </a:extLst>
                </a:gridCol>
                <a:gridCol w="553950">
                  <a:extLst>
                    <a:ext uri="{9D8B030D-6E8A-4147-A177-3AD203B41FA5}">
                      <a16:colId xmlns:a16="http://schemas.microsoft.com/office/drawing/2014/main" val="2637792081"/>
                    </a:ext>
                  </a:extLst>
                </a:gridCol>
                <a:gridCol w="533741">
                  <a:extLst>
                    <a:ext uri="{9D8B030D-6E8A-4147-A177-3AD203B41FA5}">
                      <a16:colId xmlns:a16="http://schemas.microsoft.com/office/drawing/2014/main" val="1394509500"/>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51597703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267799404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619847038"/>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562525959"/>
                  </a:ext>
                </a:extLst>
              </a:tr>
              <a:tr h="374367">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12 311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-2 011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5,6</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6,5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222682074"/>
                  </a:ext>
                </a:extLst>
              </a:tr>
              <a:tr h="374367">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7 267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973506798"/>
                  </a:ext>
                </a:extLst>
              </a:tr>
            </a:tbl>
          </a:graphicData>
        </a:graphic>
      </p:graphicFrame>
      <p:graphicFrame>
        <p:nvGraphicFramePr>
          <p:cNvPr id="12" name="Diagram 11">
            <a:extLst>
              <a:ext uri="{FF2B5EF4-FFF2-40B4-BE49-F238E27FC236}">
                <a16:creationId xmlns:a16="http://schemas.microsoft.com/office/drawing/2014/main" id="{855B6082-2A33-4774-AAAA-CF4AA356081F}"/>
              </a:ext>
            </a:extLst>
          </p:cNvPr>
          <p:cNvGraphicFramePr>
            <a:graphicFrameLocks/>
          </p:cNvGraphicFramePr>
          <p:nvPr>
            <p:extLst>
              <p:ext uri="{D42A27DB-BD31-4B8C-83A1-F6EECF244321}">
                <p14:modId xmlns:p14="http://schemas.microsoft.com/office/powerpoint/2010/main" val="768241971"/>
              </p:ext>
            </p:extLst>
          </p:nvPr>
        </p:nvGraphicFramePr>
        <p:xfrm>
          <a:off x="747377" y="1803742"/>
          <a:ext cx="5875613" cy="37149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588256434"/>
              </p:ext>
            </p:extLst>
          </p:nvPr>
        </p:nvGraphicFramePr>
        <p:xfrm>
          <a:off x="1882773" y="1552560"/>
          <a:ext cx="8426449" cy="1796280"/>
        </p:xfrm>
        <a:graphic>
          <a:graphicData uri="http://schemas.openxmlformats.org/drawingml/2006/table">
            <a:tbl>
              <a:tblPr firstRow="1" bandRow="1">
                <a:tableStyleId>{5C22544A-7EE6-4342-B048-85BDC9FD1C3A}</a:tableStyleId>
              </a:tblPr>
              <a:tblGrid>
                <a:gridCol w="2708277">
                  <a:extLst>
                    <a:ext uri="{9D8B030D-6E8A-4147-A177-3AD203B41FA5}">
                      <a16:colId xmlns:a16="http://schemas.microsoft.com/office/drawing/2014/main" val="452260278"/>
                    </a:ext>
                  </a:extLst>
                </a:gridCol>
                <a:gridCol w="1860084">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Örebro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5 669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-2 469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6 642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12 311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-2 011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431799193"/>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98751">
                  <a:extLst>
                    <a:ext uri="{9D8B030D-6E8A-4147-A177-3AD203B41FA5}">
                      <a16:colId xmlns:a16="http://schemas.microsoft.com/office/drawing/2014/main" val="3172541576"/>
                    </a:ext>
                  </a:extLst>
                </a:gridCol>
                <a:gridCol w="18863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Örebro kommun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3 295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-1 447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76,4</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3 972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39,8</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7 267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37,8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21748"/>
            <a:ext cx="4725925" cy="1415816"/>
          </a:xfrm>
        </p:spPr>
        <p:txBody>
          <a:bodyPr/>
          <a:lstStyle/>
          <a:p>
            <a:pPr lvl="4"/>
            <a:r>
              <a:rPr lang="sv-SE" sz="1400" dirty="0"/>
              <a:t>Antalet invånare ökade med 0,3 procent i </a:t>
            </a:r>
            <a:r>
              <a:rPr lang="sv-SE" sz="1400" dirty="0" smtClean="0"/>
              <a:t>både Örebro län och kommun under tredje kvartalet</a:t>
            </a:r>
            <a:r>
              <a:rPr lang="sv-SE" sz="1400" dirty="0"/>
              <a:t>. </a:t>
            </a:r>
          </a:p>
          <a:p>
            <a:pPr lvl="4"/>
            <a:r>
              <a:rPr lang="sv-SE" sz="1400" dirty="0"/>
              <a:t>I Sverige ökade antalet invånare med 0,6 procent under samma period. </a:t>
            </a:r>
          </a:p>
          <a:p>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4" y="1458441"/>
            <a:ext cx="2488292"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7364A5C4-767A-4014-ABBB-FF692FDDC29C}"/>
              </a:ext>
            </a:extLst>
          </p:cNvPr>
          <p:cNvGraphicFramePr>
            <a:graphicFrameLocks noGrp="1"/>
          </p:cNvGraphicFramePr>
          <p:nvPr>
            <p:extLst>
              <p:ext uri="{D42A27DB-BD31-4B8C-83A1-F6EECF244321}">
                <p14:modId xmlns:p14="http://schemas.microsoft.com/office/powerpoint/2010/main" val="1181579851"/>
              </p:ext>
            </p:extLst>
          </p:nvPr>
        </p:nvGraphicFramePr>
        <p:xfrm>
          <a:off x="6744440" y="3723128"/>
          <a:ext cx="4725925" cy="2156970"/>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3352816426"/>
                    </a:ext>
                  </a:extLst>
                </a:gridCol>
                <a:gridCol w="842884">
                  <a:extLst>
                    <a:ext uri="{9D8B030D-6E8A-4147-A177-3AD203B41FA5}">
                      <a16:colId xmlns:a16="http://schemas.microsoft.com/office/drawing/2014/main" val="3210109251"/>
                    </a:ext>
                  </a:extLst>
                </a:gridCol>
                <a:gridCol w="822850">
                  <a:extLst>
                    <a:ext uri="{9D8B030D-6E8A-4147-A177-3AD203B41FA5}">
                      <a16:colId xmlns:a16="http://schemas.microsoft.com/office/drawing/2014/main" val="1579469305"/>
                    </a:ext>
                  </a:extLst>
                </a:gridCol>
                <a:gridCol w="748442">
                  <a:extLst>
                    <a:ext uri="{9D8B030D-6E8A-4147-A177-3AD203B41FA5}">
                      <a16:colId xmlns:a16="http://schemas.microsoft.com/office/drawing/2014/main" val="2913725259"/>
                    </a:ext>
                  </a:extLst>
                </a:gridCol>
                <a:gridCol w="575749">
                  <a:extLst>
                    <a:ext uri="{9D8B030D-6E8A-4147-A177-3AD203B41FA5}">
                      <a16:colId xmlns:a16="http://schemas.microsoft.com/office/drawing/2014/main" val="3756813267"/>
                    </a:ext>
                  </a:extLst>
                </a:gridCol>
              </a:tblGrid>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1732766"/>
                  </a:ext>
                </a:extLst>
              </a:tr>
              <a:tr h="35949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300967469"/>
                  </a:ext>
                </a:extLst>
              </a:tr>
              <a:tr h="35949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2348899071"/>
                  </a:ext>
                </a:extLst>
              </a:tr>
              <a:tr h="35949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751567499"/>
                  </a:ext>
                </a:extLst>
              </a:tr>
              <a:tr h="359495">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3808283939"/>
                  </a:ext>
                </a:extLst>
              </a:tr>
              <a:tr h="359495">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1714817989"/>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1859714885"/>
              </p:ext>
            </p:extLst>
          </p:nvPr>
        </p:nvGraphicFramePr>
        <p:xfrm>
          <a:off x="730305" y="1954053"/>
          <a:ext cx="5790135" cy="38029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23850" y="1635853"/>
            <a:ext cx="4746511" cy="1793145"/>
          </a:xfrm>
        </p:spPr>
        <p:txBody>
          <a:bodyPr/>
          <a:lstStyle/>
          <a:p>
            <a:pPr lvl="4"/>
            <a:r>
              <a:rPr lang="sv-SE" sz="1400" dirty="0"/>
              <a:t>Bostadsbyggandet minskade med 67 procent i länet och 73 procent i Örebro kommun under kvartalet.</a:t>
            </a:r>
          </a:p>
          <a:p>
            <a:pPr lvl="4"/>
            <a:r>
              <a:rPr lang="sv-SE" sz="1400" dirty="0"/>
              <a:t>Under de senaste fyra kvartalen har det påbörjats 843 nya bostäder i länet. En minskning med 49 procent jämfört med föregående fyra kvartal.</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2382290"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F594F299-FA5C-426E-B95A-FD7B4D2A63C7}"/>
              </a:ext>
            </a:extLst>
          </p:cNvPr>
          <p:cNvGraphicFramePr>
            <a:graphicFrameLocks noGrp="1"/>
          </p:cNvGraphicFramePr>
          <p:nvPr>
            <p:extLst>
              <p:ext uri="{D42A27DB-BD31-4B8C-83A1-F6EECF244321}">
                <p14:modId xmlns:p14="http://schemas.microsoft.com/office/powerpoint/2010/main" val="765324080"/>
              </p:ext>
            </p:extLst>
          </p:nvPr>
        </p:nvGraphicFramePr>
        <p:xfrm>
          <a:off x="6744445" y="3720820"/>
          <a:ext cx="4725916" cy="215928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4099554674"/>
                    </a:ext>
                  </a:extLst>
                </a:gridCol>
                <a:gridCol w="685604">
                  <a:extLst>
                    <a:ext uri="{9D8B030D-6E8A-4147-A177-3AD203B41FA5}">
                      <a16:colId xmlns:a16="http://schemas.microsoft.com/office/drawing/2014/main" val="1020727187"/>
                    </a:ext>
                  </a:extLst>
                </a:gridCol>
                <a:gridCol w="777813">
                  <a:extLst>
                    <a:ext uri="{9D8B030D-6E8A-4147-A177-3AD203B41FA5}">
                      <a16:colId xmlns:a16="http://schemas.microsoft.com/office/drawing/2014/main" val="3263816323"/>
                    </a:ext>
                  </a:extLst>
                </a:gridCol>
                <a:gridCol w="615768">
                  <a:extLst>
                    <a:ext uri="{9D8B030D-6E8A-4147-A177-3AD203B41FA5}">
                      <a16:colId xmlns:a16="http://schemas.microsoft.com/office/drawing/2014/main" val="2922210740"/>
                    </a:ext>
                  </a:extLst>
                </a:gridCol>
                <a:gridCol w="561754">
                  <a:extLst>
                    <a:ext uri="{9D8B030D-6E8A-4147-A177-3AD203B41FA5}">
                      <a16:colId xmlns:a16="http://schemas.microsoft.com/office/drawing/2014/main" val="3938442554"/>
                    </a:ext>
                  </a:extLst>
                </a:gridCol>
                <a:gridCol w="541259">
                  <a:extLst>
                    <a:ext uri="{9D8B030D-6E8A-4147-A177-3AD203B41FA5}">
                      <a16:colId xmlns:a16="http://schemas.microsoft.com/office/drawing/2014/main" val="339066399"/>
                    </a:ext>
                  </a:extLst>
                </a:gridCol>
              </a:tblGrid>
              <a:tr h="3155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097829029"/>
                  </a:ext>
                </a:extLst>
              </a:tr>
              <a:tr h="33131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404663930"/>
                  </a:ext>
                </a:extLst>
              </a:tr>
              <a:tr h="37810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593566320"/>
                  </a:ext>
                </a:extLst>
              </a:tr>
              <a:tr h="37810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678756919"/>
                  </a:ext>
                </a:extLst>
              </a:tr>
              <a:tr h="378109">
                <a:tc>
                  <a:txBody>
                    <a:bodyPr/>
                    <a:lstStyle/>
                    <a:p>
                      <a:pPr marL="72000" algn="l" fontAlgn="b"/>
                      <a:r>
                        <a:rPr lang="sv-SE" sz="800" b="1" u="none" strike="noStrike" dirty="0">
                          <a:effectLst/>
                        </a:rPr>
                        <a:t>Örebro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913011230"/>
                  </a:ext>
                </a:extLst>
              </a:tr>
              <a:tr h="378109">
                <a:tc>
                  <a:txBody>
                    <a:bodyPr/>
                    <a:lstStyle/>
                    <a:p>
                      <a:pPr marL="72000" algn="l" fontAlgn="b"/>
                      <a:r>
                        <a:rPr lang="sv-SE" sz="800" b="1" u="none" strike="noStrike" dirty="0">
                          <a:effectLst/>
                        </a:rPr>
                        <a:t>Örebro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887687390"/>
                  </a:ext>
                </a:extLst>
              </a:tr>
            </a:tbl>
          </a:graphicData>
        </a:graphic>
      </p:graphicFrame>
      <p:graphicFrame>
        <p:nvGraphicFramePr>
          <p:cNvPr id="13" name="Diagram 12">
            <a:extLst>
              <a:ext uri="{FF2B5EF4-FFF2-40B4-BE49-F238E27FC236}">
                <a16:creationId xmlns:a16="http://schemas.microsoft.com/office/drawing/2014/main" id="{7AE1ADA2-2096-44BB-88E0-58A00C2272FF}"/>
              </a:ext>
            </a:extLst>
          </p:cNvPr>
          <p:cNvGraphicFramePr>
            <a:graphicFrameLocks/>
          </p:cNvGraphicFramePr>
          <p:nvPr>
            <p:extLst>
              <p:ext uri="{D42A27DB-BD31-4B8C-83A1-F6EECF244321}">
                <p14:modId xmlns:p14="http://schemas.microsoft.com/office/powerpoint/2010/main" val="3995662191"/>
              </p:ext>
            </p:extLst>
          </p:nvPr>
        </p:nvGraphicFramePr>
        <p:xfrm>
          <a:off x="764481" y="1885685"/>
          <a:ext cx="5824325" cy="38713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1"/>
            <a:ext cx="4725923" cy="261782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19811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9" y="480681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389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4" name="Tabell 3">
            <a:extLst>
              <a:ext uri="{FF2B5EF4-FFF2-40B4-BE49-F238E27FC236}">
                <a16:creationId xmlns:a16="http://schemas.microsoft.com/office/drawing/2014/main" id="{931AE58A-1EBA-4149-9639-3ECCDA387668}"/>
              </a:ext>
            </a:extLst>
          </p:cNvPr>
          <p:cNvGraphicFramePr>
            <a:graphicFrameLocks noGrp="1"/>
          </p:cNvGraphicFramePr>
          <p:nvPr>
            <p:extLst>
              <p:ext uri="{D42A27DB-BD31-4B8C-83A1-F6EECF244321}">
                <p14:modId xmlns:p14="http://schemas.microsoft.com/office/powerpoint/2010/main" val="2427279860"/>
              </p:ext>
            </p:extLst>
          </p:nvPr>
        </p:nvGraphicFramePr>
        <p:xfrm>
          <a:off x="6744441" y="2482085"/>
          <a:ext cx="4725922" cy="2174104"/>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2916645953"/>
                    </a:ext>
                  </a:extLst>
                </a:gridCol>
                <a:gridCol w="685605">
                  <a:extLst>
                    <a:ext uri="{9D8B030D-6E8A-4147-A177-3AD203B41FA5}">
                      <a16:colId xmlns:a16="http://schemas.microsoft.com/office/drawing/2014/main" val="3077396755"/>
                    </a:ext>
                  </a:extLst>
                </a:gridCol>
                <a:gridCol w="777814">
                  <a:extLst>
                    <a:ext uri="{9D8B030D-6E8A-4147-A177-3AD203B41FA5}">
                      <a16:colId xmlns:a16="http://schemas.microsoft.com/office/drawing/2014/main" val="3043351103"/>
                    </a:ext>
                  </a:extLst>
                </a:gridCol>
                <a:gridCol w="572048">
                  <a:extLst>
                    <a:ext uri="{9D8B030D-6E8A-4147-A177-3AD203B41FA5}">
                      <a16:colId xmlns:a16="http://schemas.microsoft.com/office/drawing/2014/main" val="398498140"/>
                    </a:ext>
                  </a:extLst>
                </a:gridCol>
                <a:gridCol w="605475">
                  <a:extLst>
                    <a:ext uri="{9D8B030D-6E8A-4147-A177-3AD203B41FA5}">
                      <a16:colId xmlns:a16="http://schemas.microsoft.com/office/drawing/2014/main" val="27917313"/>
                    </a:ext>
                  </a:extLst>
                </a:gridCol>
                <a:gridCol w="541260">
                  <a:extLst>
                    <a:ext uri="{9D8B030D-6E8A-4147-A177-3AD203B41FA5}">
                      <a16:colId xmlns:a16="http://schemas.microsoft.com/office/drawing/2014/main" val="4033701741"/>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179888354"/>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732643796"/>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2646093300"/>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3580375222"/>
                  </a:ext>
                </a:extLst>
              </a:tr>
              <a:tr h="281958">
                <a:tc>
                  <a:txBody>
                    <a:bodyPr/>
                    <a:lstStyle/>
                    <a:p>
                      <a:pPr marL="72000" algn="l" fontAlgn="b"/>
                      <a:r>
                        <a:rPr lang="sv-SE" sz="800" b="1" u="none" strike="noStrike" dirty="0">
                          <a:effectLst/>
                        </a:rPr>
                        <a:t>Örebro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2480853882"/>
                  </a:ext>
                </a:extLst>
              </a:tr>
              <a:tr h="281958">
                <a:tc>
                  <a:txBody>
                    <a:bodyPr/>
                    <a:lstStyle/>
                    <a:p>
                      <a:pPr marL="72000" algn="l" fontAlgn="b"/>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1947523943"/>
                  </a:ext>
                </a:extLst>
              </a:tr>
              <a:tr h="281958">
                <a:tc>
                  <a:txBody>
                    <a:bodyPr/>
                    <a:lstStyle/>
                    <a:p>
                      <a:pPr marL="72000" algn="l" fontAlgn="b"/>
                      <a:r>
                        <a:rPr lang="sv-SE" sz="800" b="1" u="none" strike="noStrike" dirty="0">
                          <a:effectLst/>
                        </a:rPr>
                        <a:t>Örebro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4072408172"/>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186688527"/>
                  </a:ext>
                </a:extLst>
              </a:tr>
            </a:tbl>
          </a:graphicData>
        </a:graphic>
      </p:graphicFrame>
      <p:sp>
        <p:nvSpPr>
          <p:cNvPr id="11" name="textruta 10">
            <a:extLst>
              <a:ext uri="{FF2B5EF4-FFF2-40B4-BE49-F238E27FC236}">
                <a16:creationId xmlns:a16="http://schemas.microsoft.com/office/drawing/2014/main" id="{53DE869A-5839-4758-A680-2C262B656D9D}"/>
              </a:ext>
            </a:extLst>
          </p:cNvPr>
          <p:cNvSpPr txBox="1"/>
          <p:nvPr/>
        </p:nvSpPr>
        <p:spPr>
          <a:xfrm>
            <a:off x="10337006" y="4990788"/>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A609A1A2-4396-47E4-8621-A16E734C9675}"/>
              </a:ext>
            </a:extLst>
          </p:cNvPr>
          <p:cNvGraphicFramePr>
            <a:graphicFrameLocks/>
          </p:cNvGraphicFramePr>
          <p:nvPr>
            <p:extLst>
              <p:ext uri="{D42A27DB-BD31-4B8C-83A1-F6EECF244321}">
                <p14:modId xmlns:p14="http://schemas.microsoft.com/office/powerpoint/2010/main" val="1866014573"/>
              </p:ext>
            </p:extLst>
          </p:nvPr>
        </p:nvGraphicFramePr>
        <p:xfrm>
          <a:off x="837524" y="2138541"/>
          <a:ext cx="5457825" cy="36184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7E656A0B-4922-4C0A-B197-A03FA525A773}"/>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532311761"/>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a:solidFill>
                            <a:srgbClr val="000000"/>
                          </a:solidFill>
                          <a:effectLst/>
                          <a:latin typeface="Futura Std Book" panose="020B0502020204020303" pitchFamily="34" charset="0"/>
                        </a:rPr>
                        <a:t>Örebro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Karlskoga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Örebro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Örebro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63AED92A-7868-497B-8F09-9B51D5D1301D}"/>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422999399"/>
              </p:ext>
            </p:extLst>
          </p:nvPr>
        </p:nvGraphicFramePr>
        <p:xfrm>
          <a:off x="6167438" y="106615"/>
          <a:ext cx="5689601" cy="6418016"/>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17189">
                  <a:extLst>
                    <a:ext uri="{9D8B030D-6E8A-4147-A177-3AD203B41FA5}">
                      <a16:colId xmlns:a16="http://schemas.microsoft.com/office/drawing/2014/main" val="2818758293"/>
                    </a:ext>
                  </a:extLst>
                </a:gridCol>
                <a:gridCol w="1117189">
                  <a:extLst>
                    <a:ext uri="{9D8B030D-6E8A-4147-A177-3AD203B41FA5}">
                      <a16:colId xmlns:a16="http://schemas.microsoft.com/office/drawing/2014/main" val="2795817832"/>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7 233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01126">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01126">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01126">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4 735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121273573"/>
                  </a:ext>
                </a:extLst>
              </a:tr>
              <a:tr h="401126">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01126">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401126">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58648B3D-D626-4AC2-A074-E8890990D401}"/>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D5C31535-0683-49E0-B2D6-E4E3C1535AC9}"/>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Örebro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294944053"/>
              </p:ext>
            </p:extLst>
          </p:nvPr>
        </p:nvGraphicFramePr>
        <p:xfrm>
          <a:off x="6167440" y="106615"/>
          <a:ext cx="5702807" cy="64249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01562">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562">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562">
                <a:tc>
                  <a:txBody>
                    <a:bodyPr/>
                    <a:lstStyle/>
                    <a:p>
                      <a:pPr marL="72000" algn="l" fontAlgn="b"/>
                      <a:r>
                        <a:rPr lang="sv-SE" sz="800" b="1" i="0" u="none" strike="noStrike" dirty="0">
                          <a:solidFill>
                            <a:srgbClr val="000000"/>
                          </a:solidFill>
                          <a:effectLst/>
                          <a:latin typeface="Futura Std Book" panose="020B0502020204020303"/>
                        </a:rPr>
                        <a:t>Örebro län</a:t>
                      </a:r>
                    </a:p>
                  </a:txBody>
                  <a:tcPr marL="7679" marR="7679" marT="7679"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12 311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562">
                <a:tc>
                  <a:txBody>
                    <a:bodyPr/>
                    <a:lstStyle/>
                    <a:p>
                      <a:pPr marL="72000" algn="l" fontAlgn="b"/>
                      <a:r>
                        <a:rPr lang="sv-SE" sz="800" b="0" i="0" u="none" strike="noStrike" dirty="0">
                          <a:solidFill>
                            <a:srgbClr val="000000"/>
                          </a:solidFill>
                          <a:effectLst/>
                          <a:latin typeface="Futura Std Book" panose="020B0502020204020303"/>
                        </a:rPr>
                        <a:t>Lekeberg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93360832"/>
                  </a:ext>
                </a:extLst>
              </a:tr>
              <a:tr h="401562">
                <a:tc>
                  <a:txBody>
                    <a:bodyPr/>
                    <a:lstStyle/>
                    <a:p>
                      <a:pPr marL="72000" algn="l" fontAlgn="b"/>
                      <a:r>
                        <a:rPr lang="sv-SE" sz="800" b="0" i="0" u="none" strike="noStrike" dirty="0">
                          <a:solidFill>
                            <a:srgbClr val="000000"/>
                          </a:solidFill>
                          <a:effectLst/>
                          <a:latin typeface="Futura Std Book" panose="020B0502020204020303"/>
                        </a:rPr>
                        <a:t>Laxå</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59525621"/>
                  </a:ext>
                </a:extLst>
              </a:tr>
              <a:tr h="401562">
                <a:tc>
                  <a:txBody>
                    <a:bodyPr/>
                    <a:lstStyle/>
                    <a:p>
                      <a:pPr marL="72000" algn="l" fontAlgn="b"/>
                      <a:r>
                        <a:rPr lang="sv-SE" sz="800" b="0" i="0" u="none" strike="noStrike" dirty="0">
                          <a:solidFill>
                            <a:srgbClr val="000000"/>
                          </a:solidFill>
                          <a:effectLst/>
                          <a:latin typeface="Futura Std Book" panose="020B0502020204020303"/>
                        </a:rPr>
                        <a:t>Hallsberg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947986397"/>
                  </a:ext>
                </a:extLst>
              </a:tr>
              <a:tr h="401562">
                <a:tc>
                  <a:txBody>
                    <a:bodyPr/>
                    <a:lstStyle/>
                    <a:p>
                      <a:pPr marL="72000" algn="l" fontAlgn="b"/>
                      <a:r>
                        <a:rPr lang="sv-SE" sz="800" b="0" i="0" u="none" strike="noStrike" dirty="0">
                          <a:solidFill>
                            <a:srgbClr val="000000"/>
                          </a:solidFill>
                          <a:effectLst/>
                          <a:latin typeface="Futura Std Book" panose="020B0502020204020303"/>
                        </a:rPr>
                        <a:t>Degerfors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325918200"/>
                  </a:ext>
                </a:extLst>
              </a:tr>
              <a:tr h="401562">
                <a:tc>
                  <a:txBody>
                    <a:bodyPr/>
                    <a:lstStyle/>
                    <a:p>
                      <a:pPr marL="72000" algn="l" fontAlgn="b"/>
                      <a:r>
                        <a:rPr lang="sv-SE" sz="800" b="0" i="0" u="none" strike="noStrike">
                          <a:solidFill>
                            <a:srgbClr val="000000"/>
                          </a:solidFill>
                          <a:effectLst/>
                          <a:latin typeface="Futura Std Book" panose="020B0502020204020303"/>
                        </a:rPr>
                        <a:t>Hällefors</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3944598109"/>
                  </a:ext>
                </a:extLst>
              </a:tr>
              <a:tr h="401562">
                <a:tc>
                  <a:txBody>
                    <a:bodyPr/>
                    <a:lstStyle/>
                    <a:p>
                      <a:pPr marL="72000" algn="l" fontAlgn="b"/>
                      <a:r>
                        <a:rPr lang="sv-SE" sz="800" b="0" i="0" u="none" strike="noStrike" dirty="0">
                          <a:solidFill>
                            <a:srgbClr val="000000"/>
                          </a:solidFill>
                          <a:effectLst/>
                          <a:latin typeface="Futura Std Book" panose="020B0502020204020303"/>
                        </a:rPr>
                        <a:t>Ljusnarsberg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3208508909"/>
                  </a:ext>
                </a:extLst>
              </a:tr>
              <a:tr h="401562">
                <a:tc>
                  <a:txBody>
                    <a:bodyPr/>
                    <a:lstStyle/>
                    <a:p>
                      <a:pPr marL="72000" algn="l" fontAlgn="b"/>
                      <a:r>
                        <a:rPr lang="sv-SE" sz="800" b="0" i="0" u="none" strike="noStrike" dirty="0">
                          <a:solidFill>
                            <a:srgbClr val="000000"/>
                          </a:solidFill>
                          <a:effectLst/>
                          <a:latin typeface="Futura Std Book" panose="020B0502020204020303"/>
                        </a:rPr>
                        <a:t>Örebro</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7 267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121273573"/>
                  </a:ext>
                </a:extLst>
              </a:tr>
              <a:tr h="401562">
                <a:tc>
                  <a:txBody>
                    <a:bodyPr/>
                    <a:lstStyle/>
                    <a:p>
                      <a:pPr marL="72000" algn="l" fontAlgn="b"/>
                      <a:r>
                        <a:rPr lang="sv-SE" sz="800" b="0" i="0" u="none" strike="noStrike" dirty="0">
                          <a:solidFill>
                            <a:srgbClr val="000000"/>
                          </a:solidFill>
                          <a:effectLst/>
                          <a:latin typeface="Futura Std Book" panose="020B0502020204020303"/>
                        </a:rPr>
                        <a:t>Kumla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084239425"/>
                  </a:ext>
                </a:extLst>
              </a:tr>
              <a:tr h="401562">
                <a:tc>
                  <a:txBody>
                    <a:bodyPr/>
                    <a:lstStyle/>
                    <a:p>
                      <a:pPr marL="72000" algn="l" fontAlgn="b"/>
                      <a:r>
                        <a:rPr lang="sv-SE" sz="800" b="0" i="0" u="none" strike="noStrike" dirty="0">
                          <a:solidFill>
                            <a:srgbClr val="000000"/>
                          </a:solidFill>
                          <a:effectLst/>
                          <a:latin typeface="Futura Std Book" panose="020B0502020204020303"/>
                        </a:rPr>
                        <a:t>Askersund</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047465816"/>
                  </a:ext>
                </a:extLst>
              </a:tr>
              <a:tr h="401562">
                <a:tc>
                  <a:txBody>
                    <a:bodyPr/>
                    <a:lstStyle/>
                    <a:p>
                      <a:pPr marL="72000" algn="l" fontAlgn="b"/>
                      <a:r>
                        <a:rPr lang="sv-SE" sz="800" b="0" i="0" u="none" strike="noStrike" dirty="0">
                          <a:solidFill>
                            <a:srgbClr val="000000"/>
                          </a:solidFill>
                          <a:effectLst/>
                          <a:latin typeface="Futura Std Book" panose="020B0502020204020303"/>
                        </a:rPr>
                        <a:t>Karlskoga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4226078857"/>
                  </a:ext>
                </a:extLst>
              </a:tr>
              <a:tr h="401562">
                <a:tc>
                  <a:txBody>
                    <a:bodyPr/>
                    <a:lstStyle/>
                    <a:p>
                      <a:pPr marL="72000" algn="l" fontAlgn="b"/>
                      <a:r>
                        <a:rPr lang="sv-SE" sz="800" b="0" i="0" u="none" strike="noStrike" dirty="0">
                          <a:solidFill>
                            <a:srgbClr val="000000"/>
                          </a:solidFill>
                          <a:effectLst/>
                          <a:latin typeface="Futura Std Book" panose="020B0502020204020303"/>
                        </a:rPr>
                        <a:t>Nora</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443966492"/>
                  </a:ext>
                </a:extLst>
              </a:tr>
              <a:tr h="401562">
                <a:tc>
                  <a:txBody>
                    <a:bodyPr/>
                    <a:lstStyle/>
                    <a:p>
                      <a:pPr marL="72000" algn="l" fontAlgn="b"/>
                      <a:r>
                        <a:rPr lang="sv-SE" sz="800" b="0" i="0" u="none" strike="noStrike" dirty="0">
                          <a:solidFill>
                            <a:srgbClr val="000000"/>
                          </a:solidFill>
                          <a:effectLst/>
                          <a:latin typeface="Futura Std Book" panose="020B0502020204020303"/>
                        </a:rPr>
                        <a:t>Lindesberg</a:t>
                      </a:r>
                    </a:p>
                  </a:txBody>
                  <a:tcPr marL="7679" marR="7679" marT="7679"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05524805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8214176B-5F12-412F-B296-F42C21A45104}"/>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676393655"/>
              </p:ext>
            </p:extLst>
          </p:nvPr>
        </p:nvGraphicFramePr>
        <p:xfrm>
          <a:off x="6167439" y="106615"/>
          <a:ext cx="5687122" cy="6418016"/>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01126">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306 600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11 523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Degerfors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30 376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733</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22 070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5 608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8 570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23 654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4 616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10 714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156 837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3055248050"/>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146C9907-DB4C-4D92-9B46-77EF29609F41}"/>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5307013"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Örebro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513952094"/>
              </p:ext>
            </p:extLst>
          </p:nvPr>
        </p:nvGraphicFramePr>
        <p:xfrm>
          <a:off x="6164962" y="106615"/>
          <a:ext cx="4871338" cy="6418016"/>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01126">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01126">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01126">
                <a:tc>
                  <a:txBody>
                    <a:bodyPr/>
                    <a:lstStyle/>
                    <a:p>
                      <a:pPr algn="l" rtl="0" fontAlgn="ctr"/>
                      <a:r>
                        <a:rPr lang="sv-SE" sz="800" b="1" i="0" u="none" strike="noStrike" dirty="0">
                          <a:solidFill>
                            <a:srgbClr val="000000"/>
                          </a:solidFill>
                          <a:effectLst/>
                          <a:latin typeface="Futura Std Book" panose="020B0502020204020303" pitchFamily="34" charset="0"/>
                        </a:rPr>
                        <a:t>Örebro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Askersund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293360832"/>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Degerfors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559525621"/>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Hallsberg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Hällefors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325918200"/>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Karlskoga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39445981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Kumla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Laxå</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Lekeberg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Lindesberg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47465816"/>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Ljusnarsberg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401126">
                <a:tc>
                  <a:txBody>
                    <a:bodyPr/>
                    <a:lstStyle/>
                    <a:p>
                      <a:pPr algn="l" rtl="0" fontAlgn="ctr"/>
                      <a:r>
                        <a:rPr lang="sv-SE" sz="800" b="0" i="0" u="none" strike="noStrike">
                          <a:solidFill>
                            <a:srgbClr val="000000"/>
                          </a:solidFill>
                          <a:effectLst/>
                          <a:latin typeface="Futura Std Book" panose="020B0502020204020303" pitchFamily="34" charset="0"/>
                        </a:rPr>
                        <a:t>Nora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2443966492"/>
                  </a:ext>
                </a:extLst>
              </a:tr>
              <a:tr h="401126">
                <a:tc>
                  <a:txBody>
                    <a:bodyPr/>
                    <a:lstStyle/>
                    <a:p>
                      <a:pPr algn="l" rtl="0" fontAlgn="ctr"/>
                      <a:r>
                        <a:rPr lang="sv-SE" sz="800" b="0" i="0" u="none" strike="noStrike" dirty="0">
                          <a:solidFill>
                            <a:srgbClr val="000000"/>
                          </a:solidFill>
                          <a:effectLst/>
                          <a:latin typeface="Futura Std Book" panose="020B0502020204020303" pitchFamily="34" charset="0"/>
                        </a:rPr>
                        <a:t>Örebro</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150</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0" marR="0" marT="0" marB="0" anchor="ctr"/>
                </a:tc>
                <a:extLst>
                  <a:ext uri="{0D108BD9-81ED-4DB2-BD59-A6C34878D82A}">
                    <a16:rowId xmlns:a16="http://schemas.microsoft.com/office/drawing/2014/main" val="3055248050"/>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himmel, utomhus, byggnad, vatten&#10;&#10;Automatiskt genererad beskrivning">
            <a:extLst>
              <a:ext uri="{FF2B5EF4-FFF2-40B4-BE49-F238E27FC236}">
                <a16:creationId xmlns:a16="http://schemas.microsoft.com/office/drawing/2014/main" id="{DC078A03-353B-4527-A8DC-79BC33448117}"/>
              </a:ext>
            </a:extLst>
          </p:cNvPr>
          <p:cNvPicPr>
            <a:picLocks noGrp="1" noChangeAspect="1"/>
          </p:cNvPicPr>
          <p:nvPr>
            <p:ph type="pic" sz="quarter" idx="13"/>
          </p:nvPr>
        </p:nvPicPr>
        <p:blipFill>
          <a:blip r:embed="rId2"/>
          <a:srcRect t="5193" b="51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404149" cy="3960175"/>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51607"/>
            <a:ext cx="5614546"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29375" y="19524"/>
            <a:ext cx="6244640" cy="6818952"/>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2808</TotalTime>
  <Words>3083</Words>
  <Application>Microsoft Office PowerPoint</Application>
  <PresentationFormat>Bredbild</PresentationFormat>
  <Paragraphs>1222</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555</cp:revision>
  <cp:lastPrinted>2020-09-17T11:36:28Z</cp:lastPrinted>
  <dcterms:created xsi:type="dcterms:W3CDTF">2019-04-29T08:02:07Z</dcterms:created>
  <dcterms:modified xsi:type="dcterms:W3CDTF">2022-01-07T11:18:23Z</dcterms:modified>
</cp:coreProperties>
</file>