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p:scale>
          <a:sx n="60" d="100"/>
          <a:sy n="60" d="100"/>
        </p:scale>
        <p:origin x="832" y="240"/>
      </p:cViewPr>
      <p:guideLst/>
    </p:cSldViewPr>
  </p:slideViewPr>
  <p:notesTextViewPr>
    <p:cViewPr>
      <p:scale>
        <a:sx n="3" d="2"/>
        <a:sy n="3" d="2"/>
      </p:scale>
      <p:origin x="0" y="0"/>
    </p:cViewPr>
  </p:notesTextViewPr>
  <p:sorterViewPr>
    <p:cViewPr>
      <p:scale>
        <a:sx n="78" d="100"/>
        <a:sy n="78" d="100"/>
      </p:scale>
      <p:origin x="0" y="-4148"/>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Grafdata'!$B$48</c:f>
              <c:strCache>
                <c:ptCount val="1"/>
                <c:pt idx="0">
                  <c:v>Total</c:v>
                </c:pt>
              </c:strCache>
            </c:strRef>
          </c:tx>
          <c:spPr>
            <a:ln w="28575" cap="rnd">
              <a:solidFill>
                <a:schemeClr val="accent1"/>
              </a:solidFill>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Grafdata'!$C$48:$AQ$48</c:f>
              <c:numCache>
                <c:formatCode>General</c:formatCode>
                <c:ptCount val="41"/>
                <c:pt idx="0">
                  <c:v>100</c:v>
                </c:pt>
                <c:pt idx="1">
                  <c:v>98.077535497255695</c:v>
                </c:pt>
                <c:pt idx="2">
                  <c:v>96.396968671597932</c:v>
                </c:pt>
                <c:pt idx="3">
                  <c:v>103.08756381338952</c:v>
                </c:pt>
                <c:pt idx="4">
                  <c:v>103.35193670774866</c:v>
                </c:pt>
                <c:pt idx="5">
                  <c:v>102.35664736313305</c:v>
                </c:pt>
                <c:pt idx="6">
                  <c:v>99.648048512931524</c:v>
                </c:pt>
                <c:pt idx="7">
                  <c:v>105.7739999371633</c:v>
                </c:pt>
                <c:pt idx="8">
                  <c:v>106.32640069556298</c:v>
                </c:pt>
                <c:pt idx="9">
                  <c:v>105.62288747645388</c:v>
                </c:pt>
                <c:pt idx="10">
                  <c:v>103.04852672162237</c:v>
                </c:pt>
                <c:pt idx="11">
                  <c:v>110.95565415880749</c:v>
                </c:pt>
                <c:pt idx="12">
                  <c:v>110.87189301717223</c:v>
                </c:pt>
                <c:pt idx="13">
                  <c:v>108.47015278783671</c:v>
                </c:pt>
                <c:pt idx="14">
                  <c:v>108.26596061498334</c:v>
                </c:pt>
                <c:pt idx="15">
                  <c:v>115.35832760438457</c:v>
                </c:pt>
                <c:pt idx="16">
                  <c:v>115.52367931916089</c:v>
                </c:pt>
                <c:pt idx="17">
                  <c:v>114.27609346908947</c:v>
                </c:pt>
                <c:pt idx="18">
                  <c:v>113.56357006632894</c:v>
                </c:pt>
                <c:pt idx="19">
                  <c:v>121.35393199760496</c:v>
                </c:pt>
                <c:pt idx="20">
                  <c:v>121.67067153684539</c:v>
                </c:pt>
                <c:pt idx="21">
                  <c:v>121.08578853193124</c:v>
                </c:pt>
                <c:pt idx="22">
                  <c:v>118.73617086106482</c:v>
                </c:pt>
                <c:pt idx="23">
                  <c:v>126.6381900618214</c:v>
                </c:pt>
                <c:pt idx="24">
                  <c:v>127.00946995693148</c:v>
                </c:pt>
                <c:pt idx="25">
                  <c:v>126.15568090950785</c:v>
                </c:pt>
                <c:pt idx="26">
                  <c:v>124.499122367993</c:v>
                </c:pt>
                <c:pt idx="27">
                  <c:v>132.76459190746098</c:v>
                </c:pt>
                <c:pt idx="28">
                  <c:v>131.70966948414488</c:v>
                </c:pt>
                <c:pt idx="29">
                  <c:v>131.03787497575232</c:v>
                </c:pt>
                <c:pt idx="30">
                  <c:v>129.144591448699</c:v>
                </c:pt>
                <c:pt idx="31">
                  <c:v>139.15487362723843</c:v>
                </c:pt>
                <c:pt idx="32">
                  <c:v>137.5437446131657</c:v>
                </c:pt>
                <c:pt idx="33">
                  <c:v>135.44040246530628</c:v>
                </c:pt>
                <c:pt idx="34">
                  <c:v>134.86227883675764</c:v>
                </c:pt>
                <c:pt idx="35">
                  <c:v>138.49575304952853</c:v>
                </c:pt>
                <c:pt idx="36">
                  <c:v>138.71865701641246</c:v>
                </c:pt>
                <c:pt idx="37">
                  <c:v>137.44658808001651</c:v>
                </c:pt>
                <c:pt idx="38">
                  <c:v>138.51938502916471</c:v>
                </c:pt>
                <c:pt idx="39">
                  <c:v>148.48455490864839</c:v>
                </c:pt>
                <c:pt idx="40">
                  <c:v>147.7797790121592</c:v>
                </c:pt>
              </c:numCache>
            </c:numRef>
          </c:val>
          <c:smooth val="0"/>
          <c:extLst>
            <c:ext xmlns:c16="http://schemas.microsoft.com/office/drawing/2014/chart" uri="{C3380CC4-5D6E-409C-BE32-E72D297353CC}">
              <c16:uniqueId val="{00000000-04C9-4EC9-87CC-6749F0F35465}"/>
            </c:ext>
          </c:extLst>
        </c:ser>
        <c:ser>
          <c:idx val="1"/>
          <c:order val="1"/>
          <c:tx>
            <c:strRef>
              <c:f>'s4 Grafdata'!$B$49</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Grafdata'!$C$49:$AQ$49</c:f>
              <c:numCache>
                <c:formatCode>General</c:formatCode>
                <c:ptCount val="41"/>
                <c:pt idx="0">
                  <c:v>100</c:v>
                </c:pt>
                <c:pt idx="1">
                  <c:v>98.057741388137174</c:v>
                </c:pt>
                <c:pt idx="2">
                  <c:v>96.337287066433205</c:v>
                </c:pt>
                <c:pt idx="3">
                  <c:v>102.93518683491061</c:v>
                </c:pt>
                <c:pt idx="4">
                  <c:v>102.83797114525764</c:v>
                </c:pt>
                <c:pt idx="5">
                  <c:v>101.69689692045348</c:v>
                </c:pt>
                <c:pt idx="6">
                  <c:v>98.830780050468832</c:v>
                </c:pt>
                <c:pt idx="7">
                  <c:v>104.6826949623936</c:v>
                </c:pt>
                <c:pt idx="8">
                  <c:v>104.8283593001423</c:v>
                </c:pt>
                <c:pt idx="9">
                  <c:v>103.96803691624014</c:v>
                </c:pt>
                <c:pt idx="10">
                  <c:v>101.20402612027212</c:v>
                </c:pt>
                <c:pt idx="11">
                  <c:v>108.78543783149628</c:v>
                </c:pt>
                <c:pt idx="12">
                  <c:v>108.30123754625838</c:v>
                </c:pt>
                <c:pt idx="13">
                  <c:v>105.74260460687886</c:v>
                </c:pt>
                <c:pt idx="14">
                  <c:v>105.41598100833735</c:v>
                </c:pt>
                <c:pt idx="15">
                  <c:v>112.13519653196947</c:v>
                </c:pt>
                <c:pt idx="16">
                  <c:v>111.87882026206498</c:v>
                </c:pt>
                <c:pt idx="17">
                  <c:v>110.5136526912966</c:v>
                </c:pt>
                <c:pt idx="18">
                  <c:v>109.57821878182651</c:v>
                </c:pt>
                <c:pt idx="19">
                  <c:v>116.81248312380238</c:v>
                </c:pt>
                <c:pt idx="20">
                  <c:v>116.41509925589568</c:v>
                </c:pt>
                <c:pt idx="21">
                  <c:v>115.4300921861072</c:v>
                </c:pt>
                <c:pt idx="22">
                  <c:v>112.81815714218955</c:v>
                </c:pt>
                <c:pt idx="23">
                  <c:v>120.13801297000549</c:v>
                </c:pt>
                <c:pt idx="24">
                  <c:v>119.89827497053552</c:v>
                </c:pt>
                <c:pt idx="25">
                  <c:v>118.84603276056397</c:v>
                </c:pt>
                <c:pt idx="26">
                  <c:v>117.11803503467547</c:v>
                </c:pt>
                <c:pt idx="27">
                  <c:v>124.72278675045348</c:v>
                </c:pt>
                <c:pt idx="28">
                  <c:v>123.27657340339051</c:v>
                </c:pt>
                <c:pt idx="29">
                  <c:v>122.35232159773982</c:v>
                </c:pt>
                <c:pt idx="30">
                  <c:v>120.37694008441539</c:v>
                </c:pt>
                <c:pt idx="31">
                  <c:v>129.53449088191985</c:v>
                </c:pt>
                <c:pt idx="32">
                  <c:v>127.52135241145</c:v>
                </c:pt>
                <c:pt idx="33">
                  <c:v>125.4002474306221</c:v>
                </c:pt>
                <c:pt idx="34">
                  <c:v>124.79072127842916</c:v>
                </c:pt>
                <c:pt idx="35">
                  <c:v>128.24205413990435</c:v>
                </c:pt>
                <c:pt idx="36">
                  <c:v>127.99553955873981</c:v>
                </c:pt>
                <c:pt idx="37">
                  <c:v>126.80470013021328</c:v>
                </c:pt>
                <c:pt idx="38">
                  <c:v>127.69821547121911</c:v>
                </c:pt>
                <c:pt idx="39">
                  <c:v>136.80998907780508</c:v>
                </c:pt>
                <c:pt idx="40">
                  <c:v>135.77139415291708</c:v>
                </c:pt>
              </c:numCache>
            </c:numRef>
          </c:val>
          <c:smooth val="0"/>
          <c:extLst>
            <c:ext xmlns:c16="http://schemas.microsoft.com/office/drawing/2014/chart" uri="{C3380CC4-5D6E-409C-BE32-E72D297353CC}">
              <c16:uniqueId val="{00000001-04C9-4EC9-87CC-6749F0F35465}"/>
            </c:ext>
          </c:extLst>
        </c:ser>
        <c:ser>
          <c:idx val="2"/>
          <c:order val="2"/>
          <c:tx>
            <c:strRef>
              <c:f>'s4 Grafdata'!$B$50</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Grafdata'!$C$50:$AQ$50</c:f>
              <c:numCache>
                <c:formatCode>General</c:formatCode>
                <c:ptCount val="41"/>
                <c:pt idx="0">
                  <c:v>100</c:v>
                </c:pt>
                <c:pt idx="1">
                  <c:v>98.763049974021342</c:v>
                </c:pt>
                <c:pt idx="2">
                  <c:v>97.411165235778086</c:v>
                </c:pt>
                <c:pt idx="3">
                  <c:v>103.80809596186054</c:v>
                </c:pt>
                <c:pt idx="4">
                  <c:v>101.63864277890251</c:v>
                </c:pt>
                <c:pt idx="5">
                  <c:v>102.45824205034212</c:v>
                </c:pt>
                <c:pt idx="6">
                  <c:v>100.44483450803742</c:v>
                </c:pt>
                <c:pt idx="7">
                  <c:v>104.58144993787174</c:v>
                </c:pt>
                <c:pt idx="8">
                  <c:v>102.51450774519624</c:v>
                </c:pt>
                <c:pt idx="9">
                  <c:v>104.74010031465463</c:v>
                </c:pt>
                <c:pt idx="10">
                  <c:v>103.40740218781707</c:v>
                </c:pt>
                <c:pt idx="11">
                  <c:v>107.59497809534362</c:v>
                </c:pt>
                <c:pt idx="12">
                  <c:v>103.43598899890677</c:v>
                </c:pt>
                <c:pt idx="13">
                  <c:v>105.94881267460855</c:v>
                </c:pt>
                <c:pt idx="14">
                  <c:v>106.9928674965318</c:v>
                </c:pt>
                <c:pt idx="15">
                  <c:v>111.01037537120405</c:v>
                </c:pt>
                <c:pt idx="16">
                  <c:v>108.22631731850791</c:v>
                </c:pt>
                <c:pt idx="17">
                  <c:v>109.70722538179604</c:v>
                </c:pt>
                <c:pt idx="18">
                  <c:v>108.97132294185796</c:v>
                </c:pt>
                <c:pt idx="19">
                  <c:v>113.37233943453877</c:v>
                </c:pt>
                <c:pt idx="20">
                  <c:v>113.24861305483024</c:v>
                </c:pt>
                <c:pt idx="21">
                  <c:v>114.71584568760233</c:v>
                </c:pt>
                <c:pt idx="22">
                  <c:v>112.80775159056417</c:v>
                </c:pt>
                <c:pt idx="23">
                  <c:v>118.74906060190321</c:v>
                </c:pt>
                <c:pt idx="24">
                  <c:v>115.29167457386627</c:v>
                </c:pt>
                <c:pt idx="25">
                  <c:v>117.36900756202832</c:v>
                </c:pt>
                <c:pt idx="26">
                  <c:v>117.94961475633717</c:v>
                </c:pt>
                <c:pt idx="27">
                  <c:v>122.83769810887561</c:v>
                </c:pt>
                <c:pt idx="28">
                  <c:v>113.91869783427111</c:v>
                </c:pt>
                <c:pt idx="29">
                  <c:v>117.72979680449549</c:v>
                </c:pt>
                <c:pt idx="30">
                  <c:v>117.65340603072536</c:v>
                </c:pt>
                <c:pt idx="31">
                  <c:v>124.41284579172871</c:v>
                </c:pt>
                <c:pt idx="32">
                  <c:v>118.76101578970686</c:v>
                </c:pt>
                <c:pt idx="33">
                  <c:v>118.20999211273163</c:v>
                </c:pt>
                <c:pt idx="34">
                  <c:v>122.20000737364786</c:v>
                </c:pt>
                <c:pt idx="35">
                  <c:v>125.4923332888136</c:v>
                </c:pt>
                <c:pt idx="36">
                  <c:v>122.39524549523358</c:v>
                </c:pt>
                <c:pt idx="37">
                  <c:v>124.59764861006441</c:v>
                </c:pt>
                <c:pt idx="38">
                  <c:v>132.22602915467357</c:v>
                </c:pt>
                <c:pt idx="39">
                  <c:v>132.1099899650392</c:v>
                </c:pt>
                <c:pt idx="40">
                  <c:v>128.53463314684134</c:v>
                </c:pt>
              </c:numCache>
            </c:numRef>
          </c:val>
          <c:smooth val="0"/>
          <c:extLst>
            <c:ext xmlns:c16="http://schemas.microsoft.com/office/drawing/2014/chart" uri="{C3380CC4-5D6E-409C-BE32-E72D297353CC}">
              <c16:uniqueId val="{00000002-04C9-4EC9-87CC-6749F0F35465}"/>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Grafdata!$B$41</c:f>
              <c:strCache>
                <c:ptCount val="1"/>
                <c:pt idx="0">
                  <c:v>Privat sektor</c:v>
                </c:pt>
              </c:strCache>
            </c:strRef>
          </c:tx>
          <c:spPr>
            <a:ln w="28575" cap="rnd">
              <a:solidFill>
                <a:schemeClr val="accent1"/>
              </a:solidFill>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Grafdata!$C$41:$AQ$41</c:f>
              <c:numCache>
                <c:formatCode>General</c:formatCode>
                <c:ptCount val="41"/>
                <c:pt idx="0">
                  <c:v>100</c:v>
                </c:pt>
                <c:pt idx="1">
                  <c:v>98.836198353197389</c:v>
                </c:pt>
                <c:pt idx="2">
                  <c:v>96.400385401713109</c:v>
                </c:pt>
                <c:pt idx="3">
                  <c:v>104.65058383274</c:v>
                </c:pt>
                <c:pt idx="4">
                  <c:v>103.80447066495414</c:v>
                </c:pt>
                <c:pt idx="5">
                  <c:v>102.36216415301183</c:v>
                </c:pt>
                <c:pt idx="6">
                  <c:v>99.47727174863077</c:v>
                </c:pt>
                <c:pt idx="7">
                  <c:v>106.75007083097371</c:v>
                </c:pt>
                <c:pt idx="8">
                  <c:v>105.77599945457327</c:v>
                </c:pt>
                <c:pt idx="9">
                  <c:v>105.97101441837277</c:v>
                </c:pt>
                <c:pt idx="10">
                  <c:v>102.17687219341444</c:v>
                </c:pt>
                <c:pt idx="11">
                  <c:v>111.51850623086585</c:v>
                </c:pt>
                <c:pt idx="12">
                  <c:v>109.91399518138847</c:v>
                </c:pt>
                <c:pt idx="13">
                  <c:v>108.18190433331553</c:v>
                </c:pt>
                <c:pt idx="14">
                  <c:v>107.34732841356842</c:v>
                </c:pt>
                <c:pt idx="15">
                  <c:v>115.39762406473272</c:v>
                </c:pt>
                <c:pt idx="16">
                  <c:v>114.29067986764426</c:v>
                </c:pt>
                <c:pt idx="17">
                  <c:v>113.92479312142395</c:v>
                </c:pt>
                <c:pt idx="18">
                  <c:v>112.12765747998012</c:v>
                </c:pt>
                <c:pt idx="19">
                  <c:v>121.06910047602307</c:v>
                </c:pt>
                <c:pt idx="20">
                  <c:v>119.58366502517428</c:v>
                </c:pt>
                <c:pt idx="21">
                  <c:v>119.94093919459576</c:v>
                </c:pt>
                <c:pt idx="22">
                  <c:v>116.66991603570899</c:v>
                </c:pt>
                <c:pt idx="23">
                  <c:v>125.23000950893957</c:v>
                </c:pt>
                <c:pt idx="24">
                  <c:v>124.04826129053593</c:v>
                </c:pt>
                <c:pt idx="25">
                  <c:v>124.50996368310118</c:v>
                </c:pt>
                <c:pt idx="26">
                  <c:v>122.22458879475111</c:v>
                </c:pt>
                <c:pt idx="27">
                  <c:v>131.43706362111755</c:v>
                </c:pt>
                <c:pt idx="28">
                  <c:v>129.03795232866733</c:v>
                </c:pt>
                <c:pt idx="29">
                  <c:v>129.20793265581062</c:v>
                </c:pt>
                <c:pt idx="30">
                  <c:v>126.89192497919294</c:v>
                </c:pt>
                <c:pt idx="31">
                  <c:v>138.36260665207982</c:v>
                </c:pt>
                <c:pt idx="32">
                  <c:v>136.70477842563145</c:v>
                </c:pt>
                <c:pt idx="33">
                  <c:v>135.35460648099632</c:v>
                </c:pt>
                <c:pt idx="34">
                  <c:v>134.37169116821889</c:v>
                </c:pt>
                <c:pt idx="35">
                  <c:v>138.17331660418321</c:v>
                </c:pt>
                <c:pt idx="36">
                  <c:v>137.41433782473254</c:v>
                </c:pt>
                <c:pt idx="37">
                  <c:v>135.72376370086189</c:v>
                </c:pt>
                <c:pt idx="38">
                  <c:v>136.29793960485731</c:v>
                </c:pt>
                <c:pt idx="39">
                  <c:v>148.96677109260162</c:v>
                </c:pt>
                <c:pt idx="40">
                  <c:v>146.7275512221951</c:v>
                </c:pt>
              </c:numCache>
            </c:numRef>
          </c:val>
          <c:smooth val="0"/>
          <c:extLst>
            <c:ext xmlns:c16="http://schemas.microsoft.com/office/drawing/2014/chart" uri="{C3380CC4-5D6E-409C-BE32-E72D297353CC}">
              <c16:uniqueId val="{00000000-DC31-4988-9521-7ECBD94895C9}"/>
            </c:ext>
          </c:extLst>
        </c:ser>
        <c:ser>
          <c:idx val="1"/>
          <c:order val="1"/>
          <c:tx>
            <c:strRef>
              <c:f>Grafdata!$B$42</c:f>
              <c:strCache>
                <c:ptCount val="1"/>
                <c:pt idx="0">
                  <c:v>Industri</c:v>
                </c:pt>
              </c:strCache>
            </c:strRef>
          </c:tx>
          <c:spPr>
            <a:ln w="28575" cap="rnd">
              <a:solidFill>
                <a:schemeClr val="accent2"/>
              </a:solidFill>
              <a:prstDash val="sysDot"/>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Grafdata!$C$42:$AQ$42</c:f>
              <c:numCache>
                <c:formatCode>General</c:formatCode>
                <c:ptCount val="41"/>
                <c:pt idx="0">
                  <c:v>100</c:v>
                </c:pt>
                <c:pt idx="1">
                  <c:v>98.97885081160112</c:v>
                </c:pt>
                <c:pt idx="2">
                  <c:v>97.742634042893826</c:v>
                </c:pt>
                <c:pt idx="3">
                  <c:v>106.42874663678914</c:v>
                </c:pt>
                <c:pt idx="4">
                  <c:v>102.81888054273035</c:v>
                </c:pt>
                <c:pt idx="5">
                  <c:v>99.685698268357896</c:v>
                </c:pt>
                <c:pt idx="6">
                  <c:v>99.017879426238608</c:v>
                </c:pt>
                <c:pt idx="7">
                  <c:v>104.87144097112538</c:v>
                </c:pt>
                <c:pt idx="8">
                  <c:v>100.65247814783396</c:v>
                </c:pt>
                <c:pt idx="9">
                  <c:v>100.6991528234864</c:v>
                </c:pt>
                <c:pt idx="10">
                  <c:v>96.662663950032893</c:v>
                </c:pt>
                <c:pt idx="11">
                  <c:v>109.59483919785858</c:v>
                </c:pt>
                <c:pt idx="12">
                  <c:v>102.63198726044043</c:v>
                </c:pt>
                <c:pt idx="13">
                  <c:v>100.92751718790539</c:v>
                </c:pt>
                <c:pt idx="14">
                  <c:v>103.23676871294381</c:v>
                </c:pt>
                <c:pt idx="15">
                  <c:v>111.84711501512048</c:v>
                </c:pt>
                <c:pt idx="16">
                  <c:v>105.75816340680437</c:v>
                </c:pt>
                <c:pt idx="17">
                  <c:v>103.9544155195784</c:v>
                </c:pt>
                <c:pt idx="18">
                  <c:v>104.38847799249316</c:v>
                </c:pt>
                <c:pt idx="19">
                  <c:v>113.17156871147438</c:v>
                </c:pt>
                <c:pt idx="20">
                  <c:v>107.99007013870826</c:v>
                </c:pt>
                <c:pt idx="21">
                  <c:v>109.94433989307724</c:v>
                </c:pt>
                <c:pt idx="22">
                  <c:v>109.07516705896809</c:v>
                </c:pt>
                <c:pt idx="23">
                  <c:v>111.51299845147678</c:v>
                </c:pt>
                <c:pt idx="24">
                  <c:v>105.46444058362115</c:v>
                </c:pt>
                <c:pt idx="25">
                  <c:v>106.43689837890501</c:v>
                </c:pt>
                <c:pt idx="26">
                  <c:v>107.91901984482634</c:v>
                </c:pt>
                <c:pt idx="27">
                  <c:v>119.24995381962133</c:v>
                </c:pt>
                <c:pt idx="28">
                  <c:v>111.21298216249316</c:v>
                </c:pt>
                <c:pt idx="29">
                  <c:v>110.84039010722995</c:v>
                </c:pt>
                <c:pt idx="30">
                  <c:v>111.83309681675311</c:v>
                </c:pt>
                <c:pt idx="31">
                  <c:v>125.98557938501759</c:v>
                </c:pt>
                <c:pt idx="32">
                  <c:v>118.23138105996109</c:v>
                </c:pt>
                <c:pt idx="33">
                  <c:v>116.6904347818364</c:v>
                </c:pt>
                <c:pt idx="34">
                  <c:v>118.30955668410873</c:v>
                </c:pt>
                <c:pt idx="35">
                  <c:v>123.41052817362385</c:v>
                </c:pt>
                <c:pt idx="36">
                  <c:v>115.47711734482866</c:v>
                </c:pt>
                <c:pt idx="37">
                  <c:v>117.12658783175381</c:v>
                </c:pt>
                <c:pt idx="38">
                  <c:v>120.58824725005825</c:v>
                </c:pt>
                <c:pt idx="39">
                  <c:v>134.13468312961473</c:v>
                </c:pt>
                <c:pt idx="40">
                  <c:v>122.88571167094169</c:v>
                </c:pt>
              </c:numCache>
            </c:numRef>
          </c:val>
          <c:smooth val="0"/>
          <c:extLst>
            <c:ext xmlns:c16="http://schemas.microsoft.com/office/drawing/2014/chart" uri="{C3380CC4-5D6E-409C-BE32-E72D297353CC}">
              <c16:uniqueId val="{00000001-DC31-4988-9521-7ECBD94895C9}"/>
            </c:ext>
          </c:extLst>
        </c:ser>
        <c:ser>
          <c:idx val="2"/>
          <c:order val="2"/>
          <c:tx>
            <c:strRef>
              <c:f>Grafdata!$B$43</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Grafdata!$C$43:$AQ$43</c:f>
              <c:numCache>
                <c:formatCode>General</c:formatCode>
                <c:ptCount val="41"/>
                <c:pt idx="0">
                  <c:v>100</c:v>
                </c:pt>
                <c:pt idx="1">
                  <c:v>97.63529406878132</c:v>
                </c:pt>
                <c:pt idx="2">
                  <c:v>95.977425043438188</c:v>
                </c:pt>
                <c:pt idx="3">
                  <c:v>103.23488693152284</c:v>
                </c:pt>
                <c:pt idx="4">
                  <c:v>104.2216802070399</c:v>
                </c:pt>
                <c:pt idx="5">
                  <c:v>102.98873807352969</c:v>
                </c:pt>
                <c:pt idx="6">
                  <c:v>100.37058903728771</c:v>
                </c:pt>
                <c:pt idx="7">
                  <c:v>107.3002642931294</c:v>
                </c:pt>
                <c:pt idx="8">
                  <c:v>108.213002662159</c:v>
                </c:pt>
                <c:pt idx="9">
                  <c:v>107.8181716702717</c:v>
                </c:pt>
                <c:pt idx="10">
                  <c:v>105.68931307677823</c:v>
                </c:pt>
                <c:pt idx="11">
                  <c:v>112.17887614267791</c:v>
                </c:pt>
                <c:pt idx="12">
                  <c:v>113.54348986304949</c:v>
                </c:pt>
                <c:pt idx="13">
                  <c:v>110.84566134414061</c:v>
                </c:pt>
                <c:pt idx="14">
                  <c:v>110.06056063747067</c:v>
                </c:pt>
                <c:pt idx="15">
                  <c:v>116.27248827633068</c:v>
                </c:pt>
                <c:pt idx="16">
                  <c:v>118.32635227587602</c:v>
                </c:pt>
                <c:pt idx="17">
                  <c:v>117.61975500738814</c:v>
                </c:pt>
                <c:pt idx="18">
                  <c:v>116.01655845075236</c:v>
                </c:pt>
                <c:pt idx="19">
                  <c:v>123.58681196822424</c:v>
                </c:pt>
                <c:pt idx="20">
                  <c:v>124.23926714469283</c:v>
                </c:pt>
                <c:pt idx="21">
                  <c:v>122.81438742329109</c:v>
                </c:pt>
                <c:pt idx="22">
                  <c:v>120.10874366045344</c:v>
                </c:pt>
                <c:pt idx="23">
                  <c:v>130.30426436376726</c:v>
                </c:pt>
                <c:pt idx="24">
                  <c:v>131.74695071833324</c:v>
                </c:pt>
                <c:pt idx="25">
                  <c:v>131.22033951171409</c:v>
                </c:pt>
                <c:pt idx="26">
                  <c:v>128.70716477274007</c:v>
                </c:pt>
                <c:pt idx="27">
                  <c:v>135.03892704596797</c:v>
                </c:pt>
                <c:pt idx="28">
                  <c:v>135.68387278697796</c:v>
                </c:pt>
                <c:pt idx="29">
                  <c:v>135.22138602352871</c:v>
                </c:pt>
                <c:pt idx="30">
                  <c:v>133.07341261524391</c:v>
                </c:pt>
                <c:pt idx="31">
                  <c:v>141.73818526415272</c:v>
                </c:pt>
                <c:pt idx="32">
                  <c:v>143.79275285041297</c:v>
                </c:pt>
                <c:pt idx="33">
                  <c:v>141.46931978641663</c:v>
                </c:pt>
                <c:pt idx="34">
                  <c:v>140.97135922334337</c:v>
                </c:pt>
                <c:pt idx="35">
                  <c:v>142.57387040611576</c:v>
                </c:pt>
                <c:pt idx="36">
                  <c:v>146.73681107460709</c:v>
                </c:pt>
                <c:pt idx="37">
                  <c:v>142.34898137893782</c:v>
                </c:pt>
                <c:pt idx="38">
                  <c:v>143.20805370161574</c:v>
                </c:pt>
                <c:pt idx="39">
                  <c:v>154.1017536456105</c:v>
                </c:pt>
                <c:pt idx="40">
                  <c:v>156.7752249358962</c:v>
                </c:pt>
              </c:numCache>
            </c:numRef>
          </c:val>
          <c:smooth val="0"/>
          <c:extLst>
            <c:ext xmlns:c16="http://schemas.microsoft.com/office/drawing/2014/chart" uri="{C3380CC4-5D6E-409C-BE32-E72D297353CC}">
              <c16:uniqueId val="{00000002-DC31-4988-9521-7ECBD94895C9}"/>
            </c:ext>
          </c:extLst>
        </c:ser>
        <c:ser>
          <c:idx val="3"/>
          <c:order val="3"/>
          <c:tx>
            <c:strRef>
              <c:f>Grafdata!$B$44</c:f>
              <c:strCache>
                <c:ptCount val="1"/>
                <c:pt idx="0">
                  <c:v>Övrigt</c:v>
                </c:pt>
              </c:strCache>
            </c:strRef>
          </c:tx>
          <c:spPr>
            <a:ln w="28575" cap="rnd">
              <a:solidFill>
                <a:schemeClr val="accent4"/>
              </a:solidFill>
              <a:prstDash val="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Grafdata!$C$44:$AQ$44</c:f>
              <c:numCache>
                <c:formatCode>General</c:formatCode>
                <c:ptCount val="41"/>
                <c:pt idx="0">
                  <c:v>100</c:v>
                </c:pt>
                <c:pt idx="1">
                  <c:v>104.89844312902434</c:v>
                </c:pt>
                <c:pt idx="2">
                  <c:v>94.853742407552318</c:v>
                </c:pt>
                <c:pt idx="3">
                  <c:v>107.20918005785224</c:v>
                </c:pt>
                <c:pt idx="4">
                  <c:v>104.36573626225943</c:v>
                </c:pt>
                <c:pt idx="5">
                  <c:v>106.61409035615841</c:v>
                </c:pt>
                <c:pt idx="6">
                  <c:v>95.974466046076685</c:v>
                </c:pt>
                <c:pt idx="7">
                  <c:v>109.13986644748412</c:v>
                </c:pt>
                <c:pt idx="8">
                  <c:v>107.24919044006472</c:v>
                </c:pt>
                <c:pt idx="9">
                  <c:v>111.04417112944672</c:v>
                </c:pt>
                <c:pt idx="10">
                  <c:v>98.970466392154663</c:v>
                </c:pt>
                <c:pt idx="11">
                  <c:v>113.44316916300099</c:v>
                </c:pt>
                <c:pt idx="12">
                  <c:v>111.11469422005742</c:v>
                </c:pt>
                <c:pt idx="13">
                  <c:v>114.50590752284059</c:v>
                </c:pt>
                <c:pt idx="14">
                  <c:v>104.44599887772434</c:v>
                </c:pt>
                <c:pt idx="15">
                  <c:v>120.80284068553919</c:v>
                </c:pt>
                <c:pt idx="16">
                  <c:v>116.86699487204469</c:v>
                </c:pt>
                <c:pt idx="17">
                  <c:v>122.43378090075949</c:v>
                </c:pt>
                <c:pt idx="18">
                  <c:v>113.23382861325933</c:v>
                </c:pt>
                <c:pt idx="19">
                  <c:v>130.01252992103184</c:v>
                </c:pt>
                <c:pt idx="20">
                  <c:v>127.54370969042695</c:v>
                </c:pt>
                <c:pt idx="21">
                  <c:v>132.94979093617059</c:v>
                </c:pt>
                <c:pt idx="22">
                  <c:v>119.78886143934795</c:v>
                </c:pt>
                <c:pt idx="23">
                  <c:v>136.98596028153349</c:v>
                </c:pt>
                <c:pt idx="24">
                  <c:v>135.53625055140955</c:v>
                </c:pt>
                <c:pt idx="25">
                  <c:v>139.86609577576093</c:v>
                </c:pt>
                <c:pt idx="26">
                  <c:v>128.07170710031477</c:v>
                </c:pt>
                <c:pt idx="27">
                  <c:v>146.76446003323576</c:v>
                </c:pt>
                <c:pt idx="28">
                  <c:v>144.03429167194716</c:v>
                </c:pt>
                <c:pt idx="29">
                  <c:v>149.15724585406417</c:v>
                </c:pt>
                <c:pt idx="30">
                  <c:v>136.50924809095639</c:v>
                </c:pt>
                <c:pt idx="31">
                  <c:v>155.45378305996019</c:v>
                </c:pt>
                <c:pt idx="32">
                  <c:v>151.1677583230792</c:v>
                </c:pt>
                <c:pt idx="33">
                  <c:v>155.60376734336657</c:v>
                </c:pt>
                <c:pt idx="34">
                  <c:v>144.5936946627109</c:v>
                </c:pt>
                <c:pt idx="35">
                  <c:v>156.53831267445781</c:v>
                </c:pt>
                <c:pt idx="36">
                  <c:v>149.71174164268385</c:v>
                </c:pt>
                <c:pt idx="37">
                  <c:v>153.0321416893259</c:v>
                </c:pt>
                <c:pt idx="38">
                  <c:v>143.84336435128844</c:v>
                </c:pt>
                <c:pt idx="39">
                  <c:v>163.57319495556669</c:v>
                </c:pt>
                <c:pt idx="40">
                  <c:v>160.54612347937217</c:v>
                </c:pt>
              </c:numCache>
            </c:numRef>
          </c:val>
          <c:smooth val="0"/>
          <c:extLst>
            <c:ext xmlns:c16="http://schemas.microsoft.com/office/drawing/2014/chart" uri="{C3380CC4-5D6E-409C-BE32-E72D297353CC}">
              <c16:uniqueId val="{00000003-DC31-4988-9521-7ECBD94895C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prstDash val="solid"/>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Grafdata!$B$25:$AP$25</c:f>
              <c:numCache>
                <c:formatCode>General</c:formatCode>
                <c:ptCount val="41"/>
                <c:pt idx="0">
                  <c:v>586.5</c:v>
                </c:pt>
                <c:pt idx="1">
                  <c:v>557.5</c:v>
                </c:pt>
                <c:pt idx="2">
                  <c:v>519.5</c:v>
                </c:pt>
                <c:pt idx="3">
                  <c:v>515</c:v>
                </c:pt>
                <c:pt idx="4">
                  <c:v>525.25</c:v>
                </c:pt>
                <c:pt idx="5">
                  <c:v>515.25</c:v>
                </c:pt>
                <c:pt idx="6">
                  <c:v>499.5</c:v>
                </c:pt>
                <c:pt idx="7">
                  <c:v>488.75</c:v>
                </c:pt>
                <c:pt idx="8">
                  <c:v>472</c:v>
                </c:pt>
                <c:pt idx="9">
                  <c:v>475.25</c:v>
                </c:pt>
                <c:pt idx="10">
                  <c:v>483.75</c:v>
                </c:pt>
                <c:pt idx="11">
                  <c:v>491.25</c:v>
                </c:pt>
                <c:pt idx="12">
                  <c:v>510.25</c:v>
                </c:pt>
                <c:pt idx="13">
                  <c:v>526.5</c:v>
                </c:pt>
                <c:pt idx="14">
                  <c:v>530.25</c:v>
                </c:pt>
                <c:pt idx="15">
                  <c:v>525.25</c:v>
                </c:pt>
                <c:pt idx="16">
                  <c:v>515.75</c:v>
                </c:pt>
                <c:pt idx="17">
                  <c:v>538.5</c:v>
                </c:pt>
                <c:pt idx="18">
                  <c:v>540.25</c:v>
                </c:pt>
                <c:pt idx="19">
                  <c:v>551.75</c:v>
                </c:pt>
                <c:pt idx="20">
                  <c:v>561.25</c:v>
                </c:pt>
                <c:pt idx="21">
                  <c:v>561.75</c:v>
                </c:pt>
                <c:pt idx="22">
                  <c:v>576.5</c:v>
                </c:pt>
                <c:pt idx="23">
                  <c:v>568.5</c:v>
                </c:pt>
                <c:pt idx="24">
                  <c:v>567.75</c:v>
                </c:pt>
                <c:pt idx="25">
                  <c:v>560.5</c:v>
                </c:pt>
                <c:pt idx="26">
                  <c:v>542.25</c:v>
                </c:pt>
                <c:pt idx="27">
                  <c:v>540.25</c:v>
                </c:pt>
                <c:pt idx="28">
                  <c:v>537.25</c:v>
                </c:pt>
                <c:pt idx="29">
                  <c:v>531</c:v>
                </c:pt>
                <c:pt idx="30">
                  <c:v>545</c:v>
                </c:pt>
                <c:pt idx="31">
                  <c:v>541.75</c:v>
                </c:pt>
                <c:pt idx="32">
                  <c:v>549.5</c:v>
                </c:pt>
                <c:pt idx="33">
                  <c:v>538.25</c:v>
                </c:pt>
                <c:pt idx="34">
                  <c:v>549.5</c:v>
                </c:pt>
                <c:pt idx="35">
                  <c:v>551</c:v>
                </c:pt>
                <c:pt idx="36">
                  <c:v>565</c:v>
                </c:pt>
                <c:pt idx="37">
                  <c:v>609.75</c:v>
                </c:pt>
                <c:pt idx="38">
                  <c:v>631</c:v>
                </c:pt>
                <c:pt idx="39">
                  <c:v>653.75</c:v>
                </c:pt>
                <c:pt idx="40">
                  <c:v>661.5</c:v>
                </c:pt>
              </c:numCache>
            </c:numRef>
          </c:val>
          <c:smooth val="0"/>
          <c:extLst>
            <c:ext xmlns:c16="http://schemas.microsoft.com/office/drawing/2014/chart" uri="{C3380CC4-5D6E-409C-BE32-E72D297353CC}">
              <c16:uniqueId val="{00000000-D8BB-4E9E-B50D-BF4F4D844B92}"/>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Grafdata!$B$26:$AP$26</c:f>
              <c:numCache>
                <c:formatCode>General</c:formatCode>
                <c:ptCount val="41"/>
                <c:pt idx="0">
                  <c:v>252.25</c:v>
                </c:pt>
                <c:pt idx="1">
                  <c:v>232.75</c:v>
                </c:pt>
                <c:pt idx="2">
                  <c:v>200.25</c:v>
                </c:pt>
                <c:pt idx="3">
                  <c:v>200.25</c:v>
                </c:pt>
                <c:pt idx="4">
                  <c:v>206.5</c:v>
                </c:pt>
                <c:pt idx="5">
                  <c:v>201.5</c:v>
                </c:pt>
                <c:pt idx="6">
                  <c:v>197.25</c:v>
                </c:pt>
                <c:pt idx="7">
                  <c:v>191.5</c:v>
                </c:pt>
                <c:pt idx="8">
                  <c:v>184.75</c:v>
                </c:pt>
                <c:pt idx="9">
                  <c:v>190</c:v>
                </c:pt>
                <c:pt idx="10">
                  <c:v>197.5</c:v>
                </c:pt>
                <c:pt idx="11">
                  <c:v>196</c:v>
                </c:pt>
                <c:pt idx="12">
                  <c:v>196.25</c:v>
                </c:pt>
                <c:pt idx="13">
                  <c:v>196.75</c:v>
                </c:pt>
                <c:pt idx="14">
                  <c:v>195</c:v>
                </c:pt>
                <c:pt idx="15">
                  <c:v>192.75</c:v>
                </c:pt>
                <c:pt idx="16">
                  <c:v>193</c:v>
                </c:pt>
                <c:pt idx="17">
                  <c:v>208.75</c:v>
                </c:pt>
                <c:pt idx="18">
                  <c:v>210.5</c:v>
                </c:pt>
                <c:pt idx="19">
                  <c:v>213.5</c:v>
                </c:pt>
                <c:pt idx="20">
                  <c:v>211</c:v>
                </c:pt>
                <c:pt idx="21">
                  <c:v>206</c:v>
                </c:pt>
                <c:pt idx="22">
                  <c:v>217</c:v>
                </c:pt>
                <c:pt idx="23">
                  <c:v>223.25</c:v>
                </c:pt>
                <c:pt idx="24">
                  <c:v>223</c:v>
                </c:pt>
                <c:pt idx="25">
                  <c:v>221.75</c:v>
                </c:pt>
                <c:pt idx="26">
                  <c:v>208.25</c:v>
                </c:pt>
                <c:pt idx="27">
                  <c:v>204.5</c:v>
                </c:pt>
                <c:pt idx="28">
                  <c:v>209.5</c:v>
                </c:pt>
                <c:pt idx="29">
                  <c:v>201.5</c:v>
                </c:pt>
                <c:pt idx="30">
                  <c:v>201</c:v>
                </c:pt>
                <c:pt idx="31">
                  <c:v>198.5</c:v>
                </c:pt>
                <c:pt idx="32">
                  <c:v>203</c:v>
                </c:pt>
                <c:pt idx="33">
                  <c:v>206</c:v>
                </c:pt>
                <c:pt idx="34">
                  <c:v>207.5</c:v>
                </c:pt>
                <c:pt idx="35">
                  <c:v>204.25</c:v>
                </c:pt>
                <c:pt idx="36">
                  <c:v>207.75</c:v>
                </c:pt>
                <c:pt idx="37">
                  <c:v>223.5</c:v>
                </c:pt>
                <c:pt idx="38">
                  <c:v>242.25</c:v>
                </c:pt>
                <c:pt idx="39">
                  <c:v>252.25</c:v>
                </c:pt>
                <c:pt idx="40">
                  <c:v>251.75</c:v>
                </c:pt>
              </c:numCache>
            </c:numRef>
          </c:val>
          <c:smooth val="0"/>
          <c:extLst>
            <c:ext xmlns:c16="http://schemas.microsoft.com/office/drawing/2014/chart" uri="{C3380CC4-5D6E-409C-BE32-E72D297353CC}">
              <c16:uniqueId val="{00000001-D8BB-4E9E-B50D-BF4F4D844B92}"/>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Grafdata!$B$27:$AP$27</c:f>
              <c:numCache>
                <c:formatCode>General</c:formatCode>
                <c:ptCount val="41"/>
                <c:pt idx="0">
                  <c:v>172.75</c:v>
                </c:pt>
                <c:pt idx="1">
                  <c:v>170.5</c:v>
                </c:pt>
                <c:pt idx="2">
                  <c:v>166.75</c:v>
                </c:pt>
                <c:pt idx="3">
                  <c:v>165.25</c:v>
                </c:pt>
                <c:pt idx="4">
                  <c:v>169.75</c:v>
                </c:pt>
                <c:pt idx="5">
                  <c:v>166</c:v>
                </c:pt>
                <c:pt idx="6">
                  <c:v>160.25</c:v>
                </c:pt>
                <c:pt idx="7">
                  <c:v>157</c:v>
                </c:pt>
                <c:pt idx="8">
                  <c:v>150</c:v>
                </c:pt>
                <c:pt idx="9">
                  <c:v>151.5</c:v>
                </c:pt>
                <c:pt idx="10">
                  <c:v>154</c:v>
                </c:pt>
                <c:pt idx="11">
                  <c:v>159.25</c:v>
                </c:pt>
                <c:pt idx="12">
                  <c:v>167.5</c:v>
                </c:pt>
                <c:pt idx="13">
                  <c:v>174</c:v>
                </c:pt>
                <c:pt idx="14">
                  <c:v>175.75</c:v>
                </c:pt>
                <c:pt idx="15">
                  <c:v>173</c:v>
                </c:pt>
                <c:pt idx="16">
                  <c:v>168.5</c:v>
                </c:pt>
                <c:pt idx="17">
                  <c:v>169.5</c:v>
                </c:pt>
                <c:pt idx="18">
                  <c:v>172.75</c:v>
                </c:pt>
                <c:pt idx="19">
                  <c:v>183.75</c:v>
                </c:pt>
                <c:pt idx="20">
                  <c:v>195.75</c:v>
                </c:pt>
                <c:pt idx="21">
                  <c:v>198.5</c:v>
                </c:pt>
                <c:pt idx="22">
                  <c:v>200.5</c:v>
                </c:pt>
                <c:pt idx="23">
                  <c:v>188.75</c:v>
                </c:pt>
                <c:pt idx="24">
                  <c:v>185.75</c:v>
                </c:pt>
                <c:pt idx="25">
                  <c:v>184.75</c:v>
                </c:pt>
                <c:pt idx="26">
                  <c:v>183.75</c:v>
                </c:pt>
                <c:pt idx="27">
                  <c:v>183.75</c:v>
                </c:pt>
                <c:pt idx="28">
                  <c:v>176.5</c:v>
                </c:pt>
                <c:pt idx="29">
                  <c:v>178.75</c:v>
                </c:pt>
                <c:pt idx="30">
                  <c:v>187.25</c:v>
                </c:pt>
                <c:pt idx="31">
                  <c:v>190.25</c:v>
                </c:pt>
                <c:pt idx="32">
                  <c:v>194.75</c:v>
                </c:pt>
                <c:pt idx="33">
                  <c:v>185.25</c:v>
                </c:pt>
                <c:pt idx="34">
                  <c:v>189</c:v>
                </c:pt>
                <c:pt idx="35">
                  <c:v>189.75</c:v>
                </c:pt>
                <c:pt idx="36">
                  <c:v>198.75</c:v>
                </c:pt>
                <c:pt idx="37">
                  <c:v>212.25</c:v>
                </c:pt>
                <c:pt idx="38">
                  <c:v>210.75</c:v>
                </c:pt>
                <c:pt idx="39">
                  <c:v>219.75</c:v>
                </c:pt>
                <c:pt idx="40">
                  <c:v>225.5</c:v>
                </c:pt>
              </c:numCache>
            </c:numRef>
          </c:val>
          <c:smooth val="0"/>
          <c:extLst>
            <c:ext xmlns:c16="http://schemas.microsoft.com/office/drawing/2014/chart" uri="{C3380CC4-5D6E-409C-BE32-E72D297353CC}">
              <c16:uniqueId val="{00000002-D8BB-4E9E-B50D-BF4F4D844B9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Grafdata!$B$25:$AO$25</c:f>
              <c:numCache>
                <c:formatCode>General</c:formatCode>
                <c:ptCount val="40"/>
                <c:pt idx="0">
                  <c:v>59.5</c:v>
                </c:pt>
                <c:pt idx="1">
                  <c:v>55.75</c:v>
                </c:pt>
                <c:pt idx="2">
                  <c:v>56.25</c:v>
                </c:pt>
                <c:pt idx="3">
                  <c:v>57.75</c:v>
                </c:pt>
                <c:pt idx="4">
                  <c:v>61.5</c:v>
                </c:pt>
                <c:pt idx="5">
                  <c:v>65.25</c:v>
                </c:pt>
                <c:pt idx="6">
                  <c:v>68.5</c:v>
                </c:pt>
                <c:pt idx="7">
                  <c:v>75.5</c:v>
                </c:pt>
                <c:pt idx="8">
                  <c:v>70.25</c:v>
                </c:pt>
                <c:pt idx="9">
                  <c:v>68.5</c:v>
                </c:pt>
                <c:pt idx="10">
                  <c:v>67</c:v>
                </c:pt>
                <c:pt idx="11">
                  <c:v>55.25</c:v>
                </c:pt>
                <c:pt idx="12">
                  <c:v>58.25</c:v>
                </c:pt>
                <c:pt idx="13">
                  <c:v>62.25</c:v>
                </c:pt>
                <c:pt idx="14">
                  <c:v>57.25</c:v>
                </c:pt>
                <c:pt idx="15">
                  <c:v>60</c:v>
                </c:pt>
                <c:pt idx="16">
                  <c:v>57.75</c:v>
                </c:pt>
                <c:pt idx="17">
                  <c:v>49</c:v>
                </c:pt>
                <c:pt idx="18">
                  <c:v>48.75</c:v>
                </c:pt>
                <c:pt idx="19">
                  <c:v>47</c:v>
                </c:pt>
                <c:pt idx="20">
                  <c:v>44.5</c:v>
                </c:pt>
                <c:pt idx="21">
                  <c:v>43.75</c:v>
                </c:pt>
                <c:pt idx="22">
                  <c:v>46.75</c:v>
                </c:pt>
                <c:pt idx="23">
                  <c:v>45.75</c:v>
                </c:pt>
                <c:pt idx="24">
                  <c:v>49</c:v>
                </c:pt>
                <c:pt idx="25">
                  <c:v>47.5</c:v>
                </c:pt>
                <c:pt idx="26">
                  <c:v>45.5</c:v>
                </c:pt>
                <c:pt idx="27">
                  <c:v>46.75</c:v>
                </c:pt>
                <c:pt idx="28">
                  <c:v>46.25</c:v>
                </c:pt>
                <c:pt idx="29">
                  <c:v>54</c:v>
                </c:pt>
                <c:pt idx="30">
                  <c:v>56.5</c:v>
                </c:pt>
                <c:pt idx="31">
                  <c:v>58.5</c:v>
                </c:pt>
                <c:pt idx="32">
                  <c:v>60.25</c:v>
                </c:pt>
                <c:pt idx="33">
                  <c:v>58.75</c:v>
                </c:pt>
                <c:pt idx="34">
                  <c:v>56</c:v>
                </c:pt>
                <c:pt idx="35">
                  <c:v>56.25</c:v>
                </c:pt>
                <c:pt idx="36">
                  <c:v>53.75</c:v>
                </c:pt>
                <c:pt idx="37">
                  <c:v>53</c:v>
                </c:pt>
                <c:pt idx="38">
                  <c:v>53.75</c:v>
                </c:pt>
                <c:pt idx="39">
                  <c:v>49.75</c:v>
                </c:pt>
              </c:numCache>
            </c:numRef>
          </c:val>
          <c:smooth val="0"/>
          <c:extLst>
            <c:ext xmlns:c16="http://schemas.microsoft.com/office/drawing/2014/chart" uri="{C3380CC4-5D6E-409C-BE32-E72D297353CC}">
              <c16:uniqueId val="{00000000-B582-4E7B-B154-1E2042032C82}"/>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Grafdata!$B$26:$AO$26</c:f>
              <c:numCache>
                <c:formatCode>General</c:formatCode>
                <c:ptCount val="40"/>
                <c:pt idx="0">
                  <c:v>17.5</c:v>
                </c:pt>
                <c:pt idx="1">
                  <c:v>16</c:v>
                </c:pt>
                <c:pt idx="2">
                  <c:v>16.25</c:v>
                </c:pt>
                <c:pt idx="3">
                  <c:v>17.25</c:v>
                </c:pt>
                <c:pt idx="4">
                  <c:v>19.5</c:v>
                </c:pt>
                <c:pt idx="5">
                  <c:v>21.5</c:v>
                </c:pt>
                <c:pt idx="6">
                  <c:v>24</c:v>
                </c:pt>
                <c:pt idx="7">
                  <c:v>24.25</c:v>
                </c:pt>
                <c:pt idx="8">
                  <c:v>23.25</c:v>
                </c:pt>
                <c:pt idx="9">
                  <c:v>22.5</c:v>
                </c:pt>
                <c:pt idx="10">
                  <c:v>20.75</c:v>
                </c:pt>
                <c:pt idx="11">
                  <c:v>18.25</c:v>
                </c:pt>
                <c:pt idx="12">
                  <c:v>17.25</c:v>
                </c:pt>
                <c:pt idx="13">
                  <c:v>16.5</c:v>
                </c:pt>
                <c:pt idx="14">
                  <c:v>14.5</c:v>
                </c:pt>
                <c:pt idx="15">
                  <c:v>16.25</c:v>
                </c:pt>
                <c:pt idx="16">
                  <c:v>17.5</c:v>
                </c:pt>
                <c:pt idx="17">
                  <c:v>16</c:v>
                </c:pt>
                <c:pt idx="18">
                  <c:v>17.5</c:v>
                </c:pt>
                <c:pt idx="19">
                  <c:v>17.5</c:v>
                </c:pt>
                <c:pt idx="20">
                  <c:v>16</c:v>
                </c:pt>
                <c:pt idx="21">
                  <c:v>15.5</c:v>
                </c:pt>
                <c:pt idx="22">
                  <c:v>16.5</c:v>
                </c:pt>
                <c:pt idx="23">
                  <c:v>15.5</c:v>
                </c:pt>
                <c:pt idx="24">
                  <c:v>15</c:v>
                </c:pt>
                <c:pt idx="25">
                  <c:v>16.25</c:v>
                </c:pt>
                <c:pt idx="26">
                  <c:v>15</c:v>
                </c:pt>
                <c:pt idx="27">
                  <c:v>16.75</c:v>
                </c:pt>
                <c:pt idx="28">
                  <c:v>17.25</c:v>
                </c:pt>
                <c:pt idx="29">
                  <c:v>19</c:v>
                </c:pt>
                <c:pt idx="30">
                  <c:v>19.25</c:v>
                </c:pt>
                <c:pt idx="31">
                  <c:v>19</c:v>
                </c:pt>
                <c:pt idx="32">
                  <c:v>21.5</c:v>
                </c:pt>
                <c:pt idx="33">
                  <c:v>19.75</c:v>
                </c:pt>
                <c:pt idx="34">
                  <c:v>19.5</c:v>
                </c:pt>
                <c:pt idx="35">
                  <c:v>19.75</c:v>
                </c:pt>
                <c:pt idx="36">
                  <c:v>17</c:v>
                </c:pt>
                <c:pt idx="37">
                  <c:v>20.5</c:v>
                </c:pt>
                <c:pt idx="38">
                  <c:v>20.5</c:v>
                </c:pt>
                <c:pt idx="39">
                  <c:v>20</c:v>
                </c:pt>
              </c:numCache>
            </c:numRef>
          </c:val>
          <c:smooth val="0"/>
          <c:extLst>
            <c:ext xmlns:c16="http://schemas.microsoft.com/office/drawing/2014/chart" uri="{C3380CC4-5D6E-409C-BE32-E72D297353CC}">
              <c16:uniqueId val="{00000001-B582-4E7B-B154-1E2042032C82}"/>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Grafdata!$B$27:$AO$27</c:f>
              <c:numCache>
                <c:formatCode>General</c:formatCode>
                <c:ptCount val="40"/>
                <c:pt idx="0">
                  <c:v>18</c:v>
                </c:pt>
                <c:pt idx="1">
                  <c:v>19.25</c:v>
                </c:pt>
                <c:pt idx="2">
                  <c:v>20</c:v>
                </c:pt>
                <c:pt idx="3">
                  <c:v>21.25</c:v>
                </c:pt>
                <c:pt idx="4">
                  <c:v>22.75</c:v>
                </c:pt>
                <c:pt idx="5">
                  <c:v>23.75</c:v>
                </c:pt>
                <c:pt idx="6">
                  <c:v>24.25</c:v>
                </c:pt>
                <c:pt idx="7">
                  <c:v>28.25</c:v>
                </c:pt>
                <c:pt idx="8">
                  <c:v>23.75</c:v>
                </c:pt>
                <c:pt idx="9">
                  <c:v>24.5</c:v>
                </c:pt>
                <c:pt idx="10">
                  <c:v>26.25</c:v>
                </c:pt>
                <c:pt idx="11">
                  <c:v>21.5</c:v>
                </c:pt>
                <c:pt idx="12">
                  <c:v>24.75</c:v>
                </c:pt>
                <c:pt idx="13">
                  <c:v>28.25</c:v>
                </c:pt>
                <c:pt idx="14">
                  <c:v>25.75</c:v>
                </c:pt>
                <c:pt idx="15">
                  <c:v>25.5</c:v>
                </c:pt>
                <c:pt idx="16">
                  <c:v>23.75</c:v>
                </c:pt>
                <c:pt idx="17">
                  <c:v>18.25</c:v>
                </c:pt>
                <c:pt idx="18">
                  <c:v>17</c:v>
                </c:pt>
                <c:pt idx="19">
                  <c:v>18</c:v>
                </c:pt>
                <c:pt idx="20">
                  <c:v>16</c:v>
                </c:pt>
                <c:pt idx="21">
                  <c:v>15.5</c:v>
                </c:pt>
                <c:pt idx="22">
                  <c:v>16.5</c:v>
                </c:pt>
                <c:pt idx="23">
                  <c:v>14.75</c:v>
                </c:pt>
                <c:pt idx="24">
                  <c:v>18.25</c:v>
                </c:pt>
                <c:pt idx="25">
                  <c:v>15.75</c:v>
                </c:pt>
                <c:pt idx="26">
                  <c:v>15</c:v>
                </c:pt>
                <c:pt idx="27">
                  <c:v>16.25</c:v>
                </c:pt>
                <c:pt idx="28">
                  <c:v>16</c:v>
                </c:pt>
                <c:pt idx="29">
                  <c:v>22</c:v>
                </c:pt>
                <c:pt idx="30">
                  <c:v>22.25</c:v>
                </c:pt>
                <c:pt idx="31">
                  <c:v>21.75</c:v>
                </c:pt>
                <c:pt idx="32">
                  <c:v>20.75</c:v>
                </c:pt>
                <c:pt idx="33">
                  <c:v>19</c:v>
                </c:pt>
                <c:pt idx="34">
                  <c:v>18.5</c:v>
                </c:pt>
                <c:pt idx="35">
                  <c:v>19.5</c:v>
                </c:pt>
                <c:pt idx="36">
                  <c:v>20.75</c:v>
                </c:pt>
                <c:pt idx="37">
                  <c:v>19.75</c:v>
                </c:pt>
                <c:pt idx="38">
                  <c:v>21</c:v>
                </c:pt>
                <c:pt idx="39">
                  <c:v>20.25</c:v>
                </c:pt>
              </c:numCache>
            </c:numRef>
          </c:val>
          <c:smooth val="0"/>
          <c:extLst>
            <c:ext xmlns:c16="http://schemas.microsoft.com/office/drawing/2014/chart" uri="{C3380CC4-5D6E-409C-BE32-E72D297353CC}">
              <c16:uniqueId val="{00000002-B582-4E7B-B154-1E2042032C8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Grafdata!$B$14:$AP$14</c:f>
              <c:numCache>
                <c:formatCode>General</c:formatCode>
                <c:ptCount val="41"/>
                <c:pt idx="0">
                  <c:v>100</c:v>
                </c:pt>
                <c:pt idx="1">
                  <c:v>98.07549334069715</c:v>
                </c:pt>
                <c:pt idx="2">
                  <c:v>97.08562567708222</c:v>
                </c:pt>
                <c:pt idx="3">
                  <c:v>99.369118677910663</c:v>
                </c:pt>
                <c:pt idx="4">
                  <c:v>100.58839773137626</c:v>
                </c:pt>
                <c:pt idx="5">
                  <c:v>98.6596427130021</c:v>
                </c:pt>
                <c:pt idx="6">
                  <c:v>97.892813900630884</c:v>
                </c:pt>
                <c:pt idx="7">
                  <c:v>100.18267944006628</c:v>
                </c:pt>
                <c:pt idx="8">
                  <c:v>101.66960511502432</c:v>
                </c:pt>
                <c:pt idx="9">
                  <c:v>100</c:v>
                </c:pt>
                <c:pt idx="10">
                  <c:v>98.974021284278948</c:v>
                </c:pt>
                <c:pt idx="11">
                  <c:v>101.50604329077893</c:v>
                </c:pt>
                <c:pt idx="12">
                  <c:v>103.6302228264333</c:v>
                </c:pt>
                <c:pt idx="13">
                  <c:v>101.38071669817533</c:v>
                </c:pt>
                <c:pt idx="14">
                  <c:v>100.68398581048071</c:v>
                </c:pt>
                <c:pt idx="15">
                  <c:v>102.73806742145847</c:v>
                </c:pt>
                <c:pt idx="16">
                  <c:v>104.60097287422732</c:v>
                </c:pt>
                <c:pt idx="17">
                  <c:v>102.96535463177348</c:v>
                </c:pt>
                <c:pt idx="18">
                  <c:v>102.20277417634939</c:v>
                </c:pt>
                <c:pt idx="19">
                  <c:v>104.81763918686407</c:v>
                </c:pt>
                <c:pt idx="20">
                  <c:v>105.64819338530492</c:v>
                </c:pt>
                <c:pt idx="21">
                  <c:v>104.52875077001508</c:v>
                </c:pt>
                <c:pt idx="22">
                  <c:v>104.60309705376298</c:v>
                </c:pt>
                <c:pt idx="23">
                  <c:v>106.9290736453045</c:v>
                </c:pt>
                <c:pt idx="24">
                  <c:v>108.4138751407269</c:v>
                </c:pt>
                <c:pt idx="25">
                  <c:v>106.74427002570258</c:v>
                </c:pt>
                <c:pt idx="26">
                  <c:v>106.57221148331458</c:v>
                </c:pt>
                <c:pt idx="27">
                  <c:v>108.76011640503856</c:v>
                </c:pt>
                <c:pt idx="28">
                  <c:v>109.64165091233511</c:v>
                </c:pt>
                <c:pt idx="29">
                  <c:v>108.13985598062749</c:v>
                </c:pt>
                <c:pt idx="30">
                  <c:v>107.32417103893621</c:v>
                </c:pt>
                <c:pt idx="31">
                  <c:v>109.29965800709476</c:v>
                </c:pt>
                <c:pt idx="32">
                  <c:v>110.42972152006287</c:v>
                </c:pt>
                <c:pt idx="33">
                  <c:v>108.96828599953268</c:v>
                </c:pt>
                <c:pt idx="34">
                  <c:v>107.38789642500583</c:v>
                </c:pt>
                <c:pt idx="35">
                  <c:v>107.22008624168915</c:v>
                </c:pt>
                <c:pt idx="36">
                  <c:v>108.24181659833889</c:v>
                </c:pt>
                <c:pt idx="37">
                  <c:v>107.46011852921809</c:v>
                </c:pt>
                <c:pt idx="38">
                  <c:v>104.53937166769336</c:v>
                </c:pt>
                <c:pt idx="39">
                  <c:v>107.78936635724452</c:v>
                </c:pt>
                <c:pt idx="40">
                  <c:v>109.48233744716103</c:v>
                </c:pt>
              </c:numCache>
            </c:numRef>
          </c:val>
          <c:smooth val="0"/>
          <c:extLst>
            <c:ext xmlns:c16="http://schemas.microsoft.com/office/drawing/2014/chart" uri="{C3380CC4-5D6E-409C-BE32-E72D297353CC}">
              <c16:uniqueId val="{00000000-A2F9-43E9-A49A-AF20EF2E1AD2}"/>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Grafdata!$B$15:$AP$15</c:f>
              <c:numCache>
                <c:formatCode>General</c:formatCode>
                <c:ptCount val="41"/>
                <c:pt idx="0">
                  <c:v>100</c:v>
                </c:pt>
                <c:pt idx="1">
                  <c:v>98.863850650575145</c:v>
                </c:pt>
                <c:pt idx="2">
                  <c:v>98.052988874222137</c:v>
                </c:pt>
                <c:pt idx="3">
                  <c:v>99.778427305298891</c:v>
                </c:pt>
                <c:pt idx="4">
                  <c:v>100.84857627757873</c:v>
                </c:pt>
                <c:pt idx="5">
                  <c:v>99.882142183669615</c:v>
                </c:pt>
                <c:pt idx="6">
                  <c:v>99.038280218744106</c:v>
                </c:pt>
                <c:pt idx="7">
                  <c:v>101.13614934942485</c:v>
                </c:pt>
                <c:pt idx="8">
                  <c:v>102.22986988497077</c:v>
                </c:pt>
                <c:pt idx="9">
                  <c:v>101.53686592494815</c:v>
                </c:pt>
                <c:pt idx="10">
                  <c:v>100.38185932491042</c:v>
                </c:pt>
                <c:pt idx="11">
                  <c:v>102.57872902130869</c:v>
                </c:pt>
                <c:pt idx="12">
                  <c:v>104.47388270790118</c:v>
                </c:pt>
                <c:pt idx="13">
                  <c:v>103.03130303601735</c:v>
                </c:pt>
                <c:pt idx="14">
                  <c:v>102.3948708278333</c:v>
                </c:pt>
                <c:pt idx="15">
                  <c:v>104.15330944748256</c:v>
                </c:pt>
                <c:pt idx="16">
                  <c:v>105.27060154629456</c:v>
                </c:pt>
                <c:pt idx="17">
                  <c:v>104.66716952621157</c:v>
                </c:pt>
                <c:pt idx="18">
                  <c:v>103.93645106496322</c:v>
                </c:pt>
                <c:pt idx="19">
                  <c:v>106.67075240429945</c:v>
                </c:pt>
                <c:pt idx="20">
                  <c:v>107.06204035451631</c:v>
                </c:pt>
                <c:pt idx="21">
                  <c:v>106.24646426551008</c:v>
                </c:pt>
                <c:pt idx="22">
                  <c:v>105.98246275693003</c:v>
                </c:pt>
                <c:pt idx="23">
                  <c:v>108.48104846313407</c:v>
                </c:pt>
                <c:pt idx="24">
                  <c:v>109.79634169338111</c:v>
                </c:pt>
                <c:pt idx="25">
                  <c:v>108.84405053743164</c:v>
                </c:pt>
                <c:pt idx="26">
                  <c:v>108.82047897416557</c:v>
                </c:pt>
                <c:pt idx="27">
                  <c:v>110.68734678483877</c:v>
                </c:pt>
                <c:pt idx="28">
                  <c:v>111.98378276447293</c:v>
                </c:pt>
                <c:pt idx="29">
                  <c:v>110.66377522157269</c:v>
                </c:pt>
                <c:pt idx="30">
                  <c:v>110.46105977748444</c:v>
                </c:pt>
                <c:pt idx="31">
                  <c:v>111.83763907222327</c:v>
                </c:pt>
                <c:pt idx="32">
                  <c:v>113.12464642655101</c:v>
                </c:pt>
                <c:pt idx="33">
                  <c:v>111.85649632283614</c:v>
                </c:pt>
                <c:pt idx="34">
                  <c:v>110.90891947953989</c:v>
                </c:pt>
                <c:pt idx="35">
                  <c:v>110.30548745992834</c:v>
                </c:pt>
                <c:pt idx="36">
                  <c:v>110.53648877993588</c:v>
                </c:pt>
                <c:pt idx="37">
                  <c:v>109.78219875542146</c:v>
                </c:pt>
                <c:pt idx="38">
                  <c:v>107.98133132189326</c:v>
                </c:pt>
                <c:pt idx="39">
                  <c:v>110.60720346973412</c:v>
                </c:pt>
                <c:pt idx="40">
                  <c:v>112.86064491797096</c:v>
                </c:pt>
              </c:numCache>
            </c:numRef>
          </c:val>
          <c:smooth val="0"/>
          <c:extLst>
            <c:ext xmlns:c16="http://schemas.microsoft.com/office/drawing/2014/chart" uri="{C3380CC4-5D6E-409C-BE32-E72D297353CC}">
              <c16:uniqueId val="{00000001-A2F9-43E9-A49A-AF20EF2E1AD2}"/>
            </c:ext>
          </c:extLst>
        </c:ser>
        <c:ser>
          <c:idx val="2"/>
          <c:order val="2"/>
          <c:tx>
            <c:strRef>
              <c:f>Grafdata!$A$18</c:f>
              <c:strCache>
                <c:ptCount val="1"/>
                <c:pt idx="0">
                  <c:v>Östergötlands län</c:v>
                </c:pt>
              </c:strCache>
            </c:strRef>
          </c:tx>
          <c:spPr>
            <a:ln w="28575" cap="rnd">
              <a:solidFill>
                <a:schemeClr val="accent2"/>
              </a:solidFill>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Grafdata!$B$18:$AP$18</c:f>
              <c:numCache>
                <c:formatCode>General</c:formatCode>
                <c:ptCount val="41"/>
                <c:pt idx="0">
                  <c:v>100</c:v>
                </c:pt>
                <c:pt idx="1">
                  <c:v>99.305899851264257</c:v>
                </c:pt>
                <c:pt idx="2">
                  <c:v>98.958849776896386</c:v>
                </c:pt>
                <c:pt idx="3">
                  <c:v>99.305899851264257</c:v>
                </c:pt>
                <c:pt idx="4">
                  <c:v>101.68567178978681</c:v>
                </c:pt>
                <c:pt idx="5">
                  <c:v>99.900842835894892</c:v>
                </c:pt>
                <c:pt idx="6">
                  <c:v>99.206742687159149</c:v>
                </c:pt>
                <c:pt idx="7">
                  <c:v>101.14030738720872</c:v>
                </c:pt>
                <c:pt idx="8">
                  <c:v>103.7183936539415</c:v>
                </c:pt>
                <c:pt idx="9">
                  <c:v>100.84283589489341</c:v>
                </c:pt>
                <c:pt idx="10">
                  <c:v>99.652949925632129</c:v>
                </c:pt>
                <c:pt idx="11">
                  <c:v>103.12345066931086</c:v>
                </c:pt>
                <c:pt idx="12">
                  <c:v>107.18889439762023</c:v>
                </c:pt>
                <c:pt idx="13">
                  <c:v>102.37977193852255</c:v>
                </c:pt>
                <c:pt idx="14">
                  <c:v>101.18988596926128</c:v>
                </c:pt>
                <c:pt idx="15">
                  <c:v>103.91670798215171</c:v>
                </c:pt>
                <c:pt idx="16">
                  <c:v>106.74268715914725</c:v>
                </c:pt>
                <c:pt idx="17">
                  <c:v>104.16460089241448</c:v>
                </c:pt>
                <c:pt idx="18">
                  <c:v>104.21417947446703</c:v>
                </c:pt>
                <c:pt idx="19">
                  <c:v>107.04015865146256</c:v>
                </c:pt>
                <c:pt idx="20">
                  <c:v>107.43678730788299</c:v>
                </c:pt>
                <c:pt idx="21">
                  <c:v>105.55280118988597</c:v>
                </c:pt>
                <c:pt idx="22">
                  <c:v>105.25532969757064</c:v>
                </c:pt>
                <c:pt idx="23">
                  <c:v>106.64352999504214</c:v>
                </c:pt>
                <c:pt idx="24">
                  <c:v>110.16360932077343</c:v>
                </c:pt>
                <c:pt idx="25">
                  <c:v>107.48636588993554</c:v>
                </c:pt>
                <c:pt idx="26">
                  <c:v>105.55280118988597</c:v>
                </c:pt>
                <c:pt idx="27">
                  <c:v>108.08130887456619</c:v>
                </c:pt>
                <c:pt idx="28">
                  <c:v>115.61725334655429</c:v>
                </c:pt>
                <c:pt idx="29">
                  <c:v>111.30391670798215</c:v>
                </c:pt>
                <c:pt idx="30">
                  <c:v>109.766980664353</c:v>
                </c:pt>
                <c:pt idx="31">
                  <c:v>111.84928111056024</c:v>
                </c:pt>
                <c:pt idx="32">
                  <c:v>115.81556767476449</c:v>
                </c:pt>
                <c:pt idx="33">
                  <c:v>114.57610312345066</c:v>
                </c:pt>
                <c:pt idx="34">
                  <c:v>110.36192364898363</c:v>
                </c:pt>
                <c:pt idx="35">
                  <c:v>110.36192364898363</c:v>
                </c:pt>
                <c:pt idx="36">
                  <c:v>113.33663857213683</c:v>
                </c:pt>
                <c:pt idx="37">
                  <c:v>110.31234506693109</c:v>
                </c:pt>
                <c:pt idx="38">
                  <c:v>104.75954387704512</c:v>
                </c:pt>
                <c:pt idx="39">
                  <c:v>112.39464551313833</c:v>
                </c:pt>
                <c:pt idx="40">
                  <c:v>114.9727317798711</c:v>
                </c:pt>
              </c:numCache>
            </c:numRef>
          </c:val>
          <c:smooth val="0"/>
          <c:extLst>
            <c:ext xmlns:c16="http://schemas.microsoft.com/office/drawing/2014/chart" uri="{C3380CC4-5D6E-409C-BE32-E72D297353CC}">
              <c16:uniqueId val="{00000002-A2F9-43E9-A49A-AF20EF2E1AD2}"/>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100</c:v>
                </c:pt>
                <c:pt idx="1">
                  <c:v>104.39620324765806</c:v>
                </c:pt>
                <c:pt idx="2">
                  <c:v>147.24763047887092</c:v>
                </c:pt>
                <c:pt idx="3">
                  <c:v>119.67909716761172</c:v>
                </c:pt>
                <c:pt idx="4">
                  <c:v>92.274740283928651</c:v>
                </c:pt>
                <c:pt idx="5">
                  <c:v>99.077024957576256</c:v>
                </c:pt>
                <c:pt idx="6">
                  <c:v>142.19886042244389</c:v>
                </c:pt>
                <c:pt idx="7">
                  <c:v>122.09345639667232</c:v>
                </c:pt>
                <c:pt idx="8">
                  <c:v>94.315908557868738</c:v>
                </c:pt>
                <c:pt idx="9">
                  <c:v>103.19592180235365</c:v>
                </c:pt>
                <c:pt idx="10">
                  <c:v>146.87719879144075</c:v>
                </c:pt>
                <c:pt idx="11">
                  <c:v>142.70311659285625</c:v>
                </c:pt>
                <c:pt idx="12">
                  <c:v>118.239449250169</c:v>
                </c:pt>
                <c:pt idx="13">
                  <c:v>140.95650014486156</c:v>
                </c:pt>
                <c:pt idx="14">
                  <c:v>207.26170274409171</c:v>
                </c:pt>
                <c:pt idx="15">
                  <c:v>185.51453444255895</c:v>
                </c:pt>
                <c:pt idx="16">
                  <c:v>153.79123380654775</c:v>
                </c:pt>
                <c:pt idx="17">
                  <c:v>197.03654650055876</c:v>
                </c:pt>
                <c:pt idx="18">
                  <c:v>252.14533062925099</c:v>
                </c:pt>
                <c:pt idx="19">
                  <c:v>243.71576783521652</c:v>
                </c:pt>
                <c:pt idx="20">
                  <c:v>188.07237559151801</c:v>
                </c:pt>
                <c:pt idx="21">
                  <c:v>212.62847840183215</c:v>
                </c:pt>
                <c:pt idx="22">
                  <c:v>264.61653077273292</c:v>
                </c:pt>
                <c:pt idx="23">
                  <c:v>226.84767462715396</c:v>
                </c:pt>
                <c:pt idx="24">
                  <c:v>179.36895547921583</c:v>
                </c:pt>
                <c:pt idx="25">
                  <c:v>211.2771270504808</c:v>
                </c:pt>
                <c:pt idx="26">
                  <c:v>278.79502779962201</c:v>
                </c:pt>
                <c:pt idx="27">
                  <c:v>245.1519666680463</c:v>
                </c:pt>
                <c:pt idx="28">
                  <c:v>178.76950457348619</c:v>
                </c:pt>
                <c:pt idx="29">
                  <c:v>207.60868065615387</c:v>
                </c:pt>
                <c:pt idx="30">
                  <c:v>257.81769518369822</c:v>
                </c:pt>
                <c:pt idx="31">
                  <c:v>204.69006525668087</c:v>
                </c:pt>
                <c:pt idx="32">
                  <c:v>150.68360857028546</c:v>
                </c:pt>
                <c:pt idx="33">
                  <c:v>173.11576507594884</c:v>
                </c:pt>
                <c:pt idx="34">
                  <c:v>244.47387663314157</c:v>
                </c:pt>
                <c:pt idx="35">
                  <c:v>129.68903053129699</c:v>
                </c:pt>
                <c:pt idx="36">
                  <c:v>109.21250500117269</c:v>
                </c:pt>
                <c:pt idx="37">
                  <c:v>174.56851951492075</c:v>
                </c:pt>
                <c:pt idx="38">
                  <c:v>214.44131727439537</c:v>
                </c:pt>
                <c:pt idx="39">
                  <c:v>215.54226508284702</c:v>
                </c:pt>
                <c:pt idx="40">
                  <c:v>203.39596870990439</c:v>
                </c:pt>
              </c:numCache>
            </c:numRef>
          </c:val>
          <c:smooth val="0"/>
          <c:extLst>
            <c:ext xmlns:c16="http://schemas.microsoft.com/office/drawing/2014/chart" uri="{C3380CC4-5D6E-409C-BE32-E72D297353CC}">
              <c16:uniqueId val="{00000000-1FFA-46A5-BC12-0B5FD26410F1}"/>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Grafdata!$B$26:$AP$26</c:f>
              <c:numCache>
                <c:formatCode>General</c:formatCode>
                <c:ptCount val="41"/>
                <c:pt idx="0">
                  <c:v>100</c:v>
                </c:pt>
                <c:pt idx="1">
                  <c:v>113.76939351198871</c:v>
                </c:pt>
                <c:pt idx="2">
                  <c:v>174.50634696755995</c:v>
                </c:pt>
                <c:pt idx="3">
                  <c:v>131.69957686882933</c:v>
                </c:pt>
                <c:pt idx="4">
                  <c:v>106.80535966149506</c:v>
                </c:pt>
                <c:pt idx="5">
                  <c:v>107.52820874471087</c:v>
                </c:pt>
                <c:pt idx="6">
                  <c:v>168.79407616361073</c:v>
                </c:pt>
                <c:pt idx="7">
                  <c:v>142.41889985895628</c:v>
                </c:pt>
                <c:pt idx="8">
                  <c:v>97.778561354019743</c:v>
                </c:pt>
                <c:pt idx="9">
                  <c:v>117.47179125528913</c:v>
                </c:pt>
                <c:pt idx="10">
                  <c:v>169.49929478138222</c:v>
                </c:pt>
                <c:pt idx="11">
                  <c:v>145.75105782792664</c:v>
                </c:pt>
                <c:pt idx="12">
                  <c:v>124.5768688293371</c:v>
                </c:pt>
                <c:pt idx="13">
                  <c:v>152.38011283497883</c:v>
                </c:pt>
                <c:pt idx="14">
                  <c:v>255.95909732016926</c:v>
                </c:pt>
                <c:pt idx="15">
                  <c:v>187.87023977433003</c:v>
                </c:pt>
                <c:pt idx="16">
                  <c:v>170.38081805359661</c:v>
                </c:pt>
                <c:pt idx="17">
                  <c:v>215.81452750352608</c:v>
                </c:pt>
                <c:pt idx="18">
                  <c:v>301.19887165021157</c:v>
                </c:pt>
                <c:pt idx="19">
                  <c:v>268.00070521861778</c:v>
                </c:pt>
                <c:pt idx="20">
                  <c:v>185.20803949224259</c:v>
                </c:pt>
                <c:pt idx="21">
                  <c:v>221.68547249647392</c:v>
                </c:pt>
                <c:pt idx="22">
                  <c:v>368.564880112835</c:v>
                </c:pt>
                <c:pt idx="23">
                  <c:v>274.68265162200282</c:v>
                </c:pt>
                <c:pt idx="24">
                  <c:v>187.76445698166432</c:v>
                </c:pt>
                <c:pt idx="25">
                  <c:v>222.91960507757406</c:v>
                </c:pt>
                <c:pt idx="26">
                  <c:v>492.34837799717911</c:v>
                </c:pt>
                <c:pt idx="27">
                  <c:v>410.64880112834982</c:v>
                </c:pt>
                <c:pt idx="28">
                  <c:v>204.00211565585332</c:v>
                </c:pt>
                <c:pt idx="29">
                  <c:v>292.31311706629054</c:v>
                </c:pt>
                <c:pt idx="30">
                  <c:v>394.78138222849083</c:v>
                </c:pt>
                <c:pt idx="31">
                  <c:v>320.76868829337093</c:v>
                </c:pt>
                <c:pt idx="32">
                  <c:v>196.65021156558532</c:v>
                </c:pt>
                <c:pt idx="33">
                  <c:v>240.5324400564175</c:v>
                </c:pt>
                <c:pt idx="34">
                  <c:v>362.71156558533147</c:v>
                </c:pt>
                <c:pt idx="35">
                  <c:v>159.15021156558532</c:v>
                </c:pt>
                <c:pt idx="36">
                  <c:v>111.51269393511988</c:v>
                </c:pt>
                <c:pt idx="37">
                  <c:v>254.33709449929478</c:v>
                </c:pt>
                <c:pt idx="38">
                  <c:v>272.97249647390692</c:v>
                </c:pt>
                <c:pt idx="39">
                  <c:v>278.68476727785611</c:v>
                </c:pt>
                <c:pt idx="40">
                  <c:v>226.18124118476729</c:v>
                </c:pt>
              </c:numCache>
            </c:numRef>
          </c:val>
          <c:smooth val="0"/>
          <c:extLst>
            <c:ext xmlns:c16="http://schemas.microsoft.com/office/drawing/2014/chart" uri="{C3380CC4-5D6E-409C-BE32-E72D297353CC}">
              <c16:uniqueId val="{00000001-1FFA-46A5-BC12-0B5FD26410F1}"/>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Grafdata!$B$27:$AP$27</c:f>
              <c:numCache>
                <c:formatCode>General</c:formatCode>
                <c:ptCount val="41"/>
                <c:pt idx="0">
                  <c:v>100</c:v>
                </c:pt>
                <c:pt idx="1">
                  <c:v>119.29273084479371</c:v>
                </c:pt>
                <c:pt idx="2">
                  <c:v>134.97053045186641</c:v>
                </c:pt>
                <c:pt idx="3">
                  <c:v>137.95677799607071</c:v>
                </c:pt>
                <c:pt idx="4">
                  <c:v>111.00196463654224</c:v>
                </c:pt>
                <c:pt idx="5">
                  <c:v>117.21021611001964</c:v>
                </c:pt>
                <c:pt idx="6">
                  <c:v>129.58742632612967</c:v>
                </c:pt>
                <c:pt idx="7">
                  <c:v>121.49312377210217</c:v>
                </c:pt>
                <c:pt idx="8">
                  <c:v>99.214145383104125</c:v>
                </c:pt>
                <c:pt idx="9">
                  <c:v>113.1237721021611</c:v>
                </c:pt>
                <c:pt idx="10">
                  <c:v>134.49901768172887</c:v>
                </c:pt>
                <c:pt idx="11">
                  <c:v>130.49115913555991</c:v>
                </c:pt>
                <c:pt idx="12">
                  <c:v>113.63457760314341</c:v>
                </c:pt>
                <c:pt idx="13">
                  <c:v>126.09037328094303</c:v>
                </c:pt>
                <c:pt idx="14">
                  <c:v>191.59135559921415</c:v>
                </c:pt>
                <c:pt idx="15">
                  <c:v>164.08644400785855</c:v>
                </c:pt>
                <c:pt idx="16">
                  <c:v>140.31434184675834</c:v>
                </c:pt>
                <c:pt idx="17">
                  <c:v>182.94695481335953</c:v>
                </c:pt>
                <c:pt idx="18">
                  <c:v>219.60707269155208</c:v>
                </c:pt>
                <c:pt idx="19">
                  <c:v>227.22986247544205</c:v>
                </c:pt>
                <c:pt idx="20">
                  <c:v>174.57760314341846</c:v>
                </c:pt>
                <c:pt idx="21">
                  <c:v>208.36935166994107</c:v>
                </c:pt>
                <c:pt idx="22">
                  <c:v>258.19253438113947</c:v>
                </c:pt>
                <c:pt idx="23">
                  <c:v>240.66797642436148</c:v>
                </c:pt>
                <c:pt idx="24">
                  <c:v>182.59332023575638</c:v>
                </c:pt>
                <c:pt idx="25">
                  <c:v>194.77406679764243</c:v>
                </c:pt>
                <c:pt idx="26">
                  <c:v>266.40471512770137</c:v>
                </c:pt>
                <c:pt idx="27">
                  <c:v>267.81925343811395</c:v>
                </c:pt>
                <c:pt idx="28">
                  <c:v>185.18664047151276</c:v>
                </c:pt>
                <c:pt idx="29">
                  <c:v>267.81925343811395</c:v>
                </c:pt>
                <c:pt idx="30">
                  <c:v>314.22396856581531</c:v>
                </c:pt>
                <c:pt idx="31">
                  <c:v>259.21414538310415</c:v>
                </c:pt>
                <c:pt idx="32">
                  <c:v>203.18271119842828</c:v>
                </c:pt>
                <c:pt idx="33">
                  <c:v>228.91944990176816</c:v>
                </c:pt>
                <c:pt idx="34">
                  <c:v>253.98821218074656</c:v>
                </c:pt>
                <c:pt idx="35">
                  <c:v>190.13752455795677</c:v>
                </c:pt>
                <c:pt idx="36">
                  <c:v>125.57956777996071</c:v>
                </c:pt>
                <c:pt idx="37">
                  <c:v>239.60707269155208</c:v>
                </c:pt>
                <c:pt idx="38">
                  <c:v>270.25540275049116</c:v>
                </c:pt>
                <c:pt idx="39">
                  <c:v>326.7190569744597</c:v>
                </c:pt>
                <c:pt idx="40">
                  <c:v>233.55599214145383</c:v>
                </c:pt>
              </c:numCache>
            </c:numRef>
          </c:val>
          <c:smooth val="0"/>
          <c:extLst>
            <c:ext xmlns:c16="http://schemas.microsoft.com/office/drawing/2014/chart" uri="{C3380CC4-5D6E-409C-BE32-E72D297353CC}">
              <c16:uniqueId val="{00000002-1FFA-46A5-BC12-0B5FD26410F1}"/>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Grafdata!$B$28:$AP$28</c:f>
              <c:numCache>
                <c:formatCode>General</c:formatCode>
                <c:ptCount val="41"/>
                <c:pt idx="0">
                  <c:v>100</c:v>
                </c:pt>
                <c:pt idx="1">
                  <c:v>115.25129982668977</c:v>
                </c:pt>
                <c:pt idx="2">
                  <c:v>186.30849220103985</c:v>
                </c:pt>
                <c:pt idx="3">
                  <c:v>126.05430387059504</c:v>
                </c:pt>
                <c:pt idx="4">
                  <c:v>109.93645291738879</c:v>
                </c:pt>
                <c:pt idx="5">
                  <c:v>103.35066435586366</c:v>
                </c:pt>
                <c:pt idx="6">
                  <c:v>185.38417099942231</c:v>
                </c:pt>
                <c:pt idx="7">
                  <c:v>149.91334488734836</c:v>
                </c:pt>
                <c:pt idx="8">
                  <c:v>96.129404968226453</c:v>
                </c:pt>
                <c:pt idx="9">
                  <c:v>130.79145002888504</c:v>
                </c:pt>
                <c:pt idx="10">
                  <c:v>179.89601386481803</c:v>
                </c:pt>
                <c:pt idx="11">
                  <c:v>143.8474870017331</c:v>
                </c:pt>
                <c:pt idx="12">
                  <c:v>127.67186597342577</c:v>
                </c:pt>
                <c:pt idx="13">
                  <c:v>168.68861929520509</c:v>
                </c:pt>
                <c:pt idx="14">
                  <c:v>330.73367995378396</c:v>
                </c:pt>
                <c:pt idx="15">
                  <c:v>198.90236857307914</c:v>
                </c:pt>
                <c:pt idx="16">
                  <c:v>209.64760254188332</c:v>
                </c:pt>
                <c:pt idx="17">
                  <c:v>251.76198729058348</c:v>
                </c:pt>
                <c:pt idx="18">
                  <c:v>356.44136337377239</c:v>
                </c:pt>
                <c:pt idx="19">
                  <c:v>314.09589832466781</c:v>
                </c:pt>
                <c:pt idx="20">
                  <c:v>185.6152512998267</c:v>
                </c:pt>
                <c:pt idx="21">
                  <c:v>240.09243212016176</c:v>
                </c:pt>
                <c:pt idx="22">
                  <c:v>572.73252455228192</c:v>
                </c:pt>
                <c:pt idx="23">
                  <c:v>345.06065857885613</c:v>
                </c:pt>
                <c:pt idx="24">
                  <c:v>200.75101097631426</c:v>
                </c:pt>
                <c:pt idx="25">
                  <c:v>227.20970537261698</c:v>
                </c:pt>
                <c:pt idx="26">
                  <c:v>901.09763142692088</c:v>
                </c:pt>
                <c:pt idx="27">
                  <c:v>700.69324090121313</c:v>
                </c:pt>
                <c:pt idx="28">
                  <c:v>221.37492778740614</c:v>
                </c:pt>
                <c:pt idx="29">
                  <c:v>326.40092432120161</c:v>
                </c:pt>
                <c:pt idx="30">
                  <c:v>533.91103408434435</c:v>
                </c:pt>
                <c:pt idx="31">
                  <c:v>476.54534950895436</c:v>
                </c:pt>
                <c:pt idx="32">
                  <c:v>235.99075678798383</c:v>
                </c:pt>
                <c:pt idx="33">
                  <c:v>249.56672443674177</c:v>
                </c:pt>
                <c:pt idx="34">
                  <c:v>556.84575389948009</c:v>
                </c:pt>
                <c:pt idx="35">
                  <c:v>119.12189485846332</c:v>
                </c:pt>
                <c:pt idx="36">
                  <c:v>93.125361062969375</c:v>
                </c:pt>
                <c:pt idx="37">
                  <c:v>264.52917388792605</c:v>
                </c:pt>
                <c:pt idx="38">
                  <c:v>299.07567879838246</c:v>
                </c:pt>
                <c:pt idx="39">
                  <c:v>196.30271519352976</c:v>
                </c:pt>
                <c:pt idx="40">
                  <c:v>206.9901790872328</c:v>
                </c:pt>
              </c:numCache>
            </c:numRef>
          </c:val>
          <c:smooth val="0"/>
          <c:extLst>
            <c:ext xmlns:c16="http://schemas.microsoft.com/office/drawing/2014/chart" uri="{C3380CC4-5D6E-409C-BE32-E72D297353CC}">
              <c16:uniqueId val="{00000003-1FFA-46A5-BC12-0B5FD26410F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Grafdata!$B$19:$AP$19</c:f>
              <c:numCache>
                <c:formatCode>General</c:formatCode>
                <c:ptCount val="41"/>
                <c:pt idx="0">
                  <c:v>100</c:v>
                </c:pt>
                <c:pt idx="1">
                  <c:v>167.85714285714286</c:v>
                </c:pt>
                <c:pt idx="2">
                  <c:v>163.40522358527897</c:v>
                </c:pt>
                <c:pt idx="3">
                  <c:v>137.33676296003165</c:v>
                </c:pt>
                <c:pt idx="4">
                  <c:v>150.85081123862287</c:v>
                </c:pt>
                <c:pt idx="5">
                  <c:v>255.47091412742381</c:v>
                </c:pt>
                <c:pt idx="6">
                  <c:v>170.19192718638703</c:v>
                </c:pt>
                <c:pt idx="7">
                  <c:v>153.88800949742779</c:v>
                </c:pt>
                <c:pt idx="8">
                  <c:v>113.53383458646617</c:v>
                </c:pt>
                <c:pt idx="9">
                  <c:v>143.64859517214089</c:v>
                </c:pt>
                <c:pt idx="10">
                  <c:v>129.49149188761376</c:v>
                </c:pt>
                <c:pt idx="11">
                  <c:v>124.52512861100119</c:v>
                </c:pt>
                <c:pt idx="12">
                  <c:v>100.79145231499803</c:v>
                </c:pt>
                <c:pt idx="13">
                  <c:v>110.90225563909775</c:v>
                </c:pt>
                <c:pt idx="14">
                  <c:v>165.80925999208549</c:v>
                </c:pt>
                <c:pt idx="15">
                  <c:v>88.771270280965567</c:v>
                </c:pt>
                <c:pt idx="16">
                  <c:v>76.34546893549664</c:v>
                </c:pt>
                <c:pt idx="17">
                  <c:v>95.884447962010285</c:v>
                </c:pt>
                <c:pt idx="18">
                  <c:v>104.19469726948951</c:v>
                </c:pt>
                <c:pt idx="19">
                  <c:v>88.810842896715471</c:v>
                </c:pt>
                <c:pt idx="20">
                  <c:v>75.425405619311434</c:v>
                </c:pt>
                <c:pt idx="21">
                  <c:v>113.31618519984171</c:v>
                </c:pt>
                <c:pt idx="22">
                  <c:v>92.481203007518801</c:v>
                </c:pt>
                <c:pt idx="23">
                  <c:v>76.187178472497038</c:v>
                </c:pt>
                <c:pt idx="24">
                  <c:v>83.300356153541756</c:v>
                </c:pt>
                <c:pt idx="25">
                  <c:v>90.136525524337159</c:v>
                </c:pt>
                <c:pt idx="26">
                  <c:v>82.281361297981803</c:v>
                </c:pt>
                <c:pt idx="27">
                  <c:v>94.677483181638308</c:v>
                </c:pt>
                <c:pt idx="28">
                  <c:v>69.657696873763356</c:v>
                </c:pt>
                <c:pt idx="29">
                  <c:v>107.25168183616937</c:v>
                </c:pt>
                <c:pt idx="30">
                  <c:v>157.58804907004352</c:v>
                </c:pt>
                <c:pt idx="31">
                  <c:v>119.35100910170162</c:v>
                </c:pt>
                <c:pt idx="32">
                  <c:v>82.548476454293635</c:v>
                </c:pt>
                <c:pt idx="33">
                  <c:v>135.08112386228728</c:v>
                </c:pt>
                <c:pt idx="34">
                  <c:v>483.76533438860309</c:v>
                </c:pt>
                <c:pt idx="35">
                  <c:v>461.79263949347052</c:v>
                </c:pt>
                <c:pt idx="36">
                  <c:v>133.98298377522755</c:v>
                </c:pt>
                <c:pt idx="37">
                  <c:v>141.97665215670756</c:v>
                </c:pt>
                <c:pt idx="38">
                  <c:v>87.524732884843687</c:v>
                </c:pt>
                <c:pt idx="39">
                  <c:v>75.979422239810049</c:v>
                </c:pt>
                <c:pt idx="40">
                  <c:v>49.802136921250494</c:v>
                </c:pt>
              </c:numCache>
            </c:numRef>
          </c:val>
          <c:smooth val="0"/>
          <c:extLst>
            <c:ext xmlns:c16="http://schemas.microsoft.com/office/drawing/2014/chart" uri="{C3380CC4-5D6E-409C-BE32-E72D297353CC}">
              <c16:uniqueId val="{00000000-15D9-4F19-A963-45268436A5F1}"/>
            </c:ext>
          </c:extLst>
        </c:ser>
        <c:ser>
          <c:idx val="1"/>
          <c:order val="1"/>
          <c:tx>
            <c:strRef>
              <c:f>Grafdata!$A$24</c:f>
              <c:strCache>
                <c:ptCount val="1"/>
                <c:pt idx="0">
                  <c:v>Östergötlands län</c:v>
                </c:pt>
              </c:strCache>
            </c:strRef>
          </c:tx>
          <c:spPr>
            <a:ln w="28575" cap="rnd">
              <a:solidFill>
                <a:schemeClr val="accent2"/>
              </a:solidFill>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Grafdata!$B$24:$AP$24</c:f>
              <c:numCache>
                <c:formatCode>General</c:formatCode>
                <c:ptCount val="41"/>
                <c:pt idx="0">
                  <c:v>100</c:v>
                </c:pt>
                <c:pt idx="1">
                  <c:v>183.91959798994975</c:v>
                </c:pt>
                <c:pt idx="2">
                  <c:v>106.78391959798995</c:v>
                </c:pt>
                <c:pt idx="3">
                  <c:v>106.53266331658291</c:v>
                </c:pt>
                <c:pt idx="4">
                  <c:v>204.02010050251258</c:v>
                </c:pt>
                <c:pt idx="5">
                  <c:v>341.95979899497485</c:v>
                </c:pt>
                <c:pt idx="6">
                  <c:v>248.99497487437185</c:v>
                </c:pt>
                <c:pt idx="7">
                  <c:v>118.09045226130654</c:v>
                </c:pt>
                <c:pt idx="8">
                  <c:v>121.10552763819095</c:v>
                </c:pt>
                <c:pt idx="9">
                  <c:v>165.82914572864323</c:v>
                </c:pt>
                <c:pt idx="10">
                  <c:v>307.7889447236181</c:v>
                </c:pt>
                <c:pt idx="11">
                  <c:v>177.38693467336682</c:v>
                </c:pt>
                <c:pt idx="12">
                  <c:v>120.60301507537689</c:v>
                </c:pt>
                <c:pt idx="13">
                  <c:v>96.231155778894475</c:v>
                </c:pt>
                <c:pt idx="14">
                  <c:v>200.50251256281408</c:v>
                </c:pt>
                <c:pt idx="15">
                  <c:v>67.085427135678387</c:v>
                </c:pt>
                <c:pt idx="16">
                  <c:v>114.321608040201</c:v>
                </c:pt>
                <c:pt idx="17">
                  <c:v>74.874371859296488</c:v>
                </c:pt>
                <c:pt idx="18">
                  <c:v>88.442211055276388</c:v>
                </c:pt>
                <c:pt idx="19">
                  <c:v>52.261306532663319</c:v>
                </c:pt>
                <c:pt idx="20">
                  <c:v>61.809045226130657</c:v>
                </c:pt>
                <c:pt idx="21">
                  <c:v>108.04020100502512</c:v>
                </c:pt>
                <c:pt idx="22">
                  <c:v>123.86934673366834</c:v>
                </c:pt>
                <c:pt idx="23">
                  <c:v>43.969849246231156</c:v>
                </c:pt>
                <c:pt idx="24">
                  <c:v>70.854271356783926</c:v>
                </c:pt>
                <c:pt idx="25">
                  <c:v>87.437185929648237</c:v>
                </c:pt>
                <c:pt idx="26">
                  <c:v>155.52763819095478</c:v>
                </c:pt>
                <c:pt idx="27">
                  <c:v>60.552763819095475</c:v>
                </c:pt>
                <c:pt idx="28">
                  <c:v>33.417085427135682</c:v>
                </c:pt>
                <c:pt idx="29">
                  <c:v>97.738693467336688</c:v>
                </c:pt>
                <c:pt idx="30">
                  <c:v>95.7286432160804</c:v>
                </c:pt>
                <c:pt idx="31">
                  <c:v>81.155778894472363</c:v>
                </c:pt>
                <c:pt idx="32">
                  <c:v>98.743718592964825</c:v>
                </c:pt>
                <c:pt idx="33">
                  <c:v>118.34170854271356</c:v>
                </c:pt>
                <c:pt idx="34">
                  <c:v>374.8743718592965</c:v>
                </c:pt>
                <c:pt idx="35">
                  <c:v>425.6281407035176</c:v>
                </c:pt>
                <c:pt idx="36">
                  <c:v>54.522613065326631</c:v>
                </c:pt>
                <c:pt idx="37">
                  <c:v>142.96482412060303</c:v>
                </c:pt>
                <c:pt idx="38">
                  <c:v>105.27638190954774</c:v>
                </c:pt>
                <c:pt idx="39">
                  <c:v>32.914572864321606</c:v>
                </c:pt>
                <c:pt idx="40">
                  <c:v>52.51256281407035</c:v>
                </c:pt>
              </c:numCache>
            </c:numRef>
          </c:val>
          <c:smooth val="0"/>
          <c:extLst>
            <c:ext xmlns:c16="http://schemas.microsoft.com/office/drawing/2014/chart" uri="{C3380CC4-5D6E-409C-BE32-E72D297353CC}">
              <c16:uniqueId val="{00000001-15D9-4F19-A963-45268436A5F1}"/>
            </c:ext>
          </c:extLst>
        </c:ser>
        <c:ser>
          <c:idx val="2"/>
          <c:order val="2"/>
          <c:tx>
            <c:strRef>
              <c:f>Grafdata!$A$25</c:f>
              <c:strCache>
                <c:ptCount val="1"/>
                <c:pt idx="0">
                  <c:v>Linköpings kommun</c:v>
                </c:pt>
              </c:strCache>
            </c:strRef>
          </c:tx>
          <c:spPr>
            <a:ln w="28575" cap="rnd">
              <a:solidFill>
                <a:schemeClr val="accent3"/>
              </a:solidFill>
              <a:prstDash val="sysDot"/>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Grafdata!$B$25:$AP$25</c:f>
              <c:numCache>
                <c:formatCode>General</c:formatCode>
                <c:ptCount val="41"/>
                <c:pt idx="0">
                  <c:v>100</c:v>
                </c:pt>
                <c:pt idx="1">
                  <c:v>90.740740740740748</c:v>
                </c:pt>
                <c:pt idx="2">
                  <c:v>59.25925925925926</c:v>
                </c:pt>
                <c:pt idx="3">
                  <c:v>90.740740740740748</c:v>
                </c:pt>
                <c:pt idx="4">
                  <c:v>116.66666666666667</c:v>
                </c:pt>
                <c:pt idx="5">
                  <c:v>153.08641975308643</c:v>
                </c:pt>
                <c:pt idx="6">
                  <c:v>95.679012345679013</c:v>
                </c:pt>
                <c:pt idx="7">
                  <c:v>82.098765432098759</c:v>
                </c:pt>
                <c:pt idx="8">
                  <c:v>82.716049382716051</c:v>
                </c:pt>
                <c:pt idx="9">
                  <c:v>72.222222222222229</c:v>
                </c:pt>
                <c:pt idx="10">
                  <c:v>116.04938271604938</c:v>
                </c:pt>
                <c:pt idx="11">
                  <c:v>178.39506172839506</c:v>
                </c:pt>
                <c:pt idx="12">
                  <c:v>29.012345679012345</c:v>
                </c:pt>
                <c:pt idx="13">
                  <c:v>41.358024691358025</c:v>
                </c:pt>
                <c:pt idx="14">
                  <c:v>267.28395061728395</c:v>
                </c:pt>
                <c:pt idx="15">
                  <c:v>74.074074074074076</c:v>
                </c:pt>
                <c:pt idx="16">
                  <c:v>50.617283950617285</c:v>
                </c:pt>
                <c:pt idx="17">
                  <c:v>50.617283950617285</c:v>
                </c:pt>
                <c:pt idx="18">
                  <c:v>58.641975308641975</c:v>
                </c:pt>
                <c:pt idx="19">
                  <c:v>6.1728395061728394</c:v>
                </c:pt>
                <c:pt idx="20">
                  <c:v>74.074074074074076</c:v>
                </c:pt>
                <c:pt idx="21">
                  <c:v>185.80246913580248</c:v>
                </c:pt>
                <c:pt idx="22">
                  <c:v>74.074074074074076</c:v>
                </c:pt>
                <c:pt idx="23">
                  <c:v>9.2592592592592595</c:v>
                </c:pt>
                <c:pt idx="24">
                  <c:v>65.432098765432102</c:v>
                </c:pt>
                <c:pt idx="25">
                  <c:v>90.123456790123456</c:v>
                </c:pt>
                <c:pt idx="26">
                  <c:v>145.67901234567901</c:v>
                </c:pt>
                <c:pt idx="27">
                  <c:v>54.320987654320987</c:v>
                </c:pt>
                <c:pt idx="28">
                  <c:v>44.444444444444443</c:v>
                </c:pt>
                <c:pt idx="29">
                  <c:v>72.222222222222229</c:v>
                </c:pt>
                <c:pt idx="30">
                  <c:v>86.419753086419746</c:v>
                </c:pt>
                <c:pt idx="31">
                  <c:v>117.90123456790124</c:v>
                </c:pt>
                <c:pt idx="32">
                  <c:v>177.77777777777777</c:v>
                </c:pt>
                <c:pt idx="33">
                  <c:v>58.02469135802469</c:v>
                </c:pt>
                <c:pt idx="34">
                  <c:v>304.93827160493828</c:v>
                </c:pt>
                <c:pt idx="35">
                  <c:v>229.01234567901236</c:v>
                </c:pt>
                <c:pt idx="36">
                  <c:v>27.160493827160494</c:v>
                </c:pt>
                <c:pt idx="37">
                  <c:v>36.419753086419753</c:v>
                </c:pt>
                <c:pt idx="38">
                  <c:v>75.308641975308646</c:v>
                </c:pt>
                <c:pt idx="39">
                  <c:v>4.9382716049382713</c:v>
                </c:pt>
                <c:pt idx="40">
                  <c:v>6.7901234567901234</c:v>
                </c:pt>
              </c:numCache>
            </c:numRef>
          </c:val>
          <c:smooth val="0"/>
          <c:extLst>
            <c:ext xmlns:c16="http://schemas.microsoft.com/office/drawing/2014/chart" uri="{C3380CC4-5D6E-409C-BE32-E72D297353CC}">
              <c16:uniqueId val="{00000002-15D9-4F19-A963-45268436A5F1}"/>
            </c:ext>
          </c:extLst>
        </c:ser>
        <c:ser>
          <c:idx val="3"/>
          <c:order val="3"/>
          <c:tx>
            <c:strRef>
              <c:f>Grafdata!$A$26</c:f>
              <c:strCache>
                <c:ptCount val="1"/>
                <c:pt idx="0">
                  <c:v>Norrköpings kommun</c:v>
                </c:pt>
              </c:strCache>
            </c:strRef>
          </c:tx>
          <c:spPr>
            <a:ln w="28575" cap="rnd">
              <a:solidFill>
                <a:schemeClr val="accent5"/>
              </a:solidFill>
              <a:prstDash val="sysDash"/>
              <a:round/>
            </a:ln>
            <a:effectLst/>
          </c:spPr>
          <c:marker>
            <c:symbol val="none"/>
          </c:marker>
          <c:val>
            <c:numRef>
              <c:f>Grafdata!$C$26:$AP$26</c:f>
              <c:numCache>
                <c:formatCode>General</c:formatCode>
                <c:ptCount val="40"/>
                <c:pt idx="0">
                  <c:v>182.75862068965517</c:v>
                </c:pt>
                <c:pt idx="1">
                  <c:v>65.024630541871915</c:v>
                </c:pt>
                <c:pt idx="2">
                  <c:v>111.33004926108374</c:v>
                </c:pt>
                <c:pt idx="3">
                  <c:v>121.67487684729063</c:v>
                </c:pt>
                <c:pt idx="4">
                  <c:v>100</c:v>
                </c:pt>
                <c:pt idx="5">
                  <c:v>223.15270935960592</c:v>
                </c:pt>
                <c:pt idx="6">
                  <c:v>112.3152709359606</c:v>
                </c:pt>
                <c:pt idx="7">
                  <c:v>98.522167487684726</c:v>
                </c:pt>
                <c:pt idx="8">
                  <c:v>87.684729064039402</c:v>
                </c:pt>
                <c:pt idx="9">
                  <c:v>332.01970443349751</c:v>
                </c:pt>
                <c:pt idx="10">
                  <c:v>130.04926108374383</c:v>
                </c:pt>
                <c:pt idx="11">
                  <c:v>95.073891625615758</c:v>
                </c:pt>
                <c:pt idx="12">
                  <c:v>60.591133004926107</c:v>
                </c:pt>
                <c:pt idx="13">
                  <c:v>91.625615763546804</c:v>
                </c:pt>
                <c:pt idx="14">
                  <c:v>30.049261083743843</c:v>
                </c:pt>
                <c:pt idx="15">
                  <c:v>136.45320197044336</c:v>
                </c:pt>
                <c:pt idx="16">
                  <c:v>60.591133004926107</c:v>
                </c:pt>
                <c:pt idx="17">
                  <c:v>38.423645320197046</c:v>
                </c:pt>
                <c:pt idx="18">
                  <c:v>53.694581280788178</c:v>
                </c:pt>
                <c:pt idx="19">
                  <c:v>28.571428571428573</c:v>
                </c:pt>
                <c:pt idx="20">
                  <c:v>18.226600985221676</c:v>
                </c:pt>
                <c:pt idx="21">
                  <c:v>64.039408866995075</c:v>
                </c:pt>
                <c:pt idx="22">
                  <c:v>36.945812807881772</c:v>
                </c:pt>
                <c:pt idx="23">
                  <c:v>76.354679802955658</c:v>
                </c:pt>
                <c:pt idx="24">
                  <c:v>26.600985221674875</c:v>
                </c:pt>
                <c:pt idx="25">
                  <c:v>47.783251231527096</c:v>
                </c:pt>
                <c:pt idx="26">
                  <c:v>26.600985221674875</c:v>
                </c:pt>
                <c:pt idx="27">
                  <c:v>27.093596059113299</c:v>
                </c:pt>
                <c:pt idx="28">
                  <c:v>74.384236453201964</c:v>
                </c:pt>
                <c:pt idx="29">
                  <c:v>74.876847290640399</c:v>
                </c:pt>
                <c:pt idx="30">
                  <c:v>32.019704433497537</c:v>
                </c:pt>
                <c:pt idx="31">
                  <c:v>36.945812807881772</c:v>
                </c:pt>
                <c:pt idx="32">
                  <c:v>106.4039408866995</c:v>
                </c:pt>
                <c:pt idx="33">
                  <c:v>263.54679802955667</c:v>
                </c:pt>
                <c:pt idx="34">
                  <c:v>418.7192118226601</c:v>
                </c:pt>
                <c:pt idx="35">
                  <c:v>23.152709359605911</c:v>
                </c:pt>
                <c:pt idx="36">
                  <c:v>191.13300492610838</c:v>
                </c:pt>
                <c:pt idx="37">
                  <c:v>107.88177339901478</c:v>
                </c:pt>
                <c:pt idx="38">
                  <c:v>16.256157635467979</c:v>
                </c:pt>
                <c:pt idx="39">
                  <c:v>41.871921182266007</c:v>
                </c:pt>
              </c:numCache>
            </c:numRef>
          </c:val>
          <c:smooth val="0"/>
          <c:extLst>
            <c:ext xmlns:c16="http://schemas.microsoft.com/office/drawing/2014/chart" uri="{C3380CC4-5D6E-409C-BE32-E72D297353CC}">
              <c16:uniqueId val="{00000003-15D9-4F19-A963-45268436A5F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Grafdata!$B$4:$AP$4</c:f>
              <c:numCache>
                <c:formatCode>General</c:formatCode>
                <c:ptCount val="41"/>
                <c:pt idx="0">
                  <c:v>5.1979901999999996</c:v>
                </c:pt>
                <c:pt idx="1">
                  <c:v>5.3716065000000004</c:v>
                </c:pt>
                <c:pt idx="2">
                  <c:v>5.6471321000000003</c:v>
                </c:pt>
                <c:pt idx="3">
                  <c:v>5.2812840999999997</c:v>
                </c:pt>
                <c:pt idx="4">
                  <c:v>5.4272818000000003</c:v>
                </c:pt>
                <c:pt idx="5">
                  <c:v>5.6900012000000002</c:v>
                </c:pt>
                <c:pt idx="6">
                  <c:v>5.8598794999999999</c:v>
                </c:pt>
                <c:pt idx="7">
                  <c:v>5.4593397000000001</c:v>
                </c:pt>
                <c:pt idx="8">
                  <c:v>5.5785103999999999</c:v>
                </c:pt>
                <c:pt idx="9">
                  <c:v>5.6457477999999996</c:v>
                </c:pt>
                <c:pt idx="10">
                  <c:v>5.5976245000000002</c:v>
                </c:pt>
                <c:pt idx="11">
                  <c:v>5.0938878000000001</c:v>
                </c:pt>
                <c:pt idx="12">
                  <c:v>5.1062773000000004</c:v>
                </c:pt>
                <c:pt idx="13">
                  <c:v>5.2243864999999996</c:v>
                </c:pt>
                <c:pt idx="14">
                  <c:v>5.2929404</c:v>
                </c:pt>
                <c:pt idx="15">
                  <c:v>4.9356795</c:v>
                </c:pt>
                <c:pt idx="16">
                  <c:v>5.0270139</c:v>
                </c:pt>
                <c:pt idx="17">
                  <c:v>5.1607665000000003</c:v>
                </c:pt>
                <c:pt idx="18">
                  <c:v>5.1933197</c:v>
                </c:pt>
                <c:pt idx="19">
                  <c:v>4.8013187999999998</c:v>
                </c:pt>
                <c:pt idx="20">
                  <c:v>4.8220586000000001</c:v>
                </c:pt>
                <c:pt idx="21">
                  <c:v>4.9710428000000002</c:v>
                </c:pt>
                <c:pt idx="22">
                  <c:v>5.0919134000000001</c:v>
                </c:pt>
                <c:pt idx="23">
                  <c:v>4.8117241000000002</c:v>
                </c:pt>
                <c:pt idx="24">
                  <c:v>4.8194819000000004</c:v>
                </c:pt>
                <c:pt idx="25">
                  <c:v>4.8820189999999997</c:v>
                </c:pt>
                <c:pt idx="26">
                  <c:v>4.9013086000000001</c:v>
                </c:pt>
                <c:pt idx="27">
                  <c:v>4.5815858</c:v>
                </c:pt>
                <c:pt idx="28">
                  <c:v>4.5682245000000004</c:v>
                </c:pt>
                <c:pt idx="29">
                  <c:v>4.5652578999999998</c:v>
                </c:pt>
                <c:pt idx="30">
                  <c:v>4.6360673999999999</c:v>
                </c:pt>
                <c:pt idx="31">
                  <c:v>4.4652865000000004</c:v>
                </c:pt>
                <c:pt idx="32">
                  <c:v>4.6453017000000001</c:v>
                </c:pt>
                <c:pt idx="33">
                  <c:v>4.8557554528969531</c:v>
                </c:pt>
                <c:pt idx="34">
                  <c:v>5.0690150105641782</c:v>
                </c:pt>
                <c:pt idx="35">
                  <c:v>5.8655588453141814</c:v>
                </c:pt>
                <c:pt idx="36">
                  <c:v>6.2768198893320166</c:v>
                </c:pt>
                <c:pt idx="37">
                  <c:v>6.0307963571851229</c:v>
                </c:pt>
                <c:pt idx="38">
                  <c:v>5.9896784238545449</c:v>
                </c:pt>
                <c:pt idx="39">
                  <c:v>5.5009540448191512</c:v>
                </c:pt>
                <c:pt idx="40">
                  <c:v>5.2183485831050209</c:v>
                </c:pt>
              </c:numCache>
            </c:numRef>
          </c:val>
          <c:smooth val="0"/>
          <c:extLst>
            <c:ext xmlns:c16="http://schemas.microsoft.com/office/drawing/2014/chart" uri="{C3380CC4-5D6E-409C-BE32-E72D297353CC}">
              <c16:uniqueId val="{00000000-5024-40C0-97F3-E86BC52B5650}"/>
            </c:ext>
          </c:extLst>
        </c:ser>
        <c:ser>
          <c:idx val="1"/>
          <c:order val="1"/>
          <c:tx>
            <c:strRef>
              <c:f>Grafdata!$A$9</c:f>
              <c:strCache>
                <c:ptCount val="1"/>
                <c:pt idx="0">
                  <c:v>Östergötlands län</c:v>
                </c:pt>
              </c:strCache>
            </c:strRef>
          </c:tx>
          <c:spPr>
            <a:ln w="28575" cap="rnd">
              <a:solidFill>
                <a:schemeClr val="accent2"/>
              </a:solidFill>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Grafdata!$B$9:$AP$9</c:f>
              <c:numCache>
                <c:formatCode>General</c:formatCode>
                <c:ptCount val="41"/>
                <c:pt idx="0">
                  <c:v>6.1746847999999996</c:v>
                </c:pt>
                <c:pt idx="1">
                  <c:v>6.2669087000000001</c:v>
                </c:pt>
                <c:pt idx="2">
                  <c:v>6.5601390999999998</c:v>
                </c:pt>
                <c:pt idx="3">
                  <c:v>6.2236186</c:v>
                </c:pt>
                <c:pt idx="4">
                  <c:v>6.4449109</c:v>
                </c:pt>
                <c:pt idx="5">
                  <c:v>6.6383979999999996</c:v>
                </c:pt>
                <c:pt idx="6">
                  <c:v>6.6810691999999996</c:v>
                </c:pt>
                <c:pt idx="7">
                  <c:v>6.2292785000000004</c:v>
                </c:pt>
                <c:pt idx="8">
                  <c:v>6.3694144000000001</c:v>
                </c:pt>
                <c:pt idx="9">
                  <c:v>6.4889830000000002</c:v>
                </c:pt>
                <c:pt idx="10">
                  <c:v>6.4080724</c:v>
                </c:pt>
                <c:pt idx="11">
                  <c:v>5.8537321999999996</c:v>
                </c:pt>
                <c:pt idx="12">
                  <c:v>5.9308487000000003</c:v>
                </c:pt>
                <c:pt idx="13">
                  <c:v>6.0255554</c:v>
                </c:pt>
                <c:pt idx="14">
                  <c:v>6.0571602000000002</c:v>
                </c:pt>
                <c:pt idx="15">
                  <c:v>5.6200925000000002</c:v>
                </c:pt>
                <c:pt idx="16">
                  <c:v>5.7047904000000003</c:v>
                </c:pt>
                <c:pt idx="17">
                  <c:v>5.8823768000000003</c:v>
                </c:pt>
                <c:pt idx="18">
                  <c:v>5.8692494000000002</c:v>
                </c:pt>
                <c:pt idx="19">
                  <c:v>5.3923303999999996</c:v>
                </c:pt>
                <c:pt idx="20">
                  <c:v>5.4287983000000004</c:v>
                </c:pt>
                <c:pt idx="21">
                  <c:v>5.6212739000000003</c:v>
                </c:pt>
                <c:pt idx="22">
                  <c:v>5.7784333999999999</c:v>
                </c:pt>
                <c:pt idx="23">
                  <c:v>5.4686041999999997</c:v>
                </c:pt>
                <c:pt idx="24">
                  <c:v>5.4996074999999998</c:v>
                </c:pt>
                <c:pt idx="25">
                  <c:v>5.5892039000000002</c:v>
                </c:pt>
                <c:pt idx="26">
                  <c:v>5.5692235999999999</c:v>
                </c:pt>
                <c:pt idx="27">
                  <c:v>5.1506242000000002</c:v>
                </c:pt>
                <c:pt idx="28">
                  <c:v>5.1785635000000001</c:v>
                </c:pt>
                <c:pt idx="29">
                  <c:v>5.1828209000000003</c:v>
                </c:pt>
                <c:pt idx="30">
                  <c:v>5.2254132999999996</c:v>
                </c:pt>
                <c:pt idx="31">
                  <c:v>4.9741837999999996</c:v>
                </c:pt>
                <c:pt idx="32">
                  <c:v>5.1148096000000001</c:v>
                </c:pt>
                <c:pt idx="33">
                  <c:v>5.3383224380956884</c:v>
                </c:pt>
                <c:pt idx="34">
                  <c:v>5.5167820048807519</c:v>
                </c:pt>
                <c:pt idx="35">
                  <c:v>5.9989625455359983</c:v>
                </c:pt>
                <c:pt idx="36">
                  <c:v>6.2827507915183798</c:v>
                </c:pt>
                <c:pt idx="37">
                  <c:v>6.0413676291866478</c:v>
                </c:pt>
                <c:pt idx="38">
                  <c:v>5.9844570270381734</c:v>
                </c:pt>
                <c:pt idx="39">
                  <c:v>5.4646453025113653</c:v>
                </c:pt>
                <c:pt idx="40">
                  <c:v>5.3277204551141466</c:v>
                </c:pt>
              </c:numCache>
            </c:numRef>
          </c:val>
          <c:smooth val="0"/>
          <c:extLst>
            <c:ext xmlns:c16="http://schemas.microsoft.com/office/drawing/2014/chart" uri="{C3380CC4-5D6E-409C-BE32-E72D297353CC}">
              <c16:uniqueId val="{00000001-5024-40C0-97F3-E86BC52B5650}"/>
            </c:ext>
          </c:extLst>
        </c:ser>
        <c:ser>
          <c:idx val="2"/>
          <c:order val="2"/>
          <c:tx>
            <c:strRef>
              <c:f>Grafdata!$A$10</c:f>
              <c:strCache>
                <c:ptCount val="1"/>
                <c:pt idx="0">
                  <c:v>Linköpings kommun</c:v>
                </c:pt>
              </c:strCache>
            </c:strRef>
          </c:tx>
          <c:spPr>
            <a:ln w="28575" cap="rnd">
              <a:solidFill>
                <a:schemeClr val="accent3"/>
              </a:solidFill>
              <a:prstDash val="sysDot"/>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Grafdata!$B$10:$AP$10</c:f>
              <c:numCache>
                <c:formatCode>General</c:formatCode>
                <c:ptCount val="41"/>
                <c:pt idx="0">
                  <c:v>5.5492746999999998</c:v>
                </c:pt>
                <c:pt idx="1">
                  <c:v>5.5172062999999998</c:v>
                </c:pt>
                <c:pt idx="2">
                  <c:v>5.5614245999999996</c:v>
                </c:pt>
                <c:pt idx="3">
                  <c:v>5.4010375000000002</c:v>
                </c:pt>
                <c:pt idx="4">
                  <c:v>5.6773145999999999</c:v>
                </c:pt>
                <c:pt idx="5">
                  <c:v>5.5245967</c:v>
                </c:pt>
                <c:pt idx="6">
                  <c:v>5.4333396</c:v>
                </c:pt>
                <c:pt idx="7">
                  <c:v>5.0992945000000001</c:v>
                </c:pt>
                <c:pt idx="8">
                  <c:v>5.1938212000000004</c:v>
                </c:pt>
                <c:pt idx="9">
                  <c:v>4.9920312999999998</c:v>
                </c:pt>
                <c:pt idx="10">
                  <c:v>4.7889321000000002</c:v>
                </c:pt>
                <c:pt idx="11">
                  <c:v>4.3772744000000001</c:v>
                </c:pt>
                <c:pt idx="12">
                  <c:v>4.5126289999999996</c:v>
                </c:pt>
                <c:pt idx="13">
                  <c:v>4.3735743999999999</c:v>
                </c:pt>
                <c:pt idx="14">
                  <c:v>4.3306361999999998</c:v>
                </c:pt>
                <c:pt idx="15">
                  <c:v>3.9968433999999999</c:v>
                </c:pt>
                <c:pt idx="16">
                  <c:v>4.1200273000000003</c:v>
                </c:pt>
                <c:pt idx="17">
                  <c:v>4.1162935000000003</c:v>
                </c:pt>
                <c:pt idx="18">
                  <c:v>4.0640147999999998</c:v>
                </c:pt>
                <c:pt idx="19">
                  <c:v>3.6881561999999999</c:v>
                </c:pt>
                <c:pt idx="20">
                  <c:v>3.7796145999999999</c:v>
                </c:pt>
                <c:pt idx="21">
                  <c:v>3.8574516999999999</c:v>
                </c:pt>
                <c:pt idx="22">
                  <c:v>3.8951619000000002</c:v>
                </c:pt>
                <c:pt idx="23">
                  <c:v>3.7477464999999999</c:v>
                </c:pt>
                <c:pt idx="24">
                  <c:v>3.8152764000000001</c:v>
                </c:pt>
                <c:pt idx="25">
                  <c:v>3.9158312999999998</c:v>
                </c:pt>
                <c:pt idx="26">
                  <c:v>3.8969912</c:v>
                </c:pt>
                <c:pt idx="27">
                  <c:v>3.6674175</c:v>
                </c:pt>
                <c:pt idx="28">
                  <c:v>3.8734470999999999</c:v>
                </c:pt>
                <c:pt idx="29">
                  <c:v>3.8706100000000001</c:v>
                </c:pt>
                <c:pt idx="30">
                  <c:v>3.8512417000000001</c:v>
                </c:pt>
                <c:pt idx="31">
                  <c:v>3.7721558000000002</c:v>
                </c:pt>
                <c:pt idx="32">
                  <c:v>3.9634930000000002</c:v>
                </c:pt>
                <c:pt idx="33">
                  <c:v>3.9971643882471071</c:v>
                </c:pt>
                <c:pt idx="34">
                  <c:v>4.1125737381064251</c:v>
                </c:pt>
                <c:pt idx="35">
                  <c:v>4.7059667003082906</c:v>
                </c:pt>
                <c:pt idx="36">
                  <c:v>5.0672968308539765</c:v>
                </c:pt>
                <c:pt idx="37">
                  <c:v>4.8511184902772646</c:v>
                </c:pt>
                <c:pt idx="38">
                  <c:v>4.8091213774785322</c:v>
                </c:pt>
                <c:pt idx="39">
                  <c:v>4.4841831528358407</c:v>
                </c:pt>
                <c:pt idx="40">
                  <c:v>4.4113563225901302</c:v>
                </c:pt>
              </c:numCache>
            </c:numRef>
          </c:val>
          <c:smooth val="0"/>
          <c:extLst>
            <c:ext xmlns:c16="http://schemas.microsoft.com/office/drawing/2014/chart" uri="{C3380CC4-5D6E-409C-BE32-E72D297353CC}">
              <c16:uniqueId val="{00000002-5024-40C0-97F3-E86BC52B5650}"/>
            </c:ext>
          </c:extLst>
        </c:ser>
        <c:ser>
          <c:idx val="3"/>
          <c:order val="3"/>
          <c:tx>
            <c:strRef>
              <c:f>Grafdata!$A$11</c:f>
              <c:strCache>
                <c:ptCount val="1"/>
                <c:pt idx="0">
                  <c:v>Norrköpings kommun</c:v>
                </c:pt>
              </c:strCache>
            </c:strRef>
          </c:tx>
          <c:spPr>
            <a:ln w="28575" cap="rnd">
              <a:solidFill>
                <a:schemeClr val="accent5"/>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Grafdata!$B$11:$AP$11</c:f>
              <c:numCache>
                <c:formatCode>General</c:formatCode>
                <c:ptCount val="41"/>
                <c:pt idx="0">
                  <c:v>7.5365158000000001</c:v>
                </c:pt>
                <c:pt idx="1">
                  <c:v>7.7225469999999996</c:v>
                </c:pt>
                <c:pt idx="2">
                  <c:v>8.1923376999999995</c:v>
                </c:pt>
                <c:pt idx="3">
                  <c:v>7.8668170999999996</c:v>
                </c:pt>
                <c:pt idx="4">
                  <c:v>8.0667010999999995</c:v>
                </c:pt>
                <c:pt idx="5">
                  <c:v>8.4104484999999993</c:v>
                </c:pt>
                <c:pt idx="6">
                  <c:v>8.5753050999999996</c:v>
                </c:pt>
                <c:pt idx="7">
                  <c:v>8.2113403999999992</c:v>
                </c:pt>
                <c:pt idx="8">
                  <c:v>8.3297331000000003</c:v>
                </c:pt>
                <c:pt idx="9">
                  <c:v>8.6897850000000005</c:v>
                </c:pt>
                <c:pt idx="10">
                  <c:v>8.6652593000000007</c:v>
                </c:pt>
                <c:pt idx="11">
                  <c:v>8.1030075000000004</c:v>
                </c:pt>
                <c:pt idx="12">
                  <c:v>8.1646766999999993</c:v>
                </c:pt>
                <c:pt idx="13">
                  <c:v>8.3390625000000007</c:v>
                </c:pt>
                <c:pt idx="14">
                  <c:v>8.3615718000000001</c:v>
                </c:pt>
                <c:pt idx="15">
                  <c:v>7.9667101999999996</c:v>
                </c:pt>
                <c:pt idx="16">
                  <c:v>8.0235085000000002</c:v>
                </c:pt>
                <c:pt idx="17">
                  <c:v>8.1491053999999998</c:v>
                </c:pt>
                <c:pt idx="18">
                  <c:v>8.1424561000000004</c:v>
                </c:pt>
                <c:pt idx="19">
                  <c:v>7.7820567</c:v>
                </c:pt>
                <c:pt idx="20">
                  <c:v>7.9064693000000004</c:v>
                </c:pt>
                <c:pt idx="21">
                  <c:v>8.0919025999999992</c:v>
                </c:pt>
                <c:pt idx="22">
                  <c:v>8.3410709000000001</c:v>
                </c:pt>
                <c:pt idx="23">
                  <c:v>7.9282133999999997</c:v>
                </c:pt>
                <c:pt idx="24">
                  <c:v>7.9253922000000001</c:v>
                </c:pt>
                <c:pt idx="25">
                  <c:v>7.9634238000000002</c:v>
                </c:pt>
                <c:pt idx="26">
                  <c:v>7.9478442999999999</c:v>
                </c:pt>
                <c:pt idx="27">
                  <c:v>7.3582166000000004</c:v>
                </c:pt>
                <c:pt idx="28">
                  <c:v>7.2284708999999996</c:v>
                </c:pt>
                <c:pt idx="29">
                  <c:v>7.2224629</c:v>
                </c:pt>
                <c:pt idx="30">
                  <c:v>7.3105421000000002</c:v>
                </c:pt>
                <c:pt idx="31">
                  <c:v>6.9033508000000001</c:v>
                </c:pt>
                <c:pt idx="32">
                  <c:v>6.9890002000000004</c:v>
                </c:pt>
                <c:pt idx="33">
                  <c:v>7.3070018525781446</c:v>
                </c:pt>
                <c:pt idx="34">
                  <c:v>7.6138642222858781</c:v>
                </c:pt>
                <c:pt idx="35">
                  <c:v>8.2268594672481292</c:v>
                </c:pt>
                <c:pt idx="36">
                  <c:v>8.4702823108765681</c:v>
                </c:pt>
                <c:pt idx="37">
                  <c:v>8.1674152532904269</c:v>
                </c:pt>
                <c:pt idx="38">
                  <c:v>8.1519382810507519</c:v>
                </c:pt>
                <c:pt idx="39">
                  <c:v>7.4472458862786723</c:v>
                </c:pt>
                <c:pt idx="40">
                  <c:v>7.2607450039356642</c:v>
                </c:pt>
              </c:numCache>
            </c:numRef>
          </c:val>
          <c:smooth val="0"/>
          <c:extLst>
            <c:ext xmlns:c16="http://schemas.microsoft.com/office/drawing/2014/chart" uri="{C3380CC4-5D6E-409C-BE32-E72D297353CC}">
              <c16:uniqueId val="{00000003-5024-40C0-97F3-E86BC52B565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100.12333212334606</c:v>
                </c:pt>
                <c:pt idx="2">
                  <c:v>100.25275641646959</c:v>
                </c:pt>
                <c:pt idx="3">
                  <c:v>100.45645872412437</c:v>
                </c:pt>
                <c:pt idx="4">
                  <c:v>100.72737550804156</c:v>
                </c:pt>
                <c:pt idx="5">
                  <c:v>100.89449312197199</c:v>
                </c:pt>
                <c:pt idx="6">
                  <c:v>101.08003506217919</c:v>
                </c:pt>
                <c:pt idx="7">
                  <c:v>101.32256043442978</c:v>
                </c:pt>
                <c:pt idx="8">
                  <c:v>101.62883714310391</c:v>
                </c:pt>
                <c:pt idx="9">
                  <c:v>101.83388036161092</c:v>
                </c:pt>
                <c:pt idx="10">
                  <c:v>102.06623803976149</c:v>
                </c:pt>
                <c:pt idx="11">
                  <c:v>102.35472392334889</c:v>
                </c:pt>
                <c:pt idx="12">
                  <c:v>102.71691767039651</c:v>
                </c:pt>
                <c:pt idx="13">
                  <c:v>102.9160165360704</c:v>
                </c:pt>
                <c:pt idx="14">
                  <c:v>103.12720471612073</c:v>
                </c:pt>
                <c:pt idx="15">
                  <c:v>103.39976860313199</c:v>
                </c:pt>
                <c:pt idx="16">
                  <c:v>103.77441064856373</c:v>
                </c:pt>
                <c:pt idx="17">
                  <c:v>104.01051654208865</c:v>
                </c:pt>
                <c:pt idx="18">
                  <c:v>104.26772858359482</c:v>
                </c:pt>
                <c:pt idx="19">
                  <c:v>104.59454128917915</c:v>
                </c:pt>
                <c:pt idx="20">
                  <c:v>105.10228193463661</c:v>
                </c:pt>
                <c:pt idx="21">
                  <c:v>105.53235533419617</c:v>
                </c:pt>
                <c:pt idx="22">
                  <c:v>105.83580240422148</c:v>
                </c:pt>
                <c:pt idx="23">
                  <c:v>106.14376844940236</c:v>
                </c:pt>
                <c:pt idx="24">
                  <c:v>106.57320834777188</c:v>
                </c:pt>
                <c:pt idx="25">
                  <c:v>106.85308917352802</c:v>
                </c:pt>
                <c:pt idx="26">
                  <c:v>107.09006085201264</c:v>
                </c:pt>
                <c:pt idx="27">
                  <c:v>107.39454264064835</c:v>
                </c:pt>
                <c:pt idx="28">
                  <c:v>107.77001879598031</c:v>
                </c:pt>
                <c:pt idx="29">
                  <c:v>108.01390619578946</c:v>
                </c:pt>
                <c:pt idx="30">
                  <c:v>108.27698868165658</c:v>
                </c:pt>
                <c:pt idx="31">
                  <c:v>108.55242444072931</c:v>
                </c:pt>
                <c:pt idx="32">
                  <c:v>108.89301579719684</c:v>
                </c:pt>
                <c:pt idx="33">
                  <c:v>109.04233202768738</c:v>
                </c:pt>
                <c:pt idx="34">
                  <c:v>109.20930182467347</c:v>
                </c:pt>
                <c:pt idx="35">
                  <c:v>109.30418974458711</c:v>
                </c:pt>
                <c:pt idx="36">
                  <c:v>109.52417303282571</c:v>
                </c:pt>
                <c:pt idx="37">
                  <c:v>109.58826223655061</c:v>
                </c:pt>
                <c:pt idx="38">
                  <c:v>109.69924108669105</c:v>
                </c:pt>
                <c:pt idx="39">
                  <c:v>109.90451658896775</c:v>
                </c:pt>
                <c:pt idx="40">
                  <c:v>110.18113488359521</c:v>
                </c:pt>
              </c:numCache>
            </c:numRef>
          </c:val>
          <c:smooth val="0"/>
          <c:extLst>
            <c:ext xmlns:c16="http://schemas.microsoft.com/office/drawing/2014/chart" uri="{C3380CC4-5D6E-409C-BE32-E72D297353CC}">
              <c16:uniqueId val="{00000000-741E-4E90-91C2-D7CE703A4974}"/>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Grafdata!$B$28:$AP$28</c:f>
              <c:numCache>
                <c:formatCode>General</c:formatCode>
                <c:ptCount val="41"/>
                <c:pt idx="0">
                  <c:v>100</c:v>
                </c:pt>
                <c:pt idx="1">
                  <c:v>100.02018617687732</c:v>
                </c:pt>
                <c:pt idx="2">
                  <c:v>100.06195068076141</c:v>
                </c:pt>
                <c:pt idx="3">
                  <c:v>100.14803196376697</c:v>
                </c:pt>
                <c:pt idx="4">
                  <c:v>100.49978189647972</c:v>
                </c:pt>
                <c:pt idx="5">
                  <c:v>100.648741960333</c:v>
                </c:pt>
                <c:pt idx="6">
                  <c:v>100.82693717690516</c:v>
                </c:pt>
                <c:pt idx="7">
                  <c:v>101.04248842195142</c:v>
                </c:pt>
                <c:pt idx="8">
                  <c:v>101.42904210790091</c:v>
                </c:pt>
                <c:pt idx="9">
                  <c:v>101.59169164802732</c:v>
                </c:pt>
                <c:pt idx="10">
                  <c:v>101.82255654449776</c:v>
                </c:pt>
                <c:pt idx="11">
                  <c:v>101.99495113553046</c:v>
                </c:pt>
                <c:pt idx="12">
                  <c:v>102.37361597074629</c:v>
                </c:pt>
                <c:pt idx="13">
                  <c:v>102.57942216488627</c:v>
                </c:pt>
                <c:pt idx="14">
                  <c:v>102.70355555143067</c:v>
                </c:pt>
                <c:pt idx="15">
                  <c:v>102.87432596731232</c:v>
                </c:pt>
                <c:pt idx="16">
                  <c:v>103.25786332798128</c:v>
                </c:pt>
                <c:pt idx="17">
                  <c:v>103.40450314161879</c:v>
                </c:pt>
                <c:pt idx="18">
                  <c:v>103.63699221324028</c:v>
                </c:pt>
                <c:pt idx="19">
                  <c:v>103.88781126156644</c:v>
                </c:pt>
                <c:pt idx="20">
                  <c:v>104.51451084484951</c:v>
                </c:pt>
                <c:pt idx="21">
                  <c:v>104.89967238066953</c:v>
                </c:pt>
                <c:pt idx="22">
                  <c:v>105.24562168784281</c:v>
                </c:pt>
                <c:pt idx="23">
                  <c:v>105.41059147818501</c:v>
                </c:pt>
                <c:pt idx="24">
                  <c:v>105.9310236015852</c:v>
                </c:pt>
                <c:pt idx="25">
                  <c:v>106.15051927199829</c:v>
                </c:pt>
                <c:pt idx="26">
                  <c:v>106.30226363611052</c:v>
                </c:pt>
                <c:pt idx="27">
                  <c:v>106.44774332464013</c:v>
                </c:pt>
                <c:pt idx="28">
                  <c:v>106.84079371119381</c:v>
                </c:pt>
                <c:pt idx="29">
                  <c:v>107.09880553518892</c:v>
                </c:pt>
                <c:pt idx="30">
                  <c:v>107.28349745236527</c:v>
                </c:pt>
                <c:pt idx="31">
                  <c:v>107.42688891570067</c:v>
                </c:pt>
                <c:pt idx="32">
                  <c:v>107.85938355592268</c:v>
                </c:pt>
                <c:pt idx="33">
                  <c:v>108.00648741960333</c:v>
                </c:pt>
                <c:pt idx="34">
                  <c:v>108.07075835058053</c:v>
                </c:pt>
                <c:pt idx="35">
                  <c:v>107.99558224358915</c:v>
                </c:pt>
                <c:pt idx="36">
                  <c:v>108.37772745412866</c:v>
                </c:pt>
                <c:pt idx="37">
                  <c:v>108.39234503048809</c:v>
                </c:pt>
                <c:pt idx="38">
                  <c:v>108.47401783808365</c:v>
                </c:pt>
                <c:pt idx="39">
                  <c:v>108.5334162436077</c:v>
                </c:pt>
                <c:pt idx="40">
                  <c:v>108.84456179754424</c:v>
                </c:pt>
              </c:numCache>
            </c:numRef>
          </c:val>
          <c:smooth val="0"/>
          <c:extLst>
            <c:ext xmlns:c16="http://schemas.microsoft.com/office/drawing/2014/chart" uri="{C3380CC4-5D6E-409C-BE32-E72D297353CC}">
              <c16:uniqueId val="{00000001-741E-4E90-91C2-D7CE703A4974}"/>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Grafdata!$B$29:$AP$29</c:f>
              <c:numCache>
                <c:formatCode>General</c:formatCode>
                <c:ptCount val="41"/>
                <c:pt idx="0">
                  <c:v>100</c:v>
                </c:pt>
                <c:pt idx="1">
                  <c:v>99.988462921866841</c:v>
                </c:pt>
                <c:pt idx="2">
                  <c:v>100.09026067010065</c:v>
                </c:pt>
                <c:pt idx="3">
                  <c:v>99.943671912643964</c:v>
                </c:pt>
                <c:pt idx="4">
                  <c:v>100.57278199672889</c:v>
                </c:pt>
                <c:pt idx="5">
                  <c:v>100.79402243622371</c:v>
                </c:pt>
                <c:pt idx="6">
                  <c:v>101.02747860550657</c:v>
                </c:pt>
                <c:pt idx="7">
                  <c:v>100.98675950621306</c:v>
                </c:pt>
                <c:pt idx="8">
                  <c:v>101.73870553983346</c:v>
                </c:pt>
                <c:pt idx="9">
                  <c:v>101.93483586809727</c:v>
                </c:pt>
                <c:pt idx="10">
                  <c:v>102.18729428371711</c:v>
                </c:pt>
                <c:pt idx="11">
                  <c:v>102.11603585995344</c:v>
                </c:pt>
                <c:pt idx="12">
                  <c:v>102.81504706449226</c:v>
                </c:pt>
                <c:pt idx="13">
                  <c:v>103.07429199666103</c:v>
                </c:pt>
                <c:pt idx="14">
                  <c:v>103.15980210517743</c:v>
                </c:pt>
                <c:pt idx="15">
                  <c:v>103.08922233306866</c:v>
                </c:pt>
                <c:pt idx="16">
                  <c:v>103.68439983440899</c:v>
                </c:pt>
                <c:pt idx="17">
                  <c:v>103.81062904221892</c:v>
                </c:pt>
                <c:pt idx="18">
                  <c:v>104.22460655170308</c:v>
                </c:pt>
                <c:pt idx="19">
                  <c:v>104.23207171990688</c:v>
                </c:pt>
                <c:pt idx="20">
                  <c:v>105.36066942199238</c:v>
                </c:pt>
                <c:pt idx="21">
                  <c:v>105.74546491031619</c:v>
                </c:pt>
                <c:pt idx="22">
                  <c:v>106.13433230856934</c:v>
                </c:pt>
                <c:pt idx="23">
                  <c:v>106.09904242251494</c:v>
                </c:pt>
                <c:pt idx="24">
                  <c:v>107.17063338558951</c:v>
                </c:pt>
                <c:pt idx="25">
                  <c:v>107.57986033348942</c:v>
                </c:pt>
                <c:pt idx="26">
                  <c:v>107.87371650005768</c:v>
                </c:pt>
                <c:pt idx="27">
                  <c:v>107.79770751470977</c:v>
                </c:pt>
                <c:pt idx="28">
                  <c:v>108.86047600627074</c:v>
                </c:pt>
                <c:pt idx="29">
                  <c:v>109.28599059388806</c:v>
                </c:pt>
                <c:pt idx="30">
                  <c:v>109.60156361341288</c:v>
                </c:pt>
                <c:pt idx="31">
                  <c:v>109.51469620158669</c:v>
                </c:pt>
                <c:pt idx="32">
                  <c:v>110.45530739526708</c:v>
                </c:pt>
                <c:pt idx="33">
                  <c:v>110.65483098180535</c:v>
                </c:pt>
                <c:pt idx="34">
                  <c:v>110.84078153524577</c:v>
                </c:pt>
                <c:pt idx="35">
                  <c:v>110.67519053145212</c:v>
                </c:pt>
                <c:pt idx="36">
                  <c:v>111.61987363506186</c:v>
                </c:pt>
                <c:pt idx="37">
                  <c:v>111.71692082171143</c:v>
                </c:pt>
                <c:pt idx="38">
                  <c:v>111.76306913424408</c:v>
                </c:pt>
                <c:pt idx="39">
                  <c:v>111.46378375443669</c:v>
                </c:pt>
                <c:pt idx="40">
                  <c:v>112.25441293238593</c:v>
                </c:pt>
              </c:numCache>
            </c:numRef>
          </c:val>
          <c:smooth val="0"/>
          <c:extLst>
            <c:ext xmlns:c16="http://schemas.microsoft.com/office/drawing/2014/chart" uri="{C3380CC4-5D6E-409C-BE32-E72D297353CC}">
              <c16:uniqueId val="{00000002-741E-4E90-91C2-D7CE703A4974}"/>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Grafdata!$B$30:$AP$30</c:f>
              <c:numCache>
                <c:formatCode>General</c:formatCode>
                <c:ptCount val="41"/>
                <c:pt idx="0">
                  <c:v>100</c:v>
                </c:pt>
                <c:pt idx="1">
                  <c:v>99.963266524324453</c:v>
                </c:pt>
                <c:pt idx="2">
                  <c:v>100.08800728547267</c:v>
                </c:pt>
                <c:pt idx="3">
                  <c:v>100.38110981013385</c:v>
                </c:pt>
                <c:pt idx="4">
                  <c:v>100.86706308209166</c:v>
                </c:pt>
                <c:pt idx="5">
                  <c:v>101.11195291992867</c:v>
                </c:pt>
                <c:pt idx="6">
                  <c:v>101.39893319864392</c:v>
                </c:pt>
                <c:pt idx="7">
                  <c:v>101.79152221992638</c:v>
                </c:pt>
                <c:pt idx="8">
                  <c:v>102.12212350100634</c:v>
                </c:pt>
                <c:pt idx="9">
                  <c:v>102.35553412769474</c:v>
                </c:pt>
                <c:pt idx="10">
                  <c:v>102.59736284255879</c:v>
                </c:pt>
                <c:pt idx="11">
                  <c:v>102.95092254593598</c:v>
                </c:pt>
                <c:pt idx="12">
                  <c:v>103.27234045809705</c:v>
                </c:pt>
                <c:pt idx="13">
                  <c:v>103.52947478782592</c:v>
                </c:pt>
                <c:pt idx="14">
                  <c:v>103.83252596214922</c:v>
                </c:pt>
                <c:pt idx="15">
                  <c:v>104.1730758928913</c:v>
                </c:pt>
                <c:pt idx="16">
                  <c:v>104.59704142464663</c:v>
                </c:pt>
                <c:pt idx="17">
                  <c:v>104.87024664998354</c:v>
                </c:pt>
                <c:pt idx="18">
                  <c:v>105.09294334626658</c:v>
                </c:pt>
                <c:pt idx="19">
                  <c:v>105.59726335606217</c:v>
                </c:pt>
                <c:pt idx="20">
                  <c:v>106.08704303173619</c:v>
                </c:pt>
                <c:pt idx="21">
                  <c:v>106.6518202202478</c:v>
                </c:pt>
                <c:pt idx="22">
                  <c:v>107.10104001653006</c:v>
                </c:pt>
                <c:pt idx="23">
                  <c:v>107.39796894490743</c:v>
                </c:pt>
                <c:pt idx="24">
                  <c:v>107.7362230334198</c:v>
                </c:pt>
                <c:pt idx="25">
                  <c:v>107.84871930267619</c:v>
                </c:pt>
                <c:pt idx="26">
                  <c:v>107.89769727024358</c:v>
                </c:pt>
                <c:pt idx="27">
                  <c:v>108.14870935402652</c:v>
                </c:pt>
                <c:pt idx="28">
                  <c:v>108.24207360470189</c:v>
                </c:pt>
                <c:pt idx="29">
                  <c:v>108.42191457936345</c:v>
                </c:pt>
                <c:pt idx="30">
                  <c:v>108.65991689051128</c:v>
                </c:pt>
                <c:pt idx="31">
                  <c:v>108.97674311821292</c:v>
                </c:pt>
                <c:pt idx="32">
                  <c:v>109.29586518814428</c:v>
                </c:pt>
                <c:pt idx="33">
                  <c:v>109.56600929050822</c:v>
                </c:pt>
                <c:pt idx="34">
                  <c:v>109.68998477091321</c:v>
                </c:pt>
                <c:pt idx="35">
                  <c:v>109.64177208408904</c:v>
                </c:pt>
                <c:pt idx="36">
                  <c:v>109.87441743003421</c:v>
                </c:pt>
                <c:pt idx="37">
                  <c:v>109.80095047868311</c:v>
                </c:pt>
                <c:pt idx="38">
                  <c:v>109.89354944861522</c:v>
                </c:pt>
                <c:pt idx="39">
                  <c:v>110.10247109151993</c:v>
                </c:pt>
                <c:pt idx="40">
                  <c:v>110.29838296178953</c:v>
                </c:pt>
              </c:numCache>
            </c:numRef>
          </c:val>
          <c:smooth val="0"/>
          <c:extLst>
            <c:ext xmlns:c16="http://schemas.microsoft.com/office/drawing/2014/chart" uri="{C3380CC4-5D6E-409C-BE32-E72D297353CC}">
              <c16:uniqueId val="{00000003-741E-4E90-91C2-D7CE703A497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110.92962290784432</c:v>
                </c:pt>
                <c:pt idx="2">
                  <c:v>112.62351280500101</c:v>
                </c:pt>
                <c:pt idx="3">
                  <c:v>125.32768703367614</c:v>
                </c:pt>
                <c:pt idx="4">
                  <c:v>88.788062109296234</c:v>
                </c:pt>
                <c:pt idx="5">
                  <c:v>103.16596087920952</c:v>
                </c:pt>
                <c:pt idx="6">
                  <c:v>148.25569671304697</c:v>
                </c:pt>
                <c:pt idx="7">
                  <c:v>157.75357935067555</c:v>
                </c:pt>
                <c:pt idx="8">
                  <c:v>131.33696309739867</c:v>
                </c:pt>
                <c:pt idx="9">
                  <c:v>177.71728171002218</c:v>
                </c:pt>
                <c:pt idx="10">
                  <c:v>176.0233918128655</c:v>
                </c:pt>
                <c:pt idx="11">
                  <c:v>186.06573906029442</c:v>
                </c:pt>
                <c:pt idx="12">
                  <c:v>156.50332728372655</c:v>
                </c:pt>
                <c:pt idx="13">
                  <c:v>223.61363178060094</c:v>
                </c:pt>
                <c:pt idx="14">
                  <c:v>228.13067150635209</c:v>
                </c:pt>
                <c:pt idx="15">
                  <c:v>266.58600524299254</c:v>
                </c:pt>
                <c:pt idx="16">
                  <c:v>237.40673522887678</c:v>
                </c:pt>
                <c:pt idx="17">
                  <c:v>237.66888485581771</c:v>
                </c:pt>
                <c:pt idx="18">
                  <c:v>300.10082677959264</c:v>
                </c:pt>
                <c:pt idx="19">
                  <c:v>334.28110506150432</c:v>
                </c:pt>
                <c:pt idx="20">
                  <c:v>295.66444847751563</c:v>
                </c:pt>
                <c:pt idx="21">
                  <c:v>303.32728372655777</c:v>
                </c:pt>
                <c:pt idx="22">
                  <c:v>342.24642064932448</c:v>
                </c:pt>
                <c:pt idx="23">
                  <c:v>357.16878402903814</c:v>
                </c:pt>
                <c:pt idx="24">
                  <c:v>256.36216979229681</c:v>
                </c:pt>
                <c:pt idx="25">
                  <c:v>330.32869530147207</c:v>
                </c:pt>
                <c:pt idx="26">
                  <c:v>278.06009276063725</c:v>
                </c:pt>
                <c:pt idx="27">
                  <c:v>289.77616454930427</c:v>
                </c:pt>
                <c:pt idx="28">
                  <c:v>222.56503327283727</c:v>
                </c:pt>
                <c:pt idx="29">
                  <c:v>277.11232103246624</c:v>
                </c:pt>
                <c:pt idx="30">
                  <c:v>234.40209719701554</c:v>
                </c:pt>
                <c:pt idx="31">
                  <c:v>254.97076023391813</c:v>
                </c:pt>
                <c:pt idx="32">
                  <c:v>179.39100625126034</c:v>
                </c:pt>
                <c:pt idx="33">
                  <c:v>284.33151845130067</c:v>
                </c:pt>
                <c:pt idx="34">
                  <c:v>239.06029441419642</c:v>
                </c:pt>
                <c:pt idx="35">
                  <c:v>252.14761040532366</c:v>
                </c:pt>
                <c:pt idx="36">
                  <c:v>207.15870135107883</c:v>
                </c:pt>
                <c:pt idx="37">
                  <c:v>259.16515426497278</c:v>
                </c:pt>
                <c:pt idx="38">
                  <c:v>310.76830006049607</c:v>
                </c:pt>
                <c:pt idx="39">
                  <c:v>296.00725952813065</c:v>
                </c:pt>
                <c:pt idx="40">
                  <c:v>222.72635612018553</c:v>
                </c:pt>
              </c:numCache>
            </c:numRef>
          </c:val>
          <c:smooth val="0"/>
          <c:extLst>
            <c:ext xmlns:c16="http://schemas.microsoft.com/office/drawing/2014/chart" uri="{C3380CC4-5D6E-409C-BE32-E72D297353CC}">
              <c16:uniqueId val="{00000000-E761-4F25-9182-B0E67CCA96D8}"/>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Grafdata!$B$28:$AP$28</c:f>
              <c:numCache>
                <c:formatCode>General</c:formatCode>
                <c:ptCount val="41"/>
                <c:pt idx="0">
                  <c:v>100</c:v>
                </c:pt>
                <c:pt idx="1">
                  <c:v>121.50537634408602</c:v>
                </c:pt>
                <c:pt idx="2">
                  <c:v>212.90322580645162</c:v>
                </c:pt>
                <c:pt idx="3">
                  <c:v>338.70967741935482</c:v>
                </c:pt>
                <c:pt idx="4">
                  <c:v>163.44086021505376</c:v>
                </c:pt>
                <c:pt idx="5">
                  <c:v>286.02150537634407</c:v>
                </c:pt>
                <c:pt idx="6">
                  <c:v>125.80645161290323</c:v>
                </c:pt>
                <c:pt idx="7">
                  <c:v>366.66666666666669</c:v>
                </c:pt>
                <c:pt idx="8">
                  <c:v>274.19354838709677</c:v>
                </c:pt>
                <c:pt idx="9">
                  <c:v>450.53763440860217</c:v>
                </c:pt>
                <c:pt idx="10">
                  <c:v>372.04301075268819</c:v>
                </c:pt>
                <c:pt idx="11">
                  <c:v>584.94623655913983</c:v>
                </c:pt>
                <c:pt idx="12">
                  <c:v>524.73118279569894</c:v>
                </c:pt>
                <c:pt idx="13">
                  <c:v>211.8279569892473</c:v>
                </c:pt>
                <c:pt idx="14">
                  <c:v>1061.2903225806451</c:v>
                </c:pt>
                <c:pt idx="15">
                  <c:v>941.93548387096769</c:v>
                </c:pt>
                <c:pt idx="16">
                  <c:v>753.76344086021504</c:v>
                </c:pt>
                <c:pt idx="17">
                  <c:v>1052.6881720430108</c:v>
                </c:pt>
                <c:pt idx="18">
                  <c:v>727.95698924731187</c:v>
                </c:pt>
                <c:pt idx="19">
                  <c:v>1030.1075268817203</c:v>
                </c:pt>
                <c:pt idx="20">
                  <c:v>735.48387096774195</c:v>
                </c:pt>
                <c:pt idx="21">
                  <c:v>806.45161290322585</c:v>
                </c:pt>
                <c:pt idx="22">
                  <c:v>538.70967741935488</c:v>
                </c:pt>
                <c:pt idx="23">
                  <c:v>1008.6021505376344</c:v>
                </c:pt>
                <c:pt idx="24">
                  <c:v>722.58064516129036</c:v>
                </c:pt>
                <c:pt idx="25">
                  <c:v>558.06451612903231</c:v>
                </c:pt>
                <c:pt idx="26">
                  <c:v>604.30107526881716</c:v>
                </c:pt>
                <c:pt idx="27">
                  <c:v>610.75268817204301</c:v>
                </c:pt>
                <c:pt idx="28">
                  <c:v>284.94623655913978</c:v>
                </c:pt>
                <c:pt idx="29">
                  <c:v>331.18279569892474</c:v>
                </c:pt>
                <c:pt idx="30">
                  <c:v>567.74193548387098</c:v>
                </c:pt>
                <c:pt idx="31">
                  <c:v>582.79569892473114</c:v>
                </c:pt>
                <c:pt idx="32">
                  <c:v>752.68817204301081</c:v>
                </c:pt>
                <c:pt idx="33">
                  <c:v>584.94623655913983</c:v>
                </c:pt>
                <c:pt idx="34">
                  <c:v>288.1720430107527</c:v>
                </c:pt>
                <c:pt idx="35">
                  <c:v>895.69892473118284</c:v>
                </c:pt>
                <c:pt idx="36">
                  <c:v>135.48387096774192</c:v>
                </c:pt>
                <c:pt idx="37">
                  <c:v>261.29032258064518</c:v>
                </c:pt>
                <c:pt idx="38">
                  <c:v>465.59139784946234</c:v>
                </c:pt>
                <c:pt idx="39">
                  <c:v>621.50537634408602</c:v>
                </c:pt>
                <c:pt idx="40">
                  <c:v>248.38709677419354</c:v>
                </c:pt>
              </c:numCache>
            </c:numRef>
          </c:val>
          <c:smooth val="0"/>
          <c:extLst>
            <c:ext xmlns:c16="http://schemas.microsoft.com/office/drawing/2014/chart" uri="{C3380CC4-5D6E-409C-BE32-E72D297353CC}">
              <c16:uniqueId val="{00000001-E761-4F25-9182-B0E67CCA96D8}"/>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Grafdata!$B$29:$AP$29</c:f>
              <c:numCache>
                <c:formatCode>General</c:formatCode>
                <c:ptCount val="41"/>
                <c:pt idx="0">
                  <c:v>100</c:v>
                </c:pt>
                <c:pt idx="1">
                  <c:v>112.5</c:v>
                </c:pt>
                <c:pt idx="2">
                  <c:v>256.25</c:v>
                </c:pt>
                <c:pt idx="3">
                  <c:v>570.83333333333337</c:v>
                </c:pt>
                <c:pt idx="4">
                  <c:v>225</c:v>
                </c:pt>
                <c:pt idx="5">
                  <c:v>245.83333333333334</c:v>
                </c:pt>
                <c:pt idx="6">
                  <c:v>189.58333333333334</c:v>
                </c:pt>
                <c:pt idx="7">
                  <c:v>556.25</c:v>
                </c:pt>
                <c:pt idx="8">
                  <c:v>329.16666666666669</c:v>
                </c:pt>
                <c:pt idx="9">
                  <c:v>579.16666666666663</c:v>
                </c:pt>
                <c:pt idx="10">
                  <c:v>408.33333333333331</c:v>
                </c:pt>
                <c:pt idx="11">
                  <c:v>420.83333333333331</c:v>
                </c:pt>
                <c:pt idx="12">
                  <c:v>481.25</c:v>
                </c:pt>
                <c:pt idx="13">
                  <c:v>197.91666666666666</c:v>
                </c:pt>
                <c:pt idx="14">
                  <c:v>768.75</c:v>
                </c:pt>
                <c:pt idx="15">
                  <c:v>1243.75</c:v>
                </c:pt>
                <c:pt idx="16">
                  <c:v>1118.75</c:v>
                </c:pt>
                <c:pt idx="17">
                  <c:v>1616.6666666666667</c:v>
                </c:pt>
                <c:pt idx="18">
                  <c:v>606.25</c:v>
                </c:pt>
                <c:pt idx="19">
                  <c:v>889.58333333333337</c:v>
                </c:pt>
                <c:pt idx="20">
                  <c:v>725</c:v>
                </c:pt>
                <c:pt idx="21">
                  <c:v>831.25</c:v>
                </c:pt>
                <c:pt idx="22">
                  <c:v>595.83333333333337</c:v>
                </c:pt>
                <c:pt idx="23">
                  <c:v>1597.9166666666667</c:v>
                </c:pt>
                <c:pt idx="24">
                  <c:v>1045.8333333333333</c:v>
                </c:pt>
                <c:pt idx="25">
                  <c:v>472.91666666666669</c:v>
                </c:pt>
                <c:pt idx="26">
                  <c:v>489.58333333333331</c:v>
                </c:pt>
                <c:pt idx="27">
                  <c:v>697.91666666666663</c:v>
                </c:pt>
                <c:pt idx="28">
                  <c:v>62.5</c:v>
                </c:pt>
                <c:pt idx="29">
                  <c:v>412.5</c:v>
                </c:pt>
                <c:pt idx="30">
                  <c:v>700</c:v>
                </c:pt>
                <c:pt idx="31">
                  <c:v>456.25</c:v>
                </c:pt>
                <c:pt idx="32">
                  <c:v>1016.6666666666666</c:v>
                </c:pt>
                <c:pt idx="33">
                  <c:v>439.58333333333331</c:v>
                </c:pt>
                <c:pt idx="34">
                  <c:v>83.333333333333329</c:v>
                </c:pt>
                <c:pt idx="35">
                  <c:v>933.33333333333337</c:v>
                </c:pt>
                <c:pt idx="36">
                  <c:v>91.666666666666671</c:v>
                </c:pt>
                <c:pt idx="37">
                  <c:v>118.75</c:v>
                </c:pt>
                <c:pt idx="38">
                  <c:v>662.5</c:v>
                </c:pt>
                <c:pt idx="39">
                  <c:v>910.41666666666663</c:v>
                </c:pt>
                <c:pt idx="40">
                  <c:v>314.58333333333331</c:v>
                </c:pt>
              </c:numCache>
            </c:numRef>
          </c:val>
          <c:smooth val="0"/>
          <c:extLst>
            <c:ext xmlns:c16="http://schemas.microsoft.com/office/drawing/2014/chart" uri="{C3380CC4-5D6E-409C-BE32-E72D297353CC}">
              <c16:uniqueId val="{00000002-E761-4F25-9182-B0E67CCA96D8}"/>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Grafdata!$B$30:$AP$30</c:f>
              <c:numCache>
                <c:formatCode>General</c:formatCode>
                <c:ptCount val="41"/>
                <c:pt idx="0">
                  <c:v>100</c:v>
                </c:pt>
                <c:pt idx="1">
                  <c:v>132</c:v>
                </c:pt>
                <c:pt idx="2">
                  <c:v>240</c:v>
                </c:pt>
                <c:pt idx="3">
                  <c:v>44</c:v>
                </c:pt>
                <c:pt idx="4">
                  <c:v>36</c:v>
                </c:pt>
                <c:pt idx="5">
                  <c:v>548</c:v>
                </c:pt>
                <c:pt idx="6">
                  <c:v>52</c:v>
                </c:pt>
                <c:pt idx="7">
                  <c:v>76</c:v>
                </c:pt>
                <c:pt idx="8">
                  <c:v>320</c:v>
                </c:pt>
                <c:pt idx="9">
                  <c:v>348</c:v>
                </c:pt>
                <c:pt idx="10">
                  <c:v>564</c:v>
                </c:pt>
                <c:pt idx="11">
                  <c:v>1188</c:v>
                </c:pt>
                <c:pt idx="12">
                  <c:v>876</c:v>
                </c:pt>
                <c:pt idx="13">
                  <c:v>288</c:v>
                </c:pt>
                <c:pt idx="14">
                  <c:v>2328</c:v>
                </c:pt>
                <c:pt idx="15">
                  <c:v>420</c:v>
                </c:pt>
                <c:pt idx="16">
                  <c:v>492</c:v>
                </c:pt>
                <c:pt idx="17">
                  <c:v>488</c:v>
                </c:pt>
                <c:pt idx="18">
                  <c:v>1244</c:v>
                </c:pt>
                <c:pt idx="19">
                  <c:v>1500</c:v>
                </c:pt>
                <c:pt idx="20">
                  <c:v>1076</c:v>
                </c:pt>
                <c:pt idx="21">
                  <c:v>1036</c:v>
                </c:pt>
                <c:pt idx="22">
                  <c:v>544</c:v>
                </c:pt>
                <c:pt idx="23">
                  <c:v>420</c:v>
                </c:pt>
                <c:pt idx="24">
                  <c:v>380</c:v>
                </c:pt>
                <c:pt idx="25">
                  <c:v>912</c:v>
                </c:pt>
                <c:pt idx="26">
                  <c:v>652</c:v>
                </c:pt>
                <c:pt idx="27">
                  <c:v>648</c:v>
                </c:pt>
                <c:pt idx="28">
                  <c:v>544</c:v>
                </c:pt>
                <c:pt idx="29">
                  <c:v>212</c:v>
                </c:pt>
                <c:pt idx="30">
                  <c:v>352</c:v>
                </c:pt>
                <c:pt idx="31">
                  <c:v>1024</c:v>
                </c:pt>
                <c:pt idx="32">
                  <c:v>600</c:v>
                </c:pt>
                <c:pt idx="33">
                  <c:v>908</c:v>
                </c:pt>
                <c:pt idx="34">
                  <c:v>632</c:v>
                </c:pt>
                <c:pt idx="35">
                  <c:v>1128</c:v>
                </c:pt>
                <c:pt idx="36">
                  <c:v>152</c:v>
                </c:pt>
                <c:pt idx="37">
                  <c:v>344</c:v>
                </c:pt>
                <c:pt idx="38">
                  <c:v>56</c:v>
                </c:pt>
                <c:pt idx="39">
                  <c:v>8</c:v>
                </c:pt>
                <c:pt idx="40">
                  <c:v>0</c:v>
                </c:pt>
              </c:numCache>
            </c:numRef>
          </c:val>
          <c:smooth val="0"/>
          <c:extLst>
            <c:ext xmlns:c16="http://schemas.microsoft.com/office/drawing/2014/chart" uri="{C3380CC4-5D6E-409C-BE32-E72D297353CC}">
              <c16:uniqueId val="{00000003-E761-4F25-9182-B0E67CCA96D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100.15052689614095</c:v>
                </c:pt>
                <c:pt idx="2">
                  <c:v>102.12115772665297</c:v>
                </c:pt>
                <c:pt idx="3">
                  <c:v>108.42427973612592</c:v>
                </c:pt>
                <c:pt idx="4">
                  <c:v>119.40749937182952</c:v>
                </c:pt>
                <c:pt idx="5">
                  <c:v>122.81821157891333</c:v>
                </c:pt>
                <c:pt idx="6">
                  <c:v>124.74553136549052</c:v>
                </c:pt>
                <c:pt idx="7">
                  <c:v>126.63345777710596</c:v>
                </c:pt>
                <c:pt idx="8">
                  <c:v>133.58917502992207</c:v>
                </c:pt>
                <c:pt idx="9">
                  <c:v>85.428108910850753</c:v>
                </c:pt>
                <c:pt idx="10">
                  <c:v>119.13699819709221</c:v>
                </c:pt>
              </c:numCache>
            </c:numRef>
          </c:val>
          <c:smooth val="0"/>
          <c:extLst>
            <c:ext xmlns:c16="http://schemas.microsoft.com/office/drawing/2014/chart" uri="{C3380CC4-5D6E-409C-BE32-E72D297353CC}">
              <c16:uniqueId val="{00000000-308C-482E-B295-63E335536865}"/>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Grafdata!$B$26:$L$26</c:f>
              <c:numCache>
                <c:formatCode>General</c:formatCode>
                <c:ptCount val="11"/>
                <c:pt idx="0">
                  <c:v>100</c:v>
                </c:pt>
                <c:pt idx="1">
                  <c:v>102.36396245134702</c:v>
                </c:pt>
                <c:pt idx="2">
                  <c:v>105.94166003423426</c:v>
                </c:pt>
                <c:pt idx="3">
                  <c:v>113.41214116723542</c:v>
                </c:pt>
                <c:pt idx="4">
                  <c:v>129.86120953761952</c:v>
                </c:pt>
                <c:pt idx="5">
                  <c:v>136.50554398665517</c:v>
                </c:pt>
                <c:pt idx="6">
                  <c:v>129.73964522846458</c:v>
                </c:pt>
                <c:pt idx="7">
                  <c:v>131.4227385222577</c:v>
                </c:pt>
                <c:pt idx="8">
                  <c:v>144.82861067803447</c:v>
                </c:pt>
                <c:pt idx="9">
                  <c:v>114.97503298045159</c:v>
                </c:pt>
                <c:pt idx="10">
                  <c:v>150.74192387784694</c:v>
                </c:pt>
              </c:numCache>
            </c:numRef>
          </c:val>
          <c:smooth val="0"/>
          <c:extLst>
            <c:ext xmlns:c16="http://schemas.microsoft.com/office/drawing/2014/chart" uri="{C3380CC4-5D6E-409C-BE32-E72D297353CC}">
              <c16:uniqueId val="{00000001-308C-482E-B295-63E335536865}"/>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Grafdata!$B$27:$L$27</c:f>
              <c:numCache>
                <c:formatCode>General</c:formatCode>
                <c:ptCount val="11"/>
                <c:pt idx="0">
                  <c:v>100</c:v>
                </c:pt>
                <c:pt idx="1">
                  <c:v>107.03902844445952</c:v>
                </c:pt>
                <c:pt idx="2">
                  <c:v>111.72803907932901</c:v>
                </c:pt>
                <c:pt idx="3">
                  <c:v>115.11949386841258</c:v>
                </c:pt>
                <c:pt idx="4">
                  <c:v>124.02344081279577</c:v>
                </c:pt>
                <c:pt idx="5">
                  <c:v>128.48431908000745</c:v>
                </c:pt>
                <c:pt idx="6">
                  <c:v>129.54186949810878</c:v>
                </c:pt>
                <c:pt idx="7">
                  <c:v>136.04576216564615</c:v>
                </c:pt>
                <c:pt idx="8">
                  <c:v>155.42768458367962</c:v>
                </c:pt>
                <c:pt idx="9">
                  <c:v>118.32946045422935</c:v>
                </c:pt>
                <c:pt idx="10">
                  <c:v>171.22987940363316</c:v>
                </c:pt>
              </c:numCache>
            </c:numRef>
          </c:val>
          <c:smooth val="0"/>
          <c:extLst>
            <c:ext xmlns:c16="http://schemas.microsoft.com/office/drawing/2014/chart" uri="{C3380CC4-5D6E-409C-BE32-E72D297353CC}">
              <c16:uniqueId val="{00000002-308C-482E-B295-63E335536865}"/>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val>
            <c:numRef>
              <c:f>Grafdata!$B$28:$L$28</c:f>
              <c:numCache>
                <c:formatCode>General</c:formatCode>
                <c:ptCount val="11"/>
                <c:pt idx="0">
                  <c:v>100</c:v>
                </c:pt>
                <c:pt idx="1">
                  <c:v>98.643857002990131</c:v>
                </c:pt>
                <c:pt idx="2">
                  <c:v>100.72702495303115</c:v>
                </c:pt>
                <c:pt idx="3">
                  <c:v>111.14154163689767</c:v>
                </c:pt>
                <c:pt idx="4">
                  <c:v>137.90981979836468</c:v>
                </c:pt>
                <c:pt idx="5">
                  <c:v>145.66166547590697</c:v>
                </c:pt>
                <c:pt idx="6">
                  <c:v>127.7010399301421</c:v>
                </c:pt>
                <c:pt idx="7">
                  <c:v>128.06422164007304</c:v>
                </c:pt>
                <c:pt idx="8">
                  <c:v>142.48895239607313</c:v>
                </c:pt>
                <c:pt idx="9">
                  <c:v>109.86941335238549</c:v>
                </c:pt>
                <c:pt idx="10">
                  <c:v>131.34344156015982</c:v>
                </c:pt>
              </c:numCache>
            </c:numRef>
          </c:val>
          <c:smooth val="0"/>
          <c:extLst>
            <c:ext xmlns:c16="http://schemas.microsoft.com/office/drawing/2014/chart" uri="{C3380CC4-5D6E-409C-BE32-E72D297353CC}">
              <c16:uniqueId val="{00000003-308C-482E-B295-63E33553686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2022-01-07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07/01/2022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1/7/2022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1/7/2022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1/7/2022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1/7/2022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1/7/2022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1/7/2022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1/7/2022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sv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9.png"/><Relationship Id="rId14" Type="http://schemas.openxmlformats.org/officeDocument/2006/relationships/image" Target="../media/image18.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hyperlink" Target="https://stockholmbusinessalliance.se/material/?cat=konjunkturrappor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Östgötakonjunkturen</a:t>
            </a:r>
            <a:r>
              <a:rPr lang="sv-SE" sz="3200" dirty="0">
                <a:solidFill>
                  <a:schemeClr val="bg1"/>
                </a:solidFill>
                <a:latin typeface="+mj-lt"/>
              </a:rPr>
              <a:t> </a:t>
            </a:r>
          </a:p>
          <a:p>
            <a:r>
              <a:rPr lang="sv-SE" sz="2000" dirty="0">
                <a:solidFill>
                  <a:schemeClr val="bg1"/>
                </a:solidFill>
                <a:latin typeface="+mj-lt"/>
              </a:rPr>
              <a:t>Östergötlands län, 2021 kv3</a:t>
            </a:r>
          </a:p>
          <a:p>
            <a:endParaRPr lang="sv-SE" sz="2000" dirty="0">
              <a:solidFill>
                <a:schemeClr val="bg1"/>
              </a:solidFill>
              <a:latin typeface="+mj-lt"/>
            </a:endParaRPr>
          </a:p>
          <a:p>
            <a:r>
              <a:rPr lang="sv-SE" sz="2000" dirty="0" smtClean="0">
                <a:solidFill>
                  <a:schemeClr val="bg1"/>
                </a:solidFill>
                <a:latin typeface="+mj-lt"/>
              </a:rPr>
              <a:t>2022-01-10</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gräs, utomhus, träd, himmel&#10;&#10;Automatiskt genererad beskrivning">
            <a:extLst>
              <a:ext uri="{FF2B5EF4-FFF2-40B4-BE49-F238E27FC236}">
                <a16:creationId xmlns:a16="http://schemas.microsoft.com/office/drawing/2014/main" id="{8AA6B40A-53C2-43FA-B03C-3A0D1001CE69}"/>
              </a:ext>
            </a:extLst>
          </p:cNvPr>
          <p:cNvPicPr>
            <a:picLocks noGrp="1" noChangeAspect="1"/>
          </p:cNvPicPr>
          <p:nvPr>
            <p:ph type="pic" sz="quarter" idx="13"/>
          </p:nvPr>
        </p:nvPicPr>
        <p:blipFill>
          <a:blip r:embed="rId3"/>
          <a:srcRect t="2400" b="2400"/>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Östergötlands län och Norrköping- samt Linköpings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a:t>
            </a:r>
            <a:r>
              <a:rPr lang="sv-SE" sz="1100"/>
              <a:t>: </a:t>
            </a:r>
            <a:r>
              <a:rPr lang="sv-SE" sz="1100">
                <a:hlinkClick r:id="rId4"/>
              </a:rPr>
              <a:t>https://stockholmbusinessalliance.se/material</a:t>
            </a:r>
            <a:r>
              <a:rPr lang="sv-SE" sz="1100">
                <a:hlinkClick r:id="rId4"/>
              </a:rPr>
              <a:t>/?</a:t>
            </a:r>
            <a:r>
              <a:rPr lang="sv-SE" sz="1100" smtClean="0">
                <a:hlinkClick r:id="rId4"/>
              </a:rPr>
              <a:t>cat=konjunkturrapporter</a:t>
            </a:r>
            <a:endParaRPr lang="sv-SE" sz="1100" smtClean="0"/>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308070C0-1191-4B66-B3E2-394281FD92D3}"/>
              </a:ext>
            </a:extLst>
          </p:cNvPr>
          <p:cNvPicPr>
            <a:picLocks noGrp="1" noChangeAspect="1"/>
          </p:cNvPicPr>
          <p:nvPr>
            <p:ph type="pic" sz="quarter" idx="13"/>
          </p:nvPr>
        </p:nvPicPr>
        <p:blipFill>
          <a:blip r:embed="rId2"/>
          <a:srcRect t="2400" b="2400"/>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83136" y="1118362"/>
            <a:ext cx="5154353" cy="5413240"/>
          </a:xfrm>
        </p:spPr>
        <p:txBody>
          <a:bodyPr/>
          <a:lstStyle/>
          <a:p>
            <a:pPr>
              <a:lnSpc>
                <a:spcPct val="107000"/>
              </a:lnSpc>
              <a:spcAft>
                <a:spcPts val="800"/>
              </a:spcAft>
            </a:pPr>
            <a:r>
              <a:rPr lang="sv-SE" sz="1100" b="1" dirty="0"/>
              <a:t>Fjolåret präglades starkt av följdverkningarna av Covid-19 pandemin. Återhämtningen fortsätter under det tredje kvartalet med förbättringar inom både näringsliv och arbetsmarknad. Arbetslösheten sjunker samtidigt som sysselsättningen ökar. Återhämtningen inom besök- och turismnäringen fortsätter samtidigt som nyföretagandet ökar och konkurserna minskar. Årets tredje kvartal bjuder med andra ord på en rad positiva nyheter.</a:t>
            </a:r>
          </a:p>
          <a:p>
            <a:pPr>
              <a:lnSpc>
                <a:spcPct val="107000"/>
              </a:lnSpc>
              <a:spcAft>
                <a:spcPts val="800"/>
              </a:spcAft>
            </a:pPr>
            <a:r>
              <a:rPr lang="sv-SE" sz="1100" dirty="0"/>
              <a:t>Lönesumman i privat sektor ökar med 6,8 procent samtidigt som den totala lönesumman ökar med 6,5 procent. </a:t>
            </a:r>
            <a:r>
              <a:rPr lang="sv-SE" sz="1100" dirty="0"/>
              <a:t>Lönesumman stiger också per sysselsatt och invånare, vilket tyder på att köpkraften ökar i länet. </a:t>
            </a:r>
            <a:r>
              <a:rPr lang="sv-SE" sz="1100" dirty="0" smtClean="0"/>
              <a:t>Företagandet stärkt genom att antalet nyregistrerade företag ökar samtidigt som konkurserna minskar med 29 procent. Återhämtningen </a:t>
            </a:r>
            <a:r>
              <a:rPr lang="sv-SE" sz="1100" dirty="0"/>
              <a:t>inom </a:t>
            </a:r>
            <a:r>
              <a:rPr lang="sv-SE" sz="1100" dirty="0" smtClean="0"/>
              <a:t>besöksnäringen fortsätter </a:t>
            </a:r>
            <a:r>
              <a:rPr lang="sv-SE" sz="1100" dirty="0"/>
              <a:t>under det tredje kvartalet och de kommersiella övernattningarna ökar med 31 procent i länet, 45 procent i Linköping och 20 procent i Norrköping.</a:t>
            </a:r>
            <a:br>
              <a:rPr lang="sv-SE" sz="1100" dirty="0"/>
            </a:br>
            <a:r>
              <a:rPr lang="sv-SE" sz="1100" dirty="0"/>
              <a:t/>
            </a:r>
            <a:br>
              <a:rPr lang="sv-SE" sz="1100" dirty="0"/>
            </a:br>
            <a:r>
              <a:rPr lang="sv-SE" sz="1100" dirty="0" smtClean="0"/>
              <a:t>Arbetsmarknaden stärks under kvartalet och samtliga indikatorer pekar åt rätt håll. Antal sysselsatta invånare ökar med 1,4 procent eller 3 300 personer. Det visas också i arbetslöshetsstatistiken som minskar med 1,0 procent motsvarande 3 228 personer. </a:t>
            </a:r>
            <a:r>
              <a:rPr lang="sv-SE" sz="1100" dirty="0"/>
              <a:t>Antalet varslade personer </a:t>
            </a:r>
            <a:r>
              <a:rPr lang="sv-SE" sz="1100" dirty="0" smtClean="0"/>
              <a:t>minskar </a:t>
            </a:r>
            <a:r>
              <a:rPr lang="sv-SE" sz="1100" dirty="0"/>
              <a:t>med </a:t>
            </a:r>
            <a:r>
              <a:rPr lang="sv-SE" sz="1100" dirty="0" smtClean="0"/>
              <a:t>4 </a:t>
            </a:r>
            <a:r>
              <a:rPr lang="sv-SE" sz="1100" dirty="0"/>
              <a:t>procent och antalet lediga jobb </a:t>
            </a:r>
            <a:r>
              <a:rPr lang="sv-SE" sz="1100" dirty="0" smtClean="0"/>
              <a:t>mer än fördubblas. </a:t>
            </a:r>
            <a:r>
              <a:rPr lang="sv-SE" sz="1100" dirty="0"/>
              <a:t>Mycket tycker därför på att </a:t>
            </a:r>
            <a:r>
              <a:rPr lang="sv-SE" sz="1100" dirty="0" smtClean="0"/>
              <a:t>sysselsättningen </a:t>
            </a:r>
            <a:r>
              <a:rPr lang="sv-SE" sz="1100" dirty="0"/>
              <a:t>kommer att stärkas ytterligare framöver.</a:t>
            </a:r>
          </a:p>
          <a:p>
            <a:pPr>
              <a:lnSpc>
                <a:spcPct val="107000"/>
              </a:lnSpc>
              <a:spcAft>
                <a:spcPts val="800"/>
              </a:spcAft>
            </a:pPr>
            <a:r>
              <a:rPr lang="sv-SE" sz="1100" dirty="0" smtClean="0"/>
              <a:t>Antalet </a:t>
            </a:r>
            <a:r>
              <a:rPr lang="sv-SE" sz="1100" dirty="0"/>
              <a:t>invånare ökar med 0,4 procent i </a:t>
            </a:r>
            <a:r>
              <a:rPr lang="sv-SE" sz="1100" dirty="0" smtClean="0"/>
              <a:t>länet eller 2 000 personer, </a:t>
            </a:r>
            <a:r>
              <a:rPr lang="sv-SE" sz="1100" dirty="0"/>
              <a:t>med större ökning i Linköping. Bostadsbyggandet </a:t>
            </a:r>
            <a:r>
              <a:rPr lang="sv-SE" sz="1100" dirty="0" smtClean="0"/>
              <a:t>stärks och ökar med 83 </a:t>
            </a:r>
            <a:r>
              <a:rPr lang="sv-SE" sz="1100" dirty="0"/>
              <a:t>procent i </a:t>
            </a:r>
            <a:r>
              <a:rPr lang="sv-SE" sz="1100" dirty="0" smtClean="0"/>
              <a:t>länet med Linköping som draglok.</a:t>
            </a:r>
            <a:endParaRPr lang="sv-SE" sz="1100" dirty="0"/>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3136" y="115261"/>
            <a:ext cx="5218343" cy="883029"/>
          </a:xfrm>
        </p:spPr>
        <p:txBody>
          <a:bodyPr/>
          <a:lstStyle/>
          <a:p>
            <a:r>
              <a:rPr lang="sv-SE" sz="2800" dirty="0" smtClean="0"/>
              <a:t>Tydlig återhämtning</a:t>
            </a:r>
            <a:endParaRPr lang="sv-SE" sz="28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Östergötland, 2021 kv3</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20903" y="5223690"/>
            <a:ext cx="2731838" cy="200055"/>
          </a:xfrm>
          <a:prstGeom prst="rect">
            <a:avLst/>
          </a:prstGeom>
          <a:noFill/>
        </p:spPr>
        <p:txBody>
          <a:bodyPr wrap="none" rtlCol="0">
            <a:spAutoFit/>
          </a:bodyPr>
          <a:lstStyle/>
          <a:p>
            <a:r>
              <a:rPr lang="sv-SE" sz="700" dirty="0">
                <a:latin typeface="+mj-lt"/>
                <a:cs typeface="Arial" panose="020B0604020202020204" pitchFamily="34" charset="0"/>
              </a:rPr>
              <a:t>* Förändring i arbetslösheten visas i procentenheter, ej i procent</a:t>
            </a:r>
          </a:p>
        </p:txBody>
      </p:sp>
      <p:cxnSp>
        <p:nvCxnSpPr>
          <p:cNvPr id="95" name="Rak koppling 94">
            <a:extLst>
              <a:ext uri="{FF2B5EF4-FFF2-40B4-BE49-F238E27FC236}">
                <a16:creationId xmlns:a16="http://schemas.microsoft.com/office/drawing/2014/main" id="{B17D57C4-D1A1-4129-8B74-53BFBD049ECA}"/>
              </a:ext>
            </a:extLst>
          </p:cNvPr>
          <p:cNvCxnSpPr>
            <a:cxnSpLocks/>
          </p:cNvCxnSpPr>
          <p:nvPr/>
        </p:nvCxnSpPr>
        <p:spPr>
          <a:xfrm rot="5400000">
            <a:off x="599697" y="3392155"/>
            <a:ext cx="3240000" cy="769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3" name="Tabell 72">
            <a:extLst>
              <a:ext uri="{FF2B5EF4-FFF2-40B4-BE49-F238E27FC236}">
                <a16:creationId xmlns:a16="http://schemas.microsoft.com/office/drawing/2014/main" id="{0D5FBE3F-3A3B-405D-8E4C-0B574F037E1D}"/>
              </a:ext>
            </a:extLst>
          </p:cNvPr>
          <p:cNvGraphicFramePr>
            <a:graphicFrameLocks noGrp="1"/>
          </p:cNvGraphicFramePr>
          <p:nvPr>
            <p:extLst>
              <p:ext uri="{D42A27DB-BD31-4B8C-83A1-F6EECF244321}">
                <p14:modId xmlns:p14="http://schemas.microsoft.com/office/powerpoint/2010/main" val="2387999153"/>
              </p:ext>
            </p:extLst>
          </p:nvPr>
        </p:nvGraphicFramePr>
        <p:xfrm>
          <a:off x="420903" y="1599039"/>
          <a:ext cx="5182756" cy="3494713"/>
        </p:xfrm>
        <a:graphic>
          <a:graphicData uri="http://schemas.openxmlformats.org/drawingml/2006/table">
            <a:tbl>
              <a:tblPr bandRow="1"/>
              <a:tblGrid>
                <a:gridCol w="1153209">
                  <a:extLst>
                    <a:ext uri="{9D8B030D-6E8A-4147-A177-3AD203B41FA5}">
                      <a16:colId xmlns:a16="http://schemas.microsoft.com/office/drawing/2014/main" val="3610426340"/>
                    </a:ext>
                  </a:extLst>
                </a:gridCol>
                <a:gridCol w="651828">
                  <a:extLst>
                    <a:ext uri="{9D8B030D-6E8A-4147-A177-3AD203B41FA5}">
                      <a16:colId xmlns:a16="http://schemas.microsoft.com/office/drawing/2014/main" val="1013583586"/>
                    </a:ext>
                  </a:extLst>
                </a:gridCol>
                <a:gridCol w="519453">
                  <a:extLst>
                    <a:ext uri="{9D8B030D-6E8A-4147-A177-3AD203B41FA5}">
                      <a16:colId xmlns:a16="http://schemas.microsoft.com/office/drawing/2014/main" val="1781218869"/>
                    </a:ext>
                  </a:extLst>
                </a:gridCol>
                <a:gridCol w="207781">
                  <a:extLst>
                    <a:ext uri="{9D8B030D-6E8A-4147-A177-3AD203B41FA5}">
                      <a16:colId xmlns:a16="http://schemas.microsoft.com/office/drawing/2014/main" val="3978909767"/>
                    </a:ext>
                  </a:extLst>
                </a:gridCol>
                <a:gridCol w="624620">
                  <a:extLst>
                    <a:ext uri="{9D8B030D-6E8A-4147-A177-3AD203B41FA5}">
                      <a16:colId xmlns:a16="http://schemas.microsoft.com/office/drawing/2014/main" val="2834698736"/>
                    </a:ext>
                  </a:extLst>
                </a:gridCol>
                <a:gridCol w="467507">
                  <a:extLst>
                    <a:ext uri="{9D8B030D-6E8A-4147-A177-3AD203B41FA5}">
                      <a16:colId xmlns:a16="http://schemas.microsoft.com/office/drawing/2014/main" val="3716900473"/>
                    </a:ext>
                  </a:extLst>
                </a:gridCol>
                <a:gridCol w="207781">
                  <a:extLst>
                    <a:ext uri="{9D8B030D-6E8A-4147-A177-3AD203B41FA5}">
                      <a16:colId xmlns:a16="http://schemas.microsoft.com/office/drawing/2014/main" val="2306815657"/>
                    </a:ext>
                  </a:extLst>
                </a:gridCol>
                <a:gridCol w="623343">
                  <a:extLst>
                    <a:ext uri="{9D8B030D-6E8A-4147-A177-3AD203B41FA5}">
                      <a16:colId xmlns:a16="http://schemas.microsoft.com/office/drawing/2014/main" val="2324693470"/>
                    </a:ext>
                  </a:extLst>
                </a:gridCol>
                <a:gridCol w="519453">
                  <a:extLst>
                    <a:ext uri="{9D8B030D-6E8A-4147-A177-3AD203B41FA5}">
                      <a16:colId xmlns:a16="http://schemas.microsoft.com/office/drawing/2014/main" val="3059590423"/>
                    </a:ext>
                  </a:extLst>
                </a:gridCol>
                <a:gridCol w="207781">
                  <a:extLst>
                    <a:ext uri="{9D8B030D-6E8A-4147-A177-3AD203B41FA5}">
                      <a16:colId xmlns:a16="http://schemas.microsoft.com/office/drawing/2014/main" val="4172107803"/>
                    </a:ext>
                  </a:extLst>
                </a:gridCol>
              </a:tblGrid>
              <a:tr h="239402">
                <a:tc>
                  <a:txBody>
                    <a:bodyPr/>
                    <a:lstStyle/>
                    <a:p>
                      <a:pPr algn="l" fontAlgn="b"/>
                      <a:r>
                        <a:rPr lang="sv-SE" sz="5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900" b="1" i="0" u="none" strike="noStrike">
                          <a:solidFill>
                            <a:srgbClr val="000000"/>
                          </a:solidFill>
                          <a:effectLst/>
                          <a:latin typeface="Futura Std Book" panose="020B0502020204020303" pitchFamily="34" charset="0"/>
                        </a:rPr>
                        <a:t>Östergötlands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Linköpings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Norrköpings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2789">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3940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231 900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12 829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5 944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3 583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6" name="Bild 15" descr="Spela upp">
            <a:extLst>
              <a:ext uri="{FF2B5EF4-FFF2-40B4-BE49-F238E27FC236}">
                <a16:creationId xmlns:a16="http://schemas.microsoft.com/office/drawing/2014/main" id="{E38B1215-CF36-4AED-B3AA-92A32224C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2724690" y="2385772"/>
            <a:ext cx="180000" cy="180000"/>
          </a:xfrm>
          <a:prstGeom prst="rect">
            <a:avLst/>
          </a:prstGeom>
        </p:spPr>
      </p:pic>
      <p:pic>
        <p:nvPicPr>
          <p:cNvPr id="19" name="Bild 18" descr="Spela upp">
            <a:extLst>
              <a:ext uri="{FF2B5EF4-FFF2-40B4-BE49-F238E27FC236}">
                <a16:creationId xmlns:a16="http://schemas.microsoft.com/office/drawing/2014/main" id="{686B87F3-1DB6-4FEF-B4C8-4D2524D17A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2724690" y="2669377"/>
            <a:ext cx="180000" cy="180000"/>
          </a:xfrm>
          <a:prstGeom prst="rect">
            <a:avLst/>
          </a:prstGeom>
        </p:spPr>
      </p:pic>
      <p:pic>
        <p:nvPicPr>
          <p:cNvPr id="21" name="Bild 20" descr="Spela upp">
            <a:extLst>
              <a:ext uri="{FF2B5EF4-FFF2-40B4-BE49-F238E27FC236}">
                <a16:creationId xmlns:a16="http://schemas.microsoft.com/office/drawing/2014/main" id="{E24A119D-379C-427C-BF49-678A7769E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2716819" y="2962882"/>
            <a:ext cx="180000" cy="180000"/>
          </a:xfrm>
          <a:prstGeom prst="rect">
            <a:avLst/>
          </a:prstGeom>
        </p:spPr>
      </p:pic>
      <p:pic>
        <p:nvPicPr>
          <p:cNvPr id="22" name="Bild 21" descr="Spela upp">
            <a:extLst>
              <a:ext uri="{FF2B5EF4-FFF2-40B4-BE49-F238E27FC236}">
                <a16:creationId xmlns:a16="http://schemas.microsoft.com/office/drawing/2014/main" id="{BCB9F900-5BA8-4995-A34E-CD050091A5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2714112" y="3206664"/>
            <a:ext cx="180000" cy="180000"/>
          </a:xfrm>
          <a:prstGeom prst="rect">
            <a:avLst/>
          </a:prstGeom>
        </p:spPr>
      </p:pic>
      <p:pic>
        <p:nvPicPr>
          <p:cNvPr id="23" name="Bild 22" descr="Spela upp">
            <a:extLst>
              <a:ext uri="{FF2B5EF4-FFF2-40B4-BE49-F238E27FC236}">
                <a16:creationId xmlns:a16="http://schemas.microsoft.com/office/drawing/2014/main" id="{0ED412E6-0EC0-4C66-A098-39D225BE2F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2714112" y="3492028"/>
            <a:ext cx="180000" cy="180000"/>
          </a:xfrm>
          <a:prstGeom prst="rect">
            <a:avLst/>
          </a:prstGeom>
        </p:spPr>
      </p:pic>
      <p:pic>
        <p:nvPicPr>
          <p:cNvPr id="24" name="Bild 23" descr="Spela upp">
            <a:extLst>
              <a:ext uri="{FF2B5EF4-FFF2-40B4-BE49-F238E27FC236}">
                <a16:creationId xmlns:a16="http://schemas.microsoft.com/office/drawing/2014/main" id="{F7EAE8B5-EDB5-4451-8636-586BE12DB9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2714112" y="3782336"/>
            <a:ext cx="180000" cy="180000"/>
          </a:xfrm>
          <a:prstGeom prst="rect">
            <a:avLst/>
          </a:prstGeom>
        </p:spPr>
      </p:pic>
      <p:pic>
        <p:nvPicPr>
          <p:cNvPr id="25" name="Bild 24" descr="Spela upp">
            <a:extLst>
              <a:ext uri="{FF2B5EF4-FFF2-40B4-BE49-F238E27FC236}">
                <a16:creationId xmlns:a16="http://schemas.microsoft.com/office/drawing/2014/main" id="{E191CA69-2F0C-4774-9952-ADB51F88B7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2714112" y="4056396"/>
            <a:ext cx="180000" cy="180000"/>
          </a:xfrm>
          <a:prstGeom prst="rect">
            <a:avLst/>
          </a:prstGeom>
        </p:spPr>
      </p:pic>
      <p:pic>
        <p:nvPicPr>
          <p:cNvPr id="26" name="Bild 25" descr="Spela upp">
            <a:extLst>
              <a:ext uri="{FF2B5EF4-FFF2-40B4-BE49-F238E27FC236}">
                <a16:creationId xmlns:a16="http://schemas.microsoft.com/office/drawing/2014/main" id="{5D84C4B8-FF59-4C87-8DE3-CD0AF6EA9B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2722660" y="4331957"/>
            <a:ext cx="180000" cy="180000"/>
          </a:xfrm>
          <a:prstGeom prst="rect">
            <a:avLst/>
          </a:prstGeom>
        </p:spPr>
      </p:pic>
      <p:pic>
        <p:nvPicPr>
          <p:cNvPr id="28" name="Bild 27" descr="Spela upp">
            <a:extLst>
              <a:ext uri="{FF2B5EF4-FFF2-40B4-BE49-F238E27FC236}">
                <a16:creationId xmlns:a16="http://schemas.microsoft.com/office/drawing/2014/main" id="{502C4997-C73E-4AAF-9D3C-3924DAC02F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2714114" y="4901029"/>
            <a:ext cx="180000" cy="180000"/>
          </a:xfrm>
          <a:prstGeom prst="rect">
            <a:avLst/>
          </a:prstGeom>
        </p:spPr>
      </p:pic>
      <p:pic>
        <p:nvPicPr>
          <p:cNvPr id="30" name="Bild 29" descr="Spela upp">
            <a:extLst>
              <a:ext uri="{FF2B5EF4-FFF2-40B4-BE49-F238E27FC236}">
                <a16:creationId xmlns:a16="http://schemas.microsoft.com/office/drawing/2014/main" id="{F10541B8-5D3B-4630-9FC3-301C9D94BE8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flipH="1">
            <a:off x="4083598" y="2683309"/>
            <a:ext cx="180000" cy="180000"/>
          </a:xfrm>
          <a:prstGeom prst="rect">
            <a:avLst/>
          </a:prstGeom>
        </p:spPr>
      </p:pic>
      <p:pic>
        <p:nvPicPr>
          <p:cNvPr id="31" name="Bild 30" descr="Spela upp">
            <a:extLst>
              <a:ext uri="{FF2B5EF4-FFF2-40B4-BE49-F238E27FC236}">
                <a16:creationId xmlns:a16="http://schemas.microsoft.com/office/drawing/2014/main" id="{37F2F94A-DE89-42C8-896D-F3209CB6DA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4083598" y="2970151"/>
            <a:ext cx="180000" cy="180000"/>
          </a:xfrm>
          <a:prstGeom prst="rect">
            <a:avLst/>
          </a:prstGeom>
        </p:spPr>
      </p:pic>
      <p:pic>
        <p:nvPicPr>
          <p:cNvPr id="33" name="Bild 32" descr="Spela upp">
            <a:extLst>
              <a:ext uri="{FF2B5EF4-FFF2-40B4-BE49-F238E27FC236}">
                <a16:creationId xmlns:a16="http://schemas.microsoft.com/office/drawing/2014/main" id="{5DB41425-FD35-4E7A-8CE4-547C8B547A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3513602"/>
            <a:ext cx="180000" cy="180000"/>
          </a:xfrm>
          <a:prstGeom prst="rect">
            <a:avLst/>
          </a:prstGeom>
        </p:spPr>
      </p:pic>
      <p:pic>
        <p:nvPicPr>
          <p:cNvPr id="34" name="Bild 33" descr="Spela upp">
            <a:extLst>
              <a:ext uri="{FF2B5EF4-FFF2-40B4-BE49-F238E27FC236}">
                <a16:creationId xmlns:a16="http://schemas.microsoft.com/office/drawing/2014/main" id="{6D7D03DC-139C-4E5F-B4B1-D3CE4F0DCB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4083598" y="3791023"/>
            <a:ext cx="180000" cy="180000"/>
          </a:xfrm>
          <a:prstGeom prst="rect">
            <a:avLst/>
          </a:prstGeom>
        </p:spPr>
      </p:pic>
      <p:pic>
        <p:nvPicPr>
          <p:cNvPr id="36" name="Bild 35" descr="Spela upp">
            <a:extLst>
              <a:ext uri="{FF2B5EF4-FFF2-40B4-BE49-F238E27FC236}">
                <a16:creationId xmlns:a16="http://schemas.microsoft.com/office/drawing/2014/main" id="{0571F7CA-CBC5-4CFD-8526-A7FBD67982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4083598" y="4319399"/>
            <a:ext cx="180000" cy="180000"/>
          </a:xfrm>
          <a:prstGeom prst="rect">
            <a:avLst/>
          </a:prstGeom>
        </p:spPr>
      </p:pic>
      <p:pic>
        <p:nvPicPr>
          <p:cNvPr id="37" name="Bild 36" descr="Spela upp">
            <a:extLst>
              <a:ext uri="{FF2B5EF4-FFF2-40B4-BE49-F238E27FC236}">
                <a16:creationId xmlns:a16="http://schemas.microsoft.com/office/drawing/2014/main" id="{361D1F4E-ED5C-4FF3-9506-EAE7AEDAC48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4623607"/>
            <a:ext cx="180000" cy="180000"/>
          </a:xfrm>
          <a:prstGeom prst="rect">
            <a:avLst/>
          </a:prstGeom>
        </p:spPr>
      </p:pic>
      <p:pic>
        <p:nvPicPr>
          <p:cNvPr id="38" name="Bild 37" descr="Spela upp">
            <a:extLst>
              <a:ext uri="{FF2B5EF4-FFF2-40B4-BE49-F238E27FC236}">
                <a16:creationId xmlns:a16="http://schemas.microsoft.com/office/drawing/2014/main" id="{F5988556-29B1-4F6F-A153-3C9B816EEB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4901029"/>
            <a:ext cx="180000" cy="180000"/>
          </a:xfrm>
          <a:prstGeom prst="rect">
            <a:avLst/>
          </a:prstGeom>
        </p:spPr>
      </p:pic>
      <p:pic>
        <p:nvPicPr>
          <p:cNvPr id="40" name="Bild 39" descr="Spela upp">
            <a:extLst>
              <a:ext uri="{FF2B5EF4-FFF2-40B4-BE49-F238E27FC236}">
                <a16:creationId xmlns:a16="http://schemas.microsoft.com/office/drawing/2014/main" id="{A74D5F63-2CD7-4AE7-8E56-0065CB94A0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5395402" y="2679012"/>
            <a:ext cx="180000" cy="180000"/>
          </a:xfrm>
          <a:prstGeom prst="rect">
            <a:avLst/>
          </a:prstGeom>
        </p:spPr>
      </p:pic>
      <p:pic>
        <p:nvPicPr>
          <p:cNvPr id="41" name="Bild 40" descr="Spela upp">
            <a:extLst>
              <a:ext uri="{FF2B5EF4-FFF2-40B4-BE49-F238E27FC236}">
                <a16:creationId xmlns:a16="http://schemas.microsoft.com/office/drawing/2014/main" id="{0595E9DB-6B48-4DC5-9218-A658881B46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5395402" y="2969602"/>
            <a:ext cx="180000" cy="180000"/>
          </a:xfrm>
          <a:prstGeom prst="rect">
            <a:avLst/>
          </a:prstGeom>
        </p:spPr>
      </p:pic>
      <p:pic>
        <p:nvPicPr>
          <p:cNvPr id="43" name="Bild 42" descr="Spela upp">
            <a:extLst>
              <a:ext uri="{FF2B5EF4-FFF2-40B4-BE49-F238E27FC236}">
                <a16:creationId xmlns:a16="http://schemas.microsoft.com/office/drawing/2014/main" id="{8A66ED72-1ABD-4EAD-90C2-21DB362085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3493337"/>
            <a:ext cx="180000" cy="180000"/>
          </a:xfrm>
          <a:prstGeom prst="rect">
            <a:avLst/>
          </a:prstGeom>
        </p:spPr>
      </p:pic>
      <p:pic>
        <p:nvPicPr>
          <p:cNvPr id="45" name="Bild 44" descr="Spela upp">
            <a:extLst>
              <a:ext uri="{FF2B5EF4-FFF2-40B4-BE49-F238E27FC236}">
                <a16:creationId xmlns:a16="http://schemas.microsoft.com/office/drawing/2014/main" id="{8C1C2F14-8967-46E0-9BFE-9F7BAAF8B7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5395833" y="4055182"/>
            <a:ext cx="180000" cy="180000"/>
          </a:xfrm>
          <a:prstGeom prst="rect">
            <a:avLst/>
          </a:prstGeom>
        </p:spPr>
      </p:pic>
      <p:pic>
        <p:nvPicPr>
          <p:cNvPr id="46" name="Bild 45" descr="Spela upp">
            <a:extLst>
              <a:ext uri="{FF2B5EF4-FFF2-40B4-BE49-F238E27FC236}">
                <a16:creationId xmlns:a16="http://schemas.microsoft.com/office/drawing/2014/main" id="{3DDCE91E-0F52-4415-8D3C-0773E9576D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394580" y="4319400"/>
            <a:ext cx="180000" cy="180000"/>
          </a:xfrm>
          <a:prstGeom prst="rect">
            <a:avLst/>
          </a:prstGeom>
        </p:spPr>
      </p:pic>
      <p:pic>
        <p:nvPicPr>
          <p:cNvPr id="47" name="Bild 46" descr="Spela upp">
            <a:extLst>
              <a:ext uri="{FF2B5EF4-FFF2-40B4-BE49-F238E27FC236}">
                <a16:creationId xmlns:a16="http://schemas.microsoft.com/office/drawing/2014/main" id="{FF85C455-CAD3-4770-9D88-D09D1FC8385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5394580" y="4582156"/>
            <a:ext cx="180000" cy="180000"/>
          </a:xfrm>
          <a:prstGeom prst="rect">
            <a:avLst/>
          </a:prstGeom>
        </p:spPr>
      </p:pic>
      <p:pic>
        <p:nvPicPr>
          <p:cNvPr id="48" name="Bild 47" descr="Spela upp">
            <a:extLst>
              <a:ext uri="{FF2B5EF4-FFF2-40B4-BE49-F238E27FC236}">
                <a16:creationId xmlns:a16="http://schemas.microsoft.com/office/drawing/2014/main" id="{7308E1BC-9759-4875-89D3-7A656D554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4900772"/>
            <a:ext cx="180000" cy="180000"/>
          </a:xfrm>
          <a:prstGeom prst="rect">
            <a:avLst/>
          </a:prstGeom>
        </p:spPr>
      </p:pic>
      <p:pic>
        <p:nvPicPr>
          <p:cNvPr id="39" name="Bild 38" descr="Spela upp">
            <a:extLst>
              <a:ext uri="{FF2B5EF4-FFF2-40B4-BE49-F238E27FC236}">
                <a16:creationId xmlns:a16="http://schemas.microsoft.com/office/drawing/2014/main" id="{51CF4F05-70C9-43A6-BDE7-7295774279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4083598" y="4077056"/>
            <a:ext cx="180000" cy="180000"/>
          </a:xfrm>
          <a:prstGeom prst="rect">
            <a:avLst/>
          </a:prstGeom>
        </p:spPr>
      </p:pic>
      <p:pic>
        <p:nvPicPr>
          <p:cNvPr id="42" name="Bild 41" descr="Spela upp">
            <a:extLst>
              <a:ext uri="{FF2B5EF4-FFF2-40B4-BE49-F238E27FC236}">
                <a16:creationId xmlns:a16="http://schemas.microsoft.com/office/drawing/2014/main" id="{0B158D02-FC05-410C-948A-1C813C5723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2729780" y="4603996"/>
            <a:ext cx="180000" cy="180000"/>
          </a:xfrm>
          <a:prstGeom prst="rect">
            <a:avLst/>
          </a:prstGeom>
        </p:spPr>
      </p:pic>
      <p:pic>
        <p:nvPicPr>
          <p:cNvPr id="49" name="Bild 48" descr="Spela upp">
            <a:extLst>
              <a:ext uri="{FF2B5EF4-FFF2-40B4-BE49-F238E27FC236}">
                <a16:creationId xmlns:a16="http://schemas.microsoft.com/office/drawing/2014/main" id="{E93055B3-D9AA-4F83-B853-A3A6C89C9B8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rot="16200000">
            <a:off x="5384609" y="3782472"/>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3831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Östergötlands län</a:t>
            </a:r>
            <a:r>
              <a:rPr lang="sv-SE" sz="1400" dirty="0"/>
              <a:t/>
            </a:r>
            <a:br>
              <a:rPr lang="sv-SE" sz="1400" dirty="0"/>
            </a:br>
            <a:r>
              <a:rPr lang="sv-SE" sz="1200" dirty="0"/>
              <a:t>Index 100 = 2011 kv3</a:t>
            </a:r>
            <a:endParaRPr lang="sv-SE" sz="1400" dirty="0"/>
          </a:p>
        </p:txBody>
      </p:sp>
      <p:graphicFrame>
        <p:nvGraphicFramePr>
          <p:cNvPr id="48" name="Tabell 47">
            <a:extLst>
              <a:ext uri="{FF2B5EF4-FFF2-40B4-BE49-F238E27FC236}">
                <a16:creationId xmlns:a16="http://schemas.microsoft.com/office/drawing/2014/main" id="{5AE1319B-126C-4D24-ABD3-BE05A14084A2}"/>
              </a:ext>
            </a:extLst>
          </p:cNvPr>
          <p:cNvGraphicFramePr>
            <a:graphicFrameLocks noGrp="1"/>
          </p:cNvGraphicFramePr>
          <p:nvPr>
            <p:extLst>
              <p:ext uri="{D42A27DB-BD31-4B8C-83A1-F6EECF244321}">
                <p14:modId xmlns:p14="http://schemas.microsoft.com/office/powerpoint/2010/main" val="1341202593"/>
              </p:ext>
            </p:extLst>
          </p:nvPr>
        </p:nvGraphicFramePr>
        <p:xfrm>
          <a:off x="6414329" y="1320523"/>
          <a:ext cx="4777546" cy="4527288"/>
        </p:xfrm>
        <a:graphic>
          <a:graphicData uri="http://schemas.openxmlformats.org/drawingml/2006/table">
            <a:tbl>
              <a:tblPr/>
              <a:tblGrid>
                <a:gridCol w="1586332">
                  <a:extLst>
                    <a:ext uri="{9D8B030D-6E8A-4147-A177-3AD203B41FA5}">
                      <a16:colId xmlns:a16="http://schemas.microsoft.com/office/drawing/2014/main" val="3530058171"/>
                    </a:ext>
                  </a:extLst>
                </a:gridCol>
                <a:gridCol w="902941">
                  <a:extLst>
                    <a:ext uri="{9D8B030D-6E8A-4147-A177-3AD203B41FA5}">
                      <a16:colId xmlns:a16="http://schemas.microsoft.com/office/drawing/2014/main" val="2721186626"/>
                    </a:ext>
                  </a:extLst>
                </a:gridCol>
                <a:gridCol w="909994">
                  <a:extLst>
                    <a:ext uri="{9D8B030D-6E8A-4147-A177-3AD203B41FA5}">
                      <a16:colId xmlns:a16="http://schemas.microsoft.com/office/drawing/2014/main" val="2978357727"/>
                    </a:ext>
                  </a:extLst>
                </a:gridCol>
                <a:gridCol w="586660">
                  <a:extLst>
                    <a:ext uri="{9D8B030D-6E8A-4147-A177-3AD203B41FA5}">
                      <a16:colId xmlns:a16="http://schemas.microsoft.com/office/drawing/2014/main" val="1773448222"/>
                    </a:ext>
                  </a:extLst>
                </a:gridCol>
                <a:gridCol w="791619">
                  <a:extLst>
                    <a:ext uri="{9D8B030D-6E8A-4147-A177-3AD203B41FA5}">
                      <a16:colId xmlns:a16="http://schemas.microsoft.com/office/drawing/2014/main" val="829252885"/>
                    </a:ext>
                  </a:extLst>
                </a:gridCol>
              </a:tblGrid>
              <a:tr h="19712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1616">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5686">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712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512,84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21,52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9959">
                <a:tc>
                  <a:txBody>
                    <a:bodyPr/>
                    <a:lstStyle/>
                    <a:p>
                      <a:pPr algn="l" fontAlgn="b"/>
                      <a:r>
                        <a:rPr lang="sv-SE" sz="800" b="1" i="0" u="none" strike="noStrike">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7122">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99,50</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92,78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13,50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9959">
                <a:tc>
                  <a:txBody>
                    <a:bodyPr/>
                    <a:lstStyle/>
                    <a:p>
                      <a:pPr algn="l" fontAlgn="b"/>
                      <a:r>
                        <a:rPr lang="sv-SE" sz="800" b="1" i="0" u="none" strike="noStrike">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1616">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49,14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1616">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45,86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72FA8170-17AD-4FF9-9086-8BB25FF7B5D7}"/>
              </a:ext>
            </a:extLst>
          </p:cNvPr>
          <p:cNvGraphicFramePr>
            <a:graphicFrameLocks/>
          </p:cNvGraphicFramePr>
          <p:nvPr>
            <p:extLst>
              <p:ext uri="{D42A27DB-BD31-4B8C-83A1-F6EECF244321}">
                <p14:modId xmlns:p14="http://schemas.microsoft.com/office/powerpoint/2010/main" val="2342695427"/>
              </p:ext>
            </p:extLst>
          </p:nvPr>
        </p:nvGraphicFramePr>
        <p:xfrm>
          <a:off x="725542" y="1944902"/>
          <a:ext cx="5298055" cy="36934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5806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77054"/>
          </a:xfrm>
          <a:prstGeom prst="rect">
            <a:avLst/>
          </a:prstGeom>
          <a:noFill/>
        </p:spPr>
        <p:txBody>
          <a:bodyPr wrap="square" rtlCol="0">
            <a:spAutoFit/>
          </a:bodyPr>
          <a:lstStyle/>
          <a:p>
            <a:r>
              <a:rPr lang="sv-SE" sz="1300" b="1" dirty="0"/>
              <a:t>Lönesumma i privat sektor efter näringsgren, Östergötlands län</a:t>
            </a:r>
            <a:r>
              <a:rPr lang="sv-SE" sz="1400" dirty="0"/>
              <a:t/>
            </a:r>
            <a:br>
              <a:rPr lang="sv-SE" sz="1400" dirty="0"/>
            </a:br>
            <a:r>
              <a:rPr lang="sv-SE" sz="1200" dirty="0"/>
              <a:t>Index 100 = 2011 kv3</a:t>
            </a:r>
            <a:endParaRPr lang="sv-SE" sz="1400" dirty="0"/>
          </a:p>
        </p:txBody>
      </p:sp>
      <p:graphicFrame>
        <p:nvGraphicFramePr>
          <p:cNvPr id="36" name="Tabell 35">
            <a:extLst>
              <a:ext uri="{FF2B5EF4-FFF2-40B4-BE49-F238E27FC236}">
                <a16:creationId xmlns:a16="http://schemas.microsoft.com/office/drawing/2014/main" id="{937DE379-5504-450C-83AC-53A339B27BC6}"/>
              </a:ext>
            </a:extLst>
          </p:cNvPr>
          <p:cNvGraphicFramePr>
            <a:graphicFrameLocks noGrp="1"/>
          </p:cNvGraphicFramePr>
          <p:nvPr>
            <p:extLst>
              <p:ext uri="{D42A27DB-BD31-4B8C-83A1-F6EECF244321}">
                <p14:modId xmlns:p14="http://schemas.microsoft.com/office/powerpoint/2010/main" val="1186311973"/>
              </p:ext>
            </p:extLst>
          </p:nvPr>
        </p:nvGraphicFramePr>
        <p:xfrm>
          <a:off x="6400940" y="1231122"/>
          <a:ext cx="4800458" cy="4795589"/>
        </p:xfrm>
        <a:graphic>
          <a:graphicData uri="http://schemas.openxmlformats.org/drawingml/2006/table">
            <a:tbl>
              <a:tblPr/>
              <a:tblGrid>
                <a:gridCol w="1622509">
                  <a:extLst>
                    <a:ext uri="{9D8B030D-6E8A-4147-A177-3AD203B41FA5}">
                      <a16:colId xmlns:a16="http://schemas.microsoft.com/office/drawing/2014/main" val="2673819213"/>
                    </a:ext>
                  </a:extLst>
                </a:gridCol>
                <a:gridCol w="765582">
                  <a:extLst>
                    <a:ext uri="{9D8B030D-6E8A-4147-A177-3AD203B41FA5}">
                      <a16:colId xmlns:a16="http://schemas.microsoft.com/office/drawing/2014/main" val="1642595649"/>
                    </a:ext>
                  </a:extLst>
                </a:gridCol>
                <a:gridCol w="852273">
                  <a:extLst>
                    <a:ext uri="{9D8B030D-6E8A-4147-A177-3AD203B41FA5}">
                      <a16:colId xmlns:a16="http://schemas.microsoft.com/office/drawing/2014/main" val="2320012456"/>
                    </a:ext>
                  </a:extLst>
                </a:gridCol>
                <a:gridCol w="780047">
                  <a:extLst>
                    <a:ext uri="{9D8B030D-6E8A-4147-A177-3AD203B41FA5}">
                      <a16:colId xmlns:a16="http://schemas.microsoft.com/office/drawing/2014/main" val="2593374640"/>
                    </a:ext>
                  </a:extLst>
                </a:gridCol>
                <a:gridCol w="780047">
                  <a:extLst>
                    <a:ext uri="{9D8B030D-6E8A-4147-A177-3AD203B41FA5}">
                      <a16:colId xmlns:a16="http://schemas.microsoft.com/office/drawing/2014/main" val="1062070174"/>
                    </a:ext>
                  </a:extLst>
                </a:gridCol>
              </a:tblGrid>
              <a:tr h="298185">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50090">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2759">
                <a:tc>
                  <a:txBody>
                    <a:bodyPr/>
                    <a:lstStyle/>
                    <a:p>
                      <a:pPr algn="l" rtl="0" fontAlgn="b"/>
                      <a:r>
                        <a:rPr lang="sv-SE" sz="800" b="1"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2377">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2377">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13,04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142,68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2759">
                <a:tc>
                  <a:txBody>
                    <a:bodyPr/>
                    <a:lstStyle/>
                    <a:p>
                      <a:pPr algn="l" rtl="0" fontAlgn="b"/>
                      <a:r>
                        <a:rPr lang="sv-SE" sz="800" b="1" i="0" u="none" strike="noStrike" dirty="0">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512,84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30853">
                <a:tc>
                  <a:txBody>
                    <a:bodyPr/>
                    <a:lstStyle/>
                    <a:p>
                      <a:pPr algn="l" rtl="0" fontAlgn="b"/>
                      <a:r>
                        <a:rPr lang="sv-SE" sz="800" b="1"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189,49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2377">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41872">
                <a:tc>
                  <a:txBody>
                    <a:bodyPr/>
                    <a:lstStyle/>
                    <a:p>
                      <a:pPr algn="l" rtl="0" fontAlgn="b"/>
                      <a:r>
                        <a:rPr lang="sv-SE" sz="800" b="1" i="0" u="none" strike="noStrike" dirty="0">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13,79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2377">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2377">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2759">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004A44A7-63F7-43BB-8A78-4FE18389757A}"/>
              </a:ext>
            </a:extLst>
          </p:cNvPr>
          <p:cNvGraphicFramePr>
            <a:graphicFrameLocks/>
          </p:cNvGraphicFramePr>
          <p:nvPr>
            <p:extLst>
              <p:ext uri="{D42A27DB-BD31-4B8C-83A1-F6EECF244321}">
                <p14:modId xmlns:p14="http://schemas.microsoft.com/office/powerpoint/2010/main" val="3542567131"/>
              </p:ext>
            </p:extLst>
          </p:nvPr>
        </p:nvGraphicFramePr>
        <p:xfrm>
          <a:off x="676852" y="1961568"/>
          <a:ext cx="5591176" cy="36191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030136"/>
            <a:ext cx="4722408" cy="1413132"/>
          </a:xfrm>
        </p:spPr>
        <p:txBody>
          <a:bodyPr/>
          <a:lstStyle/>
          <a:p>
            <a:pPr lvl="4"/>
            <a:r>
              <a:rPr lang="sv-SE" sz="1400" dirty="0" smtClean="0"/>
              <a:t>Antal nyregistrerade företag </a:t>
            </a:r>
            <a:r>
              <a:rPr lang="sv-SE" sz="1400" dirty="0"/>
              <a:t>ökade med 6 procent </a:t>
            </a:r>
            <a:r>
              <a:rPr lang="sv-SE" sz="1400" dirty="0" smtClean="0"/>
              <a:t>i </a:t>
            </a:r>
            <a:r>
              <a:rPr lang="sv-SE" sz="1400" dirty="0" smtClean="0"/>
              <a:t>länet </a:t>
            </a:r>
            <a:r>
              <a:rPr lang="sv-SE" sz="1400" dirty="0" smtClean="0"/>
              <a:t>under kvartalet.</a:t>
            </a:r>
            <a:endParaRPr lang="sv-SE" sz="1400" dirty="0"/>
          </a:p>
          <a:p>
            <a:pPr lvl="4"/>
            <a:r>
              <a:rPr lang="sv-SE" sz="1400" dirty="0"/>
              <a:t>406 av 557 nystartade företag var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BAEB4475-24B7-449A-8777-95C99DC70D3C}"/>
              </a:ext>
            </a:extLst>
          </p:cNvPr>
          <p:cNvGraphicFramePr>
            <a:graphicFrameLocks noGrp="1"/>
          </p:cNvGraphicFramePr>
          <p:nvPr>
            <p:extLst>
              <p:ext uri="{D42A27DB-BD31-4B8C-83A1-F6EECF244321}">
                <p14:modId xmlns:p14="http://schemas.microsoft.com/office/powerpoint/2010/main" val="2996389272"/>
              </p:ext>
            </p:extLst>
          </p:nvPr>
        </p:nvGraphicFramePr>
        <p:xfrm>
          <a:off x="6755217" y="3763645"/>
          <a:ext cx="4722408" cy="220878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637495626"/>
                    </a:ext>
                  </a:extLst>
                </a:gridCol>
                <a:gridCol w="685095">
                  <a:extLst>
                    <a:ext uri="{9D8B030D-6E8A-4147-A177-3AD203B41FA5}">
                      <a16:colId xmlns:a16="http://schemas.microsoft.com/office/drawing/2014/main" val="3091121236"/>
                    </a:ext>
                  </a:extLst>
                </a:gridCol>
                <a:gridCol w="777235">
                  <a:extLst>
                    <a:ext uri="{9D8B030D-6E8A-4147-A177-3AD203B41FA5}">
                      <a16:colId xmlns:a16="http://schemas.microsoft.com/office/drawing/2014/main" val="1483268926"/>
                    </a:ext>
                  </a:extLst>
                </a:gridCol>
                <a:gridCol w="615311">
                  <a:extLst>
                    <a:ext uri="{9D8B030D-6E8A-4147-A177-3AD203B41FA5}">
                      <a16:colId xmlns:a16="http://schemas.microsoft.com/office/drawing/2014/main" val="1767546422"/>
                    </a:ext>
                  </a:extLst>
                </a:gridCol>
                <a:gridCol w="561337">
                  <a:extLst>
                    <a:ext uri="{9D8B030D-6E8A-4147-A177-3AD203B41FA5}">
                      <a16:colId xmlns:a16="http://schemas.microsoft.com/office/drawing/2014/main" val="1197142253"/>
                    </a:ext>
                  </a:extLst>
                </a:gridCol>
                <a:gridCol w="540858">
                  <a:extLst>
                    <a:ext uri="{9D8B030D-6E8A-4147-A177-3AD203B41FA5}">
                      <a16:colId xmlns:a16="http://schemas.microsoft.com/office/drawing/2014/main" val="2469136503"/>
                    </a:ext>
                  </a:extLst>
                </a:gridCol>
              </a:tblGrid>
              <a:tr h="274671">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18369265"/>
                  </a:ext>
                </a:extLst>
              </a:tr>
              <a:tr h="28840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93510593"/>
                  </a:ext>
                </a:extLst>
              </a:tr>
              <a:tr h="3291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16 863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77 662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732358079"/>
                  </a:ext>
                </a:extLst>
              </a:tr>
              <a:tr h="3291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8 769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39 806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234178022"/>
                  </a:ext>
                </a:extLst>
              </a:tr>
              <a:tr h="32914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2 646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426705198"/>
                  </a:ext>
                </a:extLst>
              </a:tr>
              <a:tr h="32914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78828869"/>
                  </a:ext>
                </a:extLst>
              </a:tr>
              <a:tr h="32914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499573670"/>
                  </a:ext>
                </a:extLst>
              </a:tr>
            </a:tbl>
          </a:graphicData>
        </a:graphic>
      </p:graphicFrame>
      <p:graphicFrame>
        <p:nvGraphicFramePr>
          <p:cNvPr id="12" name="Diagram 11">
            <a:extLst>
              <a:ext uri="{FF2B5EF4-FFF2-40B4-BE49-F238E27FC236}">
                <a16:creationId xmlns:a16="http://schemas.microsoft.com/office/drawing/2014/main" id="{9A5C159A-89B9-4B4C-8262-87DE250C0712}"/>
              </a:ext>
            </a:extLst>
          </p:cNvPr>
          <p:cNvGraphicFramePr>
            <a:graphicFrameLocks/>
          </p:cNvGraphicFramePr>
          <p:nvPr>
            <p:extLst>
              <p:ext uri="{D42A27DB-BD31-4B8C-83A1-F6EECF244321}">
                <p14:modId xmlns:p14="http://schemas.microsoft.com/office/powerpoint/2010/main" val="579623566"/>
              </p:ext>
            </p:extLst>
          </p:nvPr>
        </p:nvGraphicFramePr>
        <p:xfrm>
          <a:off x="742992" y="1921113"/>
          <a:ext cx="5800725" cy="38358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684538"/>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911" y="1949297"/>
            <a:ext cx="4704382" cy="1492996"/>
          </a:xfrm>
        </p:spPr>
        <p:txBody>
          <a:bodyPr/>
          <a:lstStyle/>
          <a:p>
            <a:pPr lvl="4"/>
            <a:r>
              <a:rPr lang="sv-SE" sz="1400" dirty="0"/>
              <a:t>Företagskonkurserna har minskat med 29 procent i länet under kvartalet.</a:t>
            </a:r>
          </a:p>
          <a:p>
            <a:pPr lvl="4"/>
            <a:r>
              <a:rPr lang="sv-SE" sz="1400" dirty="0"/>
              <a:t>Under de senaste fyra kvartalen har företagskonkurserna minskat med 13 procent jämfört med de föregående fyra kvartalen.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6D10AD15-569A-4CF8-B379-AD17CEB56D59}"/>
              </a:ext>
            </a:extLst>
          </p:cNvPr>
          <p:cNvGraphicFramePr>
            <a:graphicFrameLocks noGrp="1"/>
          </p:cNvGraphicFramePr>
          <p:nvPr>
            <p:extLst>
              <p:ext uri="{D42A27DB-BD31-4B8C-83A1-F6EECF244321}">
                <p14:modId xmlns:p14="http://schemas.microsoft.com/office/powerpoint/2010/main" val="2169575463"/>
              </p:ext>
            </p:extLst>
          </p:nvPr>
        </p:nvGraphicFramePr>
        <p:xfrm>
          <a:off x="6755212" y="3705999"/>
          <a:ext cx="4704381" cy="2266432"/>
        </p:xfrm>
        <a:graphic>
          <a:graphicData uri="http://schemas.openxmlformats.org/drawingml/2006/table">
            <a:tbl>
              <a:tblPr bandRow="1">
                <a:tableStyleId>{2D5ABB26-0587-4C30-8999-92F81FD0307C}</a:tableStyleId>
              </a:tblPr>
              <a:tblGrid>
                <a:gridCol w="1536684">
                  <a:extLst>
                    <a:ext uri="{9D8B030D-6E8A-4147-A177-3AD203B41FA5}">
                      <a16:colId xmlns:a16="http://schemas.microsoft.com/office/drawing/2014/main" val="1678076792"/>
                    </a:ext>
                  </a:extLst>
                </a:gridCol>
                <a:gridCol w="682480">
                  <a:extLst>
                    <a:ext uri="{9D8B030D-6E8A-4147-A177-3AD203B41FA5}">
                      <a16:colId xmlns:a16="http://schemas.microsoft.com/office/drawing/2014/main" val="2601369493"/>
                    </a:ext>
                  </a:extLst>
                </a:gridCol>
                <a:gridCol w="774268">
                  <a:extLst>
                    <a:ext uri="{9D8B030D-6E8A-4147-A177-3AD203B41FA5}">
                      <a16:colId xmlns:a16="http://schemas.microsoft.com/office/drawing/2014/main" val="2395970223"/>
                    </a:ext>
                  </a:extLst>
                </a:gridCol>
                <a:gridCol w="612962">
                  <a:extLst>
                    <a:ext uri="{9D8B030D-6E8A-4147-A177-3AD203B41FA5}">
                      <a16:colId xmlns:a16="http://schemas.microsoft.com/office/drawing/2014/main" val="3235649811"/>
                    </a:ext>
                  </a:extLst>
                </a:gridCol>
                <a:gridCol w="559194">
                  <a:extLst>
                    <a:ext uri="{9D8B030D-6E8A-4147-A177-3AD203B41FA5}">
                      <a16:colId xmlns:a16="http://schemas.microsoft.com/office/drawing/2014/main" val="1050073455"/>
                    </a:ext>
                  </a:extLst>
                </a:gridCol>
                <a:gridCol w="538793">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1 389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923977588"/>
                  </a:ext>
                </a:extLst>
              </a:tr>
              <a:tr h="33773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64480256"/>
                  </a:ext>
                </a:extLst>
              </a:tr>
            </a:tbl>
          </a:graphicData>
        </a:graphic>
      </p:graphicFrame>
      <p:graphicFrame>
        <p:nvGraphicFramePr>
          <p:cNvPr id="13" name="Diagram 12">
            <a:extLst>
              <a:ext uri="{FF2B5EF4-FFF2-40B4-BE49-F238E27FC236}">
                <a16:creationId xmlns:a16="http://schemas.microsoft.com/office/drawing/2014/main" id="{49211169-D7B5-42B5-A53E-38FD0ADEB5ED}"/>
              </a:ext>
            </a:extLst>
          </p:cNvPr>
          <p:cNvGraphicFramePr>
            <a:graphicFrameLocks/>
          </p:cNvGraphicFramePr>
          <p:nvPr>
            <p:extLst>
              <p:ext uri="{D42A27DB-BD31-4B8C-83A1-F6EECF244321}">
                <p14:modId xmlns:p14="http://schemas.microsoft.com/office/powerpoint/2010/main" val="688480758"/>
              </p:ext>
            </p:extLst>
          </p:nvPr>
        </p:nvGraphicFramePr>
        <p:xfrm>
          <a:off x="670976" y="1949296"/>
          <a:ext cx="5705475" cy="37352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627465"/>
            <a:ext cx="4722411" cy="1819306"/>
          </a:xfrm>
        </p:spPr>
        <p:txBody>
          <a:bodyPr/>
          <a:lstStyle/>
          <a:p>
            <a:pPr lvl="4"/>
            <a:r>
              <a:rPr lang="sv-SE" sz="1400" dirty="0"/>
              <a:t>Antalet sysselsatta invånare ökade med </a:t>
            </a:r>
            <a:br>
              <a:rPr lang="sv-SE" sz="1400" dirty="0"/>
            </a:br>
            <a:r>
              <a:rPr lang="sv-SE" sz="1400" dirty="0"/>
              <a:t>1,4 procent eller 3 300 personer under kvartalet. </a:t>
            </a:r>
          </a:p>
          <a:p>
            <a:pPr lvl="4"/>
            <a:r>
              <a:rPr lang="sv-SE" sz="1400" dirty="0"/>
              <a:t>Sysselsättningen ökade som mest inom </a:t>
            </a:r>
            <a:r>
              <a:rPr lang="sv-SE" sz="1400" dirty="0" smtClean="0"/>
              <a:t>information </a:t>
            </a:r>
            <a:r>
              <a:rPr lang="sv-SE" sz="1400" dirty="0"/>
              <a:t>och kommunikation och </a:t>
            </a:r>
            <a:r>
              <a:rPr lang="sv-SE" sz="1400" dirty="0" smtClean="0"/>
              <a:t>transport.</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0ABBF847-7539-4306-B40E-9BD6658F2175}"/>
              </a:ext>
            </a:extLst>
          </p:cNvPr>
          <p:cNvGraphicFramePr>
            <a:graphicFrameLocks noGrp="1"/>
          </p:cNvGraphicFramePr>
          <p:nvPr>
            <p:extLst>
              <p:ext uri="{D42A27DB-BD31-4B8C-83A1-F6EECF244321}">
                <p14:modId xmlns:p14="http://schemas.microsoft.com/office/powerpoint/2010/main" val="2045311599"/>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5 154 100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58 400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2 394 000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231 900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7,0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69561F50-D718-4991-87F1-4651D760002C}"/>
              </a:ext>
            </a:extLst>
          </p:cNvPr>
          <p:cNvGraphicFramePr>
            <a:graphicFrameLocks/>
          </p:cNvGraphicFramePr>
          <p:nvPr>
            <p:extLst>
              <p:ext uri="{D42A27DB-BD31-4B8C-83A1-F6EECF244321}">
                <p14:modId xmlns:p14="http://schemas.microsoft.com/office/powerpoint/2010/main" val="323215340"/>
              </p:ext>
            </p:extLst>
          </p:nvPr>
        </p:nvGraphicFramePr>
        <p:xfrm>
          <a:off x="722651" y="1891293"/>
          <a:ext cx="5866155" cy="38656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0040267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Östergötlands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29,1</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80,3</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29,3</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37 300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230 600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dirty="0">
                          <a:solidFill>
                            <a:srgbClr val="000000"/>
                          </a:solidFill>
                          <a:effectLst/>
                          <a:latin typeface="Futura Std Book" panose="020B0502020204020303"/>
                        </a:rPr>
                        <a:t>231 900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732070628"/>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Östergötlands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39 100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9 500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230 600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dirty="0">
                          <a:solidFill>
                            <a:srgbClr val="000000"/>
                          </a:solidFill>
                          <a:effectLst/>
                          <a:latin typeface="Futura Std Book" panose="020B0502020204020303"/>
                        </a:rPr>
                        <a:t>231 900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958351"/>
            <a:ext cx="4725915" cy="1470648"/>
          </a:xfrm>
        </p:spPr>
        <p:txBody>
          <a:bodyPr/>
          <a:lstStyle/>
          <a:p>
            <a:pPr lvl="4"/>
            <a:r>
              <a:rPr lang="sv-SE" sz="1400" dirty="0"/>
              <a:t>De lediga jobben </a:t>
            </a:r>
            <a:r>
              <a:rPr lang="sv-SE" sz="1400" dirty="0" smtClean="0"/>
              <a:t>fördubblades i </a:t>
            </a:r>
            <a:r>
              <a:rPr lang="sv-SE" sz="1400" dirty="0"/>
              <a:t>Östergötland under kvartalet.</a:t>
            </a:r>
          </a:p>
          <a:p>
            <a:pPr lvl="4"/>
            <a:r>
              <a:rPr lang="sv-SE" sz="1400" dirty="0" smtClean="0"/>
              <a:t>Under de senaste tolv månaderna har de lediga jobben ökat med 18 procent, med större uppgång i Linköping.</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9A7AAC14-C6E5-4E9A-A61F-AAC6D4CAA2ED}"/>
              </a:ext>
            </a:extLst>
          </p:cNvPr>
          <p:cNvGraphicFramePr>
            <a:graphicFrameLocks noGrp="1"/>
          </p:cNvGraphicFramePr>
          <p:nvPr>
            <p:extLst>
              <p:ext uri="{D42A27DB-BD31-4B8C-83A1-F6EECF244321}">
                <p14:modId xmlns:p14="http://schemas.microsoft.com/office/powerpoint/2010/main" val="3512744279"/>
              </p:ext>
            </p:extLst>
          </p:nvPr>
        </p:nvGraphicFramePr>
        <p:xfrm>
          <a:off x="6744445" y="3705998"/>
          <a:ext cx="4733179" cy="2266436"/>
        </p:xfrm>
        <a:graphic>
          <a:graphicData uri="http://schemas.openxmlformats.org/drawingml/2006/table">
            <a:tbl>
              <a:tblPr bandRow="1">
                <a:tableStyleId>{2D5ABB26-0587-4C30-8999-92F81FD0307C}</a:tableStyleId>
              </a:tblPr>
              <a:tblGrid>
                <a:gridCol w="1546091">
                  <a:extLst>
                    <a:ext uri="{9D8B030D-6E8A-4147-A177-3AD203B41FA5}">
                      <a16:colId xmlns:a16="http://schemas.microsoft.com/office/drawing/2014/main" val="1678076792"/>
                    </a:ext>
                  </a:extLst>
                </a:gridCol>
                <a:gridCol w="686657">
                  <a:extLst>
                    <a:ext uri="{9D8B030D-6E8A-4147-A177-3AD203B41FA5}">
                      <a16:colId xmlns:a16="http://schemas.microsoft.com/office/drawing/2014/main" val="2601369493"/>
                    </a:ext>
                  </a:extLst>
                </a:gridCol>
                <a:gridCol w="624345">
                  <a:extLst>
                    <a:ext uri="{9D8B030D-6E8A-4147-A177-3AD203B41FA5}">
                      <a16:colId xmlns:a16="http://schemas.microsoft.com/office/drawing/2014/main" val="2395970223"/>
                    </a:ext>
                  </a:extLst>
                </a:gridCol>
                <a:gridCol w="615814">
                  <a:extLst>
                    <a:ext uri="{9D8B030D-6E8A-4147-A177-3AD203B41FA5}">
                      <a16:colId xmlns:a16="http://schemas.microsoft.com/office/drawing/2014/main" val="3235649811"/>
                    </a:ext>
                  </a:extLst>
                </a:gridCol>
                <a:gridCol w="718181">
                  <a:extLst>
                    <a:ext uri="{9D8B030D-6E8A-4147-A177-3AD203B41FA5}">
                      <a16:colId xmlns:a16="http://schemas.microsoft.com/office/drawing/2014/main" val="1050073455"/>
                    </a:ext>
                  </a:extLst>
                </a:gridCol>
                <a:gridCol w="542091">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294 855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1 171 250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544414373"/>
                  </a:ext>
                </a:extLst>
              </a:tr>
              <a:tr h="33773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144 564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527 429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3773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12 829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58 545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554613420"/>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5 944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27 235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923977588"/>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3 583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16 737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69307260"/>
                  </a:ext>
                </a:extLst>
              </a:tr>
            </a:tbl>
          </a:graphicData>
        </a:graphic>
      </p:graphicFrame>
      <p:graphicFrame>
        <p:nvGraphicFramePr>
          <p:cNvPr id="12" name="Diagram 11">
            <a:extLst>
              <a:ext uri="{FF2B5EF4-FFF2-40B4-BE49-F238E27FC236}">
                <a16:creationId xmlns:a16="http://schemas.microsoft.com/office/drawing/2014/main" id="{3A1CEF52-58CA-4F32-89B1-9BC99BCE6585}"/>
              </a:ext>
            </a:extLst>
          </p:cNvPr>
          <p:cNvGraphicFramePr>
            <a:graphicFrameLocks/>
          </p:cNvGraphicFramePr>
          <p:nvPr>
            <p:extLst>
              <p:ext uri="{D42A27DB-BD31-4B8C-83A1-F6EECF244321}">
                <p14:modId xmlns:p14="http://schemas.microsoft.com/office/powerpoint/2010/main" val="283484962"/>
              </p:ext>
            </p:extLst>
          </p:nvPr>
        </p:nvGraphicFramePr>
        <p:xfrm>
          <a:off x="712056" y="1903799"/>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611127"/>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4" y="2105637"/>
            <a:ext cx="4684939" cy="1318369"/>
          </a:xfrm>
        </p:spPr>
        <p:txBody>
          <a:bodyPr/>
          <a:lstStyle/>
          <a:p>
            <a:pPr lvl="4"/>
            <a:r>
              <a:rPr lang="sv-SE" sz="1400" dirty="0"/>
              <a:t>Antalet varslade </a:t>
            </a:r>
            <a:r>
              <a:rPr lang="sv-SE" sz="1400" dirty="0" smtClean="0"/>
              <a:t>personer minskade </a:t>
            </a:r>
            <a:r>
              <a:rPr lang="sv-SE" sz="1400" dirty="0"/>
              <a:t>med 4 procent i Östergötland under kvartalet.</a:t>
            </a:r>
          </a:p>
          <a:p>
            <a:pPr lvl="4"/>
            <a:r>
              <a:rPr lang="sv-SE" sz="1400" dirty="0"/>
              <a:t>I </a:t>
            </a:r>
            <a:r>
              <a:rPr lang="sv-SE" sz="1400" dirty="0" smtClean="0"/>
              <a:t>Linköping minskade varslade personer med 75 procent medan de ökade med 81 procent i Norrköping.</a:t>
            </a:r>
            <a:endParaRPr lang="sv-SE" sz="1400" dirty="0"/>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8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01203BCB-7FA1-41A4-AF9C-A6FD85A2F1C9}"/>
              </a:ext>
            </a:extLst>
          </p:cNvPr>
          <p:cNvGraphicFramePr>
            <a:graphicFrameLocks noGrp="1"/>
          </p:cNvGraphicFramePr>
          <p:nvPr>
            <p:extLst>
              <p:ext uri="{D42A27DB-BD31-4B8C-83A1-F6EECF244321}">
                <p14:modId xmlns:p14="http://schemas.microsoft.com/office/powerpoint/2010/main" val="2414481200"/>
              </p:ext>
            </p:extLst>
          </p:nvPr>
        </p:nvGraphicFramePr>
        <p:xfrm>
          <a:off x="6792685" y="3715992"/>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624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3624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2 940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22 542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4178915708"/>
                  </a:ext>
                </a:extLst>
              </a:tr>
              <a:tr h="33624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1554613420"/>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923977588"/>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997443446"/>
                  </a:ext>
                </a:extLst>
              </a:tr>
            </a:tbl>
          </a:graphicData>
        </a:graphic>
      </p:graphicFrame>
      <p:graphicFrame>
        <p:nvGraphicFramePr>
          <p:cNvPr id="12" name="Diagram 11">
            <a:extLst>
              <a:ext uri="{FF2B5EF4-FFF2-40B4-BE49-F238E27FC236}">
                <a16:creationId xmlns:a16="http://schemas.microsoft.com/office/drawing/2014/main" id="{20AE236E-20BF-4811-B69A-4C6710F8B9C9}"/>
              </a:ext>
            </a:extLst>
          </p:cNvPr>
          <p:cNvGraphicFramePr>
            <a:graphicFrameLocks/>
          </p:cNvGraphicFramePr>
          <p:nvPr>
            <p:extLst>
              <p:ext uri="{D42A27DB-BD31-4B8C-83A1-F6EECF244321}">
                <p14:modId xmlns:p14="http://schemas.microsoft.com/office/powerpoint/2010/main" val="2136134038"/>
              </p:ext>
            </p:extLst>
          </p:nvPr>
        </p:nvGraphicFramePr>
        <p:xfrm>
          <a:off x="775751" y="1889468"/>
          <a:ext cx="5736144" cy="37216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14374" y="551992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879134"/>
            <a:ext cx="4667524" cy="1544724"/>
          </a:xfrm>
        </p:spPr>
        <p:txBody>
          <a:bodyPr/>
          <a:lstStyle/>
          <a:p>
            <a:pPr lvl="4"/>
            <a:r>
              <a:rPr lang="sv-SE" sz="1400" dirty="0"/>
              <a:t>Arbetslösheten i Östergötlands län minskade med 1 </a:t>
            </a:r>
            <a:r>
              <a:rPr lang="sv-SE" sz="1400" dirty="0" smtClean="0"/>
              <a:t>procentenhet (3 228 personer) till 5,3 </a:t>
            </a:r>
            <a:r>
              <a:rPr lang="sv-SE" sz="1400" dirty="0" smtClean="0"/>
              <a:t>procent.</a:t>
            </a:r>
            <a:r>
              <a:rPr lang="sv-SE" sz="1400" dirty="0" smtClean="0"/>
              <a:t> </a:t>
            </a:r>
            <a:endParaRPr lang="sv-SE" sz="1400" dirty="0"/>
          </a:p>
          <a:p>
            <a:pPr lvl="4"/>
            <a:r>
              <a:rPr lang="sv-SE" sz="1400" dirty="0" err="1"/>
              <a:t>Ydre</a:t>
            </a:r>
            <a:r>
              <a:rPr lang="sv-SE" sz="1400" dirty="0"/>
              <a:t> kommun stod för länets lägsta arbetslöshet (2,6%).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1364" y="1237187"/>
            <a:ext cx="5374370"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CC36F78C-B4A2-4A3A-87CE-279510852F0A}"/>
              </a:ext>
            </a:extLst>
          </p:cNvPr>
          <p:cNvGraphicFramePr>
            <a:graphicFrameLocks noGrp="1"/>
          </p:cNvGraphicFramePr>
          <p:nvPr>
            <p:extLst>
              <p:ext uri="{D42A27DB-BD31-4B8C-83A1-F6EECF244321}">
                <p14:modId xmlns:p14="http://schemas.microsoft.com/office/powerpoint/2010/main" val="443386072"/>
              </p:ext>
            </p:extLst>
          </p:nvPr>
        </p:nvGraphicFramePr>
        <p:xfrm>
          <a:off x="6810101" y="3716283"/>
          <a:ext cx="4667524" cy="2163816"/>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3">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78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78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44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394 764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-78 593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2044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188 741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-30 763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2044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18 098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-3 228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4613420"/>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5 401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-775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923977588"/>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7 595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-1 265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3225278297"/>
                  </a:ext>
                </a:extLst>
              </a:tr>
            </a:tbl>
          </a:graphicData>
        </a:graphic>
      </p:graphicFrame>
      <p:graphicFrame>
        <p:nvGraphicFramePr>
          <p:cNvPr id="13" name="Diagram 12">
            <a:extLst>
              <a:ext uri="{FF2B5EF4-FFF2-40B4-BE49-F238E27FC236}">
                <a16:creationId xmlns:a16="http://schemas.microsoft.com/office/drawing/2014/main" id="{357E2DE2-15A4-4A0D-BFBC-C7312E3468A7}"/>
              </a:ext>
            </a:extLst>
          </p:cNvPr>
          <p:cNvGraphicFramePr>
            <a:graphicFrameLocks/>
          </p:cNvGraphicFramePr>
          <p:nvPr>
            <p:extLst>
              <p:ext uri="{D42A27DB-BD31-4B8C-83A1-F6EECF244321}">
                <p14:modId xmlns:p14="http://schemas.microsoft.com/office/powerpoint/2010/main" val="3011338910"/>
              </p:ext>
            </p:extLst>
          </p:nvPr>
        </p:nvGraphicFramePr>
        <p:xfrm>
          <a:off x="661938" y="1752467"/>
          <a:ext cx="5343795" cy="37674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4" y="342899"/>
            <a:ext cx="8426449" cy="673101"/>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100155914"/>
              </p:ext>
            </p:extLst>
          </p:nvPr>
        </p:nvGraphicFramePr>
        <p:xfrm>
          <a:off x="1882773" y="1016000"/>
          <a:ext cx="8426449" cy="4906440"/>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200" b="1">
                          <a:solidFill>
                            <a:schemeClr val="bg1"/>
                          </a:solidFill>
                        </a:rPr>
                        <a:t>Östergötlands </a:t>
                      </a:r>
                      <a:r>
                        <a:rPr lang="sv-SE" sz="12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7 399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-3 139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2 207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10 699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1 461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18 098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-3 228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Linköpings kommun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327014905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2 443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42352317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extLst>
                  <a:ext uri="{0D108BD9-81ED-4DB2-BD59-A6C34878D82A}">
                    <a16:rowId xmlns:a16="http://schemas.microsoft.com/office/drawing/2014/main" val="129097576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-26,3</a:t>
                      </a:r>
                    </a:p>
                  </a:txBody>
                  <a:tcPr marL="9525" marR="9525" marT="9525" marB="0" anchor="ctr"/>
                </a:tc>
                <a:extLst>
                  <a:ext uri="{0D108BD9-81ED-4DB2-BD59-A6C34878D82A}">
                    <a16:rowId xmlns:a16="http://schemas.microsoft.com/office/drawing/2014/main" val="149837208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2 958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53,9</a:t>
                      </a:r>
                    </a:p>
                  </a:txBody>
                  <a:tcPr marL="9525" marR="9525" marT="9525" marB="0" anchor="ctr"/>
                </a:tc>
                <a:extLst>
                  <a:ext uri="{0D108BD9-81ED-4DB2-BD59-A6C34878D82A}">
                    <a16:rowId xmlns:a16="http://schemas.microsoft.com/office/drawing/2014/main" val="60571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43,0</a:t>
                      </a:r>
                    </a:p>
                  </a:txBody>
                  <a:tcPr marL="9525" marR="9525" marT="9525" marB="0" anchor="ctr"/>
                </a:tc>
                <a:extLst>
                  <a:ext uri="{0D108BD9-81ED-4DB2-BD59-A6C34878D82A}">
                    <a16:rowId xmlns:a16="http://schemas.microsoft.com/office/drawing/2014/main" val="179447122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5 401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23,4</a:t>
                      </a:r>
                    </a:p>
                  </a:txBody>
                  <a:tcPr marL="9525" marR="9525" marT="9525" marB="0" anchor="ctr"/>
                </a:tc>
                <a:extLst>
                  <a:ext uri="{0D108BD9-81ED-4DB2-BD59-A6C34878D82A}">
                    <a16:rowId xmlns:a16="http://schemas.microsoft.com/office/drawing/2014/main" val="344824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Norrköpings kommun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269242263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2 990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-16,1</a:t>
                      </a:r>
                    </a:p>
                  </a:txBody>
                  <a:tcPr marL="9525" marR="9525" marT="9525" marB="0" anchor="ctr"/>
                </a:tc>
                <a:extLst>
                  <a:ext uri="{0D108BD9-81ED-4DB2-BD59-A6C34878D82A}">
                    <a16:rowId xmlns:a16="http://schemas.microsoft.com/office/drawing/2014/main" val="324473520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-18,8</a:t>
                      </a:r>
                    </a:p>
                  </a:txBody>
                  <a:tcPr marL="9525" marR="9525" marT="9525" marB="0" anchor="ctr"/>
                </a:tc>
                <a:extLst>
                  <a:ext uri="{0D108BD9-81ED-4DB2-BD59-A6C34878D82A}">
                    <a16:rowId xmlns:a16="http://schemas.microsoft.com/office/drawing/2014/main" val="32033164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-26,6</a:t>
                      </a:r>
                    </a:p>
                  </a:txBody>
                  <a:tcPr marL="9525" marR="9525" marT="9525" marB="0" anchor="ctr"/>
                </a:tc>
                <a:extLst>
                  <a:ext uri="{0D108BD9-81ED-4DB2-BD59-A6C34878D82A}">
                    <a16:rowId xmlns:a16="http://schemas.microsoft.com/office/drawing/2014/main" val="21404148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4 604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73144375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-31,1</a:t>
                      </a:r>
                    </a:p>
                  </a:txBody>
                  <a:tcPr marL="9525" marR="9525" marT="9525" marB="0" anchor="ctr"/>
                </a:tc>
                <a:extLst>
                  <a:ext uri="{0D108BD9-81ED-4DB2-BD59-A6C34878D82A}">
                    <a16:rowId xmlns:a16="http://schemas.microsoft.com/office/drawing/2014/main" val="33173106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7 595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-1 265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664193448"/>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5" y="6129338"/>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1560352"/>
            <a:ext cx="4725925" cy="1868646"/>
          </a:xfrm>
        </p:spPr>
        <p:txBody>
          <a:bodyPr/>
          <a:lstStyle/>
          <a:p>
            <a:pPr lvl="4"/>
            <a:r>
              <a:rPr lang="sv-SE" sz="1400" dirty="0"/>
              <a:t>Antalet invånare i Östergötland ökade med 0,4 procent jämfört med samma kvartal 2020.</a:t>
            </a:r>
          </a:p>
          <a:p>
            <a:pPr lvl="4"/>
            <a:r>
              <a:rPr lang="sv-SE" sz="1400" dirty="0" smtClean="0"/>
              <a:t>Linköpings </a:t>
            </a:r>
            <a:r>
              <a:rPr lang="sv-SE" sz="1400" dirty="0"/>
              <a:t>kommun har en något snabbare tillväxttakt än </a:t>
            </a:r>
            <a:r>
              <a:rPr lang="sv-SE" sz="1400" dirty="0" smtClean="0"/>
              <a:t>länet </a:t>
            </a:r>
            <a:r>
              <a:rPr lang="sv-SE" sz="1400" dirty="0"/>
              <a:t>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B84909FA-B055-4EBD-85BD-2B124BA8C530}"/>
              </a:ext>
            </a:extLst>
          </p:cNvPr>
          <p:cNvGraphicFramePr>
            <a:graphicFrameLocks noGrp="1"/>
          </p:cNvGraphicFramePr>
          <p:nvPr>
            <p:extLst>
              <p:ext uri="{D42A27DB-BD31-4B8C-83A1-F6EECF244321}">
                <p14:modId xmlns:p14="http://schemas.microsoft.com/office/powerpoint/2010/main" val="1759239109"/>
              </p:ext>
            </p:extLst>
          </p:nvPr>
        </p:nvGraphicFramePr>
        <p:xfrm>
          <a:off x="6744441" y="3723129"/>
          <a:ext cx="4725924" cy="2156973"/>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81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813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813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10 435,4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1544414373"/>
                  </a:ext>
                </a:extLst>
              </a:tr>
              <a:tr h="30813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4 733,0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 </a:t>
                      </a:r>
                    </a:p>
                  </a:txBody>
                  <a:tcPr marL="9525" marR="9525" marT="9525" marB="0" anchor="ctr"/>
                </a:tc>
                <a:extLst>
                  <a:ext uri="{0D108BD9-81ED-4DB2-BD59-A6C34878D82A}">
                    <a16:rowId xmlns:a16="http://schemas.microsoft.com/office/drawing/2014/main" val="4178915708"/>
                  </a:ext>
                </a:extLst>
              </a:tr>
              <a:tr h="30813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469,1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1554613420"/>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mn-lt"/>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923977588"/>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0,5 </a:t>
                      </a:r>
                    </a:p>
                  </a:txBody>
                  <a:tcPr marL="9525" marR="9525" marT="9525" marB="0" anchor="ctr"/>
                </a:tc>
                <a:extLst>
                  <a:ext uri="{0D108BD9-81ED-4DB2-BD59-A6C34878D82A}">
                    <a16:rowId xmlns:a16="http://schemas.microsoft.com/office/drawing/2014/main" val="804562181"/>
                  </a:ext>
                </a:extLst>
              </a:tr>
            </a:tbl>
          </a:graphicData>
        </a:graphic>
      </p:graphicFrame>
      <p:graphicFrame>
        <p:nvGraphicFramePr>
          <p:cNvPr id="13" name="Diagram 12">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618991710"/>
              </p:ext>
            </p:extLst>
          </p:nvPr>
        </p:nvGraphicFramePr>
        <p:xfrm>
          <a:off x="773034" y="1911323"/>
          <a:ext cx="5533761" cy="38456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845578"/>
            <a:ext cx="4725917" cy="1583421"/>
          </a:xfrm>
        </p:spPr>
        <p:txBody>
          <a:bodyPr/>
          <a:lstStyle/>
          <a:p>
            <a:pPr marL="285750" indent="-285750">
              <a:buFont typeface="Arial" panose="020B0604020202020204" pitchFamily="34" charset="0"/>
              <a:buChar char="•"/>
            </a:pPr>
            <a:r>
              <a:rPr lang="sv-SE" sz="1400" dirty="0"/>
              <a:t>Antalet påbörjade lägenheter ökade med 83 </a:t>
            </a:r>
            <a:r>
              <a:rPr lang="sv-SE" sz="1400" dirty="0" smtClean="0"/>
              <a:t>procent </a:t>
            </a:r>
            <a:r>
              <a:rPr lang="sv-SE" sz="1400" dirty="0"/>
              <a:t>under kvartalet.</a:t>
            </a:r>
          </a:p>
          <a:p>
            <a:pPr marL="285750" indent="-285750">
              <a:buFont typeface="Arial" panose="020B0604020202020204" pitchFamily="34" charset="0"/>
              <a:buChar char="•"/>
            </a:pPr>
            <a:r>
              <a:rPr lang="sv-SE" sz="1400" dirty="0"/>
              <a:t>Under de senaste fyra kvartalen har bostadsbyggandet minskat med 16 procent i </a:t>
            </a:r>
            <a:r>
              <a:rPr lang="sv-SE" sz="1400" dirty="0" smtClean="0"/>
              <a:t>länet</a:t>
            </a:r>
            <a:r>
              <a:rPr lang="sv-SE" sz="1400" dirty="0"/>
              <a: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D401585F-B0B8-48DC-89CB-C924AABEB370}"/>
              </a:ext>
            </a:extLst>
          </p:cNvPr>
          <p:cNvGraphicFramePr>
            <a:graphicFrameLocks noGrp="1"/>
          </p:cNvGraphicFramePr>
          <p:nvPr>
            <p:extLst>
              <p:ext uri="{D42A27DB-BD31-4B8C-83A1-F6EECF244321}">
                <p14:modId xmlns:p14="http://schemas.microsoft.com/office/powerpoint/2010/main" val="836460737"/>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11 045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53 987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5 516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25 017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54613420"/>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923977588"/>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1118677690"/>
                  </a:ext>
                </a:extLst>
              </a:tr>
            </a:tbl>
          </a:graphicData>
        </a:graphic>
      </p:graphicFrame>
      <p:graphicFrame>
        <p:nvGraphicFramePr>
          <p:cNvPr id="13" name="Diagram 12">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1227775479"/>
              </p:ext>
            </p:extLst>
          </p:nvPr>
        </p:nvGraphicFramePr>
        <p:xfrm>
          <a:off x="815762" y="1962599"/>
          <a:ext cx="5414121" cy="37943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49" y="5874435"/>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0" y="234194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9" y="2365017"/>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185" y="479304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78560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kv3</a:t>
            </a:r>
            <a:endParaRPr lang="sv-SE" sz="1400" dirty="0"/>
          </a:p>
        </p:txBody>
      </p:sp>
      <p:graphicFrame>
        <p:nvGraphicFramePr>
          <p:cNvPr id="29" name="Tabell 28">
            <a:extLst>
              <a:ext uri="{FF2B5EF4-FFF2-40B4-BE49-F238E27FC236}">
                <a16:creationId xmlns:a16="http://schemas.microsoft.com/office/drawing/2014/main" id="{EDB9DA74-4F54-4682-96F1-C339B934EA1F}"/>
              </a:ext>
            </a:extLst>
          </p:cNvPr>
          <p:cNvGraphicFramePr>
            <a:graphicFrameLocks noGrp="1"/>
          </p:cNvGraphicFramePr>
          <p:nvPr>
            <p:extLst>
              <p:ext uri="{D42A27DB-BD31-4B8C-83A1-F6EECF244321}">
                <p14:modId xmlns:p14="http://schemas.microsoft.com/office/powerpoint/2010/main" val="3821957839"/>
              </p:ext>
            </p:extLst>
          </p:nvPr>
        </p:nvGraphicFramePr>
        <p:xfrm>
          <a:off x="6743997" y="2557967"/>
          <a:ext cx="4725922" cy="2176002"/>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1678076792"/>
                    </a:ext>
                  </a:extLst>
                </a:gridCol>
                <a:gridCol w="685605">
                  <a:extLst>
                    <a:ext uri="{9D8B030D-6E8A-4147-A177-3AD203B41FA5}">
                      <a16:colId xmlns:a16="http://schemas.microsoft.com/office/drawing/2014/main" val="2601369493"/>
                    </a:ext>
                  </a:extLst>
                </a:gridCol>
                <a:gridCol w="777814">
                  <a:extLst>
                    <a:ext uri="{9D8B030D-6E8A-4147-A177-3AD203B41FA5}">
                      <a16:colId xmlns:a16="http://schemas.microsoft.com/office/drawing/2014/main" val="2395970223"/>
                    </a:ext>
                  </a:extLst>
                </a:gridCol>
                <a:gridCol w="520908">
                  <a:extLst>
                    <a:ext uri="{9D8B030D-6E8A-4147-A177-3AD203B41FA5}">
                      <a16:colId xmlns:a16="http://schemas.microsoft.com/office/drawing/2014/main" val="3235649811"/>
                    </a:ext>
                  </a:extLst>
                </a:gridCol>
                <a:gridCol w="656615">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18699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9634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2408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30 717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extLst>
                  <a:ext uri="{0D108BD9-81ED-4DB2-BD59-A6C34878D82A}">
                    <a16:rowId xmlns:a16="http://schemas.microsoft.com/office/drawing/2014/main" val="1544414373"/>
                  </a:ext>
                </a:extLst>
              </a:tr>
              <a:tr h="22408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5 472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13 276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4178915708"/>
                  </a:ext>
                </a:extLst>
              </a:tr>
              <a:tr h="22408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155461342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22 </a:t>
                      </a:r>
                    </a:p>
                  </a:txBody>
                  <a:tcPr marL="9525" marR="9525" marT="9525" marB="0" anchor="ctr"/>
                </a:tc>
                <a:extLst>
                  <a:ext uri="{0D108BD9-81ED-4DB2-BD59-A6C34878D82A}">
                    <a16:rowId xmlns:a16="http://schemas.microsoft.com/office/drawing/2014/main" val="190599074"/>
                  </a:ext>
                </a:extLst>
              </a:tr>
              <a:tr h="224082">
                <a:tc>
                  <a:txBody>
                    <a:bodyPr/>
                    <a:lstStyle/>
                    <a:p>
                      <a:pPr marL="72000" algn="l" fontAlgn="b"/>
                      <a:r>
                        <a:rPr lang="sv-SE" sz="800" b="1" u="none" strike="noStrike" dirty="0">
                          <a:effectLst/>
                        </a:rPr>
                        <a:t>Linköpings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a:t>
                      </a:r>
                    </a:p>
                  </a:txBody>
                  <a:tcPr marL="9525" marR="9525" marT="9525" marB="0" anchor="ctr"/>
                </a:tc>
                <a:extLst>
                  <a:ext uri="{0D108BD9-81ED-4DB2-BD59-A6C34878D82A}">
                    <a16:rowId xmlns:a16="http://schemas.microsoft.com/office/drawing/2014/main" val="923977588"/>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1" u="none" strike="noStrike" dirty="0" err="1">
                          <a:solidFill>
                            <a:srgbClr val="000000"/>
                          </a:solidFill>
                          <a:effectLst/>
                          <a:latin typeface="Futura Std Book" panose="020B0502020204020303"/>
                        </a:rPr>
                        <a:t>i.u</a:t>
                      </a:r>
                      <a:r>
                        <a:rPr lang="sv-SE" sz="800" b="0" i="1"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 </a:t>
                      </a:r>
                    </a:p>
                  </a:txBody>
                  <a:tcPr marL="9525" marR="9525" marT="9525" marB="0" anchor="ctr"/>
                </a:tc>
                <a:extLst>
                  <a:ext uri="{0D108BD9-81ED-4DB2-BD59-A6C34878D82A}">
                    <a16:rowId xmlns:a16="http://schemas.microsoft.com/office/drawing/2014/main" val="3310822137"/>
                  </a:ext>
                </a:extLst>
              </a:tr>
              <a:tr h="224082">
                <a:tc>
                  <a:txBody>
                    <a:bodyPr/>
                    <a:lstStyle/>
                    <a:p>
                      <a:pPr marL="72000" algn="l" fontAlgn="b"/>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a:t>
                      </a:r>
                    </a:p>
                  </a:txBody>
                  <a:tcPr marL="9525" marR="9525" marT="9525" marB="0" anchor="ctr"/>
                </a:tc>
                <a:extLst>
                  <a:ext uri="{0D108BD9-81ED-4DB2-BD59-A6C34878D82A}">
                    <a16:rowId xmlns:a16="http://schemas.microsoft.com/office/drawing/2014/main" val="111867769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41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2669079500"/>
                  </a:ext>
                </a:extLst>
              </a:tr>
            </a:tbl>
          </a:graphicData>
        </a:graphic>
      </p:graphicFrame>
      <p:sp>
        <p:nvSpPr>
          <p:cNvPr id="11" name="textruta 10">
            <a:extLst>
              <a:ext uri="{FF2B5EF4-FFF2-40B4-BE49-F238E27FC236}">
                <a16:creationId xmlns:a16="http://schemas.microsoft.com/office/drawing/2014/main" id="{1C0B3747-9F63-4960-B4A1-49AFE9FAAD89}"/>
              </a:ext>
            </a:extLst>
          </p:cNvPr>
          <p:cNvSpPr txBox="1"/>
          <p:nvPr/>
        </p:nvSpPr>
        <p:spPr>
          <a:xfrm>
            <a:off x="10336781" y="4949989"/>
            <a:ext cx="125680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44417C41-F0D4-4321-9DAB-2784ABB8D898}"/>
              </a:ext>
            </a:extLst>
          </p:cNvPr>
          <p:cNvGraphicFramePr>
            <a:graphicFrameLocks/>
          </p:cNvGraphicFramePr>
          <p:nvPr>
            <p:extLst>
              <p:ext uri="{D42A27DB-BD31-4B8C-83A1-F6EECF244321}">
                <p14:modId xmlns:p14="http://schemas.microsoft.com/office/powerpoint/2010/main" val="2359807135"/>
              </p:ext>
            </p:extLst>
          </p:nvPr>
        </p:nvGraphicFramePr>
        <p:xfrm>
          <a:off x="752071" y="2112907"/>
          <a:ext cx="5868260" cy="3689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0F009CE9-2EEE-48B3-A060-4D4DD39D9BA0}"/>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273243932"/>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Boxholm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Östergötlands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gräs, utomhus, träd, himmel&#10;&#10;Automatiskt genererad beskrivning">
            <a:extLst>
              <a:ext uri="{FF2B5EF4-FFF2-40B4-BE49-F238E27FC236}">
                <a16:creationId xmlns:a16="http://schemas.microsoft.com/office/drawing/2014/main" id="{5FC7AF7E-2BBF-4363-AEC7-281A0D78D969}"/>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4197562028"/>
              </p:ext>
            </p:extLst>
          </p:nvPr>
        </p:nvGraphicFramePr>
        <p:xfrm>
          <a:off x="6167438" y="106615"/>
          <a:ext cx="5689601" cy="6418013"/>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06299">
                  <a:extLst>
                    <a:ext uri="{9D8B030D-6E8A-4147-A177-3AD203B41FA5}">
                      <a16:colId xmlns:a16="http://schemas.microsoft.com/office/drawing/2014/main" val="2818758293"/>
                    </a:ext>
                  </a:extLst>
                </a:gridCol>
                <a:gridCol w="112807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defTabSz="914400" rtl="0" eaLnBrk="1" fontAlgn="b" latinLnBrk="0" hangingPunct="1"/>
                      <a:r>
                        <a:rPr lang="sv-SE" sz="800" b="1" u="none" strike="noStrike" kern="1200" dirty="0">
                          <a:solidFill>
                            <a:schemeClr val="dk1"/>
                          </a:solidFill>
                          <a:effectLst/>
                          <a:latin typeface="+mn-lt"/>
                          <a:ea typeface="+mn-ea"/>
                          <a:cs typeface="+mn-cs"/>
                        </a:rPr>
                        <a:t>Östergötlands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12 829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Ödeshög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marL="72000" algn="l" defTabSz="914400" rtl="0" eaLnBrk="1" fontAlgn="b" latinLnBrk="0" hangingPunct="1"/>
                      <a:r>
                        <a:rPr lang="sv-SE" sz="800" u="none" strike="noStrike" kern="1200" dirty="0" err="1">
                          <a:solidFill>
                            <a:schemeClr val="dk1"/>
                          </a:solidFill>
                          <a:effectLst/>
                          <a:latin typeface="+mn-lt"/>
                          <a:ea typeface="+mn-ea"/>
                          <a:cs typeface="+mn-cs"/>
                        </a:rPr>
                        <a:t>Ydre</a:t>
                      </a:r>
                      <a:endParaRPr lang="sv-SE" sz="800" u="none" strike="noStrike" kern="1200" dirty="0">
                        <a:solidFill>
                          <a:schemeClr val="dk1"/>
                        </a:solidFill>
                        <a:effectLst/>
                        <a:latin typeface="+mn-lt"/>
                        <a:ea typeface="+mn-ea"/>
                        <a:cs typeface="+mn-cs"/>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Kinda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Boxholm</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Åtvidaberg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Finspång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Valdemarsvik</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1 050</a:t>
                      </a:r>
                    </a:p>
                  </a:txBody>
                  <a:tcPr marL="9525" marR="9525" marT="9525" marB="0" anchor="ctr"/>
                </a:tc>
                <a:extLst>
                  <a:ext uri="{0D108BD9-81ED-4DB2-BD59-A6C34878D82A}">
                    <a16:rowId xmlns:a16="http://schemas.microsoft.com/office/drawing/2014/main" val="1121273573"/>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Linköping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5 944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084239425"/>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Norrköping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3 583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047465816"/>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Söderköping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Motala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443966492"/>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Vadstena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Mjölby</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8965676F-D151-4F97-A393-4735D90E7793}"/>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7D846F6B-0DAA-4999-B897-50A5B0CEED8E}"/>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003028430"/>
              </p:ext>
            </p:extLst>
          </p:nvPr>
        </p:nvGraphicFramePr>
        <p:xfrm>
          <a:off x="6167440" y="106615"/>
          <a:ext cx="5702807" cy="6418013"/>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mn-lt"/>
                      </a:endParaRP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18 098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fontAlgn="b"/>
                      <a:r>
                        <a:rPr lang="sv-SE" sz="800" u="none" strike="noStrike" dirty="0">
                          <a:effectLst/>
                        </a:rPr>
                        <a:t>Ödeshög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93360832"/>
                  </a:ext>
                </a:extLst>
              </a:tr>
              <a:tr h="369394">
                <a:tc>
                  <a:txBody>
                    <a:bodyPr/>
                    <a:lstStyle/>
                    <a:p>
                      <a:pPr marL="72000" algn="l" fontAlgn="b"/>
                      <a:r>
                        <a:rPr lang="sv-SE" sz="800" u="none" strike="noStrike" dirty="0" err="1">
                          <a:effectLst/>
                        </a:rPr>
                        <a:t>Ydre</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559525621"/>
                  </a:ext>
                </a:extLst>
              </a:tr>
              <a:tr h="369394">
                <a:tc>
                  <a:txBody>
                    <a:bodyPr/>
                    <a:lstStyle/>
                    <a:p>
                      <a:pPr marL="72000" algn="l" fontAlgn="b"/>
                      <a:r>
                        <a:rPr lang="sv-SE" sz="800" u="none" strike="noStrike" dirty="0">
                          <a:effectLst/>
                        </a:rPr>
                        <a:t>Kinda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947986397"/>
                  </a:ext>
                </a:extLst>
              </a:tr>
              <a:tr h="369394">
                <a:tc>
                  <a:txBody>
                    <a:bodyPr/>
                    <a:lstStyle/>
                    <a:p>
                      <a:pPr marL="72000" algn="l" fontAlgn="b"/>
                      <a:r>
                        <a:rPr lang="sv-SE" sz="800" u="none" strike="noStrike" dirty="0">
                          <a:effectLst/>
                        </a:rPr>
                        <a:t>Boxholm</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325918200"/>
                  </a:ext>
                </a:extLst>
              </a:tr>
              <a:tr h="369394">
                <a:tc>
                  <a:txBody>
                    <a:bodyPr/>
                    <a:lstStyle/>
                    <a:p>
                      <a:pPr marL="72000" algn="l" fontAlgn="b"/>
                      <a:r>
                        <a:rPr lang="sv-SE" sz="800" u="none" strike="noStrike" dirty="0">
                          <a:effectLst/>
                        </a:rPr>
                        <a:t>Åtvidaberg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944598109"/>
                  </a:ext>
                </a:extLst>
              </a:tr>
              <a:tr h="369394">
                <a:tc>
                  <a:txBody>
                    <a:bodyPr/>
                    <a:lstStyle/>
                    <a:p>
                      <a:pPr marL="72000" algn="l" fontAlgn="b"/>
                      <a:r>
                        <a:rPr lang="sv-SE" sz="800" u="none" strike="noStrike" dirty="0">
                          <a:effectLst/>
                        </a:rPr>
                        <a:t>Finspång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208508909"/>
                  </a:ext>
                </a:extLst>
              </a:tr>
              <a:tr h="369394">
                <a:tc>
                  <a:txBody>
                    <a:bodyPr/>
                    <a:lstStyle/>
                    <a:p>
                      <a:pPr marL="72000" algn="l" fontAlgn="b"/>
                      <a:r>
                        <a:rPr lang="sv-SE" sz="800" u="none" strike="noStrike" dirty="0">
                          <a:effectLst/>
                        </a:rPr>
                        <a:t>Valdemarsvik</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121273573"/>
                  </a:ext>
                </a:extLst>
              </a:tr>
              <a:tr h="369394">
                <a:tc>
                  <a:txBody>
                    <a:bodyPr/>
                    <a:lstStyle/>
                    <a:p>
                      <a:pPr marL="72000" algn="l" fontAlgn="b"/>
                      <a:r>
                        <a:rPr lang="sv-SE" sz="800" u="none" strike="noStrike" dirty="0">
                          <a:effectLst/>
                        </a:rPr>
                        <a:t>Linköping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5 401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084239425"/>
                  </a:ext>
                </a:extLst>
              </a:tr>
              <a:tr h="369394">
                <a:tc>
                  <a:txBody>
                    <a:bodyPr/>
                    <a:lstStyle/>
                    <a:p>
                      <a:pPr marL="72000" algn="l" fontAlgn="b"/>
                      <a:r>
                        <a:rPr lang="sv-SE" sz="800" u="none" strike="noStrike" dirty="0">
                          <a:effectLst/>
                        </a:rPr>
                        <a:t>Norrköping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7 595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047465816"/>
                  </a:ext>
                </a:extLst>
              </a:tr>
              <a:tr h="369394">
                <a:tc>
                  <a:txBody>
                    <a:bodyPr/>
                    <a:lstStyle/>
                    <a:p>
                      <a:pPr marL="72000" algn="l" fontAlgn="b"/>
                      <a:r>
                        <a:rPr lang="sv-SE" sz="800" u="none" strike="noStrike" dirty="0">
                          <a:effectLst/>
                        </a:rPr>
                        <a:t>Söderköping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4226078857"/>
                  </a:ext>
                </a:extLst>
              </a:tr>
              <a:tr h="369394">
                <a:tc>
                  <a:txBody>
                    <a:bodyPr/>
                    <a:lstStyle/>
                    <a:p>
                      <a:pPr marL="72000" algn="l" fontAlgn="b"/>
                      <a:r>
                        <a:rPr lang="sv-SE" sz="800" u="none" strike="noStrike" dirty="0">
                          <a:effectLst/>
                        </a:rPr>
                        <a:t>Motala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443966492"/>
                  </a:ext>
                </a:extLst>
              </a:tr>
              <a:tr h="369394">
                <a:tc>
                  <a:txBody>
                    <a:bodyPr/>
                    <a:lstStyle/>
                    <a:p>
                      <a:pPr marL="72000" algn="l" fontAlgn="b"/>
                      <a:r>
                        <a:rPr lang="sv-SE" sz="800" u="none" strike="noStrike" dirty="0">
                          <a:effectLst/>
                        </a:rPr>
                        <a:t>Vadstena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055248050"/>
                  </a:ext>
                </a:extLst>
              </a:tr>
              <a:tr h="369394">
                <a:tc>
                  <a:txBody>
                    <a:bodyPr/>
                    <a:lstStyle/>
                    <a:p>
                      <a:pPr marL="72000" algn="l" fontAlgn="b"/>
                      <a:r>
                        <a:rPr lang="sv-SE" sz="800" u="none" strike="noStrike" dirty="0">
                          <a:effectLst/>
                        </a:rPr>
                        <a:t>Mjölby</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8D97A097-BF40-4A9E-A56B-4BCD50ADB9BA}"/>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764759184"/>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469 107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5 482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21 893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10 075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165 408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243</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28 156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43 664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161</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144 128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14 653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7 503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7 662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3 697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11 447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5 339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gräs, utomhus, träd, himmel&#10;&#10;Automatiskt genererad beskrivning">
            <a:extLst>
              <a:ext uri="{FF2B5EF4-FFF2-40B4-BE49-F238E27FC236}">
                <a16:creationId xmlns:a16="http://schemas.microsoft.com/office/drawing/2014/main" id="{E24D4AC7-2221-4026-9FA8-E7FF2F3DB913}"/>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4806950"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362397962"/>
              </p:ext>
            </p:extLst>
          </p:nvPr>
        </p:nvGraphicFramePr>
        <p:xfrm>
          <a:off x="6164962" y="106615"/>
          <a:ext cx="4871338" cy="6418013"/>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1700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a:t>
                      </a:r>
                    </a:p>
                  </a:txBody>
                  <a:tcPr marL="144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a:solidFill>
                            <a:srgbClr val="000000"/>
                          </a:solidFill>
                          <a:effectLst/>
                          <a:latin typeface="+mn-lt"/>
                        </a:rPr>
                        <a:t>.</a:t>
                      </a:r>
                      <a:endParaRPr lang="sv-SE" sz="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Finspång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202</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45</a:t>
                      </a:r>
                    </a:p>
                  </a:txBody>
                  <a:tcPr marL="0" marR="0" marT="0"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Mjölby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199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152</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8842101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utomhus, vatten, byggnad, himmel&#10;&#10;Automatiskt genererad beskrivning">
            <a:extLst>
              <a:ext uri="{FF2B5EF4-FFF2-40B4-BE49-F238E27FC236}">
                <a16:creationId xmlns:a16="http://schemas.microsoft.com/office/drawing/2014/main" id="{D32CC6A2-0884-4D87-80BC-FA82A1FF9143}"/>
              </a:ext>
            </a:extLst>
          </p:cNvPr>
          <p:cNvPicPr>
            <a:picLocks noGrp="1" noChangeAspect="1"/>
          </p:cNvPicPr>
          <p:nvPr>
            <p:ph type="pic" sz="quarter" idx="13"/>
          </p:nvPr>
        </p:nvPicPr>
        <p:blipFill>
          <a:blip r:embed="rId2"/>
          <a:srcRect t="5665" b="5665"/>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00594" y="1628776"/>
            <a:ext cx="5513096" cy="3977266"/>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a:t>
            </a:r>
            <a:r>
              <a:rPr lang="sv-SE" sz="1200" u="sng" dirty="0">
                <a:solidFill>
                  <a:schemeClr val="bg1"/>
                </a:solidFill>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7975" y="394827"/>
            <a:ext cx="560131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5"/>
          <a:stretch>
            <a:fillRect/>
          </a:stretch>
        </p:blipFill>
        <p:spPr>
          <a:xfrm>
            <a:off x="6870424" y="0"/>
            <a:ext cx="5702797" cy="6858000"/>
          </a:xfrm>
          <a:prstGeom prst="rect">
            <a:avLst/>
          </a:prstGeom>
        </p:spPr>
      </p:pic>
    </p:spTree>
    <p:extLst>
      <p:ext uri="{BB962C8B-B14F-4D97-AF65-F5344CB8AC3E}">
        <p14:creationId xmlns:p14="http://schemas.microsoft.com/office/powerpoint/2010/main" val="235255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2573</TotalTime>
  <Words>3272</Words>
  <Application>Microsoft Office PowerPoint</Application>
  <PresentationFormat>Bredbild</PresentationFormat>
  <Paragraphs>1362</Paragraphs>
  <Slides>23</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23</vt:i4>
      </vt:variant>
    </vt:vector>
  </HeadingPairs>
  <TitlesOfParts>
    <vt:vector size="29" baseType="lpstr">
      <vt:lpstr>Arial</vt:lpstr>
      <vt:lpstr>Calibri</vt:lpstr>
      <vt:lpstr>Futura Std Book</vt:lpstr>
      <vt:lpstr>Futura Std Book</vt:lpstr>
      <vt:lpstr>Garamond</vt:lpstr>
      <vt:lpstr>Stockholm Business Region</vt:lpstr>
      <vt:lpstr>PowerPoint-presentation</vt:lpstr>
      <vt:lpstr>Om rapporten</vt:lpstr>
      <vt:lpstr>Tydlig 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578</cp:revision>
  <cp:lastPrinted>2021-03-19T14:26:58Z</cp:lastPrinted>
  <dcterms:created xsi:type="dcterms:W3CDTF">2019-04-29T08:02:07Z</dcterms:created>
  <dcterms:modified xsi:type="dcterms:W3CDTF">2022-01-07T11:12:24Z</dcterms:modified>
</cp:coreProperties>
</file>